
<file path=[Content_Types].xml><?xml version="1.0" encoding="utf-8"?>
<Types xmlns="http://schemas.openxmlformats.org/package/2006/content-types">
  <Default Extension="xml" ContentType="application/vnd.openxmlformats-officedocument.presentationml.presentation.main+xml"/>
  <Default Extension="png" ContentType="image/png"/>
  <Default Extension="fntdata" ContentType="application/x-fontdata"/>
  <Default Extension="jpg" ContentType="image/jpeg"/>
  <Default Extension="rels" ContentType="application/vnd.openxmlformats-package.relationships+xml"/>
  <Override PartName="/ppt/slides/slide33.xml" ContentType="application/vnd.openxmlformats-officedocument.presentationml.slide+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notesSlides/notesSlide33.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s/slide35.xml" ContentType="application/vnd.openxmlformats-officedocument.presentationml.slide+xml"/>
  <Override PartName="/ppt/notesSlides/notesSlide35.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viewProps.xml" ContentType="application/vnd.openxmlformats-officedocument.presentationml.viewProps+xml"/>
  <Override PartName="/ppt/presProps.xml" ContentType="application/vnd.openxmlformats-officedocument.presentationml.presProps+xml"/>
  <Override PartName="/ppt/slides/slide2.xml" ContentType="application/vnd.openxmlformats-officedocument.presentationml.slide+xml"/>
  <Override PartName="/ppt/notesSlides/notesSlide2.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Masters/slideMaster2.xml" ContentType="application/vnd.openxmlformats-officedocument.presentationml.slideMaster+xml"/>
  <Override PartName="/ppt/theme/theme4.xml" ContentType="application/vnd.openxmlformats-officedocument.theme+xml"/>
  <Override PartName="/ppt/slideLayouts/slideLayout15.xml" ContentType="application/vnd.openxmlformats-officedocument.presentationml.slideLayout+xml"/>
  <Override PartName="/ppt/slideMasters/slideMaster3.xml" ContentType="application/vnd.openxmlformats-officedocument.presentationml.slideMaster+xml"/>
  <Override PartName="/ppt/theme/theme1.xml" ContentType="application/vnd.openxmlformats-officedocument.theme+xml"/>
  <Override PartName="/ppt/slideLayouts/slideLayout26.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officeDocument" Target="/ppt/presentation.xml" Id="rId1" /></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SpecialPlsOnTitleSld="0" strictFirstAndLastChars="0" embedTrueTypeFonts="1" saveSubsetFonts="1" autoCompressPictures="0">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x="9144000" cy="5143500"/>
  <p:notesSz cx="6858000" cy="9144000"/>
  <p:embeddedFontLst>
    <p:embeddedFont>
      <p:font typeface="Roboto"/>
      <p:regular r:id="rId63"/>
      <p:bold r:id="rId64"/>
      <p:italic r:id="rId65"/>
      <p:boldItalic r:id="rId66"/>
    </p:embeddedFont>
    <p:embeddedFont>
      <p:font typeface="Roboto Medium"/>
      <p:regular r:id="rId67"/>
      <p:bold r:id="rId68"/>
      <p:italic r:id="rId69"/>
      <p:boldItalic r:id="rId70"/>
    </p:embeddedFont>
    <p:embeddedFont>
      <p:font typeface="Poppins"/>
      <p:regular r:id="rId71"/>
      <p:bold r:id="rId72"/>
      <p:italic r:id="rId73"/>
      <p:boldItalic r:id="rId74"/>
    </p:embeddedFont>
    <p:embeddedFont>
      <p:font typeface="Montserrat"/>
      <p:regular r:id="rId75"/>
      <p:bold r:id="rId76"/>
      <p:italic r:id="rId77"/>
      <p:boldItalic r:id="rId78"/>
    </p:embeddedFont>
    <p:embeddedFont>
      <p:font typeface="Montserrat Medium"/>
      <p:regular r:id="rId79"/>
      <p:bold r:id="rId80"/>
      <p:italic r:id="rId81"/>
      <p:boldItalic r:id="rId82"/>
    </p:embeddedFont>
    <p:embeddedFont>
      <p:font typeface="Open Sans"/>
      <p:regular r:id="rId83"/>
      <p:bold r:id="rId84"/>
      <p:italic r:id="rId85"/>
      <p:boldItalic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&#65279;<?xml version="1.0" encoding="utf-8"?><Relationships xmlns="http://schemas.openxmlformats.org/package/2006/relationships"><Relationship Type="http://schemas.openxmlformats.org/officeDocument/2006/relationships/slide" Target="/ppt/slides/slide33.xml" Id="rId40" /><Relationship Type="http://schemas.openxmlformats.org/officeDocument/2006/relationships/font" Target="/ppt/fonts/OpenSans-bold.fntdata" Id="rId84" /><Relationship Type="http://schemas.openxmlformats.org/officeDocument/2006/relationships/font" Target="/ppt/fonts/OpenSans-regular.fntdata" Id="rId83" /><Relationship Type="http://schemas.openxmlformats.org/officeDocument/2006/relationships/slide" Target="/ppt/slides/slide35.xml" Id="rId42" /><Relationship Type="http://schemas.openxmlformats.org/officeDocument/2006/relationships/font" Target="/ppt/fonts/OpenSans-boldItalic.fntdata" Id="rId86" /><Relationship Type="http://schemas.openxmlformats.org/officeDocument/2006/relationships/slide" Target="/ppt/slides/slide34.xml" Id="rId41" /><Relationship Type="http://schemas.openxmlformats.org/officeDocument/2006/relationships/font" Target="/ppt/fonts/OpenSans-italic.fntdata" Id="rId85" /><Relationship Type="http://schemas.openxmlformats.org/officeDocument/2006/relationships/slide" Target="/ppt/slides/slide37.xml" Id="rId44" /><Relationship Type="http://schemas.openxmlformats.org/officeDocument/2006/relationships/slide" Target="/ppt/slides/slide36.xml" Id="rId43" /><Relationship Type="http://schemas.openxmlformats.org/officeDocument/2006/relationships/slide" Target="/ppt/slides/slide39.xml" Id="rId46" /><Relationship Type="http://schemas.openxmlformats.org/officeDocument/2006/relationships/slide" Target="/ppt/slides/slide38.xml" Id="rId45" /><Relationship Type="http://schemas.openxmlformats.org/officeDocument/2006/relationships/font" Target="/ppt/fonts/MontserratMedium-bold.fntdata" Id="rId80" /><Relationship Type="http://schemas.openxmlformats.org/officeDocument/2006/relationships/font" Target="/ppt/fonts/MontserratMedium-boldItalic.fntdata" Id="rId82" /><Relationship Type="http://schemas.openxmlformats.org/officeDocument/2006/relationships/font" Target="/ppt/fonts/MontserratMedium-italic.fntdata" Id="rId81" /><Relationship Type="http://schemas.openxmlformats.org/officeDocument/2006/relationships/theme" Target="/ppt/theme/theme3.xml" Id="rId1" /><Relationship Type="http://schemas.openxmlformats.org/officeDocument/2006/relationships/viewProps" Target="/ppt/viewProps.xml" Id="rId2" /><Relationship Type="http://schemas.openxmlformats.org/officeDocument/2006/relationships/presProps" Target="/ppt/presProps.xml" Id="rId3" /><Relationship Type="http://schemas.openxmlformats.org/officeDocument/2006/relationships/slideMaster" Target="/ppt/slideMasters/slideMaster1.xml" Id="rId4" /><Relationship Type="http://schemas.openxmlformats.org/officeDocument/2006/relationships/slide" Target="/ppt/slides/slide2.xml" Id="rId9" /><Relationship Type="http://schemas.openxmlformats.org/officeDocument/2006/relationships/slide" Target="/ppt/slides/slide41.xml" Id="rId48" /><Relationship Type="http://schemas.openxmlformats.org/officeDocument/2006/relationships/slide" Target="/ppt/slides/slide40.xml" Id="rId47" /><Relationship Type="http://schemas.openxmlformats.org/officeDocument/2006/relationships/slide" Target="/ppt/slides/slide42.xml" Id="rId49" /><Relationship Type="http://schemas.openxmlformats.org/officeDocument/2006/relationships/slideMaster" Target="/ppt/slideMasters/slideMaster2.xml" Id="rId5" /><Relationship Type="http://schemas.openxmlformats.org/officeDocument/2006/relationships/slideMaster" Target="/ppt/slideMasters/slideMaster3.xml" Id="rId6" /><Relationship Type="http://schemas.openxmlformats.org/officeDocument/2006/relationships/notesMaster" Target="/ppt/notesMasters/notesMaster1.xml" Id="rId7" /><Relationship Type="http://schemas.openxmlformats.org/officeDocument/2006/relationships/slide" Target="/ppt/slides/slide1.xml" Id="rId8" /><Relationship Type="http://schemas.openxmlformats.org/officeDocument/2006/relationships/font" Target="/ppt/fonts/Poppins-italic.fntdata" Id="rId73" /><Relationship Type="http://schemas.openxmlformats.org/officeDocument/2006/relationships/font" Target="/ppt/fonts/Poppins-bold.fntdata" Id="rId72" /><Relationship Type="http://schemas.openxmlformats.org/officeDocument/2006/relationships/slide" Target="/ppt/slides/slide24.xml" Id="rId31" /><Relationship Type="http://schemas.openxmlformats.org/officeDocument/2006/relationships/font" Target="/ppt/fonts/Montserrat-regular.fntdata" Id="rId75" /><Relationship Type="http://schemas.openxmlformats.org/officeDocument/2006/relationships/slide" Target="/ppt/slides/slide23.xml" Id="rId30" /><Relationship Type="http://schemas.openxmlformats.org/officeDocument/2006/relationships/font" Target="/ppt/fonts/Poppins-boldItalic.fntdata" Id="rId74" /><Relationship Type="http://schemas.openxmlformats.org/officeDocument/2006/relationships/slide" Target="/ppt/slides/slide26.xml" Id="rId33" /><Relationship Type="http://schemas.openxmlformats.org/officeDocument/2006/relationships/font" Target="/ppt/fonts/Montserrat-italic.fntdata" Id="rId77" /><Relationship Type="http://schemas.openxmlformats.org/officeDocument/2006/relationships/slide" Target="/ppt/slides/slide25.xml" Id="rId32" /><Relationship Type="http://schemas.openxmlformats.org/officeDocument/2006/relationships/font" Target="/ppt/fonts/Montserrat-bold.fntdata" Id="rId76" /><Relationship Type="http://schemas.openxmlformats.org/officeDocument/2006/relationships/slide" Target="/ppt/slides/slide28.xml" Id="rId35" /><Relationship Type="http://schemas.openxmlformats.org/officeDocument/2006/relationships/font" Target="/ppt/fonts/MontserratMedium-regular.fntdata" Id="rId79" /><Relationship Type="http://schemas.openxmlformats.org/officeDocument/2006/relationships/slide" Target="/ppt/slides/slide27.xml" Id="rId34" /><Relationship Type="http://schemas.openxmlformats.org/officeDocument/2006/relationships/font" Target="/ppt/fonts/Montserrat-boldItalic.fntdata" Id="rId78" /><Relationship Type="http://schemas.openxmlformats.org/officeDocument/2006/relationships/font" Target="/ppt/fonts/Poppins-regular.fntdata" Id="rId71" /><Relationship Type="http://schemas.openxmlformats.org/officeDocument/2006/relationships/font" Target="/ppt/fonts/RobotoMedium-boldItalic.fntdata" Id="rId70" /><Relationship Type="http://schemas.openxmlformats.org/officeDocument/2006/relationships/slide" Target="/ppt/slides/slide30.xml" Id="rId37" /><Relationship Type="http://schemas.openxmlformats.org/officeDocument/2006/relationships/slide" Target="/ppt/slides/slide29.xml" Id="rId36" /><Relationship Type="http://schemas.openxmlformats.org/officeDocument/2006/relationships/slide" Target="/ppt/slides/slide32.xml" Id="rId39" /><Relationship Type="http://schemas.openxmlformats.org/officeDocument/2006/relationships/slide" Target="/ppt/slides/slide31.xml" Id="rId38" /><Relationship Type="http://schemas.openxmlformats.org/officeDocument/2006/relationships/slide" Target="/ppt/slides/slide55.xml" Id="rId62" /><Relationship Type="http://schemas.openxmlformats.org/officeDocument/2006/relationships/slide" Target="/ppt/slides/slide54.xml" Id="rId61" /><Relationship Type="http://schemas.openxmlformats.org/officeDocument/2006/relationships/slide" Target="/ppt/slides/slide13.xml" Id="rId20" /><Relationship Type="http://schemas.openxmlformats.org/officeDocument/2006/relationships/font" Target="/ppt/fonts/Roboto-bold.fntdata" Id="rId64" /><Relationship Type="http://schemas.openxmlformats.org/officeDocument/2006/relationships/font" Target="/ppt/fonts/Roboto-regular.fntdata" Id="rId63" /><Relationship Type="http://schemas.openxmlformats.org/officeDocument/2006/relationships/slide" Target="/ppt/slides/slide15.xml" Id="rId22" /><Relationship Type="http://schemas.openxmlformats.org/officeDocument/2006/relationships/font" Target="/ppt/fonts/Roboto-boldItalic.fntdata" Id="rId66" /><Relationship Type="http://schemas.openxmlformats.org/officeDocument/2006/relationships/slide" Target="/ppt/slides/slide14.xml" Id="rId21" /><Relationship Type="http://schemas.openxmlformats.org/officeDocument/2006/relationships/font" Target="/ppt/fonts/Roboto-italic.fntdata" Id="rId65" /><Relationship Type="http://schemas.openxmlformats.org/officeDocument/2006/relationships/slide" Target="/ppt/slides/slide17.xml" Id="rId24" /><Relationship Type="http://schemas.openxmlformats.org/officeDocument/2006/relationships/font" Target="/ppt/fonts/RobotoMedium-bold.fntdata" Id="rId68" /><Relationship Type="http://schemas.openxmlformats.org/officeDocument/2006/relationships/slide" Target="/ppt/slides/slide16.xml" Id="rId23" /><Relationship Type="http://schemas.openxmlformats.org/officeDocument/2006/relationships/font" Target="/ppt/fonts/RobotoMedium-regular.fntdata" Id="rId67" /><Relationship Type="http://schemas.openxmlformats.org/officeDocument/2006/relationships/slide" Target="/ppt/slides/slide53.xml" Id="rId60" /><Relationship Type="http://schemas.openxmlformats.org/officeDocument/2006/relationships/slide" Target="/ppt/slides/slide19.xml" Id="rId26" /><Relationship Type="http://schemas.openxmlformats.org/officeDocument/2006/relationships/slide" Target="/ppt/slides/slide18.xml" Id="rId25" /><Relationship Type="http://schemas.openxmlformats.org/officeDocument/2006/relationships/font" Target="/ppt/fonts/RobotoMedium-italic.fntdata" Id="rId69" /><Relationship Type="http://schemas.openxmlformats.org/officeDocument/2006/relationships/slide" Target="/ppt/slides/slide21.xml" Id="rId28" /><Relationship Type="http://schemas.openxmlformats.org/officeDocument/2006/relationships/slide" Target="/ppt/slides/slide20.xml" Id="rId27" /><Relationship Type="http://schemas.openxmlformats.org/officeDocument/2006/relationships/slide" Target="/ppt/slides/slide22.xml" Id="rId29" /><Relationship Type="http://schemas.openxmlformats.org/officeDocument/2006/relationships/slide" Target="/ppt/slides/slide44.xml" Id="rId51" /><Relationship Type="http://schemas.openxmlformats.org/officeDocument/2006/relationships/slide" Target="/ppt/slides/slide43.xml" Id="rId50" /><Relationship Type="http://schemas.openxmlformats.org/officeDocument/2006/relationships/slide" Target="/ppt/slides/slide46.xml" Id="rId53" /><Relationship Type="http://schemas.openxmlformats.org/officeDocument/2006/relationships/slide" Target="/ppt/slides/slide45.xml" Id="rId52" /><Relationship Type="http://schemas.openxmlformats.org/officeDocument/2006/relationships/slide" Target="/ppt/slides/slide4.xml" Id="rId11" /><Relationship Type="http://schemas.openxmlformats.org/officeDocument/2006/relationships/slide" Target="/ppt/slides/slide48.xml" Id="rId55" /><Relationship Type="http://schemas.openxmlformats.org/officeDocument/2006/relationships/slide" Target="/ppt/slides/slide3.xml" Id="rId10" /><Relationship Type="http://schemas.openxmlformats.org/officeDocument/2006/relationships/slide" Target="/ppt/slides/slide47.xml" Id="rId54" /><Relationship Type="http://schemas.openxmlformats.org/officeDocument/2006/relationships/slide" Target="/ppt/slides/slide6.xml" Id="rId13" /><Relationship Type="http://schemas.openxmlformats.org/officeDocument/2006/relationships/slide" Target="/ppt/slides/slide50.xml" Id="rId57" /><Relationship Type="http://schemas.openxmlformats.org/officeDocument/2006/relationships/slide" Target="/ppt/slides/slide5.xml" Id="rId12" /><Relationship Type="http://schemas.openxmlformats.org/officeDocument/2006/relationships/slide" Target="/ppt/slides/slide49.xml" Id="rId56" /><Relationship Type="http://schemas.openxmlformats.org/officeDocument/2006/relationships/slide" Target="/ppt/slides/slide8.xml" Id="rId15" /><Relationship Type="http://schemas.openxmlformats.org/officeDocument/2006/relationships/slide" Target="/ppt/slides/slide52.xml" Id="rId59" /><Relationship Type="http://schemas.openxmlformats.org/officeDocument/2006/relationships/slide" Target="/ppt/slides/slide7.xml" Id="rId14" /><Relationship Type="http://schemas.openxmlformats.org/officeDocument/2006/relationships/slide" Target="/ppt/slides/slide51.xml" Id="rId58" /><Relationship Type="http://schemas.openxmlformats.org/officeDocument/2006/relationships/slide" Target="/ppt/slides/slide10.xml" Id="rId17" /><Relationship Type="http://schemas.openxmlformats.org/officeDocument/2006/relationships/slide" Target="/ppt/slides/slide9.xml" Id="rId16" /><Relationship Type="http://schemas.openxmlformats.org/officeDocument/2006/relationships/slide" Target="/ppt/slides/slide12.xml" Id="rId19" /><Relationship Type="http://schemas.openxmlformats.org/officeDocument/2006/relationships/slide" Target="/ppt/slides/slide11.xml" Id="rId18"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e6e59b4260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e6e59b4260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141867a5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141867a5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12a72085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12a72085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169e01cc06_2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169e01cc06_2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182b440b60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182b440b60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182b440b60_1_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182b440b60_1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cfc530f0c8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cfc530f0c8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182b440b60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1182b440b60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182b440b60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1182b440b60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117f69ddaa6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117f69ddaa6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17f69ddaa6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117f69ddaa6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0537a686d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0537a686d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1141867a50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1141867a50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17ce2e2538_0_8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17ce2e2538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112a720859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112a720859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1169e01cc06_2_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1169e01cc06_2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117f69ddaa6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117f69ddaa6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1169e01cc06_2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1169e01cc06_2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1169e01cc06_2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1169e01cc06_2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117d3717e1d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117d3717e1d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117f69ddaa6_0_636: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117f69ddaa6_0_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117f69ddaa6_0_615: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117f69ddaa6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1169e01cc06_2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1169e01cc06_2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1169e01cc06_2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1169e01cc06_2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1169e01cc06_2_568:notes"/>
          <p:cNvSpPr/>
          <p:nvPr>
            <p:ph idx="2" type="sldImg"/>
          </p:nvPr>
        </p:nvSpPr>
        <p:spPr>
          <a:xfrm>
            <a:off x="381187"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1169e01cc06_2_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117f69f1a31_1_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117f69f1a31_1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1169e01cc0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1169e01cc0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117d3717e1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117d3717e1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117f69ddaa6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117f69ddaa6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1169e01cc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1169e01cc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1169e01cc0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1169e01cc0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117f69ddaa6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117f69ddaa6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117f69ddaa6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117f69ddaa6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117d4887e6b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117d4887e6b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1169e01cc06_2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1169e01cc06_2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1169e01cc06_3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1169e01cc06_3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1169e01cc06_2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1169e01cc06_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1169e01cc06_2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1169e01cc06_2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117ce2e2538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117ce2e2538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1169e01cc06_2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1169e01cc06_2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117ce2e2538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117ce2e2538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1169e01cc06_2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1169e01cc06_2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1169e01cc06_2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1169e01cc06_2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1169e01cc06_2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1169e01cc06_2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1169e01cc06_2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1169e01cc06_2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1013f12539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1013f12539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1169e01cc06_2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1169e01cc06_2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1169e01cc06_2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1169e01cc06_2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1169e01cc06_2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1169e01cc06_2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1169e01cc06_2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1169e01cc06_2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117f69ddaa6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117f69ddaa6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1169e01cc06_2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1169e01cc06_2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117d4887e6b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117d4887e6b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117d4887e6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117d4887e6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1169e01cc06_2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1169e01cc06_2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image" Target="/ppt/media/image1.png" Id="rId2"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26.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0" name="Google Shape;50;p12"/>
          <p:cNvSpPr txBox="1"/>
          <p:nvPr/>
        </p:nvSpPr>
        <p:spPr>
          <a:xfrm>
            <a:off x="7750065" y="42856"/>
            <a:ext cx="1428000" cy="3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rgbClr val="666666"/>
                </a:solidFill>
                <a:latin typeface="Poppins"/>
                <a:ea typeface="Poppins"/>
                <a:cs typeface="Poppins"/>
                <a:sym typeface="Poppins"/>
              </a:rPr>
              <a:t>FloodLAMP.bio </a:t>
            </a:r>
            <a:endParaRPr b="1" sz="900">
              <a:solidFill>
                <a:srgbClr val="666666"/>
              </a:solidFill>
              <a:latin typeface="Poppins"/>
              <a:ea typeface="Poppins"/>
              <a:cs typeface="Poppins"/>
              <a:sym typeface="Poppins"/>
            </a:endParaRPr>
          </a:p>
        </p:txBody>
      </p:sp>
      <p:pic>
        <p:nvPicPr>
          <p:cNvPr id="51" name="Google Shape;51;p12"/>
          <p:cNvPicPr preferRelativeResize="0"/>
          <p:nvPr/>
        </p:nvPicPr>
        <p:blipFill rotWithShape="1">
          <a:blip r:embed="rId2">
            <a:alphaModFix/>
          </a:blip>
          <a:srcRect b="0" l="961" r="951" t="0"/>
          <a:stretch/>
        </p:blipFill>
        <p:spPr>
          <a:xfrm>
            <a:off x="8747744" y="83425"/>
            <a:ext cx="253274" cy="22242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FFFFFF"/>
        </a:solidFill>
      </p:bgPr>
    </p:bg>
    <p:spTree>
      <p:nvGrpSpPr>
        <p:cNvPr id="73" name="Shape 73"/>
        <p:cNvGrpSpPr/>
        <p:nvPr/>
      </p:nvGrpSpPr>
      <p:grpSpPr>
        <a:xfrm>
          <a:off x="0" y="0"/>
          <a:ext cx="0" cy="0"/>
          <a:chOff x="0" y="0"/>
          <a:chExt cx="0" cy="0"/>
        </a:xfrm>
      </p:grpSpPr>
      <p:sp>
        <p:nvSpPr>
          <p:cNvPr id="74" name="Google Shape;74;p17"/>
          <p:cNvSpPr txBox="1"/>
          <p:nvPr>
            <p:ph type="title"/>
          </p:nvPr>
        </p:nvSpPr>
        <p:spPr>
          <a:xfrm>
            <a:off x="471900" y="118872"/>
            <a:ext cx="8222100" cy="7680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1pPr>
            <a:lvl2pPr lvl="1"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2pPr>
            <a:lvl3pPr lvl="2"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3pPr>
            <a:lvl4pPr lvl="3"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4pPr>
            <a:lvl5pPr lvl="4"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5pPr>
            <a:lvl6pPr lvl="5"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6pPr>
            <a:lvl7pPr lvl="6"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7pPr>
            <a:lvl8pPr lvl="7"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8pPr>
            <a:lvl9pPr lvl="8"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9pPr>
          </a:lstStyle>
          <a:p/>
        </p:txBody>
      </p:sp>
      <p:sp>
        <p:nvSpPr>
          <p:cNvPr id="75" name="Google Shape;75;p17"/>
          <p:cNvSpPr txBox="1"/>
          <p:nvPr>
            <p:ph idx="1" type="body"/>
          </p:nvPr>
        </p:nvSpPr>
        <p:spPr>
          <a:xfrm>
            <a:off x="471825" y="1295050"/>
            <a:ext cx="3999900" cy="27102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Font typeface="Open Sans"/>
              <a:buChar char="●"/>
              <a:defRPr sz="1600">
                <a:latin typeface="Open Sans"/>
                <a:ea typeface="Open Sans"/>
                <a:cs typeface="Open Sans"/>
                <a:sym typeface="Open Sans"/>
              </a:defRPr>
            </a:lvl1pPr>
            <a:lvl2pPr indent="-330200" lvl="1" marL="914400" rtl="0">
              <a:spcBef>
                <a:spcPts val="16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160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160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160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160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160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160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1600"/>
              </a:spcBef>
              <a:spcAft>
                <a:spcPts val="1600"/>
              </a:spcAft>
              <a:buSzPts val="1600"/>
              <a:buFont typeface="Open Sans"/>
              <a:buChar char="■"/>
              <a:defRPr sz="1600">
                <a:latin typeface="Open Sans"/>
                <a:ea typeface="Open Sans"/>
                <a:cs typeface="Open Sans"/>
                <a:sym typeface="Open Sans"/>
              </a:defRPr>
            </a:lvl9pPr>
          </a:lstStyle>
          <a:p/>
        </p:txBody>
      </p:sp>
      <p:sp>
        <p:nvSpPr>
          <p:cNvPr id="76" name="Google Shape;76;p17"/>
          <p:cNvSpPr txBox="1"/>
          <p:nvPr>
            <p:ph idx="2" type="body"/>
          </p:nvPr>
        </p:nvSpPr>
        <p:spPr>
          <a:xfrm>
            <a:off x="4694175" y="1295050"/>
            <a:ext cx="3999900" cy="27102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Font typeface="Open Sans"/>
              <a:buChar char="●"/>
              <a:defRPr sz="1600">
                <a:latin typeface="Open Sans"/>
                <a:ea typeface="Open Sans"/>
                <a:cs typeface="Open Sans"/>
                <a:sym typeface="Open Sans"/>
              </a:defRPr>
            </a:lvl1pPr>
            <a:lvl2pPr indent="-330200" lvl="1" marL="914400" rtl="0">
              <a:spcBef>
                <a:spcPts val="16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160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160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160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160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160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160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1600"/>
              </a:spcBef>
              <a:spcAft>
                <a:spcPts val="1600"/>
              </a:spcAft>
              <a:buSzPts val="1600"/>
              <a:buFont typeface="Open Sans"/>
              <a:buChar char="■"/>
              <a:defRPr sz="1600">
                <a:latin typeface="Open Sans"/>
                <a:ea typeface="Open Sans"/>
                <a:cs typeface="Open Sans"/>
                <a:sym typeface="Open Sans"/>
              </a:defRPr>
            </a:lvl9pPr>
          </a:lstStyle>
          <a:p/>
        </p:txBody>
      </p:sp>
      <p:sp>
        <p:nvSpPr>
          <p:cNvPr id="77" name="Google Shape;77;p17"/>
          <p:cNvSpPr txBox="1"/>
          <p:nvPr>
            <p:ph idx="12" type="sldNum"/>
          </p:nvPr>
        </p:nvSpPr>
        <p:spPr>
          <a:xfrm>
            <a:off x="8568903" y="4828981"/>
            <a:ext cx="282300" cy="242700"/>
          </a:xfrm>
          <a:prstGeom prst="rect">
            <a:avLst/>
          </a:prstGeom>
        </p:spPr>
        <p:txBody>
          <a:bodyPr anchorCtr="0" anchor="t" bIns="68575" lIns="68575" spcFirstLastPara="1" rIns="68575" wrap="square" tIns="68575">
            <a:noAutofit/>
          </a:bodyPr>
          <a:lstStyle>
            <a:lvl1pPr lvl="0" rtl="0">
              <a:buNone/>
              <a:defRPr>
                <a:latin typeface="Open Sans"/>
                <a:ea typeface="Open Sans"/>
                <a:cs typeface="Open Sans"/>
                <a:sym typeface="Open Sans"/>
              </a:defRPr>
            </a:lvl1pPr>
            <a:lvl2pPr lvl="1" rtl="0">
              <a:buNone/>
              <a:defRPr>
                <a:latin typeface="Open Sans"/>
                <a:ea typeface="Open Sans"/>
                <a:cs typeface="Open Sans"/>
                <a:sym typeface="Open Sans"/>
              </a:defRPr>
            </a:lvl2pPr>
            <a:lvl3pPr lvl="2" rtl="0">
              <a:buNone/>
              <a:defRPr>
                <a:latin typeface="Open Sans"/>
                <a:ea typeface="Open Sans"/>
                <a:cs typeface="Open Sans"/>
                <a:sym typeface="Open Sans"/>
              </a:defRPr>
            </a:lvl3pPr>
            <a:lvl4pPr lvl="3" rtl="0">
              <a:buNone/>
              <a:defRPr>
                <a:latin typeface="Open Sans"/>
                <a:ea typeface="Open Sans"/>
                <a:cs typeface="Open Sans"/>
                <a:sym typeface="Open Sans"/>
              </a:defRPr>
            </a:lvl4pPr>
            <a:lvl5pPr lvl="4" rtl="0">
              <a:buNone/>
              <a:defRPr>
                <a:latin typeface="Open Sans"/>
                <a:ea typeface="Open Sans"/>
                <a:cs typeface="Open Sans"/>
                <a:sym typeface="Open Sans"/>
              </a:defRPr>
            </a:lvl5pPr>
            <a:lvl6pPr lvl="5" rtl="0">
              <a:buNone/>
              <a:defRPr>
                <a:latin typeface="Open Sans"/>
                <a:ea typeface="Open Sans"/>
                <a:cs typeface="Open Sans"/>
                <a:sym typeface="Open Sans"/>
              </a:defRPr>
            </a:lvl6pPr>
            <a:lvl7pPr lvl="6" rtl="0">
              <a:buNone/>
              <a:defRPr>
                <a:latin typeface="Open Sans"/>
                <a:ea typeface="Open Sans"/>
                <a:cs typeface="Open Sans"/>
                <a:sym typeface="Open Sans"/>
              </a:defRPr>
            </a:lvl7pPr>
            <a:lvl8pPr lvl="7" rtl="0">
              <a:buNone/>
              <a:defRPr>
                <a:latin typeface="Open Sans"/>
                <a:ea typeface="Open Sans"/>
                <a:cs typeface="Open Sans"/>
                <a:sym typeface="Open Sans"/>
              </a:defRPr>
            </a:lvl8pPr>
            <a:lvl9pPr lvl="8" rtl="0">
              <a:buNone/>
              <a:defRPr>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FFFFFF"/>
        </a:solidFill>
      </p:bgPr>
    </p:bg>
    <p:spTree>
      <p:nvGrpSpPr>
        <p:cNvPr id="120" name="Shape 120"/>
        <p:cNvGrpSpPr/>
        <p:nvPr/>
      </p:nvGrpSpPr>
      <p:grpSpPr>
        <a:xfrm>
          <a:off x="0" y="0"/>
          <a:ext cx="0" cy="0"/>
          <a:chOff x="0" y="0"/>
          <a:chExt cx="0" cy="0"/>
        </a:xfrm>
      </p:grpSpPr>
      <p:sp>
        <p:nvSpPr>
          <p:cNvPr id="121" name="Google Shape;121;p29"/>
          <p:cNvSpPr txBox="1"/>
          <p:nvPr>
            <p:ph type="title"/>
          </p:nvPr>
        </p:nvSpPr>
        <p:spPr>
          <a:xfrm>
            <a:off x="471900" y="118872"/>
            <a:ext cx="8222100" cy="7680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1pPr>
            <a:lvl2pPr lvl="1"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2pPr>
            <a:lvl3pPr lvl="2"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3pPr>
            <a:lvl4pPr lvl="3"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4pPr>
            <a:lvl5pPr lvl="4"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5pPr>
            <a:lvl6pPr lvl="5"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6pPr>
            <a:lvl7pPr lvl="6"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7pPr>
            <a:lvl8pPr lvl="7"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8pPr>
            <a:lvl9pPr lvl="8" rtl="0">
              <a:spcBef>
                <a:spcPts val="0"/>
              </a:spcBef>
              <a:spcAft>
                <a:spcPts val="0"/>
              </a:spcAft>
              <a:buClr>
                <a:srgbClr val="000000"/>
              </a:buClr>
              <a:buSzPts val="3300"/>
              <a:buFont typeface="Poppins"/>
              <a:buNone/>
              <a:defRPr b="1" sz="3300">
                <a:solidFill>
                  <a:srgbClr val="000000"/>
                </a:solidFill>
                <a:latin typeface="Poppins"/>
                <a:ea typeface="Poppins"/>
                <a:cs typeface="Poppins"/>
                <a:sym typeface="Poppins"/>
              </a:defRPr>
            </a:lvl9pPr>
          </a:lstStyle>
          <a:p/>
        </p:txBody>
      </p:sp>
      <p:sp>
        <p:nvSpPr>
          <p:cNvPr id="122" name="Google Shape;122;p29"/>
          <p:cNvSpPr txBox="1"/>
          <p:nvPr>
            <p:ph idx="1" type="body"/>
          </p:nvPr>
        </p:nvSpPr>
        <p:spPr>
          <a:xfrm>
            <a:off x="471825" y="1295050"/>
            <a:ext cx="3999900" cy="27102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Font typeface="Open Sans"/>
              <a:buChar char="●"/>
              <a:defRPr sz="1600">
                <a:latin typeface="Open Sans"/>
                <a:ea typeface="Open Sans"/>
                <a:cs typeface="Open Sans"/>
                <a:sym typeface="Open Sans"/>
              </a:defRPr>
            </a:lvl1pPr>
            <a:lvl2pPr indent="-330200" lvl="1" marL="914400" rtl="0">
              <a:spcBef>
                <a:spcPts val="16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160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160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160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160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160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160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1600"/>
              </a:spcBef>
              <a:spcAft>
                <a:spcPts val="1600"/>
              </a:spcAft>
              <a:buSzPts val="1600"/>
              <a:buFont typeface="Open Sans"/>
              <a:buChar char="■"/>
              <a:defRPr sz="1600">
                <a:latin typeface="Open Sans"/>
                <a:ea typeface="Open Sans"/>
                <a:cs typeface="Open Sans"/>
                <a:sym typeface="Open Sans"/>
              </a:defRPr>
            </a:lvl9pPr>
          </a:lstStyle>
          <a:p/>
        </p:txBody>
      </p:sp>
      <p:sp>
        <p:nvSpPr>
          <p:cNvPr id="123" name="Google Shape;123;p29"/>
          <p:cNvSpPr txBox="1"/>
          <p:nvPr>
            <p:ph idx="2" type="body"/>
          </p:nvPr>
        </p:nvSpPr>
        <p:spPr>
          <a:xfrm>
            <a:off x="4694175" y="1295050"/>
            <a:ext cx="3999900" cy="27102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Font typeface="Open Sans"/>
              <a:buChar char="●"/>
              <a:defRPr sz="1600">
                <a:latin typeface="Open Sans"/>
                <a:ea typeface="Open Sans"/>
                <a:cs typeface="Open Sans"/>
                <a:sym typeface="Open Sans"/>
              </a:defRPr>
            </a:lvl1pPr>
            <a:lvl2pPr indent="-330200" lvl="1" marL="914400" rtl="0">
              <a:spcBef>
                <a:spcPts val="1600"/>
              </a:spcBef>
              <a:spcAft>
                <a:spcPts val="0"/>
              </a:spcAft>
              <a:buSzPts val="1600"/>
              <a:buFont typeface="Open Sans"/>
              <a:buChar char="○"/>
              <a:defRPr sz="1600">
                <a:latin typeface="Open Sans"/>
                <a:ea typeface="Open Sans"/>
                <a:cs typeface="Open Sans"/>
                <a:sym typeface="Open Sans"/>
              </a:defRPr>
            </a:lvl2pPr>
            <a:lvl3pPr indent="-330200" lvl="2" marL="1371600" rtl="0">
              <a:spcBef>
                <a:spcPts val="1600"/>
              </a:spcBef>
              <a:spcAft>
                <a:spcPts val="0"/>
              </a:spcAft>
              <a:buSzPts val="1600"/>
              <a:buFont typeface="Open Sans"/>
              <a:buChar char="■"/>
              <a:defRPr sz="1600">
                <a:latin typeface="Open Sans"/>
                <a:ea typeface="Open Sans"/>
                <a:cs typeface="Open Sans"/>
                <a:sym typeface="Open Sans"/>
              </a:defRPr>
            </a:lvl3pPr>
            <a:lvl4pPr indent="-330200" lvl="3" marL="1828800" rtl="0">
              <a:spcBef>
                <a:spcPts val="1600"/>
              </a:spcBef>
              <a:spcAft>
                <a:spcPts val="0"/>
              </a:spcAft>
              <a:buSzPts val="1600"/>
              <a:buFont typeface="Open Sans"/>
              <a:buChar char="●"/>
              <a:defRPr sz="1600">
                <a:latin typeface="Open Sans"/>
                <a:ea typeface="Open Sans"/>
                <a:cs typeface="Open Sans"/>
                <a:sym typeface="Open Sans"/>
              </a:defRPr>
            </a:lvl4pPr>
            <a:lvl5pPr indent="-330200" lvl="4" marL="2286000" rtl="0">
              <a:spcBef>
                <a:spcPts val="1600"/>
              </a:spcBef>
              <a:spcAft>
                <a:spcPts val="0"/>
              </a:spcAft>
              <a:buSzPts val="1600"/>
              <a:buFont typeface="Open Sans"/>
              <a:buChar char="○"/>
              <a:defRPr sz="1600">
                <a:latin typeface="Open Sans"/>
                <a:ea typeface="Open Sans"/>
                <a:cs typeface="Open Sans"/>
                <a:sym typeface="Open Sans"/>
              </a:defRPr>
            </a:lvl5pPr>
            <a:lvl6pPr indent="-330200" lvl="5" marL="2743200" rtl="0">
              <a:spcBef>
                <a:spcPts val="1600"/>
              </a:spcBef>
              <a:spcAft>
                <a:spcPts val="0"/>
              </a:spcAft>
              <a:buSzPts val="1600"/>
              <a:buFont typeface="Open Sans"/>
              <a:buChar char="■"/>
              <a:defRPr sz="1600">
                <a:latin typeface="Open Sans"/>
                <a:ea typeface="Open Sans"/>
                <a:cs typeface="Open Sans"/>
                <a:sym typeface="Open Sans"/>
              </a:defRPr>
            </a:lvl6pPr>
            <a:lvl7pPr indent="-330200" lvl="6" marL="3200400" rtl="0">
              <a:spcBef>
                <a:spcPts val="1600"/>
              </a:spcBef>
              <a:spcAft>
                <a:spcPts val="0"/>
              </a:spcAft>
              <a:buSzPts val="1600"/>
              <a:buFont typeface="Open Sans"/>
              <a:buChar char="●"/>
              <a:defRPr sz="1600">
                <a:latin typeface="Open Sans"/>
                <a:ea typeface="Open Sans"/>
                <a:cs typeface="Open Sans"/>
                <a:sym typeface="Open Sans"/>
              </a:defRPr>
            </a:lvl7pPr>
            <a:lvl8pPr indent="-330200" lvl="7" marL="3657600" rtl="0">
              <a:spcBef>
                <a:spcPts val="1600"/>
              </a:spcBef>
              <a:spcAft>
                <a:spcPts val="0"/>
              </a:spcAft>
              <a:buSzPts val="1600"/>
              <a:buFont typeface="Open Sans"/>
              <a:buChar char="○"/>
              <a:defRPr sz="1600">
                <a:latin typeface="Open Sans"/>
                <a:ea typeface="Open Sans"/>
                <a:cs typeface="Open Sans"/>
                <a:sym typeface="Open Sans"/>
              </a:defRPr>
            </a:lvl8pPr>
            <a:lvl9pPr indent="-330200" lvl="8" marL="4114800" rtl="0">
              <a:spcBef>
                <a:spcPts val="1600"/>
              </a:spcBef>
              <a:spcAft>
                <a:spcPts val="1600"/>
              </a:spcAft>
              <a:buSzPts val="1600"/>
              <a:buFont typeface="Open Sans"/>
              <a:buChar char="■"/>
              <a:defRPr sz="1600">
                <a:latin typeface="Open Sans"/>
                <a:ea typeface="Open Sans"/>
                <a:cs typeface="Open Sans"/>
                <a:sym typeface="Open Sans"/>
              </a:defRPr>
            </a:lvl9pPr>
          </a:lstStyle>
          <a:p/>
        </p:txBody>
      </p:sp>
      <p:sp>
        <p:nvSpPr>
          <p:cNvPr id="124" name="Google Shape;124;p29"/>
          <p:cNvSpPr txBox="1"/>
          <p:nvPr>
            <p:ph idx="12" type="sldNum"/>
          </p:nvPr>
        </p:nvSpPr>
        <p:spPr>
          <a:xfrm>
            <a:off x="8568903" y="4828981"/>
            <a:ext cx="282300" cy="242700"/>
          </a:xfrm>
          <a:prstGeom prst="rect">
            <a:avLst/>
          </a:prstGeom>
        </p:spPr>
        <p:txBody>
          <a:bodyPr anchorCtr="0" anchor="t" bIns="68575" lIns="68575" spcFirstLastPara="1" rIns="68575" wrap="square" tIns="68575">
            <a:noAutofit/>
          </a:bodyPr>
          <a:lstStyle>
            <a:lvl1pPr lvl="0" rtl="0">
              <a:buNone/>
              <a:defRPr>
                <a:latin typeface="Open Sans"/>
                <a:ea typeface="Open Sans"/>
                <a:cs typeface="Open Sans"/>
                <a:sym typeface="Open Sans"/>
              </a:defRPr>
            </a:lvl1pPr>
            <a:lvl2pPr lvl="1" rtl="0">
              <a:buNone/>
              <a:defRPr>
                <a:latin typeface="Open Sans"/>
                <a:ea typeface="Open Sans"/>
                <a:cs typeface="Open Sans"/>
                <a:sym typeface="Open Sans"/>
              </a:defRPr>
            </a:lvl2pPr>
            <a:lvl3pPr lvl="2" rtl="0">
              <a:buNone/>
              <a:defRPr>
                <a:latin typeface="Open Sans"/>
                <a:ea typeface="Open Sans"/>
                <a:cs typeface="Open Sans"/>
                <a:sym typeface="Open Sans"/>
              </a:defRPr>
            </a:lvl3pPr>
            <a:lvl4pPr lvl="3" rtl="0">
              <a:buNone/>
              <a:defRPr>
                <a:latin typeface="Open Sans"/>
                <a:ea typeface="Open Sans"/>
                <a:cs typeface="Open Sans"/>
                <a:sym typeface="Open Sans"/>
              </a:defRPr>
            </a:lvl4pPr>
            <a:lvl5pPr lvl="4" rtl="0">
              <a:buNone/>
              <a:defRPr>
                <a:latin typeface="Open Sans"/>
                <a:ea typeface="Open Sans"/>
                <a:cs typeface="Open Sans"/>
                <a:sym typeface="Open Sans"/>
              </a:defRPr>
            </a:lvl5pPr>
            <a:lvl6pPr lvl="5" rtl="0">
              <a:buNone/>
              <a:defRPr>
                <a:latin typeface="Open Sans"/>
                <a:ea typeface="Open Sans"/>
                <a:cs typeface="Open Sans"/>
                <a:sym typeface="Open Sans"/>
              </a:defRPr>
            </a:lvl6pPr>
            <a:lvl7pPr lvl="6" rtl="0">
              <a:buNone/>
              <a:defRPr>
                <a:latin typeface="Open Sans"/>
                <a:ea typeface="Open Sans"/>
                <a:cs typeface="Open Sans"/>
                <a:sym typeface="Open Sans"/>
              </a:defRPr>
            </a:lvl7pPr>
            <a:lvl8pPr lvl="7" rtl="0">
              <a:buNone/>
              <a:defRPr>
                <a:latin typeface="Open Sans"/>
                <a:ea typeface="Open Sans"/>
                <a:cs typeface="Open Sans"/>
                <a:sym typeface="Open Sans"/>
              </a:defRPr>
            </a:lvl8pPr>
            <a:lvl9pPr lvl="8" rtl="0">
              <a:buNone/>
              <a:defRPr>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4.xml" Id="rId4" /><Relationship Type="http://schemas.openxmlformats.org/officeDocument/2006/relationships/slideLayout" Target="/ppt/slideLayouts/slideLayout11.xml" Id="rId11" /><Relationship Type="http://schemas.openxmlformats.org/officeDocument/2006/relationships/theme" Target="/ppt/theme/theme3.xml" Id="rId12" /></Relationships>
</file>

<file path=ppt/slideMasters/_rels/slideMaster2.xml.rels>&#65279;<?xml version="1.0" encoding="utf-8"?><Relationships xmlns="http://schemas.openxmlformats.org/package/2006/relationships"><Relationship Type="http://schemas.openxmlformats.org/officeDocument/2006/relationships/image" Target="/ppt/media/image3.png" Id="rId1" /><Relationship Type="http://schemas.openxmlformats.org/officeDocument/2006/relationships/image" Target="/ppt/media/image9.png" Id="rId2" /><Relationship Type="http://schemas.openxmlformats.org/officeDocument/2006/relationships/theme" Target="/ppt/theme/theme4.xml" Id="rId14" /><Relationship Type="http://schemas.openxmlformats.org/officeDocument/2006/relationships/slideLayout" Target="/ppt/slideLayouts/slideLayout15.xml" Id="rId6" /></Relationships>
</file>

<file path=ppt/slideMasters/_rels/slideMaster3.xml.rels>&#65279;<?xml version="1.0" encoding="utf-8"?><Relationships xmlns="http://schemas.openxmlformats.org/package/2006/relationships"><Relationship Type="http://schemas.openxmlformats.org/officeDocument/2006/relationships/theme" Target="/ppt/theme/theme1.xml" Id="rId13" /><Relationship Type="http://schemas.openxmlformats.org/officeDocument/2006/relationships/image" Target="/ppt/media/image2.png" Id="rId1" /><Relationship Type="http://schemas.openxmlformats.org/officeDocument/2006/relationships/slideLayout" Target="/ppt/slideLayouts/slideLayout26.xml" Id="rId5" /></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oppins"/>
              <a:buChar char="●"/>
              <a:defRPr sz="1800">
                <a:solidFill>
                  <a:schemeClr val="dk2"/>
                </a:solidFill>
                <a:latin typeface="Poppins"/>
                <a:ea typeface="Poppins"/>
                <a:cs typeface="Poppins"/>
                <a:sym typeface="Poppins"/>
              </a:defRPr>
            </a:lvl1pPr>
            <a:lvl2pPr marL="914400" lvl="1"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2pPr>
            <a:lvl3pPr marL="1371600" lvl="2"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3pPr>
            <a:lvl4pPr marL="1828800" lvl="3"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4pPr>
            <a:lvl5pPr marL="2286000" lvl="4"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5pPr>
            <a:lvl6pPr marL="2743200" lvl="5"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6pPr>
            <a:lvl7pPr marL="3200400" lvl="6"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7pPr>
            <a:lvl8pPr marL="3657600" lvl="7"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8pPr>
            <a:lvl9pPr marL="4114800" lvl="8"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9pPr>
          </a:lstStyle>
          <a:p/>
        </p:txBody>
      </p:sp>
      <p:sp>
        <p:nvSpPr>
          <p:cNvPr id="8" name="Google Shape;8;p1"/>
          <p:cNvSpPr txBox="1"/>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1" r:id="rId4"/>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FFFFFF"/>
        </a:solidFill>
      </p:bgPr>
    </p:bg>
    <p:spTree>
      <p:nvGrpSpPr>
        <p:cNvPr id="52" name="Shape 52"/>
        <p:cNvGrpSpPr/>
        <p:nvPr/>
      </p:nvGrpSpPr>
      <p:grpSpPr>
        <a:xfrm>
          <a:off x="0" y="0"/>
          <a:ext cx="0" cy="0"/>
          <a:chOff x="0" y="0"/>
          <a:chExt cx="0" cy="0"/>
        </a:xfrm>
      </p:grpSpPr>
      <p:sp>
        <p:nvSpPr>
          <p:cNvPr id="53" name="Google Shape;53;p13"/>
          <p:cNvSpPr/>
          <p:nvPr/>
        </p:nvSpPr>
        <p:spPr>
          <a:xfrm>
            <a:off x="-10765" y="0"/>
            <a:ext cx="367500" cy="5143500"/>
          </a:xfrm>
          <a:prstGeom prst="rect">
            <a:avLst/>
          </a:prstGeom>
          <a:solidFill>
            <a:srgbClr val="FFFFFF"/>
          </a:solidFill>
          <a:ln>
            <a:noFill/>
          </a:ln>
        </p:spPr>
        <p:txBody>
          <a:bodyPr spcFirstLastPara="1" wrap="square" lIns="68575" tIns="68575" rIns="68575" bIns="68575" anchor="ctr" anchorCtr="0">
            <a:noAutofit/>
          </a:bodyPr>
          <a:lstStyle/>
          <a:p>
            <a:pPr marL="0" lvl="0" indent="0" algn="l" rtl="0">
              <a:spcBef>
                <a:spcPts val="0"/>
              </a:spcBef>
              <a:spcAft>
                <a:spcPts val="0"/>
              </a:spcAft>
              <a:buNone/>
            </a:pPr>
            <a:r>
              <a:t/>
            </a:r>
            <a:endParaRPr/>
          </a:p>
        </p:txBody>
      </p:sp>
      <p:sp>
        <p:nvSpPr>
          <p:cNvPr id="54" name="Google Shape;54;p13"/>
          <p:cNvSpPr txBox="1"/>
          <p:nvPr>
            <p:ph type="title"/>
          </p:nvPr>
        </p:nvSpPr>
        <p:spPr>
          <a:xfrm>
            <a:off x="471900" y="738725"/>
            <a:ext cx="8222100" cy="767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lt1"/>
              </a:buClr>
              <a:buSzPts val="3200"/>
              <a:buFont typeface="Montserrat Medium"/>
              <a:buNone/>
              <a:defRPr sz="3200">
                <a:solidFill>
                  <a:schemeClr val="lt1"/>
                </a:solidFill>
                <a:latin typeface="Montserrat Medium"/>
                <a:ea typeface="Montserrat Medium"/>
                <a:cs typeface="Montserrat Medium"/>
                <a:sym typeface="Montserrat Medium"/>
              </a:defRPr>
            </a:lvl1pPr>
            <a:lvl2pPr lvl="1"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5" name="Google Shape;55;p13"/>
          <p:cNvSpPr txBox="1"/>
          <p:nvPr>
            <p:ph type="body" idx="1"/>
          </p:nvPr>
        </p:nvSpPr>
        <p:spPr>
          <a:xfrm>
            <a:off x="266949" y="1837822"/>
            <a:ext cx="8222100" cy="2710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2pPr>
            <a:lvl3pPr marL="1371600" lvl="2"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3pPr>
            <a:lvl4pPr marL="1828800" lvl="3"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4pPr>
            <a:lvl5pPr marL="2286000" lvl="4"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5pPr>
            <a:lvl6pPr marL="2743200" lvl="5"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6pPr>
            <a:lvl7pPr marL="3200400" lvl="6"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7pPr>
            <a:lvl8pPr marL="3657600" lvl="7"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8pPr>
            <a:lvl9pPr marL="4114800" lvl="8" indent="-317500" rtl="0">
              <a:lnSpc>
                <a:spcPct val="115000"/>
              </a:lnSpc>
              <a:spcBef>
                <a:spcPts val="1600"/>
              </a:spcBef>
              <a:spcAft>
                <a:spcPts val="1600"/>
              </a:spcAft>
              <a:buClr>
                <a:schemeClr val="lt2"/>
              </a:buClr>
              <a:buSzPts val="1400"/>
              <a:buFont typeface="Roboto"/>
              <a:buChar char="■"/>
              <a:defRPr sz="1400">
                <a:solidFill>
                  <a:schemeClr val="lt2"/>
                </a:solidFill>
                <a:latin typeface="Roboto"/>
                <a:ea typeface="Roboto"/>
                <a:cs typeface="Roboto"/>
                <a:sym typeface="Roboto"/>
              </a:defRPr>
            </a:lvl9pPr>
          </a:lstStyle>
          <a:p/>
        </p:txBody>
      </p:sp>
      <p:sp>
        <p:nvSpPr>
          <p:cNvPr id="56" name="Google Shape;56;p13"/>
          <p:cNvSpPr txBox="1"/>
          <p:nvPr/>
        </p:nvSpPr>
        <p:spPr>
          <a:xfrm>
            <a:off x="528237" y="4848924"/>
            <a:ext cx="1071300" cy="2823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700" b="1">
                <a:solidFill>
                  <a:srgbClr val="666666"/>
                </a:solidFill>
                <a:latin typeface="Poppins"/>
                <a:ea typeface="Poppins"/>
                <a:cs typeface="Poppins"/>
                <a:sym typeface="Poppins"/>
              </a:rPr>
              <a:t>FloodLAMP.bio </a:t>
            </a:r>
            <a:endParaRPr sz="700" b="1">
              <a:solidFill>
                <a:srgbClr val="666666"/>
              </a:solidFill>
              <a:latin typeface="Poppins"/>
              <a:ea typeface="Poppins"/>
              <a:cs typeface="Poppins"/>
              <a:sym typeface="Poppins"/>
            </a:endParaRPr>
          </a:p>
        </p:txBody>
      </p:sp>
      <p:pic>
        <p:nvPicPr>
          <p:cNvPr id="57" name="Google Shape;57;p13"/>
          <p:cNvPicPr preferRelativeResize="0"/>
          <p:nvPr/>
        </p:nvPicPr>
        <p:blipFill rotWithShape="1">
          <a:blip r:embed="rId1">
            <a:alphaModFix/>
          </a:blip>
          <a:srcRect l="961" t="0" r="951" b="0"/>
          <a:stretch/>
        </p:blipFill>
        <p:spPr>
          <a:xfrm>
            <a:off x="1276684" y="4879350"/>
            <a:ext cx="189957" cy="166821"/>
          </a:xfrm>
          <a:prstGeom prst="rect">
            <a:avLst/>
          </a:prstGeom>
          <a:noFill/>
          <a:ln>
            <a:noFill/>
          </a:ln>
        </p:spPr>
      </p:pic>
      <p:sp>
        <p:nvSpPr>
          <p:cNvPr id="58" name="Google Shape;58;p13"/>
          <p:cNvSpPr txBox="1"/>
          <p:nvPr>
            <p:ph type="sldNum" idx="12"/>
          </p:nvPr>
        </p:nvSpPr>
        <p:spPr>
          <a:xfrm>
            <a:off x="8568903" y="4828981"/>
            <a:ext cx="282300" cy="242700"/>
          </a:xfrm>
          <a:prstGeom prst="rect">
            <a:avLst/>
          </a:prstGeom>
          <a:noFill/>
          <a:ln>
            <a:noFill/>
          </a:ln>
        </p:spPr>
        <p:txBody>
          <a:bodyPr spcFirstLastPara="1" wrap="square" lIns="68575" tIns="68575" rIns="68575" bIns="68575" anchor="t" anchorCtr="0">
            <a:noAutofit/>
          </a:bodyPr>
          <a:lstStyle>
            <a:lvl1pPr lvl="0" algn="r" rtl="0">
              <a:buNone/>
              <a:defRPr sz="800">
                <a:solidFill>
                  <a:schemeClr val="lt2"/>
                </a:solidFill>
                <a:latin typeface="Poppins"/>
                <a:ea typeface="Poppins"/>
                <a:cs typeface="Poppins"/>
                <a:sym typeface="Poppins"/>
              </a:defRPr>
            </a:lvl1pPr>
            <a:lvl2pPr lvl="1" algn="r" rtl="0">
              <a:buNone/>
              <a:defRPr sz="800">
                <a:solidFill>
                  <a:schemeClr val="lt2"/>
                </a:solidFill>
                <a:latin typeface="Poppins"/>
                <a:ea typeface="Poppins"/>
                <a:cs typeface="Poppins"/>
                <a:sym typeface="Poppins"/>
              </a:defRPr>
            </a:lvl2pPr>
            <a:lvl3pPr lvl="2" algn="r" rtl="0">
              <a:buNone/>
              <a:defRPr sz="800">
                <a:solidFill>
                  <a:schemeClr val="lt2"/>
                </a:solidFill>
                <a:latin typeface="Poppins"/>
                <a:ea typeface="Poppins"/>
                <a:cs typeface="Poppins"/>
                <a:sym typeface="Poppins"/>
              </a:defRPr>
            </a:lvl3pPr>
            <a:lvl4pPr lvl="3" algn="r" rtl="0">
              <a:buNone/>
              <a:defRPr sz="800">
                <a:solidFill>
                  <a:schemeClr val="lt2"/>
                </a:solidFill>
                <a:latin typeface="Poppins"/>
                <a:ea typeface="Poppins"/>
                <a:cs typeface="Poppins"/>
                <a:sym typeface="Poppins"/>
              </a:defRPr>
            </a:lvl4pPr>
            <a:lvl5pPr lvl="4" algn="r" rtl="0">
              <a:buNone/>
              <a:defRPr sz="800">
                <a:solidFill>
                  <a:schemeClr val="lt2"/>
                </a:solidFill>
                <a:latin typeface="Poppins"/>
                <a:ea typeface="Poppins"/>
                <a:cs typeface="Poppins"/>
                <a:sym typeface="Poppins"/>
              </a:defRPr>
            </a:lvl5pPr>
            <a:lvl6pPr lvl="5" algn="r" rtl="0">
              <a:buNone/>
              <a:defRPr sz="800">
                <a:solidFill>
                  <a:schemeClr val="lt2"/>
                </a:solidFill>
                <a:latin typeface="Poppins"/>
                <a:ea typeface="Poppins"/>
                <a:cs typeface="Poppins"/>
                <a:sym typeface="Poppins"/>
              </a:defRPr>
            </a:lvl6pPr>
            <a:lvl7pPr lvl="6" algn="r" rtl="0">
              <a:buNone/>
              <a:defRPr sz="800">
                <a:solidFill>
                  <a:schemeClr val="lt2"/>
                </a:solidFill>
                <a:latin typeface="Poppins"/>
                <a:ea typeface="Poppins"/>
                <a:cs typeface="Poppins"/>
                <a:sym typeface="Poppins"/>
              </a:defRPr>
            </a:lvl7pPr>
            <a:lvl8pPr lvl="7" algn="r" rtl="0">
              <a:buNone/>
              <a:defRPr sz="800">
                <a:solidFill>
                  <a:schemeClr val="lt2"/>
                </a:solidFill>
                <a:latin typeface="Poppins"/>
                <a:ea typeface="Poppins"/>
                <a:cs typeface="Poppins"/>
                <a:sym typeface="Poppins"/>
              </a:defRPr>
            </a:lvl8pPr>
            <a:lvl9pPr lvl="8" algn="r" rtl="0">
              <a:buNone/>
              <a:defRPr sz="800">
                <a:solidFill>
                  <a:schemeClr val="lt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
              <a:t>‹#›</a:t>
            </a:fld>
            <a:endParaRPr sz="700"/>
          </a:p>
        </p:txBody>
      </p:sp>
      <p:pic>
        <p:nvPicPr>
          <p:cNvPr id="59" name="Google Shape;59;p13"/>
          <p:cNvPicPr preferRelativeResize="0"/>
          <p:nvPr/>
        </p:nvPicPr>
        <p:blipFill>
          <a:blip r:embed="rId2">
            <a:alphaModFix/>
          </a:blip>
          <a:stretch>
            <a:fillRect/>
          </a:stretch>
        </p:blipFill>
        <p:spPr>
          <a:xfrm>
            <a:off x="1574970" y="4879001"/>
            <a:ext cx="479593" cy="166819"/>
          </a:xfrm>
          <a:prstGeom prst="rect">
            <a:avLst/>
          </a:prstGeom>
          <a:noFill/>
          <a:ln>
            <a:noFill/>
          </a:ln>
        </p:spPr>
      </p:pic>
      <p:sp>
        <p:nvSpPr>
          <p:cNvPr id="60" name="Google Shape;60;p13"/>
          <p:cNvSpPr txBox="1"/>
          <p:nvPr/>
        </p:nvSpPr>
        <p:spPr>
          <a:xfrm>
            <a:off x="2081035" y="4852080"/>
            <a:ext cx="1071300" cy="2094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en" sz="700" b="1" i="1">
                <a:solidFill>
                  <a:srgbClr val="A61C00"/>
                </a:solidFill>
                <a:latin typeface="Roboto"/>
                <a:ea typeface="Roboto"/>
                <a:cs typeface="Roboto"/>
                <a:sym typeface="Roboto"/>
              </a:rPr>
              <a:t>contact@floodlamp.bio</a:t>
            </a:r>
            <a:endParaRPr sz="1000" b="1" i="1">
              <a:solidFill>
                <a:srgbClr val="A61C00"/>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62"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FFFFFF"/>
        </a:solidFill>
      </p:bgPr>
    </p:bg>
    <p:spTree>
      <p:nvGrpSpPr>
        <p:cNvPr id="101" name="Shape 101"/>
        <p:cNvGrpSpPr/>
        <p:nvPr/>
      </p:nvGrpSpPr>
      <p:grpSpPr>
        <a:xfrm>
          <a:off x="0" y="0"/>
          <a:ext cx="0" cy="0"/>
          <a:chOff x="0" y="0"/>
          <a:chExt cx="0" cy="0"/>
        </a:xfrm>
      </p:grpSpPr>
      <p:sp>
        <p:nvSpPr>
          <p:cNvPr id="102" name="Google Shape;102;p25"/>
          <p:cNvSpPr/>
          <p:nvPr/>
        </p:nvSpPr>
        <p:spPr>
          <a:xfrm>
            <a:off x="-10765" y="0"/>
            <a:ext cx="367500" cy="5143500"/>
          </a:xfrm>
          <a:prstGeom prst="rect">
            <a:avLst/>
          </a:prstGeom>
          <a:solidFill>
            <a:srgbClr val="FFFFFF"/>
          </a:solidFill>
          <a:ln>
            <a:noFill/>
          </a:ln>
        </p:spPr>
        <p:txBody>
          <a:bodyPr spcFirstLastPara="1" wrap="square" lIns="68575" tIns="68575" rIns="68575" bIns="68575" anchor="ctr" anchorCtr="0">
            <a:noAutofit/>
          </a:bodyPr>
          <a:lstStyle/>
          <a:p>
            <a:pPr marL="0" lvl="0" indent="0" algn="l" rtl="0">
              <a:spcBef>
                <a:spcPts val="0"/>
              </a:spcBef>
              <a:spcAft>
                <a:spcPts val="0"/>
              </a:spcAft>
              <a:buNone/>
            </a:pPr>
            <a:r>
              <a:t/>
            </a:r>
            <a:endParaRPr/>
          </a:p>
        </p:txBody>
      </p:sp>
      <p:sp>
        <p:nvSpPr>
          <p:cNvPr id="103" name="Google Shape;103;p25"/>
          <p:cNvSpPr txBox="1"/>
          <p:nvPr>
            <p:ph type="title"/>
          </p:nvPr>
        </p:nvSpPr>
        <p:spPr>
          <a:xfrm>
            <a:off x="471900" y="738725"/>
            <a:ext cx="8222100" cy="767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lt1"/>
              </a:buClr>
              <a:buSzPts val="3200"/>
              <a:buFont typeface="Montserrat Medium"/>
              <a:buNone/>
              <a:defRPr sz="3200">
                <a:solidFill>
                  <a:schemeClr val="lt1"/>
                </a:solidFill>
                <a:latin typeface="Montserrat Medium"/>
                <a:ea typeface="Montserrat Medium"/>
                <a:cs typeface="Montserrat Medium"/>
                <a:sym typeface="Montserrat Medium"/>
              </a:defRPr>
            </a:lvl1pPr>
            <a:lvl2pPr lvl="1"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104" name="Google Shape;104;p25"/>
          <p:cNvSpPr txBox="1"/>
          <p:nvPr>
            <p:ph type="body" idx="1"/>
          </p:nvPr>
        </p:nvSpPr>
        <p:spPr>
          <a:xfrm>
            <a:off x="471900" y="1919075"/>
            <a:ext cx="8222100" cy="2710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2pPr>
            <a:lvl3pPr marL="1371600" lvl="2"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3pPr>
            <a:lvl4pPr marL="1828800" lvl="3"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4pPr>
            <a:lvl5pPr marL="2286000" lvl="4"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5pPr>
            <a:lvl6pPr marL="2743200" lvl="5"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6pPr>
            <a:lvl7pPr marL="3200400" lvl="6"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7pPr>
            <a:lvl8pPr marL="3657600" lvl="7" indent="-317500" rtl="0">
              <a:lnSpc>
                <a:spcPct val="115000"/>
              </a:lnSpc>
              <a:spcBef>
                <a:spcPts val="1600"/>
              </a:spcBef>
              <a:spcAft>
                <a:spcPts val="0"/>
              </a:spcAft>
              <a:buClr>
                <a:schemeClr val="lt2"/>
              </a:buClr>
              <a:buSzPts val="1400"/>
              <a:buFont typeface="Roboto"/>
              <a:buChar char="○"/>
              <a:defRPr sz="1400">
                <a:solidFill>
                  <a:schemeClr val="lt2"/>
                </a:solidFill>
                <a:latin typeface="Roboto"/>
                <a:ea typeface="Roboto"/>
                <a:cs typeface="Roboto"/>
                <a:sym typeface="Roboto"/>
              </a:defRPr>
            </a:lvl8pPr>
            <a:lvl9pPr marL="4114800" lvl="8" indent="-317500" rtl="0">
              <a:lnSpc>
                <a:spcPct val="115000"/>
              </a:lnSpc>
              <a:spcBef>
                <a:spcPts val="1600"/>
              </a:spcBef>
              <a:spcAft>
                <a:spcPts val="1600"/>
              </a:spcAft>
              <a:buClr>
                <a:schemeClr val="lt2"/>
              </a:buClr>
              <a:buSzPts val="1400"/>
              <a:buFont typeface="Roboto"/>
              <a:buChar char="■"/>
              <a:defRPr sz="1400">
                <a:solidFill>
                  <a:schemeClr val="lt2"/>
                </a:solidFill>
                <a:latin typeface="Roboto"/>
                <a:ea typeface="Roboto"/>
                <a:cs typeface="Roboto"/>
                <a:sym typeface="Roboto"/>
              </a:defRPr>
            </a:lvl9pPr>
          </a:lstStyle>
          <a:p/>
        </p:txBody>
      </p:sp>
      <p:sp>
        <p:nvSpPr>
          <p:cNvPr id="105" name="Google Shape;105;p25"/>
          <p:cNvSpPr txBox="1"/>
          <p:nvPr/>
        </p:nvSpPr>
        <p:spPr>
          <a:xfrm>
            <a:off x="528237" y="4848924"/>
            <a:ext cx="1071300" cy="2823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700" b="1">
                <a:solidFill>
                  <a:srgbClr val="666666"/>
                </a:solidFill>
                <a:latin typeface="Poppins"/>
                <a:ea typeface="Poppins"/>
                <a:cs typeface="Poppins"/>
                <a:sym typeface="Poppins"/>
              </a:rPr>
              <a:t>FloodLAMP.bio </a:t>
            </a:r>
            <a:endParaRPr sz="700" b="1">
              <a:solidFill>
                <a:srgbClr val="666666"/>
              </a:solidFill>
              <a:latin typeface="Poppins"/>
              <a:ea typeface="Poppins"/>
              <a:cs typeface="Poppins"/>
              <a:sym typeface="Poppins"/>
            </a:endParaRPr>
          </a:p>
        </p:txBody>
      </p:sp>
      <p:pic>
        <p:nvPicPr>
          <p:cNvPr id="106" name="Google Shape;106;p25"/>
          <p:cNvPicPr preferRelativeResize="0"/>
          <p:nvPr/>
        </p:nvPicPr>
        <p:blipFill rotWithShape="1">
          <a:blip r:embed="rId1">
            <a:alphaModFix/>
          </a:blip>
          <a:srcRect l="961" t="0" r="951" b="0"/>
          <a:stretch/>
        </p:blipFill>
        <p:spPr>
          <a:xfrm>
            <a:off x="1276684" y="4879350"/>
            <a:ext cx="189957" cy="166821"/>
          </a:xfrm>
          <a:prstGeom prst="rect">
            <a:avLst/>
          </a:prstGeom>
          <a:noFill/>
          <a:ln>
            <a:noFill/>
          </a:ln>
        </p:spPr>
      </p:pic>
      <p:sp>
        <p:nvSpPr>
          <p:cNvPr id="107" name="Google Shape;107;p25"/>
          <p:cNvSpPr txBox="1"/>
          <p:nvPr>
            <p:ph type="sldNum" idx="12"/>
          </p:nvPr>
        </p:nvSpPr>
        <p:spPr>
          <a:xfrm>
            <a:off x="8568903" y="4828981"/>
            <a:ext cx="282300" cy="242700"/>
          </a:xfrm>
          <a:prstGeom prst="rect">
            <a:avLst/>
          </a:prstGeom>
          <a:noFill/>
          <a:ln>
            <a:noFill/>
          </a:ln>
        </p:spPr>
        <p:txBody>
          <a:bodyPr spcFirstLastPara="1" wrap="square" lIns="68575" tIns="68575" rIns="68575" bIns="68575" anchor="t" anchorCtr="0">
            <a:noAutofit/>
          </a:bodyPr>
          <a:lstStyle>
            <a:lvl1pPr lvl="0" algn="r" rtl="0">
              <a:buNone/>
              <a:defRPr sz="800">
                <a:solidFill>
                  <a:schemeClr val="lt2"/>
                </a:solidFill>
                <a:latin typeface="Poppins"/>
                <a:ea typeface="Poppins"/>
                <a:cs typeface="Poppins"/>
                <a:sym typeface="Poppins"/>
              </a:defRPr>
            </a:lvl1pPr>
            <a:lvl2pPr lvl="1" algn="r" rtl="0">
              <a:buNone/>
              <a:defRPr sz="800">
                <a:solidFill>
                  <a:schemeClr val="lt2"/>
                </a:solidFill>
                <a:latin typeface="Poppins"/>
                <a:ea typeface="Poppins"/>
                <a:cs typeface="Poppins"/>
                <a:sym typeface="Poppins"/>
              </a:defRPr>
            </a:lvl2pPr>
            <a:lvl3pPr lvl="2" algn="r" rtl="0">
              <a:buNone/>
              <a:defRPr sz="800">
                <a:solidFill>
                  <a:schemeClr val="lt2"/>
                </a:solidFill>
                <a:latin typeface="Poppins"/>
                <a:ea typeface="Poppins"/>
                <a:cs typeface="Poppins"/>
                <a:sym typeface="Poppins"/>
              </a:defRPr>
            </a:lvl3pPr>
            <a:lvl4pPr lvl="3" algn="r" rtl="0">
              <a:buNone/>
              <a:defRPr sz="800">
                <a:solidFill>
                  <a:schemeClr val="lt2"/>
                </a:solidFill>
                <a:latin typeface="Poppins"/>
                <a:ea typeface="Poppins"/>
                <a:cs typeface="Poppins"/>
                <a:sym typeface="Poppins"/>
              </a:defRPr>
            </a:lvl4pPr>
            <a:lvl5pPr lvl="4" algn="r" rtl="0">
              <a:buNone/>
              <a:defRPr sz="800">
                <a:solidFill>
                  <a:schemeClr val="lt2"/>
                </a:solidFill>
                <a:latin typeface="Poppins"/>
                <a:ea typeface="Poppins"/>
                <a:cs typeface="Poppins"/>
                <a:sym typeface="Poppins"/>
              </a:defRPr>
            </a:lvl5pPr>
            <a:lvl6pPr lvl="5" algn="r" rtl="0">
              <a:buNone/>
              <a:defRPr sz="800">
                <a:solidFill>
                  <a:schemeClr val="lt2"/>
                </a:solidFill>
                <a:latin typeface="Poppins"/>
                <a:ea typeface="Poppins"/>
                <a:cs typeface="Poppins"/>
                <a:sym typeface="Poppins"/>
              </a:defRPr>
            </a:lvl6pPr>
            <a:lvl7pPr lvl="6" algn="r" rtl="0">
              <a:buNone/>
              <a:defRPr sz="800">
                <a:solidFill>
                  <a:schemeClr val="lt2"/>
                </a:solidFill>
                <a:latin typeface="Poppins"/>
                <a:ea typeface="Poppins"/>
                <a:cs typeface="Poppins"/>
                <a:sym typeface="Poppins"/>
              </a:defRPr>
            </a:lvl7pPr>
            <a:lvl8pPr lvl="7" algn="r" rtl="0">
              <a:buNone/>
              <a:defRPr sz="800">
                <a:solidFill>
                  <a:schemeClr val="lt2"/>
                </a:solidFill>
                <a:latin typeface="Poppins"/>
                <a:ea typeface="Poppins"/>
                <a:cs typeface="Poppins"/>
                <a:sym typeface="Poppins"/>
              </a:defRPr>
            </a:lvl8pPr>
            <a:lvl9pPr lvl="8" algn="r" rtl="0">
              <a:buNone/>
              <a:defRPr sz="800">
                <a:solidFill>
                  <a:schemeClr val="lt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
              <a:t>‹#›</a:t>
            </a:fld>
            <a:endParaRPr sz="700"/>
          </a:p>
        </p:txBody>
      </p:sp>
    </p:spTree>
  </p:cSld>
  <p:clrMap bg1="lt1" tx1="dk1" bg2="dk2" tx2="lt2" accent1="accent1" accent2="accent2" accent3="accent3" accent4="accent4" accent5="accent5" accent6="accent6" hlink="hlink" folHlink="folHlink"/>
  <p:sldLayoutIdLst>
    <p:sldLayoutId id="214748367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xml" Id="rId2" /><Relationship Type="http://schemas.openxmlformats.org/officeDocument/2006/relationships/image" Target="/ppt/media/image2.png" Id="rId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2.xml" Id="rId2" /><Relationship Type="http://schemas.openxmlformats.org/officeDocument/2006/relationships/image" Target="/ppt/media/image12.png" Id="rId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xml" Id="rId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4.xml" Id="rId2" /><Relationship Type="http://schemas.openxmlformats.org/officeDocument/2006/relationships/image" Target="/ppt/media/image10.png" Id="rId3" /><Relationship Type="http://schemas.openxmlformats.org/officeDocument/2006/relationships/image" Target="/ppt/media/image11.jpg" Id="rId4" /><Relationship Type="http://schemas.openxmlformats.org/officeDocument/2006/relationships/image" Target="/ppt/media/image7.png" Id="rId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5.xml" Id="rId2" /><Relationship Type="http://schemas.openxmlformats.org/officeDocument/2006/relationships/image" Target="/ppt/media/image18.png" Id="rId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6.xml" Id="rId2" /><Relationship Type="http://schemas.openxmlformats.org/officeDocument/2006/relationships/hyperlink" Target="https://www.biorxiv.org/content/10.1101/2021.10.25.465706v1" TargetMode="External" Id="rId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7.xml" Id="rId2" /><Relationship Type="http://schemas.openxmlformats.org/officeDocument/2006/relationships/image" Target="/ppt/media/image16.png" Id="rId3" /><Relationship Type="http://schemas.openxmlformats.org/officeDocument/2006/relationships/image" Target="/ppt/media/image23.png" Id="rId4" /><Relationship Type="http://schemas.openxmlformats.org/officeDocument/2006/relationships/image" Target="/ppt/media/image6.png" Id="rI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8.xml" Id="rId2" /><Relationship Type="http://schemas.openxmlformats.org/officeDocument/2006/relationships/image" Target="/ppt/media/image8.png" Id="rId3" /><Relationship Type="http://schemas.openxmlformats.org/officeDocument/2006/relationships/image" Target="/ppt/media/image13.png" Id="rI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9.xml" Id="rId2" /><Relationship Type="http://schemas.openxmlformats.org/officeDocument/2006/relationships/image" Target="/ppt/media/image5.png" Id="rId3" /><Relationship Type="http://schemas.openxmlformats.org/officeDocument/2006/relationships/image" Target="/ppt/media/image46.png" Id="rI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0.xml" Id="rId2" /><Relationship Type="http://schemas.openxmlformats.org/officeDocument/2006/relationships/image" Target="/ppt/media/image15.png" Id="rId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1.xml" Id="rId2" /><Relationship Type="http://schemas.openxmlformats.org/officeDocument/2006/relationships/image" Target="/ppt/media/image14.png" Id="rId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2.xml" Id="rId2" /><Relationship Type="http://schemas.openxmlformats.org/officeDocument/2006/relationships/image" Target="/ppt/media/image17.png" Id="rId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3.xml" Id="rId2" /></Relationships>
</file>

<file path=ppt/slides/_rels/slide14.xml.rels>&#65279;<?xml version="1.0" encoding="utf-8"?><Relationships xmlns="http://schemas.openxmlformats.org/package/2006/relationships"><Relationship Type="http://schemas.openxmlformats.org/officeDocument/2006/relationships/image" Target="/ppt/media/image96.png" Id="rId11" /><Relationship Type="http://schemas.openxmlformats.org/officeDocument/2006/relationships/image" Target="/ppt/media/image45.jpg" Id="rId10" /><Relationship Type="http://schemas.openxmlformats.org/officeDocument/2006/relationships/image" Target="/ppt/media/image33.png" Id="rId12" /><Relationship Type="http://schemas.openxmlformats.org/officeDocument/2006/relationships/slideLayout" Target="/ppt/slideLayouts/slideLayout11.xml" Id="rId1" /><Relationship Type="http://schemas.openxmlformats.org/officeDocument/2006/relationships/notesSlide" Target="/ppt/notesSlides/notesSlide14.xml" Id="rId2" /><Relationship Type="http://schemas.openxmlformats.org/officeDocument/2006/relationships/image" Target="/ppt/media/image103.png" Id="rId9" /><Relationship Type="http://schemas.openxmlformats.org/officeDocument/2006/relationships/image" Target="/ppt/media/image19.png" Id="rId6" /><Relationship Type="http://schemas.openxmlformats.org/officeDocument/2006/relationships/image" Target="/ppt/media/image25.png" Id="rId7" /><Relationship Type="http://schemas.openxmlformats.org/officeDocument/2006/relationships/image" Target="/ppt/media/image61.png" Id="rId8" /><Relationship Type="http://schemas.openxmlformats.org/officeDocument/2006/relationships/hyperlink" Target="http://bit.ly/biosketch-randalltrue" TargetMode="External" Id="rId3" /><Relationship Type="http://schemas.openxmlformats.org/officeDocument/2006/relationships/hyperlink" Target="https://bit.ly/gLAMP-review" TargetMode="External" Id="rId4" /><Relationship Type="http://schemas.openxmlformats.org/officeDocument/2006/relationships/hyperlink" Target="https://abrf.memberclicks.net/jbt-2021-september-issue" TargetMode="External" Id="rId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5.xml" Id="rId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6.xml" Id="rId2" /><Relationship Type="http://schemas.openxmlformats.org/officeDocument/2006/relationships/image" Target="/ppt/media/image22.png" Id="rId3" /><Relationship Type="http://schemas.openxmlformats.org/officeDocument/2006/relationships/image" Target="/ppt/media/image72.png" Id="rId4" /><Relationship Type="http://schemas.openxmlformats.org/officeDocument/2006/relationships/image" Target="/ppt/media/image20.png" Id="rId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7.xml" Id="rId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8.xml" Id="rId2" /><Relationship Type="http://schemas.openxmlformats.org/officeDocument/2006/relationships/image" Target="/ppt/media/image34.png" Id="rId3" /><Relationship Type="http://schemas.openxmlformats.org/officeDocument/2006/relationships/image" Target="/ppt/media/image26.png" Id="rId4" /><Relationship Type="http://schemas.openxmlformats.org/officeDocument/2006/relationships/image" Target="/ppt/media/image28.png" Id="rId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19.xml" Id="rId2" /><Relationship Type="http://schemas.openxmlformats.org/officeDocument/2006/relationships/image" Target="/ppt/media/image37.png" Id="rId3" /><Relationship Type="http://schemas.openxmlformats.org/officeDocument/2006/relationships/image" Target="/ppt/media/image36.png" Id="rId4" /><Relationship Type="http://schemas.openxmlformats.org/officeDocument/2006/relationships/image" Target="/ppt/media/image42.png" Id="rId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20.xml" Id="rId2" /><Relationship Type="http://schemas.openxmlformats.org/officeDocument/2006/relationships/image" Target="/ppt/media/image48.png" Id="rId3" /><Relationship Type="http://schemas.openxmlformats.org/officeDocument/2006/relationships/image" Target="/ppt/media/image21.png" Id="rId5" /><Relationship Type="http://schemas.openxmlformats.org/officeDocument/2006/relationships/image" Target="/ppt/media/image38.png" Id="rId6" /><Relationship Type="http://schemas.openxmlformats.org/officeDocument/2006/relationships/image" Target="/ppt/media/image47.png" Id="rId7" /><Relationship Type="http://schemas.openxmlformats.org/officeDocument/2006/relationships/hyperlink" Target="https://www.help.senate.gov/imo/media/doc/PREVENT%20Pandemics%20discussion%20draft%20sxs%20final.pdf" TargetMode="External" Id="rId4" /><Relationship Type="http://schemas.openxmlformats.org/officeDocument/2006/relationships/hyperlink" Target="https://reaganudall.org/research-funding-opportunity" TargetMode="External" Id="rId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5.xml" Id="rId1" /><Relationship Type="http://schemas.openxmlformats.org/officeDocument/2006/relationships/notesSlide" Target="/ppt/notesSlides/notesSlide21.xml" Id="rId2" /><Relationship Type="http://schemas.openxmlformats.org/officeDocument/2006/relationships/image" Target="/ppt/media/image24.png" Id="rId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5.xml" Id="rId1" /><Relationship Type="http://schemas.openxmlformats.org/officeDocument/2006/relationships/notesSlide" Target="/ppt/notesSlides/notesSlide22.xml" Id="rId2" /><Relationship Type="http://schemas.openxmlformats.org/officeDocument/2006/relationships/image" Target="/ppt/media/image27.png" Id="rId3" /><Relationship Type="http://schemas.openxmlformats.org/officeDocument/2006/relationships/image" Target="/ppt/media/image30.png" Id="rId4" /><Relationship Type="http://schemas.openxmlformats.org/officeDocument/2006/relationships/image" Target="/ppt/media/image31.png" Id="rId5" /><Relationship Type="http://schemas.openxmlformats.org/officeDocument/2006/relationships/image" Target="/ppt/media/image29.png" Id="rId6" /><Relationship Type="http://schemas.openxmlformats.org/officeDocument/2006/relationships/image" Target="/ppt/media/image32.png" Id="rId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23.xml" Id="rId2" /><Relationship Type="http://schemas.openxmlformats.org/officeDocument/2006/relationships/image" Target="/ppt/media/image52.png" Id="rId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24.xml" Id="rId2" /><Relationship Type="http://schemas.openxmlformats.org/officeDocument/2006/relationships/image" Target="/ppt/media/image64.png" Id="rId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4.xml" Id="rId1" /><Relationship Type="http://schemas.openxmlformats.org/officeDocument/2006/relationships/notesSlide" Target="/ppt/notesSlides/notesSlide25.xml" Id="rId2" /><Relationship Type="http://schemas.openxmlformats.org/officeDocument/2006/relationships/image" Target="/ppt/media/image53.png" Id="rId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26.xml" Id="rId2" /><Relationship Type="http://schemas.openxmlformats.org/officeDocument/2006/relationships/image" Target="/ppt/media/image40.png" Id="rId3" /><Relationship Type="http://schemas.openxmlformats.org/officeDocument/2006/relationships/image" Target="/ppt/media/image16.png" Id="rId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27.xml" Id="rId2" /><Relationship Type="http://schemas.openxmlformats.org/officeDocument/2006/relationships/image" Target="/ppt/media/image8.png" Id="rId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28.xml" Id="rId2" /><Relationship Type="http://schemas.openxmlformats.org/officeDocument/2006/relationships/image" Target="/ppt/media/image13.png" Id="rId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29.xml" Id="rId2" /><Relationship Type="http://schemas.openxmlformats.org/officeDocument/2006/relationships/image" Target="/ppt/media/image35.png" Id="rId3" /><Relationship Type="http://schemas.openxmlformats.org/officeDocument/2006/relationships/image" Target="/ppt/media/image6.png" Id="rId4" /><Relationship Type="http://schemas.openxmlformats.org/officeDocument/2006/relationships/image" Target="/ppt/media/image39.png" Id="rId5" /><Relationship Type="http://schemas.openxmlformats.org/officeDocument/2006/relationships/image" Target="/ppt/media/image51.png" Id="rId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0.xml" Id="rId2" /><Relationship Type="http://schemas.openxmlformats.org/officeDocument/2006/relationships/image" Target="/ppt/media/image5.png" Id="rId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1.xml" Id="rId2" /><Relationship Type="http://schemas.openxmlformats.org/officeDocument/2006/relationships/image" Target="/ppt/media/image46.png" Id="rId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2.xml" Id="rId2" /><Relationship Type="http://schemas.openxmlformats.org/officeDocument/2006/relationships/image" Target="/ppt/media/image44.png" Id="rId3" /><Relationship Type="http://schemas.openxmlformats.org/officeDocument/2006/relationships/image" Target="/ppt/media/image43.png" Id="rId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3.xml" Id="rId2" /><Relationship Type="http://schemas.openxmlformats.org/officeDocument/2006/relationships/image" Target="/ppt/media/image41.png" Id="rId3" /><Relationship Type="http://schemas.openxmlformats.org/officeDocument/2006/relationships/image" Target="/ppt/media/image49.png" Id="rId4" /><Relationship Type="http://schemas.openxmlformats.org/officeDocument/2006/relationships/image" Target="/ppt/media/image50.png" Id="rId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4.xml" Id="rId2" /><Relationship Type="http://schemas.openxmlformats.org/officeDocument/2006/relationships/image" Target="/ppt/media/image60.png" Id="rId3" /><Relationship Type="http://schemas.openxmlformats.org/officeDocument/2006/relationships/image" Target="/ppt/media/image108.png" Id="rId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5.xml" Id="rId2" /><Relationship Type="http://schemas.openxmlformats.org/officeDocument/2006/relationships/image" Target="/ppt/media/image101.png" Id="rId3" /><Relationship Type="http://schemas.openxmlformats.org/officeDocument/2006/relationships/image" Target="/ppt/media/image113.png" Id="rId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6.xml" Id="rId2" /><Relationship Type="http://schemas.openxmlformats.org/officeDocument/2006/relationships/image" Target="/ppt/media/image111.png" Id="rId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7.xml" Id="rId2" /><Relationship Type="http://schemas.openxmlformats.org/officeDocument/2006/relationships/image" Target="/ppt/media/image76.png" Id="rId3" /><Relationship Type="http://schemas.openxmlformats.org/officeDocument/2006/relationships/image" Target="/ppt/media/image83.png" Id="rId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8.xml" Id="rId2" /><Relationship Type="http://schemas.openxmlformats.org/officeDocument/2006/relationships/image" Target="/ppt/media/image58.png" Id="rId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39.xml" Id="rId2" /><Relationship Type="http://schemas.openxmlformats.org/officeDocument/2006/relationships/image" Target="/ppt/media/image55.png" Id="rId3" /><Relationship Type="http://schemas.openxmlformats.org/officeDocument/2006/relationships/image" Target="/ppt/media/image56.png" Id="rId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40.xml" Id="rId2" /><Relationship Type="http://schemas.openxmlformats.org/officeDocument/2006/relationships/image" Target="/ppt/media/image107.png" Id="rId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41.xml" Id="rId2" /><Relationship Type="http://schemas.openxmlformats.org/officeDocument/2006/relationships/image" Target="/ppt/media/image54.png" Id="rId3" /><Relationship Type="http://schemas.openxmlformats.org/officeDocument/2006/relationships/image" Target="/ppt/media/image57.png" Id="rId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42.xml" Id="rId2" /><Relationship Type="http://schemas.openxmlformats.org/officeDocument/2006/relationships/image" Target="/ppt/media/image109.png" Id="rId3" /><Relationship Type="http://schemas.openxmlformats.org/officeDocument/2006/relationships/image" Target="/ppt/media/image105.png" Id="rId4"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43.xml" Id="rId2" /><Relationship Type="http://schemas.openxmlformats.org/officeDocument/2006/relationships/image" Target="/ppt/media/image106.png" Id="rId3" /><Relationship Type="http://schemas.openxmlformats.org/officeDocument/2006/relationships/image" Target="/ppt/media/image59.png" Id="rId4" /><Relationship Type="http://schemas.openxmlformats.org/officeDocument/2006/relationships/image" Target="/ppt/media/image62.png" Id="rId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44.xml" Id="rId2" /><Relationship Type="http://schemas.openxmlformats.org/officeDocument/2006/relationships/image" Target="/ppt/media/image110.png" Id="rId3"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45.xml" Id="rId2" /><Relationship Type="http://schemas.openxmlformats.org/officeDocument/2006/relationships/image" Target="/ppt/media/image66.png" Id="rId3" /><Relationship Type="http://schemas.openxmlformats.org/officeDocument/2006/relationships/image" Target="/ppt/media/image63.png" Id="rId4" /><Relationship Type="http://schemas.openxmlformats.org/officeDocument/2006/relationships/image" Target="/ppt/media/image68.png" Id="rId5" /><Relationship Type="http://schemas.openxmlformats.org/officeDocument/2006/relationships/image" Target="/ppt/media/image67.png" Id="rId6" /><Relationship Type="http://schemas.openxmlformats.org/officeDocument/2006/relationships/image" Target="/ppt/media/image69.png" Id="rId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46.xml" Id="rId2" /><Relationship Type="http://schemas.openxmlformats.org/officeDocument/2006/relationships/image" Target="/ppt/media/image65.png" Id="rId3" /><Relationship Type="http://schemas.openxmlformats.org/officeDocument/2006/relationships/image" Target="/ppt/media/image78.png" Id="rId4" /><Relationship Type="http://schemas.openxmlformats.org/officeDocument/2006/relationships/image" Target="/ppt/media/image74.png" Id="rId5"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6.xml" Id="rId1" /><Relationship Type="http://schemas.openxmlformats.org/officeDocument/2006/relationships/notesSlide" Target="/ppt/notesSlides/notesSlide47.xml" Id="rId2" /><Relationship Type="http://schemas.openxmlformats.org/officeDocument/2006/relationships/image" Target="/ppt/media/image70.png" Id="rId3"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6.xml" Id="rId1" /><Relationship Type="http://schemas.openxmlformats.org/officeDocument/2006/relationships/notesSlide" Target="/ppt/notesSlides/notesSlide48.xml" Id="rId2" /><Relationship Type="http://schemas.openxmlformats.org/officeDocument/2006/relationships/image" Target="/ppt/media/image71.png" Id="rId3" /><Relationship Type="http://schemas.openxmlformats.org/officeDocument/2006/relationships/image" Target="/ppt/media/image75.png" Id="rId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6.xml" Id="rId1" /><Relationship Type="http://schemas.openxmlformats.org/officeDocument/2006/relationships/notesSlide" Target="/ppt/notesSlides/notesSlide49.xml" Id="rId2" /><Relationship Type="http://schemas.openxmlformats.org/officeDocument/2006/relationships/image" Target="/ppt/media/image73.png" Id="rId3" /><Relationship Type="http://schemas.openxmlformats.org/officeDocument/2006/relationships/image" Target="/ppt/media/image77.png" Id="rId4" /><Relationship Type="http://schemas.openxmlformats.org/officeDocument/2006/relationships/image" Target="/ppt/media/image79.png" Id="rId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6.xml" Id="rId1" /><Relationship Type="http://schemas.openxmlformats.org/officeDocument/2006/relationships/notesSlide" Target="/ppt/notesSlides/notesSlide50.xml" Id="rId2" /><Relationship Type="http://schemas.openxmlformats.org/officeDocument/2006/relationships/image" Target="/ppt/media/image80.png" Id="rId3" /><Relationship Type="http://schemas.openxmlformats.org/officeDocument/2006/relationships/image" Target="/ppt/media/image77.png" Id="rId4"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51.xml" Id="rId2" /><Relationship Type="http://schemas.openxmlformats.org/officeDocument/2006/relationships/image" Target="/ppt/media/image99.png" Id="rId3" /><Relationship Type="http://schemas.openxmlformats.org/officeDocument/2006/relationships/image" Target="/ppt/media/image84.png" Id="rId4" /><Relationship Type="http://schemas.openxmlformats.org/officeDocument/2006/relationships/image" Target="/ppt/media/image85.png" Id="rId5" /><Relationship Type="http://schemas.openxmlformats.org/officeDocument/2006/relationships/image" Target="/ppt/media/image88.png" Id="rId6" /><Relationship Type="http://schemas.openxmlformats.org/officeDocument/2006/relationships/image" Target="/ppt/media/image81.png" Id="rId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52.xml" Id="rId2" /><Relationship Type="http://schemas.openxmlformats.org/officeDocument/2006/relationships/image" Target="/ppt/media/image90.jpg" Id="rId3" /><Relationship Type="http://schemas.openxmlformats.org/officeDocument/2006/relationships/image" Target="/ppt/media/image82.png" Id="rId4" /><Relationship Type="http://schemas.openxmlformats.org/officeDocument/2006/relationships/image" Target="/ppt/media/image98.jpg" Id="rId5" /><Relationship Type="http://schemas.openxmlformats.org/officeDocument/2006/relationships/image" Target="/ppt/media/image86.png" Id="rId6" /><Relationship Type="http://schemas.openxmlformats.org/officeDocument/2006/relationships/image" Target="/ppt/media/image87.png" Id="rId7" /><Relationship Type="http://schemas.openxmlformats.org/officeDocument/2006/relationships/image" Target="/ppt/media/image89.png" Id="rId8"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53.xml" Id="rId2" /><Relationship Type="http://schemas.openxmlformats.org/officeDocument/2006/relationships/image" Target="/ppt/media/image94.png" Id="rId3" /><Relationship Type="http://schemas.openxmlformats.org/officeDocument/2006/relationships/image" Target="/ppt/media/image92.png" Id="rId4" /><Relationship Type="http://schemas.openxmlformats.org/officeDocument/2006/relationships/image" Target="/ppt/media/image97.png" Id="rId5" /><Relationship Type="http://schemas.openxmlformats.org/officeDocument/2006/relationships/image" Target="/ppt/media/image93.png" Id="rId6" /><Relationship Type="http://schemas.openxmlformats.org/officeDocument/2006/relationships/image" Target="/ppt/media/image91.png" Id="rId7" /><Relationship Type="http://schemas.openxmlformats.org/officeDocument/2006/relationships/image" Target="/ppt/media/image89.png" Id="rId8"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54.xml" Id="rId2" /><Relationship Type="http://schemas.openxmlformats.org/officeDocument/2006/relationships/image" Target="/ppt/media/image95.png" Id="rId3" /><Relationship Type="http://schemas.openxmlformats.org/officeDocument/2006/relationships/image" Target="/ppt/media/image100.png" Id="rId4"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1.xml" Id="rId1" /><Relationship Type="http://schemas.openxmlformats.org/officeDocument/2006/relationships/notesSlide" Target="/ppt/notesSlides/notesSlide55.xml" Id="rId2" /><Relationship Type="http://schemas.openxmlformats.org/officeDocument/2006/relationships/image" Target="/ppt/media/image104.png" Id="rId3" /><Relationship Type="http://schemas.openxmlformats.org/officeDocument/2006/relationships/image" Target="/ppt/media/image102.png" Id="rId4" /><Relationship Type="http://schemas.openxmlformats.org/officeDocument/2006/relationships/image" Target="/ppt/media/image112.png" Id="rId5" /></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7"/>
          <p:cNvSpPr txBox="1"/>
          <p:nvPr/>
        </p:nvSpPr>
        <p:spPr>
          <a:xfrm>
            <a:off x="150" y="3262025"/>
            <a:ext cx="91440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en" sz="1800">
                <a:solidFill>
                  <a:srgbClr val="4285F4"/>
                </a:solidFill>
                <a:latin typeface="Poppins"/>
                <a:ea typeface="Poppins"/>
                <a:cs typeface="Poppins"/>
                <a:sym typeface="Poppins"/>
              </a:rPr>
              <a:t>Extending the Reach of LAMP:</a:t>
            </a:r>
            <a:endParaRPr sz="1800">
              <a:solidFill>
                <a:srgbClr val="4285F4"/>
              </a:solidFill>
              <a:latin typeface="Poppins"/>
              <a:ea typeface="Poppins"/>
              <a:cs typeface="Poppins"/>
              <a:sym typeface="Poppins"/>
            </a:endParaRPr>
          </a:p>
          <a:p>
            <a:pPr indent="0" lvl="0" marL="0" marR="0" rtl="0" algn="ctr">
              <a:lnSpc>
                <a:spcPct val="100000"/>
              </a:lnSpc>
              <a:spcBef>
                <a:spcPts val="0"/>
              </a:spcBef>
              <a:spcAft>
                <a:spcPts val="0"/>
              </a:spcAft>
              <a:buNone/>
            </a:pPr>
            <a:r>
              <a:rPr lang="en" sz="1800">
                <a:solidFill>
                  <a:srgbClr val="4285F4"/>
                </a:solidFill>
                <a:latin typeface="Poppins"/>
                <a:ea typeface="Poppins"/>
                <a:cs typeface="Poppins"/>
                <a:sym typeface="Poppins"/>
              </a:rPr>
              <a:t>A platform for globally accessible disease screening</a:t>
            </a:r>
            <a:endParaRPr sz="1800">
              <a:solidFill>
                <a:srgbClr val="4285F4"/>
              </a:solidFill>
              <a:latin typeface="Poppins"/>
              <a:ea typeface="Poppins"/>
              <a:cs typeface="Poppins"/>
              <a:sym typeface="Poppins"/>
            </a:endParaRPr>
          </a:p>
          <a:p>
            <a:pPr indent="0" lvl="0" marL="0" marR="0" rtl="0" algn="ctr">
              <a:lnSpc>
                <a:spcPct val="100000"/>
              </a:lnSpc>
              <a:spcBef>
                <a:spcPts val="0"/>
              </a:spcBef>
              <a:spcAft>
                <a:spcPts val="0"/>
              </a:spcAft>
              <a:buNone/>
            </a:pPr>
            <a:r>
              <a:t/>
            </a:r>
            <a:endParaRPr sz="1800">
              <a:solidFill>
                <a:srgbClr val="4285F4"/>
              </a:solidFill>
              <a:latin typeface="Poppins"/>
              <a:ea typeface="Poppins"/>
              <a:cs typeface="Poppins"/>
              <a:sym typeface="Poppins"/>
            </a:endParaRPr>
          </a:p>
          <a:p>
            <a:pPr indent="0" lvl="0" marL="0" marR="0" rtl="0" algn="ctr">
              <a:lnSpc>
                <a:spcPct val="100000"/>
              </a:lnSpc>
              <a:spcBef>
                <a:spcPts val="0"/>
              </a:spcBef>
              <a:spcAft>
                <a:spcPts val="0"/>
              </a:spcAft>
              <a:buNone/>
            </a:pPr>
            <a:r>
              <a:rPr lang="en" sz="1800">
                <a:solidFill>
                  <a:schemeClr val="dk1"/>
                </a:solidFill>
                <a:latin typeface="Poppins"/>
                <a:ea typeface="Poppins"/>
                <a:cs typeface="Poppins"/>
                <a:sym typeface="Poppins"/>
              </a:rPr>
              <a:t>BARDA Market Research - March 7, 2022</a:t>
            </a:r>
            <a:endParaRPr sz="1800">
              <a:solidFill>
                <a:schemeClr val="dk1"/>
              </a:solidFill>
              <a:latin typeface="Poppins"/>
              <a:ea typeface="Poppins"/>
              <a:cs typeface="Poppins"/>
              <a:sym typeface="Poppins"/>
            </a:endParaRPr>
          </a:p>
        </p:txBody>
      </p:sp>
      <p:sp>
        <p:nvSpPr>
          <p:cNvPr id="153" name="Google Shape;153;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54" name="Google Shape;154;p37"/>
          <p:cNvPicPr preferRelativeResize="0"/>
          <p:nvPr/>
        </p:nvPicPr>
        <p:blipFill rotWithShape="1">
          <a:blip r:embed="rId3">
            <a:alphaModFix/>
          </a:blip>
          <a:srcRect b="0" l="961" r="951" t="0"/>
          <a:stretch/>
        </p:blipFill>
        <p:spPr>
          <a:xfrm>
            <a:off x="3670827" y="156875"/>
            <a:ext cx="1712776" cy="1504126"/>
          </a:xfrm>
          <a:prstGeom prst="rect">
            <a:avLst/>
          </a:prstGeom>
          <a:noFill/>
          <a:ln>
            <a:noFill/>
          </a:ln>
        </p:spPr>
      </p:pic>
      <p:sp>
        <p:nvSpPr>
          <p:cNvPr id="155" name="Google Shape;155;p37"/>
          <p:cNvSpPr txBox="1"/>
          <p:nvPr/>
        </p:nvSpPr>
        <p:spPr>
          <a:xfrm>
            <a:off x="150" y="1627250"/>
            <a:ext cx="91440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Font typeface="Arial"/>
              <a:buNone/>
            </a:pPr>
            <a:r>
              <a:rPr b="1" lang="en" sz="5400">
                <a:latin typeface="Poppins"/>
                <a:ea typeface="Poppins"/>
                <a:cs typeface="Poppins"/>
                <a:sym typeface="Poppins"/>
              </a:rPr>
              <a:t>FloodLAMP</a:t>
            </a:r>
            <a:endParaRPr b="1" sz="5400">
              <a:latin typeface="Poppins"/>
              <a:ea typeface="Poppins"/>
              <a:cs typeface="Poppins"/>
              <a:sym typeface="Poppins"/>
            </a:endParaRPr>
          </a:p>
          <a:p>
            <a:pPr indent="0" lvl="0" marL="0" marR="0" rtl="0" algn="ctr">
              <a:lnSpc>
                <a:spcPct val="100000"/>
              </a:lnSpc>
              <a:spcBef>
                <a:spcPts val="0"/>
              </a:spcBef>
              <a:spcAft>
                <a:spcPts val="0"/>
              </a:spcAft>
              <a:buClr>
                <a:srgbClr val="000000"/>
              </a:buClr>
              <a:buFont typeface="Arial"/>
              <a:buNone/>
            </a:pPr>
            <a:r>
              <a:rPr b="1" lang="en" sz="3200">
                <a:latin typeface="Poppins"/>
                <a:ea typeface="Poppins"/>
                <a:cs typeface="Poppins"/>
                <a:sym typeface="Poppins"/>
              </a:rPr>
              <a:t>Biotechnologies, PBC</a:t>
            </a:r>
            <a:endParaRPr b="1" sz="3200">
              <a:latin typeface="Poppins"/>
              <a:ea typeface="Poppins"/>
              <a:cs typeface="Poppins"/>
              <a:sym typeface="Poppins"/>
            </a:endParaRPr>
          </a:p>
        </p:txBody>
      </p:sp>
      <p:sp>
        <p:nvSpPr>
          <p:cNvPr id="156" name="Google Shape;156;p37"/>
          <p:cNvSpPr txBox="1"/>
          <p:nvPr/>
        </p:nvSpPr>
        <p:spPr>
          <a:xfrm>
            <a:off x="966000" y="4659920"/>
            <a:ext cx="7212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Poppins"/>
                <a:ea typeface="Poppins"/>
                <a:cs typeface="Poppins"/>
                <a:sym typeface="Poppins"/>
              </a:rPr>
              <a:t>Randy True, </a:t>
            </a:r>
            <a:r>
              <a:rPr lang="en">
                <a:solidFill>
                  <a:schemeClr val="dk1"/>
                </a:solidFill>
                <a:latin typeface="Poppins"/>
                <a:ea typeface="Poppins"/>
                <a:cs typeface="Poppins"/>
                <a:sym typeface="Poppins"/>
              </a:rPr>
              <a:t>Founder and CEO</a:t>
            </a:r>
            <a:r>
              <a:rPr lang="en">
                <a:solidFill>
                  <a:schemeClr val="dk1"/>
                </a:solidFill>
                <a:latin typeface="Poppins"/>
                <a:ea typeface="Poppins"/>
                <a:cs typeface="Poppins"/>
                <a:sym typeface="Poppins"/>
              </a:rPr>
              <a:t>  |  </a:t>
            </a:r>
            <a:r>
              <a:rPr lang="en">
                <a:solidFill>
                  <a:schemeClr val="dk1"/>
                </a:solidFill>
                <a:latin typeface="Poppins"/>
                <a:ea typeface="Poppins"/>
                <a:cs typeface="Poppins"/>
                <a:sym typeface="Poppins"/>
              </a:rPr>
              <a:t>randy@floodlamp.bio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38"/>
          <p:cNvSpPr txBox="1"/>
          <p:nvPr/>
        </p:nvSpPr>
        <p:spPr>
          <a:xfrm>
            <a:off x="0" y="600013"/>
            <a:ext cx="9144000" cy="7071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None/>
            </a:pPr>
            <a:r>
              <a:rPr b="1" i="1" lang="en" sz="2100">
                <a:solidFill>
                  <a:srgbClr val="4285F4"/>
                </a:solidFill>
                <a:latin typeface="Poppins"/>
                <a:ea typeface="Poppins"/>
                <a:cs typeface="Poppins"/>
                <a:sym typeface="Poppins"/>
              </a:rPr>
              <a:t>“</a:t>
            </a:r>
            <a:r>
              <a:rPr i="1" lang="en" sz="2100">
                <a:solidFill>
                  <a:srgbClr val="4285F4"/>
                </a:solidFill>
                <a:latin typeface="Poppins"/>
                <a:ea typeface="Poppins"/>
                <a:cs typeface="Poppins"/>
                <a:sym typeface="Poppins"/>
              </a:rPr>
              <a:t>FloodLAMP's mission is to improve global health and resiliency through universal access to rapid molecular testing.</a:t>
            </a:r>
            <a:r>
              <a:rPr b="1" i="1" lang="en" sz="2100">
                <a:solidFill>
                  <a:srgbClr val="4285F4"/>
                </a:solidFill>
                <a:latin typeface="Poppins"/>
                <a:ea typeface="Poppins"/>
                <a:cs typeface="Poppins"/>
                <a:sym typeface="Poppins"/>
              </a:rPr>
              <a:t>”</a:t>
            </a:r>
            <a:endParaRPr b="1" i="1" sz="900">
              <a:solidFill>
                <a:srgbClr val="4285F4"/>
              </a:solidFill>
              <a:latin typeface="Poppins"/>
              <a:ea typeface="Poppins"/>
              <a:cs typeface="Poppins"/>
              <a:sym typeface="Poppins"/>
            </a:endParaRPr>
          </a:p>
        </p:txBody>
      </p:sp>
      <p:grpSp>
        <p:nvGrpSpPr>
          <p:cNvPr id="163" name="Google Shape;163;p38"/>
          <p:cNvGrpSpPr/>
          <p:nvPr/>
        </p:nvGrpSpPr>
        <p:grpSpPr>
          <a:xfrm>
            <a:off x="565350" y="2540875"/>
            <a:ext cx="2546458" cy="1289700"/>
            <a:chOff x="729180" y="2003100"/>
            <a:chExt cx="2546458" cy="1289700"/>
          </a:xfrm>
        </p:grpSpPr>
        <p:sp>
          <p:nvSpPr>
            <p:cNvPr id="164" name="Google Shape;164;p38"/>
            <p:cNvSpPr txBox="1"/>
            <p:nvPr/>
          </p:nvSpPr>
          <p:spPr>
            <a:xfrm>
              <a:off x="729180" y="2003100"/>
              <a:ext cx="1890300" cy="128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4285F4"/>
                  </a:solidFill>
                  <a:latin typeface="Roboto"/>
                  <a:ea typeface="Roboto"/>
                  <a:cs typeface="Roboto"/>
                  <a:sym typeface="Roboto"/>
                </a:rPr>
                <a:t>Turnkey screening programs</a:t>
              </a:r>
              <a:endParaRPr sz="1600">
                <a:latin typeface="Roboto"/>
                <a:ea typeface="Roboto"/>
                <a:cs typeface="Roboto"/>
                <a:sym typeface="Roboto"/>
              </a:endParaRPr>
            </a:p>
          </p:txBody>
        </p:sp>
        <p:cxnSp>
          <p:nvCxnSpPr>
            <p:cNvPr id="165" name="Google Shape;165;p38"/>
            <p:cNvCxnSpPr/>
            <p:nvPr/>
          </p:nvCxnSpPr>
          <p:spPr>
            <a:xfrm rot="10800000">
              <a:off x="2642038" y="2647950"/>
              <a:ext cx="633600" cy="0"/>
            </a:xfrm>
            <a:prstGeom prst="straightConnector1">
              <a:avLst/>
            </a:prstGeom>
            <a:noFill/>
            <a:ln cap="flat" cmpd="sng" w="9525">
              <a:solidFill>
                <a:srgbClr val="307BF3"/>
              </a:solidFill>
              <a:prstDash val="solid"/>
              <a:round/>
              <a:headEnd len="sm" w="sm" type="none"/>
              <a:tailEnd len="med" w="med" type="oval"/>
            </a:ln>
          </p:spPr>
        </p:cxnSp>
      </p:grpSp>
      <p:grpSp>
        <p:nvGrpSpPr>
          <p:cNvPr id="166" name="Google Shape;166;p38"/>
          <p:cNvGrpSpPr/>
          <p:nvPr/>
        </p:nvGrpSpPr>
        <p:grpSpPr>
          <a:xfrm>
            <a:off x="5046038" y="1334100"/>
            <a:ext cx="3916687" cy="1691763"/>
            <a:chOff x="5209838" y="906817"/>
            <a:chExt cx="3916687" cy="1590900"/>
          </a:xfrm>
        </p:grpSpPr>
        <p:sp>
          <p:nvSpPr>
            <p:cNvPr id="167" name="Google Shape;167;p38"/>
            <p:cNvSpPr txBox="1"/>
            <p:nvPr/>
          </p:nvSpPr>
          <p:spPr>
            <a:xfrm>
              <a:off x="6628725" y="906817"/>
              <a:ext cx="2497800" cy="1590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rgbClr val="0944A1"/>
                  </a:solidFill>
                  <a:latin typeface="Roboto"/>
                  <a:ea typeface="Roboto"/>
                  <a:cs typeface="Roboto"/>
                  <a:sym typeface="Roboto"/>
                </a:rPr>
                <a:t>New testing technology</a:t>
              </a:r>
              <a:endParaRPr b="1" sz="1800">
                <a:solidFill>
                  <a:srgbClr val="4285F4"/>
                </a:solidFill>
                <a:latin typeface="Roboto"/>
                <a:ea typeface="Roboto"/>
                <a:cs typeface="Roboto"/>
                <a:sym typeface="Roboto"/>
              </a:endParaRPr>
            </a:p>
          </p:txBody>
        </p:sp>
        <p:cxnSp>
          <p:nvCxnSpPr>
            <p:cNvPr id="168" name="Google Shape;168;p38"/>
            <p:cNvCxnSpPr/>
            <p:nvPr/>
          </p:nvCxnSpPr>
          <p:spPr>
            <a:xfrm>
              <a:off x="5209838" y="1705200"/>
              <a:ext cx="1286700" cy="0"/>
            </a:xfrm>
            <a:prstGeom prst="straightConnector1">
              <a:avLst/>
            </a:prstGeom>
            <a:noFill/>
            <a:ln cap="flat" cmpd="sng" w="9525">
              <a:solidFill>
                <a:srgbClr val="0944A1"/>
              </a:solidFill>
              <a:prstDash val="solid"/>
              <a:round/>
              <a:headEnd len="sm" w="sm" type="none"/>
              <a:tailEnd len="med" w="med" type="oval"/>
            </a:ln>
          </p:spPr>
        </p:cxnSp>
      </p:grpSp>
      <p:grpSp>
        <p:nvGrpSpPr>
          <p:cNvPr id="169" name="Google Shape;169;p38"/>
          <p:cNvGrpSpPr/>
          <p:nvPr/>
        </p:nvGrpSpPr>
        <p:grpSpPr>
          <a:xfrm>
            <a:off x="5046037" y="3343364"/>
            <a:ext cx="3562687" cy="1474256"/>
            <a:chOff x="5209838" y="2970669"/>
            <a:chExt cx="3562687" cy="1289700"/>
          </a:xfrm>
        </p:grpSpPr>
        <p:sp>
          <p:nvSpPr>
            <p:cNvPr id="170" name="Google Shape;170;p38"/>
            <p:cNvSpPr txBox="1"/>
            <p:nvPr/>
          </p:nvSpPr>
          <p:spPr>
            <a:xfrm>
              <a:off x="6628725" y="2970669"/>
              <a:ext cx="2143800" cy="128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rgbClr val="0C58D3"/>
                  </a:solidFill>
                  <a:latin typeface="Roboto"/>
                  <a:ea typeface="Roboto"/>
                  <a:cs typeface="Roboto"/>
                  <a:sym typeface="Roboto"/>
                </a:rPr>
                <a:t>Disruptive open source strategy</a:t>
              </a:r>
              <a:endParaRPr b="1">
                <a:latin typeface="Roboto"/>
                <a:ea typeface="Roboto"/>
                <a:cs typeface="Roboto"/>
                <a:sym typeface="Roboto"/>
              </a:endParaRPr>
            </a:p>
          </p:txBody>
        </p:sp>
        <p:cxnSp>
          <p:nvCxnSpPr>
            <p:cNvPr id="171" name="Google Shape;171;p38"/>
            <p:cNvCxnSpPr/>
            <p:nvPr/>
          </p:nvCxnSpPr>
          <p:spPr>
            <a:xfrm>
              <a:off x="5209838" y="3648300"/>
              <a:ext cx="1286700" cy="0"/>
            </a:xfrm>
            <a:prstGeom prst="straightConnector1">
              <a:avLst/>
            </a:prstGeom>
            <a:noFill/>
            <a:ln cap="flat" cmpd="sng" w="9525">
              <a:solidFill>
                <a:srgbClr val="0D5DDF"/>
              </a:solidFill>
              <a:prstDash val="solid"/>
              <a:round/>
              <a:headEnd len="sm" w="sm" type="none"/>
              <a:tailEnd len="med" w="med" type="oval"/>
            </a:ln>
          </p:spPr>
        </p:cxnSp>
      </p:grpSp>
      <p:grpSp>
        <p:nvGrpSpPr>
          <p:cNvPr id="172" name="Google Shape;172;p38"/>
          <p:cNvGrpSpPr/>
          <p:nvPr/>
        </p:nvGrpSpPr>
        <p:grpSpPr>
          <a:xfrm>
            <a:off x="2500745" y="1140513"/>
            <a:ext cx="3814835" cy="3790597"/>
            <a:chOff x="2662213" y="676344"/>
            <a:chExt cx="3814835" cy="3790597"/>
          </a:xfrm>
        </p:grpSpPr>
        <p:sp>
          <p:nvSpPr>
            <p:cNvPr id="173" name="Google Shape;173;p38"/>
            <p:cNvSpPr/>
            <p:nvPr/>
          </p:nvSpPr>
          <p:spPr>
            <a:xfrm rot="3600185">
              <a:off x="3169983" y="1184511"/>
              <a:ext cx="2774659" cy="2774659"/>
            </a:xfrm>
            <a:prstGeom prst="blockArc">
              <a:avLst>
                <a:gd fmla="val 12622480" name="adj1"/>
                <a:gd fmla="val 19781569" name="adj2"/>
                <a:gd fmla="val 20773" name="adj3"/>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8"/>
            <p:cNvSpPr/>
            <p:nvPr/>
          </p:nvSpPr>
          <p:spPr>
            <a:xfrm rot="10800000">
              <a:off x="3183490" y="1163229"/>
              <a:ext cx="2774700" cy="2774700"/>
            </a:xfrm>
            <a:prstGeom prst="blockArc">
              <a:avLst>
                <a:gd fmla="val 12622480" name="adj1"/>
                <a:gd fmla="val 19662822" name="adj2"/>
                <a:gd fmla="val 20729" name="adj3"/>
              </a:avLst>
            </a:prstGeom>
            <a:solidFill>
              <a:srgbClr val="0D5D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8"/>
            <p:cNvSpPr/>
            <p:nvPr/>
          </p:nvSpPr>
          <p:spPr>
            <a:xfrm rot="-3600185">
              <a:off x="3194618" y="1184114"/>
              <a:ext cx="2774659" cy="2774659"/>
            </a:xfrm>
            <a:prstGeom prst="blockArc">
              <a:avLst>
                <a:gd fmla="val 12622480" name="adj1"/>
                <a:gd fmla="val 19703271" name="adj2"/>
                <a:gd fmla="val 20851" name="adj3"/>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 name="Google Shape;176;p38"/>
            <p:cNvGrpSpPr/>
            <p:nvPr/>
          </p:nvGrpSpPr>
          <p:grpSpPr>
            <a:xfrm rot="-7200165">
              <a:off x="3337679" y="2826785"/>
              <a:ext cx="585011" cy="585536"/>
              <a:chOff x="1967628" y="812211"/>
              <a:chExt cx="588000" cy="588000"/>
            </a:xfrm>
          </p:grpSpPr>
          <p:sp>
            <p:nvSpPr>
              <p:cNvPr id="177" name="Google Shape;177;p38"/>
              <p:cNvSpPr/>
              <p:nvPr/>
            </p:nvSpPr>
            <p:spPr>
              <a:xfrm rot="39023">
                <a:off x="1970909" y="815492"/>
                <a:ext cx="581437" cy="581437"/>
              </a:xfrm>
              <a:prstGeom prst="pie">
                <a:avLst>
                  <a:gd fmla="val 6190354" name="adj1"/>
                  <a:gd fmla="val 14996165" name="adj2"/>
                </a:avLst>
              </a:prstGeom>
              <a:solidFill>
                <a:srgbClr val="307BF3"/>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8"/>
              <p:cNvSpPr/>
              <p:nvPr/>
            </p:nvSpPr>
            <p:spPr>
              <a:xfrm rot="10800000">
                <a:off x="1970875" y="815525"/>
                <a:ext cx="581400" cy="581400"/>
              </a:xfrm>
              <a:prstGeom prst="pie">
                <a:avLst>
                  <a:gd fmla="val 4028252" name="adj1"/>
                  <a:gd fmla="val 17183677" name="adj2"/>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 name="Google Shape;179;p38"/>
            <p:cNvGrpSpPr/>
            <p:nvPr/>
          </p:nvGrpSpPr>
          <p:grpSpPr>
            <a:xfrm>
              <a:off x="4264097" y="1180331"/>
              <a:ext cx="585001" cy="585530"/>
              <a:chOff x="1970048" y="811613"/>
              <a:chExt cx="588000" cy="588000"/>
            </a:xfrm>
          </p:grpSpPr>
          <p:sp>
            <p:nvSpPr>
              <p:cNvPr id="180" name="Google Shape;180;p38"/>
              <p:cNvSpPr/>
              <p:nvPr/>
            </p:nvSpPr>
            <p:spPr>
              <a:xfrm rot="39023">
                <a:off x="1973329" y="814894"/>
                <a:ext cx="581437" cy="581437"/>
              </a:xfrm>
              <a:prstGeom prst="pie">
                <a:avLst>
                  <a:gd fmla="val 6190354" name="adj1"/>
                  <a:gd fmla="val 14996165" name="adj2"/>
                </a:avLst>
              </a:prstGeom>
              <a:solidFill>
                <a:srgbClr val="0944A1"/>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8"/>
              <p:cNvSpPr/>
              <p:nvPr/>
            </p:nvSpPr>
            <p:spPr>
              <a:xfrm rot="10800000">
                <a:off x="1973295" y="814927"/>
                <a:ext cx="581400" cy="581400"/>
              </a:xfrm>
              <a:prstGeom prst="pie">
                <a:avLst>
                  <a:gd fmla="val 4028252" name="adj1"/>
                  <a:gd fmla="val 17183677" name="adj2"/>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2" name="Google Shape;182;p38"/>
            <p:cNvGrpSpPr/>
            <p:nvPr/>
          </p:nvGrpSpPr>
          <p:grpSpPr>
            <a:xfrm rot="7200165">
              <a:off x="5229930" y="2804716"/>
              <a:ext cx="585011" cy="585536"/>
              <a:chOff x="1977085" y="811649"/>
              <a:chExt cx="588000" cy="588000"/>
            </a:xfrm>
          </p:grpSpPr>
          <p:sp>
            <p:nvSpPr>
              <p:cNvPr id="183" name="Google Shape;183;p38"/>
              <p:cNvSpPr/>
              <p:nvPr/>
            </p:nvSpPr>
            <p:spPr>
              <a:xfrm rot="39023">
                <a:off x="1980366" y="814930"/>
                <a:ext cx="581437" cy="581437"/>
              </a:xfrm>
              <a:prstGeom prst="pie">
                <a:avLst>
                  <a:gd fmla="val 6190354" name="adj1"/>
                  <a:gd fmla="val 14996165" name="adj2"/>
                </a:avLst>
              </a:prstGeom>
              <a:solidFill>
                <a:srgbClr val="0D5DDF"/>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8"/>
              <p:cNvSpPr/>
              <p:nvPr/>
            </p:nvSpPr>
            <p:spPr>
              <a:xfrm rot="10800000">
                <a:off x="1980332" y="814963"/>
                <a:ext cx="581400" cy="581400"/>
              </a:xfrm>
              <a:prstGeom prst="pie">
                <a:avLst>
                  <a:gd fmla="val 4028252" name="adj1"/>
                  <a:gd fmla="val 17183677" name="adj2"/>
                </a:avLst>
              </a:prstGeom>
              <a:solidFill>
                <a:srgbClr val="0D5D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 name="Google Shape;185;p38"/>
            <p:cNvSpPr txBox="1"/>
            <p:nvPr/>
          </p:nvSpPr>
          <p:spPr>
            <a:xfrm>
              <a:off x="4334550" y="1255312"/>
              <a:ext cx="509100" cy="2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01 </a:t>
              </a:r>
              <a:endParaRPr b="1" sz="1600">
                <a:solidFill>
                  <a:srgbClr val="FFFFFF"/>
                </a:solidFill>
                <a:latin typeface="Roboto"/>
                <a:ea typeface="Roboto"/>
                <a:cs typeface="Roboto"/>
                <a:sym typeface="Roboto"/>
              </a:endParaRPr>
            </a:p>
          </p:txBody>
        </p:sp>
        <p:sp>
          <p:nvSpPr>
            <p:cNvPr id="186" name="Google Shape;186;p38"/>
            <p:cNvSpPr txBox="1"/>
            <p:nvPr/>
          </p:nvSpPr>
          <p:spPr>
            <a:xfrm>
              <a:off x="3375648" y="2887440"/>
              <a:ext cx="509100" cy="2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02 </a:t>
              </a:r>
              <a:endParaRPr b="1" sz="1600">
                <a:solidFill>
                  <a:srgbClr val="FFFFFF"/>
                </a:solidFill>
                <a:latin typeface="Roboto"/>
                <a:ea typeface="Roboto"/>
                <a:cs typeface="Roboto"/>
                <a:sym typeface="Roboto"/>
              </a:endParaRPr>
            </a:p>
          </p:txBody>
        </p:sp>
        <p:sp>
          <p:nvSpPr>
            <p:cNvPr id="187" name="Google Shape;187;p38"/>
            <p:cNvSpPr txBox="1"/>
            <p:nvPr/>
          </p:nvSpPr>
          <p:spPr>
            <a:xfrm>
              <a:off x="5281877" y="2857865"/>
              <a:ext cx="509100" cy="2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03 </a:t>
              </a:r>
              <a:endParaRPr b="1" sz="1600">
                <a:solidFill>
                  <a:srgbClr val="FFFFFF"/>
                </a:solidFill>
                <a:latin typeface="Roboto"/>
                <a:ea typeface="Roboto"/>
                <a:cs typeface="Roboto"/>
                <a:sym typeface="Roboto"/>
              </a:endParaRPr>
            </a:p>
          </p:txBody>
        </p:sp>
      </p:grpSp>
      <p:pic>
        <p:nvPicPr>
          <p:cNvPr id="188" name="Google Shape;188;p38"/>
          <p:cNvPicPr preferRelativeResize="0"/>
          <p:nvPr/>
        </p:nvPicPr>
        <p:blipFill>
          <a:blip r:embed="rId3">
            <a:alphaModFix/>
          </a:blip>
          <a:stretch>
            <a:fillRect/>
          </a:stretch>
        </p:blipFill>
        <p:spPr>
          <a:xfrm>
            <a:off x="3843783" y="2506578"/>
            <a:ext cx="1128750" cy="10584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9"/>
          <p:cNvSpPr/>
          <p:nvPr/>
        </p:nvSpPr>
        <p:spPr>
          <a:xfrm>
            <a:off x="321450" y="1971425"/>
            <a:ext cx="7050300" cy="18858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9"/>
          <p:cNvSpPr txBox="1"/>
          <p:nvPr/>
        </p:nvSpPr>
        <p:spPr>
          <a:xfrm>
            <a:off x="341400" y="293825"/>
            <a:ext cx="84612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935"/>
              <a:buNone/>
            </a:pPr>
            <a:r>
              <a:rPr b="1" lang="en" sz="2440">
                <a:solidFill>
                  <a:schemeClr val="dk1"/>
                </a:solidFill>
                <a:latin typeface="Poppins"/>
                <a:ea typeface="Poppins"/>
                <a:cs typeface="Poppins"/>
                <a:sym typeface="Poppins"/>
              </a:rPr>
              <a:t>2) Platform – Wraparound program components </a:t>
            </a:r>
            <a:endParaRPr b="1" sz="2440">
              <a:solidFill>
                <a:schemeClr val="dk1"/>
              </a:solidFill>
              <a:latin typeface="Poppins"/>
              <a:ea typeface="Poppins"/>
              <a:cs typeface="Poppins"/>
              <a:sym typeface="Poppins"/>
            </a:endParaRPr>
          </a:p>
        </p:txBody>
      </p:sp>
      <p:sp>
        <p:nvSpPr>
          <p:cNvPr id="195" name="Google Shape;195;p39"/>
          <p:cNvSpPr/>
          <p:nvPr/>
        </p:nvSpPr>
        <p:spPr>
          <a:xfrm>
            <a:off x="7498775" y="869675"/>
            <a:ext cx="1389900" cy="4089300"/>
          </a:xfrm>
          <a:prstGeom prst="rect">
            <a:avLst/>
          </a:prstGeom>
          <a:solidFill>
            <a:srgbClr val="EFEFEF"/>
          </a:solidFill>
          <a:ln>
            <a:noFill/>
          </a:ln>
        </p:spPr>
        <p:txBody>
          <a:bodyPr anchorCtr="0" anchor="t" bIns="34275" lIns="68575" spcFirstLastPara="1" rIns="68575" wrap="square" tIns="34275">
            <a:noAutofit/>
          </a:bodyPr>
          <a:lstStyle/>
          <a:p>
            <a:pPr indent="0" lvl="0" marL="0" rtl="0" algn="ctr">
              <a:lnSpc>
                <a:spcPct val="115000"/>
              </a:lnSpc>
              <a:spcBef>
                <a:spcPts val="0"/>
              </a:spcBef>
              <a:spcAft>
                <a:spcPts val="0"/>
              </a:spcAft>
              <a:buNone/>
            </a:pPr>
            <a:r>
              <a:t/>
            </a:r>
            <a:endParaRPr b="1" sz="1200">
              <a:solidFill>
                <a:srgbClr val="741B47"/>
              </a:solidFill>
              <a:latin typeface="Poppins"/>
              <a:ea typeface="Poppins"/>
              <a:cs typeface="Poppins"/>
              <a:sym typeface="Poppins"/>
            </a:endParaRPr>
          </a:p>
          <a:p>
            <a:pPr indent="0" lvl="0" marL="0" rtl="0" algn="ctr">
              <a:lnSpc>
                <a:spcPct val="115000"/>
              </a:lnSpc>
              <a:spcBef>
                <a:spcPts val="0"/>
              </a:spcBef>
              <a:spcAft>
                <a:spcPts val="0"/>
              </a:spcAft>
              <a:buNone/>
            </a:pPr>
            <a:r>
              <a:t/>
            </a:r>
            <a:endParaRPr b="1" sz="1200">
              <a:solidFill>
                <a:srgbClr val="741B47"/>
              </a:solidFill>
              <a:latin typeface="Poppins"/>
              <a:ea typeface="Poppins"/>
              <a:cs typeface="Poppins"/>
              <a:sym typeface="Poppins"/>
            </a:endParaRPr>
          </a:p>
          <a:p>
            <a:pPr indent="0" lvl="0" marL="0" rtl="0" algn="ctr">
              <a:lnSpc>
                <a:spcPct val="115000"/>
              </a:lnSpc>
              <a:spcBef>
                <a:spcPts val="0"/>
              </a:spcBef>
              <a:spcAft>
                <a:spcPts val="0"/>
              </a:spcAft>
              <a:buNone/>
            </a:pPr>
            <a:r>
              <a:t/>
            </a:r>
            <a:endParaRPr sz="1000">
              <a:latin typeface="Open Sans"/>
              <a:ea typeface="Open Sans"/>
              <a:cs typeface="Open Sans"/>
              <a:sym typeface="Open Sans"/>
            </a:endParaRPr>
          </a:p>
        </p:txBody>
      </p:sp>
      <p:sp>
        <p:nvSpPr>
          <p:cNvPr id="196" name="Google Shape;196;p39"/>
          <p:cNvSpPr/>
          <p:nvPr/>
        </p:nvSpPr>
        <p:spPr>
          <a:xfrm>
            <a:off x="3271747" y="2982375"/>
            <a:ext cx="1204500" cy="739200"/>
          </a:xfrm>
          <a:prstGeom prst="rect">
            <a:avLst/>
          </a:prstGeom>
          <a:solidFill>
            <a:srgbClr val="D9D2E9"/>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674EA7"/>
                </a:solidFill>
                <a:latin typeface="Poppins"/>
                <a:ea typeface="Poppins"/>
                <a:cs typeface="Poppins"/>
                <a:sym typeface="Poppins"/>
              </a:rPr>
              <a:t>Admin Portal</a:t>
            </a:r>
            <a:endParaRPr b="1" sz="900">
              <a:solidFill>
                <a:srgbClr val="674EA7"/>
              </a:solidFill>
              <a:latin typeface="Open Sans"/>
              <a:ea typeface="Open Sans"/>
              <a:cs typeface="Open Sans"/>
              <a:sym typeface="Open Sans"/>
            </a:endParaRPr>
          </a:p>
        </p:txBody>
      </p:sp>
      <p:sp>
        <p:nvSpPr>
          <p:cNvPr id="197" name="Google Shape;197;p39"/>
          <p:cNvSpPr/>
          <p:nvPr/>
        </p:nvSpPr>
        <p:spPr>
          <a:xfrm>
            <a:off x="7607675" y="2406713"/>
            <a:ext cx="1172100" cy="739200"/>
          </a:xfrm>
          <a:prstGeom prst="rect">
            <a:avLst/>
          </a:prstGeom>
          <a:solidFill>
            <a:srgbClr val="A4C2F4"/>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1155CC"/>
                </a:solidFill>
                <a:latin typeface="Poppins"/>
                <a:ea typeface="Poppins"/>
                <a:cs typeface="Poppins"/>
                <a:sym typeface="Poppins"/>
              </a:rPr>
              <a:t>Sample Processing Sites (Labs)</a:t>
            </a:r>
            <a:endParaRPr b="1" sz="900">
              <a:latin typeface="Open Sans"/>
              <a:ea typeface="Open Sans"/>
              <a:cs typeface="Open Sans"/>
              <a:sym typeface="Open Sans"/>
            </a:endParaRPr>
          </a:p>
        </p:txBody>
      </p:sp>
      <p:sp>
        <p:nvSpPr>
          <p:cNvPr id="198" name="Google Shape;198;p39"/>
          <p:cNvSpPr/>
          <p:nvPr/>
        </p:nvSpPr>
        <p:spPr>
          <a:xfrm>
            <a:off x="7609250" y="3242594"/>
            <a:ext cx="1160400" cy="739200"/>
          </a:xfrm>
          <a:prstGeom prst="rect">
            <a:avLst/>
          </a:prstGeom>
          <a:solidFill>
            <a:srgbClr val="FFF2CC"/>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BF9000"/>
                </a:solidFill>
                <a:latin typeface="Poppins"/>
                <a:ea typeface="Poppins"/>
                <a:cs typeface="Poppins"/>
                <a:sym typeface="Poppins"/>
              </a:rPr>
              <a:t>Service, Support,</a:t>
            </a:r>
            <a:endParaRPr b="1" sz="1100">
              <a:solidFill>
                <a:srgbClr val="BF9000"/>
              </a:solidFill>
              <a:latin typeface="Poppins"/>
              <a:ea typeface="Poppins"/>
              <a:cs typeface="Poppins"/>
              <a:sym typeface="Poppins"/>
            </a:endParaRPr>
          </a:p>
          <a:p>
            <a:pPr indent="0" lvl="0" marL="0" rtl="0" algn="ctr">
              <a:lnSpc>
                <a:spcPct val="115000"/>
              </a:lnSpc>
              <a:spcBef>
                <a:spcPts val="0"/>
              </a:spcBef>
              <a:spcAft>
                <a:spcPts val="0"/>
              </a:spcAft>
              <a:buNone/>
            </a:pPr>
            <a:r>
              <a:rPr b="1" lang="en" sz="1100">
                <a:solidFill>
                  <a:srgbClr val="BF9000"/>
                </a:solidFill>
                <a:latin typeface="Poppins"/>
                <a:ea typeface="Poppins"/>
                <a:cs typeface="Poppins"/>
                <a:sym typeface="Poppins"/>
              </a:rPr>
              <a:t>Consulting</a:t>
            </a:r>
            <a:endParaRPr b="1" sz="900">
              <a:latin typeface="Open Sans"/>
              <a:ea typeface="Open Sans"/>
              <a:cs typeface="Open Sans"/>
              <a:sym typeface="Open Sans"/>
            </a:endParaRPr>
          </a:p>
        </p:txBody>
      </p:sp>
      <p:sp>
        <p:nvSpPr>
          <p:cNvPr id="199" name="Google Shape;199;p39"/>
          <p:cNvSpPr/>
          <p:nvPr/>
        </p:nvSpPr>
        <p:spPr>
          <a:xfrm>
            <a:off x="1900147" y="2982375"/>
            <a:ext cx="1204500" cy="739200"/>
          </a:xfrm>
          <a:prstGeom prst="rect">
            <a:avLst/>
          </a:prstGeom>
          <a:solidFill>
            <a:srgbClr val="D9D2E9"/>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674EA7"/>
                </a:solidFill>
                <a:latin typeface="Poppins"/>
                <a:ea typeface="Poppins"/>
                <a:cs typeface="Poppins"/>
                <a:sym typeface="Poppins"/>
              </a:rPr>
              <a:t>App</a:t>
            </a:r>
            <a:endParaRPr b="1" sz="900">
              <a:solidFill>
                <a:srgbClr val="674EA7"/>
              </a:solidFill>
              <a:latin typeface="Open Sans"/>
              <a:ea typeface="Open Sans"/>
              <a:cs typeface="Open Sans"/>
              <a:sym typeface="Open Sans"/>
            </a:endParaRPr>
          </a:p>
        </p:txBody>
      </p:sp>
      <p:sp>
        <p:nvSpPr>
          <p:cNvPr id="200" name="Google Shape;200;p39"/>
          <p:cNvSpPr/>
          <p:nvPr/>
        </p:nvSpPr>
        <p:spPr>
          <a:xfrm>
            <a:off x="6027138" y="2122375"/>
            <a:ext cx="1204500" cy="739200"/>
          </a:xfrm>
          <a:prstGeom prst="rect">
            <a:avLst/>
          </a:prstGeom>
          <a:solidFill>
            <a:srgbClr val="D9EAD3"/>
          </a:solidFill>
          <a:ln>
            <a:noFill/>
          </a:ln>
        </p:spPr>
        <p:txBody>
          <a:bodyPr anchorCtr="0" anchor="ctr" bIns="34275" lIns="45700" spcFirstLastPara="1" rIns="45700" wrap="square" tIns="34275">
            <a:noAutofit/>
          </a:bodyPr>
          <a:lstStyle/>
          <a:p>
            <a:pPr indent="0" lvl="0" marL="0" marR="0" rtl="0" algn="ctr">
              <a:lnSpc>
                <a:spcPct val="115000"/>
              </a:lnSpc>
              <a:spcBef>
                <a:spcPts val="0"/>
              </a:spcBef>
              <a:spcAft>
                <a:spcPts val="0"/>
              </a:spcAft>
              <a:buNone/>
            </a:pPr>
            <a:r>
              <a:rPr b="1" lang="en" sz="1100">
                <a:solidFill>
                  <a:srgbClr val="6AA84F"/>
                </a:solidFill>
                <a:latin typeface="Poppins"/>
                <a:ea typeface="Poppins"/>
                <a:cs typeface="Poppins"/>
                <a:sym typeface="Poppins"/>
              </a:rPr>
              <a:t>Standard Equipment</a:t>
            </a:r>
            <a:endParaRPr b="1" sz="1100">
              <a:solidFill>
                <a:srgbClr val="6AA84F"/>
              </a:solidFill>
              <a:latin typeface="Poppins"/>
              <a:ea typeface="Poppins"/>
              <a:cs typeface="Poppins"/>
              <a:sym typeface="Poppins"/>
            </a:endParaRPr>
          </a:p>
        </p:txBody>
      </p:sp>
      <p:sp>
        <p:nvSpPr>
          <p:cNvPr id="201" name="Google Shape;201;p39"/>
          <p:cNvSpPr/>
          <p:nvPr/>
        </p:nvSpPr>
        <p:spPr>
          <a:xfrm>
            <a:off x="4643225" y="2982375"/>
            <a:ext cx="1204500" cy="739200"/>
          </a:xfrm>
          <a:prstGeom prst="rect">
            <a:avLst/>
          </a:prstGeom>
          <a:solidFill>
            <a:srgbClr val="D9D2E9"/>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674EA7"/>
                </a:solidFill>
                <a:latin typeface="Poppins"/>
                <a:ea typeface="Poppins"/>
                <a:cs typeface="Poppins"/>
                <a:sym typeface="Poppins"/>
              </a:rPr>
              <a:t>Training Program</a:t>
            </a:r>
            <a:endParaRPr b="1" sz="900">
              <a:solidFill>
                <a:srgbClr val="674EA7"/>
              </a:solidFill>
              <a:latin typeface="Open Sans"/>
              <a:ea typeface="Open Sans"/>
              <a:cs typeface="Open Sans"/>
              <a:sym typeface="Open Sans"/>
            </a:endParaRPr>
          </a:p>
        </p:txBody>
      </p:sp>
      <p:sp>
        <p:nvSpPr>
          <p:cNvPr id="202" name="Google Shape;202;p39"/>
          <p:cNvSpPr/>
          <p:nvPr/>
        </p:nvSpPr>
        <p:spPr>
          <a:xfrm>
            <a:off x="6027150" y="2982375"/>
            <a:ext cx="1204500" cy="739200"/>
          </a:xfrm>
          <a:prstGeom prst="rect">
            <a:avLst/>
          </a:prstGeom>
          <a:solidFill>
            <a:srgbClr val="D9D2E9"/>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674EA7"/>
                </a:solidFill>
                <a:latin typeface="Poppins"/>
                <a:ea typeface="Poppins"/>
                <a:cs typeface="Poppins"/>
                <a:sym typeface="Poppins"/>
              </a:rPr>
              <a:t>Quality Management System</a:t>
            </a:r>
            <a:endParaRPr b="1" sz="900">
              <a:solidFill>
                <a:srgbClr val="674EA7"/>
              </a:solidFill>
              <a:latin typeface="Open Sans"/>
              <a:ea typeface="Open Sans"/>
              <a:cs typeface="Open Sans"/>
              <a:sym typeface="Open Sans"/>
            </a:endParaRPr>
          </a:p>
        </p:txBody>
      </p:sp>
      <p:sp>
        <p:nvSpPr>
          <p:cNvPr id="203" name="Google Shape;203;p39"/>
          <p:cNvSpPr/>
          <p:nvPr/>
        </p:nvSpPr>
        <p:spPr>
          <a:xfrm rot="-5400000">
            <a:off x="1208025" y="2261150"/>
            <a:ext cx="954600" cy="362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PHYSICAL</a:t>
            </a:r>
            <a:endParaRPr sz="400">
              <a:latin typeface="Roboto"/>
              <a:ea typeface="Roboto"/>
              <a:cs typeface="Roboto"/>
              <a:sym typeface="Roboto"/>
            </a:endParaRPr>
          </a:p>
        </p:txBody>
      </p:sp>
      <p:sp>
        <p:nvSpPr>
          <p:cNvPr id="204" name="Google Shape;204;p39"/>
          <p:cNvSpPr/>
          <p:nvPr/>
        </p:nvSpPr>
        <p:spPr>
          <a:xfrm rot="-5400000">
            <a:off x="1292325" y="3182023"/>
            <a:ext cx="786000" cy="362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DIGITAL</a:t>
            </a:r>
            <a:endParaRPr sz="400">
              <a:latin typeface="Roboto"/>
              <a:ea typeface="Roboto"/>
              <a:cs typeface="Roboto"/>
              <a:sym typeface="Roboto"/>
            </a:endParaRPr>
          </a:p>
        </p:txBody>
      </p:sp>
      <p:sp>
        <p:nvSpPr>
          <p:cNvPr id="205" name="Google Shape;205;p39"/>
          <p:cNvSpPr/>
          <p:nvPr/>
        </p:nvSpPr>
        <p:spPr>
          <a:xfrm>
            <a:off x="401007" y="2496568"/>
            <a:ext cx="1053300" cy="7392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Poppins"/>
                <a:ea typeface="Poppins"/>
                <a:cs typeface="Poppins"/>
                <a:sym typeface="Poppins"/>
              </a:rPr>
              <a:t>Core</a:t>
            </a:r>
            <a:endParaRPr b="1" sz="16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b="1" lang="en" sz="1600">
                <a:solidFill>
                  <a:schemeClr val="dk1"/>
                </a:solidFill>
                <a:latin typeface="Poppins"/>
                <a:ea typeface="Poppins"/>
                <a:cs typeface="Poppins"/>
                <a:sym typeface="Poppins"/>
              </a:rPr>
              <a:t>Modules</a:t>
            </a:r>
            <a:endParaRPr b="1" sz="1600">
              <a:solidFill>
                <a:schemeClr val="dk1"/>
              </a:solidFill>
              <a:latin typeface="Poppins"/>
              <a:ea typeface="Poppins"/>
              <a:cs typeface="Poppins"/>
              <a:sym typeface="Poppins"/>
            </a:endParaRPr>
          </a:p>
        </p:txBody>
      </p:sp>
      <p:sp>
        <p:nvSpPr>
          <p:cNvPr id="206" name="Google Shape;206;p39"/>
          <p:cNvSpPr/>
          <p:nvPr/>
        </p:nvSpPr>
        <p:spPr>
          <a:xfrm>
            <a:off x="321450" y="870425"/>
            <a:ext cx="7050300" cy="9636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9"/>
          <p:cNvSpPr/>
          <p:nvPr/>
        </p:nvSpPr>
        <p:spPr>
          <a:xfrm>
            <a:off x="1928557" y="979375"/>
            <a:ext cx="1172100" cy="739200"/>
          </a:xfrm>
          <a:prstGeom prst="rect">
            <a:avLst/>
          </a:prstGeom>
          <a:solidFill>
            <a:srgbClr val="E6B8AF"/>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CC4125"/>
                </a:solidFill>
                <a:latin typeface="Poppins"/>
                <a:ea typeface="Poppins"/>
                <a:cs typeface="Poppins"/>
                <a:sym typeface="Poppins"/>
              </a:rPr>
              <a:t>COVID Response </a:t>
            </a:r>
            <a:endParaRPr b="1" sz="1100">
              <a:solidFill>
                <a:srgbClr val="CC4125"/>
              </a:solidFill>
              <a:latin typeface="Poppins"/>
              <a:ea typeface="Poppins"/>
              <a:cs typeface="Poppins"/>
              <a:sym typeface="Poppins"/>
            </a:endParaRPr>
          </a:p>
        </p:txBody>
      </p:sp>
      <p:sp>
        <p:nvSpPr>
          <p:cNvPr id="208" name="Google Shape;208;p39"/>
          <p:cNvSpPr/>
          <p:nvPr/>
        </p:nvSpPr>
        <p:spPr>
          <a:xfrm>
            <a:off x="321450" y="3994625"/>
            <a:ext cx="7050300" cy="9636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9"/>
          <p:cNvSpPr/>
          <p:nvPr/>
        </p:nvSpPr>
        <p:spPr>
          <a:xfrm>
            <a:off x="1900150" y="4110075"/>
            <a:ext cx="1204500" cy="739200"/>
          </a:xfrm>
          <a:prstGeom prst="rect">
            <a:avLst/>
          </a:prstGeom>
          <a:solidFill>
            <a:srgbClr val="D0E0E3"/>
          </a:solidFill>
          <a:ln>
            <a:noFill/>
          </a:ln>
        </p:spPr>
        <p:txBody>
          <a:bodyPr anchorCtr="0" anchor="ctr" bIns="34275" lIns="45700" spcFirstLastPara="1" rIns="45700" wrap="square" tIns="34275">
            <a:noAutofit/>
          </a:bodyPr>
          <a:lstStyle/>
          <a:p>
            <a:pPr indent="0" lvl="0" marL="0" rtl="0" algn="ctr">
              <a:lnSpc>
                <a:spcPct val="115000"/>
              </a:lnSpc>
              <a:spcBef>
                <a:spcPts val="0"/>
              </a:spcBef>
              <a:spcAft>
                <a:spcPts val="0"/>
              </a:spcAft>
              <a:buNone/>
            </a:pPr>
            <a:r>
              <a:rPr b="1" lang="en" sz="1100">
                <a:solidFill>
                  <a:srgbClr val="45818E"/>
                </a:solidFill>
                <a:latin typeface="Poppins"/>
                <a:ea typeface="Poppins"/>
                <a:cs typeface="Poppins"/>
                <a:sym typeface="Poppins"/>
              </a:rPr>
              <a:t>EMS &amp; Municipalities</a:t>
            </a:r>
            <a:r>
              <a:rPr b="1" lang="en" sz="1100">
                <a:solidFill>
                  <a:srgbClr val="38761D"/>
                </a:solidFill>
                <a:latin typeface="Poppins"/>
                <a:ea typeface="Poppins"/>
                <a:cs typeface="Poppins"/>
                <a:sym typeface="Poppins"/>
              </a:rPr>
              <a:t> </a:t>
            </a:r>
            <a:endParaRPr b="1" sz="1100">
              <a:solidFill>
                <a:srgbClr val="38761D"/>
              </a:solidFill>
              <a:latin typeface="Poppins"/>
              <a:ea typeface="Poppins"/>
              <a:cs typeface="Poppins"/>
              <a:sym typeface="Poppins"/>
            </a:endParaRPr>
          </a:p>
        </p:txBody>
      </p:sp>
      <p:sp>
        <p:nvSpPr>
          <p:cNvPr id="210" name="Google Shape;210;p39"/>
          <p:cNvSpPr/>
          <p:nvPr/>
        </p:nvSpPr>
        <p:spPr>
          <a:xfrm>
            <a:off x="401024" y="998525"/>
            <a:ext cx="1828500" cy="7392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Poppins"/>
                <a:ea typeface="Poppins"/>
                <a:cs typeface="Poppins"/>
                <a:sym typeface="Poppins"/>
              </a:rPr>
              <a:t>Applications</a:t>
            </a:r>
            <a:endParaRPr b="1" sz="1600">
              <a:solidFill>
                <a:schemeClr val="dk1"/>
              </a:solidFill>
              <a:latin typeface="Poppins"/>
              <a:ea typeface="Poppins"/>
              <a:cs typeface="Poppins"/>
              <a:sym typeface="Poppins"/>
            </a:endParaRPr>
          </a:p>
        </p:txBody>
      </p:sp>
      <p:sp>
        <p:nvSpPr>
          <p:cNvPr id="211" name="Google Shape;211;p39"/>
          <p:cNvSpPr/>
          <p:nvPr/>
        </p:nvSpPr>
        <p:spPr>
          <a:xfrm>
            <a:off x="401022" y="4151675"/>
            <a:ext cx="1445700" cy="7392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Poppins"/>
                <a:ea typeface="Poppins"/>
                <a:cs typeface="Poppins"/>
                <a:sym typeface="Poppins"/>
              </a:rPr>
              <a:t>Network</a:t>
            </a:r>
            <a:endParaRPr b="1" sz="1600">
              <a:solidFill>
                <a:schemeClr val="dk1"/>
              </a:solidFill>
              <a:latin typeface="Poppins"/>
              <a:ea typeface="Poppins"/>
              <a:cs typeface="Poppins"/>
              <a:sym typeface="Poppins"/>
            </a:endParaRPr>
          </a:p>
        </p:txBody>
      </p:sp>
      <p:sp>
        <p:nvSpPr>
          <p:cNvPr id="212" name="Google Shape;212;p39"/>
          <p:cNvSpPr/>
          <p:nvPr/>
        </p:nvSpPr>
        <p:spPr>
          <a:xfrm>
            <a:off x="4671757" y="979375"/>
            <a:ext cx="1172100" cy="739200"/>
          </a:xfrm>
          <a:prstGeom prst="rect">
            <a:avLst/>
          </a:prstGeom>
          <a:solidFill>
            <a:srgbClr val="E6B8AF"/>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CC4125"/>
                </a:solidFill>
                <a:latin typeface="Poppins"/>
                <a:ea typeface="Poppins"/>
                <a:cs typeface="Poppins"/>
                <a:sym typeface="Poppins"/>
              </a:rPr>
              <a:t>TB</a:t>
            </a:r>
            <a:endParaRPr b="1" sz="1100">
              <a:solidFill>
                <a:srgbClr val="CC4125"/>
              </a:solidFill>
              <a:latin typeface="Poppins"/>
              <a:ea typeface="Poppins"/>
              <a:cs typeface="Poppins"/>
              <a:sym typeface="Poppins"/>
            </a:endParaRPr>
          </a:p>
          <a:p>
            <a:pPr indent="0" lvl="0" marL="0" rtl="0" algn="ctr">
              <a:lnSpc>
                <a:spcPct val="115000"/>
              </a:lnSpc>
              <a:spcBef>
                <a:spcPts val="0"/>
              </a:spcBef>
              <a:spcAft>
                <a:spcPts val="0"/>
              </a:spcAft>
              <a:buNone/>
            </a:pPr>
            <a:r>
              <a:rPr b="1" lang="en" sz="1100">
                <a:solidFill>
                  <a:srgbClr val="CC4125"/>
                </a:solidFill>
                <a:latin typeface="Poppins"/>
                <a:ea typeface="Poppins"/>
                <a:cs typeface="Poppins"/>
                <a:sym typeface="Poppins"/>
              </a:rPr>
              <a:t>Zikka</a:t>
            </a:r>
            <a:endParaRPr b="1" sz="1100">
              <a:solidFill>
                <a:srgbClr val="CC4125"/>
              </a:solidFill>
              <a:latin typeface="Poppins"/>
              <a:ea typeface="Poppins"/>
              <a:cs typeface="Poppins"/>
              <a:sym typeface="Poppins"/>
            </a:endParaRPr>
          </a:p>
        </p:txBody>
      </p:sp>
      <p:sp>
        <p:nvSpPr>
          <p:cNvPr id="213" name="Google Shape;213;p39"/>
          <p:cNvSpPr/>
          <p:nvPr/>
        </p:nvSpPr>
        <p:spPr>
          <a:xfrm>
            <a:off x="6043357" y="979375"/>
            <a:ext cx="1172100" cy="739200"/>
          </a:xfrm>
          <a:prstGeom prst="rect">
            <a:avLst/>
          </a:prstGeom>
          <a:solidFill>
            <a:srgbClr val="E6B8AF"/>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CC4125"/>
                </a:solidFill>
                <a:latin typeface="Poppins"/>
                <a:ea typeface="Poppins"/>
                <a:cs typeface="Poppins"/>
                <a:sym typeface="Poppins"/>
              </a:rPr>
              <a:t>Influenza</a:t>
            </a:r>
            <a:endParaRPr b="1" sz="1100">
              <a:solidFill>
                <a:srgbClr val="CC4125"/>
              </a:solidFill>
              <a:latin typeface="Poppins"/>
              <a:ea typeface="Poppins"/>
              <a:cs typeface="Poppins"/>
              <a:sym typeface="Poppins"/>
            </a:endParaRPr>
          </a:p>
          <a:p>
            <a:pPr indent="0" lvl="0" marL="0" rtl="0" algn="ctr">
              <a:lnSpc>
                <a:spcPct val="115000"/>
              </a:lnSpc>
              <a:spcBef>
                <a:spcPts val="0"/>
              </a:spcBef>
              <a:spcAft>
                <a:spcPts val="0"/>
              </a:spcAft>
              <a:buNone/>
            </a:pPr>
            <a:r>
              <a:rPr b="1" lang="en" sz="1100">
                <a:solidFill>
                  <a:srgbClr val="CC4125"/>
                </a:solidFill>
                <a:latin typeface="Poppins"/>
                <a:ea typeface="Poppins"/>
                <a:cs typeface="Poppins"/>
                <a:sym typeface="Poppins"/>
              </a:rPr>
              <a:t>STD's</a:t>
            </a:r>
            <a:endParaRPr b="1" sz="1100">
              <a:solidFill>
                <a:srgbClr val="CC4125"/>
              </a:solidFill>
              <a:latin typeface="Poppins"/>
              <a:ea typeface="Poppins"/>
              <a:cs typeface="Poppins"/>
              <a:sym typeface="Poppins"/>
            </a:endParaRPr>
          </a:p>
          <a:p>
            <a:pPr indent="0" lvl="0" marL="0" rtl="0" algn="ctr">
              <a:lnSpc>
                <a:spcPct val="115000"/>
              </a:lnSpc>
              <a:spcBef>
                <a:spcPts val="0"/>
              </a:spcBef>
              <a:spcAft>
                <a:spcPts val="0"/>
              </a:spcAft>
              <a:buNone/>
            </a:pPr>
            <a:r>
              <a:rPr b="1" lang="en" sz="1100">
                <a:solidFill>
                  <a:srgbClr val="CC4125"/>
                </a:solidFill>
                <a:latin typeface="Poppins"/>
                <a:ea typeface="Poppins"/>
                <a:cs typeface="Poppins"/>
                <a:sym typeface="Poppins"/>
              </a:rPr>
              <a:t>Cancer</a:t>
            </a:r>
            <a:endParaRPr b="1" sz="1100">
              <a:solidFill>
                <a:srgbClr val="CC4125"/>
              </a:solidFill>
              <a:latin typeface="Poppins"/>
              <a:ea typeface="Poppins"/>
              <a:cs typeface="Poppins"/>
              <a:sym typeface="Poppins"/>
            </a:endParaRPr>
          </a:p>
        </p:txBody>
      </p:sp>
      <p:sp>
        <p:nvSpPr>
          <p:cNvPr id="214" name="Google Shape;214;p39"/>
          <p:cNvSpPr/>
          <p:nvPr/>
        </p:nvSpPr>
        <p:spPr>
          <a:xfrm>
            <a:off x="3300157" y="979375"/>
            <a:ext cx="1172100" cy="739200"/>
          </a:xfrm>
          <a:prstGeom prst="rect">
            <a:avLst/>
          </a:prstGeom>
          <a:solidFill>
            <a:srgbClr val="E6B8AF"/>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CC4125"/>
                </a:solidFill>
                <a:latin typeface="Poppins"/>
                <a:ea typeface="Poppins"/>
                <a:cs typeface="Poppins"/>
                <a:sym typeface="Poppins"/>
              </a:rPr>
              <a:t>Emerging Threats</a:t>
            </a:r>
            <a:endParaRPr b="1" sz="1100">
              <a:solidFill>
                <a:srgbClr val="CC4125"/>
              </a:solidFill>
              <a:latin typeface="Poppins"/>
              <a:ea typeface="Poppins"/>
              <a:cs typeface="Poppins"/>
              <a:sym typeface="Poppins"/>
            </a:endParaRPr>
          </a:p>
          <a:p>
            <a:pPr indent="0" lvl="0" marL="0" rtl="0" algn="ctr">
              <a:lnSpc>
                <a:spcPct val="115000"/>
              </a:lnSpc>
              <a:spcBef>
                <a:spcPts val="0"/>
              </a:spcBef>
              <a:spcAft>
                <a:spcPts val="0"/>
              </a:spcAft>
              <a:buNone/>
            </a:pPr>
            <a:r>
              <a:rPr b="1" lang="en" sz="800">
                <a:solidFill>
                  <a:srgbClr val="CC4125"/>
                </a:solidFill>
                <a:latin typeface="Poppins"/>
                <a:ea typeface="Poppins"/>
                <a:cs typeface="Poppins"/>
                <a:sym typeface="Poppins"/>
              </a:rPr>
              <a:t>(Pandemic Prep)</a:t>
            </a:r>
            <a:endParaRPr b="1" sz="800">
              <a:solidFill>
                <a:srgbClr val="CC4125"/>
              </a:solidFill>
              <a:latin typeface="Poppins"/>
              <a:ea typeface="Poppins"/>
              <a:cs typeface="Poppins"/>
              <a:sym typeface="Poppins"/>
            </a:endParaRPr>
          </a:p>
        </p:txBody>
      </p:sp>
      <p:sp>
        <p:nvSpPr>
          <p:cNvPr id="215" name="Google Shape;215;p39"/>
          <p:cNvSpPr/>
          <p:nvPr/>
        </p:nvSpPr>
        <p:spPr>
          <a:xfrm>
            <a:off x="7607675" y="4083113"/>
            <a:ext cx="1172100" cy="739200"/>
          </a:xfrm>
          <a:prstGeom prst="rect">
            <a:avLst/>
          </a:prstGeom>
          <a:solidFill>
            <a:srgbClr val="FFF2CC"/>
          </a:solidFill>
          <a:ln>
            <a:noFill/>
          </a:ln>
        </p:spPr>
        <p:txBody>
          <a:bodyPr anchorCtr="0" anchor="ctr" bIns="34275" lIns="18275" spcFirstLastPara="1" rIns="182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100">
                <a:solidFill>
                  <a:srgbClr val="BF9000"/>
                </a:solidFill>
                <a:latin typeface="Poppins"/>
                <a:ea typeface="Poppins"/>
                <a:cs typeface="Poppins"/>
                <a:sym typeface="Poppins"/>
              </a:rPr>
              <a:t>Testing Program Management</a:t>
            </a:r>
            <a:endParaRPr b="1" sz="900">
              <a:latin typeface="Open Sans"/>
              <a:ea typeface="Open Sans"/>
              <a:cs typeface="Open Sans"/>
              <a:sym typeface="Open Sans"/>
            </a:endParaRPr>
          </a:p>
        </p:txBody>
      </p:sp>
      <p:sp>
        <p:nvSpPr>
          <p:cNvPr id="216" name="Google Shape;216;p39"/>
          <p:cNvSpPr/>
          <p:nvPr/>
        </p:nvSpPr>
        <p:spPr>
          <a:xfrm>
            <a:off x="7609250" y="871125"/>
            <a:ext cx="1160400" cy="7392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Poppins"/>
                <a:ea typeface="Poppins"/>
                <a:cs typeface="Poppins"/>
                <a:sym typeface="Poppins"/>
              </a:rPr>
              <a:t>Products</a:t>
            </a:r>
            <a:endParaRPr b="1" sz="1600">
              <a:solidFill>
                <a:schemeClr val="dk1"/>
              </a:solidFill>
              <a:latin typeface="Poppins"/>
              <a:ea typeface="Poppins"/>
              <a:cs typeface="Poppins"/>
              <a:sym typeface="Poppins"/>
            </a:endParaRPr>
          </a:p>
        </p:txBody>
      </p:sp>
      <p:sp>
        <p:nvSpPr>
          <p:cNvPr id="217" name="Google Shape;217;p39"/>
          <p:cNvSpPr/>
          <p:nvPr/>
        </p:nvSpPr>
        <p:spPr>
          <a:xfrm>
            <a:off x="7607675" y="1568513"/>
            <a:ext cx="1172100" cy="739200"/>
          </a:xfrm>
          <a:prstGeom prst="rect">
            <a:avLst/>
          </a:prstGeom>
          <a:solidFill>
            <a:srgbClr val="A4C2F4"/>
          </a:solid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b="1" lang="en" sz="1100">
                <a:solidFill>
                  <a:srgbClr val="1155CC"/>
                </a:solidFill>
                <a:latin typeface="Poppins"/>
                <a:ea typeface="Poppins"/>
                <a:cs typeface="Poppins"/>
                <a:sym typeface="Poppins"/>
              </a:rPr>
              <a:t>All-in</a:t>
            </a:r>
            <a:endParaRPr b="1" sz="1100">
              <a:solidFill>
                <a:srgbClr val="1155CC"/>
              </a:solidFill>
              <a:latin typeface="Poppins"/>
              <a:ea typeface="Poppins"/>
              <a:cs typeface="Poppins"/>
              <a:sym typeface="Poppins"/>
            </a:endParaRPr>
          </a:p>
          <a:p>
            <a:pPr indent="0" lvl="0" marL="0" rtl="0" algn="ctr">
              <a:lnSpc>
                <a:spcPct val="115000"/>
              </a:lnSpc>
              <a:spcBef>
                <a:spcPts val="0"/>
              </a:spcBef>
              <a:spcAft>
                <a:spcPts val="0"/>
              </a:spcAft>
              <a:buNone/>
            </a:pPr>
            <a:r>
              <a:rPr b="1" lang="en" sz="1100">
                <a:solidFill>
                  <a:srgbClr val="1155CC"/>
                </a:solidFill>
                <a:latin typeface="Poppins"/>
                <a:ea typeface="Poppins"/>
                <a:cs typeface="Poppins"/>
                <a:sym typeface="Poppins"/>
              </a:rPr>
              <a:t>Test Kits</a:t>
            </a:r>
            <a:endParaRPr b="1" sz="900">
              <a:latin typeface="Open Sans"/>
              <a:ea typeface="Open Sans"/>
              <a:cs typeface="Open Sans"/>
              <a:sym typeface="Open Sans"/>
            </a:endParaRPr>
          </a:p>
        </p:txBody>
      </p:sp>
      <p:sp>
        <p:nvSpPr>
          <p:cNvPr id="218" name="Google Shape;218;p39"/>
          <p:cNvSpPr/>
          <p:nvPr/>
        </p:nvSpPr>
        <p:spPr>
          <a:xfrm>
            <a:off x="3272000" y="4110075"/>
            <a:ext cx="1204500" cy="739200"/>
          </a:xfrm>
          <a:prstGeom prst="rect">
            <a:avLst/>
          </a:prstGeom>
          <a:solidFill>
            <a:srgbClr val="D0E0E3"/>
          </a:solidFill>
          <a:ln>
            <a:noFill/>
          </a:ln>
        </p:spPr>
        <p:txBody>
          <a:bodyPr anchorCtr="0" anchor="ctr" bIns="34275" lIns="45700" spcFirstLastPara="1" rIns="45700" wrap="square" tIns="34275">
            <a:noAutofit/>
          </a:bodyPr>
          <a:lstStyle/>
          <a:p>
            <a:pPr indent="0" lvl="0" marL="0" rtl="0" algn="ctr">
              <a:lnSpc>
                <a:spcPct val="115000"/>
              </a:lnSpc>
              <a:spcBef>
                <a:spcPts val="0"/>
              </a:spcBef>
              <a:spcAft>
                <a:spcPts val="0"/>
              </a:spcAft>
              <a:buNone/>
            </a:pPr>
            <a:r>
              <a:rPr b="1" lang="en" sz="1100">
                <a:solidFill>
                  <a:srgbClr val="45818E"/>
                </a:solidFill>
                <a:latin typeface="Poppins"/>
                <a:ea typeface="Poppins"/>
                <a:cs typeface="Poppins"/>
                <a:sym typeface="Poppins"/>
              </a:rPr>
              <a:t>Schools and Businesses</a:t>
            </a:r>
            <a:r>
              <a:rPr b="1" lang="en" sz="1100">
                <a:solidFill>
                  <a:srgbClr val="38761D"/>
                </a:solidFill>
                <a:latin typeface="Poppins"/>
                <a:ea typeface="Poppins"/>
                <a:cs typeface="Poppins"/>
                <a:sym typeface="Poppins"/>
              </a:rPr>
              <a:t> </a:t>
            </a:r>
            <a:endParaRPr b="1" sz="1100">
              <a:solidFill>
                <a:srgbClr val="38761D"/>
              </a:solidFill>
              <a:latin typeface="Poppins"/>
              <a:ea typeface="Poppins"/>
              <a:cs typeface="Poppins"/>
              <a:sym typeface="Poppins"/>
            </a:endParaRPr>
          </a:p>
        </p:txBody>
      </p:sp>
      <p:sp>
        <p:nvSpPr>
          <p:cNvPr id="219" name="Google Shape;219;p39"/>
          <p:cNvSpPr/>
          <p:nvPr/>
        </p:nvSpPr>
        <p:spPr>
          <a:xfrm>
            <a:off x="4676238" y="4110075"/>
            <a:ext cx="1172100" cy="739200"/>
          </a:xfrm>
          <a:prstGeom prst="rect">
            <a:avLst/>
          </a:prstGeom>
          <a:solidFill>
            <a:srgbClr val="D0E0E3"/>
          </a:solidFill>
          <a:ln>
            <a:noFill/>
          </a:ln>
        </p:spPr>
        <p:txBody>
          <a:bodyPr anchorCtr="0" anchor="ctr" bIns="34275" lIns="45700" spcFirstLastPara="1" rIns="45700" wrap="square" tIns="34275">
            <a:noAutofit/>
          </a:bodyPr>
          <a:lstStyle/>
          <a:p>
            <a:pPr indent="0" lvl="0" marL="0" rtl="0" algn="ctr">
              <a:lnSpc>
                <a:spcPct val="115000"/>
              </a:lnSpc>
              <a:spcBef>
                <a:spcPts val="0"/>
              </a:spcBef>
              <a:spcAft>
                <a:spcPts val="0"/>
              </a:spcAft>
              <a:buNone/>
            </a:pPr>
            <a:r>
              <a:rPr b="1" lang="en" sz="1100">
                <a:solidFill>
                  <a:srgbClr val="45818E"/>
                </a:solidFill>
                <a:latin typeface="Poppins"/>
                <a:ea typeface="Poppins"/>
                <a:cs typeface="Poppins"/>
                <a:sym typeface="Poppins"/>
              </a:rPr>
              <a:t>U.S. Federal Agencies </a:t>
            </a:r>
            <a:r>
              <a:rPr b="1" lang="en" sz="800">
                <a:solidFill>
                  <a:srgbClr val="45818E"/>
                </a:solidFill>
                <a:latin typeface="Poppins"/>
                <a:ea typeface="Poppins"/>
                <a:cs typeface="Poppins"/>
                <a:sym typeface="Poppins"/>
              </a:rPr>
              <a:t>(BARDA, ASPR, CDC, DoD, FEMA)</a:t>
            </a:r>
            <a:r>
              <a:rPr b="1" lang="en" sz="800">
                <a:solidFill>
                  <a:srgbClr val="38761D"/>
                </a:solidFill>
                <a:latin typeface="Poppins"/>
                <a:ea typeface="Poppins"/>
                <a:cs typeface="Poppins"/>
                <a:sym typeface="Poppins"/>
              </a:rPr>
              <a:t> </a:t>
            </a:r>
            <a:endParaRPr b="1" sz="800">
              <a:solidFill>
                <a:srgbClr val="38761D"/>
              </a:solidFill>
              <a:latin typeface="Poppins"/>
              <a:ea typeface="Poppins"/>
              <a:cs typeface="Poppins"/>
              <a:sym typeface="Poppins"/>
            </a:endParaRPr>
          </a:p>
        </p:txBody>
      </p:sp>
      <p:sp>
        <p:nvSpPr>
          <p:cNvPr id="220" name="Google Shape;220;p39"/>
          <p:cNvSpPr/>
          <p:nvPr/>
        </p:nvSpPr>
        <p:spPr>
          <a:xfrm>
            <a:off x="6048100" y="4110075"/>
            <a:ext cx="1160400" cy="739200"/>
          </a:xfrm>
          <a:prstGeom prst="rect">
            <a:avLst/>
          </a:prstGeom>
          <a:solidFill>
            <a:srgbClr val="D0E0E3"/>
          </a:solidFill>
          <a:ln>
            <a:noFill/>
          </a:ln>
        </p:spPr>
        <p:txBody>
          <a:bodyPr anchorCtr="0" anchor="ctr" bIns="34275" lIns="45700" spcFirstLastPara="1" rIns="45700" wrap="square" tIns="34275">
            <a:noAutofit/>
          </a:bodyPr>
          <a:lstStyle/>
          <a:p>
            <a:pPr indent="0" lvl="0" marL="0" rtl="0" algn="ctr">
              <a:lnSpc>
                <a:spcPct val="115000"/>
              </a:lnSpc>
              <a:spcBef>
                <a:spcPts val="0"/>
              </a:spcBef>
              <a:spcAft>
                <a:spcPts val="0"/>
              </a:spcAft>
              <a:buNone/>
            </a:pPr>
            <a:r>
              <a:rPr b="1" lang="en" sz="1100">
                <a:solidFill>
                  <a:srgbClr val="45818E"/>
                </a:solidFill>
                <a:latin typeface="Poppins"/>
                <a:ea typeface="Poppins"/>
                <a:cs typeface="Poppins"/>
                <a:sym typeface="Poppins"/>
              </a:rPr>
              <a:t>International Governments</a:t>
            </a:r>
            <a:r>
              <a:rPr b="1" lang="en" sz="1100">
                <a:solidFill>
                  <a:srgbClr val="38761D"/>
                </a:solidFill>
                <a:latin typeface="Poppins"/>
                <a:ea typeface="Poppins"/>
                <a:cs typeface="Poppins"/>
                <a:sym typeface="Poppins"/>
              </a:rPr>
              <a:t> </a:t>
            </a:r>
            <a:endParaRPr b="1" sz="1100">
              <a:solidFill>
                <a:srgbClr val="38761D"/>
              </a:solidFill>
              <a:latin typeface="Poppins"/>
              <a:ea typeface="Poppins"/>
              <a:cs typeface="Poppins"/>
              <a:sym typeface="Poppins"/>
            </a:endParaRPr>
          </a:p>
        </p:txBody>
      </p:sp>
      <p:sp>
        <p:nvSpPr>
          <p:cNvPr id="221" name="Google Shape;221;p39"/>
          <p:cNvSpPr/>
          <p:nvPr/>
        </p:nvSpPr>
        <p:spPr>
          <a:xfrm>
            <a:off x="1857388" y="2047875"/>
            <a:ext cx="4095600" cy="871800"/>
          </a:xfrm>
          <a:prstGeom prst="rect">
            <a:avLst/>
          </a:prstGeom>
          <a:solidFill>
            <a:srgbClr val="C2C2C2"/>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2" name="Google Shape;222;p39"/>
          <p:cNvCxnSpPr>
            <a:endCxn id="217" idx="1"/>
          </p:cNvCxnSpPr>
          <p:nvPr/>
        </p:nvCxnSpPr>
        <p:spPr>
          <a:xfrm flipH="1" rot="10800000">
            <a:off x="5976875" y="1938113"/>
            <a:ext cx="1630800" cy="121800"/>
          </a:xfrm>
          <a:prstGeom prst="straightConnector1">
            <a:avLst/>
          </a:prstGeom>
          <a:noFill/>
          <a:ln cap="flat" cmpd="sng" w="9525">
            <a:solidFill>
              <a:schemeClr val="dk2"/>
            </a:solidFill>
            <a:prstDash val="solid"/>
            <a:round/>
            <a:headEnd len="med" w="med" type="triangle"/>
            <a:tailEnd len="med" w="med" type="none"/>
          </a:ln>
        </p:spPr>
      </p:cxnSp>
      <p:sp>
        <p:nvSpPr>
          <p:cNvPr id="223" name="Google Shape;223;p39"/>
          <p:cNvSpPr/>
          <p:nvPr/>
        </p:nvSpPr>
        <p:spPr>
          <a:xfrm>
            <a:off x="3274650" y="2122375"/>
            <a:ext cx="1204500" cy="739200"/>
          </a:xfrm>
          <a:prstGeom prst="rect">
            <a:avLst/>
          </a:prstGeom>
          <a:solidFill>
            <a:srgbClr val="D9EAD3"/>
          </a:solidFill>
          <a:ln>
            <a:noFill/>
          </a:ln>
        </p:spPr>
        <p:txBody>
          <a:bodyPr anchorCtr="0" anchor="ctr" bIns="34275" lIns="68575" spcFirstLastPara="1" rIns="68575" wrap="square" tIns="34275">
            <a:noAutofit/>
          </a:bodyPr>
          <a:lstStyle/>
          <a:p>
            <a:pPr indent="0" lvl="0" marL="0" marR="0" rtl="0" algn="ctr">
              <a:lnSpc>
                <a:spcPct val="115000"/>
              </a:lnSpc>
              <a:spcBef>
                <a:spcPts val="0"/>
              </a:spcBef>
              <a:spcAft>
                <a:spcPts val="0"/>
              </a:spcAft>
              <a:buNone/>
            </a:pPr>
            <a:r>
              <a:rPr b="1" lang="en" sz="1100">
                <a:solidFill>
                  <a:srgbClr val="6AA84F"/>
                </a:solidFill>
                <a:latin typeface="Poppins"/>
                <a:ea typeface="Poppins"/>
                <a:cs typeface="Poppins"/>
                <a:sym typeface="Poppins"/>
              </a:rPr>
              <a:t>Collection Kits</a:t>
            </a:r>
            <a:endParaRPr b="1" sz="1100">
              <a:solidFill>
                <a:srgbClr val="6AA84F"/>
              </a:solidFill>
              <a:latin typeface="Poppins"/>
              <a:ea typeface="Poppins"/>
              <a:cs typeface="Poppins"/>
              <a:sym typeface="Poppins"/>
            </a:endParaRPr>
          </a:p>
        </p:txBody>
      </p:sp>
      <p:sp>
        <p:nvSpPr>
          <p:cNvPr id="224" name="Google Shape;224;p39"/>
          <p:cNvSpPr/>
          <p:nvPr/>
        </p:nvSpPr>
        <p:spPr>
          <a:xfrm>
            <a:off x="1916347" y="2122375"/>
            <a:ext cx="1172100" cy="739200"/>
          </a:xfrm>
          <a:prstGeom prst="rect">
            <a:avLst/>
          </a:prstGeom>
          <a:solidFill>
            <a:srgbClr val="D9EAD3"/>
          </a:solidFill>
          <a:ln>
            <a:noFill/>
          </a:ln>
        </p:spPr>
        <p:txBody>
          <a:bodyPr anchorCtr="0" anchor="ctr" bIns="34275" lIns="68575" spcFirstLastPara="1" rIns="68575" wrap="square" tIns="34275">
            <a:noAutofit/>
          </a:bodyPr>
          <a:lstStyle/>
          <a:p>
            <a:pPr indent="0" lvl="0" marL="0" marR="0" rtl="0" algn="ctr">
              <a:lnSpc>
                <a:spcPct val="115000"/>
              </a:lnSpc>
              <a:spcBef>
                <a:spcPts val="0"/>
              </a:spcBef>
              <a:spcAft>
                <a:spcPts val="0"/>
              </a:spcAft>
              <a:buNone/>
            </a:pPr>
            <a:r>
              <a:rPr b="1" lang="en" sz="1100">
                <a:solidFill>
                  <a:srgbClr val="6AA84F"/>
                </a:solidFill>
                <a:latin typeface="Poppins"/>
                <a:ea typeface="Poppins"/>
                <a:cs typeface="Poppins"/>
                <a:sym typeface="Poppins"/>
              </a:rPr>
              <a:t>Reagent </a:t>
            </a:r>
            <a:endParaRPr b="1" sz="1100">
              <a:solidFill>
                <a:srgbClr val="6AA84F"/>
              </a:solidFill>
              <a:latin typeface="Poppins"/>
              <a:ea typeface="Poppins"/>
              <a:cs typeface="Poppins"/>
              <a:sym typeface="Poppins"/>
            </a:endParaRPr>
          </a:p>
          <a:p>
            <a:pPr indent="0" lvl="0" marL="0" marR="0" rtl="0" algn="ctr">
              <a:lnSpc>
                <a:spcPct val="115000"/>
              </a:lnSpc>
              <a:spcBef>
                <a:spcPts val="0"/>
              </a:spcBef>
              <a:spcAft>
                <a:spcPts val="0"/>
              </a:spcAft>
              <a:buNone/>
            </a:pPr>
            <a:r>
              <a:rPr b="1" lang="en" sz="1100">
                <a:solidFill>
                  <a:srgbClr val="6AA84F"/>
                </a:solidFill>
                <a:latin typeface="Poppins"/>
                <a:ea typeface="Poppins"/>
                <a:cs typeface="Poppins"/>
                <a:sym typeface="Poppins"/>
              </a:rPr>
              <a:t>Test Kits</a:t>
            </a:r>
            <a:r>
              <a:rPr b="1" lang="en" sz="1100">
                <a:solidFill>
                  <a:srgbClr val="38761D"/>
                </a:solidFill>
                <a:latin typeface="Poppins"/>
                <a:ea typeface="Poppins"/>
                <a:cs typeface="Poppins"/>
                <a:sym typeface="Poppins"/>
              </a:rPr>
              <a:t> </a:t>
            </a:r>
            <a:endParaRPr b="1" sz="1100">
              <a:solidFill>
                <a:srgbClr val="38761D"/>
              </a:solidFill>
              <a:latin typeface="Poppins"/>
              <a:ea typeface="Poppins"/>
              <a:cs typeface="Poppins"/>
              <a:sym typeface="Poppins"/>
            </a:endParaRPr>
          </a:p>
        </p:txBody>
      </p:sp>
      <p:sp>
        <p:nvSpPr>
          <p:cNvPr id="225" name="Google Shape;225;p39"/>
          <p:cNvSpPr/>
          <p:nvPr/>
        </p:nvSpPr>
        <p:spPr>
          <a:xfrm>
            <a:off x="4650910" y="2122375"/>
            <a:ext cx="1204500" cy="739200"/>
          </a:xfrm>
          <a:prstGeom prst="rect">
            <a:avLst/>
          </a:prstGeom>
          <a:solidFill>
            <a:srgbClr val="D9EAD3"/>
          </a:solidFill>
          <a:ln>
            <a:noFill/>
          </a:ln>
        </p:spPr>
        <p:txBody>
          <a:bodyPr anchorCtr="0" anchor="ctr" bIns="34275" lIns="68575" spcFirstLastPara="1" rIns="68575" wrap="square" tIns="34275">
            <a:noAutofit/>
          </a:bodyPr>
          <a:lstStyle/>
          <a:p>
            <a:pPr indent="0" lvl="0" marL="0" marR="0" rtl="0" algn="ctr">
              <a:lnSpc>
                <a:spcPct val="115000"/>
              </a:lnSpc>
              <a:spcBef>
                <a:spcPts val="0"/>
              </a:spcBef>
              <a:spcAft>
                <a:spcPts val="0"/>
              </a:spcAft>
              <a:buNone/>
            </a:pPr>
            <a:r>
              <a:rPr b="1" lang="en" sz="1100">
                <a:solidFill>
                  <a:srgbClr val="6AA84F"/>
                </a:solidFill>
                <a:latin typeface="Poppins"/>
                <a:ea typeface="Poppins"/>
                <a:cs typeface="Poppins"/>
                <a:sym typeface="Poppins"/>
              </a:rPr>
              <a:t>Standard Consumables</a:t>
            </a:r>
            <a:endParaRPr b="1" sz="1100">
              <a:solidFill>
                <a:srgbClr val="6AA84F"/>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grpSp>
        <p:nvGrpSpPr>
          <p:cNvPr id="230" name="Google Shape;230;p40"/>
          <p:cNvGrpSpPr/>
          <p:nvPr/>
        </p:nvGrpSpPr>
        <p:grpSpPr>
          <a:xfrm>
            <a:off x="1338112" y="1280918"/>
            <a:ext cx="1365214" cy="1364832"/>
            <a:chOff x="1057175" y="2464200"/>
            <a:chExt cx="1819800" cy="1819776"/>
          </a:xfrm>
        </p:grpSpPr>
        <p:grpSp>
          <p:nvGrpSpPr>
            <p:cNvPr id="231" name="Google Shape;231;p40"/>
            <p:cNvGrpSpPr/>
            <p:nvPr/>
          </p:nvGrpSpPr>
          <p:grpSpPr>
            <a:xfrm>
              <a:off x="1057175" y="2464200"/>
              <a:ext cx="1819800" cy="1819776"/>
              <a:chOff x="1057175" y="2464200"/>
              <a:chExt cx="1819800" cy="1819776"/>
            </a:xfrm>
          </p:grpSpPr>
          <p:pic>
            <p:nvPicPr>
              <p:cNvPr id="232" name="Google Shape;232;p40"/>
              <p:cNvPicPr preferRelativeResize="0"/>
              <p:nvPr/>
            </p:nvPicPr>
            <p:blipFill>
              <a:blip r:embed="rId3">
                <a:alphaModFix/>
              </a:blip>
              <a:stretch>
                <a:fillRect/>
              </a:stretch>
            </p:blipFill>
            <p:spPr>
              <a:xfrm rot="-2699977">
                <a:off x="1337670" y="2716708"/>
                <a:ext cx="1258811" cy="1314758"/>
              </a:xfrm>
              <a:prstGeom prst="rect">
                <a:avLst/>
              </a:prstGeom>
              <a:noFill/>
              <a:ln>
                <a:noFill/>
              </a:ln>
            </p:spPr>
          </p:pic>
          <p:sp>
            <p:nvSpPr>
              <p:cNvPr id="233" name="Google Shape;233;p40"/>
              <p:cNvSpPr/>
              <p:nvPr/>
            </p:nvSpPr>
            <p:spPr>
              <a:xfrm>
                <a:off x="1819025" y="3108614"/>
                <a:ext cx="167400" cy="558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cxnSp>
          <p:nvCxnSpPr>
            <p:cNvPr id="234" name="Google Shape;234;p40"/>
            <p:cNvCxnSpPr/>
            <p:nvPr/>
          </p:nvCxnSpPr>
          <p:spPr>
            <a:xfrm>
              <a:off x="1837213"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35" name="Google Shape;235;p40"/>
            <p:cNvSpPr/>
            <p:nvPr/>
          </p:nvSpPr>
          <p:spPr>
            <a:xfrm>
              <a:off x="1825084"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36" name="Google Shape;236;p40"/>
            <p:cNvCxnSpPr/>
            <p:nvPr/>
          </p:nvCxnSpPr>
          <p:spPr>
            <a:xfrm>
              <a:off x="1880060"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37" name="Google Shape;237;p40"/>
            <p:cNvSpPr/>
            <p:nvPr/>
          </p:nvSpPr>
          <p:spPr>
            <a:xfrm>
              <a:off x="1867931"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38" name="Google Shape;238;p40"/>
            <p:cNvCxnSpPr/>
            <p:nvPr/>
          </p:nvCxnSpPr>
          <p:spPr>
            <a:xfrm>
              <a:off x="1925939"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39" name="Google Shape;239;p40"/>
            <p:cNvSpPr/>
            <p:nvPr/>
          </p:nvSpPr>
          <p:spPr>
            <a:xfrm>
              <a:off x="1913811"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40" name="Google Shape;240;p40"/>
            <p:cNvCxnSpPr/>
            <p:nvPr/>
          </p:nvCxnSpPr>
          <p:spPr>
            <a:xfrm>
              <a:off x="1969184"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41" name="Google Shape;241;p40"/>
            <p:cNvSpPr/>
            <p:nvPr/>
          </p:nvSpPr>
          <p:spPr>
            <a:xfrm>
              <a:off x="1957056"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cxnSp>
        <p:nvCxnSpPr>
          <p:cNvPr id="242" name="Google Shape;242;p40"/>
          <p:cNvCxnSpPr>
            <a:stCxn id="243" idx="6"/>
            <a:endCxn id="244" idx="2"/>
          </p:cNvCxnSpPr>
          <p:nvPr/>
        </p:nvCxnSpPr>
        <p:spPr>
          <a:xfrm>
            <a:off x="2511111" y="2765379"/>
            <a:ext cx="2022900" cy="12702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245" name="Google Shape;245;p40"/>
          <p:cNvCxnSpPr>
            <a:stCxn id="243" idx="6"/>
            <a:endCxn id="246" idx="2"/>
          </p:cNvCxnSpPr>
          <p:nvPr/>
        </p:nvCxnSpPr>
        <p:spPr>
          <a:xfrm flipH="1" rot="10800000">
            <a:off x="2511111" y="1562079"/>
            <a:ext cx="2022300" cy="1203300"/>
          </a:xfrm>
          <a:prstGeom prst="bentConnector3">
            <a:avLst>
              <a:gd fmla="val 50003" name="adj1"/>
            </a:avLst>
          </a:prstGeom>
          <a:noFill/>
          <a:ln cap="flat" cmpd="sng" w="9525">
            <a:solidFill>
              <a:srgbClr val="C2C2C2"/>
            </a:solidFill>
            <a:prstDash val="solid"/>
            <a:round/>
            <a:headEnd len="sm" w="sm" type="none"/>
            <a:tailEnd len="sm" w="sm" type="none"/>
          </a:ln>
        </p:spPr>
      </p:cxnSp>
      <p:sp>
        <p:nvSpPr>
          <p:cNvPr id="247" name="Google Shape;247;p40"/>
          <p:cNvSpPr/>
          <p:nvPr/>
        </p:nvSpPr>
        <p:spPr>
          <a:xfrm>
            <a:off x="4798225" y="1347975"/>
            <a:ext cx="2608500" cy="378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chemeClr val="accent1"/>
                </a:solidFill>
                <a:latin typeface="Poppins"/>
                <a:ea typeface="Poppins"/>
                <a:cs typeface="Poppins"/>
                <a:sym typeface="Poppins"/>
              </a:rPr>
              <a:t>QuickColor</a:t>
            </a:r>
            <a:r>
              <a:rPr b="1" baseline="30000" lang="en">
                <a:solidFill>
                  <a:schemeClr val="accent1"/>
                </a:solidFill>
                <a:latin typeface="Poppins"/>
                <a:ea typeface="Poppins"/>
                <a:cs typeface="Poppins"/>
                <a:sym typeface="Poppins"/>
              </a:rPr>
              <a:t>TM</a:t>
            </a:r>
            <a:r>
              <a:rPr b="1" lang="en">
                <a:solidFill>
                  <a:schemeClr val="accent1"/>
                </a:solidFill>
                <a:latin typeface="Poppins"/>
                <a:ea typeface="Poppins"/>
                <a:cs typeface="Poppins"/>
                <a:sym typeface="Poppins"/>
              </a:rPr>
              <a:t> LAMP Test</a:t>
            </a:r>
            <a:endParaRPr sz="1100">
              <a:solidFill>
                <a:srgbClr val="0C58D3"/>
              </a:solidFill>
              <a:latin typeface="Roboto"/>
              <a:ea typeface="Roboto"/>
              <a:cs typeface="Roboto"/>
              <a:sym typeface="Roboto"/>
            </a:endParaRPr>
          </a:p>
        </p:txBody>
      </p:sp>
      <p:grpSp>
        <p:nvGrpSpPr>
          <p:cNvPr id="248" name="Google Shape;248;p40"/>
          <p:cNvGrpSpPr/>
          <p:nvPr/>
        </p:nvGrpSpPr>
        <p:grpSpPr>
          <a:xfrm>
            <a:off x="840200" y="2589700"/>
            <a:ext cx="1670911" cy="351375"/>
            <a:chOff x="1459643" y="2412158"/>
            <a:chExt cx="1499382" cy="319200"/>
          </a:xfrm>
        </p:grpSpPr>
        <p:sp>
          <p:nvSpPr>
            <p:cNvPr id="249" name="Google Shape;249;p40"/>
            <p:cNvSpPr/>
            <p:nvPr/>
          </p:nvSpPr>
          <p:spPr>
            <a:xfrm>
              <a:off x="1459643" y="2412158"/>
              <a:ext cx="13194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a:solidFill>
                    <a:schemeClr val="accent1"/>
                  </a:solidFill>
                  <a:latin typeface="Poppins"/>
                  <a:ea typeface="Poppins"/>
                  <a:cs typeface="Poppins"/>
                  <a:sym typeface="Poppins"/>
                </a:rPr>
                <a:t>Streamlined Sample Prep</a:t>
              </a:r>
              <a:endParaRPr b="1">
                <a:solidFill>
                  <a:schemeClr val="accent1"/>
                </a:solidFill>
                <a:latin typeface="Poppins"/>
                <a:ea typeface="Poppins"/>
                <a:cs typeface="Poppins"/>
                <a:sym typeface="Poppins"/>
              </a:endParaRPr>
            </a:p>
          </p:txBody>
        </p:sp>
        <p:sp>
          <p:nvSpPr>
            <p:cNvPr id="243" name="Google Shape;243;p40"/>
            <p:cNvSpPr/>
            <p:nvPr/>
          </p:nvSpPr>
          <p:spPr>
            <a:xfrm>
              <a:off x="2785025" y="2484750"/>
              <a:ext cx="174000" cy="174000"/>
            </a:xfrm>
            <a:prstGeom prst="ellipse">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 name="Google Shape;250;p40"/>
          <p:cNvGrpSpPr/>
          <p:nvPr/>
        </p:nvGrpSpPr>
        <p:grpSpPr>
          <a:xfrm>
            <a:off x="4534022" y="3846250"/>
            <a:ext cx="2846339" cy="378444"/>
            <a:chOff x="3650561" y="3325977"/>
            <a:chExt cx="2423860" cy="319200"/>
          </a:xfrm>
        </p:grpSpPr>
        <p:sp>
          <p:nvSpPr>
            <p:cNvPr id="251" name="Google Shape;251;p40"/>
            <p:cNvSpPr/>
            <p:nvPr/>
          </p:nvSpPr>
          <p:spPr>
            <a:xfrm>
              <a:off x="3801621" y="3325977"/>
              <a:ext cx="22728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chemeClr val="accent1"/>
                  </a:solidFill>
                  <a:latin typeface="Poppins"/>
                  <a:ea typeface="Poppins"/>
                  <a:cs typeface="Poppins"/>
                  <a:sym typeface="Poppins"/>
                </a:rPr>
                <a:t>EasyPCR</a:t>
              </a:r>
              <a:r>
                <a:rPr b="1" baseline="30000" lang="en">
                  <a:solidFill>
                    <a:schemeClr val="accent1"/>
                  </a:solidFill>
                  <a:latin typeface="Poppins"/>
                  <a:ea typeface="Poppins"/>
                  <a:cs typeface="Poppins"/>
                  <a:sym typeface="Poppins"/>
                </a:rPr>
                <a:t>TM</a:t>
              </a:r>
              <a:r>
                <a:rPr b="1" lang="en">
                  <a:solidFill>
                    <a:schemeClr val="accent1"/>
                  </a:solidFill>
                  <a:latin typeface="Poppins"/>
                  <a:ea typeface="Poppins"/>
                  <a:cs typeface="Poppins"/>
                  <a:sym typeface="Poppins"/>
                </a:rPr>
                <a:t> Test</a:t>
              </a:r>
              <a:endParaRPr sz="1100">
                <a:solidFill>
                  <a:srgbClr val="0C58D3"/>
                </a:solidFill>
                <a:latin typeface="Roboto"/>
                <a:ea typeface="Roboto"/>
                <a:cs typeface="Roboto"/>
                <a:sym typeface="Roboto"/>
              </a:endParaRPr>
            </a:p>
          </p:txBody>
        </p:sp>
        <p:sp>
          <p:nvSpPr>
            <p:cNvPr id="244" name="Google Shape;244;p40"/>
            <p:cNvSpPr/>
            <p:nvPr/>
          </p:nvSpPr>
          <p:spPr>
            <a:xfrm>
              <a:off x="3650561" y="3398578"/>
              <a:ext cx="174000" cy="174000"/>
            </a:xfrm>
            <a:prstGeom prst="ellipse">
              <a:avLst/>
            </a:prstGeom>
            <a:solidFill>
              <a:srgbClr val="0D5D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 name="Google Shape;246;p40"/>
          <p:cNvSpPr/>
          <p:nvPr/>
        </p:nvSpPr>
        <p:spPr>
          <a:xfrm>
            <a:off x="4533535" y="1458982"/>
            <a:ext cx="204300" cy="206400"/>
          </a:xfrm>
          <a:prstGeom prst="ellipse">
            <a:avLst/>
          </a:prstGeom>
          <a:solidFill>
            <a:srgbClr val="0D5D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2" name="Google Shape;252;p40"/>
          <p:cNvGrpSpPr/>
          <p:nvPr/>
        </p:nvGrpSpPr>
        <p:grpSpPr>
          <a:xfrm>
            <a:off x="495041" y="1280918"/>
            <a:ext cx="1365214" cy="1364832"/>
            <a:chOff x="1057175" y="2464200"/>
            <a:chExt cx="1819800" cy="1819776"/>
          </a:xfrm>
        </p:grpSpPr>
        <p:grpSp>
          <p:nvGrpSpPr>
            <p:cNvPr id="253" name="Google Shape;253;p40"/>
            <p:cNvGrpSpPr/>
            <p:nvPr/>
          </p:nvGrpSpPr>
          <p:grpSpPr>
            <a:xfrm>
              <a:off x="1057175" y="2464200"/>
              <a:ext cx="1819800" cy="1819776"/>
              <a:chOff x="1057175" y="2464200"/>
              <a:chExt cx="1819800" cy="1819776"/>
            </a:xfrm>
          </p:grpSpPr>
          <p:pic>
            <p:nvPicPr>
              <p:cNvPr id="254" name="Google Shape;254;p40"/>
              <p:cNvPicPr preferRelativeResize="0"/>
              <p:nvPr/>
            </p:nvPicPr>
            <p:blipFill>
              <a:blip r:embed="rId3">
                <a:alphaModFix/>
              </a:blip>
              <a:stretch>
                <a:fillRect/>
              </a:stretch>
            </p:blipFill>
            <p:spPr>
              <a:xfrm rot="-2699977">
                <a:off x="1337670" y="2716708"/>
                <a:ext cx="1258811" cy="1314758"/>
              </a:xfrm>
              <a:prstGeom prst="rect">
                <a:avLst/>
              </a:prstGeom>
              <a:noFill/>
              <a:ln>
                <a:noFill/>
              </a:ln>
            </p:spPr>
          </p:pic>
          <p:sp>
            <p:nvSpPr>
              <p:cNvPr id="255" name="Google Shape;255;p40"/>
              <p:cNvSpPr/>
              <p:nvPr/>
            </p:nvSpPr>
            <p:spPr>
              <a:xfrm>
                <a:off x="1819025" y="3108614"/>
                <a:ext cx="167400" cy="558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cxnSp>
          <p:nvCxnSpPr>
            <p:cNvPr id="256" name="Google Shape;256;p40"/>
            <p:cNvCxnSpPr/>
            <p:nvPr/>
          </p:nvCxnSpPr>
          <p:spPr>
            <a:xfrm>
              <a:off x="1837213"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57" name="Google Shape;257;p40"/>
            <p:cNvSpPr/>
            <p:nvPr/>
          </p:nvSpPr>
          <p:spPr>
            <a:xfrm>
              <a:off x="1825084"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58" name="Google Shape;258;p40"/>
            <p:cNvCxnSpPr/>
            <p:nvPr/>
          </p:nvCxnSpPr>
          <p:spPr>
            <a:xfrm>
              <a:off x="1880060"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59" name="Google Shape;259;p40"/>
            <p:cNvSpPr/>
            <p:nvPr/>
          </p:nvSpPr>
          <p:spPr>
            <a:xfrm>
              <a:off x="1867931"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60" name="Google Shape;260;p40"/>
            <p:cNvCxnSpPr/>
            <p:nvPr/>
          </p:nvCxnSpPr>
          <p:spPr>
            <a:xfrm>
              <a:off x="1925939"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61" name="Google Shape;261;p40"/>
            <p:cNvSpPr/>
            <p:nvPr/>
          </p:nvSpPr>
          <p:spPr>
            <a:xfrm>
              <a:off x="1913811"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62" name="Google Shape;262;p40"/>
            <p:cNvCxnSpPr/>
            <p:nvPr/>
          </p:nvCxnSpPr>
          <p:spPr>
            <a:xfrm>
              <a:off x="1969184"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63" name="Google Shape;263;p40"/>
            <p:cNvSpPr/>
            <p:nvPr/>
          </p:nvSpPr>
          <p:spPr>
            <a:xfrm>
              <a:off x="1957056"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264" name="Google Shape;264;p40"/>
          <p:cNvSpPr/>
          <p:nvPr/>
        </p:nvSpPr>
        <p:spPr>
          <a:xfrm>
            <a:off x="1411700" y="1930150"/>
            <a:ext cx="347400" cy="206400"/>
          </a:xfrm>
          <a:prstGeom prst="rightArrow">
            <a:avLst>
              <a:gd fmla="val 50000" name="adj1"/>
              <a:gd fmla="val 50000" name="adj2"/>
            </a:avLst>
          </a:prstGeom>
          <a:solidFill>
            <a:srgbClr val="00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0"/>
          <p:cNvSpPr/>
          <p:nvPr/>
        </p:nvSpPr>
        <p:spPr>
          <a:xfrm>
            <a:off x="706350" y="2894425"/>
            <a:ext cx="2151000" cy="1460100"/>
          </a:xfrm>
          <a:prstGeom prst="roundRect">
            <a:avLst>
              <a:gd fmla="val 16667" name="adj"/>
            </a:avLst>
          </a:prstGeom>
          <a:noFill/>
          <a:ln>
            <a:noFill/>
          </a:ln>
        </p:spPr>
        <p:txBody>
          <a:bodyPr anchorCtr="0" anchor="ctr" bIns="91425" lIns="91425" spcFirstLastPara="1" rIns="91425" wrap="square" tIns="91425">
            <a:noAutofit/>
          </a:bodyPr>
          <a:lstStyle/>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Standard Rabe-Cepko TCEP/EDTA inactivation solution</a:t>
            </a:r>
            <a:endParaRPr sz="1100">
              <a:solidFill>
                <a:schemeClr val="dk1"/>
              </a:solidFill>
              <a:latin typeface="Roboto"/>
              <a:ea typeface="Roboto"/>
              <a:cs typeface="Roboto"/>
              <a:sym typeface="Roboto"/>
            </a:endParaRPr>
          </a:p>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Added directly to dry swabs</a:t>
            </a:r>
            <a:endParaRPr sz="1100">
              <a:solidFill>
                <a:schemeClr val="dk1"/>
              </a:solidFill>
              <a:latin typeface="Roboto"/>
              <a:ea typeface="Roboto"/>
              <a:cs typeface="Roboto"/>
              <a:sym typeface="Roboto"/>
            </a:endParaRPr>
          </a:p>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Same sample for both tests</a:t>
            </a:r>
            <a:endParaRPr sz="1100">
              <a:solidFill>
                <a:srgbClr val="0C58D3"/>
              </a:solidFill>
              <a:latin typeface="Roboto"/>
              <a:ea typeface="Roboto"/>
              <a:cs typeface="Roboto"/>
              <a:sym typeface="Roboto"/>
            </a:endParaRPr>
          </a:p>
        </p:txBody>
      </p:sp>
      <p:sp>
        <p:nvSpPr>
          <p:cNvPr id="266" name="Google Shape;266;p40"/>
          <p:cNvSpPr txBox="1"/>
          <p:nvPr/>
        </p:nvSpPr>
        <p:spPr>
          <a:xfrm>
            <a:off x="4798225" y="1712600"/>
            <a:ext cx="2846400" cy="861900"/>
          </a:xfrm>
          <a:prstGeom prst="rect">
            <a:avLst/>
          </a:prstGeom>
          <a:noFill/>
          <a:ln>
            <a:noFill/>
          </a:ln>
        </p:spPr>
        <p:txBody>
          <a:bodyPr anchorCtr="0" anchor="t" bIns="91425" lIns="91425" spcFirstLastPara="1" rIns="91425" wrap="square" tIns="91425">
            <a:spAutoFit/>
          </a:bodyPr>
          <a:lstStyle/>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M1804 MM</a:t>
            </a:r>
            <a:endParaRPr sz="1100">
              <a:solidFill>
                <a:schemeClr val="dk1"/>
              </a:solidFill>
              <a:latin typeface="Roboto"/>
              <a:ea typeface="Roboto"/>
              <a:cs typeface="Roboto"/>
              <a:sym typeface="Roboto"/>
            </a:endParaRPr>
          </a:p>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Standard by-the-book 25µL reaction</a:t>
            </a:r>
            <a:endParaRPr sz="1100">
              <a:solidFill>
                <a:schemeClr val="dk1"/>
              </a:solidFill>
              <a:latin typeface="Roboto"/>
              <a:ea typeface="Roboto"/>
              <a:cs typeface="Roboto"/>
              <a:sym typeface="Roboto"/>
            </a:endParaRPr>
          </a:p>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3 primer sets mixed (AS1e, N2, E1)</a:t>
            </a:r>
            <a:endParaRPr sz="1100">
              <a:solidFill>
                <a:schemeClr val="dk1"/>
              </a:solidFill>
              <a:latin typeface="Roboto"/>
              <a:ea typeface="Roboto"/>
              <a:cs typeface="Roboto"/>
              <a:sym typeface="Roboto"/>
            </a:endParaRPr>
          </a:p>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25 minutes at 65°C</a:t>
            </a:r>
            <a:endParaRPr sz="1100">
              <a:solidFill>
                <a:schemeClr val="dk1"/>
              </a:solidFill>
              <a:latin typeface="Roboto"/>
              <a:ea typeface="Roboto"/>
              <a:cs typeface="Roboto"/>
              <a:sym typeface="Roboto"/>
            </a:endParaRPr>
          </a:p>
        </p:txBody>
      </p:sp>
      <p:sp>
        <p:nvSpPr>
          <p:cNvPr id="267" name="Google Shape;267;p40"/>
          <p:cNvSpPr txBox="1"/>
          <p:nvPr/>
        </p:nvSpPr>
        <p:spPr>
          <a:xfrm>
            <a:off x="4798225" y="4174100"/>
            <a:ext cx="3615600" cy="692700"/>
          </a:xfrm>
          <a:prstGeom prst="rect">
            <a:avLst/>
          </a:prstGeom>
          <a:noFill/>
          <a:ln>
            <a:noFill/>
          </a:ln>
        </p:spPr>
        <p:txBody>
          <a:bodyPr anchorCtr="0" anchor="t" bIns="91425" lIns="91425" spcFirstLastPara="1" rIns="91425" wrap="square" tIns="91425">
            <a:spAutoFit/>
          </a:bodyPr>
          <a:lstStyle/>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Luna E3006 kit</a:t>
            </a:r>
            <a:endParaRPr sz="1100">
              <a:solidFill>
                <a:schemeClr val="dk1"/>
              </a:solidFill>
              <a:latin typeface="Roboto"/>
              <a:ea typeface="Roboto"/>
              <a:cs typeface="Roboto"/>
              <a:sym typeface="Roboto"/>
            </a:endParaRPr>
          </a:p>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Standard by-the-book 20µL reaction</a:t>
            </a:r>
            <a:endParaRPr sz="1100">
              <a:solidFill>
                <a:schemeClr val="dk1"/>
              </a:solidFill>
              <a:latin typeface="Roboto"/>
              <a:ea typeface="Roboto"/>
              <a:cs typeface="Roboto"/>
              <a:sym typeface="Roboto"/>
            </a:endParaRPr>
          </a:p>
          <a:p>
            <a:pPr indent="-234950" lvl="0" marL="34290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CDC primers in SalivaDirect config (N1, RNAseP)</a:t>
            </a:r>
            <a:endParaRPr sz="1100">
              <a:solidFill>
                <a:schemeClr val="dk1"/>
              </a:solidFill>
              <a:latin typeface="Roboto"/>
              <a:ea typeface="Roboto"/>
              <a:cs typeface="Roboto"/>
              <a:sym typeface="Roboto"/>
            </a:endParaRPr>
          </a:p>
        </p:txBody>
      </p:sp>
      <p:sp>
        <p:nvSpPr>
          <p:cNvPr id="268" name="Google Shape;268;p40"/>
          <p:cNvSpPr txBox="1"/>
          <p:nvPr/>
        </p:nvSpPr>
        <p:spPr>
          <a:xfrm>
            <a:off x="7086300" y="814675"/>
            <a:ext cx="1125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100">
                <a:solidFill>
                  <a:schemeClr val="dk1"/>
                </a:solidFill>
                <a:latin typeface="Roboto"/>
                <a:ea typeface="Roboto"/>
                <a:cs typeface="Roboto"/>
                <a:sym typeface="Roboto"/>
              </a:rPr>
              <a:t>visual readout</a:t>
            </a:r>
            <a:endParaRPr i="1">
              <a:solidFill>
                <a:schemeClr val="dk1"/>
              </a:solidFill>
            </a:endParaRPr>
          </a:p>
        </p:txBody>
      </p:sp>
      <p:sp>
        <p:nvSpPr>
          <p:cNvPr id="269" name="Google Shape;269;p40"/>
          <p:cNvSpPr txBox="1"/>
          <p:nvPr/>
        </p:nvSpPr>
        <p:spPr>
          <a:xfrm>
            <a:off x="210375" y="398413"/>
            <a:ext cx="55827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PCR and LAMP Sister </a:t>
            </a:r>
            <a:r>
              <a:rPr b="1" lang="en" sz="2400">
                <a:solidFill>
                  <a:schemeClr val="dk1"/>
                </a:solidFill>
                <a:latin typeface="Poppins"/>
                <a:ea typeface="Poppins"/>
                <a:cs typeface="Poppins"/>
                <a:sym typeface="Poppins"/>
              </a:rPr>
              <a:t>Assays</a:t>
            </a:r>
            <a:endParaRPr b="1" sz="2400">
              <a:solidFill>
                <a:schemeClr val="dk1"/>
              </a:solidFill>
              <a:latin typeface="Poppins"/>
              <a:ea typeface="Poppins"/>
              <a:cs typeface="Poppins"/>
              <a:sym typeface="Poppins"/>
            </a:endParaRPr>
          </a:p>
        </p:txBody>
      </p:sp>
      <p:pic>
        <p:nvPicPr>
          <p:cNvPr id="270" name="Google Shape;270;p40"/>
          <p:cNvPicPr preferRelativeResize="0"/>
          <p:nvPr/>
        </p:nvPicPr>
        <p:blipFill>
          <a:blip r:embed="rId4">
            <a:alphaModFix/>
          </a:blip>
          <a:stretch>
            <a:fillRect/>
          </a:stretch>
        </p:blipFill>
        <p:spPr>
          <a:xfrm>
            <a:off x="5483375" y="2836425"/>
            <a:ext cx="947666" cy="1031399"/>
          </a:xfrm>
          <a:prstGeom prst="rect">
            <a:avLst/>
          </a:prstGeom>
          <a:noFill/>
          <a:ln>
            <a:noFill/>
          </a:ln>
        </p:spPr>
      </p:pic>
      <p:sp>
        <p:nvSpPr>
          <p:cNvPr id="271" name="Google Shape;271;p40"/>
          <p:cNvSpPr txBox="1"/>
          <p:nvPr/>
        </p:nvSpPr>
        <p:spPr>
          <a:xfrm>
            <a:off x="6463225" y="3175125"/>
            <a:ext cx="26871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i="1" lang="en" sz="1100">
                <a:solidFill>
                  <a:schemeClr val="dk1"/>
                </a:solidFill>
                <a:latin typeface="Roboto"/>
                <a:ea typeface="Roboto"/>
                <a:cs typeface="Roboto"/>
                <a:sym typeface="Roboto"/>
              </a:rPr>
              <a:t>Standard RT-qPCR instrument</a:t>
            </a:r>
            <a:endParaRPr i="1" sz="1100">
              <a:solidFill>
                <a:schemeClr val="dk1"/>
              </a:solidFill>
              <a:latin typeface="Roboto"/>
              <a:ea typeface="Roboto"/>
              <a:cs typeface="Roboto"/>
              <a:sym typeface="Roboto"/>
            </a:endParaRPr>
          </a:p>
        </p:txBody>
      </p:sp>
      <p:pic>
        <p:nvPicPr>
          <p:cNvPr id="272" name="Google Shape;272;p40"/>
          <p:cNvPicPr preferRelativeResize="0"/>
          <p:nvPr/>
        </p:nvPicPr>
        <p:blipFill rotWithShape="1">
          <a:blip r:embed="rId5">
            <a:alphaModFix/>
          </a:blip>
          <a:srcRect b="37921" l="25921" r="34897" t="38404"/>
          <a:stretch/>
        </p:blipFill>
        <p:spPr>
          <a:xfrm>
            <a:off x="5316250" y="635376"/>
            <a:ext cx="1572460" cy="712600"/>
          </a:xfrm>
          <a:prstGeom prst="rect">
            <a:avLst/>
          </a:prstGeom>
          <a:noFill/>
          <a:ln>
            <a:noFill/>
          </a:ln>
        </p:spPr>
      </p:pic>
      <p:grpSp>
        <p:nvGrpSpPr>
          <p:cNvPr id="273" name="Google Shape;273;p40"/>
          <p:cNvGrpSpPr/>
          <p:nvPr/>
        </p:nvGrpSpPr>
        <p:grpSpPr>
          <a:xfrm>
            <a:off x="1860853" y="1764229"/>
            <a:ext cx="229685" cy="527208"/>
            <a:chOff x="1713903" y="814904"/>
            <a:chExt cx="229685" cy="527208"/>
          </a:xfrm>
        </p:grpSpPr>
        <p:grpSp>
          <p:nvGrpSpPr>
            <p:cNvPr id="274" name="Google Shape;274;p40"/>
            <p:cNvGrpSpPr/>
            <p:nvPr/>
          </p:nvGrpSpPr>
          <p:grpSpPr>
            <a:xfrm>
              <a:off x="1713903" y="1131659"/>
              <a:ext cx="229685" cy="101395"/>
              <a:chOff x="2256000" y="3032033"/>
              <a:chExt cx="373047" cy="135176"/>
            </a:xfrm>
          </p:grpSpPr>
          <p:grpSp>
            <p:nvGrpSpPr>
              <p:cNvPr id="275" name="Google Shape;275;p40"/>
              <p:cNvGrpSpPr/>
              <p:nvPr/>
            </p:nvGrpSpPr>
            <p:grpSpPr>
              <a:xfrm rot="-128103">
                <a:off x="2258285" y="3036046"/>
                <a:ext cx="217762" cy="126556"/>
                <a:chOff x="2646551" y="3036551"/>
                <a:chExt cx="174844" cy="126569"/>
              </a:xfrm>
            </p:grpSpPr>
            <p:sp>
              <p:nvSpPr>
                <p:cNvPr id="276" name="Google Shape;276;p40"/>
                <p:cNvSpPr/>
                <p:nvPr/>
              </p:nvSpPr>
              <p:spPr>
                <a:xfrm rot="5852367">
                  <a:off x="2650006" y="3057260"/>
                  <a:ext cx="102890" cy="97121"/>
                </a:xfrm>
                <a:prstGeom prst="arc">
                  <a:avLst>
                    <a:gd fmla="val 18122687" name="adj1"/>
                    <a:gd fmla="val 21114050"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7" name="Google Shape;277;p40"/>
                <p:cNvSpPr/>
                <p:nvPr/>
              </p:nvSpPr>
              <p:spPr>
                <a:xfrm flipH="1" rot="-5852367">
                  <a:off x="2714450" y="3044826"/>
                  <a:ext cx="102890" cy="98350"/>
                </a:xfrm>
                <a:prstGeom prst="arc">
                  <a:avLst>
                    <a:gd fmla="val 18122687" name="adj1"/>
                    <a:gd fmla="val 21343542"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278" name="Google Shape;278;p40"/>
              <p:cNvGrpSpPr/>
              <p:nvPr/>
            </p:nvGrpSpPr>
            <p:grpSpPr>
              <a:xfrm rot="-128103">
                <a:off x="2334496" y="3036627"/>
                <a:ext cx="217015" cy="125988"/>
                <a:chOff x="2646569" y="3036524"/>
                <a:chExt cx="174244" cy="126001"/>
              </a:xfrm>
            </p:grpSpPr>
            <p:sp>
              <p:nvSpPr>
                <p:cNvPr id="279" name="Google Shape;279;p40"/>
                <p:cNvSpPr/>
                <p:nvPr/>
              </p:nvSpPr>
              <p:spPr>
                <a:xfrm rot="5852367">
                  <a:off x="2650024" y="3056665"/>
                  <a:ext cx="102890" cy="97121"/>
                </a:xfrm>
                <a:prstGeom prst="arc">
                  <a:avLst>
                    <a:gd fmla="val 18122687" name="adj1"/>
                    <a:gd fmla="val 21114050"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0" name="Google Shape;280;p40"/>
                <p:cNvSpPr/>
                <p:nvPr/>
              </p:nvSpPr>
              <p:spPr>
                <a:xfrm flipH="1" rot="-5852367">
                  <a:off x="2713868" y="3044799"/>
                  <a:ext cx="102890" cy="98350"/>
                </a:xfrm>
                <a:prstGeom prst="arc">
                  <a:avLst>
                    <a:gd fmla="val 18122687" name="adj1"/>
                    <a:gd fmla="val 21343542"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281" name="Google Shape;281;p40"/>
              <p:cNvGrpSpPr/>
              <p:nvPr/>
            </p:nvGrpSpPr>
            <p:grpSpPr>
              <a:xfrm rot="-128103">
                <a:off x="2411863" y="3035992"/>
                <a:ext cx="214885" cy="127259"/>
                <a:chOff x="2646569" y="3035253"/>
                <a:chExt cx="172534" cy="127272"/>
              </a:xfrm>
            </p:grpSpPr>
            <p:sp>
              <p:nvSpPr>
                <p:cNvPr id="282" name="Google Shape;282;p40"/>
                <p:cNvSpPr/>
                <p:nvPr/>
              </p:nvSpPr>
              <p:spPr>
                <a:xfrm rot="5852367">
                  <a:off x="2650024" y="3056665"/>
                  <a:ext cx="102890" cy="97121"/>
                </a:xfrm>
                <a:prstGeom prst="arc">
                  <a:avLst>
                    <a:gd fmla="val 18122687" name="adj1"/>
                    <a:gd fmla="val 21114050"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3" name="Google Shape;283;p40"/>
                <p:cNvSpPr/>
                <p:nvPr/>
              </p:nvSpPr>
              <p:spPr>
                <a:xfrm flipH="1" rot="-5852367">
                  <a:off x="2712158" y="3043528"/>
                  <a:ext cx="102890" cy="98350"/>
                </a:xfrm>
                <a:prstGeom prst="arc">
                  <a:avLst>
                    <a:gd fmla="val 18122687" name="adj1"/>
                    <a:gd fmla="val 21343542" name="adj2"/>
                  </a:avLst>
                </a:prstGeom>
                <a:noFill/>
                <a:ln cap="flat" cmpd="sng" w="19050">
                  <a:solidFill>
                    <a:srgbClr val="C9DAF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sp>
          <p:nvSpPr>
            <p:cNvPr id="284" name="Google Shape;284;p40"/>
            <p:cNvSpPr/>
            <p:nvPr/>
          </p:nvSpPr>
          <p:spPr>
            <a:xfrm>
              <a:off x="1763410" y="1215307"/>
              <a:ext cx="136218" cy="126806"/>
            </a:xfrm>
            <a:custGeom>
              <a:rect b="b" l="l" r="r" t="t"/>
              <a:pathLst>
                <a:path extrusionOk="0" h="6763" w="7263">
                  <a:moveTo>
                    <a:pt x="0" y="262"/>
                  </a:moveTo>
                  <a:lnTo>
                    <a:pt x="47" y="2548"/>
                  </a:lnTo>
                  <a:lnTo>
                    <a:pt x="3572" y="6763"/>
                  </a:lnTo>
                  <a:lnTo>
                    <a:pt x="7191" y="2429"/>
                  </a:lnTo>
                  <a:lnTo>
                    <a:pt x="7263" y="381"/>
                  </a:lnTo>
                  <a:lnTo>
                    <a:pt x="6358" y="24"/>
                  </a:lnTo>
                  <a:lnTo>
                    <a:pt x="4977" y="428"/>
                  </a:lnTo>
                  <a:lnTo>
                    <a:pt x="3453" y="0"/>
                  </a:lnTo>
                  <a:lnTo>
                    <a:pt x="2167" y="405"/>
                  </a:lnTo>
                  <a:lnTo>
                    <a:pt x="571" y="24"/>
                  </a:lnTo>
                  <a:close/>
                </a:path>
              </a:pathLst>
            </a:custGeom>
            <a:solidFill>
              <a:srgbClr val="C9DAF8"/>
            </a:solidFill>
            <a:ln cap="flat" cmpd="sng" w="9525">
              <a:solidFill>
                <a:srgbClr val="C9DAF8"/>
              </a:solidFill>
              <a:prstDash val="solid"/>
              <a:round/>
              <a:headEnd len="med" w="med" type="none"/>
              <a:tailEnd len="med" w="med" type="none"/>
            </a:ln>
          </p:spPr>
        </p:sp>
        <p:sp>
          <p:nvSpPr>
            <p:cNvPr id="285" name="Google Shape;285;p40"/>
            <p:cNvSpPr/>
            <p:nvPr/>
          </p:nvSpPr>
          <p:spPr>
            <a:xfrm>
              <a:off x="1768027" y="814904"/>
              <a:ext cx="125700" cy="418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286" name="Google Shape;286;p40"/>
          <p:cNvGrpSpPr/>
          <p:nvPr/>
        </p:nvGrpSpPr>
        <p:grpSpPr>
          <a:xfrm>
            <a:off x="1916633" y="1775591"/>
            <a:ext cx="116110" cy="398006"/>
            <a:chOff x="1825084" y="3123763"/>
            <a:chExt cx="154772" cy="530675"/>
          </a:xfrm>
        </p:grpSpPr>
        <p:cxnSp>
          <p:nvCxnSpPr>
            <p:cNvPr id="287" name="Google Shape;287;p40"/>
            <p:cNvCxnSpPr/>
            <p:nvPr/>
          </p:nvCxnSpPr>
          <p:spPr>
            <a:xfrm>
              <a:off x="1837213"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88" name="Google Shape;288;p40"/>
            <p:cNvSpPr/>
            <p:nvPr/>
          </p:nvSpPr>
          <p:spPr>
            <a:xfrm>
              <a:off x="1825084"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89" name="Google Shape;289;p40"/>
            <p:cNvCxnSpPr/>
            <p:nvPr/>
          </p:nvCxnSpPr>
          <p:spPr>
            <a:xfrm>
              <a:off x="1880060"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90" name="Google Shape;290;p40"/>
            <p:cNvSpPr/>
            <p:nvPr/>
          </p:nvSpPr>
          <p:spPr>
            <a:xfrm>
              <a:off x="1867931"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91" name="Google Shape;291;p40"/>
            <p:cNvCxnSpPr/>
            <p:nvPr/>
          </p:nvCxnSpPr>
          <p:spPr>
            <a:xfrm>
              <a:off x="1925939"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92" name="Google Shape;292;p40"/>
            <p:cNvSpPr/>
            <p:nvPr/>
          </p:nvSpPr>
          <p:spPr>
            <a:xfrm>
              <a:off x="1913811"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93" name="Google Shape;293;p40"/>
            <p:cNvCxnSpPr/>
            <p:nvPr/>
          </p:nvCxnSpPr>
          <p:spPr>
            <a:xfrm>
              <a:off x="1969184" y="3123763"/>
              <a:ext cx="0" cy="500400"/>
            </a:xfrm>
            <a:prstGeom prst="straightConnector1">
              <a:avLst/>
            </a:prstGeom>
            <a:noFill/>
            <a:ln cap="flat" cmpd="sng" w="9525">
              <a:solidFill>
                <a:srgbClr val="000000"/>
              </a:solidFill>
              <a:prstDash val="solid"/>
              <a:round/>
              <a:headEnd len="med" w="med" type="none"/>
              <a:tailEnd len="med" w="med" type="none"/>
            </a:ln>
          </p:spPr>
        </p:cxnSp>
        <p:sp>
          <p:nvSpPr>
            <p:cNvPr id="294" name="Google Shape;294;p40"/>
            <p:cNvSpPr/>
            <p:nvPr/>
          </p:nvSpPr>
          <p:spPr>
            <a:xfrm>
              <a:off x="1957056" y="3548238"/>
              <a:ext cx="22800" cy="106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295" name="Google Shape;295;p40"/>
          <p:cNvSpPr txBox="1"/>
          <p:nvPr/>
        </p:nvSpPr>
        <p:spPr>
          <a:xfrm>
            <a:off x="3584550" y="2524675"/>
            <a:ext cx="1468500" cy="861900"/>
          </a:xfrm>
          <a:prstGeom prst="rect">
            <a:avLst/>
          </a:prstGeom>
          <a:noFill/>
          <a:ln>
            <a:noFill/>
          </a:ln>
        </p:spPr>
        <p:txBody>
          <a:bodyPr anchorCtr="0" anchor="t" bIns="91425" lIns="91425" spcFirstLastPara="1" rIns="91425" wrap="square" tIns="91425">
            <a:spAutoFit/>
          </a:bodyPr>
          <a:lstStyle/>
          <a:p>
            <a:pPr indent="-161290" lvl="0" marL="9144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Same sample for both tests</a:t>
            </a:r>
            <a:endParaRPr sz="1100">
              <a:solidFill>
                <a:schemeClr val="dk1"/>
              </a:solidFill>
              <a:latin typeface="Roboto"/>
              <a:ea typeface="Roboto"/>
              <a:cs typeface="Roboto"/>
              <a:sym typeface="Roboto"/>
            </a:endParaRPr>
          </a:p>
          <a:p>
            <a:pPr indent="-161290" lvl="0" marL="91440" rtl="0" algn="l">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2µL sample volume</a:t>
            </a:r>
            <a:endParaRPr sz="1100">
              <a:solidFill>
                <a:schemeClr val="dk1"/>
              </a:solidFill>
              <a:latin typeface="Roboto"/>
              <a:ea typeface="Roboto"/>
              <a:cs typeface="Roboto"/>
              <a:sym typeface="Roboto"/>
            </a:endParaRPr>
          </a:p>
        </p:txBody>
      </p:sp>
      <p:sp>
        <p:nvSpPr>
          <p:cNvPr id="296" name="Google Shape;296;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grpSp>
        <p:nvGrpSpPr>
          <p:cNvPr id="301" name="Google Shape;301;p41"/>
          <p:cNvGrpSpPr/>
          <p:nvPr/>
        </p:nvGrpSpPr>
        <p:grpSpPr>
          <a:xfrm>
            <a:off x="2913397" y="716470"/>
            <a:ext cx="3139911" cy="2970368"/>
            <a:chOff x="4303302" y="1404548"/>
            <a:chExt cx="2155200" cy="2126400"/>
          </a:xfrm>
        </p:grpSpPr>
        <p:sp>
          <p:nvSpPr>
            <p:cNvPr id="302" name="Google Shape;302;p41"/>
            <p:cNvSpPr/>
            <p:nvPr/>
          </p:nvSpPr>
          <p:spPr>
            <a:xfrm>
              <a:off x="4303302" y="1404548"/>
              <a:ext cx="2155200" cy="2126400"/>
            </a:xfrm>
            <a:prstGeom prst="ellipse">
              <a:avLst/>
            </a:prstGeom>
            <a:solidFill>
              <a:srgbClr val="227EF0"/>
            </a:solidFill>
            <a:ln cap="flat" cmpd="sng" w="28575">
              <a:solidFill>
                <a:srgbClr val="A1C3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1"/>
            <p:cNvSpPr txBox="1"/>
            <p:nvPr/>
          </p:nvSpPr>
          <p:spPr>
            <a:xfrm>
              <a:off x="4843307" y="1605465"/>
              <a:ext cx="1075200" cy="521400"/>
            </a:xfrm>
            <a:prstGeom prst="rect">
              <a:avLst/>
            </a:prstGeom>
            <a:solidFill>
              <a:srgbClr val="227EF0"/>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300">
                  <a:solidFill>
                    <a:srgbClr val="FFFFFF"/>
                  </a:solidFill>
                  <a:latin typeface="Roboto"/>
                  <a:ea typeface="Roboto"/>
                  <a:cs typeface="Roboto"/>
                  <a:sym typeface="Roboto"/>
                </a:rPr>
                <a:t>RAPID TURNAROUND TIME</a:t>
              </a:r>
              <a:endParaRPr b="1" sz="1300">
                <a:solidFill>
                  <a:srgbClr val="FFFFFF"/>
                </a:solidFill>
                <a:latin typeface="Roboto"/>
                <a:ea typeface="Roboto"/>
                <a:cs typeface="Roboto"/>
                <a:sym typeface="Roboto"/>
              </a:endParaRPr>
            </a:p>
          </p:txBody>
        </p:sp>
      </p:grpSp>
      <p:sp>
        <p:nvSpPr>
          <p:cNvPr id="304" name="Google Shape;304;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41"/>
          <p:cNvSpPr txBox="1"/>
          <p:nvPr/>
        </p:nvSpPr>
        <p:spPr>
          <a:xfrm>
            <a:off x="191825" y="222125"/>
            <a:ext cx="6476400" cy="442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The Performance </a:t>
            </a:r>
            <a:r>
              <a:rPr b="1" lang="en" sz="2400">
                <a:latin typeface="Poppins"/>
                <a:ea typeface="Poppins"/>
                <a:cs typeface="Poppins"/>
                <a:sym typeface="Poppins"/>
              </a:rPr>
              <a:t>Sweet Spot</a:t>
            </a:r>
            <a:endParaRPr b="1" sz="2400">
              <a:solidFill>
                <a:srgbClr val="000000"/>
              </a:solidFill>
              <a:latin typeface="Poppins"/>
              <a:ea typeface="Poppins"/>
              <a:cs typeface="Poppins"/>
              <a:sym typeface="Poppins"/>
            </a:endParaRPr>
          </a:p>
        </p:txBody>
      </p:sp>
      <p:grpSp>
        <p:nvGrpSpPr>
          <p:cNvPr id="306" name="Google Shape;306;p41"/>
          <p:cNvGrpSpPr/>
          <p:nvPr/>
        </p:nvGrpSpPr>
        <p:grpSpPr>
          <a:xfrm>
            <a:off x="2050675" y="2051225"/>
            <a:ext cx="3136222" cy="3017570"/>
            <a:chOff x="2939562" y="1676961"/>
            <a:chExt cx="1926900" cy="1854000"/>
          </a:xfrm>
        </p:grpSpPr>
        <p:sp>
          <p:nvSpPr>
            <p:cNvPr id="307" name="Google Shape;307;p41"/>
            <p:cNvSpPr/>
            <p:nvPr/>
          </p:nvSpPr>
          <p:spPr>
            <a:xfrm>
              <a:off x="2939562" y="1676961"/>
              <a:ext cx="1926900" cy="1854000"/>
            </a:xfrm>
            <a:prstGeom prst="ellipse">
              <a:avLst/>
            </a:prstGeom>
            <a:solidFill>
              <a:srgbClr val="0944A1">
                <a:alpha val="77090"/>
              </a:srgbClr>
            </a:solidFill>
            <a:ln cap="flat" cmpd="sng" w="28575">
              <a:solidFill>
                <a:srgbClr val="A1C3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1"/>
            <p:cNvSpPr txBox="1"/>
            <p:nvPr/>
          </p:nvSpPr>
          <p:spPr>
            <a:xfrm>
              <a:off x="3155008" y="2368662"/>
              <a:ext cx="583200" cy="521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300">
                  <a:solidFill>
                    <a:srgbClr val="FFFFFF"/>
                  </a:solidFill>
                  <a:latin typeface="Roboto"/>
                  <a:ea typeface="Roboto"/>
                  <a:cs typeface="Roboto"/>
                  <a:sym typeface="Roboto"/>
                </a:rPr>
                <a:t>LOW COST</a:t>
              </a:r>
              <a:r>
                <a:rPr b="1" lang="en" sz="1100">
                  <a:solidFill>
                    <a:srgbClr val="FFFFFF"/>
                  </a:solidFill>
                  <a:latin typeface="Roboto"/>
                  <a:ea typeface="Roboto"/>
                  <a:cs typeface="Roboto"/>
                  <a:sym typeface="Roboto"/>
                </a:rPr>
                <a:t> </a:t>
              </a:r>
              <a:endParaRPr b="1" sz="1100">
                <a:solidFill>
                  <a:srgbClr val="FFFFFF"/>
                </a:solidFill>
                <a:latin typeface="Roboto"/>
                <a:ea typeface="Roboto"/>
                <a:cs typeface="Roboto"/>
                <a:sym typeface="Roboto"/>
              </a:endParaRPr>
            </a:p>
          </p:txBody>
        </p:sp>
      </p:grpSp>
      <p:grpSp>
        <p:nvGrpSpPr>
          <p:cNvPr id="309" name="Google Shape;309;p41"/>
          <p:cNvGrpSpPr/>
          <p:nvPr/>
        </p:nvGrpSpPr>
        <p:grpSpPr>
          <a:xfrm>
            <a:off x="3982523" y="2051220"/>
            <a:ext cx="3136412" cy="3017570"/>
            <a:chOff x="4303290" y="1676962"/>
            <a:chExt cx="1854000" cy="1854000"/>
          </a:xfrm>
        </p:grpSpPr>
        <p:sp>
          <p:nvSpPr>
            <p:cNvPr id="310" name="Google Shape;310;p41"/>
            <p:cNvSpPr/>
            <p:nvPr/>
          </p:nvSpPr>
          <p:spPr>
            <a:xfrm>
              <a:off x="4303290" y="1676962"/>
              <a:ext cx="1854000" cy="1854000"/>
            </a:xfrm>
            <a:prstGeom prst="ellipse">
              <a:avLst/>
            </a:prstGeom>
            <a:solidFill>
              <a:srgbClr val="67A5F1">
                <a:alpha val="73740"/>
              </a:srgbClr>
            </a:solidFill>
            <a:ln cap="flat" cmpd="sng" w="28575">
              <a:solidFill>
                <a:srgbClr val="A1C3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41"/>
            <p:cNvSpPr txBox="1"/>
            <p:nvPr/>
          </p:nvSpPr>
          <p:spPr>
            <a:xfrm>
              <a:off x="5161607" y="2345644"/>
              <a:ext cx="822900" cy="5214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lang="en" sz="1300">
                  <a:solidFill>
                    <a:srgbClr val="FFFFFF"/>
                  </a:solidFill>
                  <a:latin typeface="Roboto"/>
                  <a:ea typeface="Roboto"/>
                  <a:cs typeface="Roboto"/>
                  <a:sym typeface="Roboto"/>
                </a:rPr>
                <a:t>GOOD SENSITIVITY </a:t>
              </a:r>
              <a:r>
                <a:rPr b="1" lang="en" sz="1100">
                  <a:solidFill>
                    <a:srgbClr val="FFFFFF"/>
                  </a:solidFill>
                  <a:latin typeface="Roboto"/>
                  <a:ea typeface="Roboto"/>
                  <a:cs typeface="Roboto"/>
                  <a:sym typeface="Roboto"/>
                </a:rPr>
                <a:t> </a:t>
              </a:r>
              <a:endParaRPr b="1" sz="1100">
                <a:solidFill>
                  <a:srgbClr val="FFFFFF"/>
                </a:solidFill>
                <a:latin typeface="Roboto"/>
                <a:ea typeface="Roboto"/>
                <a:cs typeface="Roboto"/>
                <a:sym typeface="Roboto"/>
              </a:endParaRPr>
            </a:p>
          </p:txBody>
        </p:sp>
      </p:grpSp>
      <p:sp>
        <p:nvSpPr>
          <p:cNvPr id="312" name="Google Shape;312;p41"/>
          <p:cNvSpPr txBox="1"/>
          <p:nvPr/>
        </p:nvSpPr>
        <p:spPr>
          <a:xfrm>
            <a:off x="3233850" y="1667725"/>
            <a:ext cx="2499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000">
                <a:solidFill>
                  <a:schemeClr val="lt1"/>
                </a:solidFill>
                <a:latin typeface="Roboto"/>
                <a:ea typeface="Roboto"/>
                <a:cs typeface="Roboto"/>
                <a:sym typeface="Roboto"/>
              </a:rPr>
              <a:t>&lt; </a:t>
            </a:r>
            <a:r>
              <a:rPr b="1" lang="en" sz="1000">
                <a:solidFill>
                  <a:schemeClr val="lt1"/>
                </a:solidFill>
                <a:latin typeface="Roboto"/>
                <a:ea typeface="Roboto"/>
                <a:cs typeface="Roboto"/>
                <a:sym typeface="Roboto"/>
              </a:rPr>
              <a:t>2 hrs sample to answer</a:t>
            </a:r>
            <a:endParaRPr b="1" sz="1000">
              <a:solidFill>
                <a:schemeClr val="lt1"/>
              </a:solidFill>
              <a:latin typeface="Roboto"/>
              <a:ea typeface="Roboto"/>
              <a:cs typeface="Roboto"/>
              <a:sym typeface="Roboto"/>
            </a:endParaRPr>
          </a:p>
        </p:txBody>
      </p:sp>
      <p:sp>
        <p:nvSpPr>
          <p:cNvPr id="313" name="Google Shape;313;p41"/>
          <p:cNvSpPr txBox="1"/>
          <p:nvPr/>
        </p:nvSpPr>
        <p:spPr>
          <a:xfrm>
            <a:off x="2091675" y="3757138"/>
            <a:ext cx="14388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lt1"/>
                </a:solidFill>
                <a:latin typeface="Roboto"/>
                <a:ea typeface="Roboto"/>
                <a:cs typeface="Roboto"/>
                <a:sym typeface="Roboto"/>
              </a:rPr>
              <a:t>&lt; $5 / person</a:t>
            </a:r>
            <a:endParaRPr b="1" sz="1000">
              <a:solidFill>
                <a:schemeClr val="lt1"/>
              </a:solidFill>
              <a:latin typeface="Roboto"/>
              <a:ea typeface="Roboto"/>
              <a:cs typeface="Roboto"/>
              <a:sym typeface="Roboto"/>
            </a:endParaRPr>
          </a:p>
        </p:txBody>
      </p:sp>
      <p:sp>
        <p:nvSpPr>
          <p:cNvPr id="314" name="Google Shape;314;p41"/>
          <p:cNvSpPr txBox="1"/>
          <p:nvPr/>
        </p:nvSpPr>
        <p:spPr>
          <a:xfrm>
            <a:off x="5098950" y="3738388"/>
            <a:ext cx="19461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1000">
                <a:solidFill>
                  <a:schemeClr val="lt1"/>
                </a:solidFill>
                <a:latin typeface="Roboto"/>
                <a:ea typeface="Roboto"/>
                <a:cs typeface="Roboto"/>
                <a:sym typeface="Roboto"/>
              </a:rPr>
              <a:t>Detects Pre-Infectious Asymptomatics</a:t>
            </a:r>
            <a:endParaRPr b="1" sz="1000">
              <a:solidFill>
                <a:schemeClr val="lt1"/>
              </a:solidFill>
              <a:latin typeface="Roboto"/>
              <a:ea typeface="Roboto"/>
              <a:cs typeface="Roboto"/>
              <a:sym typeface="Roboto"/>
            </a:endParaRPr>
          </a:p>
          <a:p>
            <a:pPr indent="0" lvl="0" marL="0" marR="0" rtl="0" algn="ctr">
              <a:lnSpc>
                <a:spcPct val="100000"/>
              </a:lnSpc>
              <a:spcBef>
                <a:spcPts val="0"/>
              </a:spcBef>
              <a:spcAft>
                <a:spcPts val="0"/>
              </a:spcAft>
              <a:buNone/>
            </a:pPr>
            <a:r>
              <a:t/>
            </a:r>
            <a:endParaRPr b="1" sz="1000">
              <a:solidFill>
                <a:schemeClr val="lt1"/>
              </a:solidFill>
              <a:latin typeface="Roboto"/>
              <a:ea typeface="Roboto"/>
              <a:cs typeface="Roboto"/>
              <a:sym typeface="Roboto"/>
            </a:endParaRPr>
          </a:p>
        </p:txBody>
      </p:sp>
      <p:sp>
        <p:nvSpPr>
          <p:cNvPr id="315" name="Google Shape;315;p41"/>
          <p:cNvSpPr txBox="1"/>
          <p:nvPr/>
        </p:nvSpPr>
        <p:spPr>
          <a:xfrm>
            <a:off x="3013088" y="2360875"/>
            <a:ext cx="12114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Poppins"/>
                <a:ea typeface="Poppins"/>
                <a:cs typeface="Poppins"/>
                <a:sym typeface="Poppins"/>
              </a:rPr>
              <a:t>Antigen Test Strips</a:t>
            </a:r>
            <a:endParaRPr sz="900">
              <a:solidFill>
                <a:schemeClr val="lt1"/>
              </a:solidFill>
              <a:latin typeface="Poppins"/>
              <a:ea typeface="Poppins"/>
              <a:cs typeface="Poppins"/>
              <a:sym typeface="Poppins"/>
            </a:endParaRPr>
          </a:p>
        </p:txBody>
      </p:sp>
      <p:sp>
        <p:nvSpPr>
          <p:cNvPr id="316" name="Google Shape;316;p41"/>
          <p:cNvSpPr txBox="1"/>
          <p:nvPr/>
        </p:nvSpPr>
        <p:spPr>
          <a:xfrm>
            <a:off x="4797063" y="2360888"/>
            <a:ext cx="12114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Poppins"/>
                <a:ea typeface="Poppins"/>
                <a:cs typeface="Poppins"/>
                <a:sym typeface="Poppins"/>
              </a:rPr>
              <a:t>Rapid Molecular Cartridges </a:t>
            </a:r>
            <a:endParaRPr sz="900">
              <a:solidFill>
                <a:schemeClr val="lt1"/>
              </a:solidFill>
              <a:latin typeface="Poppins"/>
              <a:ea typeface="Poppins"/>
              <a:cs typeface="Poppins"/>
              <a:sym typeface="Poppins"/>
            </a:endParaRPr>
          </a:p>
        </p:txBody>
      </p:sp>
      <p:sp>
        <p:nvSpPr>
          <p:cNvPr id="317" name="Google Shape;317;p41"/>
          <p:cNvSpPr txBox="1"/>
          <p:nvPr/>
        </p:nvSpPr>
        <p:spPr>
          <a:xfrm>
            <a:off x="3829950" y="3632150"/>
            <a:ext cx="14841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900">
                <a:solidFill>
                  <a:schemeClr val="lt1"/>
                </a:solidFill>
                <a:latin typeface="Poppins"/>
                <a:ea typeface="Poppins"/>
                <a:cs typeface="Poppins"/>
                <a:sym typeface="Poppins"/>
              </a:rPr>
              <a:t>SalivaDirect</a:t>
            </a:r>
            <a:r>
              <a:rPr baseline="30000" lang="en" sz="900">
                <a:solidFill>
                  <a:schemeClr val="lt1"/>
                </a:solidFill>
                <a:latin typeface="Poppins"/>
                <a:ea typeface="Poppins"/>
                <a:cs typeface="Poppins"/>
                <a:sym typeface="Poppins"/>
              </a:rPr>
              <a:t>TM </a:t>
            </a:r>
            <a:endParaRPr baseline="30000" sz="900">
              <a:solidFill>
                <a:schemeClr val="lt1"/>
              </a:solidFill>
              <a:latin typeface="Poppins"/>
              <a:ea typeface="Poppins"/>
              <a:cs typeface="Poppins"/>
              <a:sym typeface="Poppins"/>
            </a:endParaRPr>
          </a:p>
        </p:txBody>
      </p:sp>
      <p:sp>
        <p:nvSpPr>
          <p:cNvPr id="318" name="Google Shape;318;p41"/>
          <p:cNvSpPr txBox="1"/>
          <p:nvPr/>
        </p:nvSpPr>
        <p:spPr>
          <a:xfrm>
            <a:off x="4078650" y="3866000"/>
            <a:ext cx="10539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Poppins"/>
                <a:ea typeface="Poppins"/>
                <a:cs typeface="Poppins"/>
                <a:sym typeface="Poppins"/>
              </a:rPr>
              <a:t>FloodLAMP Pooled Swab PCR</a:t>
            </a:r>
            <a:endParaRPr sz="900"/>
          </a:p>
        </p:txBody>
      </p:sp>
      <p:pic>
        <p:nvPicPr>
          <p:cNvPr id="319" name="Google Shape;319;p41"/>
          <p:cNvPicPr preferRelativeResize="0"/>
          <p:nvPr/>
        </p:nvPicPr>
        <p:blipFill>
          <a:blip r:embed="rId3">
            <a:alphaModFix/>
          </a:blip>
          <a:stretch>
            <a:fillRect/>
          </a:stretch>
        </p:blipFill>
        <p:spPr>
          <a:xfrm>
            <a:off x="4297648" y="2674888"/>
            <a:ext cx="548701" cy="522648"/>
          </a:xfrm>
          <a:prstGeom prst="rect">
            <a:avLst/>
          </a:prstGeom>
          <a:noFill/>
          <a:ln>
            <a:noFill/>
          </a:ln>
        </p:spPr>
      </p:pic>
      <p:sp>
        <p:nvSpPr>
          <p:cNvPr id="320" name="Google Shape;320;p41"/>
          <p:cNvSpPr txBox="1"/>
          <p:nvPr/>
        </p:nvSpPr>
        <p:spPr>
          <a:xfrm>
            <a:off x="4112250" y="3139538"/>
            <a:ext cx="986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lt1"/>
                </a:solidFill>
                <a:latin typeface="Poppins"/>
                <a:ea typeface="Poppins"/>
                <a:cs typeface="Poppins"/>
                <a:sym typeface="Poppins"/>
              </a:rPr>
              <a:t>FloodLAMP QuickColor</a:t>
            </a:r>
            <a:r>
              <a:rPr b="1" baseline="30000" lang="en" sz="900">
                <a:solidFill>
                  <a:schemeClr val="lt1"/>
                </a:solidFill>
                <a:latin typeface="Poppins"/>
                <a:ea typeface="Poppins"/>
                <a:cs typeface="Poppins"/>
                <a:sym typeface="Poppins"/>
              </a:rPr>
              <a:t>TM</a:t>
            </a:r>
            <a:endParaRPr b="1" baseline="30000" sz="900">
              <a:solidFill>
                <a:schemeClr val="lt1"/>
              </a:solidFill>
              <a:latin typeface="Poppins"/>
              <a:ea typeface="Poppins"/>
              <a:cs typeface="Poppins"/>
              <a:sym typeface="Poppins"/>
            </a:endParaRPr>
          </a:p>
        </p:txBody>
      </p:sp>
      <p:sp>
        <p:nvSpPr>
          <p:cNvPr id="321" name="Google Shape;321;p41"/>
          <p:cNvSpPr/>
          <p:nvPr/>
        </p:nvSpPr>
        <p:spPr>
          <a:xfrm>
            <a:off x="209975" y="987025"/>
            <a:ext cx="1447800" cy="393600"/>
          </a:xfrm>
          <a:prstGeom prst="rect">
            <a:avLst/>
          </a:prstGeom>
          <a:noFill/>
          <a:ln cap="flat" cmpd="sng" w="9525">
            <a:solidFill>
              <a:srgbClr val="227EF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 sz="1000">
                <a:latin typeface="Roboto"/>
                <a:ea typeface="Roboto"/>
                <a:cs typeface="Roboto"/>
                <a:sym typeface="Roboto"/>
              </a:rPr>
              <a:t>People want higher </a:t>
            </a:r>
            <a:r>
              <a:rPr b="1" lang="en" sz="1000">
                <a:latin typeface="Roboto"/>
                <a:ea typeface="Roboto"/>
                <a:cs typeface="Roboto"/>
                <a:sym typeface="Roboto"/>
              </a:rPr>
              <a:t>confidence</a:t>
            </a:r>
            <a:r>
              <a:rPr lang="en" sz="1000">
                <a:latin typeface="Roboto"/>
                <a:ea typeface="Roboto"/>
                <a:cs typeface="Roboto"/>
                <a:sym typeface="Roboto"/>
              </a:rPr>
              <a:t> in results.</a:t>
            </a:r>
            <a:endParaRPr sz="1000">
              <a:latin typeface="Roboto"/>
              <a:ea typeface="Roboto"/>
              <a:cs typeface="Roboto"/>
              <a:sym typeface="Roboto"/>
            </a:endParaRPr>
          </a:p>
        </p:txBody>
      </p:sp>
      <p:cxnSp>
        <p:nvCxnSpPr>
          <p:cNvPr id="322" name="Google Shape;322;p41"/>
          <p:cNvCxnSpPr>
            <a:stCxn id="315" idx="0"/>
            <a:endCxn id="321" idx="3"/>
          </p:cNvCxnSpPr>
          <p:nvPr/>
        </p:nvCxnSpPr>
        <p:spPr>
          <a:xfrm rot="10800000">
            <a:off x="1657688" y="1183675"/>
            <a:ext cx="1961100" cy="1177200"/>
          </a:xfrm>
          <a:prstGeom prst="straightConnector1">
            <a:avLst/>
          </a:prstGeom>
          <a:noFill/>
          <a:ln cap="flat" cmpd="sng" w="9525">
            <a:solidFill>
              <a:srgbClr val="227EF0"/>
            </a:solidFill>
            <a:prstDash val="solid"/>
            <a:round/>
            <a:headEnd len="med" w="med" type="none"/>
            <a:tailEnd len="med" w="med" type="none"/>
          </a:ln>
        </p:spPr>
      </p:cxnSp>
      <p:sp>
        <p:nvSpPr>
          <p:cNvPr id="323" name="Google Shape;323;p41"/>
          <p:cNvSpPr/>
          <p:nvPr/>
        </p:nvSpPr>
        <p:spPr>
          <a:xfrm>
            <a:off x="7308925" y="4095850"/>
            <a:ext cx="1553700" cy="600300"/>
          </a:xfrm>
          <a:prstGeom prst="rect">
            <a:avLst/>
          </a:prstGeom>
          <a:noFill/>
          <a:ln cap="flat" cmpd="sng" w="9525">
            <a:solidFill>
              <a:srgbClr val="227EF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 sz="1000">
                <a:latin typeface="Roboto"/>
                <a:ea typeface="Roboto"/>
                <a:cs typeface="Roboto"/>
                <a:sym typeface="Roboto"/>
              </a:rPr>
              <a:t>These 2 tests have potential to drive down PCR costs.</a:t>
            </a:r>
            <a:endParaRPr sz="1000">
              <a:latin typeface="Roboto"/>
              <a:ea typeface="Roboto"/>
              <a:cs typeface="Roboto"/>
              <a:sym typeface="Roboto"/>
            </a:endParaRPr>
          </a:p>
        </p:txBody>
      </p:sp>
      <p:cxnSp>
        <p:nvCxnSpPr>
          <p:cNvPr id="324" name="Google Shape;324;p41"/>
          <p:cNvCxnSpPr>
            <a:stCxn id="323" idx="1"/>
            <a:endCxn id="318" idx="3"/>
          </p:cNvCxnSpPr>
          <p:nvPr/>
        </p:nvCxnSpPr>
        <p:spPr>
          <a:xfrm rot="10800000">
            <a:off x="5132425" y="4166200"/>
            <a:ext cx="2176500" cy="229800"/>
          </a:xfrm>
          <a:prstGeom prst="straightConnector1">
            <a:avLst/>
          </a:prstGeom>
          <a:noFill/>
          <a:ln cap="flat" cmpd="sng" w="9525">
            <a:solidFill>
              <a:srgbClr val="227EF0"/>
            </a:solidFill>
            <a:prstDash val="solid"/>
            <a:round/>
            <a:headEnd len="sm" w="sm" type="none"/>
            <a:tailEnd len="sm" w="sm" type="none"/>
          </a:ln>
        </p:spPr>
      </p:cxnSp>
      <p:sp>
        <p:nvSpPr>
          <p:cNvPr id="325" name="Google Shape;325;p41"/>
          <p:cNvSpPr/>
          <p:nvPr/>
        </p:nvSpPr>
        <p:spPr>
          <a:xfrm>
            <a:off x="7308925" y="2408300"/>
            <a:ext cx="1553700" cy="1372800"/>
          </a:xfrm>
          <a:prstGeom prst="rect">
            <a:avLst/>
          </a:prstGeom>
          <a:noFill/>
          <a:ln cap="flat" cmpd="sng" w="9525">
            <a:solidFill>
              <a:srgbClr val="227EF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 sz="1000">
                <a:latin typeface="Roboto"/>
                <a:ea typeface="Roboto"/>
                <a:cs typeface="Roboto"/>
                <a:sym typeface="Roboto"/>
              </a:rPr>
              <a:t>High </a:t>
            </a:r>
            <a:r>
              <a:rPr lang="en" sz="1000">
                <a:latin typeface="Roboto"/>
                <a:ea typeface="Roboto"/>
                <a:cs typeface="Roboto"/>
                <a:sym typeface="Roboto"/>
              </a:rPr>
              <a:t>upfront instrument </a:t>
            </a:r>
            <a:r>
              <a:rPr b="1" lang="en" sz="1000">
                <a:latin typeface="Roboto"/>
                <a:ea typeface="Roboto"/>
                <a:cs typeface="Roboto"/>
                <a:sym typeface="Roboto"/>
              </a:rPr>
              <a:t>costs</a:t>
            </a:r>
            <a:endParaRPr b="1" sz="1000">
              <a:latin typeface="Roboto"/>
              <a:ea typeface="Roboto"/>
              <a:cs typeface="Roboto"/>
              <a:sym typeface="Roboto"/>
            </a:endParaRPr>
          </a:p>
          <a:p>
            <a:pPr indent="-292100" lvl="0" marL="457200" marR="0" rtl="0" algn="l">
              <a:lnSpc>
                <a:spcPct val="100000"/>
              </a:lnSpc>
              <a:spcBef>
                <a:spcPts val="0"/>
              </a:spcBef>
              <a:spcAft>
                <a:spcPts val="0"/>
              </a:spcAft>
              <a:buSzPts val="1000"/>
              <a:buFont typeface="Roboto"/>
              <a:buChar char="-"/>
            </a:pPr>
            <a:r>
              <a:rPr i="1" lang="en" sz="1000">
                <a:latin typeface="Roboto"/>
                <a:ea typeface="Roboto"/>
                <a:cs typeface="Roboto"/>
                <a:sym typeface="Roboto"/>
              </a:rPr>
              <a:t>Limits </a:t>
            </a:r>
            <a:r>
              <a:rPr b="1" i="1" lang="en" sz="1000">
                <a:latin typeface="Roboto"/>
                <a:ea typeface="Roboto"/>
                <a:cs typeface="Roboto"/>
                <a:sym typeface="Roboto"/>
              </a:rPr>
              <a:t>replicability</a:t>
            </a:r>
            <a:endParaRPr b="1" i="1" sz="1000">
              <a:latin typeface="Roboto"/>
              <a:ea typeface="Roboto"/>
              <a:cs typeface="Roboto"/>
              <a:sym typeface="Roboto"/>
            </a:endParaRPr>
          </a:p>
          <a:p>
            <a:pPr indent="0" lvl="0" marL="0" marR="0" rtl="0" algn="l">
              <a:lnSpc>
                <a:spcPct val="100000"/>
              </a:lnSpc>
              <a:spcBef>
                <a:spcPts val="0"/>
              </a:spcBef>
              <a:spcAft>
                <a:spcPts val="0"/>
              </a:spcAft>
              <a:buNone/>
            </a:pPr>
            <a:r>
              <a:rPr lang="en" sz="1000">
                <a:latin typeface="Roboto"/>
                <a:ea typeface="Roboto"/>
                <a:cs typeface="Roboto"/>
                <a:sym typeface="Roboto"/>
              </a:rPr>
              <a:t>Long </a:t>
            </a:r>
            <a:r>
              <a:rPr b="1" lang="en" sz="1000">
                <a:latin typeface="Roboto"/>
                <a:ea typeface="Roboto"/>
                <a:cs typeface="Roboto"/>
                <a:sym typeface="Roboto"/>
              </a:rPr>
              <a:t>turnaround</a:t>
            </a:r>
            <a:r>
              <a:rPr lang="en" sz="1000">
                <a:latin typeface="Roboto"/>
                <a:ea typeface="Roboto"/>
                <a:cs typeface="Roboto"/>
                <a:sym typeface="Roboto"/>
              </a:rPr>
              <a:t> period</a:t>
            </a:r>
            <a:endParaRPr sz="1000">
              <a:latin typeface="Roboto"/>
              <a:ea typeface="Roboto"/>
              <a:cs typeface="Roboto"/>
              <a:sym typeface="Roboto"/>
            </a:endParaRPr>
          </a:p>
          <a:p>
            <a:pPr indent="-292100" lvl="0" marL="457200" marR="0" rtl="0" algn="l">
              <a:lnSpc>
                <a:spcPct val="100000"/>
              </a:lnSpc>
              <a:spcBef>
                <a:spcPts val="0"/>
              </a:spcBef>
              <a:spcAft>
                <a:spcPts val="0"/>
              </a:spcAft>
              <a:buSzPts val="1000"/>
              <a:buFont typeface="Roboto"/>
              <a:buChar char="-"/>
            </a:pPr>
            <a:r>
              <a:rPr i="1" lang="en" sz="1000">
                <a:latin typeface="Roboto"/>
                <a:ea typeface="Roboto"/>
                <a:cs typeface="Roboto"/>
                <a:sym typeface="Roboto"/>
              </a:rPr>
              <a:t>Inefficient for large </a:t>
            </a:r>
            <a:r>
              <a:rPr b="1" i="1" lang="en" sz="1000">
                <a:latin typeface="Roboto"/>
                <a:ea typeface="Roboto"/>
                <a:cs typeface="Roboto"/>
                <a:sym typeface="Roboto"/>
              </a:rPr>
              <a:t>scale</a:t>
            </a:r>
            <a:r>
              <a:rPr i="1" lang="en" sz="1000">
                <a:latin typeface="Roboto"/>
                <a:ea typeface="Roboto"/>
                <a:cs typeface="Roboto"/>
                <a:sym typeface="Roboto"/>
              </a:rPr>
              <a:t> screening </a:t>
            </a:r>
            <a:endParaRPr i="1" sz="1000">
              <a:latin typeface="Roboto"/>
              <a:ea typeface="Roboto"/>
              <a:cs typeface="Roboto"/>
              <a:sym typeface="Roboto"/>
            </a:endParaRPr>
          </a:p>
        </p:txBody>
      </p:sp>
      <p:sp>
        <p:nvSpPr>
          <p:cNvPr id="326" name="Google Shape;326;p41"/>
          <p:cNvSpPr txBox="1"/>
          <p:nvPr/>
        </p:nvSpPr>
        <p:spPr>
          <a:xfrm>
            <a:off x="5833638" y="2822588"/>
            <a:ext cx="12114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Poppins"/>
                <a:ea typeface="Poppins"/>
                <a:cs typeface="Poppins"/>
                <a:sym typeface="Poppins"/>
              </a:rPr>
              <a:t>Clinical Lab Purified PCR</a:t>
            </a:r>
            <a:endParaRPr sz="900">
              <a:solidFill>
                <a:schemeClr val="lt1"/>
              </a:solidFill>
              <a:latin typeface="Poppins"/>
              <a:ea typeface="Poppins"/>
              <a:cs typeface="Poppins"/>
              <a:sym typeface="Poppins"/>
            </a:endParaRPr>
          </a:p>
        </p:txBody>
      </p:sp>
      <p:sp>
        <p:nvSpPr>
          <p:cNvPr id="327" name="Google Shape;327;p41"/>
          <p:cNvSpPr/>
          <p:nvPr/>
        </p:nvSpPr>
        <p:spPr>
          <a:xfrm>
            <a:off x="7308925" y="839550"/>
            <a:ext cx="1553700" cy="1254000"/>
          </a:xfrm>
          <a:prstGeom prst="rect">
            <a:avLst/>
          </a:prstGeom>
          <a:noFill/>
          <a:ln cap="flat" cmpd="sng" w="9525">
            <a:solidFill>
              <a:srgbClr val="227EF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 sz="1000">
                <a:latin typeface="Roboto"/>
                <a:ea typeface="Roboto"/>
                <a:cs typeface="Roboto"/>
                <a:sym typeface="Roboto"/>
              </a:rPr>
              <a:t>Supports </a:t>
            </a:r>
            <a:r>
              <a:rPr lang="en" sz="1000">
                <a:latin typeface="Roboto"/>
                <a:ea typeface="Roboto"/>
                <a:cs typeface="Roboto"/>
                <a:sym typeface="Roboto"/>
              </a:rPr>
              <a:t>at-home concierge diagnostics</a:t>
            </a:r>
            <a:endParaRPr sz="1000">
              <a:latin typeface="Roboto"/>
              <a:ea typeface="Roboto"/>
              <a:cs typeface="Roboto"/>
              <a:sym typeface="Roboto"/>
            </a:endParaRPr>
          </a:p>
          <a:p>
            <a:pPr indent="-292100" lvl="0" marL="457200" marR="0" rtl="0" algn="l">
              <a:lnSpc>
                <a:spcPct val="100000"/>
              </a:lnSpc>
              <a:spcBef>
                <a:spcPts val="0"/>
              </a:spcBef>
              <a:spcAft>
                <a:spcPts val="0"/>
              </a:spcAft>
              <a:buSzPts val="1000"/>
              <a:buFont typeface="Roboto"/>
              <a:buChar char="-"/>
            </a:pPr>
            <a:r>
              <a:rPr i="1" lang="en" sz="1000">
                <a:latin typeface="Roboto"/>
                <a:ea typeface="Roboto"/>
                <a:cs typeface="Roboto"/>
                <a:sym typeface="Roboto"/>
              </a:rPr>
              <a:t>Constrained by </a:t>
            </a:r>
            <a:r>
              <a:rPr b="1" i="1" lang="en" sz="1000">
                <a:latin typeface="Roboto"/>
                <a:ea typeface="Roboto"/>
                <a:cs typeface="Roboto"/>
                <a:sym typeface="Roboto"/>
              </a:rPr>
              <a:t>manufacturing</a:t>
            </a:r>
            <a:endParaRPr b="1" i="1" sz="1000">
              <a:latin typeface="Roboto"/>
              <a:ea typeface="Roboto"/>
              <a:cs typeface="Roboto"/>
              <a:sym typeface="Roboto"/>
            </a:endParaRPr>
          </a:p>
          <a:p>
            <a:pPr indent="-292100" lvl="0" marL="457200" marR="0" rtl="0" algn="l">
              <a:lnSpc>
                <a:spcPct val="100000"/>
              </a:lnSpc>
              <a:spcBef>
                <a:spcPts val="0"/>
              </a:spcBef>
              <a:spcAft>
                <a:spcPts val="0"/>
              </a:spcAft>
              <a:buSzPts val="1000"/>
              <a:buFont typeface="Roboto"/>
              <a:buChar char="-"/>
            </a:pPr>
            <a:r>
              <a:rPr i="1" lang="en" sz="1000">
                <a:latin typeface="Roboto"/>
                <a:ea typeface="Roboto"/>
                <a:cs typeface="Roboto"/>
                <a:sym typeface="Roboto"/>
              </a:rPr>
              <a:t>Too </a:t>
            </a:r>
            <a:r>
              <a:rPr b="1" i="1" lang="en" sz="1000">
                <a:latin typeface="Roboto"/>
                <a:ea typeface="Roboto"/>
                <a:cs typeface="Roboto"/>
                <a:sym typeface="Roboto"/>
              </a:rPr>
              <a:t>expensive</a:t>
            </a:r>
            <a:r>
              <a:rPr i="1" lang="en" sz="1000">
                <a:latin typeface="Roboto"/>
                <a:ea typeface="Roboto"/>
                <a:cs typeface="Roboto"/>
                <a:sym typeface="Roboto"/>
              </a:rPr>
              <a:t> for public health screening.</a:t>
            </a:r>
            <a:endParaRPr i="1" sz="1000">
              <a:latin typeface="Roboto"/>
              <a:ea typeface="Roboto"/>
              <a:cs typeface="Roboto"/>
              <a:sym typeface="Roboto"/>
            </a:endParaRPr>
          </a:p>
        </p:txBody>
      </p:sp>
      <p:cxnSp>
        <p:nvCxnSpPr>
          <p:cNvPr id="328" name="Google Shape;328;p41"/>
          <p:cNvCxnSpPr>
            <a:stCxn id="326" idx="3"/>
            <a:endCxn id="325" idx="1"/>
          </p:cNvCxnSpPr>
          <p:nvPr/>
        </p:nvCxnSpPr>
        <p:spPr>
          <a:xfrm>
            <a:off x="7045038" y="3053438"/>
            <a:ext cx="264000" cy="41400"/>
          </a:xfrm>
          <a:prstGeom prst="straightConnector1">
            <a:avLst/>
          </a:prstGeom>
          <a:noFill/>
          <a:ln cap="flat" cmpd="sng" w="9525">
            <a:solidFill>
              <a:srgbClr val="227EF0"/>
            </a:solidFill>
            <a:prstDash val="solid"/>
            <a:round/>
            <a:headEnd len="sm" w="sm" type="none"/>
            <a:tailEnd len="sm" w="sm" type="none"/>
          </a:ln>
        </p:spPr>
      </p:cxnSp>
      <p:cxnSp>
        <p:nvCxnSpPr>
          <p:cNvPr id="329" name="Google Shape;329;p41"/>
          <p:cNvCxnSpPr>
            <a:stCxn id="327" idx="1"/>
            <a:endCxn id="316" idx="3"/>
          </p:cNvCxnSpPr>
          <p:nvPr/>
        </p:nvCxnSpPr>
        <p:spPr>
          <a:xfrm flipH="1">
            <a:off x="6008425" y="1466550"/>
            <a:ext cx="1300500" cy="1125300"/>
          </a:xfrm>
          <a:prstGeom prst="straightConnector1">
            <a:avLst/>
          </a:prstGeom>
          <a:noFill/>
          <a:ln cap="flat" cmpd="sng" w="9525">
            <a:solidFill>
              <a:srgbClr val="227EF0"/>
            </a:solidFill>
            <a:prstDash val="solid"/>
            <a:round/>
            <a:headEnd len="sm" w="sm" type="none"/>
            <a:tailEnd len="sm" w="sm" type="none"/>
          </a:ln>
        </p:spPr>
      </p:cxnSp>
      <p:sp>
        <p:nvSpPr>
          <p:cNvPr id="330" name="Google Shape;330;p41"/>
          <p:cNvSpPr txBox="1"/>
          <p:nvPr/>
        </p:nvSpPr>
        <p:spPr>
          <a:xfrm>
            <a:off x="173675" y="2360863"/>
            <a:ext cx="1484100" cy="1108200"/>
          </a:xfrm>
          <a:prstGeom prst="rect">
            <a:avLst/>
          </a:prstGeom>
          <a:solidFill>
            <a:srgbClr val="227EF0">
              <a:alpha val="13970"/>
            </a:srgbClr>
          </a:solidFill>
          <a:ln cap="flat" cmpd="sng" w="9525">
            <a:solidFill>
              <a:srgbClr val="227EF0"/>
            </a:solidFill>
            <a:prstDash val="solid"/>
            <a:round/>
            <a:headEnd len="sm" w="sm" type="none"/>
            <a:tailEnd len="sm" w="sm" type="none"/>
          </a:ln>
        </p:spPr>
        <p:txBody>
          <a:bodyPr anchorCtr="0" anchor="t" bIns="91425" lIns="91425" spcFirstLastPara="1" rIns="91425" wrap="square" tIns="91425">
            <a:spAutoFit/>
          </a:bodyPr>
          <a:lstStyle/>
          <a:p>
            <a:pPr indent="-136652" lvl="0" marL="301752" rtl="0" algn="l">
              <a:spcBef>
                <a:spcPts val="0"/>
              </a:spcBef>
              <a:spcAft>
                <a:spcPts val="0"/>
              </a:spcAft>
              <a:buClr>
                <a:srgbClr val="227EF0"/>
              </a:buClr>
              <a:buSzPts val="1000"/>
              <a:buFont typeface="Roboto"/>
              <a:buChar char="➔"/>
            </a:pPr>
            <a:r>
              <a:rPr lang="en" sz="1000">
                <a:solidFill>
                  <a:srgbClr val="227EF0"/>
                </a:solidFill>
                <a:latin typeface="Roboto"/>
                <a:ea typeface="Roboto"/>
                <a:cs typeface="Roboto"/>
                <a:sym typeface="Roboto"/>
              </a:rPr>
              <a:t>Local</a:t>
            </a:r>
            <a:endParaRPr sz="1000">
              <a:solidFill>
                <a:srgbClr val="227EF0"/>
              </a:solidFill>
              <a:latin typeface="Roboto"/>
              <a:ea typeface="Roboto"/>
              <a:cs typeface="Roboto"/>
              <a:sym typeface="Roboto"/>
            </a:endParaRPr>
          </a:p>
          <a:p>
            <a:pPr indent="-136652" lvl="0" marL="301752" rtl="0" algn="l">
              <a:spcBef>
                <a:spcPts val="0"/>
              </a:spcBef>
              <a:spcAft>
                <a:spcPts val="0"/>
              </a:spcAft>
              <a:buClr>
                <a:srgbClr val="227EF0"/>
              </a:buClr>
              <a:buSzPts val="1000"/>
              <a:buFont typeface="Roboto"/>
              <a:buChar char="➔"/>
            </a:pPr>
            <a:r>
              <a:rPr lang="en" sz="1000">
                <a:solidFill>
                  <a:srgbClr val="227EF0"/>
                </a:solidFill>
                <a:latin typeface="Roboto"/>
                <a:ea typeface="Roboto"/>
                <a:cs typeface="Roboto"/>
                <a:sym typeface="Roboto"/>
              </a:rPr>
              <a:t>Fast</a:t>
            </a:r>
            <a:endParaRPr sz="1000">
              <a:solidFill>
                <a:srgbClr val="227EF0"/>
              </a:solidFill>
              <a:latin typeface="Roboto"/>
              <a:ea typeface="Roboto"/>
              <a:cs typeface="Roboto"/>
              <a:sym typeface="Roboto"/>
            </a:endParaRPr>
          </a:p>
          <a:p>
            <a:pPr indent="-136652" lvl="0" marL="301752" rtl="0" algn="l">
              <a:spcBef>
                <a:spcPts val="0"/>
              </a:spcBef>
              <a:spcAft>
                <a:spcPts val="0"/>
              </a:spcAft>
              <a:buClr>
                <a:srgbClr val="227EF0"/>
              </a:buClr>
              <a:buSzPts val="1000"/>
              <a:buFont typeface="Roboto"/>
              <a:buChar char="➔"/>
            </a:pPr>
            <a:r>
              <a:rPr lang="en" sz="1000">
                <a:solidFill>
                  <a:srgbClr val="227EF0"/>
                </a:solidFill>
                <a:latin typeface="Roboto"/>
                <a:ea typeface="Roboto"/>
                <a:cs typeface="Roboto"/>
                <a:sym typeface="Roboto"/>
              </a:rPr>
              <a:t>Cheap</a:t>
            </a:r>
            <a:endParaRPr sz="1000">
              <a:solidFill>
                <a:srgbClr val="227EF0"/>
              </a:solidFill>
              <a:latin typeface="Roboto"/>
              <a:ea typeface="Roboto"/>
              <a:cs typeface="Roboto"/>
              <a:sym typeface="Roboto"/>
            </a:endParaRPr>
          </a:p>
          <a:p>
            <a:pPr indent="-136652" lvl="0" marL="301752" rtl="0" algn="l">
              <a:spcBef>
                <a:spcPts val="0"/>
              </a:spcBef>
              <a:spcAft>
                <a:spcPts val="0"/>
              </a:spcAft>
              <a:buClr>
                <a:srgbClr val="227EF0"/>
              </a:buClr>
              <a:buSzPts val="1000"/>
              <a:buFont typeface="Roboto"/>
              <a:buChar char="➔"/>
            </a:pPr>
            <a:r>
              <a:rPr lang="en" sz="1000">
                <a:solidFill>
                  <a:srgbClr val="227EF0"/>
                </a:solidFill>
                <a:latin typeface="Roboto"/>
                <a:ea typeface="Roboto"/>
                <a:cs typeface="Roboto"/>
                <a:sym typeface="Roboto"/>
              </a:rPr>
              <a:t>Molecular</a:t>
            </a:r>
            <a:endParaRPr sz="1000">
              <a:solidFill>
                <a:srgbClr val="227EF0"/>
              </a:solidFill>
              <a:latin typeface="Roboto"/>
              <a:ea typeface="Roboto"/>
              <a:cs typeface="Roboto"/>
              <a:sym typeface="Roboto"/>
            </a:endParaRPr>
          </a:p>
          <a:p>
            <a:pPr indent="-136652" lvl="0" marL="301752" rtl="0" algn="l">
              <a:spcBef>
                <a:spcPts val="0"/>
              </a:spcBef>
              <a:spcAft>
                <a:spcPts val="0"/>
              </a:spcAft>
              <a:buClr>
                <a:srgbClr val="227EF0"/>
              </a:buClr>
              <a:buSzPts val="1000"/>
              <a:buFont typeface="Roboto"/>
              <a:buChar char="➔"/>
            </a:pPr>
            <a:r>
              <a:rPr lang="en" sz="1000">
                <a:solidFill>
                  <a:srgbClr val="227EF0"/>
                </a:solidFill>
                <a:latin typeface="Roboto"/>
                <a:ea typeface="Roboto"/>
                <a:cs typeface="Roboto"/>
                <a:sym typeface="Roboto"/>
              </a:rPr>
              <a:t>Flexible</a:t>
            </a:r>
            <a:endParaRPr sz="1000">
              <a:solidFill>
                <a:srgbClr val="227EF0"/>
              </a:solidFill>
              <a:latin typeface="Roboto"/>
              <a:ea typeface="Roboto"/>
              <a:cs typeface="Roboto"/>
              <a:sym typeface="Roboto"/>
            </a:endParaRPr>
          </a:p>
          <a:p>
            <a:pPr indent="-136652" lvl="0" marL="301752" rtl="0" algn="l">
              <a:spcBef>
                <a:spcPts val="0"/>
              </a:spcBef>
              <a:spcAft>
                <a:spcPts val="0"/>
              </a:spcAft>
              <a:buClr>
                <a:srgbClr val="227EF0"/>
              </a:buClr>
              <a:buSzPts val="1000"/>
              <a:buFont typeface="Roboto"/>
              <a:buChar char="➔"/>
            </a:pPr>
            <a:r>
              <a:rPr lang="en" sz="1000">
                <a:solidFill>
                  <a:srgbClr val="227EF0"/>
                </a:solidFill>
                <a:latin typeface="Roboto"/>
                <a:ea typeface="Roboto"/>
                <a:cs typeface="Roboto"/>
                <a:sym typeface="Roboto"/>
              </a:rPr>
              <a:t>Resilient</a:t>
            </a:r>
            <a:endParaRPr sz="1000">
              <a:solidFill>
                <a:srgbClr val="227EF0"/>
              </a:solidFill>
            </a:endParaRPr>
          </a:p>
        </p:txBody>
      </p:sp>
      <p:cxnSp>
        <p:nvCxnSpPr>
          <p:cNvPr id="331" name="Google Shape;331;p41"/>
          <p:cNvCxnSpPr>
            <a:stCxn id="330" idx="3"/>
            <a:endCxn id="319" idx="1"/>
          </p:cNvCxnSpPr>
          <p:nvPr/>
        </p:nvCxnSpPr>
        <p:spPr>
          <a:xfrm>
            <a:off x="1657775" y="2914963"/>
            <a:ext cx="2640000" cy="21300"/>
          </a:xfrm>
          <a:prstGeom prst="straightConnector1">
            <a:avLst/>
          </a:prstGeom>
          <a:noFill/>
          <a:ln cap="flat" cmpd="sng" w="9525">
            <a:solidFill>
              <a:srgbClr val="227EF0"/>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2"/>
          <p:cNvSpPr txBox="1"/>
          <p:nvPr>
            <p:ph idx="12" type="sldNum"/>
          </p:nvPr>
        </p:nvSpPr>
        <p:spPr>
          <a:xfrm>
            <a:off x="8507733" y="469734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7" name="Google Shape;337;p42"/>
          <p:cNvSpPr txBox="1"/>
          <p:nvPr/>
        </p:nvSpPr>
        <p:spPr>
          <a:xfrm>
            <a:off x="304800" y="257150"/>
            <a:ext cx="7532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rgbClr val="000000"/>
                </a:solidFill>
                <a:latin typeface="Poppins"/>
                <a:ea typeface="Poppins"/>
                <a:cs typeface="Poppins"/>
                <a:sym typeface="Poppins"/>
              </a:rPr>
              <a:t>Addressing Current Vulnerabilities</a:t>
            </a:r>
            <a:endParaRPr b="1" sz="2400">
              <a:solidFill>
                <a:srgbClr val="000000"/>
              </a:solidFill>
              <a:latin typeface="Poppins"/>
              <a:ea typeface="Poppins"/>
              <a:cs typeface="Poppins"/>
              <a:sym typeface="Poppins"/>
            </a:endParaRPr>
          </a:p>
        </p:txBody>
      </p:sp>
      <p:grpSp>
        <p:nvGrpSpPr>
          <p:cNvPr id="338" name="Google Shape;338;p42"/>
          <p:cNvGrpSpPr/>
          <p:nvPr/>
        </p:nvGrpSpPr>
        <p:grpSpPr>
          <a:xfrm>
            <a:off x="251075" y="972600"/>
            <a:ext cx="4033175" cy="546900"/>
            <a:chOff x="403475" y="896400"/>
            <a:chExt cx="4033175" cy="546900"/>
          </a:xfrm>
        </p:grpSpPr>
        <p:sp>
          <p:nvSpPr>
            <p:cNvPr id="339" name="Google Shape;339;p42"/>
            <p:cNvSpPr/>
            <p:nvPr/>
          </p:nvSpPr>
          <p:spPr>
            <a:xfrm rot="5400000">
              <a:off x="2142575" y="-842700"/>
              <a:ext cx="546900" cy="4025100"/>
            </a:xfrm>
            <a:prstGeom prst="roundRect">
              <a:avLst>
                <a:gd fmla="val 47491" name="adj"/>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2"/>
            <p:cNvSpPr/>
            <p:nvPr/>
          </p:nvSpPr>
          <p:spPr>
            <a:xfrm>
              <a:off x="513081" y="984178"/>
              <a:ext cx="374100" cy="374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944A1"/>
                  </a:solidFill>
                  <a:latin typeface="Roboto"/>
                  <a:ea typeface="Roboto"/>
                  <a:cs typeface="Roboto"/>
                  <a:sym typeface="Roboto"/>
                </a:rPr>
                <a:t>1</a:t>
              </a:r>
              <a:endParaRPr b="1" sz="1200">
                <a:solidFill>
                  <a:srgbClr val="0944A1"/>
                </a:solidFill>
                <a:latin typeface="Roboto"/>
                <a:ea typeface="Roboto"/>
                <a:cs typeface="Roboto"/>
                <a:sym typeface="Roboto"/>
              </a:endParaRPr>
            </a:p>
          </p:txBody>
        </p:sp>
        <p:sp>
          <p:nvSpPr>
            <p:cNvPr id="341" name="Google Shape;341;p42"/>
            <p:cNvSpPr txBox="1"/>
            <p:nvPr/>
          </p:nvSpPr>
          <p:spPr>
            <a:xfrm>
              <a:off x="933250" y="978600"/>
              <a:ext cx="3503400" cy="393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b="1" lang="en" sz="1200">
                  <a:solidFill>
                    <a:srgbClr val="FFFFFF"/>
                  </a:solidFill>
                  <a:latin typeface="Roboto"/>
                  <a:ea typeface="Roboto"/>
                  <a:cs typeface="Roboto"/>
                  <a:sym typeface="Roboto"/>
                </a:rPr>
                <a:t>Antigen Tests are at Risk of Failure with New Variants</a:t>
              </a:r>
              <a:endParaRPr b="1" sz="1200">
                <a:solidFill>
                  <a:srgbClr val="FFFFFF"/>
                </a:solidFill>
                <a:latin typeface="Roboto"/>
                <a:ea typeface="Roboto"/>
                <a:cs typeface="Roboto"/>
                <a:sym typeface="Roboto"/>
              </a:endParaRPr>
            </a:p>
          </p:txBody>
        </p:sp>
      </p:grpSp>
      <p:sp>
        <p:nvSpPr>
          <p:cNvPr id="342" name="Google Shape;342;p42"/>
          <p:cNvSpPr txBox="1"/>
          <p:nvPr/>
        </p:nvSpPr>
        <p:spPr>
          <a:xfrm>
            <a:off x="1323453" y="3367984"/>
            <a:ext cx="2332500" cy="393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FFFFFF"/>
                </a:solidFill>
                <a:latin typeface="Roboto"/>
                <a:ea typeface="Roboto"/>
                <a:cs typeface="Roboto"/>
                <a:sym typeface="Roboto"/>
              </a:rPr>
              <a:t>Vestibulum congue tempus</a:t>
            </a:r>
            <a:endParaRPr b="1" sz="800">
              <a:solidFill>
                <a:srgbClr val="FFFFFF"/>
              </a:solidFill>
              <a:latin typeface="Roboto"/>
              <a:ea typeface="Roboto"/>
              <a:cs typeface="Roboto"/>
              <a:sym typeface="Roboto"/>
            </a:endParaRPr>
          </a:p>
        </p:txBody>
      </p:sp>
      <p:sp>
        <p:nvSpPr>
          <p:cNvPr id="343" name="Google Shape;343;p42"/>
          <p:cNvSpPr txBox="1"/>
          <p:nvPr/>
        </p:nvSpPr>
        <p:spPr>
          <a:xfrm>
            <a:off x="4625725" y="1631825"/>
            <a:ext cx="3971400" cy="112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Test combines primer sets for 3 genes</a:t>
            </a:r>
            <a:endParaRPr sz="1100"/>
          </a:p>
          <a:p>
            <a:pPr indent="-298450" lvl="0" marL="457200" rtl="0" algn="l">
              <a:spcBef>
                <a:spcPts val="0"/>
              </a:spcBef>
              <a:spcAft>
                <a:spcPts val="0"/>
              </a:spcAft>
              <a:buSzPts val="1100"/>
              <a:buChar char="➔"/>
            </a:pPr>
            <a:r>
              <a:rPr lang="en" sz="1100"/>
              <a:t>ORF1ab ; N2 ; E1</a:t>
            </a:r>
            <a:endParaRPr sz="1100"/>
          </a:p>
          <a:p>
            <a:pPr indent="0" lvl="0" marL="457200" rtl="0" algn="l">
              <a:spcBef>
                <a:spcPts val="0"/>
              </a:spcBef>
              <a:spcAft>
                <a:spcPts val="0"/>
              </a:spcAft>
              <a:buNone/>
            </a:pPr>
            <a:r>
              <a:t/>
            </a:r>
            <a:endParaRPr sz="1100"/>
          </a:p>
          <a:p>
            <a:pPr indent="0" lvl="0" marL="0" marR="0" rtl="0" algn="l">
              <a:lnSpc>
                <a:spcPct val="100000"/>
              </a:lnSpc>
              <a:spcBef>
                <a:spcPts val="0"/>
              </a:spcBef>
              <a:spcAft>
                <a:spcPts val="0"/>
              </a:spcAft>
              <a:buNone/>
            </a:pPr>
            <a:r>
              <a:rPr lang="en" sz="1100"/>
              <a:t>LAMP use</a:t>
            </a:r>
            <a:r>
              <a:rPr lang="en" sz="1100">
                <a:latin typeface="Roboto"/>
                <a:ea typeface="Roboto"/>
                <a:cs typeface="Roboto"/>
                <a:sym typeface="Roboto"/>
              </a:rPr>
              <a:t>s 6 primers and is highly tolerant to mismatches </a:t>
            </a:r>
            <a:endParaRPr sz="1100">
              <a:latin typeface="Roboto"/>
              <a:ea typeface="Roboto"/>
              <a:cs typeface="Roboto"/>
              <a:sym typeface="Roboto"/>
            </a:endParaRPr>
          </a:p>
          <a:p>
            <a:pPr indent="-298450" lvl="0" marL="457200" marR="0" rtl="0" algn="l">
              <a:lnSpc>
                <a:spcPct val="100000"/>
              </a:lnSpc>
              <a:spcBef>
                <a:spcPts val="0"/>
              </a:spcBef>
              <a:spcAft>
                <a:spcPts val="0"/>
              </a:spcAft>
              <a:buSzPts val="1100"/>
              <a:buChar char="➔"/>
            </a:pPr>
            <a:r>
              <a:rPr i="1" lang="en" sz="1100">
                <a:latin typeface="Roboto"/>
                <a:ea typeface="Roboto"/>
                <a:cs typeface="Roboto"/>
                <a:sym typeface="Roboto"/>
              </a:rPr>
              <a:t>(see recent </a:t>
            </a:r>
            <a:r>
              <a:rPr i="1" lang="en" sz="1100">
                <a:uFill>
                  <a:noFill/>
                </a:uFill>
                <a:latin typeface="Roboto"/>
                <a:ea typeface="Roboto"/>
                <a:cs typeface="Roboto"/>
                <a:sym typeface="Roboto"/>
                <a:hlinkClick r:id="rId3"/>
              </a:rPr>
              <a:t>NEB preprint</a:t>
            </a:r>
            <a:r>
              <a:rPr i="1" lang="en" sz="1100">
                <a:latin typeface="Roboto"/>
                <a:ea typeface="Roboto"/>
                <a:cs typeface="Roboto"/>
                <a:sym typeface="Roboto"/>
              </a:rPr>
              <a:t> analyzing our primers)</a:t>
            </a:r>
            <a:endParaRPr i="1" sz="1100">
              <a:latin typeface="Roboto"/>
              <a:ea typeface="Roboto"/>
              <a:cs typeface="Roboto"/>
              <a:sym typeface="Roboto"/>
            </a:endParaRPr>
          </a:p>
        </p:txBody>
      </p:sp>
      <p:grpSp>
        <p:nvGrpSpPr>
          <p:cNvPr id="344" name="Google Shape;344;p42"/>
          <p:cNvGrpSpPr/>
          <p:nvPr/>
        </p:nvGrpSpPr>
        <p:grpSpPr>
          <a:xfrm>
            <a:off x="4572000" y="972600"/>
            <a:ext cx="4025100" cy="546900"/>
            <a:chOff x="403475" y="1776700"/>
            <a:chExt cx="4025100" cy="546900"/>
          </a:xfrm>
        </p:grpSpPr>
        <p:sp>
          <p:nvSpPr>
            <p:cNvPr id="345" name="Google Shape;345;p42"/>
            <p:cNvSpPr/>
            <p:nvPr/>
          </p:nvSpPr>
          <p:spPr>
            <a:xfrm rot="5400000">
              <a:off x="2142575" y="37600"/>
              <a:ext cx="546900" cy="4025100"/>
            </a:xfrm>
            <a:prstGeom prst="roundRect">
              <a:avLst>
                <a:gd fmla="val 47491" name="adj"/>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2"/>
            <p:cNvSpPr/>
            <p:nvPr/>
          </p:nvSpPr>
          <p:spPr>
            <a:xfrm>
              <a:off x="513806" y="1863103"/>
              <a:ext cx="374100" cy="374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944A1"/>
                  </a:solidFill>
                  <a:latin typeface="Roboto"/>
                  <a:ea typeface="Roboto"/>
                  <a:cs typeface="Roboto"/>
                  <a:sym typeface="Roboto"/>
                </a:rPr>
                <a:t>2</a:t>
              </a:r>
              <a:endParaRPr b="1" sz="1200">
                <a:solidFill>
                  <a:srgbClr val="0944A1"/>
                </a:solidFill>
                <a:latin typeface="Roboto"/>
                <a:ea typeface="Roboto"/>
                <a:cs typeface="Roboto"/>
                <a:sym typeface="Roboto"/>
              </a:endParaRPr>
            </a:p>
          </p:txBody>
        </p:sp>
        <p:sp>
          <p:nvSpPr>
            <p:cNvPr id="347" name="Google Shape;347;p42"/>
            <p:cNvSpPr txBox="1"/>
            <p:nvPr/>
          </p:nvSpPr>
          <p:spPr>
            <a:xfrm>
              <a:off x="961775" y="1853350"/>
              <a:ext cx="3349800" cy="3936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b="1" lang="en" sz="1200">
                  <a:solidFill>
                    <a:srgbClr val="FFFFFF"/>
                  </a:solidFill>
                  <a:latin typeface="Roboto"/>
                  <a:ea typeface="Roboto"/>
                  <a:cs typeface="Roboto"/>
                  <a:sym typeface="Roboto"/>
                </a:rPr>
                <a:t>Multi-Gene Molecular Tests are Resilient to New Variants</a:t>
              </a:r>
              <a:endParaRPr b="1" sz="1200">
                <a:solidFill>
                  <a:srgbClr val="FFFFFF"/>
                </a:solidFill>
                <a:latin typeface="Roboto"/>
                <a:ea typeface="Roboto"/>
                <a:cs typeface="Roboto"/>
                <a:sym typeface="Roboto"/>
              </a:endParaRPr>
            </a:p>
          </p:txBody>
        </p:sp>
      </p:grpSp>
      <p:grpSp>
        <p:nvGrpSpPr>
          <p:cNvPr id="348" name="Google Shape;348;p42"/>
          <p:cNvGrpSpPr/>
          <p:nvPr/>
        </p:nvGrpSpPr>
        <p:grpSpPr>
          <a:xfrm>
            <a:off x="191138" y="2767300"/>
            <a:ext cx="4033175" cy="546900"/>
            <a:chOff x="602675" y="2572800"/>
            <a:chExt cx="4033175" cy="546900"/>
          </a:xfrm>
        </p:grpSpPr>
        <p:sp>
          <p:nvSpPr>
            <p:cNvPr id="349" name="Google Shape;349;p42"/>
            <p:cNvSpPr/>
            <p:nvPr/>
          </p:nvSpPr>
          <p:spPr>
            <a:xfrm rot="5400000">
              <a:off x="2341775" y="833700"/>
              <a:ext cx="546900" cy="4025100"/>
            </a:xfrm>
            <a:prstGeom prst="roundRect">
              <a:avLst>
                <a:gd fmla="val 47491" name="adj"/>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2"/>
            <p:cNvSpPr/>
            <p:nvPr/>
          </p:nvSpPr>
          <p:spPr>
            <a:xfrm>
              <a:off x="712281" y="2660578"/>
              <a:ext cx="374100" cy="374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944A1"/>
                  </a:solidFill>
                  <a:latin typeface="Roboto"/>
                  <a:ea typeface="Roboto"/>
                  <a:cs typeface="Roboto"/>
                  <a:sym typeface="Roboto"/>
                </a:rPr>
                <a:t>3</a:t>
              </a:r>
              <a:endParaRPr b="1" sz="1200">
                <a:solidFill>
                  <a:srgbClr val="0944A1"/>
                </a:solidFill>
                <a:latin typeface="Roboto"/>
                <a:ea typeface="Roboto"/>
                <a:cs typeface="Roboto"/>
                <a:sym typeface="Roboto"/>
              </a:endParaRPr>
            </a:p>
          </p:txBody>
        </p:sp>
        <p:sp>
          <p:nvSpPr>
            <p:cNvPr id="351" name="Google Shape;351;p42"/>
            <p:cNvSpPr txBox="1"/>
            <p:nvPr/>
          </p:nvSpPr>
          <p:spPr>
            <a:xfrm>
              <a:off x="1132450" y="2655000"/>
              <a:ext cx="3503400" cy="3936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b="1" lang="en" sz="1200">
                  <a:solidFill>
                    <a:srgbClr val="FFFFFF"/>
                  </a:solidFill>
                  <a:latin typeface="Roboto"/>
                  <a:ea typeface="Roboto"/>
                  <a:cs typeface="Roboto"/>
                  <a:sym typeface="Roboto"/>
                </a:rPr>
                <a:t>Reagent Based Molecular Tests are Adaptable and Scalable</a:t>
              </a:r>
              <a:endParaRPr b="1" sz="1200">
                <a:solidFill>
                  <a:srgbClr val="FFFFFF"/>
                </a:solidFill>
                <a:latin typeface="Roboto"/>
                <a:ea typeface="Roboto"/>
                <a:cs typeface="Roboto"/>
                <a:sym typeface="Roboto"/>
              </a:endParaRPr>
            </a:p>
          </p:txBody>
        </p:sp>
      </p:grpSp>
      <p:grpSp>
        <p:nvGrpSpPr>
          <p:cNvPr id="352" name="Google Shape;352;p42"/>
          <p:cNvGrpSpPr/>
          <p:nvPr/>
        </p:nvGrpSpPr>
        <p:grpSpPr>
          <a:xfrm>
            <a:off x="4645313" y="2767300"/>
            <a:ext cx="4033200" cy="546900"/>
            <a:chOff x="479650" y="4096800"/>
            <a:chExt cx="4033200" cy="546900"/>
          </a:xfrm>
        </p:grpSpPr>
        <p:sp>
          <p:nvSpPr>
            <p:cNvPr id="353" name="Google Shape;353;p42"/>
            <p:cNvSpPr/>
            <p:nvPr/>
          </p:nvSpPr>
          <p:spPr>
            <a:xfrm rot="5400000">
              <a:off x="2218750" y="2357700"/>
              <a:ext cx="546900" cy="4025100"/>
            </a:xfrm>
            <a:prstGeom prst="roundRect">
              <a:avLst>
                <a:gd fmla="val 47491" name="adj"/>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2"/>
            <p:cNvSpPr/>
            <p:nvPr/>
          </p:nvSpPr>
          <p:spPr>
            <a:xfrm>
              <a:off x="589281" y="4184578"/>
              <a:ext cx="374100" cy="374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0944A1"/>
                  </a:solidFill>
                  <a:latin typeface="Roboto"/>
                  <a:ea typeface="Roboto"/>
                  <a:cs typeface="Roboto"/>
                  <a:sym typeface="Roboto"/>
                </a:rPr>
                <a:t>4</a:t>
              </a:r>
              <a:endParaRPr b="1" sz="1200">
                <a:solidFill>
                  <a:srgbClr val="0944A1"/>
                </a:solidFill>
                <a:latin typeface="Roboto"/>
                <a:ea typeface="Roboto"/>
                <a:cs typeface="Roboto"/>
                <a:sym typeface="Roboto"/>
              </a:endParaRPr>
            </a:p>
          </p:txBody>
        </p:sp>
        <p:sp>
          <p:nvSpPr>
            <p:cNvPr id="355" name="Google Shape;355;p42"/>
            <p:cNvSpPr txBox="1"/>
            <p:nvPr/>
          </p:nvSpPr>
          <p:spPr>
            <a:xfrm>
              <a:off x="1009450" y="4167900"/>
              <a:ext cx="3503400" cy="393600"/>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None/>
              </a:pPr>
              <a:r>
                <a:rPr b="1" lang="en" sz="1200">
                  <a:solidFill>
                    <a:srgbClr val="FFFFFF"/>
                  </a:solidFill>
                  <a:latin typeface="Roboto"/>
                  <a:ea typeface="Roboto"/>
                  <a:cs typeface="Roboto"/>
                  <a:sym typeface="Roboto"/>
                </a:rPr>
                <a:t>FloodLAMP can deliver Prepositioned Assets</a:t>
              </a:r>
              <a:endParaRPr b="1" sz="1200">
                <a:solidFill>
                  <a:srgbClr val="FFFFFF"/>
                </a:solidFill>
                <a:latin typeface="Roboto"/>
                <a:ea typeface="Roboto"/>
                <a:cs typeface="Roboto"/>
                <a:sym typeface="Roboto"/>
              </a:endParaRPr>
            </a:p>
          </p:txBody>
        </p:sp>
      </p:grpSp>
      <p:sp>
        <p:nvSpPr>
          <p:cNvPr id="356" name="Google Shape;356;p42"/>
          <p:cNvSpPr txBox="1"/>
          <p:nvPr/>
        </p:nvSpPr>
        <p:spPr>
          <a:xfrm>
            <a:off x="256987" y="3422400"/>
            <a:ext cx="4087200" cy="1031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100">
                <a:latin typeface="Roboto"/>
                <a:ea typeface="Roboto"/>
                <a:cs typeface="Roboto"/>
                <a:sym typeface="Roboto"/>
              </a:rPr>
              <a:t>Primers swapped quickly and cheaply.</a:t>
            </a:r>
            <a:endParaRPr sz="1100">
              <a:latin typeface="Roboto"/>
              <a:ea typeface="Roboto"/>
              <a:cs typeface="Roboto"/>
              <a:sym typeface="Roboto"/>
            </a:endParaRPr>
          </a:p>
          <a:p>
            <a:pPr indent="-298450" lvl="0" marL="457200" marR="0" rtl="0" algn="l">
              <a:lnSpc>
                <a:spcPct val="100000"/>
              </a:lnSpc>
              <a:spcBef>
                <a:spcPts val="0"/>
              </a:spcBef>
              <a:spcAft>
                <a:spcPts val="0"/>
              </a:spcAft>
              <a:buSzPts val="1100"/>
              <a:buFont typeface="Roboto"/>
              <a:buChar char="➔"/>
            </a:pPr>
            <a:r>
              <a:rPr lang="en" sz="1100">
                <a:latin typeface="Roboto"/>
                <a:ea typeface="Roboto"/>
                <a:cs typeface="Roboto"/>
                <a:sym typeface="Roboto"/>
              </a:rPr>
              <a:t>Other test components remain the same. </a:t>
            </a:r>
            <a:endParaRPr sz="1100">
              <a:latin typeface="Roboto"/>
              <a:ea typeface="Roboto"/>
              <a:cs typeface="Roboto"/>
              <a:sym typeface="Roboto"/>
            </a:endParaRPr>
          </a:p>
          <a:p>
            <a:pPr indent="0" lvl="0" marL="457200" marR="0" rtl="0" algn="l">
              <a:lnSpc>
                <a:spcPct val="100000"/>
              </a:lnSpc>
              <a:spcBef>
                <a:spcPts val="0"/>
              </a:spcBef>
              <a:spcAft>
                <a:spcPts val="0"/>
              </a:spcAft>
              <a:buNone/>
            </a:pPr>
            <a:r>
              <a:t/>
            </a:r>
            <a:endParaRPr sz="1100">
              <a:latin typeface="Roboto"/>
              <a:ea typeface="Roboto"/>
              <a:cs typeface="Roboto"/>
              <a:sym typeface="Roboto"/>
            </a:endParaRPr>
          </a:p>
          <a:p>
            <a:pPr indent="0" lvl="0" marL="0" marR="0" rtl="0" algn="l">
              <a:lnSpc>
                <a:spcPct val="100000"/>
              </a:lnSpc>
              <a:spcBef>
                <a:spcPts val="0"/>
              </a:spcBef>
              <a:spcAft>
                <a:spcPts val="0"/>
              </a:spcAft>
              <a:buNone/>
            </a:pPr>
            <a:r>
              <a:rPr lang="en" sz="1100">
                <a:latin typeface="Roboto"/>
                <a:ea typeface="Roboto"/>
                <a:cs typeface="Roboto"/>
                <a:sym typeface="Roboto"/>
              </a:rPr>
              <a:t>Primers produced in large volumes and distributed quickly.</a:t>
            </a:r>
            <a:endParaRPr sz="1100">
              <a:latin typeface="Roboto"/>
              <a:ea typeface="Roboto"/>
              <a:cs typeface="Roboto"/>
              <a:sym typeface="Roboto"/>
            </a:endParaRPr>
          </a:p>
          <a:p>
            <a:pPr indent="-298450" lvl="0" marL="457200" marR="0" rtl="0" algn="l">
              <a:lnSpc>
                <a:spcPct val="100000"/>
              </a:lnSpc>
              <a:spcBef>
                <a:spcPts val="0"/>
              </a:spcBef>
              <a:spcAft>
                <a:spcPts val="0"/>
              </a:spcAft>
              <a:buSzPts val="1100"/>
              <a:buFont typeface="Roboto"/>
              <a:buChar char="➔"/>
            </a:pPr>
            <a:r>
              <a:rPr lang="en" sz="1100">
                <a:latin typeface="Roboto"/>
                <a:ea typeface="Roboto"/>
                <a:cs typeface="Roboto"/>
                <a:sym typeface="Roboto"/>
              </a:rPr>
              <a:t>10s of M of reactions / production run.</a:t>
            </a:r>
            <a:endParaRPr/>
          </a:p>
        </p:txBody>
      </p:sp>
      <p:sp>
        <p:nvSpPr>
          <p:cNvPr id="357" name="Google Shape;357;p42"/>
          <p:cNvSpPr txBox="1"/>
          <p:nvPr/>
        </p:nvSpPr>
        <p:spPr>
          <a:xfrm>
            <a:off x="4703075" y="3426525"/>
            <a:ext cx="3971400" cy="140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100">
                <a:latin typeface="Roboto"/>
                <a:ea typeface="Roboto"/>
                <a:cs typeface="Roboto"/>
                <a:sym typeface="Roboto"/>
              </a:rPr>
              <a:t>For rapid response, scaling &amp; surge capability</a:t>
            </a:r>
            <a:endParaRPr sz="1100">
              <a:latin typeface="Roboto"/>
              <a:ea typeface="Roboto"/>
              <a:cs typeface="Roboto"/>
              <a:sym typeface="Roboto"/>
            </a:endParaRPr>
          </a:p>
          <a:p>
            <a:pPr indent="0" lvl="0" marL="0" marR="0" rtl="0" algn="l">
              <a:lnSpc>
                <a:spcPct val="100000"/>
              </a:lnSpc>
              <a:spcBef>
                <a:spcPts val="1600"/>
              </a:spcBef>
              <a:spcAft>
                <a:spcPts val="0"/>
              </a:spcAft>
              <a:buNone/>
            </a:pPr>
            <a:r>
              <a:rPr lang="en" sz="1100">
                <a:latin typeface="Roboto"/>
                <a:ea typeface="Roboto"/>
                <a:cs typeface="Roboto"/>
                <a:sym typeface="Roboto"/>
              </a:rPr>
              <a:t>Our systems comprise of ordinary, low-cost lab equipment</a:t>
            </a:r>
            <a:endParaRPr sz="1100">
              <a:latin typeface="Roboto"/>
              <a:ea typeface="Roboto"/>
              <a:cs typeface="Roboto"/>
              <a:sym typeface="Roboto"/>
            </a:endParaRPr>
          </a:p>
          <a:p>
            <a:pPr indent="-298450" lvl="0" marL="457200" marR="0" rtl="0" algn="l">
              <a:lnSpc>
                <a:spcPct val="100000"/>
              </a:lnSpc>
              <a:spcBef>
                <a:spcPts val="0"/>
              </a:spcBef>
              <a:spcAft>
                <a:spcPts val="0"/>
              </a:spcAft>
              <a:buSzPts val="1100"/>
              <a:buFont typeface="Roboto"/>
              <a:buChar char="➔"/>
            </a:pPr>
            <a:r>
              <a:rPr lang="en" sz="1100">
                <a:latin typeface="Roboto"/>
                <a:ea typeface="Roboto"/>
                <a:cs typeface="Roboto"/>
                <a:sym typeface="Roboto"/>
              </a:rPr>
              <a:t>Offering best-in-class capacity per cost</a:t>
            </a:r>
            <a:endParaRPr sz="1100">
              <a:latin typeface="Roboto"/>
              <a:ea typeface="Roboto"/>
              <a:cs typeface="Roboto"/>
              <a:sym typeface="Roboto"/>
            </a:endParaRPr>
          </a:p>
          <a:p>
            <a:pPr indent="0" lvl="0" marL="457200" marR="0" rtl="0" algn="l">
              <a:lnSpc>
                <a:spcPct val="100000"/>
              </a:lnSpc>
              <a:spcBef>
                <a:spcPts val="0"/>
              </a:spcBef>
              <a:spcAft>
                <a:spcPts val="0"/>
              </a:spcAft>
              <a:buNone/>
            </a:pPr>
            <a:r>
              <a:t/>
            </a:r>
            <a:endParaRPr sz="1100">
              <a:latin typeface="Roboto"/>
              <a:ea typeface="Roboto"/>
              <a:cs typeface="Roboto"/>
              <a:sym typeface="Roboto"/>
            </a:endParaRPr>
          </a:p>
          <a:p>
            <a:pPr indent="0" lvl="0" marL="0" marR="0" rtl="0" algn="l">
              <a:lnSpc>
                <a:spcPct val="100000"/>
              </a:lnSpc>
              <a:spcBef>
                <a:spcPts val="0"/>
              </a:spcBef>
              <a:spcAft>
                <a:spcPts val="0"/>
              </a:spcAft>
              <a:buNone/>
            </a:pPr>
            <a:r>
              <a:rPr lang="en" sz="1100">
                <a:latin typeface="Roboto"/>
                <a:ea typeface="Roboto"/>
                <a:cs typeface="Roboto"/>
                <a:sym typeface="Roboto"/>
              </a:rPr>
              <a:t>We deliver custom-designed wraparound components</a:t>
            </a:r>
            <a:endParaRPr sz="1100">
              <a:latin typeface="Roboto"/>
              <a:ea typeface="Roboto"/>
              <a:cs typeface="Roboto"/>
              <a:sym typeface="Roboto"/>
            </a:endParaRPr>
          </a:p>
          <a:p>
            <a:pPr indent="-298450" lvl="0" marL="457200" marR="0" rtl="0" algn="l">
              <a:lnSpc>
                <a:spcPct val="100000"/>
              </a:lnSpc>
              <a:spcBef>
                <a:spcPts val="0"/>
              </a:spcBef>
              <a:spcAft>
                <a:spcPts val="0"/>
              </a:spcAft>
              <a:buSzPts val="1100"/>
              <a:buFont typeface="Roboto"/>
              <a:buChar char="➔"/>
            </a:pPr>
            <a:r>
              <a:rPr lang="en" sz="1100">
                <a:latin typeface="Roboto"/>
                <a:ea typeface="Roboto"/>
                <a:cs typeface="Roboto"/>
                <a:sym typeface="Roboto"/>
              </a:rPr>
              <a:t>E.g: digital tools, QA, training </a:t>
            </a:r>
            <a:endParaRPr sz="1100">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3" name="Google Shape;363;p43"/>
          <p:cNvSpPr txBox="1"/>
          <p:nvPr/>
        </p:nvSpPr>
        <p:spPr>
          <a:xfrm>
            <a:off x="161452" y="1586608"/>
            <a:ext cx="358200" cy="507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t/>
            </a:r>
            <a:endParaRPr sz="2100">
              <a:solidFill>
                <a:srgbClr val="6AA84F"/>
              </a:solidFill>
              <a:latin typeface="Roboto Medium"/>
              <a:ea typeface="Roboto Medium"/>
              <a:cs typeface="Roboto Medium"/>
              <a:sym typeface="Roboto Medium"/>
            </a:endParaRPr>
          </a:p>
        </p:txBody>
      </p:sp>
      <p:sp>
        <p:nvSpPr>
          <p:cNvPr id="364" name="Google Shape;364;p43"/>
          <p:cNvSpPr txBox="1"/>
          <p:nvPr/>
        </p:nvSpPr>
        <p:spPr>
          <a:xfrm>
            <a:off x="840900" y="3703470"/>
            <a:ext cx="56049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Roboto"/>
                <a:ea typeface="Roboto"/>
                <a:cs typeface="Roboto"/>
                <a:sym typeface="Roboto"/>
              </a:rPr>
              <a:t>Preschool Screening with Family Pooling</a:t>
            </a:r>
            <a:endParaRPr b="1">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Approx. </a:t>
            </a:r>
            <a:r>
              <a:rPr lang="en" sz="1200">
                <a:solidFill>
                  <a:srgbClr val="CC0000"/>
                </a:solidFill>
                <a:latin typeface="Roboto"/>
                <a:ea typeface="Roboto"/>
                <a:cs typeface="Roboto"/>
                <a:sym typeface="Roboto"/>
              </a:rPr>
              <a:t>40 families </a:t>
            </a:r>
            <a:endParaRPr sz="1200">
              <a:solidFill>
                <a:srgbClr val="CC0000"/>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rgbClr val="CC0000"/>
                </a:solidFill>
                <a:latin typeface="Roboto"/>
                <a:ea typeface="Roboto"/>
                <a:cs typeface="Roboto"/>
                <a:sym typeface="Roboto"/>
              </a:rPr>
              <a:t>65-105 </a:t>
            </a:r>
            <a:r>
              <a:rPr lang="en" sz="1200">
                <a:solidFill>
                  <a:schemeClr val="dk1"/>
                </a:solidFill>
                <a:latin typeface="Roboto"/>
                <a:ea typeface="Roboto"/>
                <a:cs typeface="Roboto"/>
                <a:sym typeface="Roboto"/>
              </a:rPr>
              <a:t>people per bi-weekly screening </a:t>
            </a:r>
            <a:endParaRPr sz="1200">
              <a:solidFill>
                <a:schemeClr val="dk1"/>
              </a:solidFill>
              <a:latin typeface="Roboto"/>
              <a:ea typeface="Roboto"/>
              <a:cs typeface="Roboto"/>
              <a:sym typeface="Roboto"/>
            </a:endParaRPr>
          </a:p>
        </p:txBody>
      </p:sp>
      <p:sp>
        <p:nvSpPr>
          <p:cNvPr id="365" name="Google Shape;365;p43"/>
          <p:cNvSpPr txBox="1"/>
          <p:nvPr/>
        </p:nvSpPr>
        <p:spPr>
          <a:xfrm>
            <a:off x="337775" y="294200"/>
            <a:ext cx="6992100" cy="43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b="1" lang="en" sz="2400">
                <a:solidFill>
                  <a:schemeClr val="dk1"/>
                </a:solidFill>
                <a:latin typeface="Poppins"/>
                <a:ea typeface="Poppins"/>
                <a:cs typeface="Poppins"/>
                <a:sym typeface="Poppins"/>
              </a:rPr>
              <a:t>Operating Programs in the Real World </a:t>
            </a:r>
            <a:endParaRPr b="1" sz="2400">
              <a:solidFill>
                <a:schemeClr val="dk1"/>
              </a:solidFill>
              <a:latin typeface="Poppins"/>
              <a:ea typeface="Poppins"/>
              <a:cs typeface="Poppins"/>
              <a:sym typeface="Poppins"/>
            </a:endParaRPr>
          </a:p>
        </p:txBody>
      </p:sp>
      <p:sp>
        <p:nvSpPr>
          <p:cNvPr id="366" name="Google Shape;366;p43"/>
          <p:cNvSpPr txBox="1"/>
          <p:nvPr/>
        </p:nvSpPr>
        <p:spPr>
          <a:xfrm>
            <a:off x="848700" y="1221500"/>
            <a:ext cx="55893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Roboto"/>
                <a:ea typeface="Roboto"/>
                <a:cs typeface="Roboto"/>
                <a:sym typeface="Roboto"/>
              </a:rPr>
              <a:t>EMS Leadership Conference Screening</a:t>
            </a:r>
            <a:endParaRPr b="1">
              <a:solidFill>
                <a:schemeClr val="dk1"/>
              </a:solidFill>
              <a:latin typeface="Roboto"/>
              <a:ea typeface="Roboto"/>
              <a:cs typeface="Roboto"/>
              <a:sym typeface="Roboto"/>
            </a:endParaRPr>
          </a:p>
          <a:p>
            <a:pPr indent="-304800" lvl="0" marL="457200" marR="0" rtl="0" algn="l">
              <a:lnSpc>
                <a:spcPct val="100000"/>
              </a:lnSpc>
              <a:spcBef>
                <a:spcPts val="0"/>
              </a:spcBef>
              <a:spcAft>
                <a:spcPts val="0"/>
              </a:spcAft>
              <a:buClr>
                <a:schemeClr val="dk1"/>
              </a:buClr>
              <a:buSzPts val="1200"/>
              <a:buFont typeface="Roboto"/>
              <a:buChar char="➔"/>
            </a:pPr>
            <a:r>
              <a:rPr lang="en" sz="1200">
                <a:solidFill>
                  <a:srgbClr val="CC0000"/>
                </a:solidFill>
                <a:latin typeface="Roboto"/>
                <a:ea typeface="Roboto"/>
                <a:cs typeface="Roboto"/>
                <a:sym typeface="Roboto"/>
              </a:rPr>
              <a:t>1,000</a:t>
            </a:r>
            <a:r>
              <a:rPr lang="en" sz="1200">
                <a:solidFill>
                  <a:schemeClr val="dk1"/>
                </a:solidFill>
                <a:latin typeface="Roboto"/>
                <a:ea typeface="Roboto"/>
                <a:cs typeface="Roboto"/>
                <a:sym typeface="Roboto"/>
              </a:rPr>
              <a:t> attendees</a:t>
            </a:r>
            <a:endParaRPr sz="1200">
              <a:solidFill>
                <a:schemeClr val="dk1"/>
              </a:solidFill>
              <a:latin typeface="Roboto"/>
              <a:ea typeface="Roboto"/>
              <a:cs typeface="Roboto"/>
              <a:sym typeface="Roboto"/>
            </a:endParaRPr>
          </a:p>
        </p:txBody>
      </p:sp>
      <p:sp>
        <p:nvSpPr>
          <p:cNvPr id="367" name="Google Shape;367;p43"/>
          <p:cNvSpPr txBox="1"/>
          <p:nvPr/>
        </p:nvSpPr>
        <p:spPr>
          <a:xfrm>
            <a:off x="848700" y="2360300"/>
            <a:ext cx="40494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latin typeface="Roboto"/>
                <a:ea typeface="Roboto"/>
                <a:cs typeface="Roboto"/>
                <a:sym typeface="Roboto"/>
              </a:rPr>
              <a:t>Municipal &amp; EMS Deployments </a:t>
            </a:r>
            <a:r>
              <a:rPr b="1" lang="en">
                <a:solidFill>
                  <a:srgbClr val="FF0000"/>
                </a:solidFill>
                <a:latin typeface="Roboto"/>
                <a:ea typeface="Roboto"/>
                <a:cs typeface="Roboto"/>
                <a:sym typeface="Roboto"/>
              </a:rPr>
              <a:t> </a:t>
            </a:r>
            <a:endParaRPr b="1">
              <a:solidFill>
                <a:srgbClr val="FF0000"/>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Coral Springs, FL	</a:t>
            </a:r>
            <a:r>
              <a:rPr lang="en" sz="1200">
                <a:solidFill>
                  <a:srgbClr val="CC0000"/>
                </a:solidFill>
                <a:latin typeface="Roboto"/>
                <a:ea typeface="Roboto"/>
                <a:cs typeface="Roboto"/>
                <a:sym typeface="Roboto"/>
              </a:rPr>
              <a:t>approx. 132,000 	</a:t>
            </a:r>
            <a:endParaRPr sz="1200">
              <a:solidFill>
                <a:srgbClr val="CC0000"/>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Davie, FL		</a:t>
            </a:r>
            <a:r>
              <a:rPr lang="en" sz="1200">
                <a:solidFill>
                  <a:srgbClr val="CC0000"/>
                </a:solidFill>
                <a:latin typeface="Roboto"/>
                <a:ea typeface="Roboto"/>
                <a:cs typeface="Roboto"/>
                <a:sym typeface="Roboto"/>
              </a:rPr>
              <a:t>approx. 104,000	</a:t>
            </a:r>
            <a:endParaRPr sz="1200">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Bend, OR		</a:t>
            </a:r>
            <a:r>
              <a:rPr lang="en" sz="1200">
                <a:solidFill>
                  <a:srgbClr val="CC0000"/>
                </a:solidFill>
                <a:latin typeface="Roboto"/>
                <a:ea typeface="Roboto"/>
                <a:cs typeface="Roboto"/>
                <a:sym typeface="Roboto"/>
              </a:rPr>
              <a:t>approx. 94,000</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pic>
        <p:nvPicPr>
          <p:cNvPr id="368" name="Google Shape;368;p43"/>
          <p:cNvPicPr preferRelativeResize="0"/>
          <p:nvPr/>
        </p:nvPicPr>
        <p:blipFill>
          <a:blip r:embed="rId3">
            <a:alphaModFix/>
          </a:blip>
          <a:stretch>
            <a:fillRect/>
          </a:stretch>
        </p:blipFill>
        <p:spPr>
          <a:xfrm>
            <a:off x="297475" y="1217475"/>
            <a:ext cx="502920" cy="502919"/>
          </a:xfrm>
          <a:prstGeom prst="rect">
            <a:avLst/>
          </a:prstGeom>
          <a:noFill/>
          <a:ln>
            <a:noFill/>
          </a:ln>
        </p:spPr>
      </p:pic>
      <p:pic>
        <p:nvPicPr>
          <p:cNvPr id="369" name="Google Shape;369;p43"/>
          <p:cNvPicPr preferRelativeResize="0"/>
          <p:nvPr/>
        </p:nvPicPr>
        <p:blipFill>
          <a:blip r:embed="rId3">
            <a:alphaModFix/>
          </a:blip>
          <a:stretch>
            <a:fillRect/>
          </a:stretch>
        </p:blipFill>
        <p:spPr>
          <a:xfrm>
            <a:off x="297475" y="2374513"/>
            <a:ext cx="502920" cy="502919"/>
          </a:xfrm>
          <a:prstGeom prst="rect">
            <a:avLst/>
          </a:prstGeom>
          <a:noFill/>
          <a:ln>
            <a:noFill/>
          </a:ln>
        </p:spPr>
      </p:pic>
      <p:pic>
        <p:nvPicPr>
          <p:cNvPr id="370" name="Google Shape;370;p43"/>
          <p:cNvPicPr preferRelativeResize="0"/>
          <p:nvPr/>
        </p:nvPicPr>
        <p:blipFill>
          <a:blip r:embed="rId3">
            <a:alphaModFix/>
          </a:blip>
          <a:stretch>
            <a:fillRect/>
          </a:stretch>
        </p:blipFill>
        <p:spPr>
          <a:xfrm>
            <a:off x="297475" y="3703475"/>
            <a:ext cx="502920" cy="502919"/>
          </a:xfrm>
          <a:prstGeom prst="rect">
            <a:avLst/>
          </a:prstGeom>
          <a:noFill/>
          <a:ln>
            <a:noFill/>
          </a:ln>
        </p:spPr>
      </p:pic>
      <p:pic>
        <p:nvPicPr>
          <p:cNvPr id="371" name="Google Shape;371;p43"/>
          <p:cNvPicPr preferRelativeResize="0"/>
          <p:nvPr/>
        </p:nvPicPr>
        <p:blipFill rotWithShape="1">
          <a:blip r:embed="rId4">
            <a:alphaModFix/>
          </a:blip>
          <a:srcRect b="0" l="0" r="0" t="0"/>
          <a:stretch/>
        </p:blipFill>
        <p:spPr>
          <a:xfrm>
            <a:off x="4509700" y="1492300"/>
            <a:ext cx="4449150" cy="2616103"/>
          </a:xfrm>
          <a:prstGeom prst="rect">
            <a:avLst/>
          </a:prstGeom>
          <a:noFill/>
          <a:ln>
            <a:noFill/>
          </a:ln>
        </p:spPr>
      </p:pic>
      <p:pic>
        <p:nvPicPr>
          <p:cNvPr id="372" name="Google Shape;372;p43"/>
          <p:cNvPicPr preferRelativeResize="0"/>
          <p:nvPr/>
        </p:nvPicPr>
        <p:blipFill rotWithShape="1">
          <a:blip r:embed="rId5">
            <a:alphaModFix amt="22000"/>
          </a:blip>
          <a:srcRect b="49756" l="0" r="0" t="0"/>
          <a:stretch/>
        </p:blipFill>
        <p:spPr>
          <a:xfrm>
            <a:off x="4509700" y="1524125"/>
            <a:ext cx="4449149" cy="25472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44"/>
          <p:cNvPicPr preferRelativeResize="0"/>
          <p:nvPr/>
        </p:nvPicPr>
        <p:blipFill rotWithShape="1">
          <a:blip r:embed="rId3">
            <a:alphaModFix/>
          </a:blip>
          <a:srcRect b="0" l="19" r="19" t="0"/>
          <a:stretch/>
        </p:blipFill>
        <p:spPr>
          <a:xfrm>
            <a:off x="31950" y="1251025"/>
            <a:ext cx="4540052" cy="2821325"/>
          </a:xfrm>
          <a:prstGeom prst="rect">
            <a:avLst/>
          </a:prstGeom>
          <a:noFill/>
          <a:ln>
            <a:noFill/>
          </a:ln>
        </p:spPr>
      </p:pic>
      <p:pic>
        <p:nvPicPr>
          <p:cNvPr id="378" name="Google Shape;378;p44"/>
          <p:cNvPicPr preferRelativeResize="0"/>
          <p:nvPr/>
        </p:nvPicPr>
        <p:blipFill rotWithShape="1">
          <a:blip r:embed="rId4">
            <a:alphaModFix/>
          </a:blip>
          <a:srcRect b="209" l="0" r="0" t="219"/>
          <a:stretch/>
        </p:blipFill>
        <p:spPr>
          <a:xfrm>
            <a:off x="4572000" y="1251025"/>
            <a:ext cx="4545475" cy="2821326"/>
          </a:xfrm>
          <a:prstGeom prst="rect">
            <a:avLst/>
          </a:prstGeom>
          <a:noFill/>
          <a:ln>
            <a:noFill/>
          </a:ln>
        </p:spPr>
      </p:pic>
      <p:sp>
        <p:nvSpPr>
          <p:cNvPr id="379" name="Google Shape;379;p44"/>
          <p:cNvSpPr/>
          <p:nvPr/>
        </p:nvSpPr>
        <p:spPr>
          <a:xfrm>
            <a:off x="7788100" y="89650"/>
            <a:ext cx="1233000" cy="268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4"/>
          <p:cNvSpPr txBox="1"/>
          <p:nvPr/>
        </p:nvSpPr>
        <p:spPr>
          <a:xfrm>
            <a:off x="298050" y="282775"/>
            <a:ext cx="73275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FloodLAMP’s successful response to surges</a:t>
            </a:r>
            <a:endParaRPr b="1" sz="2000">
              <a:solidFill>
                <a:srgbClr val="4285F4"/>
              </a:solidFill>
              <a:latin typeface="Poppins"/>
              <a:ea typeface="Poppins"/>
              <a:cs typeface="Poppins"/>
              <a:sym typeface="Poppins"/>
            </a:endParaRPr>
          </a:p>
        </p:txBody>
      </p:sp>
      <p:sp>
        <p:nvSpPr>
          <p:cNvPr id="381" name="Google Shape;381;p44"/>
          <p:cNvSpPr txBox="1"/>
          <p:nvPr/>
        </p:nvSpPr>
        <p:spPr>
          <a:xfrm>
            <a:off x="880750" y="4412800"/>
            <a:ext cx="30303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600">
                <a:solidFill>
                  <a:schemeClr val="dk1"/>
                </a:solidFill>
                <a:latin typeface="Poppins"/>
                <a:ea typeface="Poppins"/>
                <a:cs typeface="Poppins"/>
                <a:sym typeface="Poppins"/>
              </a:rPr>
              <a:t>Town of Davie, FL</a:t>
            </a:r>
            <a:endParaRPr sz="1600">
              <a:latin typeface="Poppins"/>
              <a:ea typeface="Poppins"/>
              <a:cs typeface="Poppins"/>
              <a:sym typeface="Poppins"/>
            </a:endParaRPr>
          </a:p>
        </p:txBody>
      </p:sp>
      <p:sp>
        <p:nvSpPr>
          <p:cNvPr id="382" name="Google Shape;382;p44"/>
          <p:cNvSpPr txBox="1"/>
          <p:nvPr/>
        </p:nvSpPr>
        <p:spPr>
          <a:xfrm>
            <a:off x="5474525" y="4412800"/>
            <a:ext cx="30303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solidFill>
                  <a:schemeClr val="dk1"/>
                </a:solidFill>
                <a:latin typeface="Poppins"/>
                <a:ea typeface="Poppins"/>
                <a:cs typeface="Poppins"/>
                <a:sym typeface="Poppins"/>
              </a:rPr>
              <a:t>Coral Springs</a:t>
            </a:r>
            <a:r>
              <a:rPr lang="en" sz="1600">
                <a:solidFill>
                  <a:schemeClr val="dk1"/>
                </a:solidFill>
                <a:latin typeface="Poppins"/>
                <a:ea typeface="Poppins"/>
                <a:cs typeface="Poppins"/>
                <a:sym typeface="Poppins"/>
              </a:rPr>
              <a:t>, FL</a:t>
            </a:r>
            <a:endParaRPr sz="1600">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5"/>
          <p:cNvSpPr/>
          <p:nvPr/>
        </p:nvSpPr>
        <p:spPr>
          <a:xfrm>
            <a:off x="7788100" y="89650"/>
            <a:ext cx="1233000" cy="268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5"/>
          <p:cNvSpPr txBox="1"/>
          <p:nvPr/>
        </p:nvSpPr>
        <p:spPr>
          <a:xfrm>
            <a:off x="298050" y="291350"/>
            <a:ext cx="8547900" cy="6984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FloodLAMP’s successful response to surges</a:t>
            </a:r>
            <a:endParaRPr b="1" sz="2000">
              <a:solidFill>
                <a:srgbClr val="4285F4"/>
              </a:solidFill>
              <a:latin typeface="Poppins"/>
              <a:ea typeface="Poppins"/>
              <a:cs typeface="Poppins"/>
              <a:sym typeface="Poppins"/>
            </a:endParaRPr>
          </a:p>
        </p:txBody>
      </p:sp>
      <p:sp>
        <p:nvSpPr>
          <p:cNvPr id="389" name="Google Shape;389;p45"/>
          <p:cNvSpPr txBox="1"/>
          <p:nvPr/>
        </p:nvSpPr>
        <p:spPr>
          <a:xfrm>
            <a:off x="880750" y="4412800"/>
            <a:ext cx="30303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solidFill>
                  <a:schemeClr val="dk1"/>
                </a:solidFill>
                <a:latin typeface="Poppins"/>
                <a:ea typeface="Poppins"/>
                <a:cs typeface="Poppins"/>
                <a:sym typeface="Poppins"/>
              </a:rPr>
              <a:t>Bend</a:t>
            </a:r>
            <a:r>
              <a:rPr lang="en" sz="1600">
                <a:solidFill>
                  <a:schemeClr val="dk1"/>
                </a:solidFill>
                <a:latin typeface="Poppins"/>
                <a:ea typeface="Poppins"/>
                <a:cs typeface="Poppins"/>
                <a:sym typeface="Poppins"/>
              </a:rPr>
              <a:t>, OR</a:t>
            </a:r>
            <a:endParaRPr sz="1600">
              <a:latin typeface="Poppins"/>
              <a:ea typeface="Poppins"/>
              <a:cs typeface="Poppins"/>
              <a:sym typeface="Poppins"/>
            </a:endParaRPr>
          </a:p>
        </p:txBody>
      </p:sp>
      <p:sp>
        <p:nvSpPr>
          <p:cNvPr id="390" name="Google Shape;390;p45"/>
          <p:cNvSpPr txBox="1"/>
          <p:nvPr/>
        </p:nvSpPr>
        <p:spPr>
          <a:xfrm>
            <a:off x="5482725" y="4412775"/>
            <a:ext cx="30303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solidFill>
                  <a:schemeClr val="dk1"/>
                </a:solidFill>
                <a:latin typeface="Poppins"/>
                <a:ea typeface="Poppins"/>
                <a:cs typeface="Poppins"/>
                <a:sym typeface="Poppins"/>
              </a:rPr>
              <a:t>Preschool, CA</a:t>
            </a:r>
            <a:endParaRPr sz="1600">
              <a:latin typeface="Poppins"/>
              <a:ea typeface="Poppins"/>
              <a:cs typeface="Poppins"/>
              <a:sym typeface="Poppins"/>
            </a:endParaRPr>
          </a:p>
        </p:txBody>
      </p:sp>
      <p:pic>
        <p:nvPicPr>
          <p:cNvPr id="391" name="Google Shape;391;p45"/>
          <p:cNvPicPr preferRelativeResize="0"/>
          <p:nvPr/>
        </p:nvPicPr>
        <p:blipFill rotWithShape="1">
          <a:blip r:embed="rId3">
            <a:alphaModFix/>
          </a:blip>
          <a:srcRect b="426" l="0" r="0" t="426"/>
          <a:stretch/>
        </p:blipFill>
        <p:spPr>
          <a:xfrm>
            <a:off x="-12" y="1286900"/>
            <a:ext cx="4544568" cy="2828761"/>
          </a:xfrm>
          <a:prstGeom prst="rect">
            <a:avLst/>
          </a:prstGeom>
          <a:noFill/>
          <a:ln>
            <a:noFill/>
          </a:ln>
        </p:spPr>
      </p:pic>
      <p:pic>
        <p:nvPicPr>
          <p:cNvPr id="392" name="Google Shape;392;p45"/>
          <p:cNvPicPr preferRelativeResize="0"/>
          <p:nvPr/>
        </p:nvPicPr>
        <p:blipFill>
          <a:blip r:embed="rId4">
            <a:alphaModFix/>
          </a:blip>
          <a:stretch>
            <a:fillRect/>
          </a:stretch>
        </p:blipFill>
        <p:spPr>
          <a:xfrm>
            <a:off x="4572000" y="1282250"/>
            <a:ext cx="4544568" cy="283803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6"/>
          <p:cNvSpPr txBox="1"/>
          <p:nvPr/>
        </p:nvSpPr>
        <p:spPr>
          <a:xfrm>
            <a:off x="313450" y="291500"/>
            <a:ext cx="6772200" cy="4392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Case Report: </a:t>
            </a:r>
            <a:r>
              <a:rPr b="1" lang="en" sz="2400">
                <a:latin typeface="Poppins"/>
                <a:ea typeface="Poppins"/>
                <a:cs typeface="Poppins"/>
                <a:sym typeface="Poppins"/>
              </a:rPr>
              <a:t>Pre-School Screening </a:t>
            </a:r>
            <a:endParaRPr b="1" sz="2400">
              <a:latin typeface="Poppins"/>
              <a:ea typeface="Poppins"/>
              <a:cs typeface="Poppins"/>
              <a:sym typeface="Poppins"/>
            </a:endParaRPr>
          </a:p>
        </p:txBody>
      </p:sp>
      <p:pic>
        <p:nvPicPr>
          <p:cNvPr id="398" name="Google Shape;398;p46"/>
          <p:cNvPicPr preferRelativeResize="0"/>
          <p:nvPr/>
        </p:nvPicPr>
        <p:blipFill>
          <a:blip r:embed="rId3">
            <a:alphaModFix/>
          </a:blip>
          <a:stretch>
            <a:fillRect/>
          </a:stretch>
        </p:blipFill>
        <p:spPr>
          <a:xfrm>
            <a:off x="313450" y="1665447"/>
            <a:ext cx="8517100" cy="3206400"/>
          </a:xfrm>
          <a:prstGeom prst="rect">
            <a:avLst/>
          </a:prstGeom>
          <a:noFill/>
          <a:ln>
            <a:noFill/>
          </a:ln>
        </p:spPr>
      </p:pic>
      <p:sp>
        <p:nvSpPr>
          <p:cNvPr id="399" name="Google Shape;399;p46"/>
          <p:cNvSpPr/>
          <p:nvPr/>
        </p:nvSpPr>
        <p:spPr>
          <a:xfrm>
            <a:off x="341100" y="852175"/>
            <a:ext cx="8461800" cy="691800"/>
          </a:xfrm>
          <a:prstGeom prst="rect">
            <a:avLst/>
          </a:prstGeom>
          <a:noFill/>
          <a:ln>
            <a:noFill/>
          </a:ln>
        </p:spPr>
        <p:txBody>
          <a:bodyPr anchorCtr="0" anchor="t" bIns="34275" lIns="68575" spcFirstLastPara="1" rIns="68575" wrap="square" tIns="34275">
            <a:noAutofit/>
          </a:bodyPr>
          <a:lstStyle/>
          <a:p>
            <a:pPr indent="-304800" lvl="0" marL="457200" marR="0" rtl="0" algn="l">
              <a:lnSpc>
                <a:spcPct val="115000"/>
              </a:lnSpc>
              <a:spcBef>
                <a:spcPts val="0"/>
              </a:spcBef>
              <a:spcAft>
                <a:spcPts val="0"/>
              </a:spcAft>
              <a:buSzPts val="1200"/>
              <a:buFont typeface="Roboto"/>
              <a:buChar char="➔"/>
            </a:pPr>
            <a:r>
              <a:rPr lang="en" sz="1200">
                <a:latin typeface="Roboto"/>
                <a:ea typeface="Roboto"/>
                <a:cs typeface="Roboto"/>
                <a:sym typeface="Roboto"/>
              </a:rPr>
              <a:t>Several infections detected </a:t>
            </a:r>
            <a:r>
              <a:rPr b="1" lang="en" sz="1200">
                <a:latin typeface="Roboto"/>
                <a:ea typeface="Roboto"/>
                <a:cs typeface="Roboto"/>
                <a:sym typeface="Roboto"/>
              </a:rPr>
              <a:t>1-2 days</a:t>
            </a:r>
            <a:r>
              <a:rPr lang="en" sz="1200">
                <a:latin typeface="Roboto"/>
                <a:ea typeface="Roboto"/>
                <a:cs typeface="Roboto"/>
                <a:sym typeface="Roboto"/>
              </a:rPr>
              <a:t> before symptoms or antigen tests</a:t>
            </a:r>
            <a:endParaRPr sz="1200">
              <a:latin typeface="Roboto"/>
              <a:ea typeface="Roboto"/>
              <a:cs typeface="Roboto"/>
              <a:sym typeface="Roboto"/>
            </a:endParaRPr>
          </a:p>
          <a:p>
            <a:pPr indent="-304800" lvl="0" marL="457200" marR="0" rtl="0" algn="l">
              <a:lnSpc>
                <a:spcPct val="115000"/>
              </a:lnSpc>
              <a:spcBef>
                <a:spcPts val="0"/>
              </a:spcBef>
              <a:spcAft>
                <a:spcPts val="0"/>
              </a:spcAft>
              <a:buSzPts val="1200"/>
              <a:buFont typeface="Roboto"/>
              <a:buChar char="➔"/>
            </a:pPr>
            <a:r>
              <a:rPr lang="en" sz="1200">
                <a:latin typeface="Roboto"/>
                <a:ea typeface="Roboto"/>
                <a:cs typeface="Roboto"/>
                <a:sym typeface="Roboto"/>
              </a:rPr>
              <a:t>Family pooling, in 3 cases, detected infections among student family members and </a:t>
            </a:r>
            <a:r>
              <a:rPr b="1" lang="en" sz="1200">
                <a:latin typeface="Roboto"/>
                <a:ea typeface="Roboto"/>
                <a:cs typeface="Roboto"/>
                <a:sym typeface="Roboto"/>
              </a:rPr>
              <a:t>protected spread in the congregate setting </a:t>
            </a:r>
            <a:r>
              <a:rPr i="1" lang="en" sz="1200">
                <a:latin typeface="Roboto"/>
                <a:ea typeface="Roboto"/>
                <a:cs typeface="Roboto"/>
                <a:sym typeface="Roboto"/>
              </a:rPr>
              <a:t>(such as schools and workplaces)</a:t>
            </a:r>
            <a:r>
              <a:rPr lang="en" sz="1200">
                <a:latin typeface="Roboto"/>
                <a:ea typeface="Roboto"/>
                <a:cs typeface="Roboto"/>
                <a:sym typeface="Roboto"/>
              </a:rPr>
              <a:t>.</a:t>
            </a:r>
            <a:endParaRPr sz="1200">
              <a:latin typeface="Roboto"/>
              <a:ea typeface="Roboto"/>
              <a:cs typeface="Roboto"/>
              <a:sym typeface="Roboto"/>
            </a:endParaRPr>
          </a:p>
          <a:p>
            <a:pPr indent="0" lvl="0" marL="457200" marR="0" rtl="0" algn="l">
              <a:lnSpc>
                <a:spcPct val="115000"/>
              </a:lnSpc>
              <a:spcBef>
                <a:spcPts val="0"/>
              </a:spcBef>
              <a:spcAft>
                <a:spcPts val="0"/>
              </a:spcAft>
              <a:buNone/>
            </a:pPr>
            <a:r>
              <a:t/>
            </a:r>
            <a:endParaRPr sz="1200">
              <a:latin typeface="Roboto"/>
              <a:ea typeface="Roboto"/>
              <a:cs typeface="Roboto"/>
              <a:sym typeface="Roboto"/>
            </a:endParaRPr>
          </a:p>
        </p:txBody>
      </p:sp>
      <p:sp>
        <p:nvSpPr>
          <p:cNvPr id="400" name="Google Shape;400;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7"/>
          <p:cNvSpPr txBox="1"/>
          <p:nvPr/>
        </p:nvSpPr>
        <p:spPr>
          <a:xfrm>
            <a:off x="304800" y="348875"/>
            <a:ext cx="5169900" cy="4392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Case Report: New Year’s Eve </a:t>
            </a:r>
            <a:endParaRPr b="1" sz="2000">
              <a:solidFill>
                <a:srgbClr val="4285F4"/>
              </a:solidFill>
              <a:latin typeface="Poppins"/>
              <a:ea typeface="Poppins"/>
              <a:cs typeface="Poppins"/>
              <a:sym typeface="Poppins"/>
            </a:endParaRPr>
          </a:p>
        </p:txBody>
      </p:sp>
      <p:sp>
        <p:nvSpPr>
          <p:cNvPr id="406" name="Google Shape;406;p47"/>
          <p:cNvSpPr/>
          <p:nvPr/>
        </p:nvSpPr>
        <p:spPr>
          <a:xfrm>
            <a:off x="411300" y="809225"/>
            <a:ext cx="7495500" cy="8712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rPr lang="en" sz="1200">
                <a:latin typeface="Roboto"/>
                <a:ea typeface="Roboto"/>
                <a:cs typeface="Roboto"/>
                <a:sym typeface="Roboto"/>
              </a:rPr>
              <a:t>Detection</a:t>
            </a:r>
            <a:r>
              <a:rPr lang="en" sz="1200">
                <a:latin typeface="Roboto"/>
                <a:ea typeface="Roboto"/>
                <a:cs typeface="Roboto"/>
                <a:sym typeface="Roboto"/>
              </a:rPr>
              <a:t> of an </a:t>
            </a:r>
            <a:r>
              <a:rPr b="1" lang="en" sz="1200">
                <a:latin typeface="Roboto"/>
                <a:ea typeface="Roboto"/>
                <a:cs typeface="Roboto"/>
                <a:sym typeface="Roboto"/>
              </a:rPr>
              <a:t>a</a:t>
            </a:r>
            <a:r>
              <a:rPr b="1" lang="en" sz="1200">
                <a:latin typeface="Roboto"/>
                <a:ea typeface="Roboto"/>
                <a:cs typeface="Roboto"/>
                <a:sym typeface="Roboto"/>
              </a:rPr>
              <a:t>symptomatic</a:t>
            </a:r>
            <a:r>
              <a:rPr lang="en" sz="1200">
                <a:latin typeface="Roboto"/>
                <a:ea typeface="Roboto"/>
                <a:cs typeface="Roboto"/>
                <a:sym typeface="Roboto"/>
              </a:rPr>
              <a:t> infection that was </a:t>
            </a:r>
            <a:r>
              <a:rPr b="1" lang="en" sz="1200">
                <a:latin typeface="Roboto"/>
                <a:ea typeface="Roboto"/>
                <a:cs typeface="Roboto"/>
                <a:sym typeface="Roboto"/>
              </a:rPr>
              <a:t>missed </a:t>
            </a:r>
            <a:r>
              <a:rPr lang="en" sz="1200">
                <a:latin typeface="Roboto"/>
                <a:ea typeface="Roboto"/>
                <a:cs typeface="Roboto"/>
                <a:sym typeface="Roboto"/>
              </a:rPr>
              <a:t>by </a:t>
            </a:r>
            <a:r>
              <a:rPr b="1" lang="en" sz="1200">
                <a:latin typeface="Roboto"/>
                <a:ea typeface="Roboto"/>
                <a:cs typeface="Roboto"/>
                <a:sym typeface="Roboto"/>
              </a:rPr>
              <a:t>3 expensive </a:t>
            </a:r>
            <a:r>
              <a:rPr lang="en" sz="1200">
                <a:latin typeface="Roboto"/>
                <a:ea typeface="Roboto"/>
                <a:cs typeface="Roboto"/>
                <a:sym typeface="Roboto"/>
              </a:rPr>
              <a:t>OTC/POC rapid molecular </a:t>
            </a:r>
            <a:r>
              <a:rPr b="1" lang="en" sz="1200">
                <a:latin typeface="Roboto"/>
                <a:ea typeface="Roboto"/>
                <a:cs typeface="Roboto"/>
                <a:sym typeface="Roboto"/>
              </a:rPr>
              <a:t>tests</a:t>
            </a:r>
            <a:r>
              <a:rPr lang="en" sz="1200">
                <a:latin typeface="Roboto"/>
                <a:ea typeface="Roboto"/>
                <a:cs typeface="Roboto"/>
                <a:sym typeface="Roboto"/>
              </a:rPr>
              <a:t> </a:t>
            </a:r>
            <a:endParaRPr sz="1200">
              <a:latin typeface="Roboto"/>
              <a:ea typeface="Roboto"/>
              <a:cs typeface="Roboto"/>
              <a:sym typeface="Roboto"/>
            </a:endParaRPr>
          </a:p>
          <a:p>
            <a:pPr indent="-304800" lvl="0" marL="457200" marR="0" rtl="0" algn="l">
              <a:lnSpc>
                <a:spcPct val="115000"/>
              </a:lnSpc>
              <a:spcBef>
                <a:spcPts val="0"/>
              </a:spcBef>
              <a:spcAft>
                <a:spcPts val="0"/>
              </a:spcAft>
              <a:buSzPts val="1200"/>
              <a:buFont typeface="Roboto"/>
              <a:buChar char="➔"/>
            </a:pPr>
            <a:r>
              <a:rPr i="1" lang="en" sz="1200">
                <a:latin typeface="Roboto"/>
                <a:ea typeface="Roboto"/>
                <a:cs typeface="Roboto"/>
                <a:sym typeface="Roboto"/>
              </a:rPr>
              <a:t>Detect, Lucira, Mesa Accula </a:t>
            </a:r>
            <a:r>
              <a:rPr lang="en" sz="1200">
                <a:latin typeface="Roboto"/>
                <a:ea typeface="Roboto"/>
                <a:cs typeface="Roboto"/>
                <a:sym typeface="Roboto"/>
              </a:rPr>
              <a:t>were negative</a:t>
            </a:r>
            <a:endParaRPr sz="1200">
              <a:latin typeface="Roboto"/>
              <a:ea typeface="Roboto"/>
              <a:cs typeface="Roboto"/>
              <a:sym typeface="Roboto"/>
            </a:endParaRPr>
          </a:p>
          <a:p>
            <a:pPr indent="-304800" lvl="0" marL="457200" marR="0" rtl="0" algn="l">
              <a:lnSpc>
                <a:spcPct val="115000"/>
              </a:lnSpc>
              <a:spcBef>
                <a:spcPts val="0"/>
              </a:spcBef>
              <a:spcAft>
                <a:spcPts val="0"/>
              </a:spcAft>
              <a:buSzPts val="1200"/>
              <a:buFont typeface="Roboto"/>
              <a:buChar char="➔"/>
            </a:pPr>
            <a:r>
              <a:rPr i="1" lang="en" sz="1200">
                <a:latin typeface="Roboto"/>
                <a:ea typeface="Roboto"/>
                <a:cs typeface="Roboto"/>
                <a:sym typeface="Roboto"/>
              </a:rPr>
              <a:t>BinaxNOW </a:t>
            </a:r>
            <a:r>
              <a:rPr lang="en" sz="1200">
                <a:latin typeface="Roboto"/>
                <a:ea typeface="Roboto"/>
                <a:cs typeface="Roboto"/>
                <a:sym typeface="Roboto"/>
              </a:rPr>
              <a:t>wasn't positive until 2 days later.</a:t>
            </a:r>
            <a:endParaRPr sz="1200">
              <a:latin typeface="Roboto"/>
              <a:ea typeface="Roboto"/>
              <a:cs typeface="Roboto"/>
              <a:sym typeface="Roboto"/>
            </a:endParaRPr>
          </a:p>
          <a:p>
            <a:pPr indent="-304800" lvl="0" marL="457200" marR="0" rtl="0" algn="l">
              <a:lnSpc>
                <a:spcPct val="115000"/>
              </a:lnSpc>
              <a:spcBef>
                <a:spcPts val="0"/>
              </a:spcBef>
              <a:spcAft>
                <a:spcPts val="0"/>
              </a:spcAft>
              <a:buSzPts val="1200"/>
              <a:buFont typeface="Roboto"/>
              <a:buChar char="➔"/>
            </a:pPr>
            <a:r>
              <a:rPr lang="en" sz="1200">
                <a:latin typeface="Roboto"/>
                <a:ea typeface="Roboto"/>
                <a:cs typeface="Roboto"/>
                <a:sym typeface="Roboto"/>
              </a:rPr>
              <a:t>All </a:t>
            </a:r>
            <a:r>
              <a:rPr i="1" lang="en" sz="1200">
                <a:latin typeface="Roboto"/>
                <a:ea typeface="Roboto"/>
                <a:cs typeface="Roboto"/>
                <a:sym typeface="Roboto"/>
              </a:rPr>
              <a:t>FloodLAMP</a:t>
            </a:r>
            <a:r>
              <a:rPr lang="en" sz="1200">
                <a:latin typeface="Roboto"/>
                <a:ea typeface="Roboto"/>
                <a:cs typeface="Roboto"/>
                <a:sym typeface="Roboto"/>
              </a:rPr>
              <a:t> positive samples confirmed by </a:t>
            </a:r>
            <a:r>
              <a:rPr i="1" lang="en" sz="1200">
                <a:latin typeface="Roboto"/>
                <a:ea typeface="Roboto"/>
                <a:cs typeface="Roboto"/>
                <a:sym typeface="Roboto"/>
              </a:rPr>
              <a:t>PCR</a:t>
            </a:r>
            <a:endParaRPr i="1" sz="1200">
              <a:latin typeface="Roboto"/>
              <a:ea typeface="Roboto"/>
              <a:cs typeface="Roboto"/>
              <a:sym typeface="Roboto"/>
            </a:endParaRPr>
          </a:p>
        </p:txBody>
      </p:sp>
      <p:pic>
        <p:nvPicPr>
          <p:cNvPr id="407" name="Google Shape;407;p47"/>
          <p:cNvPicPr preferRelativeResize="0"/>
          <p:nvPr/>
        </p:nvPicPr>
        <p:blipFill>
          <a:blip r:embed="rId3">
            <a:alphaModFix/>
          </a:blip>
          <a:stretch>
            <a:fillRect/>
          </a:stretch>
        </p:blipFill>
        <p:spPr>
          <a:xfrm>
            <a:off x="1309763" y="1701576"/>
            <a:ext cx="6524477" cy="3355250"/>
          </a:xfrm>
          <a:prstGeom prst="rect">
            <a:avLst/>
          </a:prstGeom>
          <a:noFill/>
          <a:ln>
            <a:noFill/>
          </a:ln>
        </p:spPr>
      </p:pic>
      <p:sp>
        <p:nvSpPr>
          <p:cNvPr id="408" name="Google Shape;408;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8"/>
          <p:cNvSpPr txBox="1"/>
          <p:nvPr/>
        </p:nvSpPr>
        <p:spPr>
          <a:xfrm>
            <a:off x="473600" y="294150"/>
            <a:ext cx="5756700" cy="442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Open EUAs</a:t>
            </a:r>
            <a:endParaRPr b="1" sz="2400">
              <a:solidFill>
                <a:srgbClr val="000000"/>
              </a:solidFill>
              <a:latin typeface="Poppins"/>
              <a:ea typeface="Poppins"/>
              <a:cs typeface="Poppins"/>
              <a:sym typeface="Poppins"/>
            </a:endParaRPr>
          </a:p>
        </p:txBody>
      </p:sp>
      <p:sp>
        <p:nvSpPr>
          <p:cNvPr id="414" name="Google Shape;414;p48"/>
          <p:cNvSpPr txBox="1"/>
          <p:nvPr/>
        </p:nvSpPr>
        <p:spPr>
          <a:xfrm>
            <a:off x="540775" y="736950"/>
            <a:ext cx="7279500" cy="751500"/>
          </a:xfrm>
          <a:prstGeom prst="rect">
            <a:avLst/>
          </a:prstGeom>
          <a:noFill/>
          <a:ln>
            <a:noFill/>
          </a:ln>
        </p:spPr>
        <p:txBody>
          <a:bodyPr anchorCtr="0" anchor="t" bIns="121875" lIns="121875" spcFirstLastPara="1" rIns="121875" wrap="square" tIns="121875">
            <a:noAutofit/>
          </a:bodyPr>
          <a:lstStyle/>
          <a:p>
            <a:pPr indent="-304800" lvl="0" marL="457200" rtl="0" algn="l">
              <a:lnSpc>
                <a:spcPct val="100000"/>
              </a:lnSpc>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P</a:t>
            </a:r>
            <a:r>
              <a:rPr lang="en" sz="1200">
                <a:solidFill>
                  <a:schemeClr val="dk1"/>
                </a:solidFill>
                <a:latin typeface="Roboto"/>
                <a:ea typeface="Roboto"/>
                <a:cs typeface="Roboto"/>
                <a:sym typeface="Roboto"/>
              </a:rPr>
              <a:t>rovide a path to </a:t>
            </a:r>
            <a:r>
              <a:rPr b="1" lang="en" sz="1200">
                <a:solidFill>
                  <a:schemeClr val="dk1"/>
                </a:solidFill>
                <a:latin typeface="Roboto"/>
                <a:ea typeface="Roboto"/>
                <a:cs typeface="Roboto"/>
                <a:sym typeface="Roboto"/>
              </a:rPr>
              <a:t>establishing generics in diagnostics</a:t>
            </a:r>
            <a:r>
              <a:rPr lang="en" sz="1200">
                <a:solidFill>
                  <a:schemeClr val="dk1"/>
                </a:solidFill>
                <a:latin typeface="Roboto"/>
                <a:ea typeface="Roboto"/>
                <a:cs typeface="Roboto"/>
                <a:sym typeface="Roboto"/>
              </a:rPr>
              <a:t> </a:t>
            </a:r>
            <a:endParaRPr sz="1200">
              <a:solidFill>
                <a:schemeClr val="dk1"/>
              </a:solidFill>
              <a:latin typeface="Roboto"/>
              <a:ea typeface="Roboto"/>
              <a:cs typeface="Roboto"/>
              <a:sym typeface="Roboto"/>
            </a:endParaRPr>
          </a:p>
          <a:p>
            <a:pPr indent="457200" lvl="0" marL="0" rtl="0" algn="l">
              <a:lnSpc>
                <a:spcPct val="100000"/>
              </a:lnSpc>
              <a:spcBef>
                <a:spcPts val="0"/>
              </a:spcBef>
              <a:spcAft>
                <a:spcPts val="0"/>
              </a:spcAft>
              <a:buNone/>
            </a:pPr>
            <a:r>
              <a:rPr i="1" lang="en" sz="1200">
                <a:solidFill>
                  <a:schemeClr val="dk1"/>
                </a:solidFill>
                <a:latin typeface="Roboto"/>
                <a:ea typeface="Roboto"/>
                <a:cs typeface="Roboto"/>
                <a:sym typeface="Roboto"/>
              </a:rPr>
              <a:t>(direct opposition to typical IVD EUA).</a:t>
            </a:r>
            <a:endParaRPr i="1" sz="1200">
              <a:solidFill>
                <a:schemeClr val="dk1"/>
              </a:solidFill>
              <a:latin typeface="Roboto"/>
              <a:ea typeface="Roboto"/>
              <a:cs typeface="Roboto"/>
              <a:sym typeface="Roboto"/>
            </a:endParaRPr>
          </a:p>
          <a:p>
            <a:pPr indent="-304800" lvl="0" marL="457200" rtl="0" algn="l">
              <a:lnSpc>
                <a:spcPct val="100000"/>
              </a:lnSpc>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FloodLAMP has submitted </a:t>
            </a:r>
            <a:r>
              <a:rPr b="1" lang="en" sz="1200">
                <a:solidFill>
                  <a:schemeClr val="dk1"/>
                </a:solidFill>
                <a:latin typeface="Roboto"/>
                <a:ea typeface="Roboto"/>
                <a:cs typeface="Roboto"/>
                <a:sym typeface="Roboto"/>
              </a:rPr>
              <a:t>2 Full EUAs + pre-EUA</a:t>
            </a:r>
            <a:r>
              <a:rPr lang="en" sz="1200">
                <a:solidFill>
                  <a:schemeClr val="dk1"/>
                </a:solidFill>
                <a:latin typeface="Roboto"/>
                <a:ea typeface="Roboto"/>
                <a:cs typeface="Roboto"/>
                <a:sym typeface="Roboto"/>
              </a:rPr>
              <a:t> as open protocol.</a:t>
            </a:r>
            <a:endParaRPr sz="1200">
              <a:solidFill>
                <a:schemeClr val="dk1"/>
              </a:solidFill>
              <a:latin typeface="Roboto"/>
              <a:ea typeface="Roboto"/>
              <a:cs typeface="Roboto"/>
              <a:sym typeface="Roboto"/>
            </a:endParaRPr>
          </a:p>
        </p:txBody>
      </p:sp>
      <p:pic>
        <p:nvPicPr>
          <p:cNvPr id="415" name="Google Shape;415;p48"/>
          <p:cNvPicPr preferRelativeResize="0"/>
          <p:nvPr/>
        </p:nvPicPr>
        <p:blipFill>
          <a:blip r:embed="rId3">
            <a:alphaModFix/>
          </a:blip>
          <a:stretch>
            <a:fillRect/>
          </a:stretch>
        </p:blipFill>
        <p:spPr>
          <a:xfrm>
            <a:off x="853325" y="1626225"/>
            <a:ext cx="7437348" cy="3311976"/>
          </a:xfrm>
          <a:prstGeom prst="rect">
            <a:avLst/>
          </a:prstGeom>
          <a:noFill/>
          <a:ln>
            <a:noFill/>
          </a:ln>
        </p:spPr>
      </p:pic>
      <p:sp>
        <p:nvSpPr>
          <p:cNvPr id="416" name="Google Shape;416;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17" name="Google Shape;417;p48"/>
          <p:cNvSpPr/>
          <p:nvPr/>
        </p:nvSpPr>
        <p:spPr>
          <a:xfrm>
            <a:off x="6628575" y="1696075"/>
            <a:ext cx="1597800" cy="3187200"/>
          </a:xfrm>
          <a:prstGeom prst="rect">
            <a:avLst/>
          </a:prstGeom>
          <a:noFill/>
          <a:ln cap="flat" cmpd="sng" w="19050">
            <a:solidFill>
              <a:srgbClr val="FF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23" name="Google Shape;423;p49"/>
          <p:cNvSpPr txBox="1"/>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rgbClr val="595959"/>
                </a:solidFill>
              </a:rPr>
              <a:t>‹#›</a:t>
            </a:fld>
            <a:endParaRPr sz="1000">
              <a:solidFill>
                <a:srgbClr val="595959"/>
              </a:solidFill>
            </a:endParaRPr>
          </a:p>
        </p:txBody>
      </p:sp>
      <p:sp>
        <p:nvSpPr>
          <p:cNvPr id="424" name="Google Shape;424;p49"/>
          <p:cNvSpPr txBox="1"/>
          <p:nvPr/>
        </p:nvSpPr>
        <p:spPr>
          <a:xfrm>
            <a:off x="242175" y="228600"/>
            <a:ext cx="72207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Support for Further </a:t>
            </a:r>
            <a:r>
              <a:rPr b="1" lang="en" sz="2400">
                <a:solidFill>
                  <a:srgbClr val="000000"/>
                </a:solidFill>
                <a:latin typeface="Poppins"/>
                <a:ea typeface="Poppins"/>
                <a:cs typeface="Poppins"/>
                <a:sym typeface="Poppins"/>
              </a:rPr>
              <a:t>Implementation</a:t>
            </a:r>
            <a:endParaRPr b="1" sz="2400">
              <a:solidFill>
                <a:srgbClr val="000000"/>
              </a:solidFill>
              <a:latin typeface="Poppins"/>
              <a:ea typeface="Poppins"/>
              <a:cs typeface="Poppins"/>
              <a:sym typeface="Poppins"/>
            </a:endParaRPr>
          </a:p>
        </p:txBody>
      </p:sp>
      <p:sp>
        <p:nvSpPr>
          <p:cNvPr id="425" name="Google Shape;425;p49"/>
          <p:cNvSpPr txBox="1"/>
          <p:nvPr/>
        </p:nvSpPr>
        <p:spPr>
          <a:xfrm>
            <a:off x="326100" y="667800"/>
            <a:ext cx="79002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990000"/>
                </a:solidFill>
                <a:latin typeface="Roboto"/>
                <a:ea typeface="Roboto"/>
                <a:cs typeface="Roboto"/>
                <a:sym typeface="Roboto"/>
              </a:rPr>
              <a:t>Federal support is required for rapid deployment to both a number of interested organizations </a:t>
            </a:r>
            <a:r>
              <a:rPr b="1" i="1" lang="en">
                <a:solidFill>
                  <a:srgbClr val="990000"/>
                </a:solidFill>
                <a:latin typeface="Roboto"/>
                <a:ea typeface="Roboto"/>
                <a:cs typeface="Roboto"/>
                <a:sym typeface="Roboto"/>
              </a:rPr>
              <a:t>(e.g. EMS, early </a:t>
            </a:r>
            <a:r>
              <a:rPr b="1" i="1" lang="en">
                <a:solidFill>
                  <a:srgbClr val="990000"/>
                </a:solidFill>
                <a:latin typeface="Roboto"/>
                <a:ea typeface="Roboto"/>
                <a:cs typeface="Roboto"/>
                <a:sym typeface="Roboto"/>
              </a:rPr>
              <a:t>child-care</a:t>
            </a:r>
            <a:r>
              <a:rPr b="1" i="1" lang="en">
                <a:solidFill>
                  <a:srgbClr val="990000"/>
                </a:solidFill>
                <a:latin typeface="Roboto"/>
                <a:ea typeface="Roboto"/>
                <a:cs typeface="Roboto"/>
                <a:sym typeface="Roboto"/>
              </a:rPr>
              <a:t> hospitals)</a:t>
            </a:r>
            <a:r>
              <a:rPr b="1" lang="en">
                <a:solidFill>
                  <a:srgbClr val="990000"/>
                </a:solidFill>
                <a:latin typeface="Roboto"/>
                <a:ea typeface="Roboto"/>
                <a:cs typeface="Roboto"/>
                <a:sym typeface="Roboto"/>
              </a:rPr>
              <a:t> and to the communities most in need. </a:t>
            </a:r>
            <a:endParaRPr>
              <a:latin typeface="Roboto"/>
              <a:ea typeface="Roboto"/>
              <a:cs typeface="Roboto"/>
              <a:sym typeface="Roboto"/>
            </a:endParaRPr>
          </a:p>
        </p:txBody>
      </p:sp>
      <p:grpSp>
        <p:nvGrpSpPr>
          <p:cNvPr id="426" name="Google Shape;426;p49"/>
          <p:cNvGrpSpPr/>
          <p:nvPr/>
        </p:nvGrpSpPr>
        <p:grpSpPr>
          <a:xfrm>
            <a:off x="134494" y="1408416"/>
            <a:ext cx="2218753" cy="3540211"/>
            <a:chOff x="732875" y="1880325"/>
            <a:chExt cx="2539200" cy="2800800"/>
          </a:xfrm>
        </p:grpSpPr>
        <p:sp>
          <p:nvSpPr>
            <p:cNvPr id="427" name="Google Shape;427;p49"/>
            <p:cNvSpPr/>
            <p:nvPr/>
          </p:nvSpPr>
          <p:spPr>
            <a:xfrm>
              <a:off x="732875" y="1880325"/>
              <a:ext cx="2539200" cy="2800800"/>
            </a:xfrm>
            <a:prstGeom prst="rect">
              <a:avLst/>
            </a:prstGeom>
            <a:solidFill>
              <a:srgbClr val="770B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28" name="Google Shape;428;p49"/>
            <p:cNvSpPr/>
            <p:nvPr/>
          </p:nvSpPr>
          <p:spPr>
            <a:xfrm>
              <a:off x="874162" y="1985949"/>
              <a:ext cx="2256600" cy="2589900"/>
            </a:xfrm>
            <a:prstGeom prst="rect">
              <a:avLst/>
            </a:prstGeom>
            <a:solidFill>
              <a:srgbClr val="940E3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grpSp>
        <p:nvGrpSpPr>
          <p:cNvPr id="429" name="Google Shape;429;p49"/>
          <p:cNvGrpSpPr/>
          <p:nvPr/>
        </p:nvGrpSpPr>
        <p:grpSpPr>
          <a:xfrm>
            <a:off x="2353244" y="1408416"/>
            <a:ext cx="2218753" cy="3540211"/>
            <a:chOff x="732875" y="1880325"/>
            <a:chExt cx="2539200" cy="2800800"/>
          </a:xfrm>
        </p:grpSpPr>
        <p:sp>
          <p:nvSpPr>
            <p:cNvPr id="430" name="Google Shape;430;p49"/>
            <p:cNvSpPr/>
            <p:nvPr/>
          </p:nvSpPr>
          <p:spPr>
            <a:xfrm>
              <a:off x="732875" y="1880325"/>
              <a:ext cx="2539200" cy="2800800"/>
            </a:xfrm>
            <a:prstGeom prst="rect">
              <a:avLst/>
            </a:prstGeom>
            <a:solidFill>
              <a:srgbClr val="770B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31" name="Google Shape;431;p49"/>
            <p:cNvSpPr/>
            <p:nvPr/>
          </p:nvSpPr>
          <p:spPr>
            <a:xfrm>
              <a:off x="874162" y="1985949"/>
              <a:ext cx="2256600" cy="2589900"/>
            </a:xfrm>
            <a:prstGeom prst="rect">
              <a:avLst/>
            </a:prstGeom>
            <a:solidFill>
              <a:srgbClr val="940E3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grpSp>
        <p:nvGrpSpPr>
          <p:cNvPr id="432" name="Google Shape;432;p49"/>
          <p:cNvGrpSpPr/>
          <p:nvPr/>
        </p:nvGrpSpPr>
        <p:grpSpPr>
          <a:xfrm>
            <a:off x="4571994" y="1408416"/>
            <a:ext cx="2218753" cy="3540211"/>
            <a:chOff x="732875" y="1880325"/>
            <a:chExt cx="2539200" cy="2800800"/>
          </a:xfrm>
        </p:grpSpPr>
        <p:sp>
          <p:nvSpPr>
            <p:cNvPr id="433" name="Google Shape;433;p49"/>
            <p:cNvSpPr/>
            <p:nvPr/>
          </p:nvSpPr>
          <p:spPr>
            <a:xfrm>
              <a:off x="732875" y="1880325"/>
              <a:ext cx="2539200" cy="2800800"/>
            </a:xfrm>
            <a:prstGeom prst="rect">
              <a:avLst/>
            </a:prstGeom>
            <a:solidFill>
              <a:srgbClr val="770B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34" name="Google Shape;434;p49"/>
            <p:cNvSpPr/>
            <p:nvPr/>
          </p:nvSpPr>
          <p:spPr>
            <a:xfrm>
              <a:off x="874162" y="1985949"/>
              <a:ext cx="2256600" cy="2589900"/>
            </a:xfrm>
            <a:prstGeom prst="rect">
              <a:avLst/>
            </a:prstGeom>
            <a:solidFill>
              <a:srgbClr val="940E3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grpSp>
        <p:nvGrpSpPr>
          <p:cNvPr id="435" name="Google Shape;435;p49"/>
          <p:cNvGrpSpPr/>
          <p:nvPr/>
        </p:nvGrpSpPr>
        <p:grpSpPr>
          <a:xfrm>
            <a:off x="6790744" y="1408416"/>
            <a:ext cx="2218753" cy="3540211"/>
            <a:chOff x="732875" y="1880325"/>
            <a:chExt cx="2539200" cy="2800800"/>
          </a:xfrm>
        </p:grpSpPr>
        <p:sp>
          <p:nvSpPr>
            <p:cNvPr id="436" name="Google Shape;436;p49"/>
            <p:cNvSpPr/>
            <p:nvPr/>
          </p:nvSpPr>
          <p:spPr>
            <a:xfrm>
              <a:off x="732875" y="1880325"/>
              <a:ext cx="2539200" cy="2800800"/>
            </a:xfrm>
            <a:prstGeom prst="rect">
              <a:avLst/>
            </a:prstGeom>
            <a:solidFill>
              <a:srgbClr val="770B2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37" name="Google Shape;437;p49"/>
            <p:cNvSpPr/>
            <p:nvPr/>
          </p:nvSpPr>
          <p:spPr>
            <a:xfrm>
              <a:off x="874162" y="1985949"/>
              <a:ext cx="2256600" cy="2589900"/>
            </a:xfrm>
            <a:prstGeom prst="rect">
              <a:avLst/>
            </a:prstGeom>
            <a:solidFill>
              <a:srgbClr val="940E3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sp>
        <p:nvSpPr>
          <p:cNvPr id="438" name="Google Shape;438;p49"/>
          <p:cNvSpPr txBox="1"/>
          <p:nvPr/>
        </p:nvSpPr>
        <p:spPr>
          <a:xfrm>
            <a:off x="242175" y="2145750"/>
            <a:ext cx="2003400" cy="26781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Immediately deployable to hotspots</a:t>
            </a:r>
            <a:endParaRPr sz="1200">
              <a:solidFill>
                <a:schemeClr val="lt1"/>
              </a:solidFill>
              <a:latin typeface="Roboto"/>
              <a:ea typeface="Roboto"/>
              <a:cs typeface="Roboto"/>
              <a:sym typeface="Roboto"/>
            </a:endParaRPr>
          </a:p>
          <a:p>
            <a:pPr indent="0" lvl="0" marL="457200" marR="0" rtl="0" algn="l">
              <a:lnSpc>
                <a:spcPct val="90000"/>
              </a:lnSpc>
              <a:spcBef>
                <a:spcPts val="0"/>
              </a:spcBef>
              <a:spcAft>
                <a:spcPts val="0"/>
              </a:spcAft>
              <a:buNone/>
            </a:pPr>
            <a:r>
              <a:t/>
            </a:r>
            <a:endParaRPr sz="1200">
              <a:solidFill>
                <a:schemeClr val="lt1"/>
              </a:solidFill>
              <a:latin typeface="Roboto"/>
              <a:ea typeface="Roboto"/>
              <a:cs typeface="Roboto"/>
              <a:sym typeface="Roboto"/>
            </a:endParaRPr>
          </a:p>
          <a:p>
            <a:pPr indent="-304800" lvl="0" marL="457200" marR="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Highly replicable with low capital cost </a:t>
            </a:r>
            <a:r>
              <a:rPr i="1" lang="en" sz="1200">
                <a:solidFill>
                  <a:schemeClr val="lt1"/>
                </a:solidFill>
                <a:latin typeface="Roboto"/>
                <a:ea typeface="Roboto"/>
                <a:cs typeface="Roboto"/>
                <a:sym typeface="Roboto"/>
              </a:rPr>
              <a:t>(unlike most PCR based mobile testing)</a:t>
            </a:r>
            <a:endParaRPr i="1" sz="1200">
              <a:solidFill>
                <a:schemeClr val="lt1"/>
              </a:solidFill>
              <a:latin typeface="Roboto"/>
              <a:ea typeface="Roboto"/>
              <a:cs typeface="Roboto"/>
              <a:sym typeface="Roboto"/>
            </a:endParaRPr>
          </a:p>
          <a:p>
            <a:pPr indent="0" lvl="0" marL="457200" marR="0" rtl="0" algn="l">
              <a:lnSpc>
                <a:spcPct val="90000"/>
              </a:lnSpc>
              <a:spcBef>
                <a:spcPts val="0"/>
              </a:spcBef>
              <a:spcAft>
                <a:spcPts val="0"/>
              </a:spcAft>
              <a:buNone/>
            </a:pPr>
            <a:r>
              <a:t/>
            </a:r>
            <a:endParaRPr sz="1200">
              <a:solidFill>
                <a:schemeClr val="lt1"/>
              </a:solidFill>
              <a:latin typeface="Roboto"/>
              <a:ea typeface="Roboto"/>
              <a:cs typeface="Roboto"/>
              <a:sym typeface="Roboto"/>
            </a:endParaRPr>
          </a:p>
          <a:p>
            <a:pPr indent="-304800" lvl="0" marL="457200" marR="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Partner with local community groups for building trust and driving adoption</a:t>
            </a:r>
            <a:endParaRPr sz="1200">
              <a:solidFill>
                <a:schemeClr val="lt1"/>
              </a:solidFill>
              <a:latin typeface="Poppins"/>
              <a:ea typeface="Poppins"/>
              <a:cs typeface="Poppins"/>
              <a:sym typeface="Poppins"/>
            </a:endParaRPr>
          </a:p>
        </p:txBody>
      </p:sp>
      <p:sp>
        <p:nvSpPr>
          <p:cNvPr id="439" name="Google Shape;439;p49"/>
          <p:cNvSpPr txBox="1"/>
          <p:nvPr/>
        </p:nvSpPr>
        <p:spPr>
          <a:xfrm>
            <a:off x="242175" y="1542288"/>
            <a:ext cx="2003400" cy="5172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b="1" lang="en" sz="1200">
                <a:solidFill>
                  <a:schemeClr val="lt1"/>
                </a:solidFill>
                <a:latin typeface="Poppins"/>
                <a:ea typeface="Poppins"/>
                <a:cs typeface="Poppins"/>
                <a:sym typeface="Poppins"/>
              </a:rPr>
              <a:t>Rapid Response Surge Screening</a:t>
            </a:r>
            <a:endParaRPr/>
          </a:p>
        </p:txBody>
      </p:sp>
      <p:sp>
        <p:nvSpPr>
          <p:cNvPr id="440" name="Google Shape;440;p49"/>
          <p:cNvSpPr txBox="1"/>
          <p:nvPr/>
        </p:nvSpPr>
        <p:spPr>
          <a:xfrm>
            <a:off x="2458075" y="1542300"/>
            <a:ext cx="2003400" cy="5172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None/>
            </a:pPr>
            <a:r>
              <a:rPr b="1" lang="en" sz="1200">
                <a:solidFill>
                  <a:schemeClr val="lt1"/>
                </a:solidFill>
                <a:latin typeface="Poppins"/>
                <a:ea typeface="Poppins"/>
                <a:cs typeface="Poppins"/>
                <a:sym typeface="Poppins"/>
              </a:rPr>
              <a:t>Sustained Community Assurance Screening</a:t>
            </a:r>
            <a:endParaRPr b="1" sz="1200">
              <a:solidFill>
                <a:schemeClr val="lt1"/>
              </a:solidFill>
              <a:latin typeface="Poppins"/>
              <a:ea typeface="Poppins"/>
              <a:cs typeface="Poppins"/>
              <a:sym typeface="Poppins"/>
            </a:endParaRPr>
          </a:p>
        </p:txBody>
      </p:sp>
      <p:sp>
        <p:nvSpPr>
          <p:cNvPr id="441" name="Google Shape;441;p49"/>
          <p:cNvSpPr txBox="1"/>
          <p:nvPr/>
        </p:nvSpPr>
        <p:spPr>
          <a:xfrm>
            <a:off x="4703813" y="1542300"/>
            <a:ext cx="1955100" cy="3510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None/>
            </a:pPr>
            <a:r>
              <a:rPr b="1" lang="en" sz="1200">
                <a:solidFill>
                  <a:schemeClr val="lt1"/>
                </a:solidFill>
                <a:latin typeface="Poppins"/>
                <a:ea typeface="Poppins"/>
                <a:cs typeface="Poppins"/>
                <a:sym typeface="Poppins"/>
              </a:rPr>
              <a:t>Multi-Site Study</a:t>
            </a:r>
            <a:endParaRPr b="1" sz="1200">
              <a:solidFill>
                <a:schemeClr val="lt1"/>
              </a:solidFill>
              <a:latin typeface="Poppins"/>
              <a:ea typeface="Poppins"/>
              <a:cs typeface="Poppins"/>
              <a:sym typeface="Poppins"/>
            </a:endParaRPr>
          </a:p>
        </p:txBody>
      </p:sp>
      <p:sp>
        <p:nvSpPr>
          <p:cNvPr id="442" name="Google Shape;442;p49"/>
          <p:cNvSpPr txBox="1"/>
          <p:nvPr/>
        </p:nvSpPr>
        <p:spPr>
          <a:xfrm>
            <a:off x="6901275" y="1542300"/>
            <a:ext cx="2003400" cy="6834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b="1" lang="en" sz="1200">
                <a:solidFill>
                  <a:schemeClr val="lt1"/>
                </a:solidFill>
                <a:latin typeface="Poppins"/>
                <a:ea typeface="Poppins"/>
                <a:cs typeface="Poppins"/>
                <a:sym typeface="Poppins"/>
              </a:rPr>
              <a:t>Network of EMS Surveillance Screening Sites</a:t>
            </a:r>
            <a:endParaRPr b="1">
              <a:solidFill>
                <a:schemeClr val="accent1"/>
              </a:solidFill>
              <a:latin typeface="Poppins"/>
              <a:ea typeface="Poppins"/>
              <a:cs typeface="Poppins"/>
              <a:sym typeface="Poppins"/>
            </a:endParaRPr>
          </a:p>
        </p:txBody>
      </p:sp>
      <p:sp>
        <p:nvSpPr>
          <p:cNvPr id="443" name="Google Shape;443;p49"/>
          <p:cNvSpPr txBox="1"/>
          <p:nvPr/>
        </p:nvSpPr>
        <p:spPr>
          <a:xfrm>
            <a:off x="2460925" y="2145750"/>
            <a:ext cx="2003400" cy="2179500"/>
          </a:xfrm>
          <a:prstGeom prst="rect">
            <a:avLst/>
          </a:prstGeom>
          <a:noFill/>
          <a:ln>
            <a:noFill/>
          </a:ln>
        </p:spPr>
        <p:txBody>
          <a:bodyPr anchorCtr="0" anchor="t" bIns="91425" lIns="91425" spcFirstLastPara="1" rIns="91425" wrap="square" tIns="91425">
            <a:spAutoFit/>
          </a:bodyPr>
          <a:lstStyle/>
          <a:p>
            <a:pPr indent="-304800" lvl="0" marL="45720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Anchored in schools and workplaces</a:t>
            </a:r>
            <a:endParaRPr sz="1200">
              <a:solidFill>
                <a:schemeClr val="lt1"/>
              </a:solidFill>
              <a:latin typeface="Roboto"/>
              <a:ea typeface="Roboto"/>
              <a:cs typeface="Roboto"/>
              <a:sym typeface="Roboto"/>
            </a:endParaRPr>
          </a:p>
          <a:p>
            <a:pPr indent="0" lvl="0" marL="457200" rtl="0" algn="l">
              <a:lnSpc>
                <a:spcPct val="90000"/>
              </a:lnSpc>
              <a:spcBef>
                <a:spcPts val="0"/>
              </a:spcBef>
              <a:spcAft>
                <a:spcPts val="0"/>
              </a:spcAft>
              <a:buNone/>
            </a:pPr>
            <a:r>
              <a:t/>
            </a:r>
            <a:endParaRPr sz="1200">
              <a:solidFill>
                <a:schemeClr val="lt1"/>
              </a:solidFill>
              <a:latin typeface="Roboto"/>
              <a:ea typeface="Roboto"/>
              <a:cs typeface="Roboto"/>
              <a:sym typeface="Roboto"/>
            </a:endParaRPr>
          </a:p>
          <a:p>
            <a:pPr indent="-304800" lvl="0" marL="45720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Expand to entire communities with flexible and convenient options</a:t>
            </a:r>
            <a:endParaRPr sz="1200">
              <a:solidFill>
                <a:schemeClr val="lt1"/>
              </a:solidFill>
              <a:latin typeface="Roboto"/>
              <a:ea typeface="Roboto"/>
              <a:cs typeface="Roboto"/>
              <a:sym typeface="Roboto"/>
            </a:endParaRPr>
          </a:p>
          <a:p>
            <a:pPr indent="0" lvl="0" marL="457200" rtl="0" algn="l">
              <a:lnSpc>
                <a:spcPct val="90000"/>
              </a:lnSpc>
              <a:spcBef>
                <a:spcPts val="0"/>
              </a:spcBef>
              <a:spcAft>
                <a:spcPts val="0"/>
              </a:spcAft>
              <a:buNone/>
            </a:pPr>
            <a:r>
              <a:t/>
            </a:r>
            <a:endParaRPr sz="1200">
              <a:solidFill>
                <a:schemeClr val="lt1"/>
              </a:solidFill>
              <a:latin typeface="Roboto"/>
              <a:ea typeface="Roboto"/>
              <a:cs typeface="Roboto"/>
              <a:sym typeface="Roboto"/>
            </a:endParaRPr>
          </a:p>
          <a:p>
            <a:pPr indent="-304800" lvl="0" marL="45720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Marry with policies such as test-to-stay that drive adoption</a:t>
            </a:r>
            <a:endParaRPr sz="1200">
              <a:solidFill>
                <a:schemeClr val="lt1"/>
              </a:solidFill>
              <a:latin typeface="Roboto"/>
              <a:ea typeface="Roboto"/>
              <a:cs typeface="Roboto"/>
              <a:sym typeface="Roboto"/>
            </a:endParaRPr>
          </a:p>
        </p:txBody>
      </p:sp>
      <p:sp>
        <p:nvSpPr>
          <p:cNvPr id="444" name="Google Shape;444;p49"/>
          <p:cNvSpPr txBox="1"/>
          <p:nvPr/>
        </p:nvSpPr>
        <p:spPr>
          <a:xfrm>
            <a:off x="4679675" y="2145750"/>
            <a:ext cx="2003400" cy="2511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1200">
                <a:solidFill>
                  <a:schemeClr val="lt1"/>
                </a:solidFill>
                <a:latin typeface="Roboto"/>
                <a:ea typeface="Roboto"/>
                <a:cs typeface="Roboto"/>
                <a:sym typeface="Roboto"/>
              </a:rPr>
              <a:t>Compare to antigen studies on key endpoints:</a:t>
            </a:r>
            <a:endParaRPr sz="1200">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sz="1200">
              <a:solidFill>
                <a:schemeClr val="lt1"/>
              </a:solidFill>
              <a:latin typeface="Roboto"/>
              <a:ea typeface="Roboto"/>
              <a:cs typeface="Roboto"/>
              <a:sym typeface="Roboto"/>
            </a:endParaRPr>
          </a:p>
          <a:p>
            <a:pPr indent="-167640" lvl="0" marL="32004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Additional reduction in Rt from Screening Program</a:t>
            </a:r>
            <a:endParaRPr sz="1200">
              <a:solidFill>
                <a:schemeClr val="lt1"/>
              </a:solidFill>
              <a:latin typeface="Roboto"/>
              <a:ea typeface="Roboto"/>
              <a:cs typeface="Roboto"/>
              <a:sym typeface="Roboto"/>
            </a:endParaRPr>
          </a:p>
          <a:p>
            <a:pPr indent="-167640" lvl="0" marL="32004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 participation in program </a:t>
            </a:r>
            <a:endParaRPr sz="1200">
              <a:solidFill>
                <a:schemeClr val="lt1"/>
              </a:solidFill>
              <a:latin typeface="Roboto"/>
              <a:ea typeface="Roboto"/>
              <a:cs typeface="Roboto"/>
              <a:sym typeface="Roboto"/>
            </a:endParaRPr>
          </a:p>
          <a:p>
            <a:pPr indent="-167640" lvl="0" marL="32004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Participant satisfaction in program</a:t>
            </a:r>
            <a:endParaRPr sz="1200">
              <a:solidFill>
                <a:schemeClr val="lt1"/>
              </a:solidFill>
              <a:latin typeface="Roboto"/>
              <a:ea typeface="Roboto"/>
              <a:cs typeface="Roboto"/>
              <a:sym typeface="Roboto"/>
            </a:endParaRPr>
          </a:p>
          <a:p>
            <a:pPr indent="-167640" lvl="0" marL="320040" rtl="0" algn="l">
              <a:lnSpc>
                <a:spcPct val="90000"/>
              </a:lnSpc>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School/work days saved by program (test-to-stay)</a:t>
            </a:r>
            <a:endParaRPr sz="1200">
              <a:solidFill>
                <a:schemeClr val="lt1"/>
              </a:solidFill>
              <a:latin typeface="Roboto"/>
              <a:ea typeface="Roboto"/>
              <a:cs typeface="Roboto"/>
              <a:sym typeface="Roboto"/>
            </a:endParaRPr>
          </a:p>
        </p:txBody>
      </p:sp>
      <p:sp>
        <p:nvSpPr>
          <p:cNvPr id="445" name="Google Shape;445;p49"/>
          <p:cNvSpPr txBox="1"/>
          <p:nvPr/>
        </p:nvSpPr>
        <p:spPr>
          <a:xfrm>
            <a:off x="6898425" y="2097150"/>
            <a:ext cx="2076600" cy="2775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1100">
                <a:solidFill>
                  <a:schemeClr val="lt1"/>
                </a:solidFill>
                <a:latin typeface="Roboto"/>
                <a:ea typeface="Roboto"/>
                <a:cs typeface="Roboto"/>
                <a:sym typeface="Roboto"/>
              </a:rPr>
              <a:t>High need for screening critical first-responders  owing to the large degree of  vaccine hesitancy in this population</a:t>
            </a:r>
            <a:endParaRPr sz="1100">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sz="1100">
              <a:solidFill>
                <a:schemeClr val="lt1"/>
              </a:solidFill>
              <a:latin typeface="Roboto"/>
              <a:ea typeface="Roboto"/>
              <a:cs typeface="Roboto"/>
              <a:sym typeface="Roboto"/>
            </a:endParaRPr>
          </a:p>
          <a:p>
            <a:pPr indent="-298450" lvl="0" marL="457200" rtl="0" algn="l">
              <a:lnSpc>
                <a:spcPct val="90000"/>
              </a:lnSpc>
              <a:spcBef>
                <a:spcPts val="0"/>
              </a:spcBef>
              <a:spcAft>
                <a:spcPts val="0"/>
              </a:spcAft>
              <a:buClr>
                <a:schemeClr val="lt1"/>
              </a:buClr>
              <a:buSzPts val="1100"/>
              <a:buFont typeface="Roboto"/>
              <a:buChar char="●"/>
            </a:pPr>
            <a:r>
              <a:rPr lang="en" sz="1100">
                <a:solidFill>
                  <a:schemeClr val="lt1"/>
                </a:solidFill>
                <a:latin typeface="Roboto"/>
                <a:ea typeface="Roboto"/>
                <a:cs typeface="Roboto"/>
                <a:sym typeface="Roboto"/>
              </a:rPr>
              <a:t>FloodLAMP has established relationships with EMS leadership </a:t>
            </a:r>
            <a:r>
              <a:rPr i="1" lang="en" sz="1100">
                <a:solidFill>
                  <a:schemeClr val="lt1"/>
                </a:solidFill>
                <a:latin typeface="Roboto"/>
                <a:ea typeface="Roboto"/>
                <a:cs typeface="Roboto"/>
                <a:sym typeface="Roboto"/>
              </a:rPr>
              <a:t>(facilitates rapid expansion)</a:t>
            </a:r>
            <a:endParaRPr i="1" sz="1100">
              <a:solidFill>
                <a:schemeClr val="lt1"/>
              </a:solidFill>
              <a:latin typeface="Roboto"/>
              <a:ea typeface="Roboto"/>
              <a:cs typeface="Roboto"/>
              <a:sym typeface="Roboto"/>
            </a:endParaRPr>
          </a:p>
          <a:p>
            <a:pPr indent="-298450" lvl="0" marL="457200" rtl="0" algn="l">
              <a:lnSpc>
                <a:spcPct val="90000"/>
              </a:lnSpc>
              <a:spcBef>
                <a:spcPts val="0"/>
              </a:spcBef>
              <a:spcAft>
                <a:spcPts val="0"/>
              </a:spcAft>
              <a:buClr>
                <a:schemeClr val="lt1"/>
              </a:buClr>
              <a:buSzPts val="1100"/>
              <a:buFont typeface="Roboto"/>
              <a:buChar char="●"/>
            </a:pPr>
            <a:r>
              <a:rPr lang="en" sz="1100">
                <a:solidFill>
                  <a:schemeClr val="lt1"/>
                </a:solidFill>
                <a:latin typeface="Roboto"/>
                <a:ea typeface="Roboto"/>
                <a:cs typeface="Roboto"/>
                <a:sym typeface="Roboto"/>
              </a:rPr>
              <a:t>Ideal group to expand screening to schools and businesses </a:t>
            </a:r>
            <a:endParaRPr sz="1100">
              <a:solidFill>
                <a:schemeClr val="lt1"/>
              </a:solidFill>
              <a:latin typeface="Roboto"/>
              <a:ea typeface="Roboto"/>
              <a:cs typeface="Roboto"/>
              <a:sym typeface="Roboto"/>
            </a:endParaRPr>
          </a:p>
          <a:p>
            <a:pPr indent="0" lvl="0" marL="457200" rtl="0" algn="l">
              <a:lnSpc>
                <a:spcPct val="90000"/>
              </a:lnSpc>
              <a:spcBef>
                <a:spcPts val="0"/>
              </a:spcBef>
              <a:spcAft>
                <a:spcPts val="0"/>
              </a:spcAft>
              <a:buNone/>
            </a:pPr>
            <a:r>
              <a:rPr i="1" lang="en" sz="1100">
                <a:solidFill>
                  <a:schemeClr val="lt1"/>
                </a:solidFill>
                <a:latin typeface="Roboto"/>
                <a:ea typeface="Roboto"/>
                <a:cs typeface="Roboto"/>
                <a:sym typeface="Roboto"/>
              </a:rPr>
              <a:t>(</a:t>
            </a:r>
            <a:r>
              <a:rPr i="1" lang="en" sz="1100">
                <a:solidFill>
                  <a:schemeClr val="lt1"/>
                </a:solidFill>
                <a:latin typeface="Roboto"/>
                <a:ea typeface="Roboto"/>
                <a:cs typeface="Roboto"/>
                <a:sym typeface="Roboto"/>
              </a:rPr>
              <a:t>EMS has community trust)</a:t>
            </a:r>
            <a:endParaRPr i="1" sz="1100">
              <a:solidFill>
                <a:schemeClr val="lt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0"/>
          <p:cNvSpPr txBox="1"/>
          <p:nvPr/>
        </p:nvSpPr>
        <p:spPr>
          <a:xfrm>
            <a:off x="1044800" y="808375"/>
            <a:ext cx="3548100" cy="12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4285F4"/>
                </a:solidFill>
                <a:latin typeface="Poppins"/>
                <a:ea typeface="Poppins"/>
                <a:cs typeface="Poppins"/>
                <a:sym typeface="Poppins"/>
              </a:rPr>
              <a:t>Randy True   </a:t>
            </a:r>
            <a:br>
              <a:rPr b="1" lang="en" sz="1200">
                <a:solidFill>
                  <a:srgbClr val="4285F4"/>
                </a:solidFill>
                <a:latin typeface="Poppins"/>
                <a:ea typeface="Poppins"/>
                <a:cs typeface="Poppins"/>
                <a:sym typeface="Poppins"/>
              </a:rPr>
            </a:br>
            <a:r>
              <a:rPr lang="en" sz="1200">
                <a:solidFill>
                  <a:srgbClr val="4285F4"/>
                </a:solidFill>
                <a:latin typeface="Poppins"/>
                <a:ea typeface="Poppins"/>
                <a:cs typeface="Poppins"/>
                <a:sym typeface="Poppins"/>
              </a:rPr>
              <a:t>Founder &amp; CEO</a:t>
            </a:r>
            <a:endParaRPr i="1" sz="1000">
              <a:solidFill>
                <a:srgbClr val="4285F4"/>
              </a:solidFill>
              <a:latin typeface="Poppins"/>
              <a:ea typeface="Poppins"/>
              <a:cs typeface="Poppins"/>
              <a:sym typeface="Poppins"/>
            </a:endParaRPr>
          </a:p>
          <a:p>
            <a:pPr indent="0" lvl="0" marL="0" rtl="0" algn="l">
              <a:spcBef>
                <a:spcPts val="0"/>
              </a:spcBef>
              <a:spcAft>
                <a:spcPts val="0"/>
              </a:spcAft>
              <a:buNone/>
            </a:pPr>
            <a:r>
              <a:t/>
            </a:r>
            <a:endParaRPr i="1" sz="200">
              <a:latin typeface="Roboto"/>
              <a:ea typeface="Roboto"/>
              <a:cs typeface="Roboto"/>
              <a:sym typeface="Roboto"/>
            </a:endParaRPr>
          </a:p>
          <a:p>
            <a:pPr indent="0" lvl="0" marL="0" rtl="0" algn="l">
              <a:lnSpc>
                <a:spcPct val="100000"/>
              </a:lnSpc>
              <a:spcBef>
                <a:spcPts val="0"/>
              </a:spcBef>
              <a:spcAft>
                <a:spcPts val="0"/>
              </a:spcAft>
              <a:buNone/>
            </a:pPr>
            <a:r>
              <a:rPr i="1" lang="en" sz="900">
                <a:latin typeface="Roboto"/>
                <a:ea typeface="Roboto"/>
                <a:cs typeface="Roboto"/>
                <a:sym typeface="Roboto"/>
              </a:rPr>
              <a:t>• </a:t>
            </a:r>
            <a:r>
              <a:rPr i="1" lang="en" sz="900">
                <a:solidFill>
                  <a:srgbClr val="000000"/>
                </a:solidFill>
                <a:latin typeface="Roboto"/>
                <a:ea typeface="Roboto"/>
                <a:cs typeface="Roboto"/>
                <a:sym typeface="Roboto"/>
              </a:rPr>
              <a:t>Founder TMI Inc. - Acq. Affymetrix</a:t>
            </a:r>
            <a:endParaRPr i="1" sz="900">
              <a:solidFill>
                <a:srgbClr val="000000"/>
              </a:solidFill>
              <a:latin typeface="Roboto"/>
              <a:ea typeface="Roboto"/>
              <a:cs typeface="Roboto"/>
              <a:sym typeface="Roboto"/>
            </a:endParaRPr>
          </a:p>
          <a:p>
            <a:pPr indent="0" lvl="0" marL="0" rtl="0" algn="l">
              <a:lnSpc>
                <a:spcPct val="100000"/>
              </a:lnSpc>
              <a:spcBef>
                <a:spcPts val="0"/>
              </a:spcBef>
              <a:spcAft>
                <a:spcPts val="0"/>
              </a:spcAft>
              <a:buClr>
                <a:srgbClr val="000000"/>
              </a:buClr>
              <a:buSzPts val="1100"/>
              <a:buFont typeface="Arial"/>
              <a:buNone/>
            </a:pPr>
            <a:r>
              <a:rPr i="1" lang="en" sz="900">
                <a:latin typeface="Roboto"/>
                <a:ea typeface="Roboto"/>
                <a:cs typeface="Roboto"/>
                <a:sym typeface="Roboto"/>
              </a:rPr>
              <a:t>• Former </a:t>
            </a:r>
            <a:r>
              <a:rPr i="1" lang="en" sz="900">
                <a:solidFill>
                  <a:srgbClr val="000000"/>
                </a:solidFill>
                <a:latin typeface="Roboto"/>
                <a:ea typeface="Roboto"/>
                <a:cs typeface="Roboto"/>
                <a:sym typeface="Roboto"/>
              </a:rPr>
              <a:t>VP of R&amp;D at Affymetrix</a:t>
            </a:r>
            <a:endParaRPr i="1" sz="900">
              <a:solidFill>
                <a:srgbClr val="000000"/>
              </a:solidFill>
              <a:latin typeface="Roboto"/>
              <a:ea typeface="Roboto"/>
              <a:cs typeface="Roboto"/>
              <a:sym typeface="Roboto"/>
            </a:endParaRPr>
          </a:p>
          <a:p>
            <a:pPr indent="0" lvl="0" marL="0" rtl="0" algn="l">
              <a:spcBef>
                <a:spcPts val="500"/>
              </a:spcBef>
              <a:spcAft>
                <a:spcPts val="0"/>
              </a:spcAft>
              <a:buClr>
                <a:schemeClr val="dk1"/>
              </a:buClr>
              <a:buSzPts val="1100"/>
              <a:buFont typeface="Arial"/>
              <a:buNone/>
            </a:pPr>
            <a:r>
              <a:rPr i="1" lang="en" sz="900" u="sng">
                <a:solidFill>
                  <a:schemeClr val="accent5"/>
                </a:solidFill>
                <a:latin typeface="Roboto"/>
                <a:ea typeface="Roboto"/>
                <a:cs typeface="Roboto"/>
                <a:sym typeface="Roboto"/>
                <a:hlinkClick r:id="rId3">
                  <a:extLst>
                    <a:ext uri="{A12FA001-AC4F-418D-AE19-62706E023703}">
                      <ahyp:hlinkClr val="tx"/>
                    </a:ext>
                  </a:extLst>
                </a:hlinkClick>
              </a:rPr>
              <a:t>bit.ly/biosketch-randalltrue</a:t>
            </a:r>
            <a:endParaRPr i="1" sz="9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i="1" lang="en" sz="900">
                <a:solidFill>
                  <a:schemeClr val="dk1"/>
                </a:solidFill>
                <a:latin typeface="Roboto"/>
                <a:ea typeface="Roboto"/>
                <a:cs typeface="Roboto"/>
                <a:sym typeface="Roboto"/>
              </a:rPr>
              <a:t>co-author global LAMP consortium review: </a:t>
            </a:r>
            <a:r>
              <a:rPr i="1" lang="en" sz="900" u="sng">
                <a:solidFill>
                  <a:schemeClr val="accent5"/>
                </a:solidFill>
                <a:latin typeface="Roboto"/>
                <a:ea typeface="Roboto"/>
                <a:cs typeface="Roboto"/>
                <a:sym typeface="Roboto"/>
                <a:hlinkClick r:id="rId4">
                  <a:extLst>
                    <a:ext uri="{A12FA001-AC4F-418D-AE19-62706E023703}">
                      <ahyp:hlinkClr val="tx"/>
                    </a:ext>
                  </a:extLst>
                </a:hlinkClick>
              </a:rPr>
              <a:t>bit.ly/gLAMP-review</a:t>
            </a:r>
            <a:endParaRPr i="1" sz="9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i="1" lang="en" sz="900" u="sng">
                <a:solidFill>
                  <a:schemeClr val="accent5"/>
                </a:solidFill>
                <a:latin typeface="Roboto"/>
                <a:ea typeface="Roboto"/>
                <a:cs typeface="Roboto"/>
                <a:sym typeface="Roboto"/>
                <a:hlinkClick r:id="rId5">
                  <a:extLst>
                    <a:ext uri="{A12FA001-AC4F-418D-AE19-62706E023703}">
                      <ahyp:hlinkClr val="tx"/>
                    </a:ext>
                  </a:extLst>
                </a:hlinkClick>
              </a:rPr>
              <a:t>https://abrf.memberclicks.net/jbt-2021-september-issue</a:t>
            </a:r>
            <a:endParaRPr i="1" sz="9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i="1" lang="en" sz="900">
                <a:solidFill>
                  <a:schemeClr val="dk1"/>
                </a:solidFill>
                <a:latin typeface="Roboto"/>
                <a:ea typeface="Roboto"/>
                <a:cs typeface="Roboto"/>
                <a:sym typeface="Roboto"/>
              </a:rPr>
              <a:t>				          </a:t>
            </a:r>
            <a:endParaRPr i="1" sz="900">
              <a:latin typeface="Roboto"/>
              <a:ea typeface="Roboto"/>
              <a:cs typeface="Roboto"/>
              <a:sym typeface="Roboto"/>
            </a:endParaRPr>
          </a:p>
          <a:p>
            <a:pPr indent="0" lvl="0" marL="0" rtl="0" algn="l">
              <a:spcBef>
                <a:spcPts val="0"/>
              </a:spcBef>
              <a:spcAft>
                <a:spcPts val="0"/>
              </a:spcAft>
              <a:buNone/>
            </a:pPr>
            <a:r>
              <a:rPr i="1" lang="en" sz="900">
                <a:latin typeface="Roboto"/>
                <a:ea typeface="Roboto"/>
                <a:cs typeface="Roboto"/>
                <a:sym typeface="Roboto"/>
              </a:rPr>
              <a:t>				          </a:t>
            </a:r>
            <a:endParaRPr i="1" sz="900">
              <a:latin typeface="Roboto"/>
              <a:ea typeface="Roboto"/>
              <a:cs typeface="Roboto"/>
              <a:sym typeface="Roboto"/>
            </a:endParaRPr>
          </a:p>
          <a:p>
            <a:pPr indent="0" lvl="0" marL="0" rtl="0" algn="l">
              <a:spcBef>
                <a:spcPts val="0"/>
              </a:spcBef>
              <a:spcAft>
                <a:spcPts val="500"/>
              </a:spcAft>
              <a:buNone/>
            </a:pPr>
            <a:r>
              <a:t/>
            </a:r>
            <a:endParaRPr i="1" sz="900">
              <a:latin typeface="Roboto"/>
              <a:ea typeface="Roboto"/>
              <a:cs typeface="Roboto"/>
              <a:sym typeface="Roboto"/>
            </a:endParaRPr>
          </a:p>
        </p:txBody>
      </p:sp>
      <p:sp>
        <p:nvSpPr>
          <p:cNvPr id="451" name="Google Shape;451;p50"/>
          <p:cNvSpPr/>
          <p:nvPr/>
        </p:nvSpPr>
        <p:spPr>
          <a:xfrm>
            <a:off x="6500550" y="345500"/>
            <a:ext cx="2197500" cy="3111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100">
                <a:solidFill>
                  <a:srgbClr val="4285F4"/>
                </a:solidFill>
                <a:latin typeface="Poppins"/>
                <a:ea typeface="Poppins"/>
                <a:cs typeface="Poppins"/>
                <a:sym typeface="Poppins"/>
              </a:rPr>
              <a:t>Scientific Advisory Board</a:t>
            </a:r>
            <a:endParaRPr b="1" sz="1100">
              <a:solidFill>
                <a:srgbClr val="4285F4"/>
              </a:solidFill>
              <a:latin typeface="Poppins"/>
              <a:ea typeface="Poppins"/>
              <a:cs typeface="Poppins"/>
              <a:sym typeface="Poppins"/>
            </a:endParaRPr>
          </a:p>
        </p:txBody>
      </p:sp>
      <p:sp>
        <p:nvSpPr>
          <p:cNvPr id="452" name="Google Shape;452;p50"/>
          <p:cNvSpPr txBox="1"/>
          <p:nvPr/>
        </p:nvSpPr>
        <p:spPr>
          <a:xfrm>
            <a:off x="6530400" y="1583518"/>
            <a:ext cx="2868300" cy="114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000">
                <a:solidFill>
                  <a:srgbClr val="000000"/>
                </a:solidFill>
                <a:latin typeface="Roboto"/>
                <a:ea typeface="Roboto"/>
                <a:cs typeface="Roboto"/>
                <a:sym typeface="Roboto"/>
              </a:rPr>
              <a:t>Tim Lugo</a:t>
            </a:r>
            <a:r>
              <a:rPr b="1" lang="en" sz="1100">
                <a:latin typeface="Roboto"/>
                <a:ea typeface="Roboto"/>
                <a:cs typeface="Roboto"/>
                <a:sym typeface="Roboto"/>
              </a:rPr>
              <a:t>	   	</a:t>
            </a:r>
            <a:endParaRPr b="1" sz="1100">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i="1" lang="en" sz="900">
                <a:solidFill>
                  <a:srgbClr val="000000"/>
                </a:solidFill>
                <a:latin typeface="Roboto"/>
                <a:ea typeface="Roboto"/>
                <a:cs typeface="Roboto"/>
                <a:sym typeface="Roboto"/>
              </a:rPr>
              <a:t>William Blair</a:t>
            </a:r>
            <a:r>
              <a:rPr lang="en" sz="1100">
                <a:latin typeface="Roboto"/>
                <a:ea typeface="Roboto"/>
                <a:cs typeface="Roboto"/>
                <a:sym typeface="Roboto"/>
              </a:rPr>
              <a:t> </a:t>
            </a:r>
            <a:r>
              <a:rPr i="1" lang="en" sz="900">
                <a:solidFill>
                  <a:srgbClr val="000000"/>
                </a:solidFill>
                <a:latin typeface="Roboto"/>
                <a:ea typeface="Roboto"/>
                <a:cs typeface="Roboto"/>
                <a:sym typeface="Roboto"/>
              </a:rPr>
              <a:t>Biotechnology Group Head </a:t>
            </a:r>
            <a:endParaRPr i="1" sz="900">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1000">
                <a:solidFill>
                  <a:srgbClr val="000000"/>
                </a:solidFill>
                <a:latin typeface="Roboto"/>
                <a:ea typeface="Roboto"/>
                <a:cs typeface="Roboto"/>
                <a:sym typeface="Roboto"/>
              </a:rPr>
              <a:t>Zarak Khurshid</a:t>
            </a:r>
            <a:r>
              <a:rPr b="1" lang="en" sz="1100">
                <a:latin typeface="Roboto"/>
                <a:ea typeface="Roboto"/>
                <a:cs typeface="Roboto"/>
                <a:sym typeface="Roboto"/>
              </a:rPr>
              <a:t>  	</a:t>
            </a:r>
            <a:endParaRPr b="1" sz="1100">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i="1" lang="en" sz="900">
                <a:latin typeface="Roboto"/>
                <a:ea typeface="Roboto"/>
                <a:cs typeface="Roboto"/>
                <a:sym typeface="Roboto"/>
              </a:rPr>
              <a:t>Asymmetry Capital</a:t>
            </a:r>
            <a:r>
              <a:rPr b="1" i="1" lang="en" sz="900">
                <a:latin typeface="Roboto"/>
                <a:ea typeface="Roboto"/>
                <a:cs typeface="Roboto"/>
                <a:sym typeface="Roboto"/>
              </a:rPr>
              <a:t>,</a:t>
            </a:r>
            <a:r>
              <a:rPr b="1" lang="en" sz="900">
                <a:latin typeface="Roboto"/>
                <a:ea typeface="Roboto"/>
                <a:cs typeface="Roboto"/>
                <a:sym typeface="Roboto"/>
              </a:rPr>
              <a:t> </a:t>
            </a:r>
            <a:r>
              <a:rPr i="1" lang="en" sz="900">
                <a:latin typeface="Roboto"/>
                <a:ea typeface="Roboto"/>
                <a:cs typeface="Roboto"/>
                <a:sym typeface="Roboto"/>
              </a:rPr>
              <a:t>Top MDx Analyst</a:t>
            </a:r>
            <a:r>
              <a:rPr i="1" lang="en" sz="900">
                <a:solidFill>
                  <a:srgbClr val="000000"/>
                </a:solidFill>
                <a:latin typeface="Roboto"/>
                <a:ea typeface="Roboto"/>
                <a:cs typeface="Roboto"/>
                <a:sym typeface="Roboto"/>
              </a:rPr>
              <a:t> </a:t>
            </a:r>
            <a:endParaRPr i="1" sz="900">
              <a:solidFill>
                <a:srgbClr val="000000"/>
              </a:solidFill>
              <a:latin typeface="Roboto"/>
              <a:ea typeface="Roboto"/>
              <a:cs typeface="Roboto"/>
              <a:sym typeface="Roboto"/>
            </a:endParaRPr>
          </a:p>
          <a:p>
            <a:pPr indent="0" lvl="0" marL="0" rtl="0" algn="l">
              <a:spcBef>
                <a:spcPts val="0"/>
              </a:spcBef>
              <a:spcAft>
                <a:spcPts val="0"/>
              </a:spcAft>
              <a:buNone/>
            </a:pPr>
            <a:r>
              <a:rPr b="1" lang="en" sz="1000">
                <a:solidFill>
                  <a:srgbClr val="000000"/>
                </a:solidFill>
                <a:latin typeface="Roboto"/>
                <a:ea typeface="Roboto"/>
                <a:cs typeface="Roboto"/>
                <a:sym typeface="Roboto"/>
              </a:rPr>
              <a:t>John Edge</a:t>
            </a:r>
            <a:r>
              <a:rPr b="1" lang="en" sz="1100">
                <a:solidFill>
                  <a:srgbClr val="000000"/>
                </a:solidFill>
                <a:latin typeface="Roboto"/>
                <a:ea typeface="Roboto"/>
                <a:cs typeface="Roboto"/>
                <a:sym typeface="Roboto"/>
              </a:rPr>
              <a:t> </a:t>
            </a:r>
            <a:r>
              <a:rPr b="1" lang="en" sz="1100">
                <a:latin typeface="Roboto"/>
                <a:ea typeface="Roboto"/>
                <a:cs typeface="Roboto"/>
                <a:sym typeface="Roboto"/>
              </a:rPr>
              <a:t>	   	</a:t>
            </a:r>
            <a:endParaRPr b="1" sz="1100">
              <a:latin typeface="Roboto"/>
              <a:ea typeface="Roboto"/>
              <a:cs typeface="Roboto"/>
              <a:sym typeface="Roboto"/>
            </a:endParaRPr>
          </a:p>
          <a:p>
            <a:pPr indent="0" lvl="0" marL="0" rtl="0" algn="l">
              <a:spcBef>
                <a:spcPts val="0"/>
              </a:spcBef>
              <a:spcAft>
                <a:spcPts val="0"/>
              </a:spcAft>
              <a:buNone/>
            </a:pPr>
            <a:r>
              <a:rPr i="1" lang="en" sz="900">
                <a:latin typeface="Roboto"/>
                <a:ea typeface="Roboto"/>
                <a:cs typeface="Roboto"/>
                <a:sym typeface="Roboto"/>
              </a:rPr>
              <a:t>Oxford Internet Institute, Blue Field Labs, ID2020</a:t>
            </a:r>
            <a:endParaRPr i="1" sz="900">
              <a:latin typeface="Roboto"/>
              <a:ea typeface="Roboto"/>
              <a:cs typeface="Roboto"/>
              <a:sym typeface="Roboto"/>
            </a:endParaRPr>
          </a:p>
          <a:p>
            <a:pPr indent="0" lvl="0" marL="0" rtl="0" algn="l">
              <a:spcBef>
                <a:spcPts val="0"/>
              </a:spcBef>
              <a:spcAft>
                <a:spcPts val="0"/>
              </a:spcAft>
              <a:buNone/>
            </a:pPr>
            <a:r>
              <a:t/>
            </a:r>
            <a:endParaRPr i="1" sz="900">
              <a:latin typeface="Roboto"/>
              <a:ea typeface="Roboto"/>
              <a:cs typeface="Roboto"/>
              <a:sym typeface="Roboto"/>
            </a:endParaRPr>
          </a:p>
        </p:txBody>
      </p:sp>
      <p:sp>
        <p:nvSpPr>
          <p:cNvPr id="453" name="Google Shape;453;p50"/>
          <p:cNvSpPr txBox="1"/>
          <p:nvPr/>
        </p:nvSpPr>
        <p:spPr>
          <a:xfrm>
            <a:off x="6530400" y="3037550"/>
            <a:ext cx="2681400" cy="1819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Roboto"/>
                <a:ea typeface="Roboto"/>
                <a:cs typeface="Roboto"/>
                <a:sym typeface="Roboto"/>
              </a:rPr>
              <a:t>Antanas Sadunas, Sam Fogelberg, Carey Tan</a:t>
            </a:r>
            <a:endParaRPr sz="9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Roboto"/>
                <a:ea typeface="Roboto"/>
                <a:cs typeface="Roboto"/>
                <a:sym typeface="Roboto"/>
              </a:rPr>
              <a:t>Jeff Huber, Cliff Wang, Chris Mason, Simon Johnson, Brett Johnson, Mike Finney, Ron Cook</a:t>
            </a:r>
            <a:endParaRPr sz="9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b="1" lang="en" sz="900">
                <a:solidFill>
                  <a:schemeClr val="dk1"/>
                </a:solidFill>
                <a:latin typeface="Roboto"/>
                <a:ea typeface="Roboto"/>
                <a:cs typeface="Roboto"/>
                <a:sym typeface="Roboto"/>
              </a:rPr>
              <a:t>NSVD: </a:t>
            </a:r>
            <a:r>
              <a:rPr lang="en" sz="900">
                <a:solidFill>
                  <a:schemeClr val="dk1"/>
                </a:solidFill>
                <a:latin typeface="Roboto"/>
                <a:ea typeface="Roboto"/>
                <a:cs typeface="Roboto"/>
                <a:sym typeface="Roboto"/>
              </a:rPr>
              <a:t>Vincent Law, Michael Wells, Katrina</a:t>
            </a:r>
            <a:r>
              <a:rPr lang="en" sz="900">
                <a:solidFill>
                  <a:schemeClr val="dk1"/>
                </a:solidFill>
                <a:latin typeface="Roboto"/>
                <a:ea typeface="Roboto"/>
                <a:cs typeface="Roboto"/>
                <a:sym typeface="Roboto"/>
              </a:rPr>
              <a:t> Brandis, Gaby Hartley, Tim Earley, Nasreen Haque</a:t>
            </a:r>
            <a:endParaRPr sz="9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Roboto"/>
                <a:ea typeface="Roboto"/>
                <a:cs typeface="Roboto"/>
                <a:sym typeface="Roboto"/>
              </a:rPr>
              <a:t>Research-Aid Networks: </a:t>
            </a:r>
            <a:r>
              <a:rPr lang="en" sz="900">
                <a:solidFill>
                  <a:schemeClr val="dk1"/>
                </a:solidFill>
                <a:latin typeface="Roboto"/>
                <a:ea typeface="Roboto"/>
                <a:cs typeface="Roboto"/>
                <a:sym typeface="Roboto"/>
              </a:rPr>
              <a:t>Jeremy Rossman</a:t>
            </a:r>
            <a:endParaRPr sz="9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b="1" lang="en" sz="900">
                <a:solidFill>
                  <a:schemeClr val="dk1"/>
                </a:solidFill>
                <a:latin typeface="Roboto"/>
                <a:ea typeface="Roboto"/>
                <a:cs typeface="Roboto"/>
                <a:sym typeface="Roboto"/>
              </a:rPr>
              <a:t>EMS deployments:</a:t>
            </a:r>
            <a:r>
              <a:rPr lang="en" sz="900">
                <a:solidFill>
                  <a:schemeClr val="dk1"/>
                </a:solidFill>
                <a:latin typeface="Roboto"/>
                <a:ea typeface="Roboto"/>
                <a:cs typeface="Roboto"/>
                <a:sym typeface="Roboto"/>
              </a:rPr>
              <a:t> Adam, Danny, Alex, Petar, Dr. </a:t>
            </a:r>
            <a:r>
              <a:rPr lang="en" sz="900">
                <a:solidFill>
                  <a:schemeClr val="dk1"/>
                </a:solidFill>
                <a:latin typeface="Roboto"/>
                <a:ea typeface="Roboto"/>
                <a:cs typeface="Roboto"/>
                <a:sym typeface="Roboto"/>
              </a:rPr>
              <a:t>Paul Pepe</a:t>
            </a:r>
            <a:endParaRPr sz="9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i="1" lang="en" sz="900">
                <a:solidFill>
                  <a:schemeClr val="dk1"/>
                </a:solidFill>
                <a:latin typeface="Roboto"/>
                <a:ea typeface="Roboto"/>
                <a:cs typeface="Roboto"/>
                <a:sym typeface="Roboto"/>
              </a:rPr>
              <a:t>Thanks too to all of our advisors, volunteers &amp; former employees!!</a:t>
            </a:r>
            <a:endParaRPr i="1" sz="900">
              <a:solidFill>
                <a:schemeClr val="dk1"/>
              </a:solidFill>
              <a:latin typeface="Roboto"/>
              <a:ea typeface="Roboto"/>
              <a:cs typeface="Roboto"/>
              <a:sym typeface="Roboto"/>
            </a:endParaRPr>
          </a:p>
        </p:txBody>
      </p:sp>
      <p:sp>
        <p:nvSpPr>
          <p:cNvPr id="454" name="Google Shape;454;p50"/>
          <p:cNvSpPr/>
          <p:nvPr/>
        </p:nvSpPr>
        <p:spPr>
          <a:xfrm>
            <a:off x="6530394" y="2781191"/>
            <a:ext cx="2808600" cy="3111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100">
                <a:solidFill>
                  <a:srgbClr val="4285F4"/>
                </a:solidFill>
                <a:latin typeface="Poppins"/>
                <a:ea typeface="Poppins"/>
                <a:cs typeface="Poppins"/>
                <a:sym typeface="Poppins"/>
              </a:rPr>
              <a:t>Acknowledgments</a:t>
            </a:r>
            <a:endParaRPr b="1" sz="1100">
              <a:solidFill>
                <a:srgbClr val="4285F4"/>
              </a:solidFill>
              <a:latin typeface="Poppins"/>
              <a:ea typeface="Poppins"/>
              <a:cs typeface="Poppins"/>
              <a:sym typeface="Poppins"/>
            </a:endParaRPr>
          </a:p>
        </p:txBody>
      </p:sp>
      <p:sp>
        <p:nvSpPr>
          <p:cNvPr id="455" name="Google Shape;455;p50"/>
          <p:cNvSpPr/>
          <p:nvPr/>
        </p:nvSpPr>
        <p:spPr>
          <a:xfrm>
            <a:off x="6496800" y="1364018"/>
            <a:ext cx="2875800" cy="3111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 sz="1100">
                <a:solidFill>
                  <a:srgbClr val="4285F4"/>
                </a:solidFill>
                <a:latin typeface="Poppins"/>
                <a:ea typeface="Poppins"/>
                <a:cs typeface="Poppins"/>
                <a:sym typeface="Poppins"/>
              </a:rPr>
              <a:t>Industry Advisors</a:t>
            </a:r>
            <a:endParaRPr b="1" sz="1100">
              <a:solidFill>
                <a:srgbClr val="4285F4"/>
              </a:solidFill>
              <a:latin typeface="Poppins"/>
              <a:ea typeface="Poppins"/>
              <a:cs typeface="Poppins"/>
              <a:sym typeface="Poppins"/>
            </a:endParaRPr>
          </a:p>
        </p:txBody>
      </p:sp>
      <p:sp>
        <p:nvSpPr>
          <p:cNvPr id="456" name="Google Shape;456;p50"/>
          <p:cNvSpPr txBox="1"/>
          <p:nvPr/>
        </p:nvSpPr>
        <p:spPr>
          <a:xfrm>
            <a:off x="6530400" y="547415"/>
            <a:ext cx="2572200" cy="81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000">
                <a:solidFill>
                  <a:srgbClr val="000000"/>
                </a:solidFill>
                <a:latin typeface="Roboto"/>
                <a:ea typeface="Roboto"/>
                <a:cs typeface="Roboto"/>
                <a:sym typeface="Roboto"/>
              </a:rPr>
              <a:t>Anne Wyllie</a:t>
            </a:r>
            <a:r>
              <a:rPr b="1" lang="en" sz="1100">
                <a:solidFill>
                  <a:srgbClr val="000000"/>
                </a:solidFill>
                <a:latin typeface="Roboto"/>
                <a:ea typeface="Roboto"/>
                <a:cs typeface="Roboto"/>
                <a:sym typeface="Roboto"/>
              </a:rPr>
              <a:t> </a:t>
            </a:r>
            <a:r>
              <a:rPr lang="en" sz="1100">
                <a:latin typeface="Roboto"/>
                <a:ea typeface="Roboto"/>
                <a:cs typeface="Roboto"/>
                <a:sym typeface="Roboto"/>
              </a:rPr>
              <a:t>		</a:t>
            </a:r>
            <a:endParaRPr sz="1100">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i="1" lang="en" sz="900">
                <a:solidFill>
                  <a:srgbClr val="000000"/>
                </a:solidFill>
                <a:latin typeface="Roboto"/>
                <a:ea typeface="Roboto"/>
                <a:cs typeface="Roboto"/>
                <a:sym typeface="Roboto"/>
              </a:rPr>
              <a:t>Yale</a:t>
            </a:r>
            <a:r>
              <a:rPr lang="en" sz="900">
                <a:solidFill>
                  <a:schemeClr val="dk1"/>
                </a:solidFill>
                <a:latin typeface="Roboto"/>
                <a:ea typeface="Roboto"/>
                <a:cs typeface="Roboto"/>
                <a:sym typeface="Roboto"/>
              </a:rPr>
              <a:t>,</a:t>
            </a:r>
            <a:r>
              <a:rPr lang="en" sz="900">
                <a:solidFill>
                  <a:srgbClr val="497BC6"/>
                </a:solidFill>
                <a:latin typeface="Roboto"/>
                <a:ea typeface="Roboto"/>
                <a:cs typeface="Roboto"/>
                <a:sym typeface="Roboto"/>
              </a:rPr>
              <a:t> </a:t>
            </a:r>
            <a:r>
              <a:rPr i="1" lang="en" sz="900">
                <a:solidFill>
                  <a:srgbClr val="000000"/>
                </a:solidFill>
                <a:latin typeface="Roboto"/>
                <a:ea typeface="Roboto"/>
                <a:cs typeface="Roboto"/>
                <a:sym typeface="Roboto"/>
              </a:rPr>
              <a:t>Lead Researcher </a:t>
            </a:r>
            <a:r>
              <a:rPr i="1" lang="en" sz="900">
                <a:latin typeface="Roboto"/>
                <a:ea typeface="Roboto"/>
                <a:cs typeface="Roboto"/>
                <a:sym typeface="Roboto"/>
              </a:rPr>
              <a:t>–</a:t>
            </a:r>
            <a:r>
              <a:rPr i="1" lang="en" sz="900">
                <a:solidFill>
                  <a:srgbClr val="000000"/>
                </a:solidFill>
                <a:latin typeface="Roboto"/>
                <a:ea typeface="Roboto"/>
                <a:cs typeface="Roboto"/>
                <a:sym typeface="Roboto"/>
              </a:rPr>
              <a:t> SalivaDirect</a:t>
            </a:r>
            <a:br>
              <a:rPr b="1" lang="en" sz="1100">
                <a:latin typeface="Roboto"/>
                <a:ea typeface="Roboto"/>
                <a:cs typeface="Roboto"/>
                <a:sym typeface="Roboto"/>
              </a:rPr>
            </a:br>
            <a:r>
              <a:rPr b="1" lang="en" sz="1000">
                <a:solidFill>
                  <a:srgbClr val="000000"/>
                </a:solidFill>
                <a:latin typeface="Roboto"/>
                <a:ea typeface="Roboto"/>
                <a:cs typeface="Roboto"/>
                <a:sym typeface="Roboto"/>
              </a:rPr>
              <a:t>Bill Hyun</a:t>
            </a:r>
            <a:r>
              <a:rPr b="1" lang="en" sz="1100">
                <a:solidFill>
                  <a:srgbClr val="000000"/>
                </a:solidFill>
                <a:latin typeface="Roboto"/>
                <a:ea typeface="Roboto"/>
                <a:cs typeface="Roboto"/>
                <a:sym typeface="Roboto"/>
              </a:rPr>
              <a:t> </a:t>
            </a:r>
            <a:r>
              <a:rPr lang="en" sz="1100">
                <a:latin typeface="Roboto"/>
                <a:ea typeface="Roboto"/>
                <a:cs typeface="Roboto"/>
                <a:sym typeface="Roboto"/>
              </a:rPr>
              <a:t>		</a:t>
            </a:r>
            <a:endParaRPr sz="1100">
              <a:latin typeface="Roboto"/>
              <a:ea typeface="Roboto"/>
              <a:cs typeface="Roboto"/>
              <a:sym typeface="Roboto"/>
            </a:endParaRPr>
          </a:p>
          <a:p>
            <a:pPr indent="0" lvl="0" marL="0" rtl="0" algn="l">
              <a:spcBef>
                <a:spcPts val="0"/>
              </a:spcBef>
              <a:spcAft>
                <a:spcPts val="0"/>
              </a:spcAft>
              <a:buNone/>
            </a:pPr>
            <a:r>
              <a:rPr i="1" lang="en" sz="900">
                <a:solidFill>
                  <a:srgbClr val="000000"/>
                </a:solidFill>
                <a:latin typeface="Roboto"/>
                <a:ea typeface="Roboto"/>
                <a:cs typeface="Roboto"/>
                <a:sym typeface="Roboto"/>
              </a:rPr>
              <a:t>UC San Francisco,</a:t>
            </a:r>
            <a:r>
              <a:rPr lang="en" sz="900">
                <a:latin typeface="Roboto"/>
                <a:ea typeface="Roboto"/>
                <a:cs typeface="Roboto"/>
                <a:sym typeface="Roboto"/>
              </a:rPr>
              <a:t> </a:t>
            </a:r>
            <a:r>
              <a:rPr i="1" lang="en" sz="900">
                <a:solidFill>
                  <a:srgbClr val="000000"/>
                </a:solidFill>
                <a:latin typeface="Roboto"/>
                <a:ea typeface="Roboto"/>
                <a:cs typeface="Roboto"/>
                <a:sym typeface="Roboto"/>
              </a:rPr>
              <a:t>Genoa Ventures</a:t>
            </a:r>
            <a:endParaRPr b="1" sz="900">
              <a:solidFill>
                <a:srgbClr val="000000"/>
              </a:solidFill>
              <a:latin typeface="Roboto"/>
              <a:ea typeface="Roboto"/>
              <a:cs typeface="Roboto"/>
              <a:sym typeface="Roboto"/>
            </a:endParaRPr>
          </a:p>
          <a:p>
            <a:pPr indent="0" lvl="0" marL="0" rtl="0" algn="l">
              <a:spcBef>
                <a:spcPts val="0"/>
              </a:spcBef>
              <a:spcAft>
                <a:spcPts val="300"/>
              </a:spcAft>
              <a:buNone/>
            </a:pPr>
            <a:r>
              <a:t/>
            </a:r>
            <a:endParaRPr i="1" sz="900">
              <a:latin typeface="Roboto"/>
              <a:ea typeface="Roboto"/>
              <a:cs typeface="Roboto"/>
              <a:sym typeface="Roboto"/>
            </a:endParaRPr>
          </a:p>
        </p:txBody>
      </p:sp>
      <p:sp>
        <p:nvSpPr>
          <p:cNvPr id="457" name="Google Shape;457;p50"/>
          <p:cNvSpPr txBox="1"/>
          <p:nvPr/>
        </p:nvSpPr>
        <p:spPr>
          <a:xfrm>
            <a:off x="373675" y="249425"/>
            <a:ext cx="53595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FloodLAMP </a:t>
            </a:r>
            <a:r>
              <a:rPr b="1" lang="en" sz="2400">
                <a:solidFill>
                  <a:schemeClr val="dk1"/>
                </a:solidFill>
                <a:latin typeface="Poppins"/>
                <a:ea typeface="Poppins"/>
                <a:cs typeface="Poppins"/>
                <a:sym typeface="Poppins"/>
              </a:rPr>
              <a:t>Team</a:t>
            </a:r>
            <a:r>
              <a:rPr b="1" lang="en" sz="2400">
                <a:solidFill>
                  <a:schemeClr val="dk1"/>
                </a:solidFill>
                <a:latin typeface="Poppins"/>
                <a:ea typeface="Poppins"/>
                <a:cs typeface="Poppins"/>
                <a:sym typeface="Poppins"/>
              </a:rPr>
              <a:t> </a:t>
            </a:r>
            <a:endParaRPr b="1" sz="2400">
              <a:solidFill>
                <a:schemeClr val="dk1"/>
              </a:solidFill>
              <a:latin typeface="Poppins"/>
              <a:ea typeface="Poppins"/>
              <a:cs typeface="Poppins"/>
              <a:sym typeface="Poppins"/>
            </a:endParaRPr>
          </a:p>
        </p:txBody>
      </p:sp>
      <p:sp>
        <p:nvSpPr>
          <p:cNvPr id="458" name="Google Shape;458;p50"/>
          <p:cNvSpPr txBox="1"/>
          <p:nvPr/>
        </p:nvSpPr>
        <p:spPr>
          <a:xfrm>
            <a:off x="1044800" y="3317296"/>
            <a:ext cx="1826400" cy="74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rgbClr val="4285F4"/>
                </a:solidFill>
                <a:latin typeface="Poppins"/>
                <a:ea typeface="Poppins"/>
                <a:cs typeface="Poppins"/>
                <a:sym typeface="Poppins"/>
              </a:rPr>
              <a:t>Theresa Ling</a:t>
            </a:r>
            <a:r>
              <a:rPr lang="en" sz="1200">
                <a:solidFill>
                  <a:srgbClr val="4285F4"/>
                </a:solidFill>
                <a:latin typeface="Poppins"/>
                <a:ea typeface="Poppins"/>
                <a:cs typeface="Poppins"/>
                <a:sym typeface="Poppins"/>
              </a:rPr>
              <a:t>   </a:t>
            </a:r>
            <a:br>
              <a:rPr lang="en" sz="1200">
                <a:solidFill>
                  <a:srgbClr val="4285F4"/>
                </a:solidFill>
                <a:latin typeface="Poppins"/>
                <a:ea typeface="Poppins"/>
                <a:cs typeface="Poppins"/>
                <a:sym typeface="Poppins"/>
              </a:rPr>
            </a:br>
            <a:r>
              <a:rPr lang="en" sz="1100">
                <a:solidFill>
                  <a:srgbClr val="4285F4"/>
                </a:solidFill>
                <a:latin typeface="Poppins"/>
                <a:ea typeface="Poppins"/>
                <a:cs typeface="Poppins"/>
                <a:sym typeface="Poppins"/>
              </a:rPr>
              <a:t>UX/Design Lead</a:t>
            </a:r>
            <a:br>
              <a:rPr lang="en" sz="1200">
                <a:solidFill>
                  <a:srgbClr val="4285F4"/>
                </a:solidFill>
                <a:latin typeface="Poppins"/>
                <a:ea typeface="Poppins"/>
                <a:cs typeface="Poppins"/>
                <a:sym typeface="Poppins"/>
              </a:rPr>
            </a:br>
            <a:endParaRPr sz="200">
              <a:solidFill>
                <a:srgbClr val="4285F4"/>
              </a:solidFill>
              <a:latin typeface="Poppins"/>
              <a:ea typeface="Poppins"/>
              <a:cs typeface="Poppins"/>
              <a:sym typeface="Poppins"/>
            </a:endParaRPr>
          </a:p>
          <a:p>
            <a:pPr indent="0" lvl="0" marL="0" rtl="0" algn="l">
              <a:spcBef>
                <a:spcPts val="0"/>
              </a:spcBef>
              <a:spcAft>
                <a:spcPts val="0"/>
              </a:spcAft>
              <a:buNone/>
            </a:pPr>
            <a:r>
              <a:t/>
            </a:r>
            <a:endParaRPr b="1" sz="1100">
              <a:solidFill>
                <a:schemeClr val="dk1"/>
              </a:solidFill>
              <a:latin typeface="Roboto"/>
              <a:ea typeface="Roboto"/>
              <a:cs typeface="Roboto"/>
              <a:sym typeface="Roboto"/>
            </a:endParaRPr>
          </a:p>
        </p:txBody>
      </p:sp>
      <p:sp>
        <p:nvSpPr>
          <p:cNvPr id="459" name="Google Shape;459;p50"/>
          <p:cNvSpPr txBox="1"/>
          <p:nvPr/>
        </p:nvSpPr>
        <p:spPr>
          <a:xfrm>
            <a:off x="1044800" y="2276725"/>
            <a:ext cx="2701500" cy="100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4285F4"/>
                </a:solidFill>
                <a:latin typeface="Poppins"/>
                <a:ea typeface="Poppins"/>
                <a:cs typeface="Poppins"/>
                <a:sym typeface="Poppins"/>
              </a:rPr>
              <a:t>Kevin Schallert</a:t>
            </a:r>
            <a:r>
              <a:rPr b="1" lang="en" sz="1100">
                <a:solidFill>
                  <a:srgbClr val="4285F4"/>
                </a:solidFill>
                <a:latin typeface="Poppins"/>
                <a:ea typeface="Poppins"/>
                <a:cs typeface="Poppins"/>
                <a:sym typeface="Poppins"/>
              </a:rPr>
              <a:t>   </a:t>
            </a:r>
            <a:endParaRPr b="1" sz="1100">
              <a:solidFill>
                <a:srgbClr val="4285F4"/>
              </a:solidFill>
              <a:latin typeface="Poppins"/>
              <a:ea typeface="Poppins"/>
              <a:cs typeface="Poppins"/>
              <a:sym typeface="Poppins"/>
            </a:endParaRPr>
          </a:p>
          <a:p>
            <a:pPr indent="0" lvl="0" marL="0" rtl="0" algn="l">
              <a:spcBef>
                <a:spcPts val="0"/>
              </a:spcBef>
              <a:spcAft>
                <a:spcPts val="0"/>
              </a:spcAft>
              <a:buNone/>
            </a:pPr>
            <a:r>
              <a:rPr lang="en" sz="1200">
                <a:solidFill>
                  <a:srgbClr val="4285F4"/>
                </a:solidFill>
                <a:latin typeface="Poppins"/>
                <a:ea typeface="Poppins"/>
                <a:cs typeface="Poppins"/>
                <a:sym typeface="Poppins"/>
              </a:rPr>
              <a:t>COO</a:t>
            </a:r>
            <a:endParaRPr sz="1200">
              <a:solidFill>
                <a:srgbClr val="4285F4"/>
              </a:solidFill>
              <a:latin typeface="Poppins"/>
              <a:ea typeface="Poppins"/>
              <a:cs typeface="Poppins"/>
              <a:sym typeface="Poppins"/>
            </a:endParaRPr>
          </a:p>
          <a:p>
            <a:pPr indent="0" lvl="0" marL="0" rtl="0" algn="l">
              <a:spcBef>
                <a:spcPts val="0"/>
              </a:spcBef>
              <a:spcAft>
                <a:spcPts val="0"/>
              </a:spcAft>
              <a:buNone/>
            </a:pPr>
            <a:r>
              <a:t/>
            </a:r>
            <a:endParaRPr sz="200">
              <a:solidFill>
                <a:srgbClr val="4285F4"/>
              </a:solidFill>
              <a:latin typeface="Poppins"/>
              <a:ea typeface="Poppins"/>
              <a:cs typeface="Poppins"/>
              <a:sym typeface="Poppins"/>
            </a:endParaRPr>
          </a:p>
          <a:p>
            <a:pPr indent="0" lvl="0" marL="0" rtl="0" algn="l">
              <a:spcBef>
                <a:spcPts val="0"/>
              </a:spcBef>
              <a:spcAft>
                <a:spcPts val="500"/>
              </a:spcAft>
              <a:buNone/>
            </a:pPr>
            <a:r>
              <a:rPr i="1" lang="en" sz="900">
                <a:solidFill>
                  <a:schemeClr val="dk1"/>
                </a:solidFill>
                <a:latin typeface="Roboto"/>
                <a:ea typeface="Roboto"/>
                <a:cs typeface="Roboto"/>
                <a:sym typeface="Roboto"/>
              </a:rPr>
              <a:t>• Co-Director covid19sci.org, National Volunteer Scientist DB</a:t>
            </a:r>
            <a:br>
              <a:rPr i="1" lang="en" sz="900">
                <a:solidFill>
                  <a:schemeClr val="dk1"/>
                </a:solidFill>
                <a:latin typeface="Roboto"/>
                <a:ea typeface="Roboto"/>
                <a:cs typeface="Roboto"/>
                <a:sym typeface="Roboto"/>
              </a:rPr>
            </a:br>
            <a:r>
              <a:rPr i="1" lang="en" sz="900">
                <a:solidFill>
                  <a:schemeClr val="dk1"/>
                </a:solidFill>
                <a:latin typeface="Roboto"/>
                <a:ea typeface="Roboto"/>
                <a:cs typeface="Roboto"/>
                <a:sym typeface="Roboto"/>
              </a:rPr>
              <a:t>• Former Founder &amp; COO of VineEye</a:t>
            </a:r>
            <a:endParaRPr/>
          </a:p>
        </p:txBody>
      </p:sp>
      <p:pic>
        <p:nvPicPr>
          <p:cNvPr id="460" name="Google Shape;460;p50"/>
          <p:cNvPicPr preferRelativeResize="0"/>
          <p:nvPr/>
        </p:nvPicPr>
        <p:blipFill>
          <a:blip r:embed="rId6">
            <a:alphaModFix/>
          </a:blip>
          <a:stretch>
            <a:fillRect/>
          </a:stretch>
        </p:blipFill>
        <p:spPr>
          <a:xfrm>
            <a:off x="293650" y="1069141"/>
            <a:ext cx="732565" cy="727200"/>
          </a:xfrm>
          <a:prstGeom prst="rect">
            <a:avLst/>
          </a:prstGeom>
          <a:noFill/>
          <a:ln>
            <a:noFill/>
          </a:ln>
        </p:spPr>
      </p:pic>
      <p:pic>
        <p:nvPicPr>
          <p:cNvPr id="461" name="Google Shape;461;p50"/>
          <p:cNvPicPr preferRelativeResize="0"/>
          <p:nvPr/>
        </p:nvPicPr>
        <p:blipFill>
          <a:blip r:embed="rId7">
            <a:alphaModFix/>
          </a:blip>
          <a:stretch>
            <a:fillRect/>
          </a:stretch>
        </p:blipFill>
        <p:spPr>
          <a:xfrm>
            <a:off x="293650" y="2261516"/>
            <a:ext cx="731400" cy="731400"/>
          </a:xfrm>
          <a:prstGeom prst="ellipse">
            <a:avLst/>
          </a:prstGeom>
          <a:noFill/>
          <a:ln>
            <a:noFill/>
          </a:ln>
        </p:spPr>
      </p:pic>
      <p:pic>
        <p:nvPicPr>
          <p:cNvPr id="462" name="Google Shape;462;p50"/>
          <p:cNvPicPr preferRelativeResize="0"/>
          <p:nvPr/>
        </p:nvPicPr>
        <p:blipFill rotWithShape="1">
          <a:blip r:embed="rId8">
            <a:alphaModFix/>
          </a:blip>
          <a:srcRect b="24986" l="0" r="0" t="0"/>
          <a:stretch/>
        </p:blipFill>
        <p:spPr>
          <a:xfrm>
            <a:off x="293650" y="3277821"/>
            <a:ext cx="731400" cy="731400"/>
          </a:xfrm>
          <a:prstGeom prst="ellipse">
            <a:avLst/>
          </a:prstGeom>
          <a:noFill/>
          <a:ln>
            <a:noFill/>
          </a:ln>
        </p:spPr>
      </p:pic>
      <p:pic>
        <p:nvPicPr>
          <p:cNvPr id="463" name="Google Shape;463;p50"/>
          <p:cNvPicPr preferRelativeResize="0"/>
          <p:nvPr/>
        </p:nvPicPr>
        <p:blipFill>
          <a:blip r:embed="rId9">
            <a:alphaModFix/>
          </a:blip>
          <a:stretch>
            <a:fillRect/>
          </a:stretch>
        </p:blipFill>
        <p:spPr>
          <a:xfrm>
            <a:off x="199452" y="4191684"/>
            <a:ext cx="880799" cy="816600"/>
          </a:xfrm>
          <a:prstGeom prst="rect">
            <a:avLst/>
          </a:prstGeom>
          <a:noFill/>
          <a:ln>
            <a:noFill/>
          </a:ln>
        </p:spPr>
      </p:pic>
      <p:sp>
        <p:nvSpPr>
          <p:cNvPr id="464" name="Google Shape;464;p50"/>
          <p:cNvSpPr txBox="1"/>
          <p:nvPr/>
        </p:nvSpPr>
        <p:spPr>
          <a:xfrm>
            <a:off x="1025050" y="4274575"/>
            <a:ext cx="2572200" cy="94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rgbClr val="4285F4"/>
                </a:solidFill>
                <a:latin typeface="Poppins"/>
                <a:ea typeface="Poppins"/>
                <a:cs typeface="Poppins"/>
                <a:sym typeface="Poppins"/>
              </a:rPr>
              <a:t>Gary Withey, Ph.D.  </a:t>
            </a:r>
            <a:endParaRPr b="1" sz="1100">
              <a:solidFill>
                <a:srgbClr val="4285F4"/>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100">
                <a:solidFill>
                  <a:schemeClr val="accent1"/>
                </a:solidFill>
                <a:latin typeface="Poppins"/>
                <a:ea typeface="Poppins"/>
                <a:cs typeface="Poppins"/>
                <a:sym typeface="Poppins"/>
              </a:rPr>
              <a:t>Vice President of Research &amp; Development</a:t>
            </a:r>
            <a:endParaRPr sz="1100">
              <a:solidFill>
                <a:srgbClr val="4285F4"/>
              </a:solidFill>
              <a:latin typeface="Poppins"/>
              <a:ea typeface="Poppins"/>
              <a:cs typeface="Poppins"/>
              <a:sym typeface="Poppins"/>
            </a:endParaRPr>
          </a:p>
          <a:p>
            <a:pPr indent="0" lvl="0" marL="0" rtl="0" algn="l">
              <a:spcBef>
                <a:spcPts val="0"/>
              </a:spcBef>
              <a:spcAft>
                <a:spcPts val="0"/>
              </a:spcAft>
              <a:buNone/>
            </a:pPr>
            <a:r>
              <a:t/>
            </a:r>
            <a:endParaRPr sz="200">
              <a:solidFill>
                <a:srgbClr val="4285F4"/>
              </a:solidFill>
              <a:latin typeface="Poppins"/>
              <a:ea typeface="Poppins"/>
              <a:cs typeface="Poppins"/>
              <a:sym typeface="Poppins"/>
            </a:endParaRPr>
          </a:p>
          <a:p>
            <a:pPr indent="0" lvl="0" marL="0" rtl="0" algn="l">
              <a:spcBef>
                <a:spcPts val="0"/>
              </a:spcBef>
              <a:spcAft>
                <a:spcPts val="500"/>
              </a:spcAft>
              <a:buNone/>
            </a:pPr>
            <a:r>
              <a:t/>
            </a:r>
            <a:endParaRPr/>
          </a:p>
        </p:txBody>
      </p:sp>
      <p:pic>
        <p:nvPicPr>
          <p:cNvPr id="465" name="Google Shape;465;p50"/>
          <p:cNvPicPr preferRelativeResize="0"/>
          <p:nvPr/>
        </p:nvPicPr>
        <p:blipFill rotWithShape="1">
          <a:blip r:embed="rId10">
            <a:alphaModFix/>
          </a:blip>
          <a:srcRect b="5000" l="729" r="719" t="10525"/>
          <a:stretch/>
        </p:blipFill>
        <p:spPr>
          <a:xfrm>
            <a:off x="3656800" y="3277821"/>
            <a:ext cx="732600" cy="731400"/>
          </a:xfrm>
          <a:prstGeom prst="ellipse">
            <a:avLst/>
          </a:prstGeom>
          <a:noFill/>
          <a:ln>
            <a:noFill/>
          </a:ln>
        </p:spPr>
      </p:pic>
      <p:sp>
        <p:nvSpPr>
          <p:cNvPr id="466" name="Google Shape;466;p50"/>
          <p:cNvSpPr txBox="1"/>
          <p:nvPr/>
        </p:nvSpPr>
        <p:spPr>
          <a:xfrm>
            <a:off x="4429546" y="3317296"/>
            <a:ext cx="1637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rgbClr val="4285F4"/>
                </a:solidFill>
                <a:latin typeface="Poppins"/>
                <a:ea typeface="Poppins"/>
                <a:cs typeface="Poppins"/>
                <a:sym typeface="Poppins"/>
              </a:rPr>
              <a:t>Brandon Smith</a:t>
            </a:r>
            <a:endParaRPr b="1" sz="1100">
              <a:solidFill>
                <a:srgbClr val="4285F4"/>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100">
                <a:solidFill>
                  <a:schemeClr val="accent1"/>
                </a:solidFill>
                <a:latin typeface="Poppins"/>
                <a:ea typeface="Poppins"/>
                <a:cs typeface="Poppins"/>
                <a:sym typeface="Poppins"/>
              </a:rPr>
              <a:t>Lab Assistant</a:t>
            </a:r>
            <a:endParaRPr sz="1100">
              <a:solidFill>
                <a:schemeClr val="accent1"/>
              </a:solidFill>
              <a:latin typeface="Poppins"/>
              <a:ea typeface="Poppins"/>
              <a:cs typeface="Poppins"/>
              <a:sym typeface="Poppins"/>
            </a:endParaRPr>
          </a:p>
        </p:txBody>
      </p:sp>
      <p:cxnSp>
        <p:nvCxnSpPr>
          <p:cNvPr id="467" name="Google Shape;467;p50"/>
          <p:cNvCxnSpPr/>
          <p:nvPr/>
        </p:nvCxnSpPr>
        <p:spPr>
          <a:xfrm>
            <a:off x="6353425" y="244125"/>
            <a:ext cx="0" cy="4692600"/>
          </a:xfrm>
          <a:prstGeom prst="straightConnector1">
            <a:avLst/>
          </a:prstGeom>
          <a:noFill/>
          <a:ln cap="flat" cmpd="sng" w="19050">
            <a:solidFill>
              <a:srgbClr val="4285F4"/>
            </a:solidFill>
            <a:prstDash val="solid"/>
            <a:round/>
            <a:headEnd len="med" w="med" type="none"/>
            <a:tailEnd len="med" w="med" type="none"/>
          </a:ln>
        </p:spPr>
      </p:cxnSp>
      <p:sp>
        <p:nvSpPr>
          <p:cNvPr id="468" name="Google Shape;468;p50"/>
          <p:cNvSpPr txBox="1"/>
          <p:nvPr/>
        </p:nvSpPr>
        <p:spPr>
          <a:xfrm>
            <a:off x="4429550" y="4274575"/>
            <a:ext cx="21975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rgbClr val="4285F4"/>
                </a:solidFill>
                <a:latin typeface="Poppins"/>
                <a:ea typeface="Poppins"/>
                <a:cs typeface="Poppins"/>
                <a:sym typeface="Poppins"/>
              </a:rPr>
              <a:t>Esmé Thornhill-Davis</a:t>
            </a:r>
            <a:endParaRPr b="1" sz="1100">
              <a:solidFill>
                <a:srgbClr val="4285F4"/>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100">
                <a:solidFill>
                  <a:schemeClr val="accent1"/>
                </a:solidFill>
                <a:latin typeface="Poppins"/>
                <a:ea typeface="Poppins"/>
                <a:cs typeface="Poppins"/>
                <a:sym typeface="Poppins"/>
              </a:rPr>
              <a:t>Communications Intern</a:t>
            </a:r>
            <a:endParaRPr/>
          </a:p>
        </p:txBody>
      </p:sp>
      <p:pic>
        <p:nvPicPr>
          <p:cNvPr id="469" name="Google Shape;469;p50"/>
          <p:cNvPicPr preferRelativeResize="0"/>
          <p:nvPr/>
        </p:nvPicPr>
        <p:blipFill rotWithShape="1">
          <a:blip r:embed="rId11">
            <a:alphaModFix/>
          </a:blip>
          <a:srcRect b="55733" l="30542" r="17969" t="9656"/>
          <a:stretch/>
        </p:blipFill>
        <p:spPr>
          <a:xfrm>
            <a:off x="3658900" y="4191684"/>
            <a:ext cx="732600" cy="741600"/>
          </a:xfrm>
          <a:prstGeom prst="ellipse">
            <a:avLst/>
          </a:prstGeom>
          <a:noFill/>
          <a:ln>
            <a:noFill/>
          </a:ln>
        </p:spPr>
      </p:pic>
      <p:pic>
        <p:nvPicPr>
          <p:cNvPr id="470" name="Google Shape;470;p50"/>
          <p:cNvPicPr preferRelativeResize="0"/>
          <p:nvPr/>
        </p:nvPicPr>
        <p:blipFill rotWithShape="1">
          <a:blip r:embed="rId12">
            <a:alphaModFix/>
          </a:blip>
          <a:srcRect b="1076" l="0" r="0" t="1076"/>
          <a:stretch/>
        </p:blipFill>
        <p:spPr>
          <a:xfrm>
            <a:off x="3658900" y="2261516"/>
            <a:ext cx="732600" cy="731400"/>
          </a:xfrm>
          <a:prstGeom prst="ellipse">
            <a:avLst/>
          </a:prstGeom>
          <a:noFill/>
          <a:ln>
            <a:noFill/>
          </a:ln>
        </p:spPr>
      </p:pic>
      <p:sp>
        <p:nvSpPr>
          <p:cNvPr id="471" name="Google Shape;471;p50"/>
          <p:cNvSpPr txBox="1"/>
          <p:nvPr/>
        </p:nvSpPr>
        <p:spPr>
          <a:xfrm>
            <a:off x="4429546" y="2276725"/>
            <a:ext cx="16668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rgbClr val="4285F4"/>
                </a:solidFill>
                <a:latin typeface="Poppins"/>
                <a:ea typeface="Poppins"/>
                <a:cs typeface="Poppins"/>
                <a:sym typeface="Poppins"/>
              </a:rPr>
              <a:t>Dr. Peter Antevy, MD</a:t>
            </a:r>
            <a:endParaRPr b="1" sz="1100">
              <a:solidFill>
                <a:srgbClr val="4285F4"/>
              </a:solidFill>
              <a:latin typeface="Poppins"/>
              <a:ea typeface="Poppins"/>
              <a:cs typeface="Poppins"/>
              <a:sym typeface="Poppins"/>
            </a:endParaRPr>
          </a:p>
          <a:p>
            <a:pPr indent="0" lvl="0" marL="0" rtl="0" algn="l">
              <a:spcBef>
                <a:spcPts val="0"/>
              </a:spcBef>
              <a:spcAft>
                <a:spcPts val="0"/>
              </a:spcAft>
              <a:buNone/>
            </a:pPr>
            <a:r>
              <a:rPr lang="en" sz="1100">
                <a:solidFill>
                  <a:schemeClr val="accent1"/>
                </a:solidFill>
                <a:latin typeface="Poppins"/>
                <a:ea typeface="Poppins"/>
                <a:cs typeface="Poppins"/>
                <a:sym typeface="Poppins"/>
              </a:rPr>
              <a:t>Program Medical Director </a:t>
            </a:r>
            <a:endParaRPr sz="1100">
              <a:solidFill>
                <a:schemeClr val="accent1"/>
              </a:solidFill>
              <a:latin typeface="Poppins"/>
              <a:ea typeface="Poppins"/>
              <a:cs typeface="Poppins"/>
              <a:sym typeface="Poppins"/>
            </a:endParaRPr>
          </a:p>
        </p:txBody>
      </p:sp>
      <p:sp>
        <p:nvSpPr>
          <p:cNvPr id="472" name="Google Shape;472;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78" name="Google Shape;478;p51"/>
          <p:cNvSpPr txBox="1"/>
          <p:nvPr/>
        </p:nvSpPr>
        <p:spPr>
          <a:xfrm>
            <a:off x="2519250" y="2305025"/>
            <a:ext cx="4105500" cy="4392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b="1" lang="en" sz="5600">
                <a:solidFill>
                  <a:schemeClr val="dk1"/>
                </a:solidFill>
                <a:latin typeface="Poppins"/>
                <a:ea typeface="Poppins"/>
                <a:cs typeface="Poppins"/>
                <a:sym typeface="Poppins"/>
              </a:rPr>
              <a:t>APPENDIX</a:t>
            </a:r>
            <a:endParaRPr b="1" sz="5600">
              <a:solidFill>
                <a:schemeClr val="dk1"/>
              </a:solidFill>
              <a:latin typeface="Poppins"/>
              <a:ea typeface="Poppins"/>
              <a:cs typeface="Poppins"/>
              <a:sym typeface="Poppi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84" name="Google Shape;484;p52"/>
          <p:cNvSpPr txBox="1"/>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rgbClr val="595959"/>
                </a:solidFill>
              </a:rPr>
              <a:t>‹#›</a:t>
            </a:fld>
            <a:endParaRPr sz="1000">
              <a:solidFill>
                <a:srgbClr val="595959"/>
              </a:solidFill>
            </a:endParaRPr>
          </a:p>
        </p:txBody>
      </p:sp>
      <p:sp>
        <p:nvSpPr>
          <p:cNvPr id="485" name="Google Shape;485;p52"/>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100"/>
              <a:buFont typeface="Arial"/>
              <a:buNone/>
            </a:pPr>
            <a:r>
              <a:rPr lang="en">
                <a:solidFill>
                  <a:srgbClr val="000000"/>
                </a:solidFill>
                <a:latin typeface="Roboto"/>
                <a:ea typeface="Roboto"/>
                <a:cs typeface="Roboto"/>
                <a:sym typeface="Roboto"/>
              </a:rPr>
              <a:t>FloodLAMP</a:t>
            </a:r>
            <a:r>
              <a:rPr lang="en">
                <a:solidFill>
                  <a:srgbClr val="000000"/>
                </a:solidFill>
                <a:latin typeface="Roboto"/>
                <a:ea typeface="Roboto"/>
                <a:cs typeface="Roboto"/>
                <a:sym typeface="Roboto"/>
              </a:rPr>
              <a:t> is addressing the practically unlimited demand for accessible, low cost, easy to implement COVID-19 testing and screening</a:t>
            </a:r>
            <a:r>
              <a:rPr lang="en">
                <a:solidFill>
                  <a:srgbClr val="000000"/>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486" name="Google Shape;486;p52"/>
          <p:cNvSpPr txBox="1"/>
          <p:nvPr/>
        </p:nvSpPr>
        <p:spPr>
          <a:xfrm>
            <a:off x="457200" y="228600"/>
            <a:ext cx="23463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rgbClr val="000000"/>
                </a:solidFill>
                <a:latin typeface="Poppins"/>
                <a:ea typeface="Poppins"/>
                <a:cs typeface="Poppins"/>
                <a:sym typeface="Poppins"/>
              </a:rPr>
              <a:t>Quad Chart</a:t>
            </a:r>
            <a:endParaRPr b="1" sz="2400">
              <a:solidFill>
                <a:srgbClr val="000000"/>
              </a:solidFill>
              <a:latin typeface="Poppins"/>
              <a:ea typeface="Poppins"/>
              <a:cs typeface="Poppins"/>
              <a:sym typeface="Poppins"/>
            </a:endParaRPr>
          </a:p>
        </p:txBody>
      </p:sp>
      <p:sp>
        <p:nvSpPr>
          <p:cNvPr id="487" name="Google Shape;487;p52"/>
          <p:cNvSpPr/>
          <p:nvPr/>
        </p:nvSpPr>
        <p:spPr>
          <a:xfrm>
            <a:off x="273825" y="770350"/>
            <a:ext cx="4189800" cy="1974000"/>
          </a:xfrm>
          <a:prstGeom prst="rect">
            <a:avLst/>
          </a:prstGeom>
          <a:solidFill>
            <a:srgbClr val="FFFFFF"/>
          </a:solidFill>
          <a:ln cap="flat" cmpd="sng" w="9525">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52"/>
          <p:cNvSpPr/>
          <p:nvPr/>
        </p:nvSpPr>
        <p:spPr>
          <a:xfrm>
            <a:off x="273775" y="2744350"/>
            <a:ext cx="4189800" cy="2279700"/>
          </a:xfrm>
          <a:prstGeom prst="rect">
            <a:avLst/>
          </a:prstGeom>
          <a:solidFill>
            <a:srgbClr val="FFFFFF"/>
          </a:solidFill>
          <a:ln cap="flat" cmpd="sng" w="9525">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2"/>
          <p:cNvSpPr txBox="1"/>
          <p:nvPr/>
        </p:nvSpPr>
        <p:spPr>
          <a:xfrm>
            <a:off x="769675" y="814075"/>
            <a:ext cx="3744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490" name="Google Shape;490;p52"/>
          <p:cNvSpPr txBox="1"/>
          <p:nvPr/>
        </p:nvSpPr>
        <p:spPr>
          <a:xfrm>
            <a:off x="769675" y="799275"/>
            <a:ext cx="3802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491" name="Google Shape;491;p52"/>
          <p:cNvSpPr txBox="1"/>
          <p:nvPr/>
        </p:nvSpPr>
        <p:spPr>
          <a:xfrm>
            <a:off x="219650" y="719625"/>
            <a:ext cx="4225800" cy="2026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Objective: </a:t>
            </a:r>
            <a:endParaRPr b="1" sz="700">
              <a:solidFill>
                <a:srgbClr val="000000"/>
              </a:solidFill>
              <a:latin typeface="Roboto"/>
              <a:ea typeface="Roboto"/>
              <a:cs typeface="Roboto"/>
              <a:sym typeface="Roboto"/>
            </a:endParaRPr>
          </a:p>
          <a:p>
            <a:pPr indent="0" lvl="0" marL="0" rtl="0" algn="l">
              <a:lnSpc>
                <a:spcPct val="90000"/>
              </a:lnSpc>
              <a:spcBef>
                <a:spcPts val="200"/>
              </a:spcBef>
              <a:spcAft>
                <a:spcPts val="0"/>
              </a:spcAft>
              <a:buClr>
                <a:srgbClr val="000000"/>
              </a:buClr>
              <a:buSzPts val="1100"/>
              <a:buFont typeface="Arial"/>
              <a:buNone/>
            </a:pPr>
            <a:r>
              <a:rPr lang="en" sz="700">
                <a:solidFill>
                  <a:srgbClr val="000000"/>
                </a:solidFill>
                <a:latin typeface="Roboto"/>
                <a:ea typeface="Roboto"/>
                <a:cs typeface="Roboto"/>
                <a:sym typeface="Roboto"/>
              </a:rPr>
              <a:t>FloodLAMP's mission is to improve global health and resiliency through universal access to rapid molecular testing. We have developed a key capability that can help realize the enormous potential of the field of diagnostics in ending this pandemic, preparing for the next one, and improving human health globally. Our near term objective is to deploy hundreds of sites delivering easy to use, flexible, fast turnaround COVID surveillance screening to drive durable adoption in the communities most in need. </a:t>
            </a:r>
            <a:endParaRPr sz="7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1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Description of effort: </a:t>
            </a:r>
            <a:endParaRPr b="1" sz="700">
              <a:solidFill>
                <a:srgbClr val="000000"/>
              </a:solidFill>
              <a:latin typeface="Roboto"/>
              <a:ea typeface="Roboto"/>
              <a:cs typeface="Roboto"/>
              <a:sym typeface="Roboto"/>
            </a:endParaRPr>
          </a:p>
          <a:p>
            <a:pPr indent="-108458" lvl="0" marL="137160" rtl="0" algn="l">
              <a:lnSpc>
                <a:spcPct val="90000"/>
              </a:lnSpc>
              <a:spcBef>
                <a:spcPts val="200"/>
              </a:spcBef>
              <a:spcAft>
                <a:spcPts val="0"/>
              </a:spcAft>
              <a:buClr>
                <a:srgbClr val="000000"/>
              </a:buClr>
              <a:buSzPts val="700"/>
              <a:buFont typeface="Roboto"/>
              <a:buChar char="●"/>
            </a:pPr>
            <a:r>
              <a:rPr lang="en" sz="700">
                <a:solidFill>
                  <a:srgbClr val="000000"/>
                </a:solidFill>
                <a:latin typeface="Roboto"/>
                <a:ea typeface="Roboto"/>
                <a:cs typeface="Roboto"/>
                <a:sym typeface="Roboto"/>
              </a:rPr>
              <a:t>Fully integrated turnkey surveillance programs comprising all equipment, consumables, test kits, pooled collection kits, digital tools, training, and support;</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Systems cost of $2K gives 20K/day capacity, at low cost of &lt;$2 pp (incl labor);</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Currently 8 systems deployed with EMS departments in 3 states, 11 staff trained to run test (5 with no experience), 5,600 people screened, 36 unknown positive cases detected, 44 known confirmed (100%), no known FN;</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Full FDA EUAs submitted for 2 tests, duplex PCR and colorimetric LAMP, as open source protocol EUAs, clinical evaluation by Stanford CLIA lab with 98% (PCR) and 90% (LAMP) sensitivity, and 100% specificity, pre-EUA sub for pooled home collection w/ FloodLAMP Mobile App, IRB approved.</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Key advisors, collaborators and industry connections (Anne Wyllie of SalivaDirect, Robby Sikka's Sports &amp; Society call, gLAMP consortium, NEB, LGC)</a:t>
            </a:r>
            <a:endParaRPr sz="700">
              <a:solidFill>
                <a:srgbClr val="000000"/>
              </a:solidFill>
              <a:latin typeface="Roboto"/>
              <a:ea typeface="Roboto"/>
              <a:cs typeface="Roboto"/>
              <a:sym typeface="Roboto"/>
            </a:endParaRPr>
          </a:p>
        </p:txBody>
      </p:sp>
      <p:sp>
        <p:nvSpPr>
          <p:cNvPr id="492" name="Google Shape;492;p52"/>
          <p:cNvSpPr txBox="1"/>
          <p:nvPr/>
        </p:nvSpPr>
        <p:spPr>
          <a:xfrm>
            <a:off x="219675" y="2677079"/>
            <a:ext cx="4298100" cy="233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Benefits:</a:t>
            </a:r>
            <a:r>
              <a:rPr lang="en" sz="700">
                <a:solidFill>
                  <a:srgbClr val="000000"/>
                </a:solidFill>
                <a:latin typeface="Roboto"/>
                <a:ea typeface="Roboto"/>
                <a:cs typeface="Roboto"/>
                <a:sym typeface="Roboto"/>
              </a:rPr>
              <a:t> </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Scalable and replicable high quality molecular screening, deployable anywhere;</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Rapid response to hot spots: 10K/day capacity bringup in 24hrs;</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Outbreak risk reduction and disease suppression in high-need communities;</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Acceleration of return-to-normal and economic activity;</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Increased adoption over DIY antigen tests through convenience to end user;</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Improved mitigation effectiveness of pooling at the family/household level;</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Establishment of critical new regulatory paradigm – the generics of diagnostics through open source protocol FDA authorized tests, LAMP primer standards, and point-of-need flexible public health testing.</a:t>
            </a:r>
            <a:endParaRPr sz="7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500" u="sng">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Challenges:</a:t>
            </a:r>
            <a:r>
              <a:rPr lang="en" sz="700">
                <a:solidFill>
                  <a:srgbClr val="000000"/>
                </a:solidFill>
                <a:latin typeface="Roboto"/>
                <a:ea typeface="Roboto"/>
                <a:cs typeface="Roboto"/>
                <a:sym typeface="Roboto"/>
              </a:rPr>
              <a:t> </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Regulatory barriers – access to FDA review as a startup;</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Supply chain and staffing;</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Educating the public and political leaders of the benefits of frequent screening.</a:t>
            </a:r>
            <a:endParaRPr sz="7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5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Maturity of Technology:</a:t>
            </a:r>
            <a:endParaRPr b="1" sz="700">
              <a:solidFill>
                <a:srgbClr val="000000"/>
              </a:solidFill>
              <a:latin typeface="Roboto"/>
              <a:ea typeface="Roboto"/>
              <a:cs typeface="Roboto"/>
              <a:sym typeface="Roboto"/>
            </a:endParaRPr>
          </a:p>
          <a:p>
            <a:pPr indent="-108458" lvl="0" marL="137160" rtl="0" algn="l">
              <a:lnSpc>
                <a:spcPct val="90000"/>
              </a:lnSpc>
              <a:spcBef>
                <a:spcPts val="200"/>
              </a:spcBef>
              <a:spcAft>
                <a:spcPts val="0"/>
              </a:spcAft>
              <a:buClr>
                <a:srgbClr val="000000"/>
              </a:buClr>
              <a:buSzPts val="700"/>
              <a:buFont typeface="Roboto"/>
              <a:buChar char="●"/>
            </a:pPr>
            <a:r>
              <a:rPr lang="en" sz="700">
                <a:solidFill>
                  <a:srgbClr val="000000"/>
                </a:solidFill>
                <a:latin typeface="Roboto"/>
                <a:ea typeface="Roboto"/>
                <a:cs typeface="Roboto"/>
                <a:sym typeface="Roboto"/>
              </a:rPr>
              <a:t>Demonstrated real world success of full programs at multiple sites;</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Test system clinical evaluation successful and FDA EUA validations completed;</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Patent filings and licenses in place to secure control of key IP; </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Pilot manufacturing of test reagents (40K reactions/day);</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Reagent supply partners in place (LGC Biosearch and New England Biolabs);</a:t>
            </a:r>
            <a:endParaRPr sz="700">
              <a:solidFill>
                <a:srgbClr val="000000"/>
              </a:solidFill>
              <a:latin typeface="Roboto"/>
              <a:ea typeface="Roboto"/>
              <a:cs typeface="Roboto"/>
              <a:sym typeface="Roboto"/>
            </a:endParaRPr>
          </a:p>
          <a:p>
            <a:pPr indent="-108458" lvl="0" marL="13716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Quality system and training program in development.</a:t>
            </a:r>
            <a:endParaRPr sz="700">
              <a:latin typeface="Poppins"/>
              <a:ea typeface="Poppins"/>
              <a:cs typeface="Poppins"/>
              <a:sym typeface="Poppins"/>
            </a:endParaRPr>
          </a:p>
        </p:txBody>
      </p:sp>
      <p:sp>
        <p:nvSpPr>
          <p:cNvPr id="493" name="Google Shape;493;p52"/>
          <p:cNvSpPr/>
          <p:nvPr/>
        </p:nvSpPr>
        <p:spPr>
          <a:xfrm>
            <a:off x="4464825" y="770350"/>
            <a:ext cx="4189800" cy="1974000"/>
          </a:xfrm>
          <a:prstGeom prst="rect">
            <a:avLst/>
          </a:prstGeom>
          <a:solidFill>
            <a:srgbClr val="FFFFFF"/>
          </a:solidFill>
          <a:ln cap="flat" cmpd="sng" w="9525">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52"/>
          <p:cNvSpPr/>
          <p:nvPr/>
        </p:nvSpPr>
        <p:spPr>
          <a:xfrm>
            <a:off x="4464775" y="2744350"/>
            <a:ext cx="4189800" cy="2279700"/>
          </a:xfrm>
          <a:prstGeom prst="rect">
            <a:avLst/>
          </a:prstGeom>
          <a:solidFill>
            <a:srgbClr val="FFFFFF"/>
          </a:solidFill>
          <a:ln cap="flat" cmpd="sng" w="9525">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52"/>
          <p:cNvSpPr txBox="1"/>
          <p:nvPr/>
        </p:nvSpPr>
        <p:spPr>
          <a:xfrm>
            <a:off x="4408625" y="2691675"/>
            <a:ext cx="4225800" cy="242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b="1" lang="en" sz="700" u="sng">
                <a:solidFill>
                  <a:srgbClr val="000000"/>
                </a:solidFill>
                <a:latin typeface="Roboto"/>
                <a:ea typeface="Roboto"/>
                <a:cs typeface="Roboto"/>
                <a:sym typeface="Roboto"/>
              </a:rPr>
              <a:t>Major Milestones:</a:t>
            </a:r>
            <a:r>
              <a:rPr lang="en" sz="700" u="sng">
                <a:solidFill>
                  <a:srgbClr val="000000"/>
                </a:solidFill>
                <a:latin typeface="Roboto"/>
                <a:ea typeface="Roboto"/>
                <a:cs typeface="Roboto"/>
                <a:sym typeface="Roboto"/>
              </a:rPr>
              <a:t> </a:t>
            </a:r>
            <a:endParaRPr sz="700" u="sng">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Milestone 1</a:t>
            </a:r>
            <a:r>
              <a:rPr lang="en" sz="700">
                <a:solidFill>
                  <a:srgbClr val="000000"/>
                </a:solidFill>
                <a:latin typeface="Roboto"/>
                <a:ea typeface="Roboto"/>
                <a:cs typeface="Roboto"/>
                <a:sym typeface="Roboto"/>
              </a:rPr>
              <a:t> </a:t>
            </a:r>
            <a:r>
              <a:rPr lang="en" sz="700">
                <a:solidFill>
                  <a:srgbClr val="000000"/>
                </a:solidFill>
                <a:latin typeface="Roboto"/>
                <a:ea typeface="Roboto"/>
                <a:cs typeface="Roboto"/>
                <a:sym typeface="Roboto"/>
              </a:rPr>
              <a:t>- State level contract for all EMS sites screening first responders:</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Hub and spoke model for smaller departments;</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Pilot expansion to under served communities, schools and workplaces.</a:t>
            </a:r>
            <a:endParaRPr sz="7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5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Milestone 2</a:t>
            </a:r>
            <a:r>
              <a:rPr lang="en" sz="700">
                <a:solidFill>
                  <a:srgbClr val="000000"/>
                </a:solidFill>
                <a:latin typeface="Roboto"/>
                <a:ea typeface="Roboto"/>
                <a:cs typeface="Roboto"/>
                <a:sym typeface="Roboto"/>
              </a:rPr>
              <a:t> - FDA open source protocol EUAs for pooled direct LAMP and PCR:</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Complete asymptomatic clinical trial with enrichment strategy;</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EUA for DTC pooled collection kit using FloodLAMP Mobile App;</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Quality and training systems completed;</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U.S. FDA EUA enables global distribution and copy cats.</a:t>
            </a:r>
            <a:endParaRPr sz="7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5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Milestone 3</a:t>
            </a:r>
            <a:r>
              <a:rPr lang="en" sz="700">
                <a:solidFill>
                  <a:srgbClr val="000000"/>
                </a:solidFill>
                <a:latin typeface="Roboto"/>
                <a:ea typeface="Roboto"/>
                <a:cs typeface="Roboto"/>
                <a:sym typeface="Roboto"/>
              </a:rPr>
              <a:t> - Full suite of open source resources:</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Modern website with all information, tools, products for various scales;</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Includes quality and training systems.</a:t>
            </a:r>
            <a:endParaRPr sz="700">
              <a:solidFill>
                <a:srgbClr val="000000"/>
              </a:solidFill>
              <a:latin typeface="Roboto"/>
              <a:ea typeface="Roboto"/>
              <a:cs typeface="Roboto"/>
              <a:sym typeface="Roboto"/>
            </a:endParaRPr>
          </a:p>
          <a:p>
            <a:pPr indent="0" lvl="0" marL="0" rtl="0" algn="l">
              <a:lnSpc>
                <a:spcPct val="90000"/>
              </a:lnSpc>
              <a:spcBef>
                <a:spcPts val="0"/>
              </a:spcBef>
              <a:spcAft>
                <a:spcPts val="0"/>
              </a:spcAft>
              <a:buClr>
                <a:srgbClr val="000000"/>
              </a:buClr>
              <a:buSzPts val="1100"/>
              <a:buFont typeface="Arial"/>
              <a:buNone/>
            </a:pPr>
            <a:r>
              <a:t/>
            </a:r>
            <a:endParaRPr sz="5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700">
                <a:solidFill>
                  <a:srgbClr val="000000"/>
                </a:solidFill>
                <a:latin typeface="Roboto"/>
                <a:ea typeface="Roboto"/>
                <a:cs typeface="Roboto"/>
                <a:sym typeface="Roboto"/>
              </a:rPr>
              <a:t>Milestone 4</a:t>
            </a:r>
            <a:r>
              <a:rPr lang="en" sz="700">
                <a:solidFill>
                  <a:srgbClr val="000000"/>
                </a:solidFill>
                <a:latin typeface="Roboto"/>
                <a:ea typeface="Roboto"/>
                <a:cs typeface="Roboto"/>
                <a:sym typeface="Roboto"/>
              </a:rPr>
              <a:t> - 5M tests deployed:</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Key reagents are in-hand, ready to kit and distribute.</a:t>
            </a:r>
            <a:endParaRPr sz="7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50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b="1" lang="en" sz="700" u="sng">
                <a:solidFill>
                  <a:srgbClr val="000000"/>
                </a:solidFill>
                <a:latin typeface="Roboto"/>
                <a:ea typeface="Roboto"/>
                <a:cs typeface="Roboto"/>
                <a:sym typeface="Roboto"/>
              </a:rPr>
              <a:t>Proposed Funding:</a:t>
            </a:r>
            <a:endParaRPr b="1" sz="700" u="sng">
              <a:solidFill>
                <a:srgbClr val="000000"/>
              </a:solidFill>
              <a:latin typeface="Roboto"/>
              <a:ea typeface="Roboto"/>
              <a:cs typeface="Roboto"/>
              <a:sym typeface="Roboto"/>
            </a:endParaRPr>
          </a:p>
          <a:p>
            <a:pPr indent="-107950" lvl="0" marL="228600" rtl="0" algn="l">
              <a:lnSpc>
                <a:spcPct val="90000"/>
              </a:lnSpc>
              <a:spcBef>
                <a:spcPts val="200"/>
              </a:spcBef>
              <a:spcAft>
                <a:spcPts val="0"/>
              </a:spcAft>
              <a:buClr>
                <a:srgbClr val="000000"/>
              </a:buClr>
              <a:buSzPts val="700"/>
              <a:buFont typeface="Roboto"/>
              <a:buChar char="●"/>
            </a:pPr>
            <a:r>
              <a:rPr lang="en" sz="700">
                <a:solidFill>
                  <a:srgbClr val="000000"/>
                </a:solidFill>
                <a:latin typeface="Roboto"/>
                <a:ea typeface="Roboto"/>
                <a:cs typeface="Roboto"/>
                <a:sym typeface="Roboto"/>
              </a:rPr>
              <a:t>Phase 0: 1 week – deep dive due diligence;</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Phase 1: 2-4 weeks – workplan incl Milestone 1 and TBD based on feedback;</a:t>
            </a:r>
            <a:endParaRPr sz="700">
              <a:solidFill>
                <a:srgbClr val="000000"/>
              </a:solidFill>
              <a:latin typeface="Roboto"/>
              <a:ea typeface="Roboto"/>
              <a:cs typeface="Roboto"/>
              <a:sym typeface="Roboto"/>
            </a:endParaRPr>
          </a:p>
          <a:p>
            <a:pPr indent="-107950" lvl="0" marL="22860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Phase 2: 2-6 weeks – workplan incl Milestones 1, 2, 3  and TBD based on feedback.</a:t>
            </a:r>
            <a:endParaRPr b="1" sz="700" u="sng">
              <a:solidFill>
                <a:srgbClr val="000000"/>
              </a:solidFill>
              <a:latin typeface="Roboto"/>
              <a:ea typeface="Roboto"/>
              <a:cs typeface="Roboto"/>
              <a:sym typeface="Roboto"/>
            </a:endParaRPr>
          </a:p>
          <a:p>
            <a:pPr indent="0" lvl="0" marL="0" rtl="0" algn="l">
              <a:spcBef>
                <a:spcPts val="0"/>
              </a:spcBef>
              <a:spcAft>
                <a:spcPts val="0"/>
              </a:spcAft>
              <a:buNone/>
            </a:pPr>
            <a:r>
              <a:t/>
            </a:r>
            <a:endParaRPr sz="700">
              <a:latin typeface="Poppins"/>
              <a:ea typeface="Poppins"/>
              <a:cs typeface="Poppins"/>
              <a:sym typeface="Poppins"/>
            </a:endParaRPr>
          </a:p>
        </p:txBody>
      </p:sp>
      <p:sp>
        <p:nvSpPr>
          <p:cNvPr id="496" name="Google Shape;496;p52"/>
          <p:cNvSpPr txBox="1"/>
          <p:nvPr/>
        </p:nvSpPr>
        <p:spPr>
          <a:xfrm>
            <a:off x="4438375" y="737875"/>
            <a:ext cx="2283300" cy="893400"/>
          </a:xfrm>
          <a:prstGeom prst="rect">
            <a:avLst/>
          </a:prstGeom>
          <a:noFill/>
          <a:ln>
            <a:noFill/>
          </a:ln>
        </p:spPr>
        <p:txBody>
          <a:bodyPr anchorCtr="0" anchor="t" bIns="113100" lIns="113100" spcFirstLastPara="1" rIns="113100" wrap="square" tIns="113100">
            <a:noAutofit/>
          </a:bodyPr>
          <a:lstStyle/>
          <a:p>
            <a:pPr indent="0" lvl="0" marL="0" rtl="0" algn="l">
              <a:spcBef>
                <a:spcPts val="0"/>
              </a:spcBef>
              <a:spcAft>
                <a:spcPts val="0"/>
              </a:spcAft>
              <a:buNone/>
            </a:pPr>
            <a:r>
              <a:rPr b="1" lang="en" sz="700">
                <a:latin typeface="Roboto"/>
                <a:ea typeface="Roboto"/>
                <a:cs typeface="Roboto"/>
                <a:sym typeface="Roboto"/>
              </a:rPr>
              <a:t>FloodLAMP Mobile App</a:t>
            </a:r>
            <a:r>
              <a:rPr lang="en" sz="700">
                <a:latin typeface="Roboto"/>
                <a:ea typeface="Roboto"/>
                <a:cs typeface="Roboto"/>
                <a:sym typeface="Roboto"/>
              </a:rPr>
              <a:t>:</a:t>
            </a:r>
            <a:endParaRPr sz="700">
              <a:latin typeface="Roboto"/>
              <a:ea typeface="Roboto"/>
              <a:cs typeface="Roboto"/>
              <a:sym typeface="Roboto"/>
            </a:endParaRPr>
          </a:p>
          <a:p>
            <a:pPr indent="-107950" lvl="0" marL="228600" marR="0" rtl="0" algn="l">
              <a:lnSpc>
                <a:spcPct val="90000"/>
              </a:lnSpc>
              <a:spcBef>
                <a:spcPts val="0"/>
              </a:spcBef>
              <a:spcAft>
                <a:spcPts val="0"/>
              </a:spcAft>
              <a:buClr>
                <a:srgbClr val="000000"/>
              </a:buClr>
              <a:buSzPts val="700"/>
              <a:buFont typeface="Roboto"/>
              <a:buChar char="●"/>
            </a:pPr>
            <a:r>
              <a:rPr lang="en" sz="700">
                <a:latin typeface="Roboto"/>
                <a:ea typeface="Roboto"/>
                <a:cs typeface="Roboto"/>
                <a:sym typeface="Roboto"/>
              </a:rPr>
              <a:t>A</a:t>
            </a:r>
            <a:r>
              <a:rPr lang="en" sz="700">
                <a:solidFill>
                  <a:srgbClr val="000000"/>
                </a:solidFill>
                <a:latin typeface="Roboto"/>
                <a:ea typeface="Roboto"/>
                <a:cs typeface="Roboto"/>
                <a:sym typeface="Roboto"/>
              </a:rPr>
              <a:t>t home collection of family pools;</a:t>
            </a:r>
            <a:endParaRPr sz="700">
              <a:solidFill>
                <a:srgbClr val="000000"/>
              </a:solidFill>
              <a:latin typeface="Roboto"/>
              <a:ea typeface="Roboto"/>
              <a:cs typeface="Roboto"/>
              <a:sym typeface="Roboto"/>
            </a:endParaRPr>
          </a:p>
          <a:p>
            <a:pPr indent="-107950" lvl="0" marL="228600" marR="0" rtl="0" algn="l">
              <a:lnSpc>
                <a:spcPct val="90000"/>
              </a:lnSpc>
              <a:spcBef>
                <a:spcPts val="0"/>
              </a:spcBef>
              <a:spcAft>
                <a:spcPts val="0"/>
              </a:spcAft>
              <a:buClr>
                <a:srgbClr val="000000"/>
              </a:buClr>
              <a:buSzPts val="700"/>
              <a:buFont typeface="Roboto"/>
              <a:buChar char="●"/>
            </a:pPr>
            <a:r>
              <a:rPr lang="en" sz="700">
                <a:latin typeface="Roboto"/>
                <a:ea typeface="Roboto"/>
                <a:cs typeface="Roboto"/>
                <a:sym typeface="Roboto"/>
              </a:rPr>
              <a:t>L</a:t>
            </a:r>
            <a:r>
              <a:rPr lang="en" sz="700">
                <a:solidFill>
                  <a:srgbClr val="000000"/>
                </a:solidFill>
                <a:latin typeface="Roboto"/>
                <a:ea typeface="Roboto"/>
                <a:cs typeface="Roboto"/>
                <a:sym typeface="Roboto"/>
              </a:rPr>
              <a:t>ightweight LIMS for tracking and reporting;</a:t>
            </a:r>
            <a:endParaRPr sz="700">
              <a:solidFill>
                <a:srgbClr val="000000"/>
              </a:solidFill>
              <a:latin typeface="Roboto"/>
              <a:ea typeface="Roboto"/>
              <a:cs typeface="Roboto"/>
              <a:sym typeface="Roboto"/>
            </a:endParaRPr>
          </a:p>
          <a:p>
            <a:pPr indent="-107950" lvl="0" marL="228600" marR="0" rtl="0" algn="l">
              <a:lnSpc>
                <a:spcPct val="90000"/>
              </a:lnSpc>
              <a:spcBef>
                <a:spcPts val="0"/>
              </a:spcBef>
              <a:spcAft>
                <a:spcPts val="0"/>
              </a:spcAft>
              <a:buClr>
                <a:srgbClr val="000000"/>
              </a:buClr>
              <a:buSzPts val="700"/>
              <a:buFont typeface="Roboto"/>
              <a:buChar char="●"/>
            </a:pPr>
            <a:r>
              <a:rPr lang="en" sz="700">
                <a:latin typeface="Roboto"/>
                <a:ea typeface="Roboto"/>
                <a:cs typeface="Roboto"/>
                <a:sym typeface="Roboto"/>
              </a:rPr>
              <a:t>A</a:t>
            </a:r>
            <a:r>
              <a:rPr lang="en" sz="700">
                <a:solidFill>
                  <a:srgbClr val="000000"/>
                </a:solidFill>
                <a:latin typeface="Roboto"/>
                <a:ea typeface="Roboto"/>
                <a:cs typeface="Roboto"/>
                <a:sym typeface="Roboto"/>
              </a:rPr>
              <a:t>dmin for mgmt, results, and metrics.</a:t>
            </a:r>
            <a:endParaRPr sz="700">
              <a:solidFill>
                <a:srgbClr val="000000"/>
              </a:solidFill>
              <a:latin typeface="Roboto"/>
              <a:ea typeface="Roboto"/>
              <a:cs typeface="Roboto"/>
              <a:sym typeface="Roboto"/>
            </a:endParaRPr>
          </a:p>
        </p:txBody>
      </p:sp>
      <p:sp>
        <p:nvSpPr>
          <p:cNvPr id="497" name="Google Shape;497;p52"/>
          <p:cNvSpPr txBox="1"/>
          <p:nvPr/>
        </p:nvSpPr>
        <p:spPr>
          <a:xfrm>
            <a:off x="6628974" y="737875"/>
            <a:ext cx="2101800" cy="1113000"/>
          </a:xfrm>
          <a:prstGeom prst="rect">
            <a:avLst/>
          </a:prstGeom>
          <a:noFill/>
          <a:ln>
            <a:noFill/>
          </a:ln>
        </p:spPr>
        <p:txBody>
          <a:bodyPr anchorCtr="0" anchor="t" bIns="113100" lIns="113100" spcFirstLastPara="1" rIns="113100" wrap="square" tIns="113100">
            <a:noAutofit/>
          </a:bodyPr>
          <a:lstStyle/>
          <a:p>
            <a:pPr indent="0" lvl="0" marL="0" rtl="0" algn="l">
              <a:spcBef>
                <a:spcPts val="0"/>
              </a:spcBef>
              <a:spcAft>
                <a:spcPts val="0"/>
              </a:spcAft>
              <a:buNone/>
            </a:pPr>
            <a:r>
              <a:rPr b="1" lang="en" sz="700">
                <a:latin typeface="Roboto"/>
                <a:ea typeface="Roboto"/>
                <a:cs typeface="Roboto"/>
                <a:sym typeface="Roboto"/>
              </a:rPr>
              <a:t>QuickColor</a:t>
            </a:r>
            <a:r>
              <a:rPr b="1" baseline="30000" lang="en" sz="700">
                <a:latin typeface="Roboto"/>
                <a:ea typeface="Roboto"/>
                <a:cs typeface="Roboto"/>
                <a:sym typeface="Roboto"/>
              </a:rPr>
              <a:t>TM</a:t>
            </a:r>
            <a:r>
              <a:rPr b="1" lang="en" sz="700">
                <a:latin typeface="Roboto"/>
                <a:ea typeface="Roboto"/>
                <a:cs typeface="Roboto"/>
                <a:sym typeface="Roboto"/>
              </a:rPr>
              <a:t> COVID-19 Test and Turnkey Screening Program</a:t>
            </a:r>
            <a:r>
              <a:rPr lang="en" sz="700">
                <a:latin typeface="Roboto"/>
                <a:ea typeface="Roboto"/>
                <a:cs typeface="Roboto"/>
                <a:sym typeface="Roboto"/>
              </a:rPr>
              <a:t>:</a:t>
            </a:r>
            <a:endParaRPr sz="700">
              <a:latin typeface="Roboto"/>
              <a:ea typeface="Roboto"/>
              <a:cs typeface="Roboto"/>
              <a:sym typeface="Roboto"/>
            </a:endParaRPr>
          </a:p>
          <a:p>
            <a:pPr indent="-107950" lvl="0" marL="228600" marR="0" rtl="0" algn="l">
              <a:lnSpc>
                <a:spcPct val="90000"/>
              </a:lnSpc>
              <a:spcBef>
                <a:spcPts val="0"/>
              </a:spcBef>
              <a:spcAft>
                <a:spcPts val="0"/>
              </a:spcAft>
              <a:buClr>
                <a:srgbClr val="000000"/>
              </a:buClr>
              <a:buSzPts val="700"/>
              <a:buFont typeface="Roboto"/>
              <a:buChar char="●"/>
            </a:pPr>
            <a:r>
              <a:rPr lang="en" sz="700">
                <a:latin typeface="Roboto"/>
                <a:ea typeface="Roboto"/>
                <a:cs typeface="Roboto"/>
                <a:sym typeface="Roboto"/>
              </a:rPr>
              <a:t>I</a:t>
            </a:r>
            <a:r>
              <a:rPr lang="en" sz="700">
                <a:solidFill>
                  <a:srgbClr val="000000"/>
                </a:solidFill>
                <a:latin typeface="Roboto"/>
                <a:ea typeface="Roboto"/>
                <a:cs typeface="Roboto"/>
                <a:sym typeface="Roboto"/>
              </a:rPr>
              <a:t>nstrument free rapid molecular test,</a:t>
            </a:r>
            <a:endParaRPr sz="700">
              <a:solidFill>
                <a:srgbClr val="000000"/>
              </a:solidFill>
              <a:latin typeface="Roboto"/>
              <a:ea typeface="Roboto"/>
              <a:cs typeface="Roboto"/>
              <a:sym typeface="Roboto"/>
            </a:endParaRPr>
          </a:p>
          <a:p>
            <a:pPr indent="-107950" lvl="0" marL="228600" marR="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2 hrs to setup and validate site,</a:t>
            </a:r>
            <a:endParaRPr sz="700">
              <a:solidFill>
                <a:srgbClr val="000000"/>
              </a:solidFill>
              <a:latin typeface="Roboto"/>
              <a:ea typeface="Roboto"/>
              <a:cs typeface="Roboto"/>
              <a:sym typeface="Roboto"/>
            </a:endParaRPr>
          </a:p>
          <a:p>
            <a:pPr indent="-107950" lvl="0" marL="228600" marR="0" rtl="0" algn="l">
              <a:lnSpc>
                <a:spcPct val="90000"/>
              </a:lnSpc>
              <a:spcBef>
                <a:spcPts val="0"/>
              </a:spcBef>
              <a:spcAft>
                <a:spcPts val="0"/>
              </a:spcAft>
              <a:buClr>
                <a:srgbClr val="000000"/>
              </a:buClr>
              <a:buSzPts val="700"/>
              <a:buFont typeface="Roboto"/>
              <a:buChar char="●"/>
            </a:pPr>
            <a:r>
              <a:rPr lang="en" sz="700">
                <a:solidFill>
                  <a:srgbClr val="000000"/>
                </a:solidFill>
                <a:latin typeface="Roboto"/>
                <a:ea typeface="Roboto"/>
                <a:cs typeface="Roboto"/>
                <a:sym typeface="Roboto"/>
              </a:rPr>
              <a:t>10K+/day throughput at &lt;$5K cost.</a:t>
            </a:r>
            <a:endParaRPr sz="700">
              <a:solidFill>
                <a:srgbClr val="000000"/>
              </a:solidFill>
              <a:latin typeface="Roboto"/>
              <a:ea typeface="Roboto"/>
              <a:cs typeface="Roboto"/>
              <a:sym typeface="Roboto"/>
            </a:endParaRPr>
          </a:p>
        </p:txBody>
      </p:sp>
      <p:pic>
        <p:nvPicPr>
          <p:cNvPr id="498" name="Google Shape;498;p52"/>
          <p:cNvPicPr preferRelativeResize="0"/>
          <p:nvPr/>
        </p:nvPicPr>
        <p:blipFill rotWithShape="1">
          <a:blip r:embed="rId3">
            <a:alphaModFix/>
          </a:blip>
          <a:srcRect b="0" l="129" r="129" t="0"/>
          <a:stretch/>
        </p:blipFill>
        <p:spPr>
          <a:xfrm>
            <a:off x="4798975" y="1548200"/>
            <a:ext cx="548700" cy="1079050"/>
          </a:xfrm>
          <a:prstGeom prst="rect">
            <a:avLst/>
          </a:prstGeom>
          <a:noFill/>
          <a:ln>
            <a:noFill/>
          </a:ln>
        </p:spPr>
      </p:pic>
      <p:pic>
        <p:nvPicPr>
          <p:cNvPr id="499" name="Google Shape;499;p52"/>
          <p:cNvPicPr preferRelativeResize="0"/>
          <p:nvPr/>
        </p:nvPicPr>
        <p:blipFill rotWithShape="1">
          <a:blip r:embed="rId4">
            <a:alphaModFix/>
          </a:blip>
          <a:srcRect b="0" l="109" r="109" t="0"/>
          <a:stretch/>
        </p:blipFill>
        <p:spPr>
          <a:xfrm>
            <a:off x="5571124" y="1548200"/>
            <a:ext cx="548700" cy="1079050"/>
          </a:xfrm>
          <a:prstGeom prst="rect">
            <a:avLst/>
          </a:prstGeom>
          <a:noFill/>
          <a:ln>
            <a:noFill/>
          </a:ln>
        </p:spPr>
      </p:pic>
      <p:pic>
        <p:nvPicPr>
          <p:cNvPr id="500" name="Google Shape;500;p52"/>
          <p:cNvPicPr preferRelativeResize="0"/>
          <p:nvPr/>
        </p:nvPicPr>
        <p:blipFill>
          <a:blip r:embed="rId5">
            <a:alphaModFix/>
          </a:blip>
          <a:stretch>
            <a:fillRect/>
          </a:stretch>
        </p:blipFill>
        <p:spPr>
          <a:xfrm>
            <a:off x="6828966" y="1567261"/>
            <a:ext cx="1476834" cy="81199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53"/>
          <p:cNvSpPr/>
          <p:nvPr/>
        </p:nvSpPr>
        <p:spPr>
          <a:xfrm>
            <a:off x="617475" y="2280413"/>
            <a:ext cx="3107700" cy="23061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07" name="Google Shape;507;p53"/>
          <p:cNvSpPr txBox="1"/>
          <p:nvPr/>
        </p:nvSpPr>
        <p:spPr>
          <a:xfrm>
            <a:off x="457200" y="228600"/>
            <a:ext cx="6476400" cy="442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Filling a Gap in the Testing Landscape</a:t>
            </a:r>
            <a:endParaRPr b="1" sz="2400">
              <a:solidFill>
                <a:srgbClr val="000000"/>
              </a:solidFill>
              <a:latin typeface="Poppins"/>
              <a:ea typeface="Poppins"/>
              <a:cs typeface="Poppins"/>
              <a:sym typeface="Poppins"/>
            </a:endParaRPr>
          </a:p>
        </p:txBody>
      </p:sp>
      <p:sp>
        <p:nvSpPr>
          <p:cNvPr id="508" name="Google Shape;508;p53"/>
          <p:cNvSpPr/>
          <p:nvPr/>
        </p:nvSpPr>
        <p:spPr>
          <a:xfrm rot="-5400000">
            <a:off x="6579788" y="149413"/>
            <a:ext cx="955675" cy="2624350"/>
          </a:xfrm>
          <a:prstGeom prst="flowChartOffpageConnector">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509" name="Google Shape;509;p53"/>
          <p:cNvSpPr/>
          <p:nvPr/>
        </p:nvSpPr>
        <p:spPr>
          <a:xfrm>
            <a:off x="6228550" y="1260832"/>
            <a:ext cx="1914600" cy="393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b="1" lang="en" sz="2200">
                <a:solidFill>
                  <a:schemeClr val="lt1"/>
                </a:solidFill>
                <a:latin typeface="Poppins"/>
                <a:ea typeface="Poppins"/>
                <a:cs typeface="Poppins"/>
                <a:sym typeface="Poppins"/>
              </a:rPr>
              <a:t>CLIA Labs</a:t>
            </a:r>
            <a:endParaRPr sz="2200">
              <a:solidFill>
                <a:schemeClr val="lt1"/>
              </a:solidFill>
              <a:latin typeface="Poppins"/>
              <a:ea typeface="Poppins"/>
              <a:cs typeface="Poppins"/>
              <a:sym typeface="Poppins"/>
            </a:endParaRPr>
          </a:p>
        </p:txBody>
      </p:sp>
      <p:sp>
        <p:nvSpPr>
          <p:cNvPr id="510" name="Google Shape;510;p53"/>
          <p:cNvSpPr/>
          <p:nvPr/>
        </p:nvSpPr>
        <p:spPr>
          <a:xfrm rot="-5400000">
            <a:off x="4541863" y="168950"/>
            <a:ext cx="951950" cy="2585275"/>
          </a:xfrm>
          <a:prstGeom prst="flowChartOffpageConnector">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511" name="Google Shape;511;p53"/>
          <p:cNvSpPr/>
          <p:nvPr/>
        </p:nvSpPr>
        <p:spPr>
          <a:xfrm rot="-5400000">
            <a:off x="2750250" y="168950"/>
            <a:ext cx="955675" cy="2585275"/>
          </a:xfrm>
          <a:prstGeom prst="flowChartOffpageConnector">
            <a:avLst/>
          </a:prstGeom>
          <a:solidFill>
            <a:srgbClr val="9E9E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512" name="Google Shape;512;p53"/>
          <p:cNvSpPr/>
          <p:nvPr/>
        </p:nvSpPr>
        <p:spPr>
          <a:xfrm rot="-5400000">
            <a:off x="1072793" y="444668"/>
            <a:ext cx="953938" cy="2035575"/>
          </a:xfrm>
          <a:prstGeom prst="flowChartOffpageConnector">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3"/>
          <p:cNvSpPr/>
          <p:nvPr/>
        </p:nvSpPr>
        <p:spPr>
          <a:xfrm>
            <a:off x="439825" y="1076482"/>
            <a:ext cx="1762500" cy="76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2200">
                <a:solidFill>
                  <a:srgbClr val="FFFFFF"/>
                </a:solidFill>
                <a:latin typeface="Poppins"/>
                <a:ea typeface="Poppins"/>
                <a:cs typeface="Poppins"/>
                <a:sym typeface="Poppins"/>
              </a:rPr>
              <a:t>At Home</a:t>
            </a:r>
            <a:endParaRPr b="1" sz="2200">
              <a:solidFill>
                <a:srgbClr val="FFFFFF"/>
              </a:solidFill>
              <a:latin typeface="Poppins"/>
              <a:ea typeface="Poppins"/>
              <a:cs typeface="Poppins"/>
              <a:sym typeface="Poppins"/>
            </a:endParaRPr>
          </a:p>
          <a:p>
            <a:pPr indent="0" lvl="0" marL="0" marR="0" rtl="0" algn="ctr">
              <a:spcBef>
                <a:spcPts val="0"/>
              </a:spcBef>
              <a:spcAft>
                <a:spcPts val="0"/>
              </a:spcAft>
              <a:buNone/>
            </a:pPr>
            <a:r>
              <a:rPr b="1" lang="en" sz="2200">
                <a:solidFill>
                  <a:srgbClr val="FFFFFF"/>
                </a:solidFill>
                <a:latin typeface="Poppins"/>
                <a:ea typeface="Poppins"/>
                <a:cs typeface="Poppins"/>
                <a:sym typeface="Poppins"/>
              </a:rPr>
              <a:t>OTC</a:t>
            </a:r>
            <a:endParaRPr b="1" sz="2200">
              <a:solidFill>
                <a:srgbClr val="FFFFFF"/>
              </a:solidFill>
              <a:latin typeface="Poppins"/>
              <a:ea typeface="Poppins"/>
              <a:cs typeface="Poppins"/>
              <a:sym typeface="Poppins"/>
            </a:endParaRPr>
          </a:p>
        </p:txBody>
      </p:sp>
      <p:sp>
        <p:nvSpPr>
          <p:cNvPr id="514" name="Google Shape;514;p53"/>
          <p:cNvSpPr/>
          <p:nvPr/>
        </p:nvSpPr>
        <p:spPr>
          <a:xfrm>
            <a:off x="2295025" y="1076482"/>
            <a:ext cx="1914600" cy="7623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b="1" lang="en" sz="2200">
                <a:solidFill>
                  <a:schemeClr val="lt1"/>
                </a:solidFill>
                <a:latin typeface="Poppins"/>
                <a:ea typeface="Poppins"/>
                <a:cs typeface="Poppins"/>
                <a:sym typeface="Poppins"/>
              </a:rPr>
              <a:t>Point of Care </a:t>
            </a:r>
            <a:endParaRPr sz="2200">
              <a:solidFill>
                <a:schemeClr val="lt1"/>
              </a:solidFill>
              <a:latin typeface="Poppins"/>
              <a:ea typeface="Poppins"/>
              <a:cs typeface="Poppins"/>
              <a:sym typeface="Poppins"/>
            </a:endParaRPr>
          </a:p>
        </p:txBody>
      </p:sp>
      <p:sp>
        <p:nvSpPr>
          <p:cNvPr id="515" name="Google Shape;515;p53"/>
          <p:cNvSpPr/>
          <p:nvPr/>
        </p:nvSpPr>
        <p:spPr>
          <a:xfrm>
            <a:off x="4170750" y="1076482"/>
            <a:ext cx="1914600" cy="7623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b="1" lang="en" sz="2200">
                <a:solidFill>
                  <a:schemeClr val="lt1"/>
                </a:solidFill>
                <a:latin typeface="Poppins"/>
                <a:ea typeface="Poppins"/>
                <a:cs typeface="Poppins"/>
                <a:sym typeface="Poppins"/>
              </a:rPr>
              <a:t>Point of Need </a:t>
            </a:r>
            <a:endParaRPr sz="2200">
              <a:solidFill>
                <a:schemeClr val="lt1"/>
              </a:solidFill>
              <a:latin typeface="Poppins"/>
              <a:ea typeface="Poppins"/>
              <a:cs typeface="Poppins"/>
              <a:sym typeface="Poppins"/>
            </a:endParaRPr>
          </a:p>
        </p:txBody>
      </p:sp>
      <p:sp>
        <p:nvSpPr>
          <p:cNvPr id="516" name="Google Shape;516;p53"/>
          <p:cNvSpPr txBox="1"/>
          <p:nvPr/>
        </p:nvSpPr>
        <p:spPr>
          <a:xfrm>
            <a:off x="4672075" y="2337863"/>
            <a:ext cx="4153800" cy="2496000"/>
          </a:xfrm>
          <a:prstGeom prst="rect">
            <a:avLst/>
          </a:prstGeom>
          <a:noFill/>
          <a:ln>
            <a:noFill/>
          </a:ln>
        </p:spPr>
        <p:txBody>
          <a:bodyPr anchorCtr="0" anchor="t" bIns="45700" lIns="91425" spcFirstLastPara="1" rIns="91425" wrap="square" tIns="45700">
            <a:noAutofit/>
          </a:bodyPr>
          <a:lstStyle/>
          <a:p>
            <a:pPr indent="-167640" lvl="0" marL="32004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Scaling a single test up to very high levels offers</a:t>
            </a:r>
            <a:r>
              <a:rPr b="1" lang="en" sz="1200">
                <a:solidFill>
                  <a:schemeClr val="dk1"/>
                </a:solidFill>
                <a:latin typeface="Roboto"/>
                <a:ea typeface="Roboto"/>
                <a:cs typeface="Roboto"/>
                <a:sym typeface="Roboto"/>
              </a:rPr>
              <a:t> </a:t>
            </a:r>
            <a:r>
              <a:rPr b="1" lang="en" sz="1200">
                <a:solidFill>
                  <a:schemeClr val="accent1"/>
                </a:solidFill>
                <a:latin typeface="Roboto"/>
                <a:ea typeface="Roboto"/>
                <a:cs typeface="Roboto"/>
                <a:sym typeface="Roboto"/>
              </a:rPr>
              <a:t>opportunities for innovation</a:t>
            </a:r>
            <a:r>
              <a:rPr b="1" lang="en" sz="1200">
                <a:solidFill>
                  <a:schemeClr val="dk1"/>
                </a:solidFill>
                <a:latin typeface="Roboto"/>
                <a:ea typeface="Roboto"/>
                <a:cs typeface="Roboto"/>
                <a:sym typeface="Roboto"/>
              </a:rPr>
              <a:t> </a:t>
            </a:r>
            <a:r>
              <a:rPr lang="en" sz="1200">
                <a:solidFill>
                  <a:schemeClr val="dk1"/>
                </a:solidFill>
                <a:latin typeface="Roboto"/>
                <a:ea typeface="Roboto"/>
                <a:cs typeface="Roboto"/>
                <a:sym typeface="Roboto"/>
              </a:rPr>
              <a:t>in sampling, test chemistry, and program configuration.</a:t>
            </a:r>
            <a:endParaRPr sz="1200">
              <a:solidFill>
                <a:schemeClr val="dk1"/>
              </a:solidFill>
              <a:latin typeface="Roboto"/>
              <a:ea typeface="Roboto"/>
              <a:cs typeface="Roboto"/>
              <a:sym typeface="Roboto"/>
            </a:endParaRPr>
          </a:p>
          <a:p>
            <a:pPr indent="-167640" lvl="0" marL="320040" rtl="0" algn="l">
              <a:spcBef>
                <a:spcPts val="800"/>
              </a:spcBef>
              <a:spcAft>
                <a:spcPts val="0"/>
              </a:spcAft>
              <a:buClr>
                <a:schemeClr val="dk1"/>
              </a:buClr>
              <a:buSzPts val="1200"/>
              <a:buFont typeface="Roboto"/>
              <a:buChar char="●"/>
            </a:pPr>
            <a:r>
              <a:rPr lang="en" sz="1200">
                <a:solidFill>
                  <a:schemeClr val="dk1"/>
                </a:solidFill>
                <a:latin typeface="Roboto"/>
                <a:ea typeface="Roboto"/>
                <a:cs typeface="Roboto"/>
                <a:sym typeface="Roboto"/>
              </a:rPr>
              <a:t>A "</a:t>
            </a:r>
            <a:r>
              <a:rPr b="1" lang="en" sz="1200">
                <a:solidFill>
                  <a:schemeClr val="accent1"/>
                </a:solidFill>
                <a:latin typeface="Roboto"/>
                <a:ea typeface="Roboto"/>
                <a:cs typeface="Roboto"/>
                <a:sym typeface="Roboto"/>
              </a:rPr>
              <a:t>Point of Need</a:t>
            </a:r>
            <a:r>
              <a:rPr lang="en" sz="1200">
                <a:solidFill>
                  <a:schemeClr val="dk1"/>
                </a:solidFill>
                <a:latin typeface="Roboto"/>
                <a:ea typeface="Roboto"/>
                <a:cs typeface="Roboto"/>
                <a:sym typeface="Roboto"/>
              </a:rPr>
              <a:t>" modality of testing is needed that combines the scalability and low cost of liquid reagent processing with the ease, flexibility and decentralized nature of POC/At-Home.</a:t>
            </a:r>
            <a:endParaRPr sz="1200">
              <a:solidFill>
                <a:schemeClr val="dk1"/>
              </a:solidFill>
              <a:latin typeface="Roboto"/>
              <a:ea typeface="Roboto"/>
              <a:cs typeface="Roboto"/>
              <a:sym typeface="Roboto"/>
            </a:endParaRPr>
          </a:p>
          <a:p>
            <a:pPr indent="-167640" lvl="0" marL="320040" rtl="0" algn="l">
              <a:spcBef>
                <a:spcPts val="800"/>
              </a:spcBef>
              <a:spcAft>
                <a:spcPts val="0"/>
              </a:spcAft>
              <a:buClr>
                <a:schemeClr val="dk1"/>
              </a:buClr>
              <a:buSzPts val="1200"/>
              <a:buFont typeface="Roboto"/>
              <a:buChar char="●"/>
            </a:pPr>
            <a:r>
              <a:rPr b="1" lang="en" sz="1200">
                <a:solidFill>
                  <a:schemeClr val="accent1"/>
                </a:solidFill>
                <a:latin typeface="Roboto"/>
                <a:ea typeface="Roboto"/>
                <a:cs typeface="Roboto"/>
                <a:sym typeface="Roboto"/>
              </a:rPr>
              <a:t>Public Health processing sites</a:t>
            </a:r>
            <a:r>
              <a:rPr lang="en" sz="1200">
                <a:solidFill>
                  <a:schemeClr val="dk1"/>
                </a:solidFill>
                <a:latin typeface="Roboto"/>
                <a:ea typeface="Roboto"/>
                <a:cs typeface="Roboto"/>
                <a:sym typeface="Roboto"/>
              </a:rPr>
              <a:t> can fill the gap between CLIA labs and DIY at home tests.</a:t>
            </a:r>
            <a:endParaRPr sz="1200">
              <a:solidFill>
                <a:schemeClr val="dk1"/>
              </a:solidFill>
              <a:latin typeface="Roboto"/>
              <a:ea typeface="Roboto"/>
              <a:cs typeface="Roboto"/>
              <a:sym typeface="Roboto"/>
            </a:endParaRPr>
          </a:p>
          <a:p>
            <a:pPr indent="-167640" lvl="0" marL="320040" rtl="0" algn="l">
              <a:spcBef>
                <a:spcPts val="800"/>
              </a:spcBef>
              <a:spcAft>
                <a:spcPts val="0"/>
              </a:spcAft>
              <a:buClr>
                <a:schemeClr val="dk1"/>
              </a:buClr>
              <a:buSzPts val="1200"/>
              <a:buFont typeface="Roboto"/>
              <a:buChar char="●"/>
            </a:pPr>
            <a:r>
              <a:rPr lang="en" sz="1200">
                <a:solidFill>
                  <a:schemeClr val="dk1"/>
                </a:solidFill>
                <a:latin typeface="Roboto"/>
                <a:ea typeface="Roboto"/>
                <a:cs typeface="Roboto"/>
                <a:sym typeface="Roboto"/>
              </a:rPr>
              <a:t>Want this new capability to be</a:t>
            </a:r>
            <a:r>
              <a:rPr b="1" lang="en" sz="1200">
                <a:solidFill>
                  <a:schemeClr val="dk1"/>
                </a:solidFill>
                <a:latin typeface="Roboto"/>
                <a:ea typeface="Roboto"/>
                <a:cs typeface="Roboto"/>
                <a:sym typeface="Roboto"/>
              </a:rPr>
              <a:t> </a:t>
            </a:r>
            <a:r>
              <a:rPr b="1" lang="en" sz="1200">
                <a:solidFill>
                  <a:schemeClr val="accent1"/>
                </a:solidFill>
                <a:latin typeface="Roboto"/>
                <a:ea typeface="Roboto"/>
                <a:cs typeface="Roboto"/>
                <a:sym typeface="Roboto"/>
              </a:rPr>
              <a:t>additive</a:t>
            </a:r>
            <a:r>
              <a:rPr b="1" lang="en" sz="1200">
                <a:solidFill>
                  <a:schemeClr val="dk1"/>
                </a:solidFill>
                <a:latin typeface="Roboto"/>
                <a:ea typeface="Roboto"/>
                <a:cs typeface="Roboto"/>
                <a:sym typeface="Roboto"/>
              </a:rPr>
              <a:t> </a:t>
            </a:r>
            <a:r>
              <a:rPr lang="en" sz="1200">
                <a:solidFill>
                  <a:schemeClr val="dk1"/>
                </a:solidFill>
                <a:latin typeface="Roboto"/>
                <a:ea typeface="Roboto"/>
                <a:cs typeface="Roboto"/>
                <a:sym typeface="Roboto"/>
              </a:rPr>
              <a:t>and not cannibalize the clinical diagnostic infrastructure.</a:t>
            </a:r>
            <a:endParaRPr sz="1300">
              <a:solidFill>
                <a:schemeClr val="dk1"/>
              </a:solidFill>
              <a:latin typeface="Roboto"/>
              <a:ea typeface="Roboto"/>
              <a:cs typeface="Roboto"/>
              <a:sym typeface="Roboto"/>
            </a:endParaRPr>
          </a:p>
          <a:p>
            <a:pPr indent="0" lvl="0" marL="0" rtl="0" algn="l">
              <a:spcBef>
                <a:spcPts val="800"/>
              </a:spcBef>
              <a:spcAft>
                <a:spcPts val="0"/>
              </a:spcAft>
              <a:buNone/>
            </a:pPr>
            <a:r>
              <a:t/>
            </a:r>
            <a:endParaRPr sz="1300">
              <a:solidFill>
                <a:schemeClr val="dk1"/>
              </a:solidFill>
              <a:latin typeface="Roboto"/>
              <a:ea typeface="Roboto"/>
              <a:cs typeface="Roboto"/>
              <a:sym typeface="Roboto"/>
            </a:endParaRPr>
          </a:p>
        </p:txBody>
      </p:sp>
      <p:sp>
        <p:nvSpPr>
          <p:cNvPr id="517" name="Google Shape;517;p53"/>
          <p:cNvSpPr txBox="1"/>
          <p:nvPr/>
        </p:nvSpPr>
        <p:spPr>
          <a:xfrm>
            <a:off x="617475" y="2730700"/>
            <a:ext cx="3107700" cy="13698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800"/>
              </a:spcAft>
              <a:buNone/>
            </a:pPr>
            <a:r>
              <a:rPr b="1" lang="en">
                <a:solidFill>
                  <a:schemeClr val="dk1"/>
                </a:solidFill>
                <a:latin typeface="Roboto"/>
                <a:ea typeface="Roboto"/>
                <a:cs typeface="Roboto"/>
                <a:sym typeface="Roboto"/>
              </a:rPr>
              <a:t>C</a:t>
            </a:r>
            <a:r>
              <a:rPr b="1" lang="en">
                <a:solidFill>
                  <a:schemeClr val="dk1"/>
                </a:solidFill>
                <a:latin typeface="Roboto"/>
                <a:ea typeface="Roboto"/>
                <a:cs typeface="Roboto"/>
                <a:sym typeface="Roboto"/>
              </a:rPr>
              <a:t>urrent testing paradigms cannot stem a pandemic caused by an asymptomatically transmitted, aerosolized pathogen. </a:t>
            </a:r>
            <a:endParaRPr b="1" sz="1300">
              <a:solidFill>
                <a:schemeClr val="dk1"/>
              </a:solidFill>
              <a:latin typeface="Poppins"/>
              <a:ea typeface="Poppins"/>
              <a:cs typeface="Poppins"/>
              <a:sym typeface="Poppins"/>
            </a:endParaRPr>
          </a:p>
        </p:txBody>
      </p:sp>
      <p:sp>
        <p:nvSpPr>
          <p:cNvPr id="518" name="Google Shape;518;p53"/>
          <p:cNvSpPr/>
          <p:nvPr/>
        </p:nvSpPr>
        <p:spPr>
          <a:xfrm rot="5398944">
            <a:off x="3469199" y="3171413"/>
            <a:ext cx="1952400" cy="524100"/>
          </a:xfrm>
          <a:prstGeom prst="triangle">
            <a:avLst>
              <a:gd fmla="val 50000" name="adj"/>
            </a:avLst>
          </a:prstGeom>
          <a:solidFill>
            <a:schemeClr val="accent1"/>
          </a:solidFill>
          <a:ln cap="flat" cmpd="sng" w="9525">
            <a:solidFill>
              <a:schemeClr val="accent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54"/>
          <p:cNvSpPr txBox="1"/>
          <p:nvPr/>
        </p:nvSpPr>
        <p:spPr>
          <a:xfrm>
            <a:off x="457200" y="228600"/>
            <a:ext cx="7247700" cy="442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Open EUA's - 2 Full Submissions + Pre EUA</a:t>
            </a:r>
            <a:endParaRPr b="1" sz="2400">
              <a:solidFill>
                <a:srgbClr val="000000"/>
              </a:solidFill>
              <a:latin typeface="Poppins"/>
              <a:ea typeface="Poppins"/>
              <a:cs typeface="Poppins"/>
              <a:sym typeface="Poppins"/>
            </a:endParaRPr>
          </a:p>
        </p:txBody>
      </p:sp>
      <p:sp>
        <p:nvSpPr>
          <p:cNvPr id="524" name="Google Shape;524;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525" name="Google Shape;525;p54"/>
          <p:cNvPicPr preferRelativeResize="0"/>
          <p:nvPr/>
        </p:nvPicPr>
        <p:blipFill>
          <a:blip r:embed="rId3">
            <a:alphaModFix/>
          </a:blip>
          <a:stretch>
            <a:fillRect/>
          </a:stretch>
        </p:blipFill>
        <p:spPr>
          <a:xfrm>
            <a:off x="152400" y="823800"/>
            <a:ext cx="3410400" cy="4167300"/>
          </a:xfrm>
          <a:prstGeom prst="rect">
            <a:avLst/>
          </a:prstGeom>
          <a:noFill/>
          <a:ln>
            <a:noFill/>
          </a:ln>
        </p:spPr>
      </p:pic>
      <p:pic>
        <p:nvPicPr>
          <p:cNvPr id="526" name="Google Shape;526;p54"/>
          <p:cNvPicPr preferRelativeResize="0"/>
          <p:nvPr/>
        </p:nvPicPr>
        <p:blipFill>
          <a:blip r:embed="rId4">
            <a:alphaModFix/>
          </a:blip>
          <a:stretch>
            <a:fillRect/>
          </a:stretch>
        </p:blipFill>
        <p:spPr>
          <a:xfrm>
            <a:off x="3450325" y="823800"/>
            <a:ext cx="3341912" cy="4299351"/>
          </a:xfrm>
          <a:prstGeom prst="rect">
            <a:avLst/>
          </a:prstGeom>
          <a:noFill/>
          <a:ln>
            <a:noFill/>
          </a:ln>
        </p:spPr>
      </p:pic>
      <p:pic>
        <p:nvPicPr>
          <p:cNvPr id="527" name="Google Shape;527;p54"/>
          <p:cNvPicPr preferRelativeResize="0"/>
          <p:nvPr/>
        </p:nvPicPr>
        <p:blipFill>
          <a:blip r:embed="rId5">
            <a:alphaModFix/>
          </a:blip>
          <a:stretch>
            <a:fillRect/>
          </a:stretch>
        </p:blipFill>
        <p:spPr>
          <a:xfrm>
            <a:off x="6792237" y="823800"/>
            <a:ext cx="2046962" cy="262366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55"/>
          <p:cNvSpPr txBox="1"/>
          <p:nvPr/>
        </p:nvSpPr>
        <p:spPr>
          <a:xfrm>
            <a:off x="334300" y="228600"/>
            <a:ext cx="7247700" cy="442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Open EUA - Disclosure of Components</a:t>
            </a:r>
            <a:endParaRPr b="1" sz="2400">
              <a:solidFill>
                <a:srgbClr val="000000"/>
              </a:solidFill>
              <a:latin typeface="Poppins"/>
              <a:ea typeface="Poppins"/>
              <a:cs typeface="Poppins"/>
              <a:sym typeface="Poppins"/>
            </a:endParaRPr>
          </a:p>
        </p:txBody>
      </p:sp>
      <p:pic>
        <p:nvPicPr>
          <p:cNvPr id="533" name="Google Shape;533;p55"/>
          <p:cNvPicPr preferRelativeResize="0"/>
          <p:nvPr/>
        </p:nvPicPr>
        <p:blipFill>
          <a:blip r:embed="rId3">
            <a:alphaModFix/>
          </a:blip>
          <a:stretch>
            <a:fillRect/>
          </a:stretch>
        </p:blipFill>
        <p:spPr>
          <a:xfrm>
            <a:off x="260575" y="671388"/>
            <a:ext cx="4620201" cy="3693625"/>
          </a:xfrm>
          <a:prstGeom prst="rect">
            <a:avLst/>
          </a:prstGeom>
          <a:noFill/>
          <a:ln>
            <a:noFill/>
          </a:ln>
        </p:spPr>
      </p:pic>
      <p:pic>
        <p:nvPicPr>
          <p:cNvPr id="534" name="Google Shape;534;p55"/>
          <p:cNvPicPr preferRelativeResize="0"/>
          <p:nvPr/>
        </p:nvPicPr>
        <p:blipFill>
          <a:blip r:embed="rId4">
            <a:alphaModFix/>
          </a:blip>
          <a:stretch>
            <a:fillRect/>
          </a:stretch>
        </p:blipFill>
        <p:spPr>
          <a:xfrm>
            <a:off x="5104965" y="597950"/>
            <a:ext cx="3868026" cy="2087326"/>
          </a:xfrm>
          <a:prstGeom prst="rect">
            <a:avLst/>
          </a:prstGeom>
          <a:noFill/>
          <a:ln>
            <a:noFill/>
          </a:ln>
        </p:spPr>
      </p:pic>
      <p:pic>
        <p:nvPicPr>
          <p:cNvPr id="535" name="Google Shape;535;p55"/>
          <p:cNvPicPr preferRelativeResize="0"/>
          <p:nvPr/>
        </p:nvPicPr>
        <p:blipFill>
          <a:blip r:embed="rId5">
            <a:alphaModFix/>
          </a:blip>
          <a:stretch>
            <a:fillRect/>
          </a:stretch>
        </p:blipFill>
        <p:spPr>
          <a:xfrm>
            <a:off x="5067113" y="2685276"/>
            <a:ext cx="3943749" cy="229910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56"/>
          <p:cNvSpPr txBox="1"/>
          <p:nvPr/>
        </p:nvSpPr>
        <p:spPr>
          <a:xfrm>
            <a:off x="457200" y="228600"/>
            <a:ext cx="5756700" cy="442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Push for Regulatory Progress</a:t>
            </a:r>
            <a:endParaRPr b="1" sz="2400">
              <a:solidFill>
                <a:srgbClr val="000000"/>
              </a:solidFill>
              <a:latin typeface="Poppins"/>
              <a:ea typeface="Poppins"/>
              <a:cs typeface="Poppins"/>
              <a:sym typeface="Poppins"/>
            </a:endParaRPr>
          </a:p>
        </p:txBody>
      </p:sp>
      <p:pic>
        <p:nvPicPr>
          <p:cNvPr id="541" name="Google Shape;541;p56"/>
          <p:cNvPicPr preferRelativeResize="0"/>
          <p:nvPr/>
        </p:nvPicPr>
        <p:blipFill>
          <a:blip r:embed="rId3">
            <a:alphaModFix/>
          </a:blip>
          <a:stretch>
            <a:fillRect/>
          </a:stretch>
        </p:blipFill>
        <p:spPr>
          <a:xfrm>
            <a:off x="152400" y="671400"/>
            <a:ext cx="5894716" cy="4167302"/>
          </a:xfrm>
          <a:prstGeom prst="rect">
            <a:avLst/>
          </a:prstGeom>
          <a:noFill/>
          <a:ln>
            <a:noFill/>
          </a:ln>
        </p:spPr>
      </p:pic>
      <p:sp>
        <p:nvSpPr>
          <p:cNvPr id="542" name="Google Shape;542;p56"/>
          <p:cNvSpPr txBox="1"/>
          <p:nvPr/>
        </p:nvSpPr>
        <p:spPr>
          <a:xfrm>
            <a:off x="160437" y="4809363"/>
            <a:ext cx="56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rgbClr val="0000FF"/>
                </a:solidFill>
                <a:latin typeface="Roboto"/>
                <a:ea typeface="Roboto"/>
                <a:cs typeface="Roboto"/>
                <a:sym typeface="Roboto"/>
                <a:hlinkClick r:id="rId4">
                  <a:extLst>
                    <a:ext uri="{A12FA001-AC4F-418D-AE19-62706E023703}">
                      <ahyp:hlinkClr val="tx"/>
                    </a:ext>
                  </a:extLst>
                </a:hlinkClick>
              </a:rPr>
              <a:t>https://www.help.senate.gov/imo/media/doc/PREVENT%20Pandemics%20discussion%20draft%20sxs%20final.pdf</a:t>
            </a:r>
            <a:endParaRPr sz="800">
              <a:solidFill>
                <a:srgbClr val="0000FF"/>
              </a:solidFill>
              <a:latin typeface="Roboto"/>
              <a:ea typeface="Roboto"/>
              <a:cs typeface="Roboto"/>
              <a:sym typeface="Roboto"/>
            </a:endParaRPr>
          </a:p>
        </p:txBody>
      </p:sp>
      <p:pic>
        <p:nvPicPr>
          <p:cNvPr id="543" name="Google Shape;543;p56"/>
          <p:cNvPicPr preferRelativeResize="0"/>
          <p:nvPr/>
        </p:nvPicPr>
        <p:blipFill rotWithShape="1">
          <a:blip r:embed="rId5">
            <a:alphaModFix/>
          </a:blip>
          <a:srcRect b="0" l="0" r="41044" t="0"/>
          <a:stretch/>
        </p:blipFill>
        <p:spPr>
          <a:xfrm>
            <a:off x="6437175" y="765190"/>
            <a:ext cx="2347250" cy="1047204"/>
          </a:xfrm>
          <a:prstGeom prst="rect">
            <a:avLst/>
          </a:prstGeom>
          <a:noFill/>
          <a:ln>
            <a:noFill/>
          </a:ln>
        </p:spPr>
      </p:pic>
      <p:pic>
        <p:nvPicPr>
          <p:cNvPr id="544" name="Google Shape;544;p56"/>
          <p:cNvPicPr preferRelativeResize="0"/>
          <p:nvPr/>
        </p:nvPicPr>
        <p:blipFill>
          <a:blip r:embed="rId6">
            <a:alphaModFix/>
          </a:blip>
          <a:stretch>
            <a:fillRect/>
          </a:stretch>
        </p:blipFill>
        <p:spPr>
          <a:xfrm>
            <a:off x="6213900" y="3493525"/>
            <a:ext cx="2793799" cy="997237"/>
          </a:xfrm>
          <a:prstGeom prst="rect">
            <a:avLst/>
          </a:prstGeom>
          <a:noFill/>
          <a:ln>
            <a:noFill/>
          </a:ln>
        </p:spPr>
      </p:pic>
      <p:pic>
        <p:nvPicPr>
          <p:cNvPr id="545" name="Google Shape;545;p56"/>
          <p:cNvPicPr preferRelativeResize="0"/>
          <p:nvPr/>
        </p:nvPicPr>
        <p:blipFill>
          <a:blip r:embed="rId7">
            <a:alphaModFix/>
          </a:blip>
          <a:stretch>
            <a:fillRect/>
          </a:stretch>
        </p:blipFill>
        <p:spPr>
          <a:xfrm>
            <a:off x="6213900" y="2049662"/>
            <a:ext cx="2793801" cy="1206621"/>
          </a:xfrm>
          <a:prstGeom prst="rect">
            <a:avLst/>
          </a:prstGeom>
          <a:noFill/>
          <a:ln>
            <a:noFill/>
          </a:ln>
        </p:spPr>
      </p:pic>
      <p:sp>
        <p:nvSpPr>
          <p:cNvPr id="546" name="Google Shape;546;p56"/>
          <p:cNvSpPr txBox="1"/>
          <p:nvPr/>
        </p:nvSpPr>
        <p:spPr>
          <a:xfrm>
            <a:off x="6192181" y="4443711"/>
            <a:ext cx="27435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800" u="sng">
                <a:solidFill>
                  <a:srgbClr val="0000FF"/>
                </a:solidFill>
                <a:latin typeface="Roboto"/>
                <a:ea typeface="Roboto"/>
                <a:cs typeface="Roboto"/>
                <a:sym typeface="Roboto"/>
                <a:hlinkClick r:id="rId8">
                  <a:extLst>
                    <a:ext uri="{A12FA001-AC4F-418D-AE19-62706E023703}">
                      <ahyp:hlinkClr val="tx"/>
                    </a:ext>
                  </a:extLst>
                </a:hlinkClick>
              </a:rPr>
              <a:t>https://reaganudall.org/research-funding-opportunity</a:t>
            </a:r>
            <a:endParaRPr sz="800" u="sng">
              <a:solidFill>
                <a:srgbClr val="0000FF"/>
              </a:solidFill>
              <a:latin typeface="Roboto"/>
              <a:ea typeface="Roboto"/>
              <a:cs typeface="Roboto"/>
              <a:sym typeface="Roboto"/>
            </a:endParaRPr>
          </a:p>
        </p:txBody>
      </p:sp>
      <p:sp>
        <p:nvSpPr>
          <p:cNvPr id="547" name="Google Shape;547;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7"/>
          <p:cNvSpPr txBox="1"/>
          <p:nvPr>
            <p:ph type="title"/>
          </p:nvPr>
        </p:nvSpPr>
        <p:spPr>
          <a:xfrm>
            <a:off x="346788" y="311349"/>
            <a:ext cx="8222100" cy="51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LAMP EUAs for SARS-CoV2 </a:t>
            </a:r>
            <a:endParaRPr sz="2400"/>
          </a:p>
        </p:txBody>
      </p:sp>
      <p:sp>
        <p:nvSpPr>
          <p:cNvPr id="553" name="Google Shape;553;p57"/>
          <p:cNvSpPr txBox="1"/>
          <p:nvPr>
            <p:ph idx="12" type="sldNum"/>
          </p:nvPr>
        </p:nvSpPr>
        <p:spPr>
          <a:xfrm>
            <a:off x="8568903" y="4828981"/>
            <a:ext cx="282300" cy="2427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554" name="Google Shape;554;p57"/>
          <p:cNvPicPr preferRelativeResize="0"/>
          <p:nvPr/>
        </p:nvPicPr>
        <p:blipFill>
          <a:blip r:embed="rId3">
            <a:alphaModFix/>
          </a:blip>
          <a:stretch>
            <a:fillRect/>
          </a:stretch>
        </p:blipFill>
        <p:spPr>
          <a:xfrm>
            <a:off x="1545085" y="821350"/>
            <a:ext cx="5557041" cy="3828625"/>
          </a:xfrm>
          <a:prstGeom prst="rect">
            <a:avLst/>
          </a:prstGeom>
          <a:noFill/>
          <a:ln>
            <a:noFill/>
          </a:ln>
        </p:spPr>
      </p:pic>
      <p:sp>
        <p:nvSpPr>
          <p:cNvPr id="555" name="Google Shape;555;p57"/>
          <p:cNvSpPr/>
          <p:nvPr/>
        </p:nvSpPr>
        <p:spPr>
          <a:xfrm>
            <a:off x="7221775" y="3942806"/>
            <a:ext cx="1518600" cy="707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000">
                <a:latin typeface="Roboto"/>
                <a:ea typeface="Roboto"/>
                <a:cs typeface="Roboto"/>
                <a:sym typeface="Roboto"/>
              </a:rPr>
              <a:t>Just in 2020!</a:t>
            </a:r>
            <a:endParaRPr b="1"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0" lvl="0" marL="0" rtl="0" algn="l">
              <a:spcBef>
                <a:spcPts val="0"/>
              </a:spcBef>
              <a:spcAft>
                <a:spcPts val="0"/>
              </a:spcAft>
              <a:buNone/>
            </a:pPr>
            <a:r>
              <a:rPr i="1" lang="en" sz="1000">
                <a:latin typeface="Roboto"/>
                <a:ea typeface="Roboto"/>
                <a:cs typeface="Roboto"/>
                <a:sym typeface="Roboto"/>
              </a:rPr>
              <a:t>from Matt McFarlane</a:t>
            </a:r>
            <a:endParaRPr i="1" sz="1000">
              <a:latin typeface="Roboto"/>
              <a:ea typeface="Roboto"/>
              <a:cs typeface="Roboto"/>
              <a:sym typeface="Roboto"/>
            </a:endParaRPr>
          </a:p>
          <a:p>
            <a:pPr indent="0" lvl="0" marL="0" rtl="0" algn="l">
              <a:spcBef>
                <a:spcPts val="0"/>
              </a:spcBef>
              <a:spcAft>
                <a:spcPts val="0"/>
              </a:spcAft>
              <a:buNone/>
            </a:pPr>
            <a:r>
              <a:rPr i="1" lang="en" sz="1000">
                <a:latin typeface="Roboto"/>
                <a:ea typeface="Roboto"/>
                <a:cs typeface="Roboto"/>
                <a:sym typeface="Roboto"/>
              </a:rPr>
              <a:t>(twitter @mattmcfar)</a:t>
            </a:r>
            <a:endParaRPr i="1" sz="1300">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id="560" name="Google Shape;560;p58"/>
          <p:cNvPicPr preferRelativeResize="0"/>
          <p:nvPr/>
        </p:nvPicPr>
        <p:blipFill>
          <a:blip r:embed="rId3">
            <a:alphaModFix/>
          </a:blip>
          <a:stretch>
            <a:fillRect/>
          </a:stretch>
        </p:blipFill>
        <p:spPr>
          <a:xfrm>
            <a:off x="1179956" y="2050715"/>
            <a:ext cx="3348620" cy="2308874"/>
          </a:xfrm>
          <a:prstGeom prst="rect">
            <a:avLst/>
          </a:prstGeom>
          <a:noFill/>
          <a:ln>
            <a:noFill/>
          </a:ln>
        </p:spPr>
      </p:pic>
      <p:sp>
        <p:nvSpPr>
          <p:cNvPr id="561" name="Google Shape;561;p58"/>
          <p:cNvSpPr txBox="1"/>
          <p:nvPr>
            <p:ph type="title"/>
          </p:nvPr>
        </p:nvSpPr>
        <p:spPr>
          <a:xfrm>
            <a:off x="471900" y="118872"/>
            <a:ext cx="8222100" cy="76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Saliva Direct "most unique EUA" - FDA</a:t>
            </a:r>
            <a:endParaRPr sz="2400"/>
          </a:p>
        </p:txBody>
      </p:sp>
      <p:pic>
        <p:nvPicPr>
          <p:cNvPr id="562" name="Google Shape;562;p58"/>
          <p:cNvPicPr preferRelativeResize="0"/>
          <p:nvPr/>
        </p:nvPicPr>
        <p:blipFill rotWithShape="1">
          <a:blip r:embed="rId4">
            <a:alphaModFix/>
          </a:blip>
          <a:srcRect b="64382" l="0" r="0" t="0"/>
          <a:stretch/>
        </p:blipFill>
        <p:spPr>
          <a:xfrm>
            <a:off x="4879850" y="3423175"/>
            <a:ext cx="3901774" cy="371075"/>
          </a:xfrm>
          <a:prstGeom prst="rect">
            <a:avLst/>
          </a:prstGeom>
          <a:noFill/>
          <a:ln>
            <a:noFill/>
          </a:ln>
        </p:spPr>
      </p:pic>
      <p:pic>
        <p:nvPicPr>
          <p:cNvPr id="563" name="Google Shape;563;p58"/>
          <p:cNvPicPr preferRelativeResize="0"/>
          <p:nvPr/>
        </p:nvPicPr>
        <p:blipFill>
          <a:blip r:embed="rId5">
            <a:alphaModFix/>
          </a:blip>
          <a:stretch>
            <a:fillRect/>
          </a:stretch>
        </p:blipFill>
        <p:spPr>
          <a:xfrm>
            <a:off x="106587" y="2571755"/>
            <a:ext cx="1913157" cy="1748380"/>
          </a:xfrm>
          <a:prstGeom prst="rect">
            <a:avLst/>
          </a:prstGeom>
          <a:noFill/>
          <a:ln>
            <a:noFill/>
          </a:ln>
        </p:spPr>
      </p:pic>
      <p:pic>
        <p:nvPicPr>
          <p:cNvPr id="564" name="Google Shape;564;p58"/>
          <p:cNvPicPr preferRelativeResize="0"/>
          <p:nvPr/>
        </p:nvPicPr>
        <p:blipFill>
          <a:blip r:embed="rId6">
            <a:alphaModFix/>
          </a:blip>
          <a:stretch>
            <a:fillRect/>
          </a:stretch>
        </p:blipFill>
        <p:spPr>
          <a:xfrm>
            <a:off x="4879838" y="3978430"/>
            <a:ext cx="4012725" cy="430604"/>
          </a:xfrm>
          <a:prstGeom prst="rect">
            <a:avLst/>
          </a:prstGeom>
          <a:noFill/>
          <a:ln>
            <a:noFill/>
          </a:ln>
        </p:spPr>
      </p:pic>
      <p:pic>
        <p:nvPicPr>
          <p:cNvPr id="565" name="Google Shape;565;p58"/>
          <p:cNvPicPr preferRelativeResize="0"/>
          <p:nvPr/>
        </p:nvPicPr>
        <p:blipFill>
          <a:blip r:embed="rId7">
            <a:alphaModFix/>
          </a:blip>
          <a:stretch>
            <a:fillRect/>
          </a:stretch>
        </p:blipFill>
        <p:spPr>
          <a:xfrm>
            <a:off x="4824363" y="1051235"/>
            <a:ext cx="4012725" cy="1913105"/>
          </a:xfrm>
          <a:prstGeom prst="rect">
            <a:avLst/>
          </a:prstGeom>
          <a:noFill/>
          <a:ln>
            <a:noFill/>
          </a:ln>
        </p:spPr>
      </p:pic>
      <p:sp>
        <p:nvSpPr>
          <p:cNvPr id="566" name="Google Shape;566;p58"/>
          <p:cNvSpPr/>
          <p:nvPr/>
        </p:nvSpPr>
        <p:spPr>
          <a:xfrm>
            <a:off x="528150" y="988648"/>
            <a:ext cx="4183200" cy="960300"/>
          </a:xfrm>
          <a:prstGeom prst="rect">
            <a:avLst/>
          </a:prstGeom>
          <a:noFill/>
          <a:ln>
            <a:noFill/>
          </a:ln>
        </p:spPr>
        <p:txBody>
          <a:bodyPr anchorCtr="0" anchor="t" bIns="34275" lIns="68575" spcFirstLastPara="1" rIns="68575" wrap="square" tIns="34275">
            <a:noAutofit/>
          </a:bodyPr>
          <a:lstStyle/>
          <a:p>
            <a:pPr indent="-254000" lvl="0" marL="342900" marR="0" rtl="0" algn="l">
              <a:lnSpc>
                <a:spcPct val="100000"/>
              </a:lnSpc>
              <a:spcBef>
                <a:spcPts val="0"/>
              </a:spcBef>
              <a:spcAft>
                <a:spcPts val="0"/>
              </a:spcAft>
              <a:buSzPts val="1400"/>
              <a:buFont typeface="Roboto"/>
              <a:buChar char="➔"/>
            </a:pPr>
            <a:r>
              <a:rPr lang="en">
                <a:latin typeface="Roboto"/>
                <a:ea typeface="Roboto"/>
                <a:cs typeface="Roboto"/>
                <a:sym typeface="Roboto"/>
              </a:rPr>
              <a:t>Is a protocol not a product</a:t>
            </a:r>
            <a:endParaRPr>
              <a:latin typeface="Roboto"/>
              <a:ea typeface="Roboto"/>
              <a:cs typeface="Roboto"/>
              <a:sym typeface="Roboto"/>
            </a:endParaRPr>
          </a:p>
          <a:p>
            <a:pPr indent="-254000" lvl="0" marL="342900" marR="0" rtl="0" algn="l">
              <a:lnSpc>
                <a:spcPct val="100000"/>
              </a:lnSpc>
              <a:spcBef>
                <a:spcPts val="0"/>
              </a:spcBef>
              <a:spcAft>
                <a:spcPts val="0"/>
              </a:spcAft>
              <a:buSzPts val="1400"/>
              <a:buFont typeface="Roboto"/>
              <a:buChar char="➔"/>
            </a:pPr>
            <a:r>
              <a:rPr lang="en">
                <a:latin typeface="Roboto"/>
                <a:ea typeface="Roboto"/>
                <a:cs typeface="Roboto"/>
                <a:sym typeface="Roboto"/>
              </a:rPr>
              <a:t>Open Access - any CLIA lab can use</a:t>
            </a:r>
            <a:endParaRPr>
              <a:latin typeface="Roboto"/>
              <a:ea typeface="Roboto"/>
              <a:cs typeface="Roboto"/>
              <a:sym typeface="Roboto"/>
            </a:endParaRPr>
          </a:p>
          <a:p>
            <a:pPr indent="-254000" lvl="0" marL="342900" marR="0" rtl="0" algn="l">
              <a:lnSpc>
                <a:spcPct val="100000"/>
              </a:lnSpc>
              <a:spcBef>
                <a:spcPts val="0"/>
              </a:spcBef>
              <a:spcAft>
                <a:spcPts val="0"/>
              </a:spcAft>
              <a:buSzPts val="1400"/>
              <a:buFont typeface="Roboto"/>
              <a:buChar char="➔"/>
            </a:pPr>
            <a:r>
              <a:rPr lang="en">
                <a:latin typeface="Roboto"/>
                <a:ea typeface="Roboto"/>
                <a:cs typeface="Roboto"/>
                <a:sym typeface="Roboto"/>
              </a:rPr>
              <a:t>Lots of clone assays being used</a:t>
            </a:r>
            <a:endParaRPr>
              <a:latin typeface="Roboto"/>
              <a:ea typeface="Roboto"/>
              <a:cs typeface="Roboto"/>
              <a:sym typeface="Roboto"/>
            </a:endParaRPr>
          </a:p>
          <a:p>
            <a:pPr indent="-254000" lvl="0" marL="342900" rtl="0" algn="l">
              <a:spcBef>
                <a:spcPts val="0"/>
              </a:spcBef>
              <a:spcAft>
                <a:spcPts val="0"/>
              </a:spcAft>
              <a:buSzPts val="1400"/>
              <a:buFont typeface="Roboto"/>
              <a:buChar char="➔"/>
            </a:pPr>
            <a:r>
              <a:rPr lang="en">
                <a:latin typeface="Roboto"/>
                <a:ea typeface="Roboto"/>
                <a:cs typeface="Roboto"/>
                <a:sym typeface="Roboto"/>
              </a:rPr>
              <a:t>Y</a:t>
            </a:r>
            <a:r>
              <a:rPr lang="en">
                <a:latin typeface="Roboto"/>
                <a:ea typeface="Roboto"/>
                <a:cs typeface="Roboto"/>
                <a:sym typeface="Roboto"/>
              </a:rPr>
              <a:t>ale can "designate" CLIA labs  </a:t>
            </a:r>
            <a:endParaRPr>
              <a:latin typeface="Roboto"/>
              <a:ea typeface="Roboto"/>
              <a:cs typeface="Roboto"/>
              <a:sym typeface="Roboto"/>
            </a:endParaRPr>
          </a:p>
          <a:p>
            <a:pPr indent="0" lvl="0" marL="342900" marR="0" rtl="0" algn="l">
              <a:lnSpc>
                <a:spcPct val="100000"/>
              </a:lnSpc>
              <a:spcBef>
                <a:spcPts val="0"/>
              </a:spcBef>
              <a:spcAft>
                <a:spcPts val="0"/>
              </a:spcAft>
              <a:buNone/>
            </a:pPr>
            <a:r>
              <a:t/>
            </a:r>
            <a:endParaRPr>
              <a:latin typeface="Roboto"/>
              <a:ea typeface="Roboto"/>
              <a:cs typeface="Roboto"/>
              <a:sym typeface="Roboto"/>
            </a:endParaRPr>
          </a:p>
        </p:txBody>
      </p:sp>
      <p:sp>
        <p:nvSpPr>
          <p:cNvPr id="567" name="Google Shape;567;p58"/>
          <p:cNvSpPr txBox="1"/>
          <p:nvPr>
            <p:ph idx="12" type="sldNum"/>
          </p:nvPr>
        </p:nvSpPr>
        <p:spPr>
          <a:xfrm>
            <a:off x="8568903" y="4828981"/>
            <a:ext cx="282300" cy="2427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sp>
        <p:nvSpPr>
          <p:cNvPr id="568" name="Google Shape;568;p58"/>
          <p:cNvSpPr/>
          <p:nvPr/>
        </p:nvSpPr>
        <p:spPr>
          <a:xfrm>
            <a:off x="4891550" y="3416700"/>
            <a:ext cx="3959700" cy="942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74" name="Google Shape;574;p59"/>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575" name="Google Shape;575;p59"/>
          <p:cNvSpPr txBox="1"/>
          <p:nvPr/>
        </p:nvSpPr>
        <p:spPr>
          <a:xfrm>
            <a:off x="457200" y="22860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Test Diagrams</a:t>
            </a:r>
            <a:endParaRPr b="1" sz="2400">
              <a:solidFill>
                <a:schemeClr val="dk1"/>
              </a:solidFill>
              <a:latin typeface="Poppins"/>
              <a:ea typeface="Poppins"/>
              <a:cs typeface="Poppins"/>
              <a:sym typeface="Poppins"/>
            </a:endParaRPr>
          </a:p>
        </p:txBody>
      </p:sp>
      <p:pic>
        <p:nvPicPr>
          <p:cNvPr id="576" name="Google Shape;576;p59"/>
          <p:cNvPicPr preferRelativeResize="0"/>
          <p:nvPr/>
        </p:nvPicPr>
        <p:blipFill rotWithShape="1">
          <a:blip r:embed="rId3">
            <a:alphaModFix/>
          </a:blip>
          <a:srcRect b="9189" l="0" r="0" t="0"/>
          <a:stretch/>
        </p:blipFill>
        <p:spPr>
          <a:xfrm>
            <a:off x="1700875" y="633225"/>
            <a:ext cx="5646148" cy="3985651"/>
          </a:xfrm>
          <a:prstGeom prst="rect">
            <a:avLst/>
          </a:prstGeom>
          <a:noFill/>
          <a:ln>
            <a:noFill/>
          </a:ln>
        </p:spPr>
      </p:pic>
      <p:sp>
        <p:nvSpPr>
          <p:cNvPr id="577" name="Google Shape;577;p59"/>
          <p:cNvSpPr txBox="1"/>
          <p:nvPr/>
        </p:nvSpPr>
        <p:spPr>
          <a:xfrm>
            <a:off x="549725" y="1939750"/>
            <a:ext cx="1242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200">
                <a:solidFill>
                  <a:schemeClr val="accent1"/>
                </a:solidFill>
                <a:latin typeface="Roboto"/>
                <a:ea typeface="Roboto"/>
                <a:cs typeface="Roboto"/>
                <a:sym typeface="Roboto"/>
              </a:rPr>
              <a:t>TCEP/EDTA </a:t>
            </a:r>
            <a:endParaRPr sz="1200">
              <a:solidFill>
                <a:schemeClr val="accent1"/>
              </a:solidFill>
              <a:latin typeface="Roboto"/>
              <a:ea typeface="Roboto"/>
              <a:cs typeface="Roboto"/>
              <a:sym typeface="Roboto"/>
            </a:endParaRPr>
          </a:p>
          <a:p>
            <a:pPr indent="0" lvl="0" marL="0" marR="0" rtl="0" algn="l">
              <a:lnSpc>
                <a:spcPct val="100000"/>
              </a:lnSpc>
              <a:spcBef>
                <a:spcPts val="0"/>
              </a:spcBef>
              <a:spcAft>
                <a:spcPts val="0"/>
              </a:spcAft>
              <a:buNone/>
            </a:pPr>
            <a:r>
              <a:rPr lang="en" sz="1200">
                <a:solidFill>
                  <a:schemeClr val="accent1"/>
                </a:solidFill>
                <a:latin typeface="Roboto"/>
                <a:ea typeface="Roboto"/>
                <a:cs typeface="Roboto"/>
                <a:sym typeface="Roboto"/>
              </a:rPr>
              <a:t>(standard Rabe Cepko)</a:t>
            </a:r>
            <a:endParaRPr sz="1000">
              <a:solidFill>
                <a:schemeClr val="accent1"/>
              </a:solidFill>
              <a:latin typeface="Roboto"/>
              <a:ea typeface="Roboto"/>
              <a:cs typeface="Roboto"/>
              <a:sym typeface="Roboto"/>
            </a:endParaRPr>
          </a:p>
        </p:txBody>
      </p:sp>
      <p:sp>
        <p:nvSpPr>
          <p:cNvPr id="578" name="Google Shape;578;p59"/>
          <p:cNvSpPr txBox="1"/>
          <p:nvPr/>
        </p:nvSpPr>
        <p:spPr>
          <a:xfrm>
            <a:off x="549725" y="2946350"/>
            <a:ext cx="1242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200">
                <a:solidFill>
                  <a:schemeClr val="accent1"/>
                </a:solidFill>
                <a:latin typeface="Roboto"/>
                <a:ea typeface="Roboto"/>
                <a:cs typeface="Roboto"/>
                <a:sym typeface="Roboto"/>
              </a:rPr>
              <a:t>AS1e (ORF1ab)</a:t>
            </a:r>
            <a:endParaRPr sz="1200">
              <a:solidFill>
                <a:schemeClr val="accent1"/>
              </a:solidFill>
              <a:latin typeface="Roboto"/>
              <a:ea typeface="Roboto"/>
              <a:cs typeface="Roboto"/>
              <a:sym typeface="Roboto"/>
            </a:endParaRPr>
          </a:p>
          <a:p>
            <a:pPr indent="0" lvl="0" marL="0" marR="0" rtl="0" algn="l">
              <a:lnSpc>
                <a:spcPct val="100000"/>
              </a:lnSpc>
              <a:spcBef>
                <a:spcPts val="0"/>
              </a:spcBef>
              <a:spcAft>
                <a:spcPts val="0"/>
              </a:spcAft>
              <a:buNone/>
            </a:pPr>
            <a:r>
              <a:rPr lang="en" sz="1200">
                <a:solidFill>
                  <a:schemeClr val="accent1"/>
                </a:solidFill>
                <a:latin typeface="Roboto"/>
                <a:ea typeface="Roboto"/>
                <a:cs typeface="Roboto"/>
                <a:sym typeface="Roboto"/>
              </a:rPr>
              <a:t>N2</a:t>
            </a:r>
            <a:endParaRPr sz="1200">
              <a:solidFill>
                <a:schemeClr val="accent1"/>
              </a:solidFill>
              <a:latin typeface="Roboto"/>
              <a:ea typeface="Roboto"/>
              <a:cs typeface="Roboto"/>
              <a:sym typeface="Roboto"/>
            </a:endParaRPr>
          </a:p>
          <a:p>
            <a:pPr indent="0" lvl="0" marL="0" marR="0" rtl="0" algn="l">
              <a:lnSpc>
                <a:spcPct val="100000"/>
              </a:lnSpc>
              <a:spcBef>
                <a:spcPts val="0"/>
              </a:spcBef>
              <a:spcAft>
                <a:spcPts val="0"/>
              </a:spcAft>
              <a:buNone/>
            </a:pPr>
            <a:r>
              <a:rPr lang="en" sz="1200">
                <a:solidFill>
                  <a:schemeClr val="accent1"/>
                </a:solidFill>
                <a:latin typeface="Roboto"/>
                <a:ea typeface="Roboto"/>
                <a:cs typeface="Roboto"/>
                <a:sym typeface="Roboto"/>
              </a:rPr>
              <a:t>E1</a:t>
            </a:r>
            <a:endParaRPr sz="1200">
              <a:solidFill>
                <a:schemeClr val="accent1"/>
              </a:solidFill>
              <a:latin typeface="Roboto"/>
              <a:ea typeface="Roboto"/>
              <a:cs typeface="Roboto"/>
              <a:sym typeface="Roboto"/>
            </a:endParaRPr>
          </a:p>
        </p:txBody>
      </p:sp>
      <p:sp>
        <p:nvSpPr>
          <p:cNvPr id="579" name="Google Shape;579;p59"/>
          <p:cNvSpPr txBox="1"/>
          <p:nvPr/>
        </p:nvSpPr>
        <p:spPr>
          <a:xfrm>
            <a:off x="549725" y="3868700"/>
            <a:ext cx="12429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1200">
                <a:solidFill>
                  <a:schemeClr val="accent1"/>
                </a:solidFill>
                <a:latin typeface="Roboto"/>
                <a:ea typeface="Roboto"/>
                <a:cs typeface="Roboto"/>
                <a:sym typeface="Roboto"/>
              </a:rPr>
              <a:t>NEB M1804</a:t>
            </a:r>
            <a:endParaRPr sz="1200">
              <a:solidFill>
                <a:schemeClr val="accent1"/>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85" name="Google Shape;585;p60"/>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586" name="Google Shape;586;p60"/>
          <p:cNvSpPr txBox="1"/>
          <p:nvPr/>
        </p:nvSpPr>
        <p:spPr>
          <a:xfrm>
            <a:off x="457200" y="22860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Test Diagrams</a:t>
            </a:r>
            <a:endParaRPr b="1" sz="2400">
              <a:solidFill>
                <a:schemeClr val="dk1"/>
              </a:solidFill>
              <a:latin typeface="Poppins"/>
              <a:ea typeface="Poppins"/>
              <a:cs typeface="Poppins"/>
              <a:sym typeface="Poppins"/>
            </a:endParaRPr>
          </a:p>
        </p:txBody>
      </p:sp>
      <p:sp>
        <p:nvSpPr>
          <p:cNvPr id="587" name="Google Shape;587;p60"/>
          <p:cNvSpPr/>
          <p:nvPr/>
        </p:nvSpPr>
        <p:spPr>
          <a:xfrm>
            <a:off x="510250" y="633225"/>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588" name="Google Shape;588;p60"/>
          <p:cNvPicPr preferRelativeResize="0"/>
          <p:nvPr/>
        </p:nvPicPr>
        <p:blipFill>
          <a:blip r:embed="rId3">
            <a:alphaModFix/>
          </a:blip>
          <a:stretch>
            <a:fillRect/>
          </a:stretch>
        </p:blipFill>
        <p:spPr>
          <a:xfrm>
            <a:off x="1752663" y="667800"/>
            <a:ext cx="5638676" cy="4357803"/>
          </a:xfrm>
          <a:prstGeom prst="rect">
            <a:avLst/>
          </a:prstGeom>
          <a:noFill/>
          <a:ln>
            <a:noFill/>
          </a:ln>
        </p:spPr>
      </p:pic>
      <p:sp>
        <p:nvSpPr>
          <p:cNvPr id="589" name="Google Shape;589;p60"/>
          <p:cNvSpPr/>
          <p:nvPr/>
        </p:nvSpPr>
        <p:spPr>
          <a:xfrm>
            <a:off x="3354025" y="4815608"/>
            <a:ext cx="2537100" cy="237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61"/>
          <p:cNvSpPr/>
          <p:nvPr/>
        </p:nvSpPr>
        <p:spPr>
          <a:xfrm>
            <a:off x="6716125" y="2786400"/>
            <a:ext cx="2307600" cy="19914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200">
                <a:latin typeface="Roboto"/>
                <a:ea typeface="Roboto"/>
                <a:cs typeface="Roboto"/>
                <a:sym typeface="Roboto"/>
              </a:rPr>
              <a:t>A = </a:t>
            </a:r>
            <a:r>
              <a:rPr lang="en" sz="1200">
                <a:latin typeface="Roboto"/>
                <a:ea typeface="Roboto"/>
                <a:cs typeface="Roboto"/>
                <a:sym typeface="Roboto"/>
              </a:rPr>
              <a:t>AS1e Rabe-Cepko primer      set for ORF1</a:t>
            </a:r>
            <a:r>
              <a:rPr lang="en" sz="1000">
                <a:latin typeface="Roboto"/>
                <a:ea typeface="Roboto"/>
                <a:cs typeface="Roboto"/>
                <a:sym typeface="Roboto"/>
              </a:rPr>
              <a:t>ab</a:t>
            </a:r>
            <a:endParaRPr sz="1000">
              <a:latin typeface="Roboto"/>
              <a:ea typeface="Roboto"/>
              <a:cs typeface="Roboto"/>
              <a:sym typeface="Roboto"/>
            </a:endParaRPr>
          </a:p>
          <a:p>
            <a:pPr indent="0" lvl="0" marL="0" rtl="0" algn="l">
              <a:spcBef>
                <a:spcPts val="0"/>
              </a:spcBef>
              <a:spcAft>
                <a:spcPts val="0"/>
              </a:spcAft>
              <a:buNone/>
            </a:pPr>
            <a:r>
              <a:t/>
            </a:r>
            <a:endParaRPr b="1" sz="1200">
              <a:latin typeface="Roboto"/>
              <a:ea typeface="Roboto"/>
              <a:cs typeface="Roboto"/>
              <a:sym typeface="Roboto"/>
            </a:endParaRPr>
          </a:p>
          <a:p>
            <a:pPr indent="0" lvl="0" marL="0" rtl="0" algn="l">
              <a:spcBef>
                <a:spcPts val="0"/>
              </a:spcBef>
              <a:spcAft>
                <a:spcPts val="0"/>
              </a:spcAft>
              <a:buNone/>
            </a:pPr>
            <a:r>
              <a:rPr b="1" lang="en" sz="1200">
                <a:latin typeface="Roboto"/>
                <a:ea typeface="Roboto"/>
                <a:cs typeface="Roboto"/>
                <a:sym typeface="Roboto"/>
              </a:rPr>
              <a:t>N = </a:t>
            </a:r>
            <a:r>
              <a:rPr lang="en" sz="1200">
                <a:latin typeface="Roboto"/>
                <a:ea typeface="Roboto"/>
                <a:cs typeface="Roboto"/>
                <a:sym typeface="Roboto"/>
              </a:rPr>
              <a:t>N2 primer set</a:t>
            </a:r>
            <a:endParaRPr sz="1200">
              <a:latin typeface="Roboto"/>
              <a:ea typeface="Roboto"/>
              <a:cs typeface="Roboto"/>
              <a:sym typeface="Roboto"/>
            </a:endParaRPr>
          </a:p>
          <a:p>
            <a:pPr indent="0" lvl="0" marL="0" rtl="0" algn="l">
              <a:spcBef>
                <a:spcPts val="0"/>
              </a:spcBef>
              <a:spcAft>
                <a:spcPts val="0"/>
              </a:spcAft>
              <a:buNone/>
            </a:pPr>
            <a:r>
              <a:t/>
            </a:r>
            <a:endParaRPr b="1" sz="1200">
              <a:latin typeface="Roboto"/>
              <a:ea typeface="Roboto"/>
              <a:cs typeface="Roboto"/>
              <a:sym typeface="Roboto"/>
            </a:endParaRPr>
          </a:p>
          <a:p>
            <a:pPr indent="0" lvl="0" marL="0" rtl="0" algn="l">
              <a:spcBef>
                <a:spcPts val="0"/>
              </a:spcBef>
              <a:spcAft>
                <a:spcPts val="0"/>
              </a:spcAft>
              <a:buNone/>
            </a:pPr>
            <a:r>
              <a:rPr b="1" lang="en" sz="1200">
                <a:latin typeface="Roboto"/>
                <a:ea typeface="Roboto"/>
                <a:cs typeface="Roboto"/>
                <a:sym typeface="Roboto"/>
              </a:rPr>
              <a:t>E = </a:t>
            </a:r>
            <a:r>
              <a:rPr lang="en" sz="1200">
                <a:latin typeface="Roboto"/>
                <a:ea typeface="Roboto"/>
                <a:cs typeface="Roboto"/>
                <a:sym typeface="Roboto"/>
              </a:rPr>
              <a:t>E1 primer set </a:t>
            </a:r>
            <a:endParaRPr sz="1200">
              <a:latin typeface="Roboto"/>
              <a:ea typeface="Roboto"/>
              <a:cs typeface="Roboto"/>
              <a:sym typeface="Roboto"/>
            </a:endParaRPr>
          </a:p>
          <a:p>
            <a:pPr indent="0" lvl="0" marL="0" rtl="0" algn="l">
              <a:spcBef>
                <a:spcPts val="0"/>
              </a:spcBef>
              <a:spcAft>
                <a:spcPts val="0"/>
              </a:spcAft>
              <a:buNone/>
            </a:pPr>
            <a:r>
              <a:t/>
            </a:r>
            <a:endParaRPr b="1" sz="1200">
              <a:latin typeface="Roboto"/>
              <a:ea typeface="Roboto"/>
              <a:cs typeface="Roboto"/>
              <a:sym typeface="Roboto"/>
            </a:endParaRPr>
          </a:p>
          <a:p>
            <a:pPr indent="0" lvl="0" marL="0" rtl="0" algn="l">
              <a:spcBef>
                <a:spcPts val="0"/>
              </a:spcBef>
              <a:spcAft>
                <a:spcPts val="0"/>
              </a:spcAft>
              <a:buNone/>
            </a:pPr>
            <a:r>
              <a:rPr b="1" lang="en" sz="1200">
                <a:latin typeface="Roboto"/>
                <a:ea typeface="Roboto"/>
                <a:cs typeface="Roboto"/>
                <a:sym typeface="Roboto"/>
              </a:rPr>
              <a:t>"H" = </a:t>
            </a:r>
            <a:r>
              <a:rPr lang="en" sz="1200">
                <a:latin typeface="Roboto"/>
                <a:ea typeface="Roboto"/>
                <a:cs typeface="Roboto"/>
                <a:sym typeface="Roboto"/>
              </a:rPr>
              <a:t>HPLC purified</a:t>
            </a:r>
            <a:endParaRPr sz="1200">
              <a:latin typeface="Roboto"/>
              <a:ea typeface="Roboto"/>
              <a:cs typeface="Roboto"/>
              <a:sym typeface="Roboto"/>
            </a:endParaRPr>
          </a:p>
          <a:p>
            <a:pPr indent="0" lvl="0" marL="0" rtl="0" algn="l">
              <a:spcBef>
                <a:spcPts val="0"/>
              </a:spcBef>
              <a:spcAft>
                <a:spcPts val="0"/>
              </a:spcAft>
              <a:buNone/>
            </a:pPr>
            <a:r>
              <a:t/>
            </a:r>
            <a:endParaRPr sz="1200">
              <a:latin typeface="Roboto"/>
              <a:ea typeface="Roboto"/>
              <a:cs typeface="Roboto"/>
              <a:sym typeface="Roboto"/>
            </a:endParaRPr>
          </a:p>
          <a:p>
            <a:pPr indent="0" lvl="0" marL="0" rtl="0" algn="l">
              <a:spcBef>
                <a:spcPts val="0"/>
              </a:spcBef>
              <a:spcAft>
                <a:spcPts val="0"/>
              </a:spcAft>
              <a:buNone/>
            </a:pPr>
            <a:r>
              <a:rPr b="1" lang="en" sz="1200">
                <a:latin typeface="Roboto"/>
                <a:ea typeface="Roboto"/>
                <a:cs typeface="Roboto"/>
                <a:sym typeface="Roboto"/>
              </a:rPr>
              <a:t>"D" = </a:t>
            </a:r>
            <a:r>
              <a:rPr lang="en" sz="1200">
                <a:latin typeface="Roboto"/>
                <a:ea typeface="Roboto"/>
                <a:cs typeface="Roboto"/>
                <a:sym typeface="Roboto"/>
              </a:rPr>
              <a:t>Desalted</a:t>
            </a:r>
            <a:endParaRPr sz="1200">
              <a:latin typeface="Roboto"/>
              <a:ea typeface="Roboto"/>
              <a:cs typeface="Roboto"/>
              <a:sym typeface="Roboto"/>
            </a:endParaRPr>
          </a:p>
          <a:p>
            <a:pPr indent="0" lvl="0" marL="0" rtl="0" algn="l">
              <a:spcBef>
                <a:spcPts val="0"/>
              </a:spcBef>
              <a:spcAft>
                <a:spcPts val="0"/>
              </a:spcAft>
              <a:buNone/>
            </a:pPr>
            <a:r>
              <a:t/>
            </a:r>
            <a:endParaRPr b="1" sz="1200">
              <a:latin typeface="Roboto"/>
              <a:ea typeface="Roboto"/>
              <a:cs typeface="Roboto"/>
              <a:sym typeface="Roboto"/>
            </a:endParaRPr>
          </a:p>
          <a:p>
            <a:pPr indent="0" lvl="0" marL="0" rtl="0" algn="l">
              <a:spcBef>
                <a:spcPts val="0"/>
              </a:spcBef>
              <a:spcAft>
                <a:spcPts val="0"/>
              </a:spcAft>
              <a:buNone/>
            </a:pPr>
            <a:r>
              <a:t/>
            </a:r>
            <a:endParaRPr b="1" sz="1200">
              <a:latin typeface="Roboto"/>
              <a:ea typeface="Roboto"/>
              <a:cs typeface="Roboto"/>
              <a:sym typeface="Roboto"/>
            </a:endParaRPr>
          </a:p>
        </p:txBody>
      </p:sp>
      <p:pic>
        <p:nvPicPr>
          <p:cNvPr id="595" name="Google Shape;595;p61"/>
          <p:cNvPicPr preferRelativeResize="0"/>
          <p:nvPr/>
        </p:nvPicPr>
        <p:blipFill>
          <a:blip r:embed="rId3">
            <a:alphaModFix/>
          </a:blip>
          <a:stretch>
            <a:fillRect/>
          </a:stretch>
        </p:blipFill>
        <p:spPr>
          <a:xfrm>
            <a:off x="438447" y="817238"/>
            <a:ext cx="6163257" cy="4002113"/>
          </a:xfrm>
          <a:prstGeom prst="rect">
            <a:avLst/>
          </a:prstGeom>
          <a:noFill/>
          <a:ln>
            <a:noFill/>
          </a:ln>
        </p:spPr>
      </p:pic>
      <p:sp>
        <p:nvSpPr>
          <p:cNvPr id="596" name="Google Shape;596;p61"/>
          <p:cNvSpPr/>
          <p:nvPr/>
        </p:nvSpPr>
        <p:spPr>
          <a:xfrm>
            <a:off x="6657950" y="228600"/>
            <a:ext cx="2307600" cy="25302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400">
                <a:latin typeface="Poppins"/>
                <a:ea typeface="Poppins"/>
                <a:cs typeface="Poppins"/>
                <a:sym typeface="Poppins"/>
              </a:rPr>
              <a:t>All 3 primer sets chosen </a:t>
            </a:r>
            <a:r>
              <a:rPr b="1" lang="en">
                <a:latin typeface="Poppins"/>
                <a:ea typeface="Poppins"/>
                <a:cs typeface="Poppins"/>
                <a:sym typeface="Poppins"/>
              </a:rPr>
              <a:t>by</a:t>
            </a:r>
            <a:r>
              <a:rPr b="1" lang="en" sz="1400">
                <a:latin typeface="Poppins"/>
                <a:ea typeface="Poppins"/>
                <a:cs typeface="Poppins"/>
                <a:sym typeface="Poppins"/>
              </a:rPr>
              <a:t> HPLC purification</a:t>
            </a:r>
            <a:endParaRPr b="1" sz="1400">
              <a:latin typeface="Poppins"/>
              <a:ea typeface="Poppins"/>
              <a:cs typeface="Poppins"/>
              <a:sym typeface="Poppins"/>
            </a:endParaRPr>
          </a:p>
          <a:p>
            <a:pPr indent="0" lvl="0" marL="0" rtl="0" algn="l">
              <a:spcBef>
                <a:spcPts val="0"/>
              </a:spcBef>
              <a:spcAft>
                <a:spcPts val="0"/>
              </a:spcAft>
              <a:buNone/>
            </a:pPr>
            <a:r>
              <a:t/>
            </a:r>
            <a:endParaRPr b="1" sz="1400">
              <a:latin typeface="Poppins"/>
              <a:ea typeface="Poppins"/>
              <a:cs typeface="Poppins"/>
              <a:sym typeface="Poppins"/>
            </a:endParaRPr>
          </a:p>
          <a:p>
            <a:pPr indent="0" lvl="0" marL="0" rtl="0" algn="l">
              <a:spcBef>
                <a:spcPts val="0"/>
              </a:spcBef>
              <a:spcAft>
                <a:spcPts val="0"/>
              </a:spcAft>
              <a:buNone/>
            </a:pPr>
            <a:r>
              <a:rPr lang="en" sz="1200">
                <a:latin typeface="Roboto"/>
                <a:ea typeface="Roboto"/>
                <a:cs typeface="Roboto"/>
                <a:sym typeface="Roboto"/>
              </a:rPr>
              <a:t>Run with NEB E1700 Fluorimetric LAMP on QuantStudio7</a:t>
            </a:r>
            <a:endParaRPr sz="1200">
              <a:latin typeface="Roboto"/>
              <a:ea typeface="Roboto"/>
              <a:cs typeface="Roboto"/>
              <a:sym typeface="Roboto"/>
            </a:endParaRPr>
          </a:p>
          <a:p>
            <a:pPr indent="0" lvl="0" marL="0" rtl="0" algn="l">
              <a:spcBef>
                <a:spcPts val="0"/>
              </a:spcBef>
              <a:spcAft>
                <a:spcPts val="0"/>
              </a:spcAft>
              <a:buNone/>
            </a:pPr>
            <a:r>
              <a:t/>
            </a:r>
            <a:endParaRPr>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i="1" lang="en" sz="1200">
                <a:solidFill>
                  <a:schemeClr val="dk1"/>
                </a:solidFill>
                <a:latin typeface="Roboto"/>
                <a:ea typeface="Roboto"/>
                <a:cs typeface="Roboto"/>
                <a:sym typeface="Roboto"/>
              </a:rPr>
              <a:t>Sample is contrived positive with Gamma BEI spiked into negative clinical sample</a:t>
            </a:r>
            <a:endParaRPr>
              <a:latin typeface="Poppins"/>
              <a:ea typeface="Poppins"/>
              <a:cs typeface="Poppins"/>
              <a:sym typeface="Poppins"/>
            </a:endParaRPr>
          </a:p>
          <a:p>
            <a:pPr indent="0" lvl="0" marL="0" rtl="0" algn="l">
              <a:spcBef>
                <a:spcPts val="0"/>
              </a:spcBef>
              <a:spcAft>
                <a:spcPts val="0"/>
              </a:spcAft>
              <a:buNone/>
            </a:pPr>
            <a:r>
              <a:t/>
            </a:r>
            <a:endParaRPr i="1" sz="1200">
              <a:latin typeface="Roboto"/>
              <a:ea typeface="Roboto"/>
              <a:cs typeface="Roboto"/>
              <a:sym typeface="Roboto"/>
            </a:endParaRPr>
          </a:p>
        </p:txBody>
      </p:sp>
      <p:cxnSp>
        <p:nvCxnSpPr>
          <p:cNvPr id="597" name="Google Shape;597;p61"/>
          <p:cNvCxnSpPr/>
          <p:nvPr/>
        </p:nvCxnSpPr>
        <p:spPr>
          <a:xfrm flipH="1">
            <a:off x="5110378" y="583356"/>
            <a:ext cx="1391700" cy="613200"/>
          </a:xfrm>
          <a:prstGeom prst="straightConnector1">
            <a:avLst/>
          </a:prstGeom>
          <a:noFill/>
          <a:ln cap="flat" cmpd="sng" w="9525">
            <a:solidFill>
              <a:schemeClr val="dk2"/>
            </a:solidFill>
            <a:prstDash val="solid"/>
            <a:round/>
            <a:headEnd len="med" w="med" type="none"/>
            <a:tailEnd len="med" w="med" type="triangle"/>
          </a:ln>
        </p:spPr>
      </p:cxnSp>
      <p:sp>
        <p:nvSpPr>
          <p:cNvPr id="598" name="Google Shape;598;p61"/>
          <p:cNvSpPr/>
          <p:nvPr/>
        </p:nvSpPr>
        <p:spPr>
          <a:xfrm>
            <a:off x="5841767" y="1063537"/>
            <a:ext cx="660300" cy="242700"/>
          </a:xfrm>
          <a:prstGeom prst="ellipse">
            <a:avLst/>
          </a:prstGeom>
          <a:noFill/>
          <a:ln cap="flat" cmpd="sng" w="9525">
            <a:solidFill>
              <a:schemeClr val="dk2"/>
            </a:solidFill>
            <a:prstDash val="solid"/>
            <a:round/>
            <a:headEnd len="sm" w="sm" type="none"/>
            <a:tailEnd len="sm" w="sm" type="none"/>
          </a:ln>
        </p:spPr>
        <p:txBody>
          <a:bodyPr anchorCtr="0" anchor="t" bIns="68575" lIns="68575" spcFirstLastPara="1" rIns="68575" wrap="square" tIns="68575">
            <a:noAutofit/>
          </a:bodyPr>
          <a:lstStyle/>
          <a:p>
            <a:pPr indent="0" lvl="0" marL="0" rtl="0" algn="l">
              <a:spcBef>
                <a:spcPts val="0"/>
              </a:spcBef>
              <a:spcAft>
                <a:spcPts val="0"/>
              </a:spcAft>
              <a:buNone/>
            </a:pPr>
            <a:r>
              <a:t/>
            </a:r>
            <a:endParaRPr/>
          </a:p>
        </p:txBody>
      </p:sp>
      <p:sp>
        <p:nvSpPr>
          <p:cNvPr id="599" name="Google Shape;599;p61"/>
          <p:cNvSpPr txBox="1"/>
          <p:nvPr/>
        </p:nvSpPr>
        <p:spPr>
          <a:xfrm>
            <a:off x="457200" y="228600"/>
            <a:ext cx="5756700" cy="442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Primer Comparison</a:t>
            </a:r>
            <a:endParaRPr b="1" sz="2400">
              <a:solidFill>
                <a:srgbClr val="000000"/>
              </a:solidFill>
              <a:latin typeface="Poppins"/>
              <a:ea typeface="Poppins"/>
              <a:cs typeface="Poppins"/>
              <a:sym typeface="Poppins"/>
            </a:endParaRPr>
          </a:p>
        </p:txBody>
      </p:sp>
      <p:sp>
        <p:nvSpPr>
          <p:cNvPr id="600" name="Google Shape;600;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pic>
        <p:nvPicPr>
          <p:cNvPr id="605" name="Google Shape;605;p62"/>
          <p:cNvPicPr preferRelativeResize="0"/>
          <p:nvPr/>
        </p:nvPicPr>
        <p:blipFill>
          <a:blip r:embed="rId3">
            <a:alphaModFix/>
          </a:blip>
          <a:stretch>
            <a:fillRect/>
          </a:stretch>
        </p:blipFill>
        <p:spPr>
          <a:xfrm rot="10800000">
            <a:off x="8243200" y="4197875"/>
            <a:ext cx="701745" cy="526300"/>
          </a:xfrm>
          <a:prstGeom prst="rect">
            <a:avLst/>
          </a:prstGeom>
          <a:noFill/>
          <a:ln>
            <a:noFill/>
          </a:ln>
        </p:spPr>
      </p:pic>
      <p:pic>
        <p:nvPicPr>
          <p:cNvPr id="606" name="Google Shape;606;p62"/>
          <p:cNvPicPr preferRelativeResize="0"/>
          <p:nvPr/>
        </p:nvPicPr>
        <p:blipFill>
          <a:blip r:embed="rId3">
            <a:alphaModFix/>
          </a:blip>
          <a:stretch>
            <a:fillRect/>
          </a:stretch>
        </p:blipFill>
        <p:spPr>
          <a:xfrm>
            <a:off x="6239225" y="318300"/>
            <a:ext cx="701745" cy="526300"/>
          </a:xfrm>
          <a:prstGeom prst="rect">
            <a:avLst/>
          </a:prstGeom>
          <a:noFill/>
          <a:ln>
            <a:noFill/>
          </a:ln>
        </p:spPr>
      </p:pic>
      <p:sp>
        <p:nvSpPr>
          <p:cNvPr id="607" name="Google Shape;607;p62"/>
          <p:cNvSpPr/>
          <p:nvPr/>
        </p:nvSpPr>
        <p:spPr>
          <a:xfrm>
            <a:off x="6113475" y="0"/>
            <a:ext cx="3030600" cy="5143500"/>
          </a:xfrm>
          <a:prstGeom prst="rect">
            <a:avLst/>
          </a:prstGeom>
          <a:solidFill>
            <a:srgbClr val="C9DAF8">
              <a:alpha val="48040"/>
            </a:srgbClr>
          </a:solidFill>
          <a:ln cap="flat" cmpd="sng" w="9525">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62"/>
          <p:cNvSpPr txBox="1"/>
          <p:nvPr/>
        </p:nvSpPr>
        <p:spPr>
          <a:xfrm>
            <a:off x="1037800" y="1530213"/>
            <a:ext cx="3767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Roboto"/>
                <a:ea typeface="Roboto"/>
                <a:cs typeface="Roboto"/>
                <a:sym typeface="Roboto"/>
              </a:rPr>
              <a:t>Commercial deployments in 3 states.</a:t>
            </a:r>
            <a:endParaRPr sz="1600">
              <a:solidFill>
                <a:schemeClr val="dk1"/>
              </a:solidFill>
              <a:latin typeface="Roboto"/>
              <a:ea typeface="Roboto"/>
              <a:cs typeface="Roboto"/>
              <a:sym typeface="Roboto"/>
            </a:endParaRPr>
          </a:p>
          <a:p>
            <a:pPr indent="0" lvl="0" marL="0" rtl="0" algn="l">
              <a:spcBef>
                <a:spcPts val="0"/>
              </a:spcBef>
              <a:spcAft>
                <a:spcPts val="0"/>
              </a:spcAft>
              <a:buNone/>
            </a:pPr>
            <a:r>
              <a:t/>
            </a:r>
            <a:endParaRPr sz="1600">
              <a:solidFill>
                <a:schemeClr val="dk1"/>
              </a:solidFill>
              <a:latin typeface="Roboto"/>
              <a:ea typeface="Roboto"/>
              <a:cs typeface="Roboto"/>
              <a:sym typeface="Roboto"/>
            </a:endParaRPr>
          </a:p>
          <a:p>
            <a:pPr indent="0" lvl="0" marL="457200" rtl="0" algn="l">
              <a:spcBef>
                <a:spcPts val="0"/>
              </a:spcBef>
              <a:spcAft>
                <a:spcPts val="0"/>
              </a:spcAft>
              <a:buNone/>
            </a:pPr>
            <a:r>
              <a:t/>
            </a:r>
            <a:endParaRPr sz="1600">
              <a:solidFill>
                <a:schemeClr val="dk1"/>
              </a:solidFill>
              <a:latin typeface="Roboto"/>
              <a:ea typeface="Roboto"/>
              <a:cs typeface="Roboto"/>
              <a:sym typeface="Roboto"/>
            </a:endParaRPr>
          </a:p>
          <a:p>
            <a:pPr indent="0" lvl="0" marL="0" rtl="0" algn="l">
              <a:spcBef>
                <a:spcPts val="0"/>
              </a:spcBef>
              <a:spcAft>
                <a:spcPts val="0"/>
              </a:spcAft>
              <a:buNone/>
            </a:pPr>
            <a:r>
              <a:t/>
            </a:r>
            <a:endParaRPr sz="1600">
              <a:solidFill>
                <a:schemeClr val="dk1"/>
              </a:solidFill>
              <a:latin typeface="Roboto"/>
              <a:ea typeface="Roboto"/>
              <a:cs typeface="Roboto"/>
              <a:sym typeface="Roboto"/>
            </a:endParaRPr>
          </a:p>
          <a:p>
            <a:pPr indent="0" lvl="0" marL="0" rtl="0" algn="l">
              <a:spcBef>
                <a:spcPts val="0"/>
              </a:spcBef>
              <a:spcAft>
                <a:spcPts val="0"/>
              </a:spcAft>
              <a:buNone/>
            </a:pPr>
            <a:r>
              <a:t/>
            </a:r>
            <a:endParaRPr sz="1600">
              <a:solidFill>
                <a:schemeClr val="dk1"/>
              </a:solidFill>
              <a:latin typeface="Roboto"/>
              <a:ea typeface="Roboto"/>
              <a:cs typeface="Roboto"/>
              <a:sym typeface="Roboto"/>
            </a:endParaRPr>
          </a:p>
          <a:p>
            <a:pPr indent="0" lvl="0" marL="0" rtl="0" algn="l">
              <a:spcBef>
                <a:spcPts val="0"/>
              </a:spcBef>
              <a:spcAft>
                <a:spcPts val="0"/>
              </a:spcAft>
              <a:buNone/>
            </a:pPr>
            <a:r>
              <a:t/>
            </a:r>
            <a:endParaRPr sz="1600"/>
          </a:p>
        </p:txBody>
      </p:sp>
      <p:sp>
        <p:nvSpPr>
          <p:cNvPr id="609" name="Google Shape;609;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10" name="Google Shape;610;p62"/>
          <p:cNvSpPr txBox="1"/>
          <p:nvPr/>
        </p:nvSpPr>
        <p:spPr>
          <a:xfrm>
            <a:off x="289050" y="484525"/>
            <a:ext cx="5111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935"/>
              <a:buNone/>
            </a:pPr>
            <a:r>
              <a:rPr b="1" lang="en" sz="2440">
                <a:solidFill>
                  <a:schemeClr val="dk1"/>
                </a:solidFill>
                <a:latin typeface="Poppins"/>
                <a:ea typeface="Poppins"/>
                <a:cs typeface="Poppins"/>
                <a:sym typeface="Poppins"/>
              </a:rPr>
              <a:t>Successful Commercial Pilots</a:t>
            </a:r>
            <a:endParaRPr b="1" sz="2440">
              <a:solidFill>
                <a:schemeClr val="dk1"/>
              </a:solidFill>
              <a:latin typeface="Poppins"/>
              <a:ea typeface="Poppins"/>
              <a:cs typeface="Poppins"/>
              <a:sym typeface="Poppins"/>
            </a:endParaRPr>
          </a:p>
        </p:txBody>
      </p:sp>
      <p:pic>
        <p:nvPicPr>
          <p:cNvPr id="611" name="Google Shape;611;p62"/>
          <p:cNvPicPr preferRelativeResize="0"/>
          <p:nvPr/>
        </p:nvPicPr>
        <p:blipFill>
          <a:blip r:embed="rId4">
            <a:alphaModFix/>
          </a:blip>
          <a:stretch>
            <a:fillRect/>
          </a:stretch>
        </p:blipFill>
        <p:spPr>
          <a:xfrm>
            <a:off x="373675" y="1475550"/>
            <a:ext cx="502920" cy="502919"/>
          </a:xfrm>
          <a:prstGeom prst="rect">
            <a:avLst/>
          </a:prstGeom>
          <a:noFill/>
          <a:ln>
            <a:noFill/>
          </a:ln>
        </p:spPr>
      </p:pic>
      <p:pic>
        <p:nvPicPr>
          <p:cNvPr id="612" name="Google Shape;612;p62"/>
          <p:cNvPicPr preferRelativeResize="0"/>
          <p:nvPr/>
        </p:nvPicPr>
        <p:blipFill>
          <a:blip r:embed="rId4">
            <a:alphaModFix/>
          </a:blip>
          <a:stretch>
            <a:fillRect/>
          </a:stretch>
        </p:blipFill>
        <p:spPr>
          <a:xfrm>
            <a:off x="373675" y="2534200"/>
            <a:ext cx="502920" cy="502919"/>
          </a:xfrm>
          <a:prstGeom prst="rect">
            <a:avLst/>
          </a:prstGeom>
          <a:noFill/>
          <a:ln>
            <a:noFill/>
          </a:ln>
        </p:spPr>
      </p:pic>
      <p:pic>
        <p:nvPicPr>
          <p:cNvPr id="613" name="Google Shape;613;p62"/>
          <p:cNvPicPr preferRelativeResize="0"/>
          <p:nvPr/>
        </p:nvPicPr>
        <p:blipFill>
          <a:blip r:embed="rId4">
            <a:alphaModFix/>
          </a:blip>
          <a:stretch>
            <a:fillRect/>
          </a:stretch>
        </p:blipFill>
        <p:spPr>
          <a:xfrm>
            <a:off x="373675" y="3592850"/>
            <a:ext cx="502920" cy="502919"/>
          </a:xfrm>
          <a:prstGeom prst="rect">
            <a:avLst/>
          </a:prstGeom>
          <a:noFill/>
          <a:ln>
            <a:noFill/>
          </a:ln>
        </p:spPr>
      </p:pic>
      <p:sp>
        <p:nvSpPr>
          <p:cNvPr id="614" name="Google Shape;614;p62"/>
          <p:cNvSpPr txBox="1"/>
          <p:nvPr/>
        </p:nvSpPr>
        <p:spPr>
          <a:xfrm>
            <a:off x="1037800" y="2534200"/>
            <a:ext cx="40995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600">
                <a:solidFill>
                  <a:schemeClr val="dk1"/>
                </a:solidFill>
                <a:latin typeface="Roboto"/>
                <a:ea typeface="Roboto"/>
                <a:cs typeface="Roboto"/>
                <a:sym typeface="Roboto"/>
              </a:rPr>
              <a:t>On-site, rapid mass molecular testing performed and operated by EMS staff.</a:t>
            </a:r>
            <a:endParaRPr sz="1600">
              <a:latin typeface="Poppins"/>
              <a:ea typeface="Poppins"/>
              <a:cs typeface="Poppins"/>
              <a:sym typeface="Poppins"/>
            </a:endParaRPr>
          </a:p>
        </p:txBody>
      </p:sp>
      <p:sp>
        <p:nvSpPr>
          <p:cNvPr id="615" name="Google Shape;615;p62"/>
          <p:cNvSpPr txBox="1"/>
          <p:nvPr/>
        </p:nvSpPr>
        <p:spPr>
          <a:xfrm>
            <a:off x="1037800" y="3536513"/>
            <a:ext cx="4929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600">
                <a:solidFill>
                  <a:schemeClr val="dk1"/>
                </a:solidFill>
                <a:latin typeface="Roboto"/>
                <a:ea typeface="Roboto"/>
                <a:cs typeface="Roboto"/>
                <a:sym typeface="Roboto"/>
              </a:rPr>
              <a:t>2 cities have opted for mandatory FloodLAMP testing. Prioritizing it over antigen and PCR alternatives.</a:t>
            </a:r>
            <a:endParaRPr sz="1600">
              <a:latin typeface="Poppins"/>
              <a:ea typeface="Poppins"/>
              <a:cs typeface="Poppins"/>
              <a:sym typeface="Poppins"/>
            </a:endParaRPr>
          </a:p>
        </p:txBody>
      </p:sp>
      <p:sp>
        <p:nvSpPr>
          <p:cNvPr id="616" name="Google Shape;616;p62"/>
          <p:cNvSpPr txBox="1"/>
          <p:nvPr/>
        </p:nvSpPr>
        <p:spPr>
          <a:xfrm>
            <a:off x="6664275" y="803325"/>
            <a:ext cx="1929000" cy="2062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97BC6"/>
                </a:solidFill>
                <a:latin typeface="Times New Roman"/>
                <a:ea typeface="Times New Roman"/>
                <a:cs typeface="Times New Roman"/>
                <a:sym typeface="Times New Roman"/>
              </a:rPr>
              <a:t>“</a:t>
            </a:r>
            <a:r>
              <a:rPr lang="en">
                <a:solidFill>
                  <a:srgbClr val="497BC6"/>
                </a:solidFill>
                <a:latin typeface="Times New Roman"/>
                <a:ea typeface="Times New Roman"/>
                <a:cs typeface="Times New Roman"/>
                <a:sym typeface="Times New Roman"/>
              </a:rPr>
              <a:t>FloodLAMP’s testing program is a total game-changer. I didn’t know this was possible. I’ve been blown away.”</a:t>
            </a:r>
            <a:endParaRPr>
              <a:solidFill>
                <a:srgbClr val="497BC6"/>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rPr lang="en">
                <a:solidFill>
                  <a:srgbClr val="497BC6"/>
                </a:solidFill>
                <a:latin typeface="Times New Roman"/>
                <a:ea typeface="Times New Roman"/>
                <a:cs typeface="Times New Roman"/>
                <a:sym typeface="Times New Roman"/>
              </a:rPr>
              <a:t> </a:t>
            </a:r>
            <a:r>
              <a:rPr lang="en">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a:solidFill>
                  <a:schemeClr val="dk1"/>
                </a:solidFill>
                <a:latin typeface="Times New Roman"/>
                <a:ea typeface="Times New Roman"/>
                <a:cs typeface="Times New Roman"/>
                <a:sym typeface="Times New Roman"/>
              </a:rPr>
              <a:t>– </a:t>
            </a:r>
            <a:r>
              <a:rPr i="1" lang="en" sz="1200">
                <a:solidFill>
                  <a:schemeClr val="dk1"/>
                </a:solidFill>
                <a:latin typeface="Times New Roman"/>
                <a:ea typeface="Times New Roman"/>
                <a:cs typeface="Times New Roman"/>
                <a:sym typeface="Times New Roman"/>
              </a:rPr>
              <a:t>President of Production Company for FloodLAMP Pilot program “ROSA”</a:t>
            </a:r>
            <a:endParaRPr>
              <a:latin typeface="Times New Roman"/>
              <a:ea typeface="Times New Roman"/>
              <a:cs typeface="Times New Roman"/>
              <a:sym typeface="Times New Roman"/>
            </a:endParaRPr>
          </a:p>
        </p:txBody>
      </p:sp>
      <p:sp>
        <p:nvSpPr>
          <p:cNvPr id="617" name="Google Shape;617;p62"/>
          <p:cNvSpPr txBox="1"/>
          <p:nvPr/>
        </p:nvSpPr>
        <p:spPr>
          <a:xfrm>
            <a:off x="6723387" y="3179680"/>
            <a:ext cx="1869900" cy="1169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
                <a:solidFill>
                  <a:srgbClr val="497BC6"/>
                </a:solidFill>
                <a:latin typeface="Times New Roman"/>
                <a:ea typeface="Times New Roman"/>
                <a:cs typeface="Times New Roman"/>
                <a:sym typeface="Times New Roman"/>
              </a:rPr>
              <a:t>"It's been a godsend!"</a:t>
            </a:r>
            <a:endParaRPr>
              <a:solidFill>
                <a:srgbClr val="497BC6"/>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
                <a:solidFill>
                  <a:srgbClr val="497BC6"/>
                </a:solidFill>
                <a:latin typeface="Times New Roman"/>
                <a:ea typeface="Times New Roman"/>
                <a:cs typeface="Times New Roman"/>
                <a:sym typeface="Times New Roman"/>
              </a:rPr>
              <a:t>  </a:t>
            </a:r>
            <a:endParaRPr>
              <a:solidFill>
                <a:srgbClr val="497BC6"/>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i="1" lang="en" sz="1200">
                <a:solidFill>
                  <a:schemeClr val="dk1"/>
                </a:solidFill>
                <a:latin typeface="Times New Roman"/>
                <a:ea typeface="Times New Roman"/>
                <a:cs typeface="Times New Roman"/>
                <a:sym typeface="Times New Roman"/>
              </a:rPr>
              <a:t>– EMS Training Director running the FloodLAMP program</a:t>
            </a:r>
            <a:endParaRPr i="1" sz="1200">
              <a:solidFill>
                <a:schemeClr val="dk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63"/>
          <p:cNvSpPr txBox="1"/>
          <p:nvPr/>
        </p:nvSpPr>
        <p:spPr>
          <a:xfrm>
            <a:off x="304800" y="348869"/>
            <a:ext cx="4358700" cy="4392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Town of Davie, FL</a:t>
            </a:r>
            <a:endParaRPr b="1" sz="2000">
              <a:solidFill>
                <a:srgbClr val="4285F4"/>
              </a:solidFill>
              <a:latin typeface="Poppins"/>
              <a:ea typeface="Poppins"/>
              <a:cs typeface="Poppins"/>
              <a:sym typeface="Poppins"/>
            </a:endParaRPr>
          </a:p>
        </p:txBody>
      </p:sp>
      <p:pic>
        <p:nvPicPr>
          <p:cNvPr id="623" name="Google Shape;623;p63"/>
          <p:cNvPicPr preferRelativeResize="0"/>
          <p:nvPr/>
        </p:nvPicPr>
        <p:blipFill rotWithShape="1">
          <a:blip r:embed="rId3">
            <a:alphaModFix/>
          </a:blip>
          <a:srcRect b="0" l="19" r="19" t="0"/>
          <a:stretch/>
        </p:blipFill>
        <p:spPr>
          <a:xfrm>
            <a:off x="1105975" y="829625"/>
            <a:ext cx="6807066" cy="4229473"/>
          </a:xfrm>
          <a:prstGeom prst="rect">
            <a:avLst/>
          </a:prstGeom>
          <a:noFill/>
          <a:ln>
            <a:noFill/>
          </a:ln>
        </p:spPr>
      </p:pic>
      <p:sp>
        <p:nvSpPr>
          <p:cNvPr id="624" name="Google Shape;624;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64"/>
          <p:cNvSpPr txBox="1"/>
          <p:nvPr/>
        </p:nvSpPr>
        <p:spPr>
          <a:xfrm>
            <a:off x="304800" y="348869"/>
            <a:ext cx="4358700" cy="4392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Coral Springs</a:t>
            </a:r>
            <a:r>
              <a:rPr b="1" lang="en" sz="2400">
                <a:latin typeface="Poppins"/>
                <a:ea typeface="Poppins"/>
                <a:cs typeface="Poppins"/>
                <a:sym typeface="Poppins"/>
              </a:rPr>
              <a:t>, FL</a:t>
            </a:r>
            <a:endParaRPr b="1" sz="2000">
              <a:solidFill>
                <a:srgbClr val="4285F4"/>
              </a:solidFill>
              <a:latin typeface="Poppins"/>
              <a:ea typeface="Poppins"/>
              <a:cs typeface="Poppins"/>
              <a:sym typeface="Poppins"/>
            </a:endParaRPr>
          </a:p>
        </p:txBody>
      </p:sp>
      <p:pic>
        <p:nvPicPr>
          <p:cNvPr id="630" name="Google Shape;630;p64"/>
          <p:cNvPicPr preferRelativeResize="0"/>
          <p:nvPr/>
        </p:nvPicPr>
        <p:blipFill rotWithShape="1">
          <a:blip r:embed="rId3">
            <a:alphaModFix/>
          </a:blip>
          <a:srcRect b="209" l="0" r="0" t="219"/>
          <a:stretch/>
        </p:blipFill>
        <p:spPr>
          <a:xfrm>
            <a:off x="1187337" y="871150"/>
            <a:ext cx="6769326" cy="4196175"/>
          </a:xfrm>
          <a:prstGeom prst="rect">
            <a:avLst/>
          </a:prstGeom>
          <a:noFill/>
          <a:ln>
            <a:noFill/>
          </a:ln>
        </p:spPr>
      </p:pic>
      <p:sp>
        <p:nvSpPr>
          <p:cNvPr id="631" name="Google Shape;631;p64"/>
          <p:cNvSpPr/>
          <p:nvPr/>
        </p:nvSpPr>
        <p:spPr>
          <a:xfrm>
            <a:off x="3483900" y="1003800"/>
            <a:ext cx="734700" cy="21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cxnSp>
        <p:nvCxnSpPr>
          <p:cNvPr id="638" name="Google Shape;638;p65"/>
          <p:cNvCxnSpPr/>
          <p:nvPr/>
        </p:nvCxnSpPr>
        <p:spPr>
          <a:xfrm>
            <a:off x="4572000" y="-9150"/>
            <a:ext cx="0" cy="5161800"/>
          </a:xfrm>
          <a:prstGeom prst="straightConnector1">
            <a:avLst/>
          </a:prstGeom>
          <a:noFill/>
          <a:ln cap="flat" cmpd="sng" w="9525">
            <a:solidFill>
              <a:schemeClr val="dk2"/>
            </a:solidFill>
            <a:prstDash val="solid"/>
            <a:round/>
            <a:headEnd len="med" w="med" type="none"/>
            <a:tailEnd len="med" w="med" type="none"/>
          </a:ln>
        </p:spPr>
      </p:cxnSp>
      <p:sp>
        <p:nvSpPr>
          <p:cNvPr id="639" name="Google Shape;639;p65"/>
          <p:cNvSpPr txBox="1"/>
          <p:nvPr/>
        </p:nvSpPr>
        <p:spPr>
          <a:xfrm>
            <a:off x="687850" y="358025"/>
            <a:ext cx="2859600" cy="5991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Coral Springs, FL</a:t>
            </a:r>
            <a:endParaRPr b="1" sz="2400">
              <a:latin typeface="Poppins"/>
              <a:ea typeface="Poppins"/>
              <a:cs typeface="Poppins"/>
              <a:sym typeface="Poppins"/>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sp>
        <p:nvSpPr>
          <p:cNvPr id="640" name="Google Shape;640;p65"/>
          <p:cNvSpPr txBox="1"/>
          <p:nvPr/>
        </p:nvSpPr>
        <p:spPr>
          <a:xfrm>
            <a:off x="4901400" y="285075"/>
            <a:ext cx="3883200" cy="393600"/>
          </a:xfrm>
          <a:prstGeom prst="rect">
            <a:avLst/>
          </a:prstGeom>
          <a:noFill/>
          <a:ln>
            <a:noFill/>
          </a:ln>
        </p:spPr>
        <p:txBody>
          <a:bodyPr anchorCtr="0" anchor="t" bIns="45700" lIns="91425" spcFirstLastPara="1" rIns="91425" wrap="square" tIns="45700">
            <a:noAutofit/>
          </a:bodyPr>
          <a:lstStyle/>
          <a:p>
            <a:pPr indent="0" lvl="0" marL="0" rtl="0" algn="ctr">
              <a:lnSpc>
                <a:spcPct val="115000"/>
              </a:lnSpc>
              <a:spcBef>
                <a:spcPts val="0"/>
              </a:spcBef>
              <a:spcAft>
                <a:spcPts val="0"/>
              </a:spcAft>
              <a:buNone/>
            </a:pPr>
            <a:r>
              <a:rPr b="1" lang="en" sz="2400">
                <a:latin typeface="Poppins"/>
                <a:ea typeface="Poppins"/>
                <a:cs typeface="Poppins"/>
                <a:sym typeface="Poppins"/>
              </a:rPr>
              <a:t>Davie</a:t>
            </a:r>
            <a:r>
              <a:rPr b="1" lang="en" sz="2400">
                <a:latin typeface="Poppins"/>
                <a:ea typeface="Poppins"/>
                <a:cs typeface="Poppins"/>
                <a:sym typeface="Poppins"/>
              </a:rPr>
              <a:t>, FL </a:t>
            </a:r>
            <a:endParaRPr b="1" sz="2400">
              <a:latin typeface="Poppins"/>
              <a:ea typeface="Poppins"/>
              <a:cs typeface="Poppins"/>
              <a:sym typeface="Poppins"/>
            </a:endParaRPr>
          </a:p>
          <a:p>
            <a:pPr indent="0" lvl="0" marL="0" rtl="0" algn="ctr">
              <a:lnSpc>
                <a:spcPct val="115000"/>
              </a:lnSpc>
              <a:spcBef>
                <a:spcPts val="0"/>
              </a:spcBef>
              <a:spcAft>
                <a:spcPts val="0"/>
              </a:spcAft>
              <a:buNone/>
            </a:pPr>
            <a:r>
              <a:t/>
            </a:r>
            <a:endParaRPr b="1" sz="2000">
              <a:solidFill>
                <a:srgbClr val="4285F4"/>
              </a:solidFill>
              <a:latin typeface="Poppins"/>
              <a:ea typeface="Poppins"/>
              <a:cs typeface="Poppins"/>
              <a:sym typeface="Poppins"/>
            </a:endParaRPr>
          </a:p>
        </p:txBody>
      </p:sp>
      <p:sp>
        <p:nvSpPr>
          <p:cNvPr id="641" name="Google Shape;641;p65"/>
          <p:cNvSpPr txBox="1"/>
          <p:nvPr/>
        </p:nvSpPr>
        <p:spPr>
          <a:xfrm>
            <a:off x="2045012" y="4309500"/>
            <a:ext cx="2415000" cy="834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285F4"/>
                </a:solidFill>
                <a:latin typeface="Times New Roman"/>
                <a:ea typeface="Times New Roman"/>
                <a:cs typeface="Times New Roman"/>
                <a:sym typeface="Times New Roman"/>
              </a:rPr>
              <a:t>A</a:t>
            </a:r>
            <a:r>
              <a:rPr lang="en" sz="1200">
                <a:solidFill>
                  <a:srgbClr val="4285F4"/>
                </a:solidFill>
                <a:latin typeface="Times New Roman"/>
                <a:ea typeface="Times New Roman"/>
                <a:cs typeface="Times New Roman"/>
                <a:sym typeface="Times New Roman"/>
              </a:rPr>
              <a:t> novice (but dedicated) tester is able to screen 1000 critical city employees.</a:t>
            </a:r>
            <a:endParaRPr sz="1200">
              <a:latin typeface="Times New Roman"/>
              <a:ea typeface="Times New Roman"/>
              <a:cs typeface="Times New Roman"/>
              <a:sym typeface="Times New Roman"/>
            </a:endParaRPr>
          </a:p>
        </p:txBody>
      </p:sp>
      <p:pic>
        <p:nvPicPr>
          <p:cNvPr id="642" name="Google Shape;642;p65"/>
          <p:cNvPicPr preferRelativeResize="0"/>
          <p:nvPr/>
        </p:nvPicPr>
        <p:blipFill rotWithShape="1">
          <a:blip r:embed="rId3">
            <a:alphaModFix/>
          </a:blip>
          <a:srcRect b="2076" l="0" r="0" t="1342"/>
          <a:stretch/>
        </p:blipFill>
        <p:spPr>
          <a:xfrm>
            <a:off x="443020" y="957125"/>
            <a:ext cx="3552527" cy="1563174"/>
          </a:xfrm>
          <a:prstGeom prst="rect">
            <a:avLst/>
          </a:prstGeom>
          <a:noFill/>
          <a:ln>
            <a:noFill/>
          </a:ln>
          <a:effectLst>
            <a:outerShdw blurRad="57150" rotWithShape="0" algn="bl" dir="5400000" dist="19050">
              <a:srgbClr val="000000">
                <a:alpha val="50000"/>
              </a:srgbClr>
            </a:outerShdw>
          </a:effectLst>
        </p:spPr>
      </p:pic>
      <p:pic>
        <p:nvPicPr>
          <p:cNvPr id="643" name="Google Shape;643;p65"/>
          <p:cNvPicPr preferRelativeResize="0"/>
          <p:nvPr/>
        </p:nvPicPr>
        <p:blipFill>
          <a:blip r:embed="rId4">
            <a:alphaModFix/>
          </a:blip>
          <a:stretch>
            <a:fillRect/>
          </a:stretch>
        </p:blipFill>
        <p:spPr>
          <a:xfrm>
            <a:off x="2353785" y="2786312"/>
            <a:ext cx="1682496" cy="1595769"/>
          </a:xfrm>
          <a:prstGeom prst="rect">
            <a:avLst/>
          </a:prstGeom>
          <a:noFill/>
          <a:ln>
            <a:noFill/>
          </a:ln>
          <a:effectLst>
            <a:outerShdw blurRad="57150" rotWithShape="0" algn="bl" dir="5400000" dist="19050">
              <a:srgbClr val="000000">
                <a:alpha val="50000"/>
              </a:srgbClr>
            </a:outerShdw>
          </a:effectLst>
        </p:spPr>
      </p:pic>
      <p:pic>
        <p:nvPicPr>
          <p:cNvPr id="644" name="Google Shape;644;p65"/>
          <p:cNvPicPr preferRelativeResize="0"/>
          <p:nvPr/>
        </p:nvPicPr>
        <p:blipFill>
          <a:blip r:embed="rId5">
            <a:alphaModFix/>
          </a:blip>
          <a:stretch>
            <a:fillRect/>
          </a:stretch>
        </p:blipFill>
        <p:spPr>
          <a:xfrm>
            <a:off x="4847075" y="1139013"/>
            <a:ext cx="3883201" cy="3063880"/>
          </a:xfrm>
          <a:prstGeom prst="rect">
            <a:avLst/>
          </a:prstGeom>
          <a:noFill/>
          <a:ln>
            <a:noFill/>
          </a:ln>
        </p:spPr>
      </p:pic>
      <p:pic>
        <p:nvPicPr>
          <p:cNvPr id="645" name="Google Shape;645;p65"/>
          <p:cNvPicPr preferRelativeResize="0"/>
          <p:nvPr/>
        </p:nvPicPr>
        <p:blipFill>
          <a:blip r:embed="rId6">
            <a:alphaModFix/>
          </a:blip>
          <a:stretch>
            <a:fillRect/>
          </a:stretch>
        </p:blipFill>
        <p:spPr>
          <a:xfrm>
            <a:off x="304800" y="2668249"/>
            <a:ext cx="1697574" cy="219223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66"/>
          <p:cNvSpPr txBox="1"/>
          <p:nvPr/>
        </p:nvSpPr>
        <p:spPr>
          <a:xfrm>
            <a:off x="304800" y="348869"/>
            <a:ext cx="4358700" cy="4392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Bend, OR</a:t>
            </a:r>
            <a:endParaRPr b="1" sz="2000">
              <a:solidFill>
                <a:srgbClr val="4285F4"/>
              </a:solidFill>
              <a:latin typeface="Poppins"/>
              <a:ea typeface="Poppins"/>
              <a:cs typeface="Poppins"/>
              <a:sym typeface="Poppins"/>
            </a:endParaRPr>
          </a:p>
        </p:txBody>
      </p:sp>
      <p:pic>
        <p:nvPicPr>
          <p:cNvPr id="651" name="Google Shape;651;p66"/>
          <p:cNvPicPr preferRelativeResize="0"/>
          <p:nvPr/>
        </p:nvPicPr>
        <p:blipFill rotWithShape="1">
          <a:blip r:embed="rId3">
            <a:alphaModFix/>
          </a:blip>
          <a:srcRect b="426" l="0" r="0" t="426"/>
          <a:stretch/>
        </p:blipFill>
        <p:spPr>
          <a:xfrm>
            <a:off x="1178113" y="841250"/>
            <a:ext cx="6787773" cy="4219150"/>
          </a:xfrm>
          <a:prstGeom prst="rect">
            <a:avLst/>
          </a:prstGeom>
          <a:noFill/>
          <a:ln>
            <a:noFill/>
          </a:ln>
        </p:spPr>
      </p:pic>
      <p:sp>
        <p:nvSpPr>
          <p:cNvPr id="652" name="Google Shape;652;p66"/>
          <p:cNvSpPr/>
          <p:nvPr/>
        </p:nvSpPr>
        <p:spPr>
          <a:xfrm>
            <a:off x="3407700" y="1003800"/>
            <a:ext cx="734700" cy="21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6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67"/>
          <p:cNvSpPr txBox="1"/>
          <p:nvPr/>
        </p:nvSpPr>
        <p:spPr>
          <a:xfrm>
            <a:off x="304800" y="348869"/>
            <a:ext cx="4358700" cy="4392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Preschool, CA</a:t>
            </a:r>
            <a:endParaRPr b="1" sz="2000">
              <a:solidFill>
                <a:srgbClr val="4285F4"/>
              </a:solidFill>
              <a:latin typeface="Poppins"/>
              <a:ea typeface="Poppins"/>
              <a:cs typeface="Poppins"/>
              <a:sym typeface="Poppins"/>
            </a:endParaRPr>
          </a:p>
        </p:txBody>
      </p:sp>
      <p:pic>
        <p:nvPicPr>
          <p:cNvPr id="659" name="Google Shape;659;p67"/>
          <p:cNvPicPr preferRelativeResize="0"/>
          <p:nvPr/>
        </p:nvPicPr>
        <p:blipFill>
          <a:blip r:embed="rId3">
            <a:alphaModFix/>
          </a:blip>
          <a:stretch>
            <a:fillRect/>
          </a:stretch>
        </p:blipFill>
        <p:spPr>
          <a:xfrm>
            <a:off x="1206275" y="832675"/>
            <a:ext cx="6731452" cy="4203199"/>
          </a:xfrm>
          <a:prstGeom prst="rect">
            <a:avLst/>
          </a:prstGeom>
          <a:noFill/>
          <a:ln>
            <a:noFill/>
          </a:ln>
        </p:spPr>
      </p:pic>
      <p:sp>
        <p:nvSpPr>
          <p:cNvPr id="660" name="Google Shape;660;p67"/>
          <p:cNvSpPr/>
          <p:nvPr/>
        </p:nvSpPr>
        <p:spPr>
          <a:xfrm>
            <a:off x="3407700" y="1003800"/>
            <a:ext cx="734700" cy="21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68"/>
          <p:cNvSpPr txBox="1"/>
          <p:nvPr/>
        </p:nvSpPr>
        <p:spPr>
          <a:xfrm>
            <a:off x="304800" y="348869"/>
            <a:ext cx="4358700" cy="4392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 sz="2400">
                <a:latin typeface="Poppins"/>
                <a:ea typeface="Poppins"/>
                <a:cs typeface="Poppins"/>
                <a:sym typeface="Poppins"/>
              </a:rPr>
              <a:t>Pre-School Screening</a:t>
            </a:r>
            <a:endParaRPr b="1" sz="2000">
              <a:solidFill>
                <a:srgbClr val="4285F4"/>
              </a:solidFill>
              <a:latin typeface="Poppins"/>
              <a:ea typeface="Poppins"/>
              <a:cs typeface="Poppins"/>
              <a:sym typeface="Poppins"/>
            </a:endParaRPr>
          </a:p>
        </p:txBody>
      </p:sp>
      <p:pic>
        <p:nvPicPr>
          <p:cNvPr id="667" name="Google Shape;667;p68"/>
          <p:cNvPicPr preferRelativeResize="0"/>
          <p:nvPr/>
        </p:nvPicPr>
        <p:blipFill>
          <a:blip r:embed="rId3">
            <a:alphaModFix/>
          </a:blip>
          <a:stretch>
            <a:fillRect/>
          </a:stretch>
        </p:blipFill>
        <p:spPr>
          <a:xfrm>
            <a:off x="414612" y="950548"/>
            <a:ext cx="4358701" cy="2889529"/>
          </a:xfrm>
          <a:prstGeom prst="rect">
            <a:avLst/>
          </a:prstGeom>
          <a:noFill/>
          <a:ln>
            <a:noFill/>
          </a:ln>
        </p:spPr>
      </p:pic>
      <p:pic>
        <p:nvPicPr>
          <p:cNvPr id="668" name="Google Shape;668;p68"/>
          <p:cNvPicPr preferRelativeResize="0"/>
          <p:nvPr/>
        </p:nvPicPr>
        <p:blipFill>
          <a:blip r:embed="rId4">
            <a:alphaModFix/>
          </a:blip>
          <a:stretch>
            <a:fillRect/>
          </a:stretch>
        </p:blipFill>
        <p:spPr>
          <a:xfrm>
            <a:off x="5173750" y="902450"/>
            <a:ext cx="3571768" cy="2937625"/>
          </a:xfrm>
          <a:prstGeom prst="rect">
            <a:avLst/>
          </a:prstGeom>
          <a:noFill/>
          <a:ln>
            <a:noFill/>
          </a:ln>
        </p:spPr>
      </p:pic>
      <p:sp>
        <p:nvSpPr>
          <p:cNvPr id="669" name="Google Shape;669;p68"/>
          <p:cNvSpPr/>
          <p:nvPr/>
        </p:nvSpPr>
        <p:spPr>
          <a:xfrm>
            <a:off x="875015" y="3773849"/>
            <a:ext cx="2584200" cy="6033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Poppins"/>
                <a:ea typeface="Poppins"/>
                <a:cs typeface="Poppins"/>
                <a:sym typeface="Poppins"/>
              </a:rPr>
              <a:t>Mon 1-10</a:t>
            </a:r>
            <a:endParaRPr b="1" sz="1600">
              <a:solidFill>
                <a:schemeClr val="dk1"/>
              </a:solidFill>
              <a:latin typeface="Poppins"/>
              <a:ea typeface="Poppins"/>
              <a:cs typeface="Poppins"/>
              <a:sym typeface="Poppins"/>
            </a:endParaRPr>
          </a:p>
        </p:txBody>
      </p:sp>
      <p:sp>
        <p:nvSpPr>
          <p:cNvPr id="670" name="Google Shape;670;p68"/>
          <p:cNvSpPr/>
          <p:nvPr/>
        </p:nvSpPr>
        <p:spPr>
          <a:xfrm>
            <a:off x="5505290" y="3840074"/>
            <a:ext cx="2584200" cy="6033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Poppins"/>
                <a:ea typeface="Poppins"/>
                <a:cs typeface="Poppins"/>
                <a:sym typeface="Poppins"/>
              </a:rPr>
              <a:t>Thurs 1-13</a:t>
            </a:r>
            <a:endParaRPr b="1" sz="1600">
              <a:solidFill>
                <a:schemeClr val="dk1"/>
              </a:solidFill>
              <a:latin typeface="Poppins"/>
              <a:ea typeface="Poppins"/>
              <a:cs typeface="Poppins"/>
              <a:sym typeface="Poppins"/>
            </a:endParaRPr>
          </a:p>
        </p:txBody>
      </p:sp>
      <p:sp>
        <p:nvSpPr>
          <p:cNvPr id="671" name="Google Shape;671;p68"/>
          <p:cNvSpPr/>
          <p:nvPr/>
        </p:nvSpPr>
        <p:spPr>
          <a:xfrm>
            <a:off x="855998" y="4377150"/>
            <a:ext cx="5306100" cy="6033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lang="en" sz="1600">
                <a:solidFill>
                  <a:schemeClr val="dk1"/>
                </a:solidFill>
                <a:latin typeface="Roboto"/>
                <a:ea typeface="Roboto"/>
                <a:cs typeface="Roboto"/>
                <a:sym typeface="Roboto"/>
              </a:rPr>
              <a:t>Mix of self collected individuals and family pools</a:t>
            </a:r>
            <a:endParaRPr sz="1600">
              <a:solidFill>
                <a:schemeClr val="dk1"/>
              </a:solidFill>
              <a:latin typeface="Roboto"/>
              <a:ea typeface="Roboto"/>
              <a:cs typeface="Roboto"/>
              <a:sym typeface="Roboto"/>
            </a:endParaRPr>
          </a:p>
        </p:txBody>
      </p:sp>
      <p:sp>
        <p:nvSpPr>
          <p:cNvPr id="672" name="Google Shape;672;p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6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678" name="Google Shape;678;p69"/>
          <p:cNvPicPr preferRelativeResize="0"/>
          <p:nvPr/>
        </p:nvPicPr>
        <p:blipFill rotWithShape="1">
          <a:blip r:embed="rId3">
            <a:alphaModFix/>
          </a:blip>
          <a:srcRect b="56879" l="0" r="0" t="0"/>
          <a:stretch/>
        </p:blipFill>
        <p:spPr>
          <a:xfrm>
            <a:off x="2033525" y="1038225"/>
            <a:ext cx="2427624" cy="1395752"/>
          </a:xfrm>
          <a:prstGeom prst="rect">
            <a:avLst/>
          </a:prstGeom>
          <a:noFill/>
          <a:ln>
            <a:noFill/>
          </a:ln>
        </p:spPr>
      </p:pic>
      <p:pic>
        <p:nvPicPr>
          <p:cNvPr id="679" name="Google Shape;679;p69"/>
          <p:cNvPicPr preferRelativeResize="0"/>
          <p:nvPr/>
        </p:nvPicPr>
        <p:blipFill>
          <a:blip r:embed="rId4">
            <a:alphaModFix/>
          </a:blip>
          <a:stretch>
            <a:fillRect/>
          </a:stretch>
        </p:blipFill>
        <p:spPr>
          <a:xfrm>
            <a:off x="466438" y="2571750"/>
            <a:ext cx="1882768" cy="2361450"/>
          </a:xfrm>
          <a:prstGeom prst="rect">
            <a:avLst/>
          </a:prstGeom>
          <a:noFill/>
          <a:ln>
            <a:noFill/>
          </a:ln>
        </p:spPr>
      </p:pic>
      <p:pic>
        <p:nvPicPr>
          <p:cNvPr id="680" name="Google Shape;680;p69"/>
          <p:cNvPicPr preferRelativeResize="0"/>
          <p:nvPr/>
        </p:nvPicPr>
        <p:blipFill>
          <a:blip r:embed="rId5">
            <a:alphaModFix/>
          </a:blip>
          <a:stretch>
            <a:fillRect/>
          </a:stretch>
        </p:blipFill>
        <p:spPr>
          <a:xfrm>
            <a:off x="2550275" y="2571750"/>
            <a:ext cx="1910863" cy="2361450"/>
          </a:xfrm>
          <a:prstGeom prst="rect">
            <a:avLst/>
          </a:prstGeom>
          <a:noFill/>
          <a:ln>
            <a:noFill/>
          </a:ln>
        </p:spPr>
      </p:pic>
      <p:sp>
        <p:nvSpPr>
          <p:cNvPr id="681" name="Google Shape;681;p69"/>
          <p:cNvSpPr txBox="1"/>
          <p:nvPr/>
        </p:nvSpPr>
        <p:spPr>
          <a:xfrm>
            <a:off x="289050" y="332125"/>
            <a:ext cx="58968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935"/>
              <a:buNone/>
            </a:pPr>
            <a:r>
              <a:rPr b="1" lang="en" sz="2440">
                <a:solidFill>
                  <a:schemeClr val="dk1"/>
                </a:solidFill>
                <a:latin typeface="Poppins"/>
                <a:ea typeface="Poppins"/>
                <a:cs typeface="Poppins"/>
                <a:sym typeface="Poppins"/>
              </a:rPr>
              <a:t>Collaboration with University of Antioquia (Medellin, Colombia)</a:t>
            </a:r>
            <a:endParaRPr b="1" sz="2440">
              <a:solidFill>
                <a:schemeClr val="dk1"/>
              </a:solidFill>
              <a:latin typeface="Poppins"/>
              <a:ea typeface="Poppins"/>
              <a:cs typeface="Poppins"/>
              <a:sym typeface="Poppins"/>
            </a:endParaRPr>
          </a:p>
        </p:txBody>
      </p:sp>
      <p:sp>
        <p:nvSpPr>
          <p:cNvPr id="682" name="Google Shape;682;p69"/>
          <p:cNvSpPr txBox="1"/>
          <p:nvPr/>
        </p:nvSpPr>
        <p:spPr>
          <a:xfrm>
            <a:off x="424100" y="1091075"/>
            <a:ext cx="1517700" cy="9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Roboto"/>
                <a:ea typeface="Roboto"/>
                <a:cs typeface="Roboto"/>
                <a:sym typeface="Roboto"/>
              </a:rPr>
              <a:t>Joint NEB / FloodLAMP project</a:t>
            </a:r>
            <a:endParaRPr>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88" name="Google Shape;688;p70"/>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689" name="Google Shape;689;p70"/>
          <p:cNvSpPr txBox="1"/>
          <p:nvPr/>
        </p:nvSpPr>
        <p:spPr>
          <a:xfrm>
            <a:off x="457200" y="22860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Reagent Kits</a:t>
            </a:r>
            <a:endParaRPr b="1" sz="2400">
              <a:solidFill>
                <a:schemeClr val="dk1"/>
              </a:solidFill>
              <a:latin typeface="Poppins"/>
              <a:ea typeface="Poppins"/>
              <a:cs typeface="Poppins"/>
              <a:sym typeface="Poppins"/>
            </a:endParaRPr>
          </a:p>
        </p:txBody>
      </p:sp>
      <p:sp>
        <p:nvSpPr>
          <p:cNvPr id="690" name="Google Shape;690;p70"/>
          <p:cNvSpPr/>
          <p:nvPr/>
        </p:nvSpPr>
        <p:spPr>
          <a:xfrm>
            <a:off x="510250" y="633225"/>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691" name="Google Shape;691;p70"/>
          <p:cNvPicPr preferRelativeResize="0"/>
          <p:nvPr/>
        </p:nvPicPr>
        <p:blipFill>
          <a:blip r:embed="rId3">
            <a:alphaModFix/>
          </a:blip>
          <a:stretch>
            <a:fillRect/>
          </a:stretch>
        </p:blipFill>
        <p:spPr>
          <a:xfrm>
            <a:off x="6216292" y="904725"/>
            <a:ext cx="2256157" cy="3840801"/>
          </a:xfrm>
          <a:prstGeom prst="rect">
            <a:avLst/>
          </a:prstGeom>
          <a:noFill/>
          <a:ln>
            <a:noFill/>
          </a:ln>
        </p:spPr>
      </p:pic>
      <p:pic>
        <p:nvPicPr>
          <p:cNvPr id="692" name="Google Shape;692;p70"/>
          <p:cNvPicPr preferRelativeResize="0"/>
          <p:nvPr/>
        </p:nvPicPr>
        <p:blipFill>
          <a:blip r:embed="rId4">
            <a:alphaModFix/>
          </a:blip>
          <a:stretch>
            <a:fillRect/>
          </a:stretch>
        </p:blipFill>
        <p:spPr>
          <a:xfrm>
            <a:off x="510250" y="904725"/>
            <a:ext cx="5163822" cy="38408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7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98" name="Google Shape;698;p71"/>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699" name="Google Shape;699;p71"/>
          <p:cNvSpPr txBox="1"/>
          <p:nvPr/>
        </p:nvSpPr>
        <p:spPr>
          <a:xfrm>
            <a:off x="457200" y="22860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Collection</a:t>
            </a:r>
            <a:r>
              <a:rPr b="1" lang="en" sz="2400">
                <a:solidFill>
                  <a:schemeClr val="dk1"/>
                </a:solidFill>
                <a:latin typeface="Poppins"/>
                <a:ea typeface="Poppins"/>
                <a:cs typeface="Poppins"/>
                <a:sym typeface="Poppins"/>
              </a:rPr>
              <a:t> Kits</a:t>
            </a:r>
            <a:endParaRPr b="1" sz="2400">
              <a:solidFill>
                <a:schemeClr val="dk1"/>
              </a:solidFill>
              <a:latin typeface="Poppins"/>
              <a:ea typeface="Poppins"/>
              <a:cs typeface="Poppins"/>
              <a:sym typeface="Poppins"/>
            </a:endParaRPr>
          </a:p>
        </p:txBody>
      </p:sp>
      <p:pic>
        <p:nvPicPr>
          <p:cNvPr id="700" name="Google Shape;700;p71"/>
          <p:cNvPicPr preferRelativeResize="0"/>
          <p:nvPr/>
        </p:nvPicPr>
        <p:blipFill>
          <a:blip r:embed="rId3">
            <a:alphaModFix/>
          </a:blip>
          <a:stretch>
            <a:fillRect/>
          </a:stretch>
        </p:blipFill>
        <p:spPr>
          <a:xfrm>
            <a:off x="5370300" y="1031450"/>
            <a:ext cx="3100525" cy="3642974"/>
          </a:xfrm>
          <a:prstGeom prst="rect">
            <a:avLst/>
          </a:prstGeom>
          <a:noFill/>
          <a:ln>
            <a:noFill/>
          </a:ln>
        </p:spPr>
      </p:pic>
      <p:pic>
        <p:nvPicPr>
          <p:cNvPr id="701" name="Google Shape;701;p71"/>
          <p:cNvPicPr preferRelativeResize="0"/>
          <p:nvPr/>
        </p:nvPicPr>
        <p:blipFill>
          <a:blip r:embed="rId4">
            <a:alphaModFix/>
          </a:blip>
          <a:stretch>
            <a:fillRect/>
          </a:stretch>
        </p:blipFill>
        <p:spPr>
          <a:xfrm>
            <a:off x="510250" y="1031450"/>
            <a:ext cx="4186737" cy="36429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7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07" name="Google Shape;707;p72"/>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08" name="Google Shape;708;p72"/>
          <p:cNvSpPr txBox="1"/>
          <p:nvPr/>
        </p:nvSpPr>
        <p:spPr>
          <a:xfrm>
            <a:off x="457200" y="22860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Collection Instructions</a:t>
            </a:r>
            <a:endParaRPr b="1" sz="2400">
              <a:solidFill>
                <a:schemeClr val="dk1"/>
              </a:solidFill>
              <a:latin typeface="Poppins"/>
              <a:ea typeface="Poppins"/>
              <a:cs typeface="Poppins"/>
              <a:sym typeface="Poppins"/>
            </a:endParaRPr>
          </a:p>
        </p:txBody>
      </p:sp>
      <p:sp>
        <p:nvSpPr>
          <p:cNvPr id="709" name="Google Shape;709;p72"/>
          <p:cNvSpPr/>
          <p:nvPr/>
        </p:nvSpPr>
        <p:spPr>
          <a:xfrm>
            <a:off x="510250" y="633225"/>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710" name="Google Shape;710;p72"/>
          <p:cNvPicPr preferRelativeResize="0"/>
          <p:nvPr/>
        </p:nvPicPr>
        <p:blipFill>
          <a:blip r:embed="rId3">
            <a:alphaModFix/>
          </a:blip>
          <a:stretch>
            <a:fillRect/>
          </a:stretch>
        </p:blipFill>
        <p:spPr>
          <a:xfrm>
            <a:off x="1112575" y="810050"/>
            <a:ext cx="6918851" cy="40371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7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16" name="Google Shape;716;p73"/>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17" name="Google Shape;717;p73"/>
          <p:cNvSpPr txBox="1"/>
          <p:nvPr/>
        </p:nvSpPr>
        <p:spPr>
          <a:xfrm>
            <a:off x="457200" y="228600"/>
            <a:ext cx="64692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Training Program - Interactive Video</a:t>
            </a:r>
            <a:endParaRPr b="1" sz="2400">
              <a:solidFill>
                <a:schemeClr val="dk1"/>
              </a:solidFill>
              <a:latin typeface="Poppins"/>
              <a:ea typeface="Poppins"/>
              <a:cs typeface="Poppins"/>
              <a:sym typeface="Poppins"/>
            </a:endParaRPr>
          </a:p>
        </p:txBody>
      </p:sp>
      <p:sp>
        <p:nvSpPr>
          <p:cNvPr id="718" name="Google Shape;718;p73"/>
          <p:cNvSpPr/>
          <p:nvPr/>
        </p:nvSpPr>
        <p:spPr>
          <a:xfrm>
            <a:off x="510250" y="633225"/>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719" name="Google Shape;719;p73"/>
          <p:cNvPicPr preferRelativeResize="0"/>
          <p:nvPr/>
        </p:nvPicPr>
        <p:blipFill>
          <a:blip r:embed="rId3">
            <a:alphaModFix/>
          </a:blip>
          <a:stretch>
            <a:fillRect/>
          </a:stretch>
        </p:blipFill>
        <p:spPr>
          <a:xfrm>
            <a:off x="595050" y="800975"/>
            <a:ext cx="3281934" cy="3933973"/>
          </a:xfrm>
          <a:prstGeom prst="rect">
            <a:avLst/>
          </a:prstGeom>
          <a:noFill/>
          <a:ln>
            <a:noFill/>
          </a:ln>
        </p:spPr>
      </p:pic>
      <p:pic>
        <p:nvPicPr>
          <p:cNvPr id="720" name="Google Shape;720;p73"/>
          <p:cNvPicPr preferRelativeResize="0"/>
          <p:nvPr/>
        </p:nvPicPr>
        <p:blipFill>
          <a:blip r:embed="rId4">
            <a:alphaModFix/>
          </a:blip>
          <a:stretch>
            <a:fillRect/>
          </a:stretch>
        </p:blipFill>
        <p:spPr>
          <a:xfrm>
            <a:off x="4083741" y="800975"/>
            <a:ext cx="4518559" cy="348124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7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26" name="Google Shape;726;p74"/>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27" name="Google Shape;727;p74"/>
          <p:cNvSpPr txBox="1"/>
          <p:nvPr/>
        </p:nvSpPr>
        <p:spPr>
          <a:xfrm>
            <a:off x="457200" y="228600"/>
            <a:ext cx="79137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Training Program - Assessment for Certification </a:t>
            </a:r>
            <a:endParaRPr b="1" sz="2400">
              <a:solidFill>
                <a:schemeClr val="dk1"/>
              </a:solidFill>
              <a:latin typeface="Poppins"/>
              <a:ea typeface="Poppins"/>
              <a:cs typeface="Poppins"/>
              <a:sym typeface="Poppins"/>
            </a:endParaRPr>
          </a:p>
        </p:txBody>
      </p:sp>
      <p:sp>
        <p:nvSpPr>
          <p:cNvPr id="728" name="Google Shape;728;p74"/>
          <p:cNvSpPr/>
          <p:nvPr/>
        </p:nvSpPr>
        <p:spPr>
          <a:xfrm>
            <a:off x="510250" y="633225"/>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729" name="Google Shape;729;p74"/>
          <p:cNvPicPr preferRelativeResize="0"/>
          <p:nvPr/>
        </p:nvPicPr>
        <p:blipFill>
          <a:blip r:embed="rId3">
            <a:alphaModFix/>
          </a:blip>
          <a:stretch>
            <a:fillRect/>
          </a:stretch>
        </p:blipFill>
        <p:spPr>
          <a:xfrm>
            <a:off x="710200" y="904725"/>
            <a:ext cx="7407706" cy="39339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7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35" name="Google Shape;735;p75"/>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36" name="Google Shape;736;p75"/>
          <p:cNvSpPr txBox="1"/>
          <p:nvPr/>
        </p:nvSpPr>
        <p:spPr>
          <a:xfrm>
            <a:off x="457200" y="22860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Quality Management System</a:t>
            </a:r>
            <a:endParaRPr b="1" sz="2400">
              <a:solidFill>
                <a:schemeClr val="dk1"/>
              </a:solidFill>
              <a:latin typeface="Poppins"/>
              <a:ea typeface="Poppins"/>
              <a:cs typeface="Poppins"/>
              <a:sym typeface="Poppins"/>
            </a:endParaRPr>
          </a:p>
        </p:txBody>
      </p:sp>
      <p:pic>
        <p:nvPicPr>
          <p:cNvPr id="737" name="Google Shape;737;p75"/>
          <p:cNvPicPr preferRelativeResize="0"/>
          <p:nvPr/>
        </p:nvPicPr>
        <p:blipFill>
          <a:blip r:embed="rId3">
            <a:alphaModFix/>
          </a:blip>
          <a:stretch>
            <a:fillRect/>
          </a:stretch>
        </p:blipFill>
        <p:spPr>
          <a:xfrm>
            <a:off x="457200" y="667794"/>
            <a:ext cx="3200400" cy="4373881"/>
          </a:xfrm>
          <a:prstGeom prst="rect">
            <a:avLst/>
          </a:prstGeom>
          <a:noFill/>
          <a:ln>
            <a:noFill/>
          </a:ln>
        </p:spPr>
      </p:pic>
      <p:pic>
        <p:nvPicPr>
          <p:cNvPr id="738" name="Google Shape;738;p75"/>
          <p:cNvPicPr preferRelativeResize="0"/>
          <p:nvPr/>
        </p:nvPicPr>
        <p:blipFill>
          <a:blip r:embed="rId4">
            <a:alphaModFix/>
          </a:blip>
          <a:stretch>
            <a:fillRect/>
          </a:stretch>
        </p:blipFill>
        <p:spPr>
          <a:xfrm>
            <a:off x="3793775" y="698100"/>
            <a:ext cx="3200400" cy="4459225"/>
          </a:xfrm>
          <a:prstGeom prst="rect">
            <a:avLst/>
          </a:prstGeom>
          <a:noFill/>
          <a:ln>
            <a:noFill/>
          </a:ln>
        </p:spPr>
      </p:pic>
      <p:sp>
        <p:nvSpPr>
          <p:cNvPr id="739" name="Google Shape;739;p75"/>
          <p:cNvSpPr/>
          <p:nvPr/>
        </p:nvSpPr>
        <p:spPr>
          <a:xfrm>
            <a:off x="7223575" y="749150"/>
            <a:ext cx="1875900" cy="1233000"/>
          </a:xfrm>
          <a:prstGeom prst="rect">
            <a:avLst/>
          </a:prstGeom>
          <a:noFill/>
          <a:ln>
            <a:noFill/>
          </a:ln>
        </p:spPr>
        <p:txBody>
          <a:bodyPr anchorCtr="0" anchor="t" bIns="34275" lIns="68575" spcFirstLastPara="1" rIns="68575" wrap="square" tIns="34275">
            <a:noAutofit/>
          </a:bodyPr>
          <a:lstStyle/>
          <a:p>
            <a:pPr indent="-180340" lvl="0" marL="91440" marR="0" rtl="0" algn="l">
              <a:lnSpc>
                <a:spcPct val="115000"/>
              </a:lnSpc>
              <a:spcBef>
                <a:spcPts val="0"/>
              </a:spcBef>
              <a:spcAft>
                <a:spcPts val="0"/>
              </a:spcAft>
              <a:buClr>
                <a:srgbClr val="4284F4"/>
              </a:buClr>
              <a:buSzPts val="1400"/>
              <a:buFont typeface="Roboto"/>
              <a:buChar char="➔"/>
            </a:pPr>
            <a:r>
              <a:rPr lang="en">
                <a:solidFill>
                  <a:srgbClr val="4284F4"/>
                </a:solidFill>
                <a:latin typeface="Roboto"/>
                <a:ea typeface="Roboto"/>
                <a:cs typeface="Roboto"/>
                <a:sym typeface="Roboto"/>
              </a:rPr>
              <a:t>Implementing ISO 13485 QMS</a:t>
            </a:r>
            <a:endParaRPr>
              <a:solidFill>
                <a:srgbClr val="4284F4"/>
              </a:solidFill>
              <a:latin typeface="Roboto"/>
              <a:ea typeface="Roboto"/>
              <a:cs typeface="Roboto"/>
              <a:sym typeface="Roboto"/>
            </a:endParaRPr>
          </a:p>
          <a:p>
            <a:pPr indent="-180340" lvl="0" marL="91440" marR="0" rtl="0" algn="l">
              <a:lnSpc>
                <a:spcPct val="115000"/>
              </a:lnSpc>
              <a:spcBef>
                <a:spcPts val="1000"/>
              </a:spcBef>
              <a:spcAft>
                <a:spcPts val="0"/>
              </a:spcAft>
              <a:buClr>
                <a:srgbClr val="4284F4"/>
              </a:buClr>
              <a:buSzPts val="1400"/>
              <a:buFont typeface="Roboto"/>
              <a:buChar char="➔"/>
            </a:pPr>
            <a:r>
              <a:rPr lang="en">
                <a:solidFill>
                  <a:srgbClr val="4284F4"/>
                </a:solidFill>
                <a:latin typeface="Roboto"/>
                <a:ea typeface="Roboto"/>
                <a:cs typeface="Roboto"/>
                <a:sym typeface="Roboto"/>
              </a:rPr>
              <a:t>QR Form Driven Logs</a:t>
            </a:r>
            <a:endParaRPr>
              <a:solidFill>
                <a:srgbClr val="4284F4"/>
              </a:solidFill>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45" name="Google Shape;745;p76"/>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46" name="Google Shape;746;p76"/>
          <p:cNvSpPr txBox="1"/>
          <p:nvPr/>
        </p:nvSpPr>
        <p:spPr>
          <a:xfrm>
            <a:off x="457200" y="22860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New Site Validation Run</a:t>
            </a:r>
            <a:endParaRPr b="1" sz="2400">
              <a:solidFill>
                <a:schemeClr val="dk1"/>
              </a:solidFill>
              <a:latin typeface="Poppins"/>
              <a:ea typeface="Poppins"/>
              <a:cs typeface="Poppins"/>
              <a:sym typeface="Poppins"/>
            </a:endParaRPr>
          </a:p>
        </p:txBody>
      </p:sp>
      <p:sp>
        <p:nvSpPr>
          <p:cNvPr id="747" name="Google Shape;747;p76"/>
          <p:cNvSpPr/>
          <p:nvPr/>
        </p:nvSpPr>
        <p:spPr>
          <a:xfrm>
            <a:off x="510250" y="633225"/>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748" name="Google Shape;748;p76"/>
          <p:cNvPicPr preferRelativeResize="0"/>
          <p:nvPr/>
        </p:nvPicPr>
        <p:blipFill>
          <a:blip r:embed="rId3">
            <a:alphaModFix/>
          </a:blip>
          <a:stretch>
            <a:fillRect/>
          </a:stretch>
        </p:blipFill>
        <p:spPr>
          <a:xfrm>
            <a:off x="561200" y="822775"/>
            <a:ext cx="4010789" cy="39339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7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54" name="Google Shape;754;p77"/>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55" name="Google Shape;755;p77"/>
          <p:cNvSpPr txBox="1"/>
          <p:nvPr/>
        </p:nvSpPr>
        <p:spPr>
          <a:xfrm>
            <a:off x="416800" y="365775"/>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Equipment and Supplies</a:t>
            </a:r>
            <a:endParaRPr b="1" sz="2400">
              <a:solidFill>
                <a:schemeClr val="dk1"/>
              </a:solidFill>
              <a:latin typeface="Poppins"/>
              <a:ea typeface="Poppins"/>
              <a:cs typeface="Poppins"/>
              <a:sym typeface="Poppins"/>
            </a:endParaRPr>
          </a:p>
        </p:txBody>
      </p:sp>
      <p:pic>
        <p:nvPicPr>
          <p:cNvPr id="756" name="Google Shape;756;p77"/>
          <p:cNvPicPr preferRelativeResize="0"/>
          <p:nvPr/>
        </p:nvPicPr>
        <p:blipFill>
          <a:blip r:embed="rId3">
            <a:alphaModFix/>
          </a:blip>
          <a:stretch>
            <a:fillRect/>
          </a:stretch>
        </p:blipFill>
        <p:spPr>
          <a:xfrm>
            <a:off x="89150" y="1069275"/>
            <a:ext cx="4791931" cy="3593948"/>
          </a:xfrm>
          <a:prstGeom prst="rect">
            <a:avLst/>
          </a:prstGeom>
          <a:noFill/>
          <a:ln>
            <a:noFill/>
          </a:ln>
        </p:spPr>
      </p:pic>
      <p:pic>
        <p:nvPicPr>
          <p:cNvPr id="757" name="Google Shape;757;p77"/>
          <p:cNvPicPr preferRelativeResize="0"/>
          <p:nvPr/>
        </p:nvPicPr>
        <p:blipFill>
          <a:blip r:embed="rId4">
            <a:alphaModFix/>
          </a:blip>
          <a:stretch>
            <a:fillRect/>
          </a:stretch>
        </p:blipFill>
        <p:spPr>
          <a:xfrm>
            <a:off x="4945725" y="1069275"/>
            <a:ext cx="4075425" cy="359394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7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63" name="Google Shape;763;p78"/>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64" name="Google Shape;764;p78"/>
          <p:cNvSpPr txBox="1"/>
          <p:nvPr/>
        </p:nvSpPr>
        <p:spPr>
          <a:xfrm>
            <a:off x="416800" y="365775"/>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"Lab"</a:t>
            </a:r>
            <a:endParaRPr b="1" sz="2400">
              <a:solidFill>
                <a:schemeClr val="dk1"/>
              </a:solidFill>
              <a:latin typeface="Poppins"/>
              <a:ea typeface="Poppins"/>
              <a:cs typeface="Poppins"/>
              <a:sym typeface="Poppins"/>
            </a:endParaRPr>
          </a:p>
        </p:txBody>
      </p:sp>
      <p:pic>
        <p:nvPicPr>
          <p:cNvPr id="765" name="Google Shape;765;p78"/>
          <p:cNvPicPr preferRelativeResize="0"/>
          <p:nvPr/>
        </p:nvPicPr>
        <p:blipFill rotWithShape="1">
          <a:blip r:embed="rId3">
            <a:alphaModFix/>
          </a:blip>
          <a:srcRect b="0" l="5829" r="0" t="0"/>
          <a:stretch/>
        </p:blipFill>
        <p:spPr>
          <a:xfrm>
            <a:off x="460497" y="934688"/>
            <a:ext cx="5066054" cy="3598799"/>
          </a:xfrm>
          <a:prstGeom prst="rect">
            <a:avLst/>
          </a:prstGeom>
          <a:noFill/>
          <a:ln>
            <a:noFill/>
          </a:ln>
        </p:spPr>
      </p:pic>
      <p:pic>
        <p:nvPicPr>
          <p:cNvPr id="766" name="Google Shape;766;p78"/>
          <p:cNvPicPr preferRelativeResize="0"/>
          <p:nvPr/>
        </p:nvPicPr>
        <p:blipFill>
          <a:blip r:embed="rId4">
            <a:alphaModFix/>
          </a:blip>
          <a:stretch>
            <a:fillRect/>
          </a:stretch>
        </p:blipFill>
        <p:spPr>
          <a:xfrm>
            <a:off x="5963050" y="923362"/>
            <a:ext cx="2619047" cy="362147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7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72" name="Google Shape;772;p79"/>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73" name="Google Shape;773;p79"/>
          <p:cNvSpPr txBox="1"/>
          <p:nvPr/>
        </p:nvSpPr>
        <p:spPr>
          <a:xfrm>
            <a:off x="416800" y="365775"/>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Portable System</a:t>
            </a:r>
            <a:endParaRPr b="1" sz="2400">
              <a:solidFill>
                <a:schemeClr val="dk1"/>
              </a:solidFill>
              <a:latin typeface="Poppins"/>
              <a:ea typeface="Poppins"/>
              <a:cs typeface="Poppins"/>
              <a:sym typeface="Poppins"/>
            </a:endParaRPr>
          </a:p>
        </p:txBody>
      </p:sp>
      <p:pic>
        <p:nvPicPr>
          <p:cNvPr id="774" name="Google Shape;774;p79"/>
          <p:cNvPicPr preferRelativeResize="0"/>
          <p:nvPr/>
        </p:nvPicPr>
        <p:blipFill rotWithShape="1">
          <a:blip r:embed="rId3">
            <a:alphaModFix/>
          </a:blip>
          <a:srcRect b="1381" l="0" r="0" t="17343"/>
          <a:stretch/>
        </p:blipFill>
        <p:spPr>
          <a:xfrm>
            <a:off x="264400" y="1028875"/>
            <a:ext cx="3468700" cy="3183924"/>
          </a:xfrm>
          <a:prstGeom prst="rect">
            <a:avLst/>
          </a:prstGeom>
          <a:noFill/>
          <a:ln>
            <a:noFill/>
          </a:ln>
        </p:spPr>
      </p:pic>
      <p:pic>
        <p:nvPicPr>
          <p:cNvPr id="775" name="Google Shape;775;p79"/>
          <p:cNvPicPr preferRelativeResize="0"/>
          <p:nvPr/>
        </p:nvPicPr>
        <p:blipFill>
          <a:blip r:embed="rId4">
            <a:alphaModFix/>
          </a:blip>
          <a:stretch>
            <a:fillRect/>
          </a:stretch>
        </p:blipFill>
        <p:spPr>
          <a:xfrm>
            <a:off x="3895050" y="1028875"/>
            <a:ext cx="2386932" cy="3183923"/>
          </a:xfrm>
          <a:prstGeom prst="rect">
            <a:avLst/>
          </a:prstGeom>
          <a:noFill/>
          <a:ln>
            <a:noFill/>
          </a:ln>
        </p:spPr>
      </p:pic>
      <p:pic>
        <p:nvPicPr>
          <p:cNvPr id="776" name="Google Shape;776;p79"/>
          <p:cNvPicPr preferRelativeResize="0"/>
          <p:nvPr/>
        </p:nvPicPr>
        <p:blipFill>
          <a:blip r:embed="rId5">
            <a:alphaModFix/>
          </a:blip>
          <a:stretch>
            <a:fillRect/>
          </a:stretch>
        </p:blipFill>
        <p:spPr>
          <a:xfrm>
            <a:off x="6443925" y="1028888"/>
            <a:ext cx="2386926" cy="318388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8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82" name="Google Shape;782;p80"/>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83" name="Google Shape;783;p80"/>
          <p:cNvSpPr txBox="1"/>
          <p:nvPr/>
        </p:nvSpPr>
        <p:spPr>
          <a:xfrm>
            <a:off x="416800" y="365775"/>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Portable System - in action</a:t>
            </a:r>
            <a:endParaRPr b="1" sz="2400">
              <a:solidFill>
                <a:schemeClr val="dk1"/>
              </a:solidFill>
              <a:latin typeface="Poppins"/>
              <a:ea typeface="Poppins"/>
              <a:cs typeface="Poppins"/>
              <a:sym typeface="Poppins"/>
            </a:endParaRPr>
          </a:p>
        </p:txBody>
      </p:sp>
      <p:pic>
        <p:nvPicPr>
          <p:cNvPr id="784" name="Google Shape;784;p80"/>
          <p:cNvPicPr preferRelativeResize="0"/>
          <p:nvPr/>
        </p:nvPicPr>
        <p:blipFill>
          <a:blip r:embed="rId3">
            <a:alphaModFix/>
          </a:blip>
          <a:stretch>
            <a:fillRect/>
          </a:stretch>
        </p:blipFill>
        <p:spPr>
          <a:xfrm>
            <a:off x="463475" y="863750"/>
            <a:ext cx="5327666" cy="403372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8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90" name="Google Shape;790;p81"/>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791" name="Google Shape;791;p81"/>
          <p:cNvSpPr txBox="1"/>
          <p:nvPr/>
        </p:nvSpPr>
        <p:spPr>
          <a:xfrm>
            <a:off x="416800" y="365775"/>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Prepared Cart</a:t>
            </a:r>
            <a:endParaRPr b="1" sz="2400">
              <a:solidFill>
                <a:schemeClr val="dk1"/>
              </a:solidFill>
              <a:latin typeface="Poppins"/>
              <a:ea typeface="Poppins"/>
              <a:cs typeface="Poppins"/>
              <a:sym typeface="Poppins"/>
            </a:endParaRPr>
          </a:p>
        </p:txBody>
      </p:sp>
      <p:pic>
        <p:nvPicPr>
          <p:cNvPr id="792" name="Google Shape;792;p81"/>
          <p:cNvPicPr preferRelativeResize="0"/>
          <p:nvPr/>
        </p:nvPicPr>
        <p:blipFill>
          <a:blip r:embed="rId3">
            <a:alphaModFix/>
          </a:blip>
          <a:stretch>
            <a:fillRect/>
          </a:stretch>
        </p:blipFill>
        <p:spPr>
          <a:xfrm>
            <a:off x="472600" y="871750"/>
            <a:ext cx="3091575" cy="4120277"/>
          </a:xfrm>
          <a:prstGeom prst="rect">
            <a:avLst/>
          </a:prstGeom>
          <a:noFill/>
          <a:ln>
            <a:noFill/>
          </a:ln>
        </p:spPr>
      </p:pic>
      <p:pic>
        <p:nvPicPr>
          <p:cNvPr id="793" name="Google Shape;793;p81"/>
          <p:cNvPicPr preferRelativeResize="0"/>
          <p:nvPr/>
        </p:nvPicPr>
        <p:blipFill>
          <a:blip r:embed="rId4">
            <a:alphaModFix/>
          </a:blip>
          <a:stretch>
            <a:fillRect/>
          </a:stretch>
        </p:blipFill>
        <p:spPr>
          <a:xfrm>
            <a:off x="4060687" y="205086"/>
            <a:ext cx="1741475" cy="2325602"/>
          </a:xfrm>
          <a:prstGeom prst="rect">
            <a:avLst/>
          </a:prstGeom>
          <a:noFill/>
          <a:ln>
            <a:noFill/>
          </a:ln>
        </p:spPr>
      </p:pic>
      <p:pic>
        <p:nvPicPr>
          <p:cNvPr id="794" name="Google Shape;794;p81"/>
          <p:cNvPicPr preferRelativeResize="0"/>
          <p:nvPr/>
        </p:nvPicPr>
        <p:blipFill>
          <a:blip r:embed="rId5">
            <a:alphaModFix/>
          </a:blip>
          <a:stretch>
            <a:fillRect/>
          </a:stretch>
        </p:blipFill>
        <p:spPr>
          <a:xfrm>
            <a:off x="5912950" y="206888"/>
            <a:ext cx="1741474" cy="2321973"/>
          </a:xfrm>
          <a:prstGeom prst="rect">
            <a:avLst/>
          </a:prstGeom>
          <a:noFill/>
          <a:ln>
            <a:noFill/>
          </a:ln>
        </p:spPr>
      </p:pic>
      <p:pic>
        <p:nvPicPr>
          <p:cNvPr id="795" name="Google Shape;795;p81"/>
          <p:cNvPicPr preferRelativeResize="0"/>
          <p:nvPr/>
        </p:nvPicPr>
        <p:blipFill>
          <a:blip r:embed="rId6">
            <a:alphaModFix/>
          </a:blip>
          <a:stretch>
            <a:fillRect/>
          </a:stretch>
        </p:blipFill>
        <p:spPr>
          <a:xfrm>
            <a:off x="4060684" y="2670062"/>
            <a:ext cx="1741474" cy="2321977"/>
          </a:xfrm>
          <a:prstGeom prst="rect">
            <a:avLst/>
          </a:prstGeom>
          <a:noFill/>
          <a:ln>
            <a:noFill/>
          </a:ln>
        </p:spPr>
      </p:pic>
      <p:pic>
        <p:nvPicPr>
          <p:cNvPr id="796" name="Google Shape;796;p81"/>
          <p:cNvPicPr preferRelativeResize="0"/>
          <p:nvPr/>
        </p:nvPicPr>
        <p:blipFill>
          <a:blip r:embed="rId7">
            <a:alphaModFix/>
          </a:blip>
          <a:stretch>
            <a:fillRect/>
          </a:stretch>
        </p:blipFill>
        <p:spPr>
          <a:xfrm>
            <a:off x="5912950" y="2670070"/>
            <a:ext cx="1741474" cy="232195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82"/>
          <p:cNvSpPr txBox="1"/>
          <p:nvPr/>
        </p:nvSpPr>
        <p:spPr>
          <a:xfrm>
            <a:off x="457200" y="228600"/>
            <a:ext cx="4312200" cy="442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Clinical Evaluation Data</a:t>
            </a:r>
            <a:endParaRPr b="1" sz="2400">
              <a:solidFill>
                <a:srgbClr val="000000"/>
              </a:solidFill>
              <a:latin typeface="Poppins"/>
              <a:ea typeface="Poppins"/>
              <a:cs typeface="Poppins"/>
              <a:sym typeface="Poppins"/>
            </a:endParaRPr>
          </a:p>
        </p:txBody>
      </p:sp>
      <p:sp>
        <p:nvSpPr>
          <p:cNvPr id="802" name="Google Shape;802;p82"/>
          <p:cNvSpPr txBox="1"/>
          <p:nvPr/>
        </p:nvSpPr>
        <p:spPr>
          <a:xfrm>
            <a:off x="471586" y="671400"/>
            <a:ext cx="8102700" cy="585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100"/>
              <a:buNone/>
            </a:pPr>
            <a:r>
              <a:rPr lang="en">
                <a:solidFill>
                  <a:schemeClr val="dk1"/>
                </a:solidFill>
                <a:latin typeface="Roboto"/>
                <a:ea typeface="Roboto"/>
                <a:cs typeface="Roboto"/>
                <a:sym typeface="Roboto"/>
              </a:rPr>
              <a:t>Clinical evaluation performed by the Stanford CLIA Lab, with excellent results and praise on the </a:t>
            </a:r>
            <a:r>
              <a:rPr b="1" lang="en">
                <a:solidFill>
                  <a:schemeClr val="dk1"/>
                </a:solidFill>
                <a:latin typeface="Roboto"/>
                <a:ea typeface="Roboto"/>
                <a:cs typeface="Roboto"/>
                <a:sym typeface="Roboto"/>
              </a:rPr>
              <a:t>"really straightforward" </a:t>
            </a:r>
            <a:r>
              <a:rPr lang="en">
                <a:solidFill>
                  <a:schemeClr val="dk1"/>
                </a:solidFill>
                <a:latin typeface="Roboto"/>
                <a:ea typeface="Roboto"/>
                <a:cs typeface="Roboto"/>
                <a:sym typeface="Roboto"/>
              </a:rPr>
              <a:t>protocol. </a:t>
            </a:r>
            <a:endParaRPr>
              <a:solidFill>
                <a:schemeClr val="dk1"/>
              </a:solidFill>
              <a:latin typeface="Roboto"/>
              <a:ea typeface="Roboto"/>
              <a:cs typeface="Roboto"/>
              <a:sym typeface="Roboto"/>
            </a:endParaRPr>
          </a:p>
        </p:txBody>
      </p:sp>
      <p:sp>
        <p:nvSpPr>
          <p:cNvPr id="803" name="Google Shape;803;p8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804" name="Google Shape;804;p82" title="Chart"/>
          <p:cNvPicPr preferRelativeResize="0"/>
          <p:nvPr/>
        </p:nvPicPr>
        <p:blipFill>
          <a:blip r:embed="rId3">
            <a:alphaModFix/>
          </a:blip>
          <a:stretch>
            <a:fillRect/>
          </a:stretch>
        </p:blipFill>
        <p:spPr>
          <a:xfrm>
            <a:off x="2714625" y="1392590"/>
            <a:ext cx="2516699" cy="1558613"/>
          </a:xfrm>
          <a:prstGeom prst="rect">
            <a:avLst/>
          </a:prstGeom>
          <a:noFill/>
          <a:ln cap="flat" cmpd="sng" w="9525">
            <a:solidFill>
              <a:srgbClr val="B7B7B7"/>
            </a:solidFill>
            <a:prstDash val="solid"/>
            <a:round/>
            <a:headEnd len="sm" w="sm" type="none"/>
            <a:tailEnd len="sm" w="sm" type="none"/>
          </a:ln>
          <a:effectLst>
            <a:outerShdw blurRad="57150" rotWithShape="0" algn="bl" dir="5400000" dist="19050">
              <a:srgbClr val="000000">
                <a:alpha val="50000"/>
              </a:srgbClr>
            </a:outerShdw>
          </a:effectLst>
        </p:spPr>
      </p:pic>
      <p:sp>
        <p:nvSpPr>
          <p:cNvPr id="805" name="Google Shape;805;p82"/>
          <p:cNvSpPr/>
          <p:nvPr/>
        </p:nvSpPr>
        <p:spPr>
          <a:xfrm>
            <a:off x="223728" y="3257553"/>
            <a:ext cx="4272600" cy="13788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chemeClr val="accent1"/>
                </a:solidFill>
                <a:latin typeface="Open Sans"/>
                <a:ea typeface="Open Sans"/>
                <a:cs typeface="Open Sans"/>
                <a:sym typeface="Open Sans"/>
              </a:rPr>
              <a:t>QuickColor</a:t>
            </a:r>
            <a:r>
              <a:rPr b="1" baseline="30000" lang="en" sz="1800">
                <a:solidFill>
                  <a:schemeClr val="accent1"/>
                </a:solidFill>
                <a:latin typeface="Open Sans"/>
                <a:ea typeface="Open Sans"/>
                <a:cs typeface="Open Sans"/>
                <a:sym typeface="Open Sans"/>
              </a:rPr>
              <a:t>TM</a:t>
            </a:r>
            <a:r>
              <a:rPr b="1" lang="en" sz="1800">
                <a:solidFill>
                  <a:schemeClr val="accent1"/>
                </a:solidFill>
                <a:latin typeface="Open Sans"/>
                <a:ea typeface="Open Sans"/>
                <a:cs typeface="Open Sans"/>
                <a:sym typeface="Open Sans"/>
              </a:rPr>
              <a:t> LAMP Test</a:t>
            </a:r>
            <a:endParaRPr b="1" sz="1800">
              <a:solidFill>
                <a:schemeClr val="accent1"/>
              </a:solidFill>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12 copies/µl LoD</a:t>
            </a:r>
            <a:endParaRPr sz="12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90% Sensitivity (PPA 36/40)</a:t>
            </a:r>
            <a:endParaRPr sz="12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Missed positives only high Ct (&gt;36 with direct PCR)</a:t>
            </a:r>
            <a:endParaRPr sz="12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100% Specificity (40/40)</a:t>
            </a:r>
            <a:endParaRPr sz="1200">
              <a:latin typeface="Open Sans"/>
              <a:ea typeface="Open Sans"/>
              <a:cs typeface="Open Sans"/>
              <a:sym typeface="Open Sans"/>
            </a:endParaRPr>
          </a:p>
          <a:p>
            <a:pPr indent="-241300" lvl="0" marL="342900" rtl="0" algn="l">
              <a:spcBef>
                <a:spcPts val="0"/>
              </a:spcBef>
              <a:spcAft>
                <a:spcPts val="0"/>
              </a:spcAft>
              <a:buSzPts val="1200"/>
              <a:buFont typeface="Open Sans"/>
              <a:buChar char="●"/>
            </a:pPr>
            <a:r>
              <a:rPr lang="en" sz="1200">
                <a:latin typeface="Open Sans"/>
                <a:ea typeface="Open Sans"/>
                <a:cs typeface="Open Sans"/>
                <a:sym typeface="Open Sans"/>
              </a:rPr>
              <a:t>No false positives</a:t>
            </a:r>
            <a:endParaRPr sz="1200">
              <a:latin typeface="Open Sans"/>
              <a:ea typeface="Open Sans"/>
              <a:cs typeface="Open Sans"/>
              <a:sym typeface="Open Sans"/>
            </a:endParaRPr>
          </a:p>
        </p:txBody>
      </p:sp>
      <p:sp>
        <p:nvSpPr>
          <p:cNvPr id="806" name="Google Shape;806;p82"/>
          <p:cNvSpPr/>
          <p:nvPr/>
        </p:nvSpPr>
        <p:spPr>
          <a:xfrm>
            <a:off x="223728" y="1628558"/>
            <a:ext cx="2516700" cy="12633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1800">
                <a:solidFill>
                  <a:schemeClr val="accent1"/>
                </a:solidFill>
                <a:latin typeface="Open Sans"/>
                <a:ea typeface="Open Sans"/>
                <a:cs typeface="Open Sans"/>
                <a:sym typeface="Open Sans"/>
              </a:rPr>
              <a:t>EasyPCR</a:t>
            </a:r>
            <a:r>
              <a:rPr b="1" baseline="30000" lang="en" sz="1800">
                <a:solidFill>
                  <a:schemeClr val="accent1"/>
                </a:solidFill>
                <a:latin typeface="Open Sans"/>
                <a:ea typeface="Open Sans"/>
                <a:cs typeface="Open Sans"/>
                <a:sym typeface="Open Sans"/>
              </a:rPr>
              <a:t>TM</a:t>
            </a:r>
            <a:r>
              <a:rPr b="1" lang="en" sz="1800">
                <a:solidFill>
                  <a:schemeClr val="accent1"/>
                </a:solidFill>
                <a:latin typeface="Open Sans"/>
                <a:ea typeface="Open Sans"/>
                <a:cs typeface="Open Sans"/>
                <a:sym typeface="Open Sans"/>
              </a:rPr>
              <a:t> Test</a:t>
            </a:r>
            <a:endParaRPr b="1" sz="1800">
              <a:solidFill>
                <a:schemeClr val="accent1"/>
              </a:solidFill>
              <a:latin typeface="Open Sans"/>
              <a:ea typeface="Open Sans"/>
              <a:cs typeface="Open Sans"/>
              <a:sym typeface="Open Sans"/>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3 copies/</a:t>
            </a:r>
            <a:r>
              <a:rPr lang="en" sz="1200">
                <a:solidFill>
                  <a:schemeClr val="dk1"/>
                </a:solidFill>
                <a:latin typeface="Roboto"/>
                <a:ea typeface="Roboto"/>
                <a:cs typeface="Roboto"/>
                <a:sym typeface="Roboto"/>
              </a:rPr>
              <a:t>µl LoD</a:t>
            </a:r>
            <a:endParaRPr sz="1200">
              <a:solidFill>
                <a:schemeClr val="dk1"/>
              </a:solidFill>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latin typeface="Roboto"/>
                <a:ea typeface="Roboto"/>
                <a:cs typeface="Roboto"/>
                <a:sym typeface="Roboto"/>
              </a:rPr>
              <a:t>98% </a:t>
            </a:r>
            <a:r>
              <a:rPr lang="en" sz="1200">
                <a:latin typeface="Roboto"/>
                <a:ea typeface="Roboto"/>
                <a:cs typeface="Roboto"/>
                <a:sym typeface="Roboto"/>
              </a:rPr>
              <a:t>sensitivity (PPA 39/40)</a:t>
            </a:r>
            <a:endParaRPr sz="1200">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solidFill>
                  <a:schemeClr val="dk1"/>
                </a:solidFill>
                <a:latin typeface="Roboto"/>
                <a:ea typeface="Roboto"/>
                <a:cs typeface="Roboto"/>
                <a:sym typeface="Roboto"/>
              </a:rPr>
              <a:t>100% Specificity (40/40)</a:t>
            </a:r>
            <a:endParaRPr sz="1200">
              <a:solidFill>
                <a:schemeClr val="dk1"/>
              </a:solidFill>
              <a:latin typeface="Roboto"/>
              <a:ea typeface="Roboto"/>
              <a:cs typeface="Roboto"/>
              <a:sym typeface="Roboto"/>
            </a:endParaRPr>
          </a:p>
          <a:p>
            <a:pPr indent="-241300" lvl="0" marL="342900" rtl="0" algn="l">
              <a:spcBef>
                <a:spcPts val="0"/>
              </a:spcBef>
              <a:spcAft>
                <a:spcPts val="0"/>
              </a:spcAft>
              <a:buSzPts val="1200"/>
              <a:buFont typeface="Roboto"/>
              <a:buChar char="●"/>
            </a:pPr>
            <a:r>
              <a:rPr lang="en" sz="1200">
                <a:solidFill>
                  <a:schemeClr val="dk1"/>
                </a:solidFill>
                <a:latin typeface="Roboto"/>
                <a:ea typeface="Roboto"/>
                <a:cs typeface="Roboto"/>
                <a:sym typeface="Roboto"/>
              </a:rPr>
              <a:t>No false positives</a:t>
            </a:r>
            <a:endParaRPr sz="1200">
              <a:latin typeface="Roboto"/>
              <a:ea typeface="Roboto"/>
              <a:cs typeface="Roboto"/>
              <a:sym typeface="Roboto"/>
            </a:endParaRPr>
          </a:p>
        </p:txBody>
      </p:sp>
      <p:pic>
        <p:nvPicPr>
          <p:cNvPr id="807" name="Google Shape;807;p82"/>
          <p:cNvPicPr preferRelativeResize="0"/>
          <p:nvPr/>
        </p:nvPicPr>
        <p:blipFill rotWithShape="1">
          <a:blip r:embed="rId4">
            <a:alphaModFix/>
          </a:blip>
          <a:srcRect b="0" l="813" r="0" t="1690"/>
          <a:stretch/>
        </p:blipFill>
        <p:spPr>
          <a:xfrm>
            <a:off x="5475025" y="3240391"/>
            <a:ext cx="3246874" cy="1260725"/>
          </a:xfrm>
          <a:prstGeom prst="rect">
            <a:avLst/>
          </a:prstGeom>
          <a:noFill/>
          <a:ln>
            <a:noFill/>
          </a:ln>
          <a:effectLst>
            <a:outerShdw blurRad="57150" rotWithShape="0" algn="bl" dir="5400000" dist="19050">
              <a:srgbClr val="000000">
                <a:alpha val="50000"/>
              </a:srgbClr>
            </a:outerShdw>
          </a:effectLst>
        </p:spPr>
      </p:pic>
      <p:sp>
        <p:nvSpPr>
          <p:cNvPr id="808" name="Google Shape;808;p82"/>
          <p:cNvSpPr/>
          <p:nvPr/>
        </p:nvSpPr>
        <p:spPr>
          <a:xfrm>
            <a:off x="5475025" y="4567950"/>
            <a:ext cx="3434100" cy="3615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600">
                <a:latin typeface="Roboto"/>
                <a:ea typeface="Roboto"/>
                <a:cs typeface="Roboto"/>
                <a:sym typeface="Roboto"/>
              </a:rPr>
              <a:t>Source of Specimens: Stanford COVID-19 Clinical Testing Program</a:t>
            </a:r>
            <a:endParaRPr sz="600">
              <a:latin typeface="Roboto"/>
              <a:ea typeface="Roboto"/>
              <a:cs typeface="Roboto"/>
              <a:sym typeface="Roboto"/>
            </a:endParaRPr>
          </a:p>
          <a:p>
            <a:pPr indent="0" lvl="0" marL="0" rtl="0" algn="l">
              <a:spcBef>
                <a:spcPts val="0"/>
              </a:spcBef>
              <a:spcAft>
                <a:spcPts val="0"/>
              </a:spcAft>
              <a:buNone/>
            </a:pPr>
            <a:r>
              <a:rPr lang="en" sz="600">
                <a:latin typeface="Roboto"/>
                <a:ea typeface="Roboto"/>
                <a:cs typeface="Roboto"/>
                <a:sym typeface="Roboto"/>
              </a:rPr>
              <a:t>Specimen Type: Anterior Nares Swab in PBS, previously tested and frozen</a:t>
            </a:r>
            <a:endParaRPr sz="600">
              <a:latin typeface="Roboto"/>
              <a:ea typeface="Roboto"/>
              <a:cs typeface="Roboto"/>
              <a:sym typeface="Roboto"/>
            </a:endParaRPr>
          </a:p>
          <a:p>
            <a:pPr indent="0" lvl="0" marL="0" rtl="0" algn="l">
              <a:spcBef>
                <a:spcPts val="0"/>
              </a:spcBef>
              <a:spcAft>
                <a:spcPts val="0"/>
              </a:spcAft>
              <a:buNone/>
            </a:pPr>
            <a:r>
              <a:rPr lang="en" sz="600">
                <a:latin typeface="Roboto"/>
                <a:ea typeface="Roboto"/>
                <a:cs typeface="Roboto"/>
                <a:sym typeface="Roboto"/>
              </a:rPr>
              <a:t>Comparator Test: Hologic Panther Fusion SARS-CoV-2 Assay and Hologic Panther Aptima SARS-CoV-2 Assay</a:t>
            </a:r>
            <a:endParaRPr sz="600">
              <a:latin typeface="Roboto"/>
              <a:ea typeface="Roboto"/>
              <a:cs typeface="Roboto"/>
              <a:sym typeface="Roboto"/>
            </a:endParaRPr>
          </a:p>
        </p:txBody>
      </p:sp>
      <p:pic>
        <p:nvPicPr>
          <p:cNvPr id="809" name="Google Shape;809;p82"/>
          <p:cNvPicPr preferRelativeResize="0"/>
          <p:nvPr/>
        </p:nvPicPr>
        <p:blipFill>
          <a:blip r:embed="rId5">
            <a:alphaModFix/>
          </a:blip>
          <a:stretch>
            <a:fillRect/>
          </a:stretch>
        </p:blipFill>
        <p:spPr>
          <a:xfrm>
            <a:off x="5475025" y="1570327"/>
            <a:ext cx="3246874" cy="1379762"/>
          </a:xfrm>
          <a:prstGeom prst="rect">
            <a:avLst/>
          </a:prstGeom>
          <a:noFill/>
          <a:ln>
            <a:noFill/>
          </a:ln>
          <a:effectLst>
            <a:outerShdw blurRad="57150" rotWithShape="0" algn="bl" dir="5400000" dist="19050">
              <a:srgbClr val="000000">
                <a:alpha val="50000"/>
              </a:srgbClr>
            </a:outerShdw>
          </a:effectLst>
        </p:spPr>
      </p:pic>
      <p:sp>
        <p:nvSpPr>
          <p:cNvPr id="810" name="Google Shape;810;p82"/>
          <p:cNvSpPr/>
          <p:nvPr/>
        </p:nvSpPr>
        <p:spPr>
          <a:xfrm>
            <a:off x="3056475" y="3027398"/>
            <a:ext cx="1985400" cy="3615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700">
                <a:latin typeface="Roboto"/>
                <a:ea typeface="Roboto"/>
                <a:cs typeface="Roboto"/>
                <a:sym typeface="Roboto"/>
              </a:rPr>
              <a:t>Gamma inactivated cell lysate from BEI spiked into raw clinical negative sample</a:t>
            </a:r>
            <a:endParaRPr sz="700">
              <a:latin typeface="Roboto"/>
              <a:ea typeface="Roboto"/>
              <a:cs typeface="Roboto"/>
              <a:sym typeface="Robot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83"/>
          <p:cNvSpPr txBox="1"/>
          <p:nvPr>
            <p:ph type="title"/>
          </p:nvPr>
        </p:nvSpPr>
        <p:spPr>
          <a:xfrm>
            <a:off x="201525" y="286775"/>
            <a:ext cx="8222100" cy="532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Clinical Evaluation by Stanford CLIA Lab</a:t>
            </a:r>
            <a:endParaRPr sz="2400"/>
          </a:p>
        </p:txBody>
      </p:sp>
      <p:sp>
        <p:nvSpPr>
          <p:cNvPr id="816" name="Google Shape;816;p83"/>
          <p:cNvSpPr txBox="1"/>
          <p:nvPr>
            <p:ph idx="12" type="sldNum"/>
          </p:nvPr>
        </p:nvSpPr>
        <p:spPr>
          <a:xfrm>
            <a:off x="8568903" y="4828981"/>
            <a:ext cx="282300" cy="2427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817" name="Google Shape;817;p83"/>
          <p:cNvPicPr preferRelativeResize="0"/>
          <p:nvPr/>
        </p:nvPicPr>
        <p:blipFill>
          <a:blip r:embed="rId3">
            <a:alphaModFix/>
          </a:blip>
          <a:stretch>
            <a:fillRect/>
          </a:stretch>
        </p:blipFill>
        <p:spPr>
          <a:xfrm>
            <a:off x="1603432" y="925657"/>
            <a:ext cx="5418281" cy="3712350"/>
          </a:xfrm>
          <a:prstGeom prst="rect">
            <a:avLst/>
          </a:prstGeom>
          <a:noFill/>
          <a:ln>
            <a:noFill/>
          </a:ln>
        </p:spPr>
      </p:pic>
      <p:sp>
        <p:nvSpPr>
          <p:cNvPr id="818" name="Google Shape;818;p83"/>
          <p:cNvSpPr/>
          <p:nvPr/>
        </p:nvSpPr>
        <p:spPr>
          <a:xfrm>
            <a:off x="548975" y="4858775"/>
            <a:ext cx="950400" cy="242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pic>
        <p:nvPicPr>
          <p:cNvPr id="823" name="Google Shape;823;p84" title="Chart"/>
          <p:cNvPicPr preferRelativeResize="0"/>
          <p:nvPr/>
        </p:nvPicPr>
        <p:blipFill>
          <a:blip r:embed="rId3">
            <a:alphaModFix/>
          </a:blip>
          <a:stretch>
            <a:fillRect/>
          </a:stretch>
        </p:blipFill>
        <p:spPr>
          <a:xfrm>
            <a:off x="4532518" y="786294"/>
            <a:ext cx="4517079" cy="3178895"/>
          </a:xfrm>
          <a:prstGeom prst="rect">
            <a:avLst/>
          </a:prstGeom>
          <a:noFill/>
          <a:ln>
            <a:noFill/>
          </a:ln>
        </p:spPr>
      </p:pic>
      <p:sp>
        <p:nvSpPr>
          <p:cNvPr id="824" name="Google Shape;824;p84"/>
          <p:cNvSpPr txBox="1"/>
          <p:nvPr>
            <p:ph type="title"/>
          </p:nvPr>
        </p:nvSpPr>
        <p:spPr>
          <a:xfrm>
            <a:off x="267075" y="303149"/>
            <a:ext cx="8222100" cy="50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Clinical Evaluation by Stanford CLIA Lab</a:t>
            </a:r>
            <a:endParaRPr sz="2400"/>
          </a:p>
        </p:txBody>
      </p:sp>
      <p:sp>
        <p:nvSpPr>
          <p:cNvPr id="825" name="Google Shape;825;p84"/>
          <p:cNvSpPr txBox="1"/>
          <p:nvPr>
            <p:ph idx="12" type="sldNum"/>
          </p:nvPr>
        </p:nvSpPr>
        <p:spPr>
          <a:xfrm>
            <a:off x="8568903" y="4828981"/>
            <a:ext cx="282300" cy="2427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826" name="Google Shape;826;p84" title="Chart"/>
          <p:cNvPicPr preferRelativeResize="0"/>
          <p:nvPr/>
        </p:nvPicPr>
        <p:blipFill>
          <a:blip r:embed="rId4">
            <a:alphaModFix/>
          </a:blip>
          <a:stretch>
            <a:fillRect/>
          </a:stretch>
        </p:blipFill>
        <p:spPr>
          <a:xfrm>
            <a:off x="94460" y="986206"/>
            <a:ext cx="4517079" cy="2779069"/>
          </a:xfrm>
          <a:prstGeom prst="rect">
            <a:avLst/>
          </a:prstGeom>
          <a:noFill/>
          <a:ln>
            <a:noFill/>
          </a:ln>
        </p:spPr>
      </p:pic>
      <p:sp>
        <p:nvSpPr>
          <p:cNvPr id="827" name="Google Shape;827;p84"/>
          <p:cNvSpPr/>
          <p:nvPr/>
        </p:nvSpPr>
        <p:spPr>
          <a:xfrm rot="5400000">
            <a:off x="2330675" y="2050275"/>
            <a:ext cx="197700" cy="3990000"/>
          </a:xfrm>
          <a:prstGeom prst="rightBrace">
            <a:avLst>
              <a:gd fmla="val 50000" name="adj1"/>
              <a:gd fmla="val 54620" name="adj2"/>
            </a:avLst>
          </a:prstGeom>
          <a:noFill/>
          <a:ln cap="flat" cmpd="sng" w="1905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28" name="Google Shape;828;p84"/>
          <p:cNvSpPr txBox="1"/>
          <p:nvPr/>
        </p:nvSpPr>
        <p:spPr>
          <a:xfrm>
            <a:off x="1490675" y="4136450"/>
            <a:ext cx="2761800" cy="11082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900">
                <a:latin typeface="Roboto"/>
                <a:ea typeface="Roboto"/>
                <a:cs typeface="Roboto"/>
                <a:sym typeface="Roboto"/>
              </a:rPr>
              <a:t>40 Clinical Positive Samples:</a:t>
            </a:r>
            <a:endParaRPr b="1"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29 Positive by FloodLAMP QuickColor</a:t>
            </a:r>
            <a:r>
              <a:rPr baseline="30000" lang="en" sz="900">
                <a:latin typeface="Roboto"/>
                <a:ea typeface="Roboto"/>
                <a:cs typeface="Roboto"/>
                <a:sym typeface="Roboto"/>
              </a:rPr>
              <a:t>TM</a:t>
            </a:r>
            <a:r>
              <a:rPr lang="en" sz="900">
                <a:latin typeface="Roboto"/>
                <a:ea typeface="Roboto"/>
                <a:cs typeface="Roboto"/>
                <a:sym typeface="Roboto"/>
              </a:rPr>
              <a:t> Test</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7 Inconclusive (all high Ct, low viral load)</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4 Negative (all &gt; 36 Ct, very low viral load)</a:t>
            </a:r>
            <a:endParaRPr sz="900">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p:txBody>
      </p:sp>
      <p:sp>
        <p:nvSpPr>
          <p:cNvPr id="829" name="Google Shape;829;p84"/>
          <p:cNvSpPr/>
          <p:nvPr/>
        </p:nvSpPr>
        <p:spPr>
          <a:xfrm rot="5400000">
            <a:off x="6700975" y="2038725"/>
            <a:ext cx="183000" cy="3998400"/>
          </a:xfrm>
          <a:prstGeom prst="rightBrace">
            <a:avLst>
              <a:gd fmla="val 50000" name="adj1"/>
              <a:gd fmla="val 50000" name="adj2"/>
            </a:avLst>
          </a:prstGeom>
          <a:noFill/>
          <a:ln cap="flat" cmpd="sng" w="1905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0" name="Google Shape;830;p84"/>
          <p:cNvSpPr txBox="1"/>
          <p:nvPr/>
        </p:nvSpPr>
        <p:spPr>
          <a:xfrm>
            <a:off x="5810771" y="4136438"/>
            <a:ext cx="2678400" cy="9696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900">
                <a:latin typeface="Roboto"/>
                <a:ea typeface="Roboto"/>
                <a:cs typeface="Roboto"/>
                <a:sym typeface="Roboto"/>
              </a:rPr>
              <a:t>40 Clinical Negative Samples:</a:t>
            </a:r>
            <a:endParaRPr b="1"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40 Negative by FloodLAMP QuickColor</a:t>
            </a:r>
            <a:r>
              <a:rPr baseline="30000" lang="en" sz="900">
                <a:latin typeface="Roboto"/>
                <a:ea typeface="Roboto"/>
                <a:cs typeface="Roboto"/>
                <a:sym typeface="Roboto"/>
              </a:rPr>
              <a:t>TM</a:t>
            </a:r>
            <a:r>
              <a:rPr lang="en" sz="900">
                <a:latin typeface="Roboto"/>
                <a:ea typeface="Roboto"/>
                <a:cs typeface="Roboto"/>
                <a:sym typeface="Roboto"/>
              </a:rPr>
              <a:t> Test</a:t>
            </a:r>
            <a:endParaRPr sz="900">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a:p>
            <a:pPr indent="0" lvl="0" marL="0" rtl="0" algn="l">
              <a:spcBef>
                <a:spcPts val="0"/>
              </a:spcBef>
              <a:spcAft>
                <a:spcPts val="0"/>
              </a:spcAft>
              <a:buNone/>
            </a:pPr>
            <a:r>
              <a:t/>
            </a:r>
            <a:endParaRPr sz="900">
              <a:latin typeface="Roboto"/>
              <a:ea typeface="Roboto"/>
              <a:cs typeface="Roboto"/>
              <a:sym typeface="Robot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85"/>
          <p:cNvSpPr txBox="1"/>
          <p:nvPr>
            <p:ph type="title"/>
          </p:nvPr>
        </p:nvSpPr>
        <p:spPr>
          <a:xfrm>
            <a:off x="308025" y="316399"/>
            <a:ext cx="8222100" cy="554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Clinical Evaluation by Stanford CLIA Lab</a:t>
            </a:r>
            <a:endParaRPr sz="2400"/>
          </a:p>
        </p:txBody>
      </p:sp>
      <p:sp>
        <p:nvSpPr>
          <p:cNvPr id="836" name="Google Shape;836;p85"/>
          <p:cNvSpPr txBox="1"/>
          <p:nvPr>
            <p:ph idx="12" type="sldNum"/>
          </p:nvPr>
        </p:nvSpPr>
        <p:spPr>
          <a:xfrm>
            <a:off x="8568903" y="4828981"/>
            <a:ext cx="282300" cy="2427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837" name="Google Shape;837;p85"/>
          <p:cNvPicPr preferRelativeResize="0"/>
          <p:nvPr/>
        </p:nvPicPr>
        <p:blipFill>
          <a:blip r:embed="rId3">
            <a:alphaModFix/>
          </a:blip>
          <a:stretch>
            <a:fillRect/>
          </a:stretch>
        </p:blipFill>
        <p:spPr>
          <a:xfrm>
            <a:off x="273843" y="1109625"/>
            <a:ext cx="5931283" cy="3657921"/>
          </a:xfrm>
          <a:prstGeom prst="rect">
            <a:avLst/>
          </a:prstGeom>
          <a:noFill/>
          <a:ln>
            <a:noFill/>
          </a:ln>
        </p:spPr>
      </p:pic>
      <p:cxnSp>
        <p:nvCxnSpPr>
          <p:cNvPr id="838" name="Google Shape;838;p85"/>
          <p:cNvCxnSpPr>
            <a:stCxn id="839" idx="1"/>
          </p:cNvCxnSpPr>
          <p:nvPr/>
        </p:nvCxnSpPr>
        <p:spPr>
          <a:xfrm flipH="1">
            <a:off x="6005850" y="1031500"/>
            <a:ext cx="862500" cy="500700"/>
          </a:xfrm>
          <a:prstGeom prst="straightConnector1">
            <a:avLst/>
          </a:prstGeom>
          <a:noFill/>
          <a:ln cap="flat" cmpd="sng" w="9525">
            <a:solidFill>
              <a:schemeClr val="dk2"/>
            </a:solidFill>
            <a:prstDash val="solid"/>
            <a:round/>
            <a:headEnd len="med" w="med" type="none"/>
            <a:tailEnd len="med" w="med" type="triangle"/>
          </a:ln>
        </p:spPr>
      </p:cxnSp>
      <p:sp>
        <p:nvSpPr>
          <p:cNvPr id="839" name="Google Shape;839;p85"/>
          <p:cNvSpPr txBox="1"/>
          <p:nvPr/>
        </p:nvSpPr>
        <p:spPr>
          <a:xfrm>
            <a:off x="6868350" y="823750"/>
            <a:ext cx="2009700" cy="4155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spAutoFit/>
          </a:bodyPr>
          <a:lstStyle/>
          <a:p>
            <a:pPr indent="0" lvl="0" marL="0" rtl="0" algn="l">
              <a:spcBef>
                <a:spcPts val="0"/>
              </a:spcBef>
              <a:spcAft>
                <a:spcPts val="0"/>
              </a:spcAft>
              <a:buNone/>
            </a:pPr>
            <a:r>
              <a:rPr lang="en" sz="900">
                <a:latin typeface="Roboto"/>
                <a:ea typeface="Roboto"/>
                <a:cs typeface="Roboto"/>
                <a:sym typeface="Roboto"/>
              </a:rPr>
              <a:t>One sample Undetermined (not detected) by FloodLAMP</a:t>
            </a:r>
            <a:r>
              <a:rPr baseline="30000" lang="en" sz="900">
                <a:latin typeface="Roboto"/>
                <a:ea typeface="Roboto"/>
                <a:cs typeface="Roboto"/>
                <a:sym typeface="Roboto"/>
              </a:rPr>
              <a:t>TM</a:t>
            </a:r>
            <a:r>
              <a:rPr lang="en" sz="900">
                <a:latin typeface="Roboto"/>
                <a:ea typeface="Roboto"/>
                <a:cs typeface="Roboto"/>
                <a:sym typeface="Roboto"/>
              </a:rPr>
              <a:t> EasyPCR</a:t>
            </a:r>
            <a:endParaRPr sz="900">
              <a:latin typeface="Roboto"/>
              <a:ea typeface="Roboto"/>
              <a:cs typeface="Roboto"/>
              <a:sym typeface="Roboto"/>
            </a:endParaRPr>
          </a:p>
        </p:txBody>
      </p:sp>
      <p:pic>
        <p:nvPicPr>
          <p:cNvPr id="840" name="Google Shape;840;p85"/>
          <p:cNvPicPr preferRelativeResize="0"/>
          <p:nvPr/>
        </p:nvPicPr>
        <p:blipFill>
          <a:blip r:embed="rId4">
            <a:alphaModFix/>
          </a:blip>
          <a:stretch>
            <a:fillRect/>
          </a:stretch>
        </p:blipFill>
        <p:spPr>
          <a:xfrm>
            <a:off x="6733497" y="2606383"/>
            <a:ext cx="159504" cy="179597"/>
          </a:xfrm>
          <a:prstGeom prst="rect">
            <a:avLst/>
          </a:prstGeom>
          <a:noFill/>
          <a:ln>
            <a:noFill/>
          </a:ln>
        </p:spPr>
      </p:pic>
      <p:pic>
        <p:nvPicPr>
          <p:cNvPr id="841" name="Google Shape;841;p85"/>
          <p:cNvPicPr preferRelativeResize="0"/>
          <p:nvPr/>
        </p:nvPicPr>
        <p:blipFill>
          <a:blip r:embed="rId5">
            <a:alphaModFix/>
          </a:blip>
          <a:stretch>
            <a:fillRect/>
          </a:stretch>
        </p:blipFill>
        <p:spPr>
          <a:xfrm>
            <a:off x="6690475" y="1878674"/>
            <a:ext cx="202515" cy="179605"/>
          </a:xfrm>
          <a:prstGeom prst="rect">
            <a:avLst/>
          </a:prstGeom>
          <a:noFill/>
          <a:ln>
            <a:noFill/>
          </a:ln>
        </p:spPr>
      </p:pic>
      <p:sp>
        <p:nvSpPr>
          <p:cNvPr id="842" name="Google Shape;842;p85"/>
          <p:cNvSpPr txBox="1"/>
          <p:nvPr/>
        </p:nvSpPr>
        <p:spPr>
          <a:xfrm>
            <a:off x="6851318" y="2538381"/>
            <a:ext cx="2026800" cy="8004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900">
                <a:latin typeface="Roboto"/>
                <a:ea typeface="Roboto"/>
                <a:cs typeface="Roboto"/>
                <a:sym typeface="Roboto"/>
              </a:rPr>
              <a:t>Detected in both FloodLAMP EasyPCR</a:t>
            </a:r>
            <a:r>
              <a:rPr b="1" baseline="30000" lang="en" sz="900">
                <a:latin typeface="Roboto"/>
                <a:ea typeface="Roboto"/>
                <a:cs typeface="Roboto"/>
                <a:sym typeface="Roboto"/>
              </a:rPr>
              <a:t>TM </a:t>
            </a:r>
            <a:r>
              <a:rPr b="1" lang="en" sz="900">
                <a:latin typeface="Roboto"/>
                <a:ea typeface="Roboto"/>
                <a:cs typeface="Roboto"/>
                <a:sym typeface="Roboto"/>
              </a:rPr>
              <a:t>and QuickColor</a:t>
            </a:r>
            <a:r>
              <a:rPr b="1" baseline="30000" lang="en" sz="900">
                <a:latin typeface="Roboto"/>
                <a:ea typeface="Roboto"/>
                <a:cs typeface="Roboto"/>
                <a:sym typeface="Roboto"/>
              </a:rPr>
              <a:t>TM</a:t>
            </a:r>
            <a:r>
              <a:rPr b="1" lang="en" sz="900">
                <a:latin typeface="Roboto"/>
                <a:ea typeface="Roboto"/>
                <a:cs typeface="Roboto"/>
                <a:sym typeface="Roboto"/>
              </a:rPr>
              <a:t> </a:t>
            </a:r>
            <a:r>
              <a:rPr lang="en" sz="900">
                <a:latin typeface="Roboto"/>
                <a:ea typeface="Roboto"/>
                <a:cs typeface="Roboto"/>
                <a:sym typeface="Roboto"/>
              </a:rPr>
              <a:t>Colorimetric LAMP test</a:t>
            </a:r>
            <a:endParaRPr sz="900">
              <a:latin typeface="Roboto"/>
              <a:ea typeface="Roboto"/>
              <a:cs typeface="Roboto"/>
              <a:sym typeface="Roboto"/>
            </a:endParaRPr>
          </a:p>
          <a:p>
            <a:pPr indent="0" lvl="0" marL="0" rtl="0" algn="l">
              <a:spcBef>
                <a:spcPts val="0"/>
              </a:spcBef>
              <a:spcAft>
                <a:spcPts val="0"/>
              </a:spcAft>
              <a:buNone/>
            </a:pPr>
            <a:r>
              <a:rPr lang="en" sz="900">
                <a:latin typeface="Roboto"/>
                <a:ea typeface="Roboto"/>
                <a:cs typeface="Roboto"/>
                <a:sym typeface="Roboto"/>
              </a:rPr>
              <a:t>(QuickColor</a:t>
            </a:r>
            <a:r>
              <a:rPr baseline="30000" lang="en" sz="900">
                <a:latin typeface="Roboto"/>
                <a:ea typeface="Roboto"/>
                <a:cs typeface="Roboto"/>
                <a:sym typeface="Roboto"/>
              </a:rPr>
              <a:t>TM</a:t>
            </a:r>
            <a:r>
              <a:rPr lang="en" sz="900">
                <a:latin typeface="Roboto"/>
                <a:ea typeface="Roboto"/>
                <a:cs typeface="Roboto"/>
                <a:sym typeface="Roboto"/>
              </a:rPr>
              <a:t> PPA   36/40   90%)</a:t>
            </a:r>
            <a:endParaRPr sz="900">
              <a:latin typeface="Roboto"/>
              <a:ea typeface="Roboto"/>
              <a:cs typeface="Roboto"/>
              <a:sym typeface="Roboto"/>
            </a:endParaRPr>
          </a:p>
          <a:p>
            <a:pPr indent="0" lvl="0" marL="0" rtl="0" algn="l">
              <a:spcBef>
                <a:spcPts val="0"/>
              </a:spcBef>
              <a:spcAft>
                <a:spcPts val="0"/>
              </a:spcAft>
              <a:buNone/>
            </a:pPr>
            <a:r>
              <a:rPr lang="en" sz="700">
                <a:latin typeface="Roboto"/>
                <a:ea typeface="Roboto"/>
                <a:cs typeface="Roboto"/>
                <a:sym typeface="Roboto"/>
              </a:rPr>
              <a:t>* includes initial inconclusive resolved by PCR</a:t>
            </a:r>
            <a:endParaRPr sz="700">
              <a:latin typeface="Roboto"/>
              <a:ea typeface="Roboto"/>
              <a:cs typeface="Roboto"/>
              <a:sym typeface="Roboto"/>
            </a:endParaRPr>
          </a:p>
        </p:txBody>
      </p:sp>
      <p:sp>
        <p:nvSpPr>
          <p:cNvPr id="843" name="Google Shape;843;p85"/>
          <p:cNvSpPr txBox="1"/>
          <p:nvPr/>
        </p:nvSpPr>
        <p:spPr>
          <a:xfrm>
            <a:off x="6851311" y="1780750"/>
            <a:ext cx="2026800" cy="6465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900">
                <a:latin typeface="Roboto"/>
                <a:ea typeface="Roboto"/>
                <a:cs typeface="Roboto"/>
                <a:sym typeface="Roboto"/>
              </a:rPr>
              <a:t>Detected in FloodLAMP EasyPCR</a:t>
            </a:r>
            <a:r>
              <a:rPr b="1" baseline="30000" lang="en" sz="900">
                <a:latin typeface="Roboto"/>
                <a:ea typeface="Roboto"/>
                <a:cs typeface="Roboto"/>
                <a:sym typeface="Roboto"/>
              </a:rPr>
              <a:t>TM</a:t>
            </a:r>
            <a:endParaRPr b="1" baseline="30000" sz="900">
              <a:latin typeface="Roboto"/>
              <a:ea typeface="Roboto"/>
              <a:cs typeface="Roboto"/>
              <a:sym typeface="Roboto"/>
            </a:endParaRPr>
          </a:p>
          <a:p>
            <a:pPr indent="0" lvl="0" marL="0" rtl="0" algn="l">
              <a:spcBef>
                <a:spcPts val="0"/>
              </a:spcBef>
              <a:spcAft>
                <a:spcPts val="0"/>
              </a:spcAft>
              <a:buNone/>
            </a:pPr>
            <a:r>
              <a:rPr lang="en" sz="800">
                <a:latin typeface="Roboto"/>
                <a:ea typeface="Roboto"/>
                <a:cs typeface="Roboto"/>
                <a:sym typeface="Roboto"/>
              </a:rPr>
              <a:t>Not detected by FloodLAMP QuickColor</a:t>
            </a:r>
            <a:r>
              <a:rPr baseline="30000" lang="en" sz="800">
                <a:latin typeface="Roboto"/>
                <a:ea typeface="Roboto"/>
                <a:cs typeface="Roboto"/>
                <a:sym typeface="Roboto"/>
              </a:rPr>
              <a:t>TM</a:t>
            </a:r>
            <a:r>
              <a:rPr lang="en" sz="800">
                <a:latin typeface="Roboto"/>
                <a:ea typeface="Roboto"/>
                <a:cs typeface="Roboto"/>
                <a:sym typeface="Roboto"/>
              </a:rPr>
              <a:t> </a:t>
            </a:r>
            <a:endParaRPr sz="800">
              <a:latin typeface="Roboto"/>
              <a:ea typeface="Roboto"/>
              <a:cs typeface="Roboto"/>
              <a:sym typeface="Roboto"/>
            </a:endParaRPr>
          </a:p>
          <a:p>
            <a:pPr indent="0" lvl="0" marL="0" rtl="0" algn="l">
              <a:spcBef>
                <a:spcPts val="0"/>
              </a:spcBef>
              <a:spcAft>
                <a:spcPts val="0"/>
              </a:spcAft>
              <a:buNone/>
            </a:pPr>
            <a:r>
              <a:rPr lang="en" sz="800">
                <a:latin typeface="Roboto"/>
                <a:ea typeface="Roboto"/>
                <a:cs typeface="Roboto"/>
                <a:sym typeface="Roboto"/>
              </a:rPr>
              <a:t>(EasyPCR</a:t>
            </a:r>
            <a:r>
              <a:rPr baseline="30000" lang="en" sz="800">
                <a:latin typeface="Roboto"/>
                <a:ea typeface="Roboto"/>
                <a:cs typeface="Roboto"/>
                <a:sym typeface="Roboto"/>
              </a:rPr>
              <a:t>TM</a:t>
            </a:r>
            <a:r>
              <a:rPr lang="en" sz="800">
                <a:latin typeface="Roboto"/>
                <a:ea typeface="Roboto"/>
                <a:cs typeface="Roboto"/>
                <a:sym typeface="Roboto"/>
              </a:rPr>
              <a:t> PPA   39/40  97.5%)</a:t>
            </a:r>
            <a:endParaRPr sz="800">
              <a:latin typeface="Roboto"/>
              <a:ea typeface="Roboto"/>
              <a:cs typeface="Roboto"/>
              <a:sym typeface="Roboto"/>
            </a:endParaRPr>
          </a:p>
        </p:txBody>
      </p:sp>
      <p:sp>
        <p:nvSpPr>
          <p:cNvPr id="844" name="Google Shape;844;p85"/>
          <p:cNvSpPr txBox="1"/>
          <p:nvPr/>
        </p:nvSpPr>
        <p:spPr>
          <a:xfrm>
            <a:off x="6922132" y="4153156"/>
            <a:ext cx="1956000" cy="554100"/>
          </a:xfrm>
          <a:prstGeom prst="rect">
            <a:avLst/>
          </a:prstGeom>
          <a:noFill/>
          <a:ln cap="flat" cmpd="sng" w="9525">
            <a:solidFill>
              <a:schemeClr val="dk2"/>
            </a:solidFill>
            <a:prstDash val="solid"/>
            <a:round/>
            <a:headEnd len="sm" w="sm" type="none"/>
            <a:tailEnd len="sm" w="sm" type="none"/>
          </a:ln>
        </p:spPr>
        <p:txBody>
          <a:bodyPr anchorCtr="0" anchor="t" bIns="68575" lIns="68575" spcFirstLastPara="1" rIns="68575" wrap="square" tIns="68575">
            <a:spAutoFit/>
          </a:bodyPr>
          <a:lstStyle/>
          <a:p>
            <a:pPr indent="0" lvl="0" marL="0" rtl="0" algn="l">
              <a:spcBef>
                <a:spcPts val="0"/>
              </a:spcBef>
              <a:spcAft>
                <a:spcPts val="0"/>
              </a:spcAft>
              <a:buNone/>
            </a:pPr>
            <a:r>
              <a:rPr lang="en" sz="900">
                <a:latin typeface="Roboto"/>
                <a:ea typeface="Roboto"/>
                <a:cs typeface="Roboto"/>
                <a:sym typeface="Roboto"/>
              </a:rPr>
              <a:t>Both FloodLAMP EasyPCR</a:t>
            </a:r>
            <a:r>
              <a:rPr baseline="30000" lang="en" sz="900">
                <a:latin typeface="Roboto"/>
                <a:ea typeface="Roboto"/>
                <a:cs typeface="Roboto"/>
                <a:sym typeface="Roboto"/>
              </a:rPr>
              <a:t>TM </a:t>
            </a:r>
            <a:r>
              <a:rPr lang="en" sz="900">
                <a:latin typeface="Roboto"/>
                <a:ea typeface="Roboto"/>
                <a:cs typeface="Roboto"/>
                <a:sym typeface="Roboto"/>
              </a:rPr>
              <a:t>and  QuickColor</a:t>
            </a:r>
            <a:r>
              <a:rPr baseline="30000" lang="en" sz="900">
                <a:latin typeface="Roboto"/>
                <a:ea typeface="Roboto"/>
                <a:cs typeface="Roboto"/>
                <a:sym typeface="Roboto"/>
              </a:rPr>
              <a:t>TM</a:t>
            </a:r>
            <a:r>
              <a:rPr lang="en" sz="900">
                <a:latin typeface="Roboto"/>
                <a:ea typeface="Roboto"/>
                <a:cs typeface="Roboto"/>
                <a:sym typeface="Roboto"/>
              </a:rPr>
              <a:t> had no false positives</a:t>
            </a:r>
            <a:endParaRPr sz="900">
              <a:latin typeface="Roboto"/>
              <a:ea typeface="Roboto"/>
              <a:cs typeface="Roboto"/>
              <a:sym typeface="Roboto"/>
            </a:endParaRPr>
          </a:p>
          <a:p>
            <a:pPr indent="0" lvl="0" marL="0" rtl="0" algn="l">
              <a:spcBef>
                <a:spcPts val="0"/>
              </a:spcBef>
              <a:spcAft>
                <a:spcPts val="0"/>
              </a:spcAft>
              <a:buNone/>
            </a:pPr>
            <a:r>
              <a:rPr lang="en" sz="900">
                <a:latin typeface="Roboto"/>
                <a:ea typeface="Roboto"/>
                <a:cs typeface="Roboto"/>
                <a:sym typeface="Roboto"/>
              </a:rPr>
              <a:t>(NPA   40/40  100%)</a:t>
            </a:r>
            <a:endParaRPr sz="900">
              <a:latin typeface="Roboto"/>
              <a:ea typeface="Roboto"/>
              <a:cs typeface="Roboto"/>
              <a:sym typeface="Robot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pic>
        <p:nvPicPr>
          <p:cNvPr id="849" name="Google Shape;849;p86"/>
          <p:cNvPicPr preferRelativeResize="0"/>
          <p:nvPr/>
        </p:nvPicPr>
        <p:blipFill>
          <a:blip r:embed="rId3">
            <a:alphaModFix/>
          </a:blip>
          <a:stretch>
            <a:fillRect/>
          </a:stretch>
        </p:blipFill>
        <p:spPr>
          <a:xfrm>
            <a:off x="522234" y="1017994"/>
            <a:ext cx="6281667" cy="3843227"/>
          </a:xfrm>
          <a:prstGeom prst="rect">
            <a:avLst/>
          </a:prstGeom>
          <a:noFill/>
          <a:ln>
            <a:noFill/>
          </a:ln>
        </p:spPr>
      </p:pic>
      <p:sp>
        <p:nvSpPr>
          <p:cNvPr id="850" name="Google Shape;850;p86"/>
          <p:cNvSpPr txBox="1"/>
          <p:nvPr>
            <p:ph type="title"/>
          </p:nvPr>
        </p:nvSpPr>
        <p:spPr>
          <a:xfrm>
            <a:off x="471900" y="118872"/>
            <a:ext cx="8222100" cy="76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Clinical Evaluation by Stanford CLIA Lab</a:t>
            </a:r>
            <a:endParaRPr sz="2400"/>
          </a:p>
        </p:txBody>
      </p:sp>
      <p:sp>
        <p:nvSpPr>
          <p:cNvPr id="851" name="Google Shape;851;p86"/>
          <p:cNvSpPr txBox="1"/>
          <p:nvPr>
            <p:ph idx="12" type="sldNum"/>
          </p:nvPr>
        </p:nvSpPr>
        <p:spPr>
          <a:xfrm>
            <a:off x="8568903" y="4828981"/>
            <a:ext cx="282300" cy="2427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sp>
        <p:nvSpPr>
          <p:cNvPr id="852" name="Google Shape;852;p86"/>
          <p:cNvSpPr txBox="1"/>
          <p:nvPr/>
        </p:nvSpPr>
        <p:spPr>
          <a:xfrm>
            <a:off x="6998074" y="935522"/>
            <a:ext cx="1776900" cy="554100"/>
          </a:xfrm>
          <a:prstGeom prst="rect">
            <a:avLst/>
          </a:prstGeom>
          <a:noFill/>
          <a:ln cap="flat" cmpd="sng" w="9525">
            <a:solidFill>
              <a:schemeClr val="dk2"/>
            </a:solidFill>
            <a:prstDash val="solid"/>
            <a:round/>
            <a:headEnd len="sm" w="sm" type="none"/>
            <a:tailEnd len="sm" w="sm" type="none"/>
          </a:ln>
        </p:spPr>
        <p:txBody>
          <a:bodyPr anchorCtr="0" anchor="t" bIns="68575" lIns="68575" spcFirstLastPara="1" rIns="68575" wrap="square" tIns="68575">
            <a:spAutoFit/>
          </a:bodyPr>
          <a:lstStyle/>
          <a:p>
            <a:pPr indent="0" lvl="0" marL="0" rtl="0" algn="l">
              <a:spcBef>
                <a:spcPts val="0"/>
              </a:spcBef>
              <a:spcAft>
                <a:spcPts val="0"/>
              </a:spcAft>
              <a:buNone/>
            </a:pPr>
            <a:r>
              <a:rPr lang="en" sz="900">
                <a:latin typeface="Roboto"/>
                <a:ea typeface="Roboto"/>
                <a:cs typeface="Roboto"/>
                <a:sym typeface="Roboto"/>
              </a:rPr>
              <a:t>One sample not detected by FloodLAMP</a:t>
            </a:r>
            <a:r>
              <a:rPr baseline="30000" lang="en" sz="900">
                <a:latin typeface="Roboto"/>
                <a:ea typeface="Roboto"/>
                <a:cs typeface="Roboto"/>
                <a:sym typeface="Roboto"/>
              </a:rPr>
              <a:t>TM</a:t>
            </a:r>
            <a:r>
              <a:rPr lang="en" sz="900">
                <a:latin typeface="Roboto"/>
                <a:ea typeface="Roboto"/>
                <a:cs typeface="Roboto"/>
                <a:sym typeface="Roboto"/>
              </a:rPr>
              <a:t> EasyPCR</a:t>
            </a:r>
            <a:endParaRPr sz="900">
              <a:latin typeface="Roboto"/>
              <a:ea typeface="Roboto"/>
              <a:cs typeface="Roboto"/>
              <a:sym typeface="Roboto"/>
            </a:endParaRPr>
          </a:p>
          <a:p>
            <a:pPr indent="0" lvl="0" marL="0" rtl="0" algn="l">
              <a:spcBef>
                <a:spcPts val="0"/>
              </a:spcBef>
              <a:spcAft>
                <a:spcPts val="0"/>
              </a:spcAft>
              <a:buNone/>
            </a:pPr>
            <a:r>
              <a:rPr lang="en" sz="900">
                <a:latin typeface="Roboto"/>
                <a:ea typeface="Roboto"/>
                <a:cs typeface="Roboto"/>
                <a:sym typeface="Roboto"/>
              </a:rPr>
              <a:t>(PPA   39/40  97.5%)</a:t>
            </a:r>
            <a:endParaRPr sz="900">
              <a:latin typeface="Roboto"/>
              <a:ea typeface="Roboto"/>
              <a:cs typeface="Roboto"/>
              <a:sym typeface="Roboto"/>
            </a:endParaRPr>
          </a:p>
        </p:txBody>
      </p:sp>
      <p:pic>
        <p:nvPicPr>
          <p:cNvPr id="853" name="Google Shape;853;p86"/>
          <p:cNvPicPr preferRelativeResize="0"/>
          <p:nvPr/>
        </p:nvPicPr>
        <p:blipFill>
          <a:blip r:embed="rId4">
            <a:alphaModFix/>
          </a:blip>
          <a:stretch>
            <a:fillRect/>
          </a:stretch>
        </p:blipFill>
        <p:spPr>
          <a:xfrm>
            <a:off x="6960598" y="2490586"/>
            <a:ext cx="153938" cy="179598"/>
          </a:xfrm>
          <a:prstGeom prst="rect">
            <a:avLst/>
          </a:prstGeom>
          <a:noFill/>
          <a:ln>
            <a:noFill/>
          </a:ln>
        </p:spPr>
      </p:pic>
      <p:sp>
        <p:nvSpPr>
          <p:cNvPr id="854" name="Google Shape;854;p86"/>
          <p:cNvSpPr txBox="1"/>
          <p:nvPr/>
        </p:nvSpPr>
        <p:spPr>
          <a:xfrm>
            <a:off x="7074307" y="2422583"/>
            <a:ext cx="1956000" cy="661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900">
                <a:latin typeface="Roboto"/>
                <a:ea typeface="Roboto"/>
                <a:cs typeface="Roboto"/>
                <a:sym typeface="Roboto"/>
              </a:rPr>
              <a:t>Positives not detected by FloodLAMP QuickColor</a:t>
            </a:r>
            <a:r>
              <a:rPr b="1" baseline="30000" lang="en" sz="900">
                <a:latin typeface="Roboto"/>
                <a:ea typeface="Roboto"/>
                <a:cs typeface="Roboto"/>
                <a:sym typeface="Roboto"/>
              </a:rPr>
              <a:t>TM</a:t>
            </a:r>
            <a:r>
              <a:rPr b="1" lang="en" sz="900">
                <a:latin typeface="Roboto"/>
                <a:ea typeface="Roboto"/>
                <a:cs typeface="Roboto"/>
                <a:sym typeface="Roboto"/>
              </a:rPr>
              <a:t> test</a:t>
            </a:r>
            <a:endParaRPr b="1" sz="900">
              <a:latin typeface="Roboto"/>
              <a:ea typeface="Roboto"/>
              <a:cs typeface="Roboto"/>
              <a:sym typeface="Roboto"/>
            </a:endParaRPr>
          </a:p>
          <a:p>
            <a:pPr indent="0" lvl="0" marL="0" rtl="0" algn="l">
              <a:spcBef>
                <a:spcPts val="0"/>
              </a:spcBef>
              <a:spcAft>
                <a:spcPts val="0"/>
              </a:spcAft>
              <a:buNone/>
            </a:pPr>
            <a:r>
              <a:rPr lang="en" sz="900">
                <a:latin typeface="Roboto"/>
                <a:ea typeface="Roboto"/>
                <a:cs typeface="Roboto"/>
                <a:sym typeface="Roboto"/>
              </a:rPr>
              <a:t>(PPA   36/40   90%)</a:t>
            </a:r>
            <a:endParaRPr sz="900">
              <a:latin typeface="Roboto"/>
              <a:ea typeface="Roboto"/>
              <a:cs typeface="Roboto"/>
              <a:sym typeface="Roboto"/>
            </a:endParaRPr>
          </a:p>
          <a:p>
            <a:pPr indent="0" lvl="0" marL="0" rtl="0" algn="l">
              <a:spcBef>
                <a:spcPts val="0"/>
              </a:spcBef>
              <a:spcAft>
                <a:spcPts val="0"/>
              </a:spcAft>
              <a:buNone/>
            </a:pPr>
            <a:r>
              <a:rPr lang="en" sz="700">
                <a:latin typeface="Roboto"/>
                <a:ea typeface="Roboto"/>
                <a:cs typeface="Roboto"/>
                <a:sym typeface="Roboto"/>
              </a:rPr>
              <a:t>* includes initial inconclusives resolved by PCR</a:t>
            </a:r>
            <a:endParaRPr sz="700">
              <a:latin typeface="Roboto"/>
              <a:ea typeface="Roboto"/>
              <a:cs typeface="Roboto"/>
              <a:sym typeface="Roboto"/>
            </a:endParaRPr>
          </a:p>
        </p:txBody>
      </p:sp>
      <p:sp>
        <p:nvSpPr>
          <p:cNvPr id="855" name="Google Shape;855;p86"/>
          <p:cNvSpPr txBox="1"/>
          <p:nvPr/>
        </p:nvSpPr>
        <p:spPr>
          <a:xfrm>
            <a:off x="7074307" y="3413653"/>
            <a:ext cx="1956000" cy="11082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900">
                <a:latin typeface="Roboto"/>
                <a:ea typeface="Roboto"/>
                <a:cs typeface="Roboto"/>
                <a:sym typeface="Roboto"/>
              </a:rPr>
              <a:t>All 3 Tests:</a:t>
            </a:r>
            <a:endParaRPr b="1" sz="900">
              <a:latin typeface="Roboto"/>
              <a:ea typeface="Roboto"/>
              <a:cs typeface="Roboto"/>
              <a:sym typeface="Roboto"/>
            </a:endParaRPr>
          </a:p>
          <a:p>
            <a:pPr indent="0" lvl="0" marL="0" rtl="0" algn="l">
              <a:spcBef>
                <a:spcPts val="0"/>
              </a:spcBef>
              <a:spcAft>
                <a:spcPts val="0"/>
              </a:spcAft>
              <a:buNone/>
            </a:pPr>
            <a:r>
              <a:rPr lang="en" sz="900">
                <a:latin typeface="Roboto"/>
                <a:ea typeface="Roboto"/>
                <a:cs typeface="Roboto"/>
                <a:sym typeface="Roboto"/>
              </a:rPr>
              <a:t>No false positives</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FloodLAMP EasyPCR</a:t>
            </a:r>
            <a:r>
              <a:rPr baseline="30000" lang="en" sz="900">
                <a:latin typeface="Roboto"/>
                <a:ea typeface="Roboto"/>
                <a:cs typeface="Roboto"/>
                <a:sym typeface="Roboto"/>
              </a:rPr>
              <a:t>TM</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QuickColor</a:t>
            </a:r>
            <a:r>
              <a:rPr baseline="30000" lang="en" sz="900">
                <a:latin typeface="Roboto"/>
                <a:ea typeface="Roboto"/>
                <a:cs typeface="Roboto"/>
                <a:sym typeface="Roboto"/>
              </a:rPr>
              <a:t>TM</a:t>
            </a:r>
            <a:r>
              <a:rPr lang="en" sz="900">
                <a:latin typeface="Roboto"/>
                <a:ea typeface="Roboto"/>
                <a:cs typeface="Roboto"/>
                <a:sym typeface="Roboto"/>
              </a:rPr>
              <a:t> LAMP</a:t>
            </a:r>
            <a:endParaRPr sz="900">
              <a:latin typeface="Roboto"/>
              <a:ea typeface="Roboto"/>
              <a:cs typeface="Roboto"/>
              <a:sym typeface="Roboto"/>
            </a:endParaRPr>
          </a:p>
          <a:p>
            <a:pPr indent="-285750" lvl="0" marL="457200" rtl="0" algn="l">
              <a:spcBef>
                <a:spcPts val="0"/>
              </a:spcBef>
              <a:spcAft>
                <a:spcPts val="0"/>
              </a:spcAft>
              <a:buSzPts val="900"/>
              <a:buFont typeface="Roboto"/>
              <a:buChar char="-"/>
            </a:pPr>
            <a:r>
              <a:rPr lang="en" sz="900">
                <a:latin typeface="Roboto"/>
                <a:ea typeface="Roboto"/>
                <a:cs typeface="Roboto"/>
                <a:sym typeface="Roboto"/>
              </a:rPr>
              <a:t>QuickFluor</a:t>
            </a:r>
            <a:r>
              <a:rPr baseline="30000" lang="en" sz="900">
                <a:latin typeface="Roboto"/>
                <a:ea typeface="Roboto"/>
                <a:cs typeface="Roboto"/>
                <a:sym typeface="Roboto"/>
              </a:rPr>
              <a:t>TM</a:t>
            </a:r>
            <a:r>
              <a:rPr lang="en" sz="900">
                <a:latin typeface="Roboto"/>
                <a:ea typeface="Roboto"/>
                <a:cs typeface="Roboto"/>
                <a:sym typeface="Roboto"/>
              </a:rPr>
              <a:t>  LAMP</a:t>
            </a:r>
            <a:endParaRPr sz="900">
              <a:latin typeface="Roboto"/>
              <a:ea typeface="Roboto"/>
              <a:cs typeface="Roboto"/>
              <a:sym typeface="Roboto"/>
            </a:endParaRPr>
          </a:p>
          <a:p>
            <a:pPr indent="0" lvl="0" marL="457200" rtl="0" algn="l">
              <a:spcBef>
                <a:spcPts val="0"/>
              </a:spcBef>
              <a:spcAft>
                <a:spcPts val="0"/>
              </a:spcAft>
              <a:buNone/>
            </a:pPr>
            <a:r>
              <a:t/>
            </a:r>
            <a:endParaRPr sz="900">
              <a:latin typeface="Roboto"/>
              <a:ea typeface="Roboto"/>
              <a:cs typeface="Roboto"/>
              <a:sym typeface="Roboto"/>
            </a:endParaRPr>
          </a:p>
          <a:p>
            <a:pPr indent="0" lvl="0" marL="0" rtl="0" algn="l">
              <a:spcBef>
                <a:spcPts val="0"/>
              </a:spcBef>
              <a:spcAft>
                <a:spcPts val="0"/>
              </a:spcAft>
              <a:buNone/>
            </a:pPr>
            <a:r>
              <a:rPr lang="en" sz="900">
                <a:latin typeface="Roboto"/>
                <a:ea typeface="Roboto"/>
                <a:cs typeface="Roboto"/>
                <a:sym typeface="Roboto"/>
              </a:rPr>
              <a:t>(NPA   40/40  100%)</a:t>
            </a:r>
            <a:endParaRPr sz="900">
              <a:latin typeface="Roboto"/>
              <a:ea typeface="Roboto"/>
              <a:cs typeface="Roboto"/>
              <a:sym typeface="Roboto"/>
            </a:endParaRPr>
          </a:p>
        </p:txBody>
      </p:sp>
      <p:sp>
        <p:nvSpPr>
          <p:cNvPr id="856" name="Google Shape;856;p86"/>
          <p:cNvSpPr/>
          <p:nvPr/>
        </p:nvSpPr>
        <p:spPr>
          <a:xfrm>
            <a:off x="5022650" y="1292050"/>
            <a:ext cx="1605900" cy="361200"/>
          </a:xfrm>
          <a:prstGeom prst="ellipse">
            <a:avLst/>
          </a:prstGeom>
          <a:noFill/>
          <a:ln cap="flat" cmpd="sng" w="9525">
            <a:solidFill>
              <a:schemeClr val="dk2"/>
            </a:solidFill>
            <a:prstDash val="dash"/>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857" name="Google Shape;857;p86"/>
          <p:cNvCxnSpPr>
            <a:endCxn id="856" idx="7"/>
          </p:cNvCxnSpPr>
          <p:nvPr/>
        </p:nvCxnSpPr>
        <p:spPr>
          <a:xfrm flipH="1">
            <a:off x="6393371" y="1170647"/>
            <a:ext cx="750300" cy="174300"/>
          </a:xfrm>
          <a:prstGeom prst="straightConnector1">
            <a:avLst/>
          </a:prstGeom>
          <a:noFill/>
          <a:ln cap="flat" cmpd="sng" w="9525">
            <a:solidFill>
              <a:schemeClr val="dk2"/>
            </a:solidFill>
            <a:prstDash val="solid"/>
            <a:round/>
            <a:headEnd len="med" w="med" type="none"/>
            <a:tailEnd len="med" w="med" type="triangle"/>
          </a:ln>
        </p:spPr>
      </p:cxnSp>
      <p:sp>
        <p:nvSpPr>
          <p:cNvPr id="858" name="Google Shape;858;p86"/>
          <p:cNvSpPr txBox="1"/>
          <p:nvPr/>
        </p:nvSpPr>
        <p:spPr>
          <a:xfrm>
            <a:off x="6997950" y="1565725"/>
            <a:ext cx="1776900" cy="554100"/>
          </a:xfrm>
          <a:prstGeom prst="rect">
            <a:avLst/>
          </a:prstGeom>
          <a:noFill/>
          <a:ln cap="flat" cmpd="sng" w="9525">
            <a:solidFill>
              <a:schemeClr val="dk2"/>
            </a:solidFill>
            <a:prstDash val="solid"/>
            <a:round/>
            <a:headEnd len="sm" w="sm" type="none"/>
            <a:tailEnd len="sm" w="sm" type="none"/>
          </a:ln>
        </p:spPr>
        <p:txBody>
          <a:bodyPr anchorCtr="0" anchor="t" bIns="68575" lIns="68575" spcFirstLastPara="1" rIns="68575" wrap="square" tIns="68575">
            <a:spAutoFit/>
          </a:bodyPr>
          <a:lstStyle/>
          <a:p>
            <a:pPr indent="0" lvl="0" marL="0" rtl="0" algn="l">
              <a:spcBef>
                <a:spcPts val="0"/>
              </a:spcBef>
              <a:spcAft>
                <a:spcPts val="0"/>
              </a:spcAft>
              <a:buNone/>
            </a:pPr>
            <a:r>
              <a:rPr lang="en" sz="900">
                <a:latin typeface="Roboto"/>
                <a:ea typeface="Roboto"/>
                <a:cs typeface="Roboto"/>
                <a:sym typeface="Roboto"/>
              </a:rPr>
              <a:t>6 Positives Not Detected by FloodLAMP QuickFluor</a:t>
            </a:r>
            <a:r>
              <a:rPr baseline="30000" lang="en" sz="900">
                <a:latin typeface="Roboto"/>
                <a:ea typeface="Roboto"/>
                <a:cs typeface="Roboto"/>
                <a:sym typeface="Roboto"/>
              </a:rPr>
              <a:t>TM</a:t>
            </a:r>
            <a:r>
              <a:rPr lang="en" sz="900">
                <a:latin typeface="Roboto"/>
                <a:ea typeface="Roboto"/>
                <a:cs typeface="Roboto"/>
                <a:sym typeface="Roboto"/>
              </a:rPr>
              <a:t> test</a:t>
            </a:r>
            <a:endParaRPr sz="900">
              <a:latin typeface="Roboto"/>
              <a:ea typeface="Roboto"/>
              <a:cs typeface="Roboto"/>
              <a:sym typeface="Roboto"/>
            </a:endParaRPr>
          </a:p>
          <a:p>
            <a:pPr indent="0" lvl="0" marL="0" rtl="0" algn="l">
              <a:spcBef>
                <a:spcPts val="0"/>
              </a:spcBef>
              <a:spcAft>
                <a:spcPts val="0"/>
              </a:spcAft>
              <a:buNone/>
            </a:pPr>
            <a:r>
              <a:rPr lang="en" sz="900">
                <a:latin typeface="Roboto"/>
                <a:ea typeface="Roboto"/>
                <a:cs typeface="Roboto"/>
                <a:sym typeface="Roboto"/>
              </a:rPr>
              <a:t>(PPA   34/40  85%)</a:t>
            </a:r>
            <a:endParaRPr sz="1100">
              <a:latin typeface="Roboto"/>
              <a:ea typeface="Roboto"/>
              <a:cs typeface="Roboto"/>
              <a:sym typeface="Roboto"/>
            </a:endParaRPr>
          </a:p>
        </p:txBody>
      </p:sp>
      <p:cxnSp>
        <p:nvCxnSpPr>
          <p:cNvPr id="859" name="Google Shape;859;p86"/>
          <p:cNvCxnSpPr/>
          <p:nvPr/>
        </p:nvCxnSpPr>
        <p:spPr>
          <a:xfrm rot="10800000">
            <a:off x="6348098" y="1565722"/>
            <a:ext cx="612600" cy="2460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8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865" name="Google Shape;865;p87"/>
          <p:cNvPicPr preferRelativeResize="0"/>
          <p:nvPr/>
        </p:nvPicPr>
        <p:blipFill>
          <a:blip r:embed="rId3">
            <a:alphaModFix/>
          </a:blip>
          <a:stretch>
            <a:fillRect/>
          </a:stretch>
        </p:blipFill>
        <p:spPr>
          <a:xfrm>
            <a:off x="321275" y="2224650"/>
            <a:ext cx="4250724" cy="2744375"/>
          </a:xfrm>
          <a:prstGeom prst="rect">
            <a:avLst/>
          </a:prstGeom>
          <a:noFill/>
          <a:ln>
            <a:noFill/>
          </a:ln>
        </p:spPr>
      </p:pic>
      <p:grpSp>
        <p:nvGrpSpPr>
          <p:cNvPr id="866" name="Google Shape;866;p87"/>
          <p:cNvGrpSpPr/>
          <p:nvPr/>
        </p:nvGrpSpPr>
        <p:grpSpPr>
          <a:xfrm>
            <a:off x="383700" y="531900"/>
            <a:ext cx="6272701" cy="1629700"/>
            <a:chOff x="1928825" y="555250"/>
            <a:chExt cx="6272701" cy="1629700"/>
          </a:xfrm>
        </p:grpSpPr>
        <p:pic>
          <p:nvPicPr>
            <p:cNvPr id="867" name="Google Shape;867;p87"/>
            <p:cNvPicPr preferRelativeResize="0"/>
            <p:nvPr/>
          </p:nvPicPr>
          <p:blipFill rotWithShape="1">
            <a:blip r:embed="rId4">
              <a:alphaModFix/>
            </a:blip>
            <a:srcRect b="0" l="13584" r="0" t="0"/>
            <a:stretch/>
          </p:blipFill>
          <p:spPr>
            <a:xfrm>
              <a:off x="1928825" y="555250"/>
              <a:ext cx="6272701" cy="1509925"/>
            </a:xfrm>
            <a:prstGeom prst="rect">
              <a:avLst/>
            </a:prstGeom>
            <a:noFill/>
            <a:ln>
              <a:noFill/>
            </a:ln>
          </p:spPr>
        </p:pic>
        <p:pic>
          <p:nvPicPr>
            <p:cNvPr id="868" name="Google Shape;868;p87"/>
            <p:cNvPicPr preferRelativeResize="0"/>
            <p:nvPr/>
          </p:nvPicPr>
          <p:blipFill>
            <a:blip r:embed="rId5">
              <a:alphaModFix/>
            </a:blip>
            <a:stretch>
              <a:fillRect/>
            </a:stretch>
          </p:blipFill>
          <p:spPr>
            <a:xfrm>
              <a:off x="1994192" y="1791350"/>
              <a:ext cx="1005858" cy="393600"/>
            </a:xfrm>
            <a:prstGeom prst="rect">
              <a:avLst/>
            </a:prstGeom>
            <a:noFill/>
            <a:ln>
              <a:noFill/>
            </a:ln>
          </p:spPr>
        </p:pic>
      </p:grpSp>
      <p:pic>
        <p:nvPicPr>
          <p:cNvPr id="869" name="Google Shape;869;p87"/>
          <p:cNvPicPr preferRelativeResize="0"/>
          <p:nvPr/>
        </p:nvPicPr>
        <p:blipFill>
          <a:blip r:embed="rId6">
            <a:alphaModFix/>
          </a:blip>
          <a:stretch>
            <a:fillRect/>
          </a:stretch>
        </p:blipFill>
        <p:spPr>
          <a:xfrm>
            <a:off x="4752950" y="2161600"/>
            <a:ext cx="4169900" cy="1142964"/>
          </a:xfrm>
          <a:prstGeom prst="rect">
            <a:avLst/>
          </a:prstGeom>
          <a:noFill/>
          <a:ln>
            <a:noFill/>
          </a:ln>
        </p:spPr>
      </p:pic>
      <p:pic>
        <p:nvPicPr>
          <p:cNvPr id="870" name="Google Shape;870;p87"/>
          <p:cNvPicPr preferRelativeResize="0"/>
          <p:nvPr/>
        </p:nvPicPr>
        <p:blipFill>
          <a:blip r:embed="rId7">
            <a:alphaModFix/>
          </a:blip>
          <a:stretch>
            <a:fillRect/>
          </a:stretch>
        </p:blipFill>
        <p:spPr>
          <a:xfrm>
            <a:off x="467425" y="226850"/>
            <a:ext cx="1893750" cy="35671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8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76" name="Google Shape;876;p88"/>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877" name="Google Shape;877;p88"/>
          <p:cNvSpPr txBox="1"/>
          <p:nvPr/>
        </p:nvSpPr>
        <p:spPr>
          <a:xfrm>
            <a:off x="416800" y="365775"/>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App</a:t>
            </a:r>
            <a:endParaRPr b="1" sz="2400">
              <a:solidFill>
                <a:schemeClr val="dk1"/>
              </a:solidFill>
              <a:latin typeface="Poppins"/>
              <a:ea typeface="Poppins"/>
              <a:cs typeface="Poppins"/>
              <a:sym typeface="Poppins"/>
            </a:endParaRPr>
          </a:p>
        </p:txBody>
      </p:sp>
      <p:pic>
        <p:nvPicPr>
          <p:cNvPr id="878" name="Google Shape;878;p88"/>
          <p:cNvPicPr preferRelativeResize="0"/>
          <p:nvPr/>
        </p:nvPicPr>
        <p:blipFill>
          <a:blip r:embed="rId3">
            <a:alphaModFix/>
          </a:blip>
          <a:stretch>
            <a:fillRect/>
          </a:stretch>
        </p:blipFill>
        <p:spPr>
          <a:xfrm>
            <a:off x="416803" y="1327479"/>
            <a:ext cx="1335225" cy="2890609"/>
          </a:xfrm>
          <a:prstGeom prst="rect">
            <a:avLst/>
          </a:prstGeom>
          <a:noFill/>
          <a:ln cap="flat" cmpd="sng" w="9525">
            <a:solidFill>
              <a:srgbClr val="595959"/>
            </a:solidFill>
            <a:prstDash val="solid"/>
            <a:round/>
            <a:headEnd len="sm" w="sm" type="none"/>
            <a:tailEnd len="sm" w="sm" type="none"/>
          </a:ln>
        </p:spPr>
      </p:pic>
      <p:pic>
        <p:nvPicPr>
          <p:cNvPr id="879" name="Google Shape;879;p88"/>
          <p:cNvPicPr preferRelativeResize="0"/>
          <p:nvPr/>
        </p:nvPicPr>
        <p:blipFill>
          <a:blip r:embed="rId4">
            <a:alphaModFix/>
          </a:blip>
          <a:stretch>
            <a:fillRect/>
          </a:stretch>
        </p:blipFill>
        <p:spPr>
          <a:xfrm>
            <a:off x="3873297" y="1327449"/>
            <a:ext cx="1335225" cy="2890655"/>
          </a:xfrm>
          <a:prstGeom prst="rect">
            <a:avLst/>
          </a:prstGeom>
          <a:noFill/>
          <a:ln cap="flat" cmpd="sng" w="9525">
            <a:solidFill>
              <a:srgbClr val="595959"/>
            </a:solidFill>
            <a:prstDash val="solid"/>
            <a:round/>
            <a:headEnd len="sm" w="sm" type="none"/>
            <a:tailEnd len="sm" w="sm" type="none"/>
          </a:ln>
        </p:spPr>
      </p:pic>
      <p:pic>
        <p:nvPicPr>
          <p:cNvPr id="880" name="Google Shape;880;p88"/>
          <p:cNvPicPr preferRelativeResize="0"/>
          <p:nvPr/>
        </p:nvPicPr>
        <p:blipFill>
          <a:blip r:embed="rId5">
            <a:alphaModFix/>
          </a:blip>
          <a:stretch>
            <a:fillRect/>
          </a:stretch>
        </p:blipFill>
        <p:spPr>
          <a:xfrm>
            <a:off x="5614589" y="1327493"/>
            <a:ext cx="1335225" cy="2890624"/>
          </a:xfrm>
          <a:prstGeom prst="rect">
            <a:avLst/>
          </a:prstGeom>
          <a:noFill/>
          <a:ln cap="flat" cmpd="sng" w="9525">
            <a:solidFill>
              <a:srgbClr val="595959"/>
            </a:solidFill>
            <a:prstDash val="solid"/>
            <a:round/>
            <a:headEnd len="sm" w="sm" type="none"/>
            <a:tailEnd len="sm" w="sm" type="none"/>
          </a:ln>
        </p:spPr>
      </p:pic>
      <p:pic>
        <p:nvPicPr>
          <p:cNvPr id="881" name="Google Shape;881;p88"/>
          <p:cNvPicPr preferRelativeResize="0"/>
          <p:nvPr/>
        </p:nvPicPr>
        <p:blipFill>
          <a:blip r:embed="rId6">
            <a:alphaModFix/>
          </a:blip>
          <a:stretch>
            <a:fillRect/>
          </a:stretch>
        </p:blipFill>
        <p:spPr>
          <a:xfrm>
            <a:off x="2132006" y="1327464"/>
            <a:ext cx="1335225" cy="2890644"/>
          </a:xfrm>
          <a:prstGeom prst="rect">
            <a:avLst/>
          </a:prstGeom>
          <a:noFill/>
          <a:ln cap="flat" cmpd="sng" w="9525">
            <a:solidFill>
              <a:srgbClr val="595959"/>
            </a:solidFill>
            <a:prstDash val="solid"/>
            <a:round/>
            <a:headEnd len="sm" w="sm" type="none"/>
            <a:tailEnd len="sm" w="sm" type="none"/>
          </a:ln>
        </p:spPr>
      </p:pic>
      <p:pic>
        <p:nvPicPr>
          <p:cNvPr id="882" name="Google Shape;882;p88"/>
          <p:cNvPicPr preferRelativeResize="0"/>
          <p:nvPr/>
        </p:nvPicPr>
        <p:blipFill>
          <a:blip r:embed="rId7">
            <a:alphaModFix/>
          </a:blip>
          <a:stretch>
            <a:fillRect/>
          </a:stretch>
        </p:blipFill>
        <p:spPr>
          <a:xfrm>
            <a:off x="7355897" y="1338654"/>
            <a:ext cx="1335225" cy="2890644"/>
          </a:xfrm>
          <a:prstGeom prst="rect">
            <a:avLst/>
          </a:prstGeom>
          <a:noFill/>
          <a:ln cap="flat" cmpd="sng" w="9525">
            <a:solidFill>
              <a:srgbClr val="595959"/>
            </a:solidFill>
            <a:prstDash val="solid"/>
            <a:round/>
            <a:headEnd len="sm" w="sm" type="none"/>
            <a:tailEnd len="sm" w="sm" type="none"/>
          </a:ln>
        </p:spPr>
      </p:pic>
      <p:sp>
        <p:nvSpPr>
          <p:cNvPr id="883" name="Google Shape;883;p88"/>
          <p:cNvSpPr/>
          <p:nvPr/>
        </p:nvSpPr>
        <p:spPr>
          <a:xfrm>
            <a:off x="469850" y="770400"/>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rPr lang="en">
                <a:solidFill>
                  <a:schemeClr val="dk1"/>
                </a:solidFill>
                <a:latin typeface="Roboto"/>
                <a:ea typeface="Roboto"/>
                <a:cs typeface="Roboto"/>
                <a:sym typeface="Roboto"/>
              </a:rPr>
              <a:t>For program participants</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884" name="Google Shape;884;p88"/>
          <p:cNvPicPr preferRelativeResize="0"/>
          <p:nvPr/>
        </p:nvPicPr>
        <p:blipFill>
          <a:blip r:embed="rId8">
            <a:alphaModFix/>
          </a:blip>
          <a:stretch>
            <a:fillRect/>
          </a:stretch>
        </p:blipFill>
        <p:spPr>
          <a:xfrm>
            <a:off x="319458" y="1248438"/>
            <a:ext cx="1541057" cy="3076152"/>
          </a:xfrm>
          <a:prstGeom prst="rect">
            <a:avLst/>
          </a:prstGeom>
          <a:noFill/>
          <a:ln>
            <a:noFill/>
          </a:ln>
        </p:spPr>
      </p:pic>
      <p:pic>
        <p:nvPicPr>
          <p:cNvPr id="885" name="Google Shape;885;p88"/>
          <p:cNvPicPr preferRelativeResize="0"/>
          <p:nvPr/>
        </p:nvPicPr>
        <p:blipFill>
          <a:blip r:embed="rId8">
            <a:alphaModFix/>
          </a:blip>
          <a:stretch>
            <a:fillRect/>
          </a:stretch>
        </p:blipFill>
        <p:spPr>
          <a:xfrm>
            <a:off x="2029083" y="1238838"/>
            <a:ext cx="1541057" cy="3076152"/>
          </a:xfrm>
          <a:prstGeom prst="rect">
            <a:avLst/>
          </a:prstGeom>
          <a:noFill/>
          <a:ln>
            <a:noFill/>
          </a:ln>
        </p:spPr>
      </p:pic>
      <p:pic>
        <p:nvPicPr>
          <p:cNvPr id="886" name="Google Shape;886;p88"/>
          <p:cNvPicPr preferRelativeResize="0"/>
          <p:nvPr/>
        </p:nvPicPr>
        <p:blipFill>
          <a:blip r:embed="rId8">
            <a:alphaModFix/>
          </a:blip>
          <a:stretch>
            <a:fillRect/>
          </a:stretch>
        </p:blipFill>
        <p:spPr>
          <a:xfrm>
            <a:off x="3772682" y="1237363"/>
            <a:ext cx="1541057" cy="3076152"/>
          </a:xfrm>
          <a:prstGeom prst="rect">
            <a:avLst/>
          </a:prstGeom>
          <a:noFill/>
          <a:ln>
            <a:noFill/>
          </a:ln>
        </p:spPr>
      </p:pic>
      <p:pic>
        <p:nvPicPr>
          <p:cNvPr id="887" name="Google Shape;887;p88"/>
          <p:cNvPicPr preferRelativeResize="0"/>
          <p:nvPr/>
        </p:nvPicPr>
        <p:blipFill>
          <a:blip r:embed="rId8">
            <a:alphaModFix/>
          </a:blip>
          <a:stretch>
            <a:fillRect/>
          </a:stretch>
        </p:blipFill>
        <p:spPr>
          <a:xfrm>
            <a:off x="5511682" y="1237363"/>
            <a:ext cx="1541057" cy="3076152"/>
          </a:xfrm>
          <a:prstGeom prst="rect">
            <a:avLst/>
          </a:prstGeom>
          <a:noFill/>
          <a:ln>
            <a:noFill/>
          </a:ln>
        </p:spPr>
      </p:pic>
      <p:pic>
        <p:nvPicPr>
          <p:cNvPr id="888" name="Google Shape;888;p88"/>
          <p:cNvPicPr preferRelativeResize="0"/>
          <p:nvPr/>
        </p:nvPicPr>
        <p:blipFill>
          <a:blip r:embed="rId8">
            <a:alphaModFix/>
          </a:blip>
          <a:stretch>
            <a:fillRect/>
          </a:stretch>
        </p:blipFill>
        <p:spPr>
          <a:xfrm>
            <a:off x="7250682" y="1265088"/>
            <a:ext cx="1541057" cy="307615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pic>
        <p:nvPicPr>
          <p:cNvPr id="893" name="Google Shape;893;p89"/>
          <p:cNvPicPr preferRelativeResize="0"/>
          <p:nvPr/>
        </p:nvPicPr>
        <p:blipFill rotWithShape="1">
          <a:blip r:embed="rId3">
            <a:alphaModFix/>
          </a:blip>
          <a:srcRect b="0" l="0" r="0" t="0"/>
          <a:stretch/>
        </p:blipFill>
        <p:spPr>
          <a:xfrm>
            <a:off x="423408" y="1326141"/>
            <a:ext cx="1327562" cy="2874081"/>
          </a:xfrm>
          <a:prstGeom prst="rect">
            <a:avLst/>
          </a:prstGeom>
          <a:noFill/>
          <a:ln cap="flat" cmpd="sng" w="9525">
            <a:solidFill>
              <a:srgbClr val="595959"/>
            </a:solidFill>
            <a:prstDash val="solid"/>
            <a:round/>
            <a:headEnd len="sm" w="sm" type="none"/>
            <a:tailEnd len="sm" w="sm" type="none"/>
          </a:ln>
        </p:spPr>
      </p:pic>
      <p:sp>
        <p:nvSpPr>
          <p:cNvPr id="894" name="Google Shape;894;p8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95" name="Google Shape;895;p89"/>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896" name="Google Shape;896;p89"/>
          <p:cNvSpPr txBox="1"/>
          <p:nvPr/>
        </p:nvSpPr>
        <p:spPr>
          <a:xfrm>
            <a:off x="423400" y="36575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App</a:t>
            </a:r>
            <a:endParaRPr b="1" sz="2400">
              <a:solidFill>
                <a:schemeClr val="dk1"/>
              </a:solidFill>
              <a:latin typeface="Poppins"/>
              <a:ea typeface="Poppins"/>
              <a:cs typeface="Poppins"/>
              <a:sym typeface="Poppins"/>
            </a:endParaRPr>
          </a:p>
        </p:txBody>
      </p:sp>
      <p:pic>
        <p:nvPicPr>
          <p:cNvPr id="897" name="Google Shape;897;p89"/>
          <p:cNvPicPr preferRelativeResize="0"/>
          <p:nvPr/>
        </p:nvPicPr>
        <p:blipFill rotWithShape="1">
          <a:blip r:embed="rId4">
            <a:alphaModFix/>
          </a:blip>
          <a:srcRect b="0" l="0" r="0" t="0"/>
          <a:stretch/>
        </p:blipFill>
        <p:spPr>
          <a:xfrm>
            <a:off x="3873297" y="1327449"/>
            <a:ext cx="1335225" cy="2890655"/>
          </a:xfrm>
          <a:prstGeom prst="rect">
            <a:avLst/>
          </a:prstGeom>
          <a:noFill/>
          <a:ln cap="flat" cmpd="sng" w="9525">
            <a:solidFill>
              <a:srgbClr val="595959"/>
            </a:solidFill>
            <a:prstDash val="solid"/>
            <a:round/>
            <a:headEnd len="sm" w="sm" type="none"/>
            <a:tailEnd len="sm" w="sm" type="none"/>
          </a:ln>
        </p:spPr>
      </p:pic>
      <p:pic>
        <p:nvPicPr>
          <p:cNvPr id="898" name="Google Shape;898;p89"/>
          <p:cNvPicPr preferRelativeResize="0"/>
          <p:nvPr/>
        </p:nvPicPr>
        <p:blipFill rotWithShape="1">
          <a:blip r:embed="rId5">
            <a:alphaModFix/>
          </a:blip>
          <a:srcRect b="0" l="0" r="0" t="0"/>
          <a:stretch/>
        </p:blipFill>
        <p:spPr>
          <a:xfrm>
            <a:off x="5614589" y="1327493"/>
            <a:ext cx="1335225" cy="2890624"/>
          </a:xfrm>
          <a:prstGeom prst="rect">
            <a:avLst/>
          </a:prstGeom>
          <a:noFill/>
          <a:ln cap="flat" cmpd="sng" w="9525">
            <a:solidFill>
              <a:srgbClr val="595959"/>
            </a:solidFill>
            <a:prstDash val="solid"/>
            <a:round/>
            <a:headEnd len="sm" w="sm" type="none"/>
            <a:tailEnd len="sm" w="sm" type="none"/>
          </a:ln>
        </p:spPr>
      </p:pic>
      <p:pic>
        <p:nvPicPr>
          <p:cNvPr id="899" name="Google Shape;899;p89"/>
          <p:cNvPicPr preferRelativeResize="0"/>
          <p:nvPr/>
        </p:nvPicPr>
        <p:blipFill rotWithShape="1">
          <a:blip r:embed="rId6">
            <a:alphaModFix/>
          </a:blip>
          <a:srcRect b="0" l="0" r="0" t="0"/>
          <a:stretch/>
        </p:blipFill>
        <p:spPr>
          <a:xfrm>
            <a:off x="2132006" y="1327464"/>
            <a:ext cx="1335225" cy="2890644"/>
          </a:xfrm>
          <a:prstGeom prst="rect">
            <a:avLst/>
          </a:prstGeom>
          <a:noFill/>
          <a:ln cap="flat" cmpd="sng" w="9525">
            <a:solidFill>
              <a:srgbClr val="595959"/>
            </a:solidFill>
            <a:prstDash val="solid"/>
            <a:round/>
            <a:headEnd len="sm" w="sm" type="none"/>
            <a:tailEnd len="sm" w="sm" type="none"/>
          </a:ln>
        </p:spPr>
      </p:pic>
      <p:pic>
        <p:nvPicPr>
          <p:cNvPr id="900" name="Google Shape;900;p89"/>
          <p:cNvPicPr preferRelativeResize="0"/>
          <p:nvPr/>
        </p:nvPicPr>
        <p:blipFill rotWithShape="1">
          <a:blip r:embed="rId7">
            <a:alphaModFix/>
          </a:blip>
          <a:srcRect b="0" l="0" r="0" t="0"/>
          <a:stretch/>
        </p:blipFill>
        <p:spPr>
          <a:xfrm>
            <a:off x="7355897" y="1338654"/>
            <a:ext cx="1335225" cy="2890644"/>
          </a:xfrm>
          <a:prstGeom prst="rect">
            <a:avLst/>
          </a:prstGeom>
          <a:noFill/>
          <a:ln cap="flat" cmpd="sng" w="9525">
            <a:solidFill>
              <a:srgbClr val="595959"/>
            </a:solidFill>
            <a:prstDash val="solid"/>
            <a:round/>
            <a:headEnd len="sm" w="sm" type="none"/>
            <a:tailEnd len="sm" w="sm" type="none"/>
          </a:ln>
        </p:spPr>
      </p:pic>
      <p:sp>
        <p:nvSpPr>
          <p:cNvPr id="901" name="Google Shape;901;p89"/>
          <p:cNvSpPr/>
          <p:nvPr/>
        </p:nvSpPr>
        <p:spPr>
          <a:xfrm>
            <a:off x="476450" y="770375"/>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rPr lang="en">
                <a:solidFill>
                  <a:schemeClr val="dk1"/>
                </a:solidFill>
                <a:latin typeface="Roboto"/>
                <a:ea typeface="Roboto"/>
                <a:cs typeface="Roboto"/>
                <a:sym typeface="Roboto"/>
              </a:rPr>
              <a:t>For the lab</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902" name="Google Shape;902;p89"/>
          <p:cNvPicPr preferRelativeResize="0"/>
          <p:nvPr/>
        </p:nvPicPr>
        <p:blipFill>
          <a:blip r:embed="rId8">
            <a:alphaModFix/>
          </a:blip>
          <a:stretch>
            <a:fillRect/>
          </a:stretch>
        </p:blipFill>
        <p:spPr>
          <a:xfrm>
            <a:off x="316658" y="1229255"/>
            <a:ext cx="1541057" cy="3076152"/>
          </a:xfrm>
          <a:prstGeom prst="rect">
            <a:avLst/>
          </a:prstGeom>
          <a:noFill/>
          <a:ln>
            <a:noFill/>
          </a:ln>
        </p:spPr>
      </p:pic>
      <p:pic>
        <p:nvPicPr>
          <p:cNvPr id="903" name="Google Shape;903;p89"/>
          <p:cNvPicPr preferRelativeResize="0"/>
          <p:nvPr/>
        </p:nvPicPr>
        <p:blipFill>
          <a:blip r:embed="rId8">
            <a:alphaModFix/>
          </a:blip>
          <a:stretch>
            <a:fillRect/>
          </a:stretch>
        </p:blipFill>
        <p:spPr>
          <a:xfrm>
            <a:off x="2045483" y="1243105"/>
            <a:ext cx="1541057" cy="3076152"/>
          </a:xfrm>
          <a:prstGeom prst="rect">
            <a:avLst/>
          </a:prstGeom>
          <a:noFill/>
          <a:ln>
            <a:noFill/>
          </a:ln>
        </p:spPr>
      </p:pic>
      <p:pic>
        <p:nvPicPr>
          <p:cNvPr id="904" name="Google Shape;904;p89"/>
          <p:cNvPicPr preferRelativeResize="0"/>
          <p:nvPr/>
        </p:nvPicPr>
        <p:blipFill>
          <a:blip r:embed="rId8">
            <a:alphaModFix/>
          </a:blip>
          <a:stretch>
            <a:fillRect/>
          </a:stretch>
        </p:blipFill>
        <p:spPr>
          <a:xfrm>
            <a:off x="3789082" y="1241630"/>
            <a:ext cx="1541057" cy="3076152"/>
          </a:xfrm>
          <a:prstGeom prst="rect">
            <a:avLst/>
          </a:prstGeom>
          <a:noFill/>
          <a:ln>
            <a:noFill/>
          </a:ln>
        </p:spPr>
      </p:pic>
      <p:pic>
        <p:nvPicPr>
          <p:cNvPr id="905" name="Google Shape;905;p89"/>
          <p:cNvPicPr preferRelativeResize="0"/>
          <p:nvPr/>
        </p:nvPicPr>
        <p:blipFill>
          <a:blip r:embed="rId8">
            <a:alphaModFix/>
          </a:blip>
          <a:stretch>
            <a:fillRect/>
          </a:stretch>
        </p:blipFill>
        <p:spPr>
          <a:xfrm>
            <a:off x="5528082" y="1241630"/>
            <a:ext cx="1541057" cy="3076152"/>
          </a:xfrm>
          <a:prstGeom prst="rect">
            <a:avLst/>
          </a:prstGeom>
          <a:noFill/>
          <a:ln>
            <a:noFill/>
          </a:ln>
        </p:spPr>
      </p:pic>
      <p:pic>
        <p:nvPicPr>
          <p:cNvPr id="906" name="Google Shape;906;p89"/>
          <p:cNvPicPr preferRelativeResize="0"/>
          <p:nvPr/>
        </p:nvPicPr>
        <p:blipFill>
          <a:blip r:embed="rId8">
            <a:alphaModFix/>
          </a:blip>
          <a:stretch>
            <a:fillRect/>
          </a:stretch>
        </p:blipFill>
        <p:spPr>
          <a:xfrm>
            <a:off x="7267082" y="1241630"/>
            <a:ext cx="1541057" cy="307615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9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12" name="Google Shape;912;p90"/>
          <p:cNvSpPr txBox="1"/>
          <p:nvPr/>
        </p:nvSpPr>
        <p:spPr>
          <a:xfrm>
            <a:off x="9482125" y="1397150"/>
            <a:ext cx="2346300" cy="585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FloodLAMP</a:t>
            </a:r>
            <a:r>
              <a:rPr lang="en">
                <a:solidFill>
                  <a:schemeClr val="dk1"/>
                </a:solidFill>
                <a:latin typeface="Roboto"/>
                <a:ea typeface="Roboto"/>
                <a:cs typeface="Roboto"/>
                <a:sym typeface="Roboto"/>
              </a:rPr>
              <a:t> is addressing the practically unlimited demand for accessible, low cost, easy to implement COVID-19 testing and screening</a:t>
            </a:r>
            <a:r>
              <a:rPr lang="en">
                <a:solidFill>
                  <a:schemeClr val="dk1"/>
                </a:solidFill>
                <a:latin typeface="Roboto"/>
                <a:ea typeface="Roboto"/>
                <a:cs typeface="Roboto"/>
                <a:sym typeface="Roboto"/>
              </a:rPr>
              <a:t>.</a:t>
            </a:r>
            <a:endParaRPr>
              <a:solidFill>
                <a:srgbClr val="4285F4"/>
              </a:solidFill>
              <a:latin typeface="Roboto"/>
              <a:ea typeface="Roboto"/>
              <a:cs typeface="Roboto"/>
              <a:sym typeface="Roboto"/>
            </a:endParaRPr>
          </a:p>
        </p:txBody>
      </p:sp>
      <p:sp>
        <p:nvSpPr>
          <p:cNvPr id="913" name="Google Shape;913;p90"/>
          <p:cNvSpPr txBox="1"/>
          <p:nvPr/>
        </p:nvSpPr>
        <p:spPr>
          <a:xfrm>
            <a:off x="431100" y="318300"/>
            <a:ext cx="4913100" cy="439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 sz="2400">
                <a:solidFill>
                  <a:schemeClr val="dk1"/>
                </a:solidFill>
                <a:latin typeface="Poppins"/>
                <a:ea typeface="Poppins"/>
                <a:cs typeface="Poppins"/>
                <a:sym typeface="Poppins"/>
              </a:rPr>
              <a:t>Admin portal</a:t>
            </a:r>
            <a:endParaRPr b="1" sz="2400">
              <a:solidFill>
                <a:schemeClr val="dk1"/>
              </a:solidFill>
              <a:latin typeface="Poppins"/>
              <a:ea typeface="Poppins"/>
              <a:cs typeface="Poppins"/>
              <a:sym typeface="Poppins"/>
            </a:endParaRPr>
          </a:p>
        </p:txBody>
      </p:sp>
      <p:sp>
        <p:nvSpPr>
          <p:cNvPr id="914" name="Google Shape;914;p90"/>
          <p:cNvSpPr/>
          <p:nvPr/>
        </p:nvSpPr>
        <p:spPr>
          <a:xfrm>
            <a:off x="484150" y="722925"/>
            <a:ext cx="71322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0"/>
              </a:spcBef>
              <a:spcAft>
                <a:spcPts val="0"/>
              </a:spcAft>
              <a:buNone/>
            </a:pPr>
            <a:r>
              <a:rPr lang="en">
                <a:solidFill>
                  <a:schemeClr val="dk1"/>
                </a:solidFill>
                <a:latin typeface="Roboto"/>
                <a:ea typeface="Roboto"/>
                <a:cs typeface="Roboto"/>
                <a:sym typeface="Roboto"/>
              </a:rPr>
              <a:t>Tools for program administrators</a:t>
            </a:r>
            <a:endParaRPr>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p:txBody>
      </p:sp>
      <p:pic>
        <p:nvPicPr>
          <p:cNvPr id="915" name="Google Shape;915;p90"/>
          <p:cNvPicPr preferRelativeResize="0"/>
          <p:nvPr/>
        </p:nvPicPr>
        <p:blipFill>
          <a:blip r:embed="rId3">
            <a:alphaModFix/>
          </a:blip>
          <a:stretch>
            <a:fillRect/>
          </a:stretch>
        </p:blipFill>
        <p:spPr>
          <a:xfrm>
            <a:off x="1829227" y="1324637"/>
            <a:ext cx="4797577" cy="2251998"/>
          </a:xfrm>
          <a:prstGeom prst="rect">
            <a:avLst/>
          </a:prstGeom>
          <a:noFill/>
          <a:ln>
            <a:noFill/>
          </a:ln>
        </p:spPr>
      </p:pic>
      <p:pic>
        <p:nvPicPr>
          <p:cNvPr id="916" name="Google Shape;916;p90"/>
          <p:cNvPicPr preferRelativeResize="0"/>
          <p:nvPr/>
        </p:nvPicPr>
        <p:blipFill rotWithShape="1">
          <a:blip r:embed="rId3">
            <a:alphaModFix/>
          </a:blip>
          <a:srcRect b="-18807" l="0" r="0" t="58157"/>
          <a:stretch/>
        </p:blipFill>
        <p:spPr>
          <a:xfrm>
            <a:off x="1827096" y="3417808"/>
            <a:ext cx="4797577" cy="1365776"/>
          </a:xfrm>
          <a:prstGeom prst="rect">
            <a:avLst/>
          </a:prstGeom>
          <a:noFill/>
          <a:ln>
            <a:noFill/>
          </a:ln>
        </p:spPr>
      </p:pic>
      <p:sp>
        <p:nvSpPr>
          <p:cNvPr id="917" name="Google Shape;917;p90"/>
          <p:cNvSpPr/>
          <p:nvPr/>
        </p:nvSpPr>
        <p:spPr>
          <a:xfrm>
            <a:off x="1868543" y="3325184"/>
            <a:ext cx="891600" cy="996600"/>
          </a:xfrm>
          <a:prstGeom prst="rect">
            <a:avLst/>
          </a:prstGeom>
          <a:solidFill>
            <a:srgbClr val="E9E8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8" name="Google Shape;918;p90"/>
          <p:cNvPicPr preferRelativeResize="0"/>
          <p:nvPr/>
        </p:nvPicPr>
        <p:blipFill>
          <a:blip r:embed="rId4">
            <a:alphaModFix/>
          </a:blip>
          <a:stretch>
            <a:fillRect/>
          </a:stretch>
        </p:blipFill>
        <p:spPr>
          <a:xfrm>
            <a:off x="833300" y="1147925"/>
            <a:ext cx="6783050" cy="38431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91"/>
          <p:cNvSpPr txBox="1"/>
          <p:nvPr/>
        </p:nvSpPr>
        <p:spPr>
          <a:xfrm>
            <a:off x="457200" y="228600"/>
            <a:ext cx="5756700" cy="442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 sz="2400">
                <a:latin typeface="Poppins"/>
                <a:ea typeface="Poppins"/>
                <a:cs typeface="Poppins"/>
                <a:sym typeface="Poppins"/>
              </a:rPr>
              <a:t>Team Effort!</a:t>
            </a:r>
            <a:endParaRPr b="1" sz="2400">
              <a:solidFill>
                <a:srgbClr val="000000"/>
              </a:solidFill>
              <a:latin typeface="Poppins"/>
              <a:ea typeface="Poppins"/>
              <a:cs typeface="Poppins"/>
              <a:sym typeface="Poppins"/>
            </a:endParaRPr>
          </a:p>
        </p:txBody>
      </p:sp>
      <p:sp>
        <p:nvSpPr>
          <p:cNvPr id="924" name="Google Shape;924;p9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25" name="Google Shape;925;p9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926" name="Google Shape;926;p91"/>
          <p:cNvPicPr preferRelativeResize="0"/>
          <p:nvPr/>
        </p:nvPicPr>
        <p:blipFill>
          <a:blip r:embed="rId3">
            <a:alphaModFix/>
          </a:blip>
          <a:stretch>
            <a:fillRect/>
          </a:stretch>
        </p:blipFill>
        <p:spPr>
          <a:xfrm>
            <a:off x="152400" y="864050"/>
            <a:ext cx="4909548" cy="3682176"/>
          </a:xfrm>
          <a:prstGeom prst="rect">
            <a:avLst/>
          </a:prstGeom>
          <a:noFill/>
          <a:ln>
            <a:noFill/>
          </a:ln>
        </p:spPr>
      </p:pic>
      <p:pic>
        <p:nvPicPr>
          <p:cNvPr id="927" name="Google Shape;927;p91"/>
          <p:cNvPicPr preferRelativeResize="0"/>
          <p:nvPr/>
        </p:nvPicPr>
        <p:blipFill>
          <a:blip r:embed="rId4">
            <a:alphaModFix/>
          </a:blip>
          <a:stretch>
            <a:fillRect/>
          </a:stretch>
        </p:blipFill>
        <p:spPr>
          <a:xfrm>
            <a:off x="5351500" y="864050"/>
            <a:ext cx="1687926" cy="2251500"/>
          </a:xfrm>
          <a:prstGeom prst="rect">
            <a:avLst/>
          </a:prstGeom>
          <a:noFill/>
          <a:ln>
            <a:noFill/>
          </a:ln>
        </p:spPr>
      </p:pic>
      <p:pic>
        <p:nvPicPr>
          <p:cNvPr id="928" name="Google Shape;928;p91"/>
          <p:cNvPicPr preferRelativeResize="0"/>
          <p:nvPr/>
        </p:nvPicPr>
        <p:blipFill>
          <a:blip r:embed="rId5">
            <a:alphaModFix/>
          </a:blip>
          <a:stretch>
            <a:fillRect/>
          </a:stretch>
        </p:blipFill>
        <p:spPr>
          <a:xfrm>
            <a:off x="6258650" y="2533175"/>
            <a:ext cx="2762498" cy="201304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