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5143500" cx="9144000"/>
  <p:notesSz cx="6858000" cy="9144000"/>
  <p:embeddedFontLst>
    <p:embeddedFont>
      <p:font typeface="Roboto"/>
      <p:regular r:id="rId33"/>
      <p:bold r:id="rId34"/>
      <p:italic r:id="rId35"/>
      <p:boldItalic r:id="rId36"/>
    </p:embeddedFont>
    <p:embeddedFont>
      <p:font typeface="Roboto Medium"/>
      <p:regular r:id="rId37"/>
      <p:bold r:id="rId38"/>
      <p:italic r:id="rId39"/>
      <p:boldItalic r:id="rId40"/>
    </p:embeddedFont>
    <p:embeddedFont>
      <p:font typeface="Poppins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40E3DBA-9170-483C-8F6B-D8D962E9A63B}">
  <a:tblStyle styleId="{540E3DBA-9170-483C-8F6B-D8D962E9A6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2CBF4C4-F9CC-4297-8B7B-6AA515078B1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edium-boldItalic.fntdata"/><Relationship Id="rId20" Type="http://schemas.openxmlformats.org/officeDocument/2006/relationships/slide" Target="slides/slide13.xml"/><Relationship Id="rId42" Type="http://schemas.openxmlformats.org/officeDocument/2006/relationships/font" Target="fonts/Poppins-bold.fntdata"/><Relationship Id="rId41" Type="http://schemas.openxmlformats.org/officeDocument/2006/relationships/font" Target="fonts/Poppins-regular.fntdata"/><Relationship Id="rId22" Type="http://schemas.openxmlformats.org/officeDocument/2006/relationships/slide" Target="slides/slide15.xml"/><Relationship Id="rId44" Type="http://schemas.openxmlformats.org/officeDocument/2006/relationships/font" Target="fonts/Poppins-boldItalic.fntdata"/><Relationship Id="rId21" Type="http://schemas.openxmlformats.org/officeDocument/2006/relationships/slide" Target="slides/slide14.xml"/><Relationship Id="rId43" Type="http://schemas.openxmlformats.org/officeDocument/2006/relationships/font" Target="fonts/Poppins-italic.fntdata"/><Relationship Id="rId24" Type="http://schemas.openxmlformats.org/officeDocument/2006/relationships/slide" Target="slides/slide17.xml"/><Relationship Id="rId46" Type="http://schemas.openxmlformats.org/officeDocument/2006/relationships/font" Target="fonts/OpenSans-bold.fntdata"/><Relationship Id="rId23" Type="http://schemas.openxmlformats.org/officeDocument/2006/relationships/slide" Target="slides/slide16.xml"/><Relationship Id="rId45" Type="http://schemas.openxmlformats.org/officeDocument/2006/relationships/font" Target="fonts/OpenSa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8" Type="http://schemas.openxmlformats.org/officeDocument/2006/relationships/font" Target="fonts/OpenSans-boldItalic.fntdata"/><Relationship Id="rId25" Type="http://schemas.openxmlformats.org/officeDocument/2006/relationships/slide" Target="slides/slide18.xml"/><Relationship Id="rId47" Type="http://schemas.openxmlformats.org/officeDocument/2006/relationships/font" Target="fonts/OpenSans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Roboto-regular.fntdata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Roboto-italic.fntdata"/><Relationship Id="rId12" Type="http://schemas.openxmlformats.org/officeDocument/2006/relationships/slide" Target="slides/slide5.xml"/><Relationship Id="rId34" Type="http://schemas.openxmlformats.org/officeDocument/2006/relationships/font" Target="fonts/Roboto-bold.fntdata"/><Relationship Id="rId15" Type="http://schemas.openxmlformats.org/officeDocument/2006/relationships/slide" Target="slides/slide8.xml"/><Relationship Id="rId37" Type="http://schemas.openxmlformats.org/officeDocument/2006/relationships/font" Target="fonts/RobotoMedium-regular.fntdata"/><Relationship Id="rId14" Type="http://schemas.openxmlformats.org/officeDocument/2006/relationships/slide" Target="slides/slide7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0.xml"/><Relationship Id="rId39" Type="http://schemas.openxmlformats.org/officeDocument/2006/relationships/font" Target="fonts/RobotoMedium-italic.fntdata"/><Relationship Id="rId16" Type="http://schemas.openxmlformats.org/officeDocument/2006/relationships/slide" Target="slides/slide9.xml"/><Relationship Id="rId38" Type="http://schemas.openxmlformats.org/officeDocument/2006/relationships/font" Target="fonts/RobotoMedium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2ffacd03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2ffacd03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02ffacd03e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02ffacd03e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2ffacd03e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2ffacd03e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2ffacd03e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2ffacd03e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2ffacd03e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2ffacd03e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2ffacd03e_0_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2ffacd03e_0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2ffacd03e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2ffacd03e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2ffacd03e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2ffacd03e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02ffacd03e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02ffacd03e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02ffacd03e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02ffacd03e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02ffacd03e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02ffacd03e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02ffacd03e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02ffacd03e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02ffacd03e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02ffacd03e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2ffacd03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2ffacd03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02ffacd03e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02ffacd03e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02ffacd03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02ffacd03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Talked about how to protect you, Now we're going to cover how to protect the tests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02ffacd03e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02ffacd03e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02ffacd03e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02ffacd03e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02ffacd03e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02ffacd03e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02ffacd03e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02ffacd03e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02ffacd03e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02ffacd03e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02ffacd03e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02ffacd03e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02ffacd03e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102ffacd03e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02ffacd03e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102ffacd03e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02ffacd03e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102ffacd03e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24"/>
          <p:cNvSpPr txBox="1"/>
          <p:nvPr/>
        </p:nvSpPr>
        <p:spPr>
          <a:xfrm>
            <a:off x="7750065" y="42856"/>
            <a:ext cx="14280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</a:t>
            </a:r>
            <a:endParaRPr b="1"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6" name="Google Shape;96;p24"/>
          <p:cNvPicPr preferRelativeResize="0"/>
          <p:nvPr/>
        </p:nvPicPr>
        <p:blipFill rotWithShape="1">
          <a:blip r:embed="rId2">
            <a:alphaModFix/>
          </a:blip>
          <a:srcRect b="0" l="961" r="951" t="0"/>
          <a:stretch/>
        </p:blipFill>
        <p:spPr>
          <a:xfrm>
            <a:off x="8747744" y="83425"/>
            <a:ext cx="253274" cy="22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56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Relationship Id="rId4" Type="http://schemas.openxmlformats.org/officeDocument/2006/relationships/image" Target="../media/image16.png"/><Relationship Id="rId5" Type="http://schemas.openxmlformats.org/officeDocument/2006/relationships/image" Target="../media/image38.jpg"/><Relationship Id="rId6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10" Type="http://schemas.openxmlformats.org/officeDocument/2006/relationships/image" Target="../media/image28.png"/><Relationship Id="rId9" Type="http://schemas.openxmlformats.org/officeDocument/2006/relationships/image" Target="../media/image29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36.png"/><Relationship Id="rId5" Type="http://schemas.openxmlformats.org/officeDocument/2006/relationships/image" Target="../media/image53.png"/><Relationship Id="rId6" Type="http://schemas.openxmlformats.org/officeDocument/2006/relationships/image" Target="../media/image55.png"/><Relationship Id="rId7" Type="http://schemas.openxmlformats.org/officeDocument/2006/relationships/image" Target="../media/image5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ucla.app.box.com/v/ehs-handout-bio-bsl2-slides" TargetMode="External"/><Relationship Id="rId4" Type="http://schemas.openxmlformats.org/officeDocument/2006/relationships/hyperlink" Target="https://www.ehs.ucla.edu/training-support/courses/biosafety" TargetMode="External"/><Relationship Id="rId9" Type="http://schemas.openxmlformats.org/officeDocument/2006/relationships/hyperlink" Target="https://ohsonline.com/Articles/2018/09/01/Your-Blueprint-for-Chemical-Safety-Training.aspx?Page=1" TargetMode="External"/><Relationship Id="rId5" Type="http://schemas.openxmlformats.org/officeDocument/2006/relationships/hyperlink" Target="https://ehs.yale.edu/trainings/laboratory-chemical-training" TargetMode="External"/><Relationship Id="rId6" Type="http://schemas.openxmlformats.org/officeDocument/2006/relationships/hyperlink" Target="https://ehs.yale.edu/trainings/biological-safety-training-part-1" TargetMode="External"/><Relationship Id="rId7" Type="http://schemas.openxmlformats.org/officeDocument/2006/relationships/hyperlink" Target="https://ehs.yale.edu/trainings/biological-safety-training-part-ii" TargetMode="External"/><Relationship Id="rId8" Type="http://schemas.openxmlformats.org/officeDocument/2006/relationships/hyperlink" Target="https://safetyservices.ucdavis.edu/training/biological-safety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Relationship Id="rId6" Type="http://schemas.openxmlformats.org/officeDocument/2006/relationships/image" Target="../media/image34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png"/><Relationship Id="rId4" Type="http://schemas.openxmlformats.org/officeDocument/2006/relationships/image" Target="../media/image5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bit.ly/floodlamp-sds" TargetMode="External"/><Relationship Id="rId4" Type="http://schemas.openxmlformats.org/officeDocument/2006/relationships/image" Target="../media/image41.png"/><Relationship Id="rId5" Type="http://schemas.openxmlformats.org/officeDocument/2006/relationships/image" Target="../media/image4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5" Type="http://schemas.openxmlformats.org/officeDocument/2006/relationships/image" Target="../media/image43.png"/><Relationship Id="rId6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/>
        </p:nvSpPr>
        <p:spPr>
          <a:xfrm>
            <a:off x="0" y="1406050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Delivering the testing our world needs (and people want)</a:t>
            </a:r>
            <a:endParaRPr sz="18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For COVID-19 and beyond</a:t>
            </a:r>
            <a:endParaRPr i="0" sz="18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25"/>
          <p:cNvPicPr preferRelativeResize="0"/>
          <p:nvPr/>
        </p:nvPicPr>
        <p:blipFill rotWithShape="1">
          <a:blip r:embed="rId3">
            <a:alphaModFix/>
          </a:blip>
          <a:srcRect b="0" l="961" r="951" t="0"/>
          <a:stretch/>
        </p:blipFill>
        <p:spPr>
          <a:xfrm>
            <a:off x="2116830" y="298600"/>
            <a:ext cx="1183070" cy="10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/>
        </p:nvSpPr>
        <p:spPr>
          <a:xfrm>
            <a:off x="2618850" y="383525"/>
            <a:ext cx="441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3600">
                <a:latin typeface="Poppins"/>
                <a:ea typeface="Poppins"/>
                <a:cs typeface="Poppins"/>
                <a:sym typeface="Poppins"/>
              </a:rPr>
              <a:t>FloodLAMP</a:t>
            </a:r>
            <a:endParaRPr b="1" sz="3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Biotechnologies, PBC</a:t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25"/>
          <p:cNvSpPr txBox="1"/>
          <p:nvPr/>
        </p:nvSpPr>
        <p:spPr>
          <a:xfrm>
            <a:off x="966000" y="2003520"/>
            <a:ext cx="72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Randy True,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Founder and CEO  |  randy@floodlamp.bio  |  415-269-2974</a:t>
            </a:r>
            <a:endParaRPr/>
          </a:p>
        </p:txBody>
      </p:sp>
      <p:sp>
        <p:nvSpPr>
          <p:cNvPr id="106" name="Google Shape;106;p25"/>
          <p:cNvSpPr txBox="1"/>
          <p:nvPr/>
        </p:nvSpPr>
        <p:spPr>
          <a:xfrm>
            <a:off x="1324500" y="2659841"/>
            <a:ext cx="7004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oppins"/>
                <a:ea typeface="Poppins"/>
                <a:cs typeface="Poppins"/>
                <a:sym typeface="Poppins"/>
              </a:rPr>
              <a:t>Bend Fire and Rescue - Site Bring Up</a:t>
            </a:r>
            <a:endParaRPr b="1" sz="2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oppins"/>
                <a:ea typeface="Poppins"/>
                <a:cs typeface="Poppins"/>
                <a:sym typeface="Poppins"/>
              </a:rPr>
              <a:t>12-01-2021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206" y="3640866"/>
            <a:ext cx="1038925" cy="10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675" y="2374147"/>
            <a:ext cx="1038925" cy="10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2263575" y="3594519"/>
            <a:ext cx="448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Special Thanks to:</a:t>
            </a:r>
            <a:endParaRPr sz="16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30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Katrina Brandis! </a:t>
            </a:r>
            <a:r>
              <a:rPr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Volunteer </a:t>
            </a:r>
            <a:r>
              <a:rPr lang="en" sz="16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from Bend Science Station</a:t>
            </a:r>
            <a:endParaRPr sz="16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30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Kevin Schallert! FloodLAMP COO and Founder NSVD</a:t>
            </a:r>
            <a:endParaRPr sz="16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0" name="Google Shape;11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378" y="3861212"/>
            <a:ext cx="1910110" cy="6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" name="Google Shape;116;p26"/>
          <p:cNvSpPr txBox="1"/>
          <p:nvPr/>
        </p:nvSpPr>
        <p:spPr>
          <a:xfrm>
            <a:off x="296875" y="553125"/>
            <a:ext cx="81237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2800" u="sng">
              <a:latin typeface="Poppins"/>
              <a:ea typeface="Poppins"/>
              <a:cs typeface="Poppins"/>
              <a:sym typeface="Poppins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Intros						 	  5 min	9:30 am start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FloodLAMP Overview 			10 min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Safety Highlights				  5 min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Contamination Procedures   10 min      10:00 am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Test System Overview		10 min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Validation Run 					80 min	11:30 am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182880" lvl="0" marL="10972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 Katrina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Training Kit Overview			20 min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Cleanup / Wrapup				10 min	12:00 noon	 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182880" lvl="0" marL="10972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182880" lvl="0" marL="10972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Today's Agenda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7"/>
          <p:cNvPicPr preferRelativeResize="0"/>
          <p:nvPr/>
        </p:nvPicPr>
        <p:blipFill rotWithShape="1">
          <a:blip r:embed="rId3">
            <a:alphaModFix/>
          </a:blip>
          <a:srcRect b="1869" l="1847" r="5799" t="4655"/>
          <a:stretch/>
        </p:blipFill>
        <p:spPr>
          <a:xfrm>
            <a:off x="0" y="175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7"/>
          <p:cNvSpPr/>
          <p:nvPr/>
        </p:nvSpPr>
        <p:spPr>
          <a:xfrm>
            <a:off x="0" y="175"/>
            <a:ext cx="9417900" cy="5408100"/>
          </a:xfrm>
          <a:prstGeom prst="rect">
            <a:avLst/>
          </a:prstGeom>
          <a:solidFill>
            <a:srgbClr val="FFFFFF">
              <a:alpha val="471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7"/>
          <p:cNvSpPr txBox="1"/>
          <p:nvPr/>
        </p:nvSpPr>
        <p:spPr>
          <a:xfrm>
            <a:off x="682550" y="2849200"/>
            <a:ext cx="7727700" cy="2056500"/>
          </a:xfrm>
          <a:prstGeom prst="rect">
            <a:avLst/>
          </a:prstGeom>
          <a:solidFill>
            <a:srgbClr val="4285F4">
              <a:alpha val="368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delivers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New testing technology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that does not require any instrumentation or clinical lab overhead - it can be done at scale anywhere by anyone.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80340" lvl="0" marL="32004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Turnkey screening programs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with all of the wraparound components that give people and organizations what they want.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80340" lvl="0" marL="32004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Font typeface="Poppins"/>
              <a:buChar char="●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Disruptive open source strategy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that unlocks molecular testing for our country and the world.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27"/>
          <p:cNvSpPr txBox="1"/>
          <p:nvPr/>
        </p:nvSpPr>
        <p:spPr>
          <a:xfrm>
            <a:off x="189075" y="1447700"/>
            <a:ext cx="83802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still need better testing</a:t>
            </a:r>
            <a:endParaRPr b="1"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FloodLAMP's mission is to improve global health and resiliency through universal access to rapid molecular testing.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/>
        </p:nvSpPr>
        <p:spPr>
          <a:xfrm>
            <a:off x="457200" y="224500"/>
            <a:ext cx="56016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Technology Readiness - TRL 6/8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28"/>
          <p:cNvSpPr txBox="1"/>
          <p:nvPr/>
        </p:nvSpPr>
        <p:spPr>
          <a:xfrm>
            <a:off x="2268725" y="740300"/>
            <a:ext cx="6303600" cy="40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Successful real world programs: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76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 EMS departments in 3 states, screening first responders and city employees;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Commercial contract screening TV production crew 3X per week with &lt;2hr TAT;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Local community pre-school testing program with at-home family pooling enabled by the FloodLAMP Mobile App.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Regulatory progress and potential: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EMS programs green-lit as surveillance by top officials at FDA and CMS;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full FDA EUA submissions for open source protocol EUA's (direct PCR and LAMP);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Successful clinical evaluation from Stanford CLIA Lab;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Pre-EUA for Pooled Swab Collection Kit DTC with FloodLAMP Mobile App;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IRB approved for clinical study of pooling, home collection and App;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Experienced consultants and advisors on board, including Anne Wyllie (SalivaDirect).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Key IP protection: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Broad coverage of pooling and digital integration;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License to core assay chemistry from Harvard Medical School (Rabe-Cepko protocol);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New game-changing platform IP in development.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Pilot manufacturing: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Relationships with top reagent suppliers;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1.3M reactions of primers ready-to-go in freezers (for 5M people with 4X pooling).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1910527" y="644655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  <a:latin typeface="Roboto Medium"/>
                <a:ea typeface="Roboto Medium"/>
                <a:cs typeface="Roboto Medium"/>
                <a:sym typeface="Roboto Medium"/>
              </a:rPr>
              <a:t>✓</a:t>
            </a:r>
            <a:endParaRPr sz="2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5" name="Google Shape;135;p28"/>
          <p:cNvSpPr txBox="1"/>
          <p:nvPr/>
        </p:nvSpPr>
        <p:spPr>
          <a:xfrm>
            <a:off x="1910527" y="1700858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  <a:latin typeface="Roboto Medium"/>
                <a:ea typeface="Roboto Medium"/>
                <a:cs typeface="Roboto Medium"/>
                <a:sym typeface="Roboto Medium"/>
              </a:rPr>
              <a:t>✓</a:t>
            </a:r>
            <a:endParaRPr sz="2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6" name="Google Shape;136;p28"/>
          <p:cNvSpPr txBox="1"/>
          <p:nvPr/>
        </p:nvSpPr>
        <p:spPr>
          <a:xfrm>
            <a:off x="1910527" y="3134170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  <a:latin typeface="Roboto Medium"/>
                <a:ea typeface="Roboto Medium"/>
                <a:cs typeface="Roboto Medium"/>
                <a:sym typeface="Roboto Medium"/>
              </a:rPr>
              <a:t>✓</a:t>
            </a:r>
            <a:endParaRPr sz="2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7" name="Google Shape;137;p28"/>
          <p:cNvSpPr txBox="1"/>
          <p:nvPr/>
        </p:nvSpPr>
        <p:spPr>
          <a:xfrm>
            <a:off x="1910527" y="4035274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  <a:latin typeface="Roboto Medium"/>
                <a:ea typeface="Roboto Medium"/>
                <a:cs typeface="Roboto Medium"/>
                <a:sym typeface="Roboto Medium"/>
              </a:rPr>
              <a:t>✓</a:t>
            </a:r>
            <a:endParaRPr sz="2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38" name="Google Shape;13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601" y="1881125"/>
            <a:ext cx="1584550" cy="8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100" y="831275"/>
            <a:ext cx="1375437" cy="91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975" y="4272701"/>
            <a:ext cx="880748" cy="63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389" y="3344274"/>
            <a:ext cx="713458" cy="70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9"/>
          <p:cNvSpPr txBox="1"/>
          <p:nvPr/>
        </p:nvSpPr>
        <p:spPr>
          <a:xfrm>
            <a:off x="457200" y="228600"/>
            <a:ext cx="6476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Performance in All Dimensions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29"/>
          <p:cNvSpPr/>
          <p:nvPr/>
        </p:nvSpPr>
        <p:spPr>
          <a:xfrm flipH="1" rot="10800000">
            <a:off x="1589468" y="2056036"/>
            <a:ext cx="3390000" cy="2836800"/>
          </a:xfrm>
          <a:prstGeom prst="ellipse">
            <a:avLst/>
          </a:prstGeom>
          <a:solidFill>
            <a:srgbClr val="E6EA8E">
              <a:alpha val="50559"/>
            </a:srgbClr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9"/>
          <p:cNvSpPr/>
          <p:nvPr/>
        </p:nvSpPr>
        <p:spPr>
          <a:xfrm flipH="1" rot="10800000">
            <a:off x="2742022" y="681982"/>
            <a:ext cx="3390000" cy="2836800"/>
          </a:xfrm>
          <a:prstGeom prst="ellipse">
            <a:avLst/>
          </a:prstGeom>
          <a:solidFill>
            <a:srgbClr val="B6D7A8">
              <a:alpha val="60780"/>
            </a:srgbClr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9"/>
          <p:cNvSpPr/>
          <p:nvPr/>
        </p:nvSpPr>
        <p:spPr>
          <a:xfrm flipH="1" rot="10800000">
            <a:off x="3945863" y="2056036"/>
            <a:ext cx="3390000" cy="2836800"/>
          </a:xfrm>
          <a:prstGeom prst="ellipse">
            <a:avLst/>
          </a:prstGeom>
          <a:solidFill>
            <a:srgbClr val="F2E6D4">
              <a:alpha val="47190"/>
            </a:srgbClr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9"/>
          <p:cNvSpPr/>
          <p:nvPr/>
        </p:nvSpPr>
        <p:spPr>
          <a:xfrm>
            <a:off x="3866279" y="3016896"/>
            <a:ext cx="1230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QuickColor</a:t>
            </a:r>
            <a:r>
              <a:rPr b="1" baseline="30000"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endParaRPr b="1" baseline="30000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9"/>
          <p:cNvSpPr txBox="1"/>
          <p:nvPr/>
        </p:nvSpPr>
        <p:spPr>
          <a:xfrm>
            <a:off x="1559328" y="3073031"/>
            <a:ext cx="17487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LOW COST</a:t>
            </a:r>
            <a:endParaRPr b="1" sz="1800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BF9000"/>
                </a:solidFill>
                <a:latin typeface="Roboto"/>
                <a:ea typeface="Roboto"/>
                <a:cs typeface="Roboto"/>
                <a:sym typeface="Roboto"/>
              </a:rPr>
              <a:t>&lt; $5 per person</a:t>
            </a:r>
            <a:endParaRPr sz="1200">
              <a:solidFill>
                <a:srgbClr val="BF9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29"/>
          <p:cNvSpPr txBox="1"/>
          <p:nvPr/>
        </p:nvSpPr>
        <p:spPr>
          <a:xfrm>
            <a:off x="5296325" y="2905750"/>
            <a:ext cx="22125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69138"/>
                </a:solidFill>
                <a:latin typeface="Poppins"/>
                <a:ea typeface="Poppins"/>
                <a:cs typeface="Poppins"/>
                <a:sym typeface="Poppins"/>
              </a:rPr>
              <a:t>GOOD</a:t>
            </a:r>
            <a:endParaRPr b="1" sz="1800">
              <a:solidFill>
                <a:srgbClr val="E691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69138"/>
                </a:solidFill>
                <a:latin typeface="Poppins"/>
                <a:ea typeface="Poppins"/>
                <a:cs typeface="Poppins"/>
                <a:sym typeface="Poppins"/>
              </a:rPr>
              <a:t>SENSITIVITY</a:t>
            </a:r>
            <a:endParaRPr b="1" sz="1800">
              <a:solidFill>
                <a:srgbClr val="E6913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Detect</a:t>
            </a:r>
            <a:endParaRPr sz="12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Pre-Infectious Asymptomatics</a:t>
            </a:r>
            <a:endParaRPr sz="12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3227200" y="820825"/>
            <a:ext cx="2428500" cy="8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RAPID TURNAROUND TIME</a:t>
            </a:r>
            <a:endParaRPr b="1" sz="18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&lt; 2 hrs sample to answer</a:t>
            </a:r>
            <a:endParaRPr sz="12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29"/>
          <p:cNvSpPr/>
          <p:nvPr/>
        </p:nvSpPr>
        <p:spPr>
          <a:xfrm>
            <a:off x="2933550" y="2117090"/>
            <a:ext cx="1086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Antigen Test Strips</a:t>
            </a:r>
            <a:endParaRPr i="1"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9"/>
          <p:cNvSpPr/>
          <p:nvPr/>
        </p:nvSpPr>
        <p:spPr>
          <a:xfrm>
            <a:off x="4988000" y="2174675"/>
            <a:ext cx="8808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Rapid Molecular Cartridges</a:t>
            </a:r>
            <a:endParaRPr i="1"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9"/>
          <p:cNvSpPr/>
          <p:nvPr/>
        </p:nvSpPr>
        <p:spPr>
          <a:xfrm>
            <a:off x="3866275" y="3573375"/>
            <a:ext cx="12300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SalivaDirect &amp; FloodLAMP Pooled Swab PCR</a:t>
            </a:r>
            <a:endParaRPr i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9"/>
          <p:cNvSpPr/>
          <p:nvPr/>
        </p:nvSpPr>
        <p:spPr>
          <a:xfrm>
            <a:off x="188925" y="3722250"/>
            <a:ext cx="1324500" cy="105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upfront capital cost for PCR instruments – great potential to drive down PCR screening costs.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9" name="Google Shape;159;p29"/>
          <p:cNvCxnSpPr>
            <a:stCxn id="158" idx="3"/>
            <a:endCxn id="157" idx="1"/>
          </p:cNvCxnSpPr>
          <p:nvPr/>
        </p:nvCxnSpPr>
        <p:spPr>
          <a:xfrm flipH="1" rot="10800000">
            <a:off x="1513425" y="3949350"/>
            <a:ext cx="2352900" cy="298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0" name="Google Shape;160;p29"/>
          <p:cNvSpPr/>
          <p:nvPr/>
        </p:nvSpPr>
        <p:spPr>
          <a:xfrm>
            <a:off x="5187100" y="4161146"/>
            <a:ext cx="10155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Clinical Lab Purified PCR</a:t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9"/>
          <p:cNvSpPr/>
          <p:nvPr/>
        </p:nvSpPr>
        <p:spPr>
          <a:xfrm>
            <a:off x="7443600" y="3508800"/>
            <a:ext cx="1577400" cy="1146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Long turnaround renders it unsuitable for large scale screening – schools and workplaces need to know quickly is someone is infected.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2" name="Google Shape;162;p29"/>
          <p:cNvCxnSpPr>
            <a:stCxn id="161" idx="1"/>
            <a:endCxn id="160" idx="3"/>
          </p:cNvCxnSpPr>
          <p:nvPr/>
        </p:nvCxnSpPr>
        <p:spPr>
          <a:xfrm flipH="1">
            <a:off x="6202500" y="4082100"/>
            <a:ext cx="1241100" cy="360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3" name="Google Shape;163;p29"/>
          <p:cNvSpPr/>
          <p:nvPr/>
        </p:nvSpPr>
        <p:spPr>
          <a:xfrm>
            <a:off x="7443600" y="681975"/>
            <a:ext cx="1577400" cy="751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People want higher confidence for both positive and negative results.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4" name="Google Shape;164;p29"/>
          <p:cNvCxnSpPr>
            <a:stCxn id="163" idx="1"/>
            <a:endCxn id="155" idx="3"/>
          </p:cNvCxnSpPr>
          <p:nvPr/>
        </p:nvCxnSpPr>
        <p:spPr>
          <a:xfrm flipH="1">
            <a:off x="4019700" y="1057875"/>
            <a:ext cx="3423900" cy="1180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5" name="Google Shape;165;p29"/>
          <p:cNvSpPr/>
          <p:nvPr/>
        </p:nvSpPr>
        <p:spPr>
          <a:xfrm>
            <a:off x="7443600" y="1684275"/>
            <a:ext cx="1577400" cy="887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Will help usher in era of at-home concierge diagnostics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but simply too expensive for public health screening.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6" name="Google Shape;166;p29"/>
          <p:cNvCxnSpPr>
            <a:stCxn id="165" idx="1"/>
            <a:endCxn id="156" idx="3"/>
          </p:cNvCxnSpPr>
          <p:nvPr/>
        </p:nvCxnSpPr>
        <p:spPr>
          <a:xfrm flipH="1">
            <a:off x="5868900" y="2127975"/>
            <a:ext cx="1574700" cy="328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7" name="Google Shape;167;p29"/>
          <p:cNvSpPr/>
          <p:nvPr/>
        </p:nvSpPr>
        <p:spPr>
          <a:xfrm>
            <a:off x="185325" y="1501425"/>
            <a:ext cx="1324500" cy="1379100"/>
          </a:xfrm>
          <a:prstGeom prst="rect">
            <a:avLst/>
          </a:prstGeom>
          <a:solidFill>
            <a:srgbClr val="4285F4">
              <a:alpha val="3687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Local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Fast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Cheap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Molecular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Flexible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Resilient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8" name="Google Shape;168;p29"/>
          <p:cNvCxnSpPr>
            <a:stCxn id="167" idx="3"/>
            <a:endCxn id="169" idx="1"/>
          </p:cNvCxnSpPr>
          <p:nvPr/>
        </p:nvCxnSpPr>
        <p:spPr>
          <a:xfrm>
            <a:off x="1509825" y="2190975"/>
            <a:ext cx="2780100" cy="6324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0" name="Google Shape;170;p29"/>
          <p:cNvSpPr/>
          <p:nvPr/>
        </p:nvSpPr>
        <p:spPr>
          <a:xfrm>
            <a:off x="4253300" y="2627575"/>
            <a:ext cx="442800" cy="44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 b="3729" l="0" r="0" t="3738"/>
          <a:stretch/>
        </p:blipFill>
        <p:spPr>
          <a:xfrm>
            <a:off x="4290018" y="2651985"/>
            <a:ext cx="380002" cy="342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p30"/>
          <p:cNvSpPr/>
          <p:nvPr/>
        </p:nvSpPr>
        <p:spPr>
          <a:xfrm>
            <a:off x="6088675" y="3062600"/>
            <a:ext cx="28128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FloodLAMP QuickColor</a:t>
            </a:r>
            <a:r>
              <a:rPr b="1" baseline="30000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Test</a:t>
            </a:r>
            <a:endParaRPr b="1" sz="13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RT-LAMP "PCR-like" molecular amplification 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instruments required to run test or analyze results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Low cost and easy to run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in 45 minutes with only 15 minutes hands-on time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30"/>
          <p:cNvSpPr/>
          <p:nvPr/>
        </p:nvSpPr>
        <p:spPr>
          <a:xfrm>
            <a:off x="3159300" y="3062600"/>
            <a:ext cx="2673000" cy="9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FloodLAMP Mobile App</a:t>
            </a:r>
            <a:endParaRPr b="1" sz="13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Custom app supports both self and sponsored collection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can be reported directly to participants and administrators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Lab staff interface for batch processing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8" name="Google Shape;178;p30"/>
          <p:cNvPicPr preferRelativeResize="0"/>
          <p:nvPr/>
        </p:nvPicPr>
        <p:blipFill rotWithShape="1">
          <a:blip r:embed="rId3">
            <a:alphaModFix/>
          </a:blip>
          <a:srcRect b="0" l="129" r="129" t="0"/>
          <a:stretch/>
        </p:blipFill>
        <p:spPr>
          <a:xfrm>
            <a:off x="3435025" y="1524938"/>
            <a:ext cx="706611" cy="1364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/>
          <p:cNvPicPr preferRelativeResize="0"/>
          <p:nvPr/>
        </p:nvPicPr>
        <p:blipFill rotWithShape="1">
          <a:blip r:embed="rId4">
            <a:alphaModFix/>
          </a:blip>
          <a:srcRect b="0" l="109" r="109" t="0"/>
          <a:stretch/>
        </p:blipFill>
        <p:spPr>
          <a:xfrm>
            <a:off x="4282369" y="1524938"/>
            <a:ext cx="681635" cy="136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4633" y="1535963"/>
            <a:ext cx="1862992" cy="135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0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Solution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30"/>
          <p:cNvSpPr/>
          <p:nvPr/>
        </p:nvSpPr>
        <p:spPr>
          <a:xfrm>
            <a:off x="373675" y="3062600"/>
            <a:ext cx="2346300" cy="9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Pooled Swab Collection</a:t>
            </a:r>
            <a:endParaRPr b="1" sz="13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18288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Up to 4 nasal swabs per sample tube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 rotWithShape="1">
          <a:blip r:embed="rId6">
            <a:alphaModFix/>
          </a:blip>
          <a:srcRect b="4536" l="4773" r="8900" t="4545"/>
          <a:stretch/>
        </p:blipFill>
        <p:spPr>
          <a:xfrm>
            <a:off x="847650" y="1535963"/>
            <a:ext cx="1118651" cy="14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0"/>
          <p:cNvSpPr/>
          <p:nvPr/>
        </p:nvSpPr>
        <p:spPr>
          <a:xfrm>
            <a:off x="510250" y="7856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Unique Combination of Advantages in a Fully Integrated Program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/>
          </a:blip>
          <a:srcRect b="14609" l="67776" r="1194" t="16897"/>
          <a:stretch/>
        </p:blipFill>
        <p:spPr>
          <a:xfrm>
            <a:off x="4050373" y="3561518"/>
            <a:ext cx="900506" cy="990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1"/>
          <p:cNvGrpSpPr/>
          <p:nvPr/>
        </p:nvGrpSpPr>
        <p:grpSpPr>
          <a:xfrm>
            <a:off x="549116" y="2593318"/>
            <a:ext cx="1365214" cy="1364832"/>
            <a:chOff x="1057175" y="2464200"/>
            <a:chExt cx="1819800" cy="1819776"/>
          </a:xfrm>
        </p:grpSpPr>
        <p:grpSp>
          <p:nvGrpSpPr>
            <p:cNvPr id="192" name="Google Shape;192;p31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193" name="Google Shape;193;p3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4" name="Google Shape;194;p31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5" name="Google Shape;195;p31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6" name="Google Shape;196;p31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7" name="Google Shape;197;p31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8" name="Google Shape;198;p31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9" name="Google Shape;199;p31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0" name="Google Shape;200;p31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1" name="Google Shape;201;p31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2" name="Google Shape;202;p31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p31"/>
          <p:cNvGrpSpPr/>
          <p:nvPr/>
        </p:nvGrpSpPr>
        <p:grpSpPr>
          <a:xfrm>
            <a:off x="1558812" y="2593318"/>
            <a:ext cx="1365214" cy="1364832"/>
            <a:chOff x="1196487" y="331593"/>
            <a:chExt cx="1365214" cy="1364832"/>
          </a:xfrm>
        </p:grpSpPr>
        <p:grpSp>
          <p:nvGrpSpPr>
            <p:cNvPr id="204" name="Google Shape;204;p31"/>
            <p:cNvGrpSpPr/>
            <p:nvPr/>
          </p:nvGrpSpPr>
          <p:grpSpPr>
            <a:xfrm>
              <a:off x="1196487" y="331593"/>
              <a:ext cx="1365214" cy="1364832"/>
              <a:chOff x="1057175" y="2464200"/>
              <a:chExt cx="1819800" cy="1819776"/>
            </a:xfrm>
          </p:grpSpPr>
          <p:pic>
            <p:nvPicPr>
              <p:cNvPr id="205" name="Google Shape;205;p3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" name="Google Shape;206;p31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" name="Google Shape;207;p31"/>
            <p:cNvGrpSpPr/>
            <p:nvPr/>
          </p:nvGrpSpPr>
          <p:grpSpPr>
            <a:xfrm>
              <a:off x="1713903" y="1131659"/>
              <a:ext cx="229685" cy="101395"/>
              <a:chOff x="2256000" y="3032033"/>
              <a:chExt cx="373047" cy="135176"/>
            </a:xfrm>
          </p:grpSpPr>
          <p:grpSp>
            <p:nvGrpSpPr>
              <p:cNvPr id="208" name="Google Shape;208;p31"/>
              <p:cNvGrpSpPr/>
              <p:nvPr/>
            </p:nvGrpSpPr>
            <p:grpSpPr>
              <a:xfrm rot="-128103">
                <a:off x="2258285" y="3036046"/>
                <a:ext cx="217762" cy="126556"/>
                <a:chOff x="2646551" y="3036551"/>
                <a:chExt cx="174844" cy="126569"/>
              </a:xfrm>
            </p:grpSpPr>
            <p:sp>
              <p:nvSpPr>
                <p:cNvPr id="209" name="Google Shape;209;p31"/>
                <p:cNvSpPr/>
                <p:nvPr/>
              </p:nvSpPr>
              <p:spPr>
                <a:xfrm rot="5852367">
                  <a:off x="2650006" y="3057260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31"/>
                <p:cNvSpPr/>
                <p:nvPr/>
              </p:nvSpPr>
              <p:spPr>
                <a:xfrm flipH="1" rot="-5852367">
                  <a:off x="2714450" y="3044826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1" name="Google Shape;211;p31"/>
              <p:cNvGrpSpPr/>
              <p:nvPr/>
            </p:nvGrpSpPr>
            <p:grpSpPr>
              <a:xfrm rot="-128103">
                <a:off x="2334496" y="3036627"/>
                <a:ext cx="217015" cy="125988"/>
                <a:chOff x="2646569" y="3036524"/>
                <a:chExt cx="174244" cy="126001"/>
              </a:xfrm>
            </p:grpSpPr>
            <p:sp>
              <p:nvSpPr>
                <p:cNvPr id="212" name="Google Shape;212;p31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3" name="Google Shape;213;p31"/>
                <p:cNvSpPr/>
                <p:nvPr/>
              </p:nvSpPr>
              <p:spPr>
                <a:xfrm flipH="1" rot="-5852367">
                  <a:off x="2713868" y="3044799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14" name="Google Shape;214;p31"/>
              <p:cNvGrpSpPr/>
              <p:nvPr/>
            </p:nvGrpSpPr>
            <p:grpSpPr>
              <a:xfrm rot="-128103">
                <a:off x="2411863" y="3035992"/>
                <a:ext cx="214885" cy="127259"/>
                <a:chOff x="2646569" y="3035253"/>
                <a:chExt cx="172534" cy="127272"/>
              </a:xfrm>
            </p:grpSpPr>
            <p:sp>
              <p:nvSpPr>
                <p:cNvPr id="215" name="Google Shape;215;p31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6" name="Google Shape;216;p31"/>
                <p:cNvSpPr/>
                <p:nvPr/>
              </p:nvSpPr>
              <p:spPr>
                <a:xfrm flipH="1" rot="-5852367">
                  <a:off x="2712158" y="3043528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217" name="Google Shape;217;p31"/>
            <p:cNvSpPr/>
            <p:nvPr/>
          </p:nvSpPr>
          <p:spPr>
            <a:xfrm>
              <a:off x="1763410" y="1215307"/>
              <a:ext cx="136218" cy="126806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218" name="Google Shape;218;p31"/>
          <p:cNvSpPr txBox="1"/>
          <p:nvPr/>
        </p:nvSpPr>
        <p:spPr>
          <a:xfrm>
            <a:off x="449875" y="802775"/>
            <a:ext cx="6683100" cy="8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 has fully validated 2 complementary tests that are best-of-breed with EUAs submitted to the FDA. Pooled home collection kit was also submitted for interactive review.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 test workflow and collection kit has been designed to expand to non-COVID-19 targets in the futur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1773" y="2127116"/>
            <a:ext cx="1204200" cy="87458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/>
          <p:nvPr/>
        </p:nvSpPr>
        <p:spPr>
          <a:xfrm>
            <a:off x="5268625" y="2110175"/>
            <a:ext cx="3308700" cy="1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QuickColor</a:t>
            </a:r>
            <a:r>
              <a:rPr b="1" baseline="30000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LAMP Test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High sensitivity (90%)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Ultra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high throughput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Ideal for serial screening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rgbClr val="4285F4"/>
                </a:solidFill>
                <a:latin typeface="Roboto"/>
                <a:ea typeface="Roboto"/>
                <a:cs typeface="Roboto"/>
                <a:sym typeface="Roboto"/>
              </a:rPr>
              <a:t>Uniquely scales without capital intensive instruments</a:t>
            </a:r>
            <a:endParaRPr sz="1000"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latin typeface="Open Sans"/>
                <a:ea typeface="Open Sans"/>
                <a:cs typeface="Open Sans"/>
                <a:sym typeface="Open Sans"/>
              </a:rPr>
              <a:t>Licensed from Harvard Medical School (Rabe Cepko Protocol) </a:t>
            </a:r>
            <a:endParaRPr i="1"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5268625" y="3674925"/>
            <a:ext cx="2620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EasyPCR</a:t>
            </a:r>
            <a:r>
              <a:rPr b="1" baseline="30000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Test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Very high sensitivity (98%)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Medium throughput (1.5 hrs/94)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Ideal for diagnostics/reflex/confirm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31"/>
          <p:cNvSpPr/>
          <p:nvPr/>
        </p:nvSpPr>
        <p:spPr>
          <a:xfrm>
            <a:off x="4050375" y="3019500"/>
            <a:ext cx="10470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Open Sans"/>
                <a:ea typeface="Open Sans"/>
                <a:cs typeface="Open Sans"/>
                <a:sym typeface="Open Sans"/>
              </a:rPr>
              <a:t>Visual Readout</a:t>
            </a:r>
            <a:endParaRPr i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31"/>
          <p:cNvSpPr/>
          <p:nvPr/>
        </p:nvSpPr>
        <p:spPr>
          <a:xfrm>
            <a:off x="735825" y="3815750"/>
            <a:ext cx="21333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Streamlined Sample Prep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Upfront swab pooling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Highly scalable, integrated processing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Same sample for both tests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3971768" y="4650850"/>
            <a:ext cx="12042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Open Sans"/>
                <a:ea typeface="Open Sans"/>
                <a:cs typeface="Open Sans"/>
                <a:sym typeface="Open Sans"/>
              </a:rPr>
              <a:t>Standard RT-qPCR instrument</a:t>
            </a:r>
            <a:endParaRPr i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457200" y="228600"/>
            <a:ext cx="558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Core Assay Technology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27" name="Google Shape;227;p31"/>
          <p:cNvCxnSpPr/>
          <p:nvPr/>
        </p:nvCxnSpPr>
        <p:spPr>
          <a:xfrm>
            <a:off x="1436275" y="3273038"/>
            <a:ext cx="542100" cy="54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8" name="Google Shape;228;p31"/>
          <p:cNvCxnSpPr/>
          <p:nvPr/>
        </p:nvCxnSpPr>
        <p:spPr>
          <a:xfrm flipH="1" rot="10800000">
            <a:off x="2487750" y="2525850"/>
            <a:ext cx="1327200" cy="6990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4285F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31"/>
          <p:cNvCxnSpPr/>
          <p:nvPr/>
        </p:nvCxnSpPr>
        <p:spPr>
          <a:xfrm>
            <a:off x="2487750" y="3409125"/>
            <a:ext cx="1333200" cy="6558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4285F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/>
        </p:nvSpPr>
        <p:spPr>
          <a:xfrm>
            <a:off x="457200" y="228600"/>
            <a:ext cx="4312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Clinical Evaluation Data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470529" y="755509"/>
            <a:ext cx="5787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Clinical evaluation performed by the Stanford CLIA Lab, with excellent results and praise on the "really straightforward" protocol. </a:t>
            </a:r>
            <a:endParaRPr>
              <a:solidFill>
                <a:srgbClr val="17161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7" name="Google Shape;237;p3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4951" y="1722728"/>
            <a:ext cx="1710176" cy="1059125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32"/>
          <p:cNvSpPr/>
          <p:nvPr/>
        </p:nvSpPr>
        <p:spPr>
          <a:xfrm>
            <a:off x="405650" y="3333753"/>
            <a:ext cx="42726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QuickColor</a:t>
            </a:r>
            <a:r>
              <a:rPr b="1" baseline="30000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LAMP Test</a:t>
            </a:r>
            <a:endParaRPr b="1" sz="18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12 copies/µl LoD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90% Sensitivity (PPA 36/40)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Missed positives only high Ct (&gt;36 with direct PCR)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100% Specificity (40/40)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No false positives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9" name="Google Shape;239;p32"/>
          <p:cNvSpPr/>
          <p:nvPr/>
        </p:nvSpPr>
        <p:spPr>
          <a:xfrm>
            <a:off x="405660" y="1877322"/>
            <a:ext cx="3747300" cy="12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EasyPCR</a:t>
            </a:r>
            <a:r>
              <a:rPr b="1" baseline="30000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Test</a:t>
            </a:r>
            <a:endParaRPr b="1" sz="18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3 copies/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µl LoD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98%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sensitivity (PPA 39/40)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100% Specificity (40/40)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false positives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0" name="Google Shape;240;p32"/>
          <p:cNvPicPr preferRelativeResize="0"/>
          <p:nvPr/>
        </p:nvPicPr>
        <p:blipFill rotWithShape="1">
          <a:blip r:embed="rId4">
            <a:alphaModFix/>
          </a:blip>
          <a:srcRect b="0" l="813" r="0" t="1690"/>
          <a:stretch/>
        </p:blipFill>
        <p:spPr>
          <a:xfrm>
            <a:off x="4941625" y="3320503"/>
            <a:ext cx="3246874" cy="126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2"/>
          <p:cNvSpPr/>
          <p:nvPr/>
        </p:nvSpPr>
        <p:spPr>
          <a:xfrm>
            <a:off x="4941625" y="4567956"/>
            <a:ext cx="39675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Source of Specimens: Stanford COVID-19 Clinical Testing Program</a:t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Specimen Type: Anterior Nares Swab in PBS, previously tested and frozen</a:t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Comparator Test: Hologic Panther Fusion SARS-CoV-2 Assay and Hologic Panther Aptima SARS-CoV-2 Assay</a:t>
            </a:r>
            <a:endParaRPr sz="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2" name="Google Shape;24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1625" y="1722727"/>
            <a:ext cx="3246874" cy="1379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8" name="Google Shape;248;p33"/>
          <p:cNvSpPr/>
          <p:nvPr/>
        </p:nvSpPr>
        <p:spPr>
          <a:xfrm>
            <a:off x="2180375" y="683537"/>
            <a:ext cx="63594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118850" spcFirstLastPara="1" rIns="118850" wrap="square" tIns="118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Florida Municipal &amp; EMS Deployments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Davie and Coral Springs FL EMS Depts purchased systems to routinely screen first responders and city staff.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Full-time light duty firefighters dedicated to running FloodLAMP.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Unknown positive cases detected and many positives confirmed.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Clearance from CMS and FDA to operate non-diagnostic "surveillance" testing program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Reordered test kits and expanding programs.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457200" y="228600"/>
            <a:ext cx="699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Case Studies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2180375" y="3885503"/>
            <a:ext cx="5971500" cy="11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118850" spcFirstLastPara="1" rIns="118850" wrap="square" tIns="118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A86E8"/>
                </a:solidFill>
                <a:latin typeface="Poppins"/>
                <a:ea typeface="Poppins"/>
                <a:cs typeface="Poppins"/>
                <a:sym typeface="Poppins"/>
              </a:rPr>
              <a:t>Preschool At-home Family Pooled Collection</a:t>
            </a:r>
            <a:endParaRPr b="1" sz="1200">
              <a:solidFill>
                <a:srgbClr val="4A8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Pilot underway with onboarding and first testing sessions successful.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Implementing "holy grail" of at-home self-collection of entire families.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Using FloodLAMP Mobile App for distributed collection and processing.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Convenient drop-off at school.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75min true turnaround-time from dropoff cutoff time to results.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33"/>
          <p:cNvSpPr/>
          <p:nvPr/>
        </p:nvSpPr>
        <p:spPr>
          <a:xfrm>
            <a:off x="2180375" y="2815852"/>
            <a:ext cx="43272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118850" spcFirstLastPara="1" rIns="118850" wrap="square" tIns="118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EMS Leadership Conference Screening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Pop-up lab at conference venue - Hard Rock Hotel Ft. Lauderdale.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Setup and validation complete in 3 hrs.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Screened conference attendees on-site in pools of 2-4.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Same day training of volunteers to run test.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No positive or invalid results.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69 minute average turnaround time in lab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2180375" y="1682909"/>
            <a:ext cx="5387400" cy="11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850" lIns="118850" spcFirstLastPara="1" rIns="118850" wrap="square" tIns="118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Teen Summer Camp</a:t>
            </a:r>
            <a:endParaRPr b="1"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Screened entire camp, 2 cohorts, 300 and 400 campers.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Remote bringup and processing by local academic volunteers.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FloodLAMP screening brought up early after 1 positive case identified on Day2.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Positive case confirmed by FloodLAMP.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-148590" lvl="0" marL="32004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●"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Daily surveillance screened bunkmates and contacts post exposure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3" name="Google Shape;2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180" y="1812861"/>
            <a:ext cx="1435749" cy="10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3"/>
          <p:cNvPicPr preferRelativeResize="0"/>
          <p:nvPr/>
        </p:nvPicPr>
        <p:blipFill rotWithShape="1">
          <a:blip r:embed="rId4">
            <a:alphaModFix/>
          </a:blip>
          <a:srcRect b="0" l="6985" r="0" t="21917"/>
          <a:stretch/>
        </p:blipFill>
        <p:spPr>
          <a:xfrm>
            <a:off x="566575" y="2994949"/>
            <a:ext cx="1370877" cy="8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3"/>
          <p:cNvPicPr preferRelativeResize="0"/>
          <p:nvPr/>
        </p:nvPicPr>
        <p:blipFill rotWithShape="1">
          <a:blip r:embed="rId5">
            <a:alphaModFix/>
          </a:blip>
          <a:srcRect b="38954" l="0" r="0" t="11953"/>
          <a:stretch/>
        </p:blipFill>
        <p:spPr>
          <a:xfrm>
            <a:off x="566575" y="4080198"/>
            <a:ext cx="1370876" cy="89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200" y="810750"/>
            <a:ext cx="1435750" cy="79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Open EUAs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34"/>
          <p:cNvSpPr txBox="1"/>
          <p:nvPr/>
        </p:nvSpPr>
        <p:spPr>
          <a:xfrm>
            <a:off x="419375" y="665750"/>
            <a:ext cx="80391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285F4"/>
                </a:solidFill>
                <a:latin typeface="Roboto"/>
                <a:ea typeface="Roboto"/>
                <a:cs typeface="Roboto"/>
                <a:sym typeface="Roboto"/>
              </a:rPr>
              <a:t>Path to establishing generics in Dx</a:t>
            </a:r>
            <a:endParaRPr b="1" sz="1600"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64" name="Google Shape;264;p34"/>
          <p:cNvGraphicFramePr/>
          <p:nvPr/>
        </p:nvGraphicFramePr>
        <p:xfrm>
          <a:off x="495575" y="1289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{540E3DBA-9170-483C-8F6B-D8D962E9A63B}</a:tableStyleId>
              </a:tblPr>
              <a:tblGrid>
                <a:gridCol w="2638125"/>
                <a:gridCol w="791575"/>
                <a:gridCol w="818700"/>
                <a:gridCol w="995100"/>
                <a:gridCol w="984075"/>
                <a:gridCol w="876000"/>
                <a:gridCol w="873275"/>
              </a:tblGrid>
              <a:tr h="882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36575" marB="36575" marR="36575" marL="36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Typical </a:t>
                      </a:r>
                      <a:endParaRPr b="1"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IVD EUA</a:t>
                      </a:r>
                      <a:endParaRPr b="1" sz="1000"/>
                    </a:p>
                  </a:txBody>
                  <a:tcPr marT="36575" marB="73150" marR="36575" marL="36575" anchor="b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CDC EUA</a:t>
                      </a:r>
                      <a:endParaRPr b="1" sz="1000"/>
                    </a:p>
                  </a:txBody>
                  <a:tcPr marT="36575" marB="73150" marR="36575" marL="36575" anchor="b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SalivaDirect</a:t>
                      </a:r>
                      <a:r>
                        <a:rPr b="1" baseline="30000" lang="en" sz="1000"/>
                        <a:t>TM</a:t>
                      </a:r>
                      <a:endParaRPr b="1" baseline="30000" sz="1000"/>
                    </a:p>
                  </a:txBody>
                  <a:tcPr marT="36575" marB="73150" marR="36575" marL="36575" anchor="b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SHIELD</a:t>
                      </a:r>
                      <a:endParaRPr b="1" sz="1000"/>
                    </a:p>
                  </a:txBody>
                  <a:tcPr marT="36575" marB="73150" marR="36575" marL="36575" anchor="b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FloodLAMP</a:t>
                      </a:r>
                      <a:endParaRPr b="1"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EasyPCR</a:t>
                      </a:r>
                      <a:r>
                        <a:rPr b="1" baseline="30000" lang="en" sz="1000"/>
                        <a:t>TM</a:t>
                      </a:r>
                      <a:endParaRPr b="1" baseline="30000" sz="1000"/>
                    </a:p>
                  </a:txBody>
                  <a:tcPr marT="36575" marB="73150" marR="36575" marL="36575" anchor="b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FloodLAMP</a:t>
                      </a:r>
                      <a:endParaRPr b="1" sz="10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QuickColor</a:t>
                      </a:r>
                      <a:r>
                        <a:rPr b="1" baseline="30000" lang="en" sz="1000"/>
                        <a:t>TM</a:t>
                      </a:r>
                      <a:endParaRPr b="1" baseline="30000" sz="1000"/>
                    </a:p>
                  </a:txBody>
                  <a:tcPr marT="36575" marB="73150" marR="36575" marL="36575" anchor="b"/>
                </a:tc>
              </a:tr>
              <a:tr h="258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Disclosure of all chemicals and reagents?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Chemical and reagents available from multiple vendors?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Yes, </a:t>
                      </a: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*except NEB LAMP MM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Disclosure of primer sequences?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std for PCR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ProptryThermo</a:t>
                      </a:r>
                      <a:endParaRPr sz="10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Primers commercially available from multiple vendors?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CDC Primers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ProptryThermo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CDC SD Primers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18275" marL="182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Available but not launched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Supply chain robust?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No/Maybe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No/Maybe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Yes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</a:tr>
              <a:tr h="530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EUA Sponsor Organization Type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 Profit Company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Govt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Academic 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 for Profit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Academic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Not/For Profit ?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Public Benefit Corp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Public Benefit Corp</a:t>
                      </a:r>
                      <a:endParaRPr sz="100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</a:tr>
              <a:tr h="37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Designation of CLIA labs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Kit Sales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open RoR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Impact &amp; Expansion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Impact &amp; Expansion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Impact &amp; Expansion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Impact &amp; Expansion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6575" marB="36575" marR="36575" marL="36575" anchor="ctr"/>
                </a:tc>
              </a:tr>
            </a:tbl>
          </a:graphicData>
        </a:graphic>
      </p:graphicFrame>
      <p:pic>
        <p:nvPicPr>
          <p:cNvPr id="265" name="Google Shape;265;p34"/>
          <p:cNvPicPr preferRelativeResize="0"/>
          <p:nvPr/>
        </p:nvPicPr>
        <p:blipFill rotWithShape="1">
          <a:blip r:embed="rId3">
            <a:alphaModFix/>
          </a:blip>
          <a:srcRect b="0" l="961" r="951" t="0"/>
          <a:stretch/>
        </p:blipFill>
        <p:spPr>
          <a:xfrm>
            <a:off x="6788566" y="1360308"/>
            <a:ext cx="438266" cy="38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4"/>
          <p:cNvPicPr preferRelativeResize="0"/>
          <p:nvPr/>
        </p:nvPicPr>
        <p:blipFill rotWithShape="1">
          <a:blip r:embed="rId4">
            <a:alphaModFix/>
          </a:blip>
          <a:srcRect b="31384" l="32903" r="38372" t="0"/>
          <a:stretch/>
        </p:blipFill>
        <p:spPr>
          <a:xfrm>
            <a:off x="5077201" y="1387627"/>
            <a:ext cx="277497" cy="2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3351" y="1341735"/>
            <a:ext cx="327475" cy="31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6411" y="1713368"/>
            <a:ext cx="361345" cy="1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4"/>
          <p:cNvPicPr preferRelativeResize="0"/>
          <p:nvPr/>
        </p:nvPicPr>
        <p:blipFill rotWithShape="1">
          <a:blip r:embed="rId3">
            <a:alphaModFix/>
          </a:blip>
          <a:srcRect b="0" l="961" r="951" t="0"/>
          <a:stretch/>
        </p:blipFill>
        <p:spPr>
          <a:xfrm>
            <a:off x="7626766" y="1360308"/>
            <a:ext cx="438266" cy="38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35272" y="1733653"/>
            <a:ext cx="361350" cy="18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39113" y="1467916"/>
            <a:ext cx="704870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4"/>
          <p:cNvPicPr preferRelativeResize="0"/>
          <p:nvPr/>
        </p:nvPicPr>
        <p:blipFill rotWithShape="1">
          <a:blip r:embed="rId9">
            <a:alphaModFix/>
          </a:blip>
          <a:srcRect b="20234" l="6167" r="7326" t="21555"/>
          <a:stretch/>
        </p:blipFill>
        <p:spPr>
          <a:xfrm>
            <a:off x="3468250" y="1561762"/>
            <a:ext cx="327475" cy="22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2863" y="1335685"/>
            <a:ext cx="438250" cy="180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35"/>
          <p:cNvSpPr txBox="1"/>
          <p:nvPr/>
        </p:nvSpPr>
        <p:spPr>
          <a:xfrm>
            <a:off x="1211875" y="1469950"/>
            <a:ext cx="27231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Randy True   </a:t>
            </a:r>
            <a:b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Founder &amp; CEO</a:t>
            </a:r>
            <a:endParaRPr i="1"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Founder TMI Inc. - Acq. Affymetrix 25MM</a:t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VP of R&amp;D at Affymetrix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373675" y="3462650"/>
            <a:ext cx="22017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Scientific Advisory Board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35"/>
          <p:cNvSpPr txBox="1"/>
          <p:nvPr/>
        </p:nvSpPr>
        <p:spPr>
          <a:xfrm>
            <a:off x="3351150" y="3670081"/>
            <a:ext cx="28683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Tim Lugo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	 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William Blair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Biotechnology Group Head 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Zarak Khurshid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Asymmetry Capital</a:t>
            </a:r>
            <a:r>
              <a:rPr b="1" i="1" lang="en" sz="900"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Top MDx Analyst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John Edge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	 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Oxford Internet Institute, Blue Field Labs, ID2020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6335400" y="3670071"/>
            <a:ext cx="2422200" cy="10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gLAMP Group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	   	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Global LAMP consortium of 200+ Academic and industry scientists</a:t>
            </a:r>
            <a:endParaRPr b="1"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OpenCOVIDScreen </a:t>
            </a:r>
            <a:r>
              <a:rPr lang="en" sz="800">
                <a:latin typeface="Roboto"/>
                <a:ea typeface="Roboto"/>
                <a:cs typeface="Roboto"/>
                <a:sym typeface="Roboto"/>
              </a:rPr>
              <a:t>	</a:t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Jeff Huber (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Google, Grail</a:t>
            </a:r>
            <a:r>
              <a:rPr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None/>
            </a:pPr>
            <a:r>
              <a:t/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35"/>
          <p:cNvSpPr/>
          <p:nvPr/>
        </p:nvSpPr>
        <p:spPr>
          <a:xfrm>
            <a:off x="6335394" y="3469516"/>
            <a:ext cx="28086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Collaborators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3343525" y="3458681"/>
            <a:ext cx="28758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Industry Advisors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35"/>
          <p:cNvSpPr txBox="1"/>
          <p:nvPr/>
        </p:nvSpPr>
        <p:spPr>
          <a:xfrm>
            <a:off x="373675" y="3670081"/>
            <a:ext cx="286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Anne Wyllie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		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Yale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900">
                <a:solidFill>
                  <a:srgbClr val="497BC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Lead Researcher </a:t>
            </a: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SalivaDirect</a:t>
            </a:r>
            <a:br>
              <a:rPr b="1" lang="en" sz="1100">
                <a:latin typeface="Roboto"/>
                <a:ea typeface="Roboto"/>
                <a:cs typeface="Roboto"/>
                <a:sym typeface="Roboto"/>
              </a:rPr>
            </a:b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Bill Hyun</a:t>
            </a:r>
            <a:r>
              <a:rPr b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UC San Francisco,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Genoa Ventures</a:t>
            </a:r>
            <a:endParaRPr b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Prof. Connie Cepko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(former)</a:t>
            </a:r>
            <a:r>
              <a:rPr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sz="1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Harvard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Harvard Medical School, Genetics Departme</a:t>
            </a: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Co-Dir Trans Med Program, HHMI</a:t>
            </a:r>
            <a:endParaRPr sz="1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p35"/>
          <p:cNvSpPr txBox="1"/>
          <p:nvPr/>
        </p:nvSpPr>
        <p:spPr>
          <a:xfrm>
            <a:off x="373675" y="249419"/>
            <a:ext cx="2167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Team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35"/>
          <p:cNvSpPr txBox="1"/>
          <p:nvPr/>
        </p:nvSpPr>
        <p:spPr>
          <a:xfrm>
            <a:off x="373675" y="731525"/>
            <a:ext cx="853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Mission driven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execution experience, with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growing network of influential advisors and collaborators.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35"/>
          <p:cNvSpPr txBox="1"/>
          <p:nvPr/>
        </p:nvSpPr>
        <p:spPr>
          <a:xfrm>
            <a:off x="1211875" y="2504725"/>
            <a:ext cx="18264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Theresa Ling</a:t>
            </a:r>
            <a: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b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UX/Design Lead</a:t>
            </a:r>
            <a:b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Former Uber, New Relic, R/GA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5191625" y="1469950"/>
            <a:ext cx="35616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Kevin Schallert</a:t>
            </a: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COO</a:t>
            </a:r>
            <a:endParaRPr sz="1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• Co-Director covid19sci.org, National Volunteer Scientist DB</a:t>
            </a:r>
            <a:b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• Founder &amp; COO of VineEye</a:t>
            </a:r>
            <a:endParaRPr/>
          </a:p>
        </p:txBody>
      </p:sp>
      <p:pic>
        <p:nvPicPr>
          <p:cNvPr id="290" name="Google Shape;2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938" y="1528079"/>
            <a:ext cx="732565" cy="7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0475" y="1523879"/>
            <a:ext cx="731400" cy="731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2" name="Google Shape;292;p35"/>
          <p:cNvPicPr preferRelativeResize="0"/>
          <p:nvPr/>
        </p:nvPicPr>
        <p:blipFill rotWithShape="1">
          <a:blip r:embed="rId5">
            <a:alphaModFix/>
          </a:blip>
          <a:srcRect b="24986" l="0" r="0" t="0"/>
          <a:stretch/>
        </p:blipFill>
        <p:spPr>
          <a:xfrm>
            <a:off x="444525" y="2542500"/>
            <a:ext cx="731400" cy="731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93" name="Google Shape;29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70927" y="2488901"/>
            <a:ext cx="880799" cy="8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 txBox="1"/>
          <p:nvPr/>
        </p:nvSpPr>
        <p:spPr>
          <a:xfrm>
            <a:off x="3802325" y="2441225"/>
            <a:ext cx="2572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Gary Withey, Ph.D.  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Director Process Development</a:t>
            </a:r>
            <a:endParaRPr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• Current Associate Director, Atreca Inc.</a:t>
            </a:r>
            <a:b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• Former Pilot Production Manager, Affymetrix</a:t>
            </a:r>
            <a:endParaRPr/>
          </a:p>
        </p:txBody>
      </p:sp>
      <p:pic>
        <p:nvPicPr>
          <p:cNvPr id="295" name="Google Shape;295;p35"/>
          <p:cNvPicPr preferRelativeResize="0"/>
          <p:nvPr/>
        </p:nvPicPr>
        <p:blipFill rotWithShape="1">
          <a:blip r:embed="rId7">
            <a:alphaModFix/>
          </a:blip>
          <a:srcRect b="5000" l="729" r="719" t="10525"/>
          <a:stretch/>
        </p:blipFill>
        <p:spPr>
          <a:xfrm>
            <a:off x="6652525" y="2531549"/>
            <a:ext cx="732600" cy="73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6" name="Google Shape;296;p35"/>
          <p:cNvSpPr txBox="1"/>
          <p:nvPr/>
        </p:nvSpPr>
        <p:spPr>
          <a:xfrm>
            <a:off x="7426571" y="2441225"/>
            <a:ext cx="1637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Brandon Smith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Lab Assistant</a:t>
            </a:r>
            <a:endParaRPr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• Silicon Valley CTE Graduate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36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Safety Highlights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36"/>
          <p:cNvSpPr txBox="1"/>
          <p:nvPr/>
        </p:nvSpPr>
        <p:spPr>
          <a:xfrm>
            <a:off x="449875" y="1259975"/>
            <a:ext cx="82818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Disclaimers: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is not a substitute for formal Lab and Biosafety Training.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Site managers, site personnel, and volunteers are responsible for maintaining appropriate trainings and certifications, and for compliance with local, state, and federal regulations.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FloodLAMP's safety information is provided on a best-effort basis during this Public Health Emergency.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Resources: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UCLA Online Slides/PDFs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en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UCLA Root Site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u="sng">
                <a:solidFill>
                  <a:srgbClr val="1155CC"/>
                </a:solidFill>
                <a:highlight>
                  <a:srgbClr val="FCFDFD"/>
                </a:highlight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Yale - Laboratory Chemical Training by Yale (40 min) - free video based</a:t>
            </a:r>
            <a:r>
              <a:rPr lang="en">
                <a:solidFill>
                  <a:srgbClr val="222222"/>
                </a:solidFill>
                <a:highlight>
                  <a:srgbClr val="FCFDFD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222222"/>
              </a:solidFill>
              <a:highlight>
                <a:srgbClr val="FCFDFD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u="sng">
                <a:solidFill>
                  <a:srgbClr val="1155CC"/>
                </a:solidFill>
                <a:highlight>
                  <a:srgbClr val="FCFDFD"/>
                </a:highlight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Yale - BioSafety Level 2 Training Part1 (25 min)</a:t>
            </a:r>
            <a:r>
              <a:rPr lang="en">
                <a:solidFill>
                  <a:srgbClr val="222222"/>
                </a:solidFill>
                <a:highlight>
                  <a:srgbClr val="FCFDFD"/>
                </a:highlight>
                <a:latin typeface="Roboto"/>
                <a:ea typeface="Roboto"/>
                <a:cs typeface="Roboto"/>
                <a:sym typeface="Roboto"/>
              </a:rPr>
              <a:t>   </a:t>
            </a:r>
            <a:r>
              <a:rPr lang="en" u="sng">
                <a:solidFill>
                  <a:srgbClr val="1155CC"/>
                </a:solidFill>
                <a:highlight>
                  <a:srgbClr val="FCFDFD"/>
                </a:highlight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Part2 (50min)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UC Davis Training ~1 hour online - must request access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OSHA Requirements on Hazardous Chemicals in the Workplace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36"/>
          <p:cNvSpPr txBox="1"/>
          <p:nvPr/>
        </p:nvSpPr>
        <p:spPr>
          <a:xfrm>
            <a:off x="457200" y="6858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Protecting You!</a:t>
            </a:r>
            <a:endParaRPr b="1" i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7825" y="1691950"/>
            <a:ext cx="2450725" cy="245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37"/>
          <p:cNvSpPr txBox="1"/>
          <p:nvPr/>
        </p:nvSpPr>
        <p:spPr>
          <a:xfrm>
            <a:off x="457200" y="3048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Safety Highlights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2" name="Google Shape;31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6700" y="1424800"/>
            <a:ext cx="2352399" cy="245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7"/>
          <p:cNvSpPr txBox="1"/>
          <p:nvPr/>
        </p:nvSpPr>
        <p:spPr>
          <a:xfrm>
            <a:off x="457200" y="902550"/>
            <a:ext cx="1031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PPE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4" name="Google Shape;31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875" y="1638087"/>
            <a:ext cx="1245849" cy="124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00" y="3176675"/>
            <a:ext cx="1147001" cy="114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69125" y="2294377"/>
            <a:ext cx="1661134" cy="12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7"/>
          <p:cNvSpPr/>
          <p:nvPr/>
        </p:nvSpPr>
        <p:spPr>
          <a:xfrm>
            <a:off x="6136494" y="2857884"/>
            <a:ext cx="1961700" cy="784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3" name="Google Shape;323;p38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Safety Highlights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4" name="Google Shape;3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300" y="2339200"/>
            <a:ext cx="2352399" cy="245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8"/>
          <p:cNvSpPr txBox="1"/>
          <p:nvPr/>
        </p:nvSpPr>
        <p:spPr>
          <a:xfrm>
            <a:off x="431100" y="1138775"/>
            <a:ext cx="8400900" cy="1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3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Incoming Sample Tubes should be in biohazard bags or in a rack in a closed bin.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Samples tubes should be wiped with 70% alcohol or ethanol after debagging.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Step with the highest risk of infectious exposure is opening the tube with dry swab for addition of the 1X Inactivation Saline Solution (1st step of the Inactivation protocol).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recommend performing this step in biosafety cabinet, chem hood, or well ventilated location.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38"/>
          <p:cNvSpPr txBox="1"/>
          <p:nvPr/>
        </p:nvSpPr>
        <p:spPr>
          <a:xfrm>
            <a:off x="477342" y="691525"/>
            <a:ext cx="382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Sample Handling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7" name="Google Shape;327;p38"/>
          <p:cNvSpPr/>
          <p:nvPr/>
        </p:nvSpPr>
        <p:spPr>
          <a:xfrm>
            <a:off x="5578650" y="4525324"/>
            <a:ext cx="1961700" cy="234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3800" y="2483900"/>
            <a:ext cx="2255097" cy="249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39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Safety Highlights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39"/>
          <p:cNvSpPr txBox="1"/>
          <p:nvPr/>
        </p:nvSpPr>
        <p:spPr>
          <a:xfrm>
            <a:off x="431100" y="1595975"/>
            <a:ext cx="45585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TCEP - Tris(2-carboxyethyl)phosphine hydrochloride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Causes severe skin burns / eye damage if contact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Ingestion / breathing in TCEP is dangerous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Use in well ventilated area with appropriate PPE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39"/>
          <p:cNvSpPr txBox="1"/>
          <p:nvPr/>
        </p:nvSpPr>
        <p:spPr>
          <a:xfrm>
            <a:off x="477350" y="691525"/>
            <a:ext cx="70773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Chem Safety - TCEP Inactivation Solution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FloodLAMP Safety Data Sheets - </a:t>
            </a:r>
            <a:r>
              <a:rPr lang="en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bit.ly/floodlamp-sds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7" name="Google Shape;3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525" y="3728824"/>
            <a:ext cx="820500" cy="11238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/>
        </p:nvSpPr>
        <p:spPr>
          <a:xfrm>
            <a:off x="1479075" y="3783550"/>
            <a:ext cx="33336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Eye Wash Station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-180340" lvl="0" marL="3200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Know location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193040" lvl="0" marL="3200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Familiarize with use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9" name="Google Shape;33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8950" y="3751763"/>
            <a:ext cx="1077975" cy="1077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9"/>
          <p:cNvSpPr txBox="1"/>
          <p:nvPr/>
        </p:nvSpPr>
        <p:spPr>
          <a:xfrm>
            <a:off x="6085050" y="3774838"/>
            <a:ext cx="2936100" cy="11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Sink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-180340" lvl="0" marL="3200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Know location of nearest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193040" lvl="0" marL="3200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Ensure stocked with soap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39"/>
          <p:cNvSpPr txBox="1"/>
          <p:nvPr/>
        </p:nvSpPr>
        <p:spPr>
          <a:xfrm>
            <a:off x="4812675" y="1553404"/>
            <a:ext cx="41322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EDTA - Ethylenediamine Tetraacetic Acid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Causes serious eye irritation / Harmful if inhaled / May cause damage to organs through prolonged or repeated exposure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Use in well ventilated area with appropriate PPE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42" name="Google Shape;342;p39"/>
          <p:cNvGraphicFramePr/>
          <p:nvPr/>
        </p:nvGraphicFramePr>
        <p:xfrm>
          <a:off x="698475" y="26546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{B2CBF4C4-F9CC-4297-8B7B-6AA515078B15}</a:tableStyleId>
              </a:tblPr>
              <a:tblGrid>
                <a:gridCol w="952500"/>
                <a:gridCol w="952500"/>
                <a:gridCol w="11811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100X IS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1X ISS (Sample)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TCEP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250 mM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2.5 mM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EDTA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100 mM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mM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NaOH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1.15 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 mM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3" name="Google Shape;343;p39"/>
          <p:cNvSpPr txBox="1"/>
          <p:nvPr/>
        </p:nvSpPr>
        <p:spPr>
          <a:xfrm>
            <a:off x="3989550" y="2774525"/>
            <a:ext cx="50316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Give extra care when handling the 100X Inactivation Solution!</a:t>
            </a:r>
            <a:endParaRPr sz="16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9" name="Google Shape;349;p40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Contamination Procedures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457200" y="6858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Protecting the Tests!</a:t>
            </a:r>
            <a:endParaRPr b="1" i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1" name="Google Shape;351;p40"/>
          <p:cNvSpPr txBox="1"/>
          <p:nvPr/>
        </p:nvSpPr>
        <p:spPr>
          <a:xfrm>
            <a:off x="525475" y="1315125"/>
            <a:ext cx="8123700" cy="36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2800" u="sng">
                <a:latin typeface="Poppins"/>
                <a:ea typeface="Poppins"/>
                <a:cs typeface="Poppins"/>
                <a:sym typeface="Poppins"/>
              </a:rPr>
              <a:t>Focus on 4 Types of Contamination</a:t>
            </a:r>
            <a:endParaRPr b="1" sz="2800" u="sng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2000" u="sng">
              <a:latin typeface="Poppins"/>
              <a:ea typeface="Poppins"/>
              <a:cs typeface="Poppins"/>
              <a:sym typeface="Poppins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RNAse Contamination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Positive Control Contamination	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Sample Cross Contamination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335280" lvl="0" marL="6400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Roboto"/>
              <a:buAutoNum type="arabicParenR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Amplicon Contamination = Death!		 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182880" lvl="0" marL="10972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-182880" lvl="0" marL="10972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7" name="Google Shape;357;p41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Contamination Procedures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8" name="Google Shape;358;p41"/>
          <p:cNvSpPr txBox="1"/>
          <p:nvPr/>
        </p:nvSpPr>
        <p:spPr>
          <a:xfrm>
            <a:off x="457200" y="685800"/>
            <a:ext cx="8278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RNAse Contamination</a:t>
            </a:r>
            <a:r>
              <a:rPr lang="en" sz="16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https://www.neb.com/tools-and-resources/usage-guidelines/avoiding-ribonuclease-contamination</a:t>
            </a:r>
            <a:endParaRPr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9" name="Google Shape;35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825" y="1119911"/>
            <a:ext cx="2120374" cy="159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1"/>
          <p:cNvSpPr txBox="1"/>
          <p:nvPr/>
        </p:nvSpPr>
        <p:spPr>
          <a:xfrm>
            <a:off x="387900" y="2544836"/>
            <a:ext cx="4890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RNAse</a:t>
            </a:r>
            <a:r>
              <a:rPr b="1" lang="en" sz="26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is EVERYWHERE!!</a:t>
            </a:r>
            <a:endParaRPr b="1" sz="26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361;p41"/>
          <p:cNvSpPr txBox="1"/>
          <p:nvPr/>
        </p:nvSpPr>
        <p:spPr>
          <a:xfrm>
            <a:off x="457200" y="1224011"/>
            <a:ext cx="3757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What is RNAse and why do we care?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Enzymes that destroy DNA and RNA, which is what our test detects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Produced by every living organism in every living cell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Creates unreliability in test results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41"/>
          <p:cNvSpPr txBox="1"/>
          <p:nvPr/>
        </p:nvSpPr>
        <p:spPr>
          <a:xfrm>
            <a:off x="457200" y="2946925"/>
            <a:ext cx="8234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What do we do about it?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Access Control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- only people who know the rules can come in the room.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Gloves, Gloves, Gloves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- don't touch anything except the desk station without gloves.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Always Wear Lab Coat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- to avoid forearm slime from getting everywhere.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Clean then Keep Clean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use bins, bags and foil to keep things clean and you life easier.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Be Extra Careful w Reaction Plastics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clean gloves only, don't reach in bags, don't touch inside of caps when opening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Be Wary of Cross Contamination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Stage to Replace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- avoid Matlock trap, keep stash clean and secure, and replace if problems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41"/>
          <p:cNvSpPr txBox="1"/>
          <p:nvPr/>
        </p:nvSpPr>
        <p:spPr>
          <a:xfrm>
            <a:off x="5791200" y="1224011"/>
            <a:ext cx="3042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When and where do we care?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Primarily in Amp Reaction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know?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Positive Controls don't hit (pink or orange)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BUT this is usually degraded Positive Control - tricky!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9" name="Google Shape;369;p42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Contamination Procedures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0" name="Google Shape;370;p42"/>
          <p:cNvSpPr txBox="1"/>
          <p:nvPr/>
        </p:nvSpPr>
        <p:spPr>
          <a:xfrm>
            <a:off x="457200" y="685800"/>
            <a:ext cx="82785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Positive Control</a:t>
            </a: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Contamination</a:t>
            </a:r>
            <a:endParaRPr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p42"/>
          <p:cNvSpPr txBox="1"/>
          <p:nvPr/>
        </p:nvSpPr>
        <p:spPr>
          <a:xfrm>
            <a:off x="484050" y="1841150"/>
            <a:ext cx="6243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“It was at this stage of the manufacture, when the bulk reagent materials for the test kits were processed and tested at [the respiratory virus lab], that they were most </a:t>
            </a:r>
            <a:r>
              <a:rPr b="1" i="1" lang="en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likely exposed to positive control material,</a:t>
            </a:r>
            <a:r>
              <a:rPr b="1" i="1" lang="en">
                <a:latin typeface="Roboto"/>
                <a:ea typeface="Roboto"/>
                <a:cs typeface="Roboto"/>
                <a:sym typeface="Roboto"/>
              </a:rPr>
              <a:t>’’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2" name="Google Shape;37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00" y="1128600"/>
            <a:ext cx="1783600" cy="15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0" y="1316000"/>
            <a:ext cx="5792451" cy="59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2"/>
          <p:cNvSpPr txBox="1"/>
          <p:nvPr/>
        </p:nvSpPr>
        <p:spPr>
          <a:xfrm>
            <a:off x="457200" y="2565925"/>
            <a:ext cx="8234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know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Negative control hit positive (yellow) or inconclusive (orange)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Suspiciously high number of positive or inconclusive samples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What do we do about it?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Follow Protocol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there are specific procedures and steps explicitly described in the protocol steps and shown in training to take extra care in the handling of the positive controls (TPC and Zeptos).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Handle tiny TPC tube carefully, open with left hand, keep right hand you pipet with clean.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Change gloves right after putting TPC back in it's baggie in the freezer.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Keep positive controls on bottom shelf in freezer, in bags.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0" name="Google Shape;380;p43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Contamination Procedures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43"/>
          <p:cNvSpPr txBox="1"/>
          <p:nvPr/>
        </p:nvSpPr>
        <p:spPr>
          <a:xfrm>
            <a:off x="457200" y="685800"/>
            <a:ext cx="82785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Sample Cross</a:t>
            </a: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Contamination</a:t>
            </a:r>
            <a:endParaRPr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2" name="Google Shape;382;p43"/>
          <p:cNvSpPr txBox="1"/>
          <p:nvPr/>
        </p:nvSpPr>
        <p:spPr>
          <a:xfrm>
            <a:off x="454950" y="1120400"/>
            <a:ext cx="82341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Means transferring material from one sample tube to another.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example, a drop from the cap gets on your glove and then you touch the inside of another cap.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know?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won't if all samples in batch are negative, which is usually the case!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Get multiple positives in a batch, especially neighbor tubes. You always confirm positives so if some aren't confirmed but some are, that would indicate sample cross contamination.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What do we do about it?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Follow Protocol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there are specific procedures and steps explicitly described in the protocol steps and shown in training to take extra care to avoid sample cross contamination.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Do initial wipe of sample tubes with alcohol/ethanol.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Be careful with caps when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opening inactivated samples - we are not spinning them down in a centrifuge so there can be liquid on the cap.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If you get sample drip/drop, stop and wipe it up carefully, change gloves, clean spot/area with bleach+alcohol. Note sample ID in "notes" on run sheet.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8" name="Google Shape;388;p44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Contamination Procedures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44"/>
          <p:cNvSpPr txBox="1"/>
          <p:nvPr/>
        </p:nvSpPr>
        <p:spPr>
          <a:xfrm>
            <a:off x="457200" y="685800"/>
            <a:ext cx="82785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Amplicon</a:t>
            </a: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Contamination</a:t>
            </a:r>
            <a:endParaRPr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p44"/>
          <p:cNvSpPr txBox="1"/>
          <p:nvPr/>
        </p:nvSpPr>
        <p:spPr>
          <a:xfrm>
            <a:off x="454950" y="1052333"/>
            <a:ext cx="52038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are amplicons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Amplicons refer to the large amount of DNA produced in a positive amplification reactions. AKA "products".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Death?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Can contaminate entire lab and require start from scratch, sometimes in new building!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How do we avoid Death?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NEVER OPEN THE TUBES!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- after amplification.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Treat the tubes, the heater, the lightbox (anything in the Amp area) as if it's radioactive.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Amp Area is a Black Hole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anything that goes in does not come out: pen, marker, post-it notes.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Change Gloves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- after touching amp'd tubes and Amp area.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80340" lvl="0" marL="32004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Follow these rules and you should be able to avoid amplicon death. Our NEB LAMP Master Mix uses a UDG thermolabile nucleotide (like an extra life, but don't want to use it!).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1" name="Google Shape;39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852" y="1003339"/>
            <a:ext cx="1973750" cy="140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2728" y="883887"/>
            <a:ext cx="890550" cy="1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4"/>
          <p:cNvSpPr txBox="1"/>
          <p:nvPr/>
        </p:nvSpPr>
        <p:spPr>
          <a:xfrm>
            <a:off x="5688921" y="526950"/>
            <a:ext cx="273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PCR 			       LAMP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4" name="Google Shape;39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1950" y="2531572"/>
            <a:ext cx="1973750" cy="1257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5619" y="3908319"/>
            <a:ext cx="1462925" cy="97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1" name="Google Shape;401;p45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Test System Overview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02" name="Google Shape;40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5100" y="528825"/>
            <a:ext cx="5354016" cy="416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5"/>
          <p:cNvSpPr txBox="1"/>
          <p:nvPr/>
        </p:nvSpPr>
        <p:spPr>
          <a:xfrm>
            <a:off x="457200" y="685800"/>
            <a:ext cx="35817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2 x 2 x 2: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2 Solution Preps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2 Components Each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2 Heat Steps</a:t>
            </a:r>
            <a:endParaRPr b="1" sz="24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9" name="Google Shape;409;p46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Test System Overview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0" name="Google Shape;41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7750" y="778409"/>
            <a:ext cx="5491359" cy="416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47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Test System Overview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7" name="Google Shape;41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8350" y="748175"/>
            <a:ext cx="5361881" cy="416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3" name="Google Shape;423;p48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Validation Run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24" name="Google Shape;42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8950" y="2142050"/>
            <a:ext cx="5389099" cy="22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8"/>
          <p:cNvSpPr txBox="1"/>
          <p:nvPr/>
        </p:nvSpPr>
        <p:spPr>
          <a:xfrm>
            <a:off x="454950" y="712000"/>
            <a:ext cx="8234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Will create "contrived positive" sample by spiking inactivated virus into the 1XISS 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(Zeptos 50uL = 50 cp/uL in ZCP)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Run this in triplicate along with your pooled samples.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Have cold chain concern over reagent shipment - fingers crossed!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48"/>
          <p:cNvSpPr txBox="1"/>
          <p:nvPr/>
        </p:nvSpPr>
        <p:spPr>
          <a:xfrm>
            <a:off x="363625" y="2093725"/>
            <a:ext cx="1592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Single Strip8:</a:t>
            </a:r>
            <a:endParaRPr b="1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1) TPC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2) NC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3) ZCP50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4)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ZCP50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5)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ZCP50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6) Pool1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7)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Pool2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8)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Pool3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7" name="Google Shape;42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3493" y="2185476"/>
            <a:ext cx="1380650" cy="206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3" name="Google Shape;433;p49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Training Kit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49"/>
          <p:cNvSpPr txBox="1"/>
          <p:nvPr/>
        </p:nvSpPr>
        <p:spPr>
          <a:xfrm>
            <a:off x="454950" y="712000"/>
            <a:ext cx="823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Learn and practice without burning or contaminating real reagents.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35" name="Google Shape;435;p49"/>
          <p:cNvGraphicFramePr/>
          <p:nvPr/>
        </p:nvGraphicFramePr>
        <p:xfrm>
          <a:off x="762000" y="123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{B2CBF4C4-F9CC-4297-8B7B-6AA515078B15}</a:tableStyleId>
              </a:tblPr>
              <a:tblGrid>
                <a:gridCol w="952500"/>
                <a:gridCol w="1915450"/>
                <a:gridCol w="382850"/>
                <a:gridCol w="997875"/>
              </a:tblGrid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Line #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Item Description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Quantity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Training 1.5mL Tubes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Training 30mL Chub Tubes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Training 5mL Snap Tubes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Mock PGS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Mock CLAMPMM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Mock 100XIS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Mock 50mL Saline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Mock TPC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91425" marL="9142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