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5"/>
    <p:sldMasterId id="2147483682" r:id="rId6"/>
    <p:sldMasterId id="214748368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</p:sldIdLst>
  <p:sldSz cy="5143500" cx="9144000"/>
  <p:notesSz cx="6858000" cy="9144000"/>
  <p:embeddedFontLst>
    <p:embeddedFont>
      <p:font typeface="Roboto"/>
      <p:regular r:id="rId28"/>
      <p:bold r:id="rId29"/>
      <p:italic r:id="rId30"/>
      <p:boldItalic r:id="rId31"/>
    </p:embeddedFont>
    <p:embeddedFont>
      <p:font typeface="Roboto Medium"/>
      <p:regular r:id="rId32"/>
      <p:bold r:id="rId33"/>
      <p:italic r:id="rId34"/>
      <p:boldItalic r:id="rId35"/>
    </p:embeddedFont>
    <p:embeddedFont>
      <p:font typeface="Poppins"/>
      <p:regular r:id="rId36"/>
      <p:bold r:id="rId37"/>
      <p:italic r:id="rId38"/>
      <p:boldItalic r:id="rId39"/>
    </p:embeddedFont>
    <p:embeddedFont>
      <p:font typeface="Open Sans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3A1367B-FD36-41D4-96ED-FF702F4AA02C}">
  <a:tblStyle styleId="{A3A1367B-FD36-41D4-96ED-FF702F4AA02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regular.fntdata"/><Relationship Id="rId20" Type="http://schemas.openxmlformats.org/officeDocument/2006/relationships/slide" Target="slides/slide12.xml"/><Relationship Id="rId42" Type="http://schemas.openxmlformats.org/officeDocument/2006/relationships/font" Target="fonts/OpenSans-italic.fntdata"/><Relationship Id="rId41" Type="http://schemas.openxmlformats.org/officeDocument/2006/relationships/font" Target="fonts/OpenSans-bold.fntdata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43" Type="http://schemas.openxmlformats.org/officeDocument/2006/relationships/font" Target="fonts/OpenSans-boldItalic.fntdata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font" Target="fonts/Roboto-regular.fntdata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bold.fntdata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3.xml"/><Relationship Id="rId33" Type="http://schemas.openxmlformats.org/officeDocument/2006/relationships/font" Target="fonts/RobotoMedium-bold.fntdata"/><Relationship Id="rId10" Type="http://schemas.openxmlformats.org/officeDocument/2006/relationships/slide" Target="slides/slide2.xml"/><Relationship Id="rId32" Type="http://schemas.openxmlformats.org/officeDocument/2006/relationships/font" Target="fonts/RobotoMedium-regular.fntdata"/><Relationship Id="rId13" Type="http://schemas.openxmlformats.org/officeDocument/2006/relationships/slide" Target="slides/slide5.xml"/><Relationship Id="rId35" Type="http://schemas.openxmlformats.org/officeDocument/2006/relationships/font" Target="fonts/RobotoMedium-boldItalic.fntdata"/><Relationship Id="rId12" Type="http://schemas.openxmlformats.org/officeDocument/2006/relationships/slide" Target="slides/slide4.xml"/><Relationship Id="rId34" Type="http://schemas.openxmlformats.org/officeDocument/2006/relationships/font" Target="fonts/RobotoMedium-italic.fntdata"/><Relationship Id="rId15" Type="http://schemas.openxmlformats.org/officeDocument/2006/relationships/slide" Target="slides/slide7.xml"/><Relationship Id="rId37" Type="http://schemas.openxmlformats.org/officeDocument/2006/relationships/font" Target="fonts/Poppins-bold.fntdata"/><Relationship Id="rId14" Type="http://schemas.openxmlformats.org/officeDocument/2006/relationships/slide" Target="slides/slide6.xml"/><Relationship Id="rId36" Type="http://schemas.openxmlformats.org/officeDocument/2006/relationships/font" Target="fonts/Poppins-regular.fntdata"/><Relationship Id="rId17" Type="http://schemas.openxmlformats.org/officeDocument/2006/relationships/slide" Target="slides/slide9.xml"/><Relationship Id="rId39" Type="http://schemas.openxmlformats.org/officeDocument/2006/relationships/font" Target="fonts/Poppins-boldItalic.fntdata"/><Relationship Id="rId16" Type="http://schemas.openxmlformats.org/officeDocument/2006/relationships/slide" Target="slides/slide8.xml"/><Relationship Id="rId38" Type="http://schemas.openxmlformats.org/officeDocument/2006/relationships/font" Target="fonts/Poppins-italic.fntdata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9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Google Shape;4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8" name="Google Shape;49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1" name="Google Shape;51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3" name="Google Shape;52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7" name="Google Shape;53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6" name="Google Shape;54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7" name="Google Shape;55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5" name="Google Shape;56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5" name="Google Shape;65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9" name="Google Shape;79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7" name="Google Shape;87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" name="Google Shape;88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5" name="Google Shape;95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3" name="Google Shape;103;p26"/>
          <p:cNvSpPr txBox="1"/>
          <p:nvPr/>
        </p:nvSpPr>
        <p:spPr>
          <a:xfrm>
            <a:off x="7750065" y="42856"/>
            <a:ext cx="1428000" cy="3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FloodLAMP.bio </a:t>
            </a:r>
            <a:endParaRPr b="1" i="0" sz="900" u="none" cap="none" strike="noStrike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4" name="Google Shape;104;p26"/>
          <p:cNvPicPr preferRelativeResize="0"/>
          <p:nvPr/>
        </p:nvPicPr>
        <p:blipFill rotWithShape="1">
          <a:blip r:embed="rId2">
            <a:alphaModFix/>
          </a:blip>
          <a:srcRect b="0" l="961" r="950" t="0"/>
          <a:stretch/>
        </p:blipFill>
        <p:spPr>
          <a:xfrm>
            <a:off x="8747744" y="83425"/>
            <a:ext cx="253274" cy="22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7" name="Google Shape;107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8" name="Google Shape;10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9" name="Google Shape;119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0" name="Google Shape;12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6" name="Google Shape;126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7" name="Google Shape;12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0" name="Google Shape;13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4" name="Google Shape;134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5" name="Google Shape;135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6" name="Google Shape;13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39" name="Google Shape;13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2" name="Google Shape;142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3" name="Google Shape;14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b="0" i="0" sz="2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●"/>
              <a:defRPr b="0" i="0" sz="18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/>
        </p:nvSpPr>
        <p:spPr>
          <a:xfrm>
            <a:off x="8017920" y="3100"/>
            <a:ext cx="1428000" cy="3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FloodLAMP.bio </a:t>
            </a:r>
            <a:endParaRPr b="1" i="0" sz="900" u="none" cap="none" strike="noStrike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1">
            <a:alphaModFix/>
          </a:blip>
          <a:srcRect b="0" l="961" r="950" t="0"/>
          <a:stretch/>
        </p:blipFill>
        <p:spPr>
          <a:xfrm flipH="1">
            <a:off x="7900262" y="83425"/>
            <a:ext cx="185165" cy="16215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b="0" i="0" sz="2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●"/>
              <a:defRPr b="0" i="0" sz="18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b="0" i="0" sz="14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0" name="Google Shape;10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youtu.be/SVgGYQ_5ID8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medrxiv.org/content/10.1101/2022.02.27.22271090v1?utm_source=pocket_mylist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22.png"/><Relationship Id="rId5" Type="http://schemas.openxmlformats.org/officeDocument/2006/relationships/image" Target="../media/image6.jpg"/><Relationship Id="rId6" Type="http://schemas.openxmlformats.org/officeDocument/2006/relationships/image" Target="../media/image19.jpg"/><Relationship Id="rId7" Type="http://schemas.openxmlformats.org/officeDocument/2006/relationships/image" Target="../media/image15.jpg"/><Relationship Id="rId8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hyperlink" Target="https://www.neb.com/applications/dna-amplification-pcr-and-qpcr/isothermal-amplification/loop-mediated-isothermal-amplification-lamp" TargetMode="External"/><Relationship Id="rId6" Type="http://schemas.openxmlformats.org/officeDocument/2006/relationships/hyperlink" Target="https://drive.google.com/file/d/1qdf-dL2cmbB7aK4rw57CgjPmWQ9K5X0F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30.jpg"/><Relationship Id="rId5" Type="http://schemas.openxmlformats.org/officeDocument/2006/relationships/image" Target="../media/image4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6.png"/><Relationship Id="rId4" Type="http://schemas.openxmlformats.org/officeDocument/2006/relationships/image" Target="../media/image36.png"/><Relationship Id="rId5" Type="http://schemas.openxmlformats.org/officeDocument/2006/relationships/image" Target="../media/image26.jpg"/><Relationship Id="rId6" Type="http://schemas.openxmlformats.org/officeDocument/2006/relationships/image" Target="../media/image31.png"/><Relationship Id="rId7" Type="http://schemas.openxmlformats.org/officeDocument/2006/relationships/image" Target="../media/image40.png"/><Relationship Id="rId8" Type="http://schemas.openxmlformats.org/officeDocument/2006/relationships/image" Target="../media/image3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Relationship Id="rId4" Type="http://schemas.openxmlformats.org/officeDocument/2006/relationships/image" Target="../media/image33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5" Type="http://schemas.openxmlformats.org/officeDocument/2006/relationships/image" Target="../media/image3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8.png"/><Relationship Id="rId4" Type="http://schemas.openxmlformats.org/officeDocument/2006/relationships/image" Target="../media/image29.png"/><Relationship Id="rId5" Type="http://schemas.openxmlformats.org/officeDocument/2006/relationships/image" Target="../media/image4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9.png"/><Relationship Id="rId4" Type="http://schemas.openxmlformats.org/officeDocument/2006/relationships/image" Target="../media/image49.png"/><Relationship Id="rId5" Type="http://schemas.openxmlformats.org/officeDocument/2006/relationships/image" Target="../media/image4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7"/>
          <p:cNvSpPr txBox="1"/>
          <p:nvPr/>
        </p:nvSpPr>
        <p:spPr>
          <a:xfrm>
            <a:off x="3039975" y="882975"/>
            <a:ext cx="5072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FloodLAMP</a:t>
            </a:r>
            <a:endParaRPr b="1" i="0" sz="40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Biotechnologies, PBC</a:t>
            </a:r>
            <a:endParaRPr b="0" i="0" sz="155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9" name="Google Shape;14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0" name="Google Shape;150;p37"/>
          <p:cNvPicPr preferRelativeResize="0"/>
          <p:nvPr/>
        </p:nvPicPr>
        <p:blipFill rotWithShape="1">
          <a:blip r:embed="rId3">
            <a:alphaModFix/>
          </a:blip>
          <a:srcRect b="0" l="961" r="950" t="0"/>
          <a:stretch/>
        </p:blipFill>
        <p:spPr>
          <a:xfrm flipH="1">
            <a:off x="2016281" y="996104"/>
            <a:ext cx="1071224" cy="94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7"/>
          <p:cNvSpPr txBox="1"/>
          <p:nvPr/>
        </p:nvSpPr>
        <p:spPr>
          <a:xfrm>
            <a:off x="1042725" y="2496025"/>
            <a:ext cx="7010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Decentralized, Rapid Molecular</a:t>
            </a:r>
            <a:endParaRPr b="0" i="0" sz="22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Disease Screening for $1</a:t>
            </a:r>
            <a:endParaRPr b="0" i="0" sz="22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2" name="Google Shape;152;p37"/>
          <p:cNvSpPr txBox="1"/>
          <p:nvPr/>
        </p:nvSpPr>
        <p:spPr>
          <a:xfrm>
            <a:off x="966000" y="4659920"/>
            <a:ext cx="721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Randy True, </a:t>
            </a:r>
            <a:r>
              <a:rPr b="0" i="0" lang="en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Founder and CEO  |  randy@floodlamp.bio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8"/>
          <p:cNvSpPr txBox="1"/>
          <p:nvPr/>
        </p:nvSpPr>
        <p:spPr>
          <a:xfrm>
            <a:off x="566928" y="228600"/>
            <a:ext cx="70833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Unknowable and How to Prepare for it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8" name="Google Shape;158;p38"/>
          <p:cNvSpPr txBox="1"/>
          <p:nvPr/>
        </p:nvSpPr>
        <p:spPr>
          <a:xfrm>
            <a:off x="676538" y="4145550"/>
            <a:ext cx="5638500" cy="3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David Deutsch, “The Unknowable &amp; how to prepare for it” at TEDxBrussels – (</a:t>
            </a:r>
            <a:r>
              <a:rPr b="0" i="0" lang="en" sz="11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YouTube</a:t>
            </a: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9" name="Google Shape;15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525" y="1126200"/>
            <a:ext cx="5638526" cy="27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37450" y="1126174"/>
            <a:ext cx="1872918" cy="2787599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9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9"/>
          <p:cNvSpPr txBox="1"/>
          <p:nvPr/>
        </p:nvSpPr>
        <p:spPr>
          <a:xfrm>
            <a:off x="569475" y="228600"/>
            <a:ext cx="7844700" cy="6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 </a:t>
            </a:r>
            <a:r>
              <a:rPr b="1" i="1" lang="en" sz="2400" u="none" cap="none" strike="noStrike">
                <a:solidFill>
                  <a:srgbClr val="CE3F3F"/>
                </a:solidFill>
                <a:latin typeface="Poppins"/>
                <a:ea typeface="Poppins"/>
                <a:cs typeface="Poppins"/>
                <a:sym typeface="Poppins"/>
              </a:rPr>
              <a:t>still</a:t>
            </a:r>
            <a:r>
              <a:rPr b="1" i="0" lang="en" sz="2400" u="none" cap="none" strike="noStrike">
                <a:solidFill>
                  <a:srgbClr val="CE3F3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don’t know how to prepare for another variant OR the next pandemic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67" name="Google Shape;16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7101" y="1232700"/>
            <a:ext cx="4565228" cy="322332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9"/>
          <p:cNvSpPr/>
          <p:nvPr/>
        </p:nvSpPr>
        <p:spPr>
          <a:xfrm>
            <a:off x="2191525" y="1242250"/>
            <a:ext cx="4661700" cy="3223200"/>
          </a:xfrm>
          <a:prstGeom prst="rect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0"/>
          <p:cNvSpPr/>
          <p:nvPr/>
        </p:nvSpPr>
        <p:spPr>
          <a:xfrm rot="5400000">
            <a:off x="4718425" y="1820525"/>
            <a:ext cx="546900" cy="4981500"/>
          </a:xfrm>
          <a:prstGeom prst="roundRect">
            <a:avLst>
              <a:gd fmla="val 47491" name="adj"/>
            </a:avLst>
          </a:prstGeom>
          <a:solidFill>
            <a:srgbClr val="C32020">
              <a:alpha val="6352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284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40"/>
          <p:cNvSpPr/>
          <p:nvPr/>
        </p:nvSpPr>
        <p:spPr>
          <a:xfrm rot="5400000">
            <a:off x="4675900" y="791275"/>
            <a:ext cx="546900" cy="4974600"/>
          </a:xfrm>
          <a:prstGeom prst="roundRect">
            <a:avLst>
              <a:gd fmla="val 47491" name="adj"/>
            </a:avLst>
          </a:prstGeom>
          <a:solidFill>
            <a:srgbClr val="0944A1">
              <a:alpha val="7372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284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40"/>
          <p:cNvSpPr/>
          <p:nvPr/>
        </p:nvSpPr>
        <p:spPr>
          <a:xfrm rot="5400000">
            <a:off x="4632975" y="-261375"/>
            <a:ext cx="546900" cy="5014500"/>
          </a:xfrm>
          <a:prstGeom prst="roundRect">
            <a:avLst>
              <a:gd fmla="val 47491" name="adj"/>
            </a:avLst>
          </a:prstGeom>
          <a:solidFill>
            <a:srgbClr val="0944A1">
              <a:alpha val="7372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284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40"/>
          <p:cNvSpPr/>
          <p:nvPr/>
        </p:nvSpPr>
        <p:spPr>
          <a:xfrm rot="5400000">
            <a:off x="4586825" y="-1394800"/>
            <a:ext cx="546900" cy="5070000"/>
          </a:xfrm>
          <a:prstGeom prst="roundRect">
            <a:avLst>
              <a:gd fmla="val 47491" name="adj"/>
            </a:avLst>
          </a:prstGeom>
          <a:solidFill>
            <a:srgbClr val="0944A1">
              <a:alpha val="7372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284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40"/>
          <p:cNvSpPr txBox="1"/>
          <p:nvPr>
            <p:ph idx="12" type="sldNum"/>
          </p:nvPr>
        </p:nvSpPr>
        <p:spPr>
          <a:xfrm>
            <a:off x="8507733" y="469734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" name="Google Shape;178;p40"/>
          <p:cNvSpPr txBox="1"/>
          <p:nvPr/>
        </p:nvSpPr>
        <p:spPr>
          <a:xfrm>
            <a:off x="566928" y="228600"/>
            <a:ext cx="7532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Ideal Profile of Screening Tests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9" name="Google Shape;179;p40"/>
          <p:cNvSpPr/>
          <p:nvPr/>
        </p:nvSpPr>
        <p:spPr>
          <a:xfrm rot="5400000">
            <a:off x="1534300" y="-35475"/>
            <a:ext cx="546900" cy="2351400"/>
          </a:xfrm>
          <a:prstGeom prst="roundRect">
            <a:avLst>
              <a:gd fmla="val 47491" name="adj"/>
            </a:avLst>
          </a:prstGeom>
          <a:solidFill>
            <a:srgbClr val="094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284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40"/>
          <p:cNvSpPr/>
          <p:nvPr/>
        </p:nvSpPr>
        <p:spPr>
          <a:xfrm>
            <a:off x="741681" y="954541"/>
            <a:ext cx="374100" cy="3741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50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944A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i="0" sz="1200" u="none" cap="none" strike="noStrike">
              <a:solidFill>
                <a:srgbClr val="0944A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40"/>
          <p:cNvSpPr txBox="1"/>
          <p:nvPr/>
        </p:nvSpPr>
        <p:spPr>
          <a:xfrm>
            <a:off x="1164775" y="944800"/>
            <a:ext cx="1642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Decentralized</a:t>
            </a:r>
            <a:endParaRPr b="1" i="0" sz="16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40"/>
          <p:cNvSpPr txBox="1"/>
          <p:nvPr/>
        </p:nvSpPr>
        <p:spPr>
          <a:xfrm>
            <a:off x="1704453" y="3748984"/>
            <a:ext cx="2332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Vestibulum congue tempus</a:t>
            </a:r>
            <a:endParaRPr b="1" i="0" sz="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40"/>
          <p:cNvSpPr/>
          <p:nvPr/>
        </p:nvSpPr>
        <p:spPr>
          <a:xfrm rot="5400000">
            <a:off x="1562250" y="1045650"/>
            <a:ext cx="546900" cy="2399400"/>
          </a:xfrm>
          <a:prstGeom prst="roundRect">
            <a:avLst>
              <a:gd fmla="val 47491" name="adj"/>
            </a:avLst>
          </a:prstGeom>
          <a:solidFill>
            <a:srgbClr val="094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40"/>
          <p:cNvSpPr/>
          <p:nvPr/>
        </p:nvSpPr>
        <p:spPr>
          <a:xfrm>
            <a:off x="746443" y="2051478"/>
            <a:ext cx="374100" cy="3741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50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944A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i="0" sz="1200" u="none" cap="none" strike="noStrike">
              <a:solidFill>
                <a:srgbClr val="0944A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40"/>
          <p:cNvSpPr txBox="1"/>
          <p:nvPr/>
        </p:nvSpPr>
        <p:spPr>
          <a:xfrm>
            <a:off x="1194418" y="2049075"/>
            <a:ext cx="1345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Rapid</a:t>
            </a:r>
            <a:endParaRPr b="1" i="0" sz="16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40"/>
          <p:cNvSpPr/>
          <p:nvPr/>
        </p:nvSpPr>
        <p:spPr>
          <a:xfrm rot="5400000">
            <a:off x="1555495" y="2086075"/>
            <a:ext cx="546900" cy="2385000"/>
          </a:xfrm>
          <a:prstGeom prst="roundRect">
            <a:avLst>
              <a:gd fmla="val 47491" name="adj"/>
            </a:avLst>
          </a:prstGeom>
          <a:solidFill>
            <a:srgbClr val="094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0"/>
          <p:cNvSpPr/>
          <p:nvPr/>
        </p:nvSpPr>
        <p:spPr>
          <a:xfrm>
            <a:off x="727818" y="3087853"/>
            <a:ext cx="374100" cy="3741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50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944A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i="0" sz="1200" u="none" cap="none" strike="noStrike">
              <a:solidFill>
                <a:srgbClr val="0944A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40"/>
          <p:cNvSpPr txBox="1"/>
          <p:nvPr/>
        </p:nvSpPr>
        <p:spPr>
          <a:xfrm>
            <a:off x="1164767" y="3078100"/>
            <a:ext cx="1234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Molecular</a:t>
            </a:r>
            <a:endParaRPr b="1" i="0" sz="16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40"/>
          <p:cNvSpPr/>
          <p:nvPr/>
        </p:nvSpPr>
        <p:spPr>
          <a:xfrm rot="5400000">
            <a:off x="1555495" y="3114275"/>
            <a:ext cx="546900" cy="2394000"/>
          </a:xfrm>
          <a:prstGeom prst="roundRect">
            <a:avLst>
              <a:gd fmla="val 47491" name="adj"/>
            </a:avLst>
          </a:prstGeom>
          <a:solidFill>
            <a:srgbClr val="CE3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40"/>
          <p:cNvSpPr/>
          <p:nvPr/>
        </p:nvSpPr>
        <p:spPr>
          <a:xfrm>
            <a:off x="741693" y="4125603"/>
            <a:ext cx="374100" cy="3741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50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i="0" sz="1200" u="none" cap="none" strike="noStrike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40"/>
          <p:cNvSpPr txBox="1"/>
          <p:nvPr/>
        </p:nvSpPr>
        <p:spPr>
          <a:xfrm>
            <a:off x="1164767" y="4107125"/>
            <a:ext cx="1160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$1</a:t>
            </a:r>
            <a:endParaRPr b="1" i="0" sz="16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40"/>
          <p:cNvSpPr txBox="1"/>
          <p:nvPr/>
        </p:nvSpPr>
        <p:spPr>
          <a:xfrm>
            <a:off x="3305700" y="3058975"/>
            <a:ext cx="41079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Greater accuracy compared to antigen tests  </a:t>
            </a:r>
            <a:endParaRPr b="0" baseline="30000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quickly adaptable to new targets</a:t>
            </a:r>
            <a:endParaRPr b="0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40"/>
          <p:cNvSpPr txBox="1"/>
          <p:nvPr/>
        </p:nvSpPr>
        <p:spPr>
          <a:xfrm>
            <a:off x="360675" y="4697350"/>
            <a:ext cx="79482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baseline="30000" i="0" lang="en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1" lang="en" sz="9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Antigen tests catch only 23% of new asymptomatic infections same day as PCR ; 47% within 48 hrs </a:t>
            </a:r>
            <a:r>
              <a:rPr b="0" i="1" lang="en" sz="900" u="sng" cap="none" strike="noStrik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Comparison of Rapid Antigen Tests’ Performance between Delta (B.1.61.7; AY.X) and Omicron (B.1.1.529; BA1) Variants of SARS-CoV-2: Secondary Analysis from a Serial Home Self-Testing Study</a:t>
            </a:r>
            <a:endParaRPr b="0" i="1" sz="900" u="none" cap="none" strike="noStrike">
              <a:solidFill>
                <a:srgbClr val="13131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1" sz="9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40"/>
          <p:cNvSpPr txBox="1"/>
          <p:nvPr/>
        </p:nvSpPr>
        <p:spPr>
          <a:xfrm>
            <a:off x="3305700" y="2092688"/>
            <a:ext cx="39678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&lt;1hr turn around time</a:t>
            </a:r>
            <a:endParaRPr b="0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p40"/>
          <p:cNvSpPr txBox="1"/>
          <p:nvPr/>
        </p:nvSpPr>
        <p:spPr>
          <a:xfrm>
            <a:off x="3305700" y="4160850"/>
            <a:ext cx="49140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Low cost is critical for accessibility and wide distribution</a:t>
            </a:r>
            <a:endParaRPr b="0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40"/>
          <p:cNvSpPr txBox="1"/>
          <p:nvPr/>
        </p:nvSpPr>
        <p:spPr>
          <a:xfrm>
            <a:off x="3278125" y="989800"/>
            <a:ext cx="49140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Local control, scalable during surge</a:t>
            </a:r>
            <a:endParaRPr b="0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1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41"/>
          <p:cNvSpPr txBox="1"/>
          <p:nvPr/>
        </p:nvSpPr>
        <p:spPr>
          <a:xfrm>
            <a:off x="566928" y="228600"/>
            <a:ext cx="82257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This Looks Like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3" name="Google Shape;203;p41"/>
          <p:cNvSpPr txBox="1"/>
          <p:nvPr/>
        </p:nvSpPr>
        <p:spPr>
          <a:xfrm>
            <a:off x="403350" y="3807438"/>
            <a:ext cx="8337300" cy="3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Programs operating in the real world, at the price of </a:t>
            </a:r>
            <a:r>
              <a:rPr b="1" i="0" lang="en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$1.25</a:t>
            </a:r>
            <a:r>
              <a:rPr b="0" i="0" lang="en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per person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4" name="Google Shape;20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550" y="1124575"/>
            <a:ext cx="7834276" cy="2467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42"/>
          <p:cNvPicPr preferRelativeResize="0"/>
          <p:nvPr/>
        </p:nvPicPr>
        <p:blipFill rotWithShape="1">
          <a:blip r:embed="rId3">
            <a:alphaModFix/>
          </a:blip>
          <a:srcRect b="22200" l="13898" r="18138" t="23118"/>
          <a:stretch/>
        </p:blipFill>
        <p:spPr>
          <a:xfrm rot="589404">
            <a:off x="5707232" y="2702791"/>
            <a:ext cx="1546187" cy="932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42"/>
          <p:cNvSpPr/>
          <p:nvPr/>
        </p:nvSpPr>
        <p:spPr>
          <a:xfrm>
            <a:off x="6977275" y="1703675"/>
            <a:ext cx="274200" cy="274200"/>
          </a:xfrm>
          <a:prstGeom prst="ellipse">
            <a:avLst/>
          </a:prstGeom>
          <a:solidFill>
            <a:srgbClr val="227EF0"/>
          </a:solidFill>
          <a:ln cap="flat" cmpd="sng" w="9525">
            <a:solidFill>
              <a:srgbClr val="227E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2"/>
          <p:cNvSpPr/>
          <p:nvPr/>
        </p:nvSpPr>
        <p:spPr>
          <a:xfrm>
            <a:off x="4038525" y="1703675"/>
            <a:ext cx="274200" cy="274200"/>
          </a:xfrm>
          <a:prstGeom prst="ellipse">
            <a:avLst/>
          </a:prstGeom>
          <a:solidFill>
            <a:srgbClr val="227EF0"/>
          </a:solidFill>
          <a:ln cap="flat" cmpd="sng" w="9525">
            <a:solidFill>
              <a:srgbClr val="227E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3" name="Google Shape;213;p42"/>
          <p:cNvSpPr txBox="1"/>
          <p:nvPr/>
        </p:nvSpPr>
        <p:spPr>
          <a:xfrm>
            <a:off x="3025025" y="2067850"/>
            <a:ext cx="234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Family/ Household  Pooling</a:t>
            </a:r>
            <a:endParaRPr b="1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4" name="Google Shape;214;p42"/>
          <p:cNvSpPr txBox="1"/>
          <p:nvPr/>
        </p:nvSpPr>
        <p:spPr>
          <a:xfrm>
            <a:off x="0" y="2067850"/>
            <a:ext cx="2840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At-home Accessioned Collection with Mobile App</a:t>
            </a:r>
            <a:endParaRPr b="1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5" name="Google Shape;215;p42"/>
          <p:cNvSpPr txBox="1"/>
          <p:nvPr/>
        </p:nvSpPr>
        <p:spPr>
          <a:xfrm>
            <a:off x="5721475" y="2067850"/>
            <a:ext cx="2840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Rapid Molecular LAMP Test </a:t>
            </a:r>
            <a:endParaRPr b="1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6" name="Google Shape;216;p42"/>
          <p:cNvSpPr/>
          <p:nvPr/>
        </p:nvSpPr>
        <p:spPr>
          <a:xfrm>
            <a:off x="7900150" y="78450"/>
            <a:ext cx="1121100" cy="20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2"/>
          <p:cNvSpPr txBox="1"/>
          <p:nvPr/>
        </p:nvSpPr>
        <p:spPr>
          <a:xfrm>
            <a:off x="7215113" y="3571813"/>
            <a:ext cx="195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Run On or Near Site 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18" name="Google Shape;218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4899" y="2699399"/>
            <a:ext cx="1409674" cy="86684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42"/>
          <p:cNvSpPr/>
          <p:nvPr/>
        </p:nvSpPr>
        <p:spPr>
          <a:xfrm>
            <a:off x="1131550" y="1703675"/>
            <a:ext cx="274200" cy="274200"/>
          </a:xfrm>
          <a:prstGeom prst="ellipse">
            <a:avLst/>
          </a:prstGeom>
          <a:solidFill>
            <a:srgbClr val="227EF0"/>
          </a:solidFill>
          <a:ln cap="flat" cmpd="sng" w="9525">
            <a:solidFill>
              <a:srgbClr val="227E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2"/>
          <p:cNvSpPr txBox="1"/>
          <p:nvPr/>
        </p:nvSpPr>
        <p:spPr>
          <a:xfrm>
            <a:off x="1154138" y="1666441"/>
            <a:ext cx="3291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i="0" sz="1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1" name="Google Shape;221;p42"/>
          <p:cNvSpPr txBox="1"/>
          <p:nvPr/>
        </p:nvSpPr>
        <p:spPr>
          <a:xfrm>
            <a:off x="4044857" y="1666441"/>
            <a:ext cx="32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i="0" sz="1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2" name="Google Shape;222;p42"/>
          <p:cNvSpPr txBox="1"/>
          <p:nvPr/>
        </p:nvSpPr>
        <p:spPr>
          <a:xfrm>
            <a:off x="6977276" y="1666441"/>
            <a:ext cx="3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i="0" sz="1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3" name="Google Shape;223;p42"/>
          <p:cNvSpPr txBox="1"/>
          <p:nvPr/>
        </p:nvSpPr>
        <p:spPr>
          <a:xfrm>
            <a:off x="5684825" y="3571825"/>
            <a:ext cx="168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&lt;1hr True TAT 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24" name="Google Shape;224;p42"/>
          <p:cNvPicPr preferRelativeResize="0"/>
          <p:nvPr/>
        </p:nvPicPr>
        <p:blipFill rotWithShape="1">
          <a:blip r:embed="rId5">
            <a:alphaModFix/>
          </a:blip>
          <a:srcRect b="24160" l="31250" r="33644" t="35388"/>
          <a:stretch/>
        </p:blipFill>
        <p:spPr>
          <a:xfrm>
            <a:off x="3101225" y="2578625"/>
            <a:ext cx="1952701" cy="1687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42"/>
          <p:cNvPicPr preferRelativeResize="0"/>
          <p:nvPr/>
        </p:nvPicPr>
        <p:blipFill rotWithShape="1">
          <a:blip r:embed="rId6">
            <a:alphaModFix/>
          </a:blip>
          <a:srcRect b="27046" l="42883" r="47108" t="22305"/>
          <a:stretch/>
        </p:blipFill>
        <p:spPr>
          <a:xfrm>
            <a:off x="624150" y="2716325"/>
            <a:ext cx="337608" cy="1281274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42"/>
          <p:cNvSpPr txBox="1"/>
          <p:nvPr/>
        </p:nvSpPr>
        <p:spPr>
          <a:xfrm>
            <a:off x="1060653" y="432375"/>
            <a:ext cx="70227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227EF0"/>
                </a:solidFill>
                <a:latin typeface="Poppins"/>
                <a:ea typeface="Poppins"/>
                <a:cs typeface="Poppins"/>
                <a:sym typeface="Poppins"/>
              </a:rPr>
              <a:t>A Disease Screening Program for Resiliency</a:t>
            </a:r>
            <a:endParaRPr b="0" i="0" sz="2400" u="none" cap="none" strike="noStrike">
              <a:solidFill>
                <a:srgbClr val="227EF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27" name="Google Shape;227;p42"/>
          <p:cNvPicPr preferRelativeResize="0"/>
          <p:nvPr/>
        </p:nvPicPr>
        <p:blipFill rotWithShape="1">
          <a:blip r:embed="rId7">
            <a:alphaModFix/>
          </a:blip>
          <a:srcRect b="35892" l="30642" r="61314" t="32774"/>
          <a:stretch/>
        </p:blipFill>
        <p:spPr>
          <a:xfrm>
            <a:off x="989425" y="3048175"/>
            <a:ext cx="274202" cy="8012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8" name="Google Shape;228;p42"/>
          <p:cNvGrpSpPr/>
          <p:nvPr/>
        </p:nvGrpSpPr>
        <p:grpSpPr>
          <a:xfrm>
            <a:off x="1400929" y="2729795"/>
            <a:ext cx="629156" cy="1254324"/>
            <a:chOff x="1172238" y="2994588"/>
            <a:chExt cx="496219" cy="989292"/>
          </a:xfrm>
        </p:grpSpPr>
        <p:pic>
          <p:nvPicPr>
            <p:cNvPr id="229" name="Google Shape;229;p4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172238" y="2994588"/>
              <a:ext cx="496219" cy="989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42"/>
            <p:cNvPicPr preferRelativeResize="0"/>
            <p:nvPr/>
          </p:nvPicPr>
          <p:blipFill rotWithShape="1">
            <a:blip r:embed="rId7">
              <a:alphaModFix/>
            </a:blip>
            <a:srcRect b="47578" l="32661" r="63306" t="44421"/>
            <a:stretch/>
          </p:blipFill>
          <p:spPr>
            <a:xfrm>
              <a:off x="1272330" y="3263309"/>
              <a:ext cx="274202" cy="4081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1" name="Google Shape;231;p42"/>
          <p:cNvSpPr txBox="1"/>
          <p:nvPr/>
        </p:nvSpPr>
        <p:spPr>
          <a:xfrm>
            <a:off x="3221513" y="4215963"/>
            <a:ext cx="195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Extends protection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2" name="Google Shape;232;p42"/>
          <p:cNvSpPr txBox="1"/>
          <p:nvPr/>
        </p:nvSpPr>
        <p:spPr>
          <a:xfrm>
            <a:off x="443988" y="4214163"/>
            <a:ext cx="1952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Streamlines test processing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3"/>
          <p:cNvSpPr txBox="1"/>
          <p:nvPr/>
        </p:nvSpPr>
        <p:spPr>
          <a:xfrm>
            <a:off x="566925" y="228600"/>
            <a:ext cx="77535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LAMP: Loop-Mediated Isothermal Amplification</a:t>
            </a:r>
            <a:endParaRPr b="1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8" name="Google Shape;238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9" name="Google Shape;23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6052" y="1032014"/>
            <a:ext cx="1973750" cy="14087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0" name="Google Shape;240;p43"/>
          <p:cNvGraphicFramePr/>
          <p:nvPr/>
        </p:nvGraphicFramePr>
        <p:xfrm>
          <a:off x="4262913" y="2657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{A3A1367B-FD36-41D4-96ED-FF702F4AA02C}</a:tableStyleId>
              </a:tblPr>
              <a:tblGrid>
                <a:gridCol w="1059675"/>
                <a:gridCol w="1426675"/>
                <a:gridCol w="2020525"/>
              </a:tblGrid>
              <a:tr h="49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1" lang="en" sz="22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qPCR</a:t>
                      </a:r>
                      <a:endParaRPr b="1" sz="2200" u="none" cap="none" strike="noStrike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1" lang="en" sz="22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LAMP</a:t>
                      </a:r>
                      <a:endParaRPr b="1" sz="2200" u="none" cap="none" strike="noStrike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solidFill>
                      <a:srgbClr val="93C47D"/>
                    </a:solidFill>
                  </a:tcPr>
                </a:tc>
              </a:tr>
              <a:tr h="783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Equipment</a:t>
                      </a:r>
                      <a:endParaRPr b="1"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qPCR machine 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(thermal cycler &amp; optics) 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simple heat block 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or water bath 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(isothermal)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</a:tr>
              <a:tr h="380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Time</a:t>
                      </a:r>
                      <a:endParaRPr b="1"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90 min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30 min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</a:tr>
              <a:tr h="581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Capital</a:t>
                      </a:r>
                      <a:r>
                        <a:rPr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b="1"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Cost</a:t>
                      </a:r>
                      <a:endParaRPr b="1"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$30K-100K 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$300 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pic>
        <p:nvPicPr>
          <p:cNvPr id="241" name="Google Shape;241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2850" y="753284"/>
            <a:ext cx="982838" cy="181846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3"/>
          <p:cNvSpPr/>
          <p:nvPr/>
        </p:nvSpPr>
        <p:spPr>
          <a:xfrm>
            <a:off x="257175" y="685950"/>
            <a:ext cx="4195200" cy="2084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b="0" i="0" lang="en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Alternative molecular amplification technology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b="0" i="0" lang="en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LAMP generates 10X more DNA product in 1/3 time compared to PCR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b="0" i="0" lang="en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Can be formulated for easy visual/camera-based readout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b="0" i="0" lang="en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Becoming an increasingly important part of diagnostics - many LAMP COVID EUAs!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43"/>
          <p:cNvSpPr/>
          <p:nvPr/>
        </p:nvSpPr>
        <p:spPr>
          <a:xfrm>
            <a:off x="257175" y="3324900"/>
            <a:ext cx="3753300" cy="181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Recommend </a:t>
            </a:r>
            <a:r>
              <a:rPr b="0" i="0" lang="en" sz="16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NEB website</a:t>
            </a:r>
            <a:r>
              <a:rPr b="0" i="0" lang="en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and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en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global LAMP consortium review: </a:t>
            </a:r>
            <a:r>
              <a:rPr b="0" i="0" lang="en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(FloodLAMP co-author)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1" lang="en" sz="1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https://drive.google.com/file/d/1qdf-dL2cmbB7aK4rw57CgjPmWQ9K5X0F</a:t>
            </a:r>
            <a:endParaRPr sz="1200">
              <a:solidFill>
                <a:srgbClr val="0C58D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 ARCHIVE FILE PATH: various/glamp/gLAMP Global Consortium - JBT Review Paper (Sept 2021).md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4"/>
          <p:cNvSpPr txBox="1"/>
          <p:nvPr>
            <p:ph type="title"/>
          </p:nvPr>
        </p:nvSpPr>
        <p:spPr>
          <a:xfrm>
            <a:off x="233833" y="333769"/>
            <a:ext cx="6392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9629"/>
              <a:buNone/>
            </a:pPr>
            <a:r>
              <a:rPr b="1" lang="en" sz="2400"/>
              <a:t>Molecular Assay Atlas</a:t>
            </a:r>
            <a:endParaRPr sz="2900"/>
          </a:p>
        </p:txBody>
      </p:sp>
      <p:sp>
        <p:nvSpPr>
          <p:cNvPr id="249" name="Google Shape;249;p44"/>
          <p:cNvSpPr txBox="1"/>
          <p:nvPr>
            <p:ph idx="12" type="sldNum"/>
          </p:nvPr>
        </p:nvSpPr>
        <p:spPr>
          <a:xfrm>
            <a:off x="6355933" y="3497413"/>
            <a:ext cx="4116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50" name="Google Shape;250;p44"/>
          <p:cNvGrpSpPr/>
          <p:nvPr/>
        </p:nvGrpSpPr>
        <p:grpSpPr>
          <a:xfrm>
            <a:off x="6333267" y="4689825"/>
            <a:ext cx="2274269" cy="359550"/>
            <a:chOff x="8766050" y="5948300"/>
            <a:chExt cx="3031550" cy="479400"/>
          </a:xfrm>
        </p:grpSpPr>
        <p:pic>
          <p:nvPicPr>
            <p:cNvPr id="251" name="Google Shape;251;p44"/>
            <p:cNvPicPr preferRelativeResize="0"/>
            <p:nvPr/>
          </p:nvPicPr>
          <p:blipFill rotWithShape="1">
            <a:blip r:embed="rId3">
              <a:alphaModFix/>
            </a:blip>
            <a:srcRect b="3728" l="0" r="0" t="3738"/>
            <a:stretch/>
          </p:blipFill>
          <p:spPr>
            <a:xfrm>
              <a:off x="9603939" y="5948300"/>
              <a:ext cx="531061" cy="4792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2" name="Google Shape;252;p44"/>
            <p:cNvSpPr txBox="1"/>
            <p:nvPr/>
          </p:nvSpPr>
          <p:spPr>
            <a:xfrm>
              <a:off x="10135000" y="5948300"/>
              <a:ext cx="16626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13700" wrap="square" tIns="685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0" lang="en" sz="7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FloodLAMP Biotechnologies, </a:t>
              </a:r>
              <a:endParaRPr b="1" i="0" sz="7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0" lang="en" sz="7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a Public Benefit Corporation </a:t>
              </a:r>
              <a:endParaRPr b="1" i="0" sz="7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1" lang="en" sz="700" u="none" cap="none" strike="noStrike">
                  <a:solidFill>
                    <a:srgbClr val="A61C00"/>
                  </a:solidFill>
                  <a:latin typeface="Roboto"/>
                  <a:ea typeface="Roboto"/>
                  <a:cs typeface="Roboto"/>
                  <a:sym typeface="Roboto"/>
                </a:rPr>
                <a:t>contact@floodlamp.bio</a:t>
              </a:r>
              <a:endParaRPr b="1" i="1" sz="1000" u="none" cap="none" strike="noStrike">
                <a:solidFill>
                  <a:srgbClr val="A61C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pic>
          <p:nvPicPr>
            <p:cNvPr id="253" name="Google Shape;253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766050" y="6136250"/>
              <a:ext cx="837900" cy="2914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4" name="Google Shape;254;p44"/>
          <p:cNvSpPr/>
          <p:nvPr/>
        </p:nvSpPr>
        <p:spPr>
          <a:xfrm>
            <a:off x="7335935" y="2680781"/>
            <a:ext cx="1148100" cy="5364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4"/>
          <p:cNvSpPr/>
          <p:nvPr/>
        </p:nvSpPr>
        <p:spPr>
          <a:xfrm>
            <a:off x="6083272" y="2645737"/>
            <a:ext cx="1148100" cy="7773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44"/>
          <p:cNvSpPr/>
          <p:nvPr/>
        </p:nvSpPr>
        <p:spPr>
          <a:xfrm>
            <a:off x="4534884" y="3292290"/>
            <a:ext cx="1148100" cy="4446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4"/>
          <p:cNvSpPr/>
          <p:nvPr/>
        </p:nvSpPr>
        <p:spPr>
          <a:xfrm>
            <a:off x="3105777" y="1983509"/>
            <a:ext cx="1148100" cy="6972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44"/>
          <p:cNvSpPr/>
          <p:nvPr/>
        </p:nvSpPr>
        <p:spPr>
          <a:xfrm>
            <a:off x="190473" y="2310354"/>
            <a:ext cx="1148100" cy="9717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4"/>
          <p:cNvSpPr/>
          <p:nvPr/>
        </p:nvSpPr>
        <p:spPr>
          <a:xfrm>
            <a:off x="1548537" y="3263320"/>
            <a:ext cx="1148100" cy="4446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44"/>
          <p:cNvSpPr/>
          <p:nvPr/>
        </p:nvSpPr>
        <p:spPr>
          <a:xfrm rot="-5400000">
            <a:off x="7723786" y="239529"/>
            <a:ext cx="629288" cy="1968755"/>
          </a:xfrm>
          <a:prstGeom prst="flowChartOffpageConnector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4"/>
          <p:cNvSpPr/>
          <p:nvPr/>
        </p:nvSpPr>
        <p:spPr>
          <a:xfrm>
            <a:off x="7495288" y="913979"/>
            <a:ext cx="1436400" cy="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READOUT</a:t>
            </a:r>
            <a:endParaRPr b="0" i="0" sz="1800" u="none" cap="none" strike="noStrike">
              <a:solidFill>
                <a:srgbClr val="BF9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2" name="Google Shape;262;p44"/>
          <p:cNvSpPr/>
          <p:nvPr/>
        </p:nvSpPr>
        <p:spPr>
          <a:xfrm rot="-5400000">
            <a:off x="6297970" y="350566"/>
            <a:ext cx="629288" cy="1746681"/>
          </a:xfrm>
          <a:prstGeom prst="flowChartOffpageConnector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4"/>
          <p:cNvSpPr/>
          <p:nvPr/>
        </p:nvSpPr>
        <p:spPr>
          <a:xfrm>
            <a:off x="6123345" y="913979"/>
            <a:ext cx="1436400" cy="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rPr>
              <a:t>AMPLIF</a:t>
            </a:r>
            <a:endParaRPr b="0" i="0" sz="18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4" name="Google Shape;264;p44"/>
          <p:cNvSpPr/>
          <p:nvPr/>
        </p:nvSpPr>
        <p:spPr>
          <a:xfrm rot="-5400000">
            <a:off x="4892109" y="327319"/>
            <a:ext cx="629288" cy="1793174"/>
          </a:xfrm>
          <a:prstGeom prst="flowChartOffpageConnector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4"/>
          <p:cNvSpPr/>
          <p:nvPr/>
        </p:nvSpPr>
        <p:spPr>
          <a:xfrm>
            <a:off x="4751402" y="913979"/>
            <a:ext cx="1436400" cy="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PURIFIC </a:t>
            </a:r>
            <a:endParaRPr b="0" i="0" sz="18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6" name="Google Shape;266;p44"/>
          <p:cNvSpPr/>
          <p:nvPr/>
        </p:nvSpPr>
        <p:spPr>
          <a:xfrm rot="-5400000">
            <a:off x="3421807" y="254186"/>
            <a:ext cx="629288" cy="1939441"/>
          </a:xfrm>
          <a:prstGeom prst="flowChartOffpageConnector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44"/>
          <p:cNvSpPr/>
          <p:nvPr/>
        </p:nvSpPr>
        <p:spPr>
          <a:xfrm rot="-5400000">
            <a:off x="1921064" y="218691"/>
            <a:ext cx="628146" cy="2011572"/>
          </a:xfrm>
          <a:prstGeom prst="flowChartOffpageConnector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44"/>
          <p:cNvSpPr/>
          <p:nvPr/>
        </p:nvSpPr>
        <p:spPr>
          <a:xfrm rot="-5400000">
            <a:off x="604477" y="494039"/>
            <a:ext cx="629288" cy="1459734"/>
          </a:xfrm>
          <a:prstGeom prst="flowChartOffpageConnector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44"/>
          <p:cNvSpPr/>
          <p:nvPr/>
        </p:nvSpPr>
        <p:spPr>
          <a:xfrm>
            <a:off x="272787" y="914456"/>
            <a:ext cx="12423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PEOPLE</a:t>
            </a:r>
            <a:endParaRPr b="1" i="0" sz="1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0" name="Google Shape;270;p44"/>
          <p:cNvSpPr/>
          <p:nvPr/>
        </p:nvSpPr>
        <p:spPr>
          <a:xfrm>
            <a:off x="1701895" y="914456"/>
            <a:ext cx="13221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SAMPLE</a:t>
            </a:r>
            <a:endParaRPr b="1" i="0" sz="1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1" name="Google Shape;271;p44"/>
          <p:cNvSpPr/>
          <p:nvPr/>
        </p:nvSpPr>
        <p:spPr>
          <a:xfrm>
            <a:off x="3207966" y="913979"/>
            <a:ext cx="1436400" cy="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INACTIV </a:t>
            </a:r>
            <a:endParaRPr b="0" i="0" sz="18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72" name="Google Shape;272;p44"/>
          <p:cNvGrpSpPr/>
          <p:nvPr/>
        </p:nvGrpSpPr>
        <p:grpSpPr>
          <a:xfrm>
            <a:off x="360753" y="2428221"/>
            <a:ext cx="823157" cy="697424"/>
            <a:chOff x="487065" y="2250030"/>
            <a:chExt cx="1625508" cy="1377492"/>
          </a:xfrm>
        </p:grpSpPr>
        <p:grpSp>
          <p:nvGrpSpPr>
            <p:cNvPr id="273" name="Google Shape;273;p44"/>
            <p:cNvGrpSpPr/>
            <p:nvPr/>
          </p:nvGrpSpPr>
          <p:grpSpPr>
            <a:xfrm>
              <a:off x="1082156" y="2250030"/>
              <a:ext cx="544200" cy="782400"/>
              <a:chOff x="805032" y="2177000"/>
              <a:chExt cx="544200" cy="782400"/>
            </a:xfrm>
          </p:grpSpPr>
          <p:sp>
            <p:nvSpPr>
              <p:cNvPr id="274" name="Google Shape;274;p44"/>
              <p:cNvSpPr/>
              <p:nvPr/>
            </p:nvSpPr>
            <p:spPr>
              <a:xfrm>
                <a:off x="952450" y="2177000"/>
                <a:ext cx="238200" cy="238200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44"/>
              <p:cNvSpPr/>
              <p:nvPr/>
            </p:nvSpPr>
            <p:spPr>
              <a:xfrm>
                <a:off x="805032" y="2415200"/>
                <a:ext cx="544200" cy="544200"/>
              </a:xfrm>
              <a:prstGeom prst="arc">
                <a:avLst>
                  <a:gd fmla="val 10619317" name="adj1"/>
                  <a:gd fmla="val 0" name="adj2"/>
                </a:avLst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6" name="Google Shape;276;p44"/>
            <p:cNvGrpSpPr/>
            <p:nvPr/>
          </p:nvGrpSpPr>
          <p:grpSpPr>
            <a:xfrm>
              <a:off x="1404635" y="2345737"/>
              <a:ext cx="544200" cy="782400"/>
              <a:chOff x="805032" y="2177000"/>
              <a:chExt cx="544200" cy="782400"/>
            </a:xfrm>
          </p:grpSpPr>
          <p:sp>
            <p:nvSpPr>
              <p:cNvPr id="277" name="Google Shape;277;p44"/>
              <p:cNvSpPr/>
              <p:nvPr/>
            </p:nvSpPr>
            <p:spPr>
              <a:xfrm>
                <a:off x="952450" y="2177000"/>
                <a:ext cx="238200" cy="238200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44"/>
              <p:cNvSpPr/>
              <p:nvPr/>
            </p:nvSpPr>
            <p:spPr>
              <a:xfrm>
                <a:off x="805032" y="2415200"/>
                <a:ext cx="544200" cy="544200"/>
              </a:xfrm>
              <a:prstGeom prst="arc">
                <a:avLst>
                  <a:gd fmla="val 10619317" name="adj1"/>
                  <a:gd fmla="val 0" name="adj2"/>
                </a:avLst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9" name="Google Shape;279;p44"/>
            <p:cNvGrpSpPr/>
            <p:nvPr/>
          </p:nvGrpSpPr>
          <p:grpSpPr>
            <a:xfrm>
              <a:off x="754679" y="2311722"/>
              <a:ext cx="544200" cy="782400"/>
              <a:chOff x="805032" y="2177000"/>
              <a:chExt cx="544200" cy="782400"/>
            </a:xfrm>
          </p:grpSpPr>
          <p:sp>
            <p:nvSpPr>
              <p:cNvPr id="280" name="Google Shape;280;p44"/>
              <p:cNvSpPr/>
              <p:nvPr/>
            </p:nvSpPr>
            <p:spPr>
              <a:xfrm>
                <a:off x="952450" y="2177000"/>
                <a:ext cx="238200" cy="238200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44"/>
              <p:cNvSpPr/>
              <p:nvPr/>
            </p:nvSpPr>
            <p:spPr>
              <a:xfrm>
                <a:off x="805032" y="2415200"/>
                <a:ext cx="544200" cy="544200"/>
              </a:xfrm>
              <a:prstGeom prst="arc">
                <a:avLst>
                  <a:gd fmla="val 10619317" name="adj1"/>
                  <a:gd fmla="val 0" name="adj2"/>
                </a:avLst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2" name="Google Shape;282;p44"/>
            <p:cNvGrpSpPr/>
            <p:nvPr/>
          </p:nvGrpSpPr>
          <p:grpSpPr>
            <a:xfrm>
              <a:off x="963772" y="2498137"/>
              <a:ext cx="544200" cy="782400"/>
              <a:chOff x="805032" y="2177000"/>
              <a:chExt cx="544200" cy="782400"/>
            </a:xfrm>
          </p:grpSpPr>
          <p:sp>
            <p:nvSpPr>
              <p:cNvPr id="283" name="Google Shape;283;p44"/>
              <p:cNvSpPr/>
              <p:nvPr/>
            </p:nvSpPr>
            <p:spPr>
              <a:xfrm>
                <a:off x="952450" y="2177000"/>
                <a:ext cx="238200" cy="238200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44"/>
              <p:cNvSpPr/>
              <p:nvPr/>
            </p:nvSpPr>
            <p:spPr>
              <a:xfrm>
                <a:off x="805032" y="2415200"/>
                <a:ext cx="544200" cy="544200"/>
              </a:xfrm>
              <a:prstGeom prst="arc">
                <a:avLst>
                  <a:gd fmla="val 10619317" name="adj1"/>
                  <a:gd fmla="val 0" name="adj2"/>
                </a:avLst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5" name="Google Shape;285;p44"/>
            <p:cNvGrpSpPr/>
            <p:nvPr/>
          </p:nvGrpSpPr>
          <p:grpSpPr>
            <a:xfrm>
              <a:off x="524250" y="2498137"/>
              <a:ext cx="544200" cy="782400"/>
              <a:chOff x="805032" y="2177000"/>
              <a:chExt cx="544200" cy="782400"/>
            </a:xfrm>
          </p:grpSpPr>
          <p:sp>
            <p:nvSpPr>
              <p:cNvPr id="286" name="Google Shape;286;p44"/>
              <p:cNvSpPr/>
              <p:nvPr/>
            </p:nvSpPr>
            <p:spPr>
              <a:xfrm>
                <a:off x="952450" y="2177000"/>
                <a:ext cx="238200" cy="238200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44"/>
              <p:cNvSpPr/>
              <p:nvPr/>
            </p:nvSpPr>
            <p:spPr>
              <a:xfrm>
                <a:off x="805032" y="2415200"/>
                <a:ext cx="544200" cy="544200"/>
              </a:xfrm>
              <a:prstGeom prst="arc">
                <a:avLst>
                  <a:gd fmla="val 10619317" name="adj1"/>
                  <a:gd fmla="val 0" name="adj2"/>
                </a:avLst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8" name="Google Shape;288;p44"/>
            <p:cNvGrpSpPr/>
            <p:nvPr/>
          </p:nvGrpSpPr>
          <p:grpSpPr>
            <a:xfrm>
              <a:off x="1263573" y="2605183"/>
              <a:ext cx="544200" cy="782400"/>
              <a:chOff x="805032" y="2177000"/>
              <a:chExt cx="544200" cy="782400"/>
            </a:xfrm>
          </p:grpSpPr>
          <p:sp>
            <p:nvSpPr>
              <p:cNvPr id="289" name="Google Shape;289;p44"/>
              <p:cNvSpPr/>
              <p:nvPr/>
            </p:nvSpPr>
            <p:spPr>
              <a:xfrm>
                <a:off x="952450" y="2177000"/>
                <a:ext cx="238200" cy="238200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44"/>
              <p:cNvSpPr/>
              <p:nvPr/>
            </p:nvSpPr>
            <p:spPr>
              <a:xfrm>
                <a:off x="805032" y="2415200"/>
                <a:ext cx="544200" cy="544200"/>
              </a:xfrm>
              <a:prstGeom prst="arc">
                <a:avLst>
                  <a:gd fmla="val 10619317" name="adj1"/>
                  <a:gd fmla="val 0" name="adj2"/>
                </a:avLst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1" name="Google Shape;291;p44"/>
            <p:cNvGrpSpPr/>
            <p:nvPr/>
          </p:nvGrpSpPr>
          <p:grpSpPr>
            <a:xfrm>
              <a:off x="730173" y="2673214"/>
              <a:ext cx="544200" cy="782400"/>
              <a:chOff x="805032" y="2177000"/>
              <a:chExt cx="544200" cy="782400"/>
            </a:xfrm>
          </p:grpSpPr>
          <p:sp>
            <p:nvSpPr>
              <p:cNvPr id="292" name="Google Shape;292;p44"/>
              <p:cNvSpPr/>
              <p:nvPr/>
            </p:nvSpPr>
            <p:spPr>
              <a:xfrm>
                <a:off x="952450" y="2177000"/>
                <a:ext cx="238200" cy="238200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44"/>
              <p:cNvSpPr/>
              <p:nvPr/>
            </p:nvSpPr>
            <p:spPr>
              <a:xfrm>
                <a:off x="805032" y="2415200"/>
                <a:ext cx="544200" cy="544200"/>
              </a:xfrm>
              <a:prstGeom prst="arc">
                <a:avLst>
                  <a:gd fmla="val 10619317" name="adj1"/>
                  <a:gd fmla="val 0" name="adj2"/>
                </a:avLst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4" name="Google Shape;294;p44"/>
            <p:cNvGrpSpPr/>
            <p:nvPr/>
          </p:nvGrpSpPr>
          <p:grpSpPr>
            <a:xfrm>
              <a:off x="1568373" y="2749414"/>
              <a:ext cx="544200" cy="782400"/>
              <a:chOff x="805032" y="2177000"/>
              <a:chExt cx="544200" cy="782400"/>
            </a:xfrm>
          </p:grpSpPr>
          <p:sp>
            <p:nvSpPr>
              <p:cNvPr id="295" name="Google Shape;295;p44"/>
              <p:cNvSpPr/>
              <p:nvPr/>
            </p:nvSpPr>
            <p:spPr>
              <a:xfrm>
                <a:off x="952450" y="2177000"/>
                <a:ext cx="238200" cy="238200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44"/>
              <p:cNvSpPr/>
              <p:nvPr/>
            </p:nvSpPr>
            <p:spPr>
              <a:xfrm>
                <a:off x="805032" y="2415200"/>
                <a:ext cx="544200" cy="544200"/>
              </a:xfrm>
              <a:prstGeom prst="arc">
                <a:avLst>
                  <a:gd fmla="val 10619317" name="adj1"/>
                  <a:gd fmla="val 0" name="adj2"/>
                </a:avLst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7" name="Google Shape;297;p44"/>
            <p:cNvGrpSpPr/>
            <p:nvPr/>
          </p:nvGrpSpPr>
          <p:grpSpPr>
            <a:xfrm>
              <a:off x="1012296" y="2836953"/>
              <a:ext cx="544200" cy="782400"/>
              <a:chOff x="805032" y="2177000"/>
              <a:chExt cx="544200" cy="782400"/>
            </a:xfrm>
          </p:grpSpPr>
          <p:sp>
            <p:nvSpPr>
              <p:cNvPr id="298" name="Google Shape;298;p44"/>
              <p:cNvSpPr/>
              <p:nvPr/>
            </p:nvSpPr>
            <p:spPr>
              <a:xfrm>
                <a:off x="952450" y="2177000"/>
                <a:ext cx="238200" cy="238200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44"/>
              <p:cNvSpPr/>
              <p:nvPr/>
            </p:nvSpPr>
            <p:spPr>
              <a:xfrm>
                <a:off x="805032" y="2415200"/>
                <a:ext cx="544200" cy="544200"/>
              </a:xfrm>
              <a:prstGeom prst="arc">
                <a:avLst>
                  <a:gd fmla="val 10619317" name="adj1"/>
                  <a:gd fmla="val 0" name="adj2"/>
                </a:avLst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0" name="Google Shape;300;p44"/>
            <p:cNvGrpSpPr/>
            <p:nvPr/>
          </p:nvGrpSpPr>
          <p:grpSpPr>
            <a:xfrm>
              <a:off x="487065" y="2845122"/>
              <a:ext cx="544200" cy="782400"/>
              <a:chOff x="805032" y="2177000"/>
              <a:chExt cx="544200" cy="782400"/>
            </a:xfrm>
          </p:grpSpPr>
          <p:sp>
            <p:nvSpPr>
              <p:cNvPr id="301" name="Google Shape;301;p44"/>
              <p:cNvSpPr/>
              <p:nvPr/>
            </p:nvSpPr>
            <p:spPr>
              <a:xfrm>
                <a:off x="952450" y="2177000"/>
                <a:ext cx="238200" cy="238200"/>
              </a:xfrm>
              <a:prstGeom prst="ellipse">
                <a:avLst/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44"/>
              <p:cNvSpPr/>
              <p:nvPr/>
            </p:nvSpPr>
            <p:spPr>
              <a:xfrm>
                <a:off x="805032" y="2415200"/>
                <a:ext cx="544200" cy="544200"/>
              </a:xfrm>
              <a:prstGeom prst="arc">
                <a:avLst>
                  <a:gd fmla="val 10619317" name="adj1"/>
                  <a:gd fmla="val 0" name="adj2"/>
                </a:avLst>
              </a:prstGeom>
              <a:solidFill>
                <a:srgbClr val="FFFFFF"/>
              </a:solidFill>
              <a:ln cap="flat" cmpd="sng" w="381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03" name="Google Shape;303;p44"/>
          <p:cNvGrpSpPr/>
          <p:nvPr/>
        </p:nvGrpSpPr>
        <p:grpSpPr>
          <a:xfrm>
            <a:off x="634539" y="1715331"/>
            <a:ext cx="275583" cy="396129"/>
            <a:chOff x="805032" y="2177000"/>
            <a:chExt cx="544200" cy="782400"/>
          </a:xfrm>
        </p:grpSpPr>
        <p:sp>
          <p:nvSpPr>
            <p:cNvPr id="304" name="Google Shape;304;p44"/>
            <p:cNvSpPr/>
            <p:nvPr/>
          </p:nvSpPr>
          <p:spPr>
            <a:xfrm>
              <a:off x="952450" y="2177000"/>
              <a:ext cx="238200" cy="2382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4"/>
            <p:cNvSpPr/>
            <p:nvPr/>
          </p:nvSpPr>
          <p:spPr>
            <a:xfrm>
              <a:off x="805032" y="2415200"/>
              <a:ext cx="544200" cy="544200"/>
            </a:xfrm>
            <a:prstGeom prst="arc">
              <a:avLst>
                <a:gd fmla="val 10619317" name="adj1"/>
                <a:gd fmla="val 0" name="adj2"/>
              </a:avLst>
            </a:prstGeom>
            <a:solidFill>
              <a:srgbClr val="FFFFFF"/>
            </a:solidFill>
            <a:ln cap="flat" cmpd="sng" w="381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6" name="Google Shape;306;p44"/>
          <p:cNvSpPr/>
          <p:nvPr/>
        </p:nvSpPr>
        <p:spPr>
          <a:xfrm>
            <a:off x="360746" y="2031656"/>
            <a:ext cx="8958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Individual</a:t>
            </a:r>
            <a:endParaRPr b="0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" name="Google Shape;307;p44"/>
          <p:cNvSpPr/>
          <p:nvPr/>
        </p:nvSpPr>
        <p:spPr>
          <a:xfrm>
            <a:off x="324325" y="3016688"/>
            <a:ext cx="8958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Pool: 2-20</a:t>
            </a:r>
            <a:endParaRPr b="0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" name="Google Shape;308;p44"/>
          <p:cNvSpPr/>
          <p:nvPr/>
        </p:nvSpPr>
        <p:spPr>
          <a:xfrm>
            <a:off x="1363166" y="2031656"/>
            <a:ext cx="1546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Nasopharyngeal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Swab (NP)</a:t>
            </a:r>
            <a:endParaRPr b="0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9" name="Google Shape;309;p44"/>
          <p:cNvSpPr/>
          <p:nvPr/>
        </p:nvSpPr>
        <p:spPr>
          <a:xfrm>
            <a:off x="1363166" y="3281888"/>
            <a:ext cx="1546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Anterior Nares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Swab (AN)</a:t>
            </a:r>
            <a:endParaRPr b="0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0" name="Google Shape;310;p44"/>
          <p:cNvSpPr/>
          <p:nvPr/>
        </p:nvSpPr>
        <p:spPr>
          <a:xfrm>
            <a:off x="1363166" y="2710388"/>
            <a:ext cx="1546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Cheek Swab</a:t>
            </a:r>
            <a:endParaRPr b="0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1" name="Google Shape;311;p44"/>
          <p:cNvSpPr/>
          <p:nvPr/>
        </p:nvSpPr>
        <p:spPr>
          <a:xfrm>
            <a:off x="1363166" y="3910538"/>
            <a:ext cx="1546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Saliva</a:t>
            </a:r>
            <a:endParaRPr b="0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" name="Google Shape;312;p44"/>
          <p:cNvSpPr/>
          <p:nvPr/>
        </p:nvSpPr>
        <p:spPr>
          <a:xfrm>
            <a:off x="2906602" y="2031656"/>
            <a:ext cx="1546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TCEP (Chem)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+ Heat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Rabe Cepko, HUDSON</a:t>
            </a:r>
            <a:endParaRPr b="1" i="0" sz="9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3" name="Google Shape;313;p44"/>
          <p:cNvSpPr/>
          <p:nvPr/>
        </p:nvSpPr>
        <p:spPr>
          <a:xfrm>
            <a:off x="2906602" y="2767538"/>
            <a:ext cx="1546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Proteinase K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(Enzyme) + Heat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Saliva Direct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" name="Google Shape;314;p44"/>
          <p:cNvSpPr/>
          <p:nvPr/>
        </p:nvSpPr>
        <p:spPr>
          <a:xfrm>
            <a:off x="2906602" y="3396188"/>
            <a:ext cx="1546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Heat Only</a:t>
            </a:r>
            <a:endParaRPr b="0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" name="Google Shape;315;p44"/>
          <p:cNvSpPr/>
          <p:nvPr/>
        </p:nvSpPr>
        <p:spPr>
          <a:xfrm>
            <a:off x="3078095" y="3910538"/>
            <a:ext cx="11751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Commercial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Zymo, Lucigen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" name="Google Shape;316;p44"/>
          <p:cNvSpPr/>
          <p:nvPr/>
        </p:nvSpPr>
        <p:spPr>
          <a:xfrm>
            <a:off x="4335710" y="2031656"/>
            <a:ext cx="1546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Glass Milk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Rabe Cepko</a:t>
            </a:r>
            <a:endParaRPr b="1" i="0" sz="9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" name="Google Shape;317;p44"/>
          <p:cNvSpPr/>
          <p:nvPr/>
        </p:nvSpPr>
        <p:spPr>
          <a:xfrm>
            <a:off x="4335710" y="2767538"/>
            <a:ext cx="15465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Mag Beads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Kellner, Yu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" name="Google Shape;318;p44"/>
          <p:cNvSpPr/>
          <p:nvPr/>
        </p:nvSpPr>
        <p:spPr>
          <a:xfrm>
            <a:off x="4335710" y="3396188"/>
            <a:ext cx="1546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Skip (Direct)</a:t>
            </a:r>
            <a:endParaRPr b="0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" name="Google Shape;319;p44"/>
          <p:cNvSpPr/>
          <p:nvPr/>
        </p:nvSpPr>
        <p:spPr>
          <a:xfrm>
            <a:off x="4507203" y="3910538"/>
            <a:ext cx="13221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Commercial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Thermo, Zymo, Kingfisher, Qiagen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" name="Google Shape;320;p44"/>
          <p:cNvSpPr/>
          <p:nvPr/>
        </p:nvSpPr>
        <p:spPr>
          <a:xfrm>
            <a:off x="5879146" y="2031656"/>
            <a:ext cx="1546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qPCR</a:t>
            </a:r>
            <a:endParaRPr b="1" i="0" sz="9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" name="Google Shape;321;p44"/>
          <p:cNvSpPr/>
          <p:nvPr/>
        </p:nvSpPr>
        <p:spPr>
          <a:xfrm>
            <a:off x="5879146" y="2767538"/>
            <a:ext cx="15465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LAMP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Colorimetric</a:t>
            </a:r>
            <a:endParaRPr b="0" i="0" sz="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Fluorimetric</a:t>
            </a:r>
            <a:endParaRPr b="0" i="0" sz="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" name="Google Shape;322;p44"/>
          <p:cNvSpPr/>
          <p:nvPr/>
        </p:nvSpPr>
        <p:spPr>
          <a:xfrm>
            <a:off x="7136760" y="2031656"/>
            <a:ext cx="15465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qPCR Machine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Fluorescence</a:t>
            </a:r>
            <a:endParaRPr b="0" i="0" sz="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3" name="Google Shape;323;p44"/>
          <p:cNvSpPr/>
          <p:nvPr/>
        </p:nvSpPr>
        <p:spPr>
          <a:xfrm>
            <a:off x="7136760" y="2767538"/>
            <a:ext cx="1546500" cy="4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Visual / Camera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Color Change</a:t>
            </a:r>
            <a:endParaRPr b="0" i="0" sz="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" name="Google Shape;324;p44"/>
          <p:cNvSpPr/>
          <p:nvPr/>
        </p:nvSpPr>
        <p:spPr>
          <a:xfrm>
            <a:off x="7136760" y="3339038"/>
            <a:ext cx="1546500" cy="4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Plate Reader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Absorbance</a:t>
            </a:r>
            <a:endParaRPr b="0" i="0" sz="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Color Genomics</a:t>
            </a:r>
            <a:endParaRPr b="1" i="0" sz="8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" name="Google Shape;325;p44"/>
          <p:cNvSpPr/>
          <p:nvPr/>
        </p:nvSpPr>
        <p:spPr>
          <a:xfrm>
            <a:off x="5879146" y="3567638"/>
            <a:ext cx="15465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Misc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RPA, CRISPR, etc.</a:t>
            </a:r>
            <a:endParaRPr b="0" i="0" sz="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" name="Google Shape;326;p44"/>
          <p:cNvSpPr/>
          <p:nvPr/>
        </p:nvSpPr>
        <p:spPr>
          <a:xfrm>
            <a:off x="7136760" y="4196288"/>
            <a:ext cx="15465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Lateral Flow Strip</a:t>
            </a:r>
            <a:endParaRPr b="1" i="0" sz="8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5"/>
          <p:cNvSpPr txBox="1"/>
          <p:nvPr>
            <p:ph type="title"/>
          </p:nvPr>
        </p:nvSpPr>
        <p:spPr>
          <a:xfrm>
            <a:off x="233833" y="333769"/>
            <a:ext cx="6392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9629"/>
              <a:buNone/>
            </a:pPr>
            <a:r>
              <a:rPr b="1" lang="en" sz="2400"/>
              <a:t>FloodLAMP</a:t>
            </a:r>
            <a:r>
              <a:rPr lang="en" sz="2900"/>
              <a:t> </a:t>
            </a:r>
            <a:r>
              <a:rPr b="1" lang="en" sz="2400"/>
              <a:t>Tests</a:t>
            </a:r>
            <a:endParaRPr sz="2900"/>
          </a:p>
        </p:txBody>
      </p:sp>
      <p:sp>
        <p:nvSpPr>
          <p:cNvPr id="332" name="Google Shape;332;p45"/>
          <p:cNvSpPr txBox="1"/>
          <p:nvPr>
            <p:ph idx="12" type="sldNum"/>
          </p:nvPr>
        </p:nvSpPr>
        <p:spPr>
          <a:xfrm>
            <a:off x="6355933" y="3497413"/>
            <a:ext cx="4116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3" name="Google Shape;333;p45"/>
          <p:cNvGrpSpPr/>
          <p:nvPr/>
        </p:nvGrpSpPr>
        <p:grpSpPr>
          <a:xfrm>
            <a:off x="6333267" y="4689825"/>
            <a:ext cx="2274269" cy="359550"/>
            <a:chOff x="8766050" y="5948300"/>
            <a:chExt cx="3031550" cy="479400"/>
          </a:xfrm>
        </p:grpSpPr>
        <p:pic>
          <p:nvPicPr>
            <p:cNvPr id="334" name="Google Shape;334;p45"/>
            <p:cNvPicPr preferRelativeResize="0"/>
            <p:nvPr/>
          </p:nvPicPr>
          <p:blipFill rotWithShape="1">
            <a:blip r:embed="rId3">
              <a:alphaModFix/>
            </a:blip>
            <a:srcRect b="3728" l="0" r="0" t="3738"/>
            <a:stretch/>
          </p:blipFill>
          <p:spPr>
            <a:xfrm>
              <a:off x="9603939" y="5948300"/>
              <a:ext cx="531061" cy="4792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45"/>
            <p:cNvSpPr txBox="1"/>
            <p:nvPr/>
          </p:nvSpPr>
          <p:spPr>
            <a:xfrm>
              <a:off x="10135000" y="5948300"/>
              <a:ext cx="16626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13700" wrap="square" tIns="685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0" lang="en" sz="7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FloodLAMP Biotechnologies, </a:t>
              </a:r>
              <a:endParaRPr b="1" i="0" sz="7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0" lang="en" sz="7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a Public Benefit Corporation </a:t>
              </a:r>
              <a:endParaRPr b="1" i="0" sz="7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1" lang="en" sz="700" u="none" cap="none" strike="noStrike">
                  <a:solidFill>
                    <a:srgbClr val="A61C00"/>
                  </a:solidFill>
                  <a:latin typeface="Roboto"/>
                  <a:ea typeface="Roboto"/>
                  <a:cs typeface="Roboto"/>
                  <a:sym typeface="Roboto"/>
                </a:rPr>
                <a:t>contact@floodlamp.bio</a:t>
              </a:r>
              <a:endParaRPr b="1" i="1" sz="1000" u="none" cap="none" strike="noStrike">
                <a:solidFill>
                  <a:srgbClr val="A61C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pic>
          <p:nvPicPr>
            <p:cNvPr id="336" name="Google Shape;336;p4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766050" y="6136250"/>
              <a:ext cx="837900" cy="29144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7" name="Google Shape;337;p45"/>
          <p:cNvPicPr preferRelativeResize="0"/>
          <p:nvPr/>
        </p:nvPicPr>
        <p:blipFill rotWithShape="1">
          <a:blip r:embed="rId5">
            <a:alphaModFix/>
          </a:blip>
          <a:srcRect b="13705" l="12029" r="27116" t="6650"/>
          <a:stretch/>
        </p:blipFill>
        <p:spPr>
          <a:xfrm>
            <a:off x="97074" y="2654513"/>
            <a:ext cx="699569" cy="985762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5"/>
          <p:cNvSpPr/>
          <p:nvPr/>
        </p:nvSpPr>
        <p:spPr>
          <a:xfrm>
            <a:off x="211909" y="3677156"/>
            <a:ext cx="917400" cy="6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Sample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Indiv or Pooled</a:t>
            </a:r>
            <a:endParaRPr b="0" i="0" sz="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9" name="Google Shape;339;p45"/>
          <p:cNvCxnSpPr>
            <a:stCxn id="340" idx="6"/>
            <a:endCxn id="341" idx="2"/>
          </p:cNvCxnSpPr>
          <p:nvPr/>
        </p:nvCxnSpPr>
        <p:spPr>
          <a:xfrm flipH="1" rot="10800000">
            <a:off x="2479608" y="1977755"/>
            <a:ext cx="1960500" cy="1035000"/>
          </a:xfrm>
          <a:prstGeom prst="curvedConnector3">
            <a:avLst>
              <a:gd fmla="val 49997" name="adj1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1" name="Google Shape;341;p45"/>
          <p:cNvSpPr/>
          <p:nvPr/>
        </p:nvSpPr>
        <p:spPr>
          <a:xfrm>
            <a:off x="4440230" y="1908925"/>
            <a:ext cx="137700" cy="137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45"/>
          <p:cNvSpPr/>
          <p:nvPr/>
        </p:nvSpPr>
        <p:spPr>
          <a:xfrm>
            <a:off x="826238" y="2964244"/>
            <a:ext cx="137700" cy="1377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45"/>
          <p:cNvSpPr/>
          <p:nvPr/>
        </p:nvSpPr>
        <p:spPr>
          <a:xfrm>
            <a:off x="4660849" y="1408088"/>
            <a:ext cx="29607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FloodLAMP QuickColor</a:t>
            </a:r>
            <a:r>
              <a:rPr b="1" baseline="30000" i="0" lang="en" sz="18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TM</a:t>
            </a:r>
            <a:endParaRPr b="0" i="0" sz="8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" name="Google Shape;344;p45"/>
          <p:cNvSpPr/>
          <p:nvPr/>
        </p:nvSpPr>
        <p:spPr>
          <a:xfrm rot="-5400000">
            <a:off x="5391571" y="56529"/>
            <a:ext cx="377588" cy="1968755"/>
          </a:xfrm>
          <a:prstGeom prst="flowChartOffpageConnector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45"/>
          <p:cNvSpPr/>
          <p:nvPr/>
        </p:nvSpPr>
        <p:spPr>
          <a:xfrm>
            <a:off x="5037223" y="854943"/>
            <a:ext cx="1436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READOUT</a:t>
            </a:r>
            <a:endParaRPr b="0" i="0" sz="1800" u="none" cap="none" strike="noStrike">
              <a:solidFill>
                <a:srgbClr val="BF9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6" name="Google Shape;346;p45"/>
          <p:cNvSpPr/>
          <p:nvPr/>
        </p:nvSpPr>
        <p:spPr>
          <a:xfrm rot="-5400000">
            <a:off x="3965755" y="167566"/>
            <a:ext cx="377588" cy="1746681"/>
          </a:xfrm>
          <a:prstGeom prst="flowChartOffpageConnector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45"/>
          <p:cNvSpPr/>
          <p:nvPr/>
        </p:nvSpPr>
        <p:spPr>
          <a:xfrm>
            <a:off x="3665280" y="854943"/>
            <a:ext cx="1436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rPr>
              <a:t>AMPLIF</a:t>
            </a:r>
            <a:endParaRPr b="0" i="0" sz="18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8" name="Google Shape;348;p45"/>
          <p:cNvSpPr/>
          <p:nvPr/>
        </p:nvSpPr>
        <p:spPr>
          <a:xfrm rot="-5400000">
            <a:off x="2518699" y="71186"/>
            <a:ext cx="377588" cy="1939441"/>
          </a:xfrm>
          <a:prstGeom prst="flowChartOffpageConnector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45"/>
          <p:cNvSpPr/>
          <p:nvPr/>
        </p:nvSpPr>
        <p:spPr>
          <a:xfrm rot="-5400000">
            <a:off x="1259984" y="277718"/>
            <a:ext cx="376901" cy="1527063"/>
          </a:xfrm>
          <a:prstGeom prst="flowChartOffpageConnector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45"/>
          <p:cNvSpPr/>
          <p:nvPr/>
        </p:nvSpPr>
        <p:spPr>
          <a:xfrm>
            <a:off x="672937" y="855229"/>
            <a:ext cx="1322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SAMPLE</a:t>
            </a:r>
            <a:endParaRPr b="1" i="0" sz="1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1" name="Google Shape;351;p45"/>
          <p:cNvSpPr/>
          <p:nvPr/>
        </p:nvSpPr>
        <p:spPr>
          <a:xfrm>
            <a:off x="2179008" y="854943"/>
            <a:ext cx="1436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INACTIV </a:t>
            </a:r>
            <a:endParaRPr b="0" i="0" sz="18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52" name="Google Shape;352;p45"/>
          <p:cNvCxnSpPr>
            <a:stCxn id="342" idx="6"/>
            <a:endCxn id="340" idx="2"/>
          </p:cNvCxnSpPr>
          <p:nvPr/>
        </p:nvCxnSpPr>
        <p:spPr>
          <a:xfrm flipH="1" rot="10800000">
            <a:off x="963938" y="3012694"/>
            <a:ext cx="1377900" cy="20400"/>
          </a:xfrm>
          <a:prstGeom prst="curvedConnector3">
            <a:avLst>
              <a:gd fmla="val 49997" name="adj1"/>
            </a:avLst>
          </a:prstGeom>
          <a:noFill/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3" name="Google Shape;353;p45"/>
          <p:cNvCxnSpPr>
            <a:stCxn id="342" idx="6"/>
            <a:endCxn id="354" idx="2"/>
          </p:cNvCxnSpPr>
          <p:nvPr/>
        </p:nvCxnSpPr>
        <p:spPr>
          <a:xfrm>
            <a:off x="963938" y="3033094"/>
            <a:ext cx="1383900" cy="11754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4" name="Google Shape;354;p45"/>
          <p:cNvSpPr/>
          <p:nvPr/>
        </p:nvSpPr>
        <p:spPr>
          <a:xfrm>
            <a:off x="2347844" y="4139550"/>
            <a:ext cx="137700" cy="13770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5"/>
          <p:cNvSpPr/>
          <p:nvPr/>
        </p:nvSpPr>
        <p:spPr>
          <a:xfrm>
            <a:off x="1786119" y="4268325"/>
            <a:ext cx="4974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155CC"/>
                </a:solidFill>
                <a:latin typeface="Open Sans"/>
                <a:ea typeface="Open Sans"/>
                <a:cs typeface="Open Sans"/>
                <a:sym typeface="Open Sans"/>
              </a:rPr>
              <a:t>ProK</a:t>
            </a:r>
            <a:endParaRPr b="0" i="0" sz="800" u="none" cap="none" strike="noStrike">
              <a:solidFill>
                <a:srgbClr val="1155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" name="Google Shape;340;p45"/>
          <p:cNvSpPr/>
          <p:nvPr/>
        </p:nvSpPr>
        <p:spPr>
          <a:xfrm>
            <a:off x="2341908" y="2943905"/>
            <a:ext cx="137700" cy="137700"/>
          </a:xfrm>
          <a:prstGeom prst="ellipse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6" name="Google Shape;356;p45"/>
          <p:cNvCxnSpPr>
            <a:stCxn id="340" idx="6"/>
            <a:endCxn id="357" idx="2"/>
          </p:cNvCxnSpPr>
          <p:nvPr/>
        </p:nvCxnSpPr>
        <p:spPr>
          <a:xfrm flipH="1" rot="10800000">
            <a:off x="2479608" y="3008255"/>
            <a:ext cx="1949400" cy="4500"/>
          </a:xfrm>
          <a:prstGeom prst="curvedConnector3">
            <a:avLst>
              <a:gd fmla="val 50001" name="adj1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8" name="Google Shape;358;p45"/>
          <p:cNvCxnSpPr>
            <a:stCxn id="340" idx="6"/>
            <a:endCxn id="359" idx="2"/>
          </p:cNvCxnSpPr>
          <p:nvPr/>
        </p:nvCxnSpPr>
        <p:spPr>
          <a:xfrm>
            <a:off x="2479608" y="3012755"/>
            <a:ext cx="1960500" cy="1226700"/>
          </a:xfrm>
          <a:prstGeom prst="curvedConnector3">
            <a:avLst>
              <a:gd fmla="val 49997" name="adj1"/>
            </a:avLst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0" name="Google Shape;360;p45"/>
          <p:cNvSpPr/>
          <p:nvPr/>
        </p:nvSpPr>
        <p:spPr>
          <a:xfrm>
            <a:off x="3394543" y="4350806"/>
            <a:ext cx="16428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155CC"/>
                </a:solidFill>
                <a:latin typeface="Open Sans"/>
                <a:ea typeface="Open Sans"/>
                <a:cs typeface="Open Sans"/>
                <a:sym typeface="Open Sans"/>
              </a:rPr>
              <a:t>qPCR Amplification</a:t>
            </a:r>
            <a:endParaRPr b="0" i="0" sz="800" u="none" cap="none" strike="noStrike">
              <a:solidFill>
                <a:srgbClr val="1155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61" name="Google Shape;361;p45"/>
          <p:cNvCxnSpPr>
            <a:stCxn id="354" idx="6"/>
            <a:endCxn id="359" idx="2"/>
          </p:cNvCxnSpPr>
          <p:nvPr/>
        </p:nvCxnSpPr>
        <p:spPr>
          <a:xfrm>
            <a:off x="2485544" y="4208400"/>
            <a:ext cx="1954800" cy="30900"/>
          </a:xfrm>
          <a:prstGeom prst="curvedConnector3">
            <a:avLst>
              <a:gd fmla="val 50001" name="adj1"/>
            </a:avLst>
          </a:prstGeom>
          <a:noFill/>
          <a:ln cap="flat" cmpd="sng" w="3810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2" name="Google Shape;362;p45"/>
          <p:cNvSpPr/>
          <p:nvPr/>
        </p:nvSpPr>
        <p:spPr>
          <a:xfrm>
            <a:off x="7085478" y="4091513"/>
            <a:ext cx="12342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155CC"/>
                </a:solidFill>
                <a:latin typeface="Open Sans"/>
                <a:ea typeface="Open Sans"/>
                <a:cs typeface="Open Sans"/>
                <a:sym typeface="Open Sans"/>
              </a:rPr>
              <a:t>qPCR Machine</a:t>
            </a:r>
            <a:endParaRPr b="0" i="0" sz="800" u="none" cap="none" strike="noStrike">
              <a:solidFill>
                <a:srgbClr val="1155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63" name="Google Shape;363;p45"/>
          <p:cNvCxnSpPr/>
          <p:nvPr/>
        </p:nvCxnSpPr>
        <p:spPr>
          <a:xfrm flipH="1" rot="10800000">
            <a:off x="4563864" y="4261947"/>
            <a:ext cx="2290500" cy="57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7" name="Google Shape;357;p45"/>
          <p:cNvSpPr/>
          <p:nvPr/>
        </p:nvSpPr>
        <p:spPr>
          <a:xfrm>
            <a:off x="4428902" y="2939447"/>
            <a:ext cx="137700" cy="1377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45"/>
          <p:cNvSpPr/>
          <p:nvPr/>
        </p:nvSpPr>
        <p:spPr>
          <a:xfrm>
            <a:off x="3343755" y="1487191"/>
            <a:ext cx="1234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Colorimetric LAMP</a:t>
            </a:r>
            <a:endParaRPr b="1" i="0" sz="11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5" name="Google Shape;365;p45"/>
          <p:cNvSpPr/>
          <p:nvPr/>
        </p:nvSpPr>
        <p:spPr>
          <a:xfrm>
            <a:off x="6840394" y="4119697"/>
            <a:ext cx="137700" cy="137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45"/>
          <p:cNvSpPr/>
          <p:nvPr/>
        </p:nvSpPr>
        <p:spPr>
          <a:xfrm>
            <a:off x="7134828" y="1919813"/>
            <a:ext cx="12342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Visual / Camera</a:t>
            </a:r>
            <a:endParaRPr b="0" i="0" sz="8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67" name="Google Shape;367;p45"/>
          <p:cNvCxnSpPr>
            <a:stCxn id="365" idx="2"/>
            <a:endCxn id="357" idx="6"/>
          </p:cNvCxnSpPr>
          <p:nvPr/>
        </p:nvCxnSpPr>
        <p:spPr>
          <a:xfrm rot="10800000">
            <a:off x="4566694" y="3008347"/>
            <a:ext cx="2273700" cy="11802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8" name="Google Shape;368;p45"/>
          <p:cNvSpPr/>
          <p:nvPr/>
        </p:nvSpPr>
        <p:spPr>
          <a:xfrm>
            <a:off x="4843043" y="4374853"/>
            <a:ext cx="20664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1155CC"/>
                </a:solidFill>
                <a:latin typeface="Open Sans"/>
                <a:ea typeface="Open Sans"/>
                <a:cs typeface="Open Sans"/>
                <a:sym typeface="Open Sans"/>
              </a:rPr>
              <a:t>SalivaDirect</a:t>
            </a:r>
            <a:r>
              <a:rPr b="1" baseline="30000" i="0" lang="en" sz="1800" u="none" cap="none" strike="noStrike">
                <a:solidFill>
                  <a:srgbClr val="1155CC"/>
                </a:solidFill>
                <a:latin typeface="Open Sans"/>
                <a:ea typeface="Open Sans"/>
                <a:cs typeface="Open Sans"/>
                <a:sym typeface="Open Sans"/>
              </a:rPr>
              <a:t>TM</a:t>
            </a:r>
            <a:endParaRPr b="0" baseline="30000" i="0" sz="1800" u="none" cap="none" strike="noStrike">
              <a:solidFill>
                <a:srgbClr val="1155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69" name="Google Shape;369;p45"/>
          <p:cNvCxnSpPr/>
          <p:nvPr/>
        </p:nvCxnSpPr>
        <p:spPr>
          <a:xfrm flipH="1" rot="10800000">
            <a:off x="4558340" y="4199978"/>
            <a:ext cx="2290500" cy="57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9" name="Google Shape;359;p45"/>
          <p:cNvSpPr/>
          <p:nvPr/>
        </p:nvSpPr>
        <p:spPr>
          <a:xfrm>
            <a:off x="4440230" y="4170544"/>
            <a:ext cx="137700" cy="13770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5"/>
          <p:cNvSpPr/>
          <p:nvPr/>
        </p:nvSpPr>
        <p:spPr>
          <a:xfrm>
            <a:off x="6819236" y="4164979"/>
            <a:ext cx="137700" cy="13770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45"/>
          <p:cNvSpPr/>
          <p:nvPr/>
        </p:nvSpPr>
        <p:spPr>
          <a:xfrm>
            <a:off x="4651238" y="2583638"/>
            <a:ext cx="34500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FloodLAMP QuickFluor</a:t>
            </a:r>
            <a:r>
              <a:rPr b="1" baseline="30000" i="0" lang="en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TM</a:t>
            </a:r>
            <a:endParaRPr b="1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2" name="Google Shape;372;p45"/>
          <p:cNvSpPr/>
          <p:nvPr/>
        </p:nvSpPr>
        <p:spPr>
          <a:xfrm>
            <a:off x="3757390" y="3377091"/>
            <a:ext cx="34500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FF9900"/>
                </a:solidFill>
                <a:latin typeface="Open Sans"/>
                <a:ea typeface="Open Sans"/>
                <a:cs typeface="Open Sans"/>
                <a:sym typeface="Open Sans"/>
              </a:rPr>
              <a:t>FloodLAMP </a:t>
            </a:r>
            <a:endParaRPr b="1" i="0" sz="1800" u="none" cap="none" strike="noStrike">
              <a:solidFill>
                <a:srgbClr val="FF99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FF9900"/>
                </a:solidFill>
                <a:latin typeface="Open Sans"/>
                <a:ea typeface="Open Sans"/>
                <a:cs typeface="Open Sans"/>
                <a:sym typeface="Open Sans"/>
              </a:rPr>
              <a:t>EasyPCR</a:t>
            </a:r>
            <a:r>
              <a:rPr b="1" baseline="30000" i="0" lang="en" sz="1800" u="none" cap="none" strike="noStrike">
                <a:solidFill>
                  <a:srgbClr val="FF9900"/>
                </a:solidFill>
                <a:latin typeface="Open Sans"/>
                <a:ea typeface="Open Sans"/>
                <a:cs typeface="Open Sans"/>
                <a:sym typeface="Open Sans"/>
              </a:rPr>
              <a:t>TM</a:t>
            </a:r>
            <a:endParaRPr b="1" i="0" sz="1800" u="none" cap="none" strike="noStrike">
              <a:solidFill>
                <a:srgbClr val="FF99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73" name="Google Shape;373;p45"/>
          <p:cNvCxnSpPr/>
          <p:nvPr/>
        </p:nvCxnSpPr>
        <p:spPr>
          <a:xfrm flipH="1" rot="10800000">
            <a:off x="4568458" y="1977772"/>
            <a:ext cx="2248500" cy="174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4" name="Google Shape;374;p45"/>
          <p:cNvSpPr/>
          <p:nvPr/>
        </p:nvSpPr>
        <p:spPr>
          <a:xfrm>
            <a:off x="6816958" y="1908922"/>
            <a:ext cx="137700" cy="137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45"/>
          <p:cNvSpPr/>
          <p:nvPr/>
        </p:nvSpPr>
        <p:spPr>
          <a:xfrm>
            <a:off x="3637193" y="2559400"/>
            <a:ext cx="1234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Fluorimetric LAMP</a:t>
            </a:r>
            <a:endParaRPr b="1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6" name="Google Shape;376;p45"/>
          <p:cNvSpPr/>
          <p:nvPr/>
        </p:nvSpPr>
        <p:spPr>
          <a:xfrm>
            <a:off x="1844540" y="2730488"/>
            <a:ext cx="4974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38761D"/>
                </a:solidFill>
                <a:latin typeface="Open Sans"/>
                <a:ea typeface="Open Sans"/>
                <a:cs typeface="Open Sans"/>
                <a:sym typeface="Open Sans"/>
              </a:rPr>
              <a:t>TCEP</a:t>
            </a:r>
            <a:endParaRPr b="0" i="0" sz="800" u="none" cap="none" strike="noStrike">
              <a:solidFill>
                <a:srgbClr val="38761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Google Shape;381;p46"/>
          <p:cNvGrpSpPr/>
          <p:nvPr/>
        </p:nvGrpSpPr>
        <p:grpSpPr>
          <a:xfrm>
            <a:off x="1338117" y="1280913"/>
            <a:ext cx="1365205" cy="1364841"/>
            <a:chOff x="1057182" y="2464193"/>
            <a:chExt cx="1819788" cy="1819788"/>
          </a:xfrm>
        </p:grpSpPr>
        <p:grpSp>
          <p:nvGrpSpPr>
            <p:cNvPr id="382" name="Google Shape;382;p46"/>
            <p:cNvGrpSpPr/>
            <p:nvPr/>
          </p:nvGrpSpPr>
          <p:grpSpPr>
            <a:xfrm>
              <a:off x="1057182" y="2464193"/>
              <a:ext cx="1819788" cy="1819788"/>
              <a:chOff x="1057182" y="2464193"/>
              <a:chExt cx="1819788" cy="1819788"/>
            </a:xfrm>
          </p:grpSpPr>
          <p:pic>
            <p:nvPicPr>
              <p:cNvPr id="383" name="Google Shape;383;p4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 rot="-2699977">
                <a:off x="1337670" y="2716708"/>
                <a:ext cx="1258811" cy="13147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4" name="Google Shape;384;p46"/>
              <p:cNvSpPr/>
              <p:nvPr/>
            </p:nvSpPr>
            <p:spPr>
              <a:xfrm>
                <a:off x="1819025" y="3108614"/>
                <a:ext cx="167400" cy="5580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85" name="Google Shape;385;p46"/>
            <p:cNvCxnSpPr/>
            <p:nvPr/>
          </p:nvCxnSpPr>
          <p:spPr>
            <a:xfrm>
              <a:off x="1837213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86" name="Google Shape;386;p46"/>
            <p:cNvSpPr/>
            <p:nvPr/>
          </p:nvSpPr>
          <p:spPr>
            <a:xfrm>
              <a:off x="1825084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87" name="Google Shape;387;p46"/>
            <p:cNvCxnSpPr/>
            <p:nvPr/>
          </p:nvCxnSpPr>
          <p:spPr>
            <a:xfrm>
              <a:off x="1880060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88" name="Google Shape;388;p46"/>
            <p:cNvSpPr/>
            <p:nvPr/>
          </p:nvSpPr>
          <p:spPr>
            <a:xfrm>
              <a:off x="186793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89" name="Google Shape;389;p46"/>
            <p:cNvCxnSpPr/>
            <p:nvPr/>
          </p:nvCxnSpPr>
          <p:spPr>
            <a:xfrm>
              <a:off x="1925939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90" name="Google Shape;390;p46"/>
            <p:cNvSpPr/>
            <p:nvPr/>
          </p:nvSpPr>
          <p:spPr>
            <a:xfrm>
              <a:off x="191381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91" name="Google Shape;391;p46"/>
            <p:cNvCxnSpPr/>
            <p:nvPr/>
          </p:nvCxnSpPr>
          <p:spPr>
            <a:xfrm>
              <a:off x="1969184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92" name="Google Shape;392;p46"/>
            <p:cNvSpPr/>
            <p:nvPr/>
          </p:nvSpPr>
          <p:spPr>
            <a:xfrm>
              <a:off x="1957056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93" name="Google Shape;393;p46"/>
          <p:cNvCxnSpPr>
            <a:stCxn id="394" idx="6"/>
            <a:endCxn id="395" idx="2"/>
          </p:cNvCxnSpPr>
          <p:nvPr/>
        </p:nvCxnSpPr>
        <p:spPr>
          <a:xfrm>
            <a:off x="2511111" y="2765379"/>
            <a:ext cx="2022900" cy="1270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96" name="Google Shape;396;p46"/>
          <p:cNvCxnSpPr>
            <a:stCxn id="394" idx="6"/>
            <a:endCxn id="397" idx="2"/>
          </p:cNvCxnSpPr>
          <p:nvPr/>
        </p:nvCxnSpPr>
        <p:spPr>
          <a:xfrm flipH="1" rot="10800000">
            <a:off x="2511111" y="1562079"/>
            <a:ext cx="2022300" cy="1203300"/>
          </a:xfrm>
          <a:prstGeom prst="bentConnector3">
            <a:avLst>
              <a:gd fmla="val 50003" name="adj1"/>
            </a:avLst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8" name="Google Shape;398;p46"/>
          <p:cNvSpPr/>
          <p:nvPr/>
        </p:nvSpPr>
        <p:spPr>
          <a:xfrm>
            <a:off x="4798225" y="1347975"/>
            <a:ext cx="2608500" cy="378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4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QuickColor</a:t>
            </a:r>
            <a:r>
              <a:rPr b="1" baseline="30000" i="0" lang="en" sz="14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TM</a:t>
            </a:r>
            <a:r>
              <a:rPr b="1" i="0" lang="en" sz="14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 LAMP Test</a:t>
            </a:r>
            <a:endParaRPr b="0" i="0" sz="1100" u="none" cap="none" strike="noStrike">
              <a:solidFill>
                <a:srgbClr val="0C58D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99" name="Google Shape;399;p46"/>
          <p:cNvGrpSpPr/>
          <p:nvPr/>
        </p:nvGrpSpPr>
        <p:grpSpPr>
          <a:xfrm>
            <a:off x="840200" y="2589700"/>
            <a:ext cx="1670911" cy="351375"/>
            <a:chOff x="1459643" y="2412158"/>
            <a:chExt cx="1499382" cy="319200"/>
          </a:xfrm>
        </p:grpSpPr>
        <p:sp>
          <p:nvSpPr>
            <p:cNvPr id="400" name="Google Shape;400;p46"/>
            <p:cNvSpPr/>
            <p:nvPr/>
          </p:nvSpPr>
          <p:spPr>
            <a:xfrm>
              <a:off x="1459643" y="2412158"/>
              <a:ext cx="1319400" cy="3192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Streamlined Sample Prep</a:t>
              </a:r>
              <a:endParaRPr b="1" i="0" sz="14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94" name="Google Shape;394;p46"/>
            <p:cNvSpPr/>
            <p:nvPr/>
          </p:nvSpPr>
          <p:spPr>
            <a:xfrm>
              <a:off x="2785025" y="2484750"/>
              <a:ext cx="174000" cy="174000"/>
            </a:xfrm>
            <a:prstGeom prst="ellipse">
              <a:avLst/>
            </a:prstGeom>
            <a:solidFill>
              <a:srgbClr val="0C58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1" name="Google Shape;401;p46"/>
          <p:cNvGrpSpPr/>
          <p:nvPr/>
        </p:nvGrpSpPr>
        <p:grpSpPr>
          <a:xfrm>
            <a:off x="4534022" y="3846250"/>
            <a:ext cx="2846339" cy="378444"/>
            <a:chOff x="3650561" y="3325977"/>
            <a:chExt cx="2423860" cy="319200"/>
          </a:xfrm>
        </p:grpSpPr>
        <p:sp>
          <p:nvSpPr>
            <p:cNvPr id="402" name="Google Shape;402;p46"/>
            <p:cNvSpPr/>
            <p:nvPr/>
          </p:nvSpPr>
          <p:spPr>
            <a:xfrm>
              <a:off x="3801621" y="3325977"/>
              <a:ext cx="2272800" cy="3192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i="0" lang="en" sz="1400" u="none" cap="none" strike="noStrik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EasyPCR</a:t>
              </a:r>
              <a:r>
                <a:rPr b="1" baseline="30000" i="0" lang="en" sz="1400" u="none" cap="none" strike="noStrik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TM</a:t>
              </a:r>
              <a:r>
                <a:rPr b="1" i="0" lang="en" sz="1400" u="none" cap="none" strike="noStrik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Test</a:t>
              </a:r>
              <a:endParaRPr b="0" i="0" sz="1100" u="none" cap="none" strike="noStrike">
                <a:solidFill>
                  <a:srgbClr val="0C58D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95" name="Google Shape;395;p46"/>
            <p:cNvSpPr/>
            <p:nvPr/>
          </p:nvSpPr>
          <p:spPr>
            <a:xfrm>
              <a:off x="3650561" y="3398578"/>
              <a:ext cx="174000" cy="174000"/>
            </a:xfrm>
            <a:prstGeom prst="ellipse">
              <a:avLst/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7" name="Google Shape;397;p46"/>
          <p:cNvSpPr/>
          <p:nvPr/>
        </p:nvSpPr>
        <p:spPr>
          <a:xfrm>
            <a:off x="4533535" y="1458982"/>
            <a:ext cx="204300" cy="206400"/>
          </a:xfrm>
          <a:prstGeom prst="ellipse">
            <a:avLst/>
          </a:prstGeom>
          <a:solidFill>
            <a:srgbClr val="0D5D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3" name="Google Shape;403;p46"/>
          <p:cNvGrpSpPr/>
          <p:nvPr/>
        </p:nvGrpSpPr>
        <p:grpSpPr>
          <a:xfrm>
            <a:off x="495046" y="1280913"/>
            <a:ext cx="1365205" cy="1364841"/>
            <a:chOff x="1057182" y="2464193"/>
            <a:chExt cx="1819788" cy="1819788"/>
          </a:xfrm>
        </p:grpSpPr>
        <p:grpSp>
          <p:nvGrpSpPr>
            <p:cNvPr id="404" name="Google Shape;404;p46"/>
            <p:cNvGrpSpPr/>
            <p:nvPr/>
          </p:nvGrpSpPr>
          <p:grpSpPr>
            <a:xfrm>
              <a:off x="1057182" y="2464193"/>
              <a:ext cx="1819788" cy="1819788"/>
              <a:chOff x="1057182" y="2464193"/>
              <a:chExt cx="1819788" cy="1819788"/>
            </a:xfrm>
          </p:grpSpPr>
          <p:pic>
            <p:nvPicPr>
              <p:cNvPr id="405" name="Google Shape;405;p4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 rot="-2699977">
                <a:off x="1337670" y="2716708"/>
                <a:ext cx="1258811" cy="13147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06" name="Google Shape;406;p46"/>
              <p:cNvSpPr/>
              <p:nvPr/>
            </p:nvSpPr>
            <p:spPr>
              <a:xfrm>
                <a:off x="1819025" y="3108614"/>
                <a:ext cx="167400" cy="5580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407" name="Google Shape;407;p46"/>
            <p:cNvCxnSpPr/>
            <p:nvPr/>
          </p:nvCxnSpPr>
          <p:spPr>
            <a:xfrm>
              <a:off x="1837213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08" name="Google Shape;408;p46"/>
            <p:cNvSpPr/>
            <p:nvPr/>
          </p:nvSpPr>
          <p:spPr>
            <a:xfrm>
              <a:off x="1825084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09" name="Google Shape;409;p46"/>
            <p:cNvCxnSpPr/>
            <p:nvPr/>
          </p:nvCxnSpPr>
          <p:spPr>
            <a:xfrm>
              <a:off x="1880060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10" name="Google Shape;410;p46"/>
            <p:cNvSpPr/>
            <p:nvPr/>
          </p:nvSpPr>
          <p:spPr>
            <a:xfrm>
              <a:off x="186793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11" name="Google Shape;411;p46"/>
            <p:cNvCxnSpPr/>
            <p:nvPr/>
          </p:nvCxnSpPr>
          <p:spPr>
            <a:xfrm>
              <a:off x="1925939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12" name="Google Shape;412;p46"/>
            <p:cNvSpPr/>
            <p:nvPr/>
          </p:nvSpPr>
          <p:spPr>
            <a:xfrm>
              <a:off x="191381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13" name="Google Shape;413;p46"/>
            <p:cNvCxnSpPr/>
            <p:nvPr/>
          </p:nvCxnSpPr>
          <p:spPr>
            <a:xfrm>
              <a:off x="1969184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14" name="Google Shape;414;p46"/>
            <p:cNvSpPr/>
            <p:nvPr/>
          </p:nvSpPr>
          <p:spPr>
            <a:xfrm>
              <a:off x="1957056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5" name="Google Shape;415;p46"/>
          <p:cNvSpPr/>
          <p:nvPr/>
        </p:nvSpPr>
        <p:spPr>
          <a:xfrm>
            <a:off x="1411700" y="1930150"/>
            <a:ext cx="347400" cy="206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46"/>
          <p:cNvSpPr/>
          <p:nvPr/>
        </p:nvSpPr>
        <p:spPr>
          <a:xfrm>
            <a:off x="706350" y="2894425"/>
            <a:ext cx="2248800" cy="1460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349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Shelf stable TCEP/EDTA inactivation solution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349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Added directly to dry swabs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C58D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7" name="Google Shape;417;p46"/>
          <p:cNvSpPr txBox="1"/>
          <p:nvPr/>
        </p:nvSpPr>
        <p:spPr>
          <a:xfrm>
            <a:off x="4798225" y="1712600"/>
            <a:ext cx="2846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349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Colorimetric LAMP reaction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349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 primer sets mixed (AS1e, N2, E1)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349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25 minutes at 65°C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8" name="Google Shape;418;p46"/>
          <p:cNvSpPr txBox="1"/>
          <p:nvPr/>
        </p:nvSpPr>
        <p:spPr>
          <a:xfrm>
            <a:off x="4798225" y="4174100"/>
            <a:ext cx="3615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349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Multiple PCR Master Mixes Validated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349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CDC primers in SalivaDirect config (N1, RNAseP)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9" name="Google Shape;419;p46"/>
          <p:cNvSpPr txBox="1"/>
          <p:nvPr/>
        </p:nvSpPr>
        <p:spPr>
          <a:xfrm>
            <a:off x="7086300" y="814675"/>
            <a:ext cx="1125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visual readout</a:t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6"/>
          <p:cNvSpPr txBox="1"/>
          <p:nvPr/>
        </p:nvSpPr>
        <p:spPr>
          <a:xfrm>
            <a:off x="566928" y="228600"/>
            <a:ext cx="5582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Direct PCR and LAMP Tests</a:t>
            </a:r>
            <a:endParaRPr b="1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21" name="Google Shape;421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3375" y="2836425"/>
            <a:ext cx="947666" cy="103139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6"/>
          <p:cNvSpPr txBox="1"/>
          <p:nvPr/>
        </p:nvSpPr>
        <p:spPr>
          <a:xfrm>
            <a:off x="6463225" y="3175125"/>
            <a:ext cx="268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Standard RT-qPCR instrument</a:t>
            </a:r>
            <a:endParaRPr b="0" i="1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3" name="Google Shape;423;p46"/>
          <p:cNvPicPr preferRelativeResize="0"/>
          <p:nvPr/>
        </p:nvPicPr>
        <p:blipFill rotWithShape="1">
          <a:blip r:embed="rId5">
            <a:alphaModFix/>
          </a:blip>
          <a:srcRect b="37920" l="25921" r="34897" t="38404"/>
          <a:stretch/>
        </p:blipFill>
        <p:spPr>
          <a:xfrm>
            <a:off x="5316250" y="635376"/>
            <a:ext cx="1572460" cy="712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4" name="Google Shape;424;p46"/>
          <p:cNvGrpSpPr/>
          <p:nvPr/>
        </p:nvGrpSpPr>
        <p:grpSpPr>
          <a:xfrm>
            <a:off x="1860862" y="1764229"/>
            <a:ext cx="229676" cy="527209"/>
            <a:chOff x="1713912" y="814904"/>
            <a:chExt cx="229676" cy="527209"/>
          </a:xfrm>
        </p:grpSpPr>
        <p:grpSp>
          <p:nvGrpSpPr>
            <p:cNvPr id="425" name="Google Shape;425;p46"/>
            <p:cNvGrpSpPr/>
            <p:nvPr/>
          </p:nvGrpSpPr>
          <p:grpSpPr>
            <a:xfrm>
              <a:off x="1713912" y="1131657"/>
              <a:ext cx="229676" cy="101451"/>
              <a:chOff x="2256015" y="3032031"/>
              <a:chExt cx="373032" cy="135250"/>
            </a:xfrm>
          </p:grpSpPr>
          <p:grpSp>
            <p:nvGrpSpPr>
              <p:cNvPr id="426" name="Google Shape;426;p46"/>
              <p:cNvGrpSpPr/>
              <p:nvPr/>
            </p:nvGrpSpPr>
            <p:grpSpPr>
              <a:xfrm rot="-128103">
                <a:off x="2258298" y="3036043"/>
                <a:ext cx="217750" cy="126631"/>
                <a:chOff x="2646560" y="3036549"/>
                <a:chExt cx="174835" cy="126644"/>
              </a:xfrm>
            </p:grpSpPr>
            <p:sp>
              <p:nvSpPr>
                <p:cNvPr id="427" name="Google Shape;427;p46"/>
                <p:cNvSpPr/>
                <p:nvPr/>
              </p:nvSpPr>
              <p:spPr>
                <a:xfrm rot="5852367">
                  <a:off x="2650006" y="3057260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" name="Google Shape;428;p46"/>
                <p:cNvSpPr/>
                <p:nvPr/>
              </p:nvSpPr>
              <p:spPr>
                <a:xfrm flipH="1" rot="-5852367">
                  <a:off x="2714450" y="3044826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29" name="Google Shape;429;p46"/>
              <p:cNvGrpSpPr/>
              <p:nvPr/>
            </p:nvGrpSpPr>
            <p:grpSpPr>
              <a:xfrm rot="-128103">
                <a:off x="2334509" y="3036624"/>
                <a:ext cx="217003" cy="126063"/>
                <a:chOff x="2646578" y="3036522"/>
                <a:chExt cx="174235" cy="126076"/>
              </a:xfrm>
            </p:grpSpPr>
            <p:sp>
              <p:nvSpPr>
                <p:cNvPr id="430" name="Google Shape;430;p46"/>
                <p:cNvSpPr/>
                <p:nvPr/>
              </p:nvSpPr>
              <p:spPr>
                <a:xfrm rot="5852367">
                  <a:off x="2650024" y="3056665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" name="Google Shape;431;p46"/>
                <p:cNvSpPr/>
                <p:nvPr/>
              </p:nvSpPr>
              <p:spPr>
                <a:xfrm flipH="1" rot="-5852367">
                  <a:off x="2713868" y="3044799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32" name="Google Shape;432;p46"/>
              <p:cNvGrpSpPr/>
              <p:nvPr/>
            </p:nvGrpSpPr>
            <p:grpSpPr>
              <a:xfrm rot="-128103">
                <a:off x="2411876" y="3035989"/>
                <a:ext cx="214873" cy="127334"/>
                <a:chOff x="2646578" y="3035251"/>
                <a:chExt cx="172525" cy="127347"/>
              </a:xfrm>
            </p:grpSpPr>
            <p:sp>
              <p:nvSpPr>
                <p:cNvPr id="433" name="Google Shape;433;p46"/>
                <p:cNvSpPr/>
                <p:nvPr/>
              </p:nvSpPr>
              <p:spPr>
                <a:xfrm rot="5852367">
                  <a:off x="2650024" y="3056665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" name="Google Shape;434;p46"/>
                <p:cNvSpPr/>
                <p:nvPr/>
              </p:nvSpPr>
              <p:spPr>
                <a:xfrm flipH="1" rot="-5852367">
                  <a:off x="2712158" y="3043528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435" name="Google Shape;435;p46"/>
            <p:cNvSpPr/>
            <p:nvPr/>
          </p:nvSpPr>
          <p:spPr>
            <a:xfrm>
              <a:off x="1763410" y="1215307"/>
              <a:ext cx="136218" cy="126806"/>
            </a:xfrm>
            <a:custGeom>
              <a:rect b="b" l="l" r="r" t="t"/>
              <a:pathLst>
                <a:path extrusionOk="0" h="6763" w="7263">
                  <a:moveTo>
                    <a:pt x="0" y="262"/>
                  </a:moveTo>
                  <a:lnTo>
                    <a:pt x="47" y="2548"/>
                  </a:lnTo>
                  <a:lnTo>
                    <a:pt x="3572" y="6763"/>
                  </a:lnTo>
                  <a:lnTo>
                    <a:pt x="7191" y="2429"/>
                  </a:lnTo>
                  <a:lnTo>
                    <a:pt x="7263" y="381"/>
                  </a:lnTo>
                  <a:lnTo>
                    <a:pt x="6358" y="24"/>
                  </a:lnTo>
                  <a:lnTo>
                    <a:pt x="4977" y="428"/>
                  </a:lnTo>
                  <a:lnTo>
                    <a:pt x="3453" y="0"/>
                  </a:lnTo>
                  <a:lnTo>
                    <a:pt x="2167" y="405"/>
                  </a:lnTo>
                  <a:lnTo>
                    <a:pt x="571" y="24"/>
                  </a:lnTo>
                  <a:close/>
                </a:path>
              </a:pathLst>
            </a:custGeom>
            <a:solidFill>
              <a:srgbClr val="C9DAF8"/>
            </a:solidFill>
            <a:ln cap="flat" cmpd="sng" w="9525">
              <a:solidFill>
                <a:srgbClr val="C9DAF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36" name="Google Shape;436;p46"/>
            <p:cNvSpPr/>
            <p:nvPr/>
          </p:nvSpPr>
          <p:spPr>
            <a:xfrm>
              <a:off x="1768027" y="814904"/>
              <a:ext cx="125700" cy="4185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7" name="Google Shape;437;p46"/>
          <p:cNvGrpSpPr/>
          <p:nvPr/>
        </p:nvGrpSpPr>
        <p:grpSpPr>
          <a:xfrm>
            <a:off x="1916633" y="1775591"/>
            <a:ext cx="116110" cy="398006"/>
            <a:chOff x="1825084" y="3123763"/>
            <a:chExt cx="154772" cy="530675"/>
          </a:xfrm>
        </p:grpSpPr>
        <p:cxnSp>
          <p:nvCxnSpPr>
            <p:cNvPr id="438" name="Google Shape;438;p46"/>
            <p:cNvCxnSpPr/>
            <p:nvPr/>
          </p:nvCxnSpPr>
          <p:spPr>
            <a:xfrm>
              <a:off x="1837213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39" name="Google Shape;439;p46"/>
            <p:cNvSpPr/>
            <p:nvPr/>
          </p:nvSpPr>
          <p:spPr>
            <a:xfrm>
              <a:off x="1825084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0" name="Google Shape;440;p46"/>
            <p:cNvCxnSpPr/>
            <p:nvPr/>
          </p:nvCxnSpPr>
          <p:spPr>
            <a:xfrm>
              <a:off x="1880060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41" name="Google Shape;441;p46"/>
            <p:cNvSpPr/>
            <p:nvPr/>
          </p:nvSpPr>
          <p:spPr>
            <a:xfrm>
              <a:off x="186793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2" name="Google Shape;442;p46"/>
            <p:cNvCxnSpPr/>
            <p:nvPr/>
          </p:nvCxnSpPr>
          <p:spPr>
            <a:xfrm>
              <a:off x="1925939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43" name="Google Shape;443;p46"/>
            <p:cNvSpPr/>
            <p:nvPr/>
          </p:nvSpPr>
          <p:spPr>
            <a:xfrm>
              <a:off x="191381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4" name="Google Shape;444;p46"/>
            <p:cNvCxnSpPr/>
            <p:nvPr/>
          </p:nvCxnSpPr>
          <p:spPr>
            <a:xfrm>
              <a:off x="1969184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45" name="Google Shape;445;p46"/>
            <p:cNvSpPr/>
            <p:nvPr/>
          </p:nvSpPr>
          <p:spPr>
            <a:xfrm>
              <a:off x="1957056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6" name="Google Shape;446;p46"/>
          <p:cNvSpPr txBox="1"/>
          <p:nvPr/>
        </p:nvSpPr>
        <p:spPr>
          <a:xfrm>
            <a:off x="3584550" y="2524675"/>
            <a:ext cx="1468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Same sample for both tests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2µL sample volume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7" name="Google Shape;447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7"/>
          <p:cNvPicPr preferRelativeResize="0"/>
          <p:nvPr/>
        </p:nvPicPr>
        <p:blipFill rotWithShape="1">
          <a:blip r:embed="rId3">
            <a:alphaModFix/>
          </a:blip>
          <a:srcRect b="0" l="7837" r="2483" t="0"/>
          <a:stretch/>
        </p:blipFill>
        <p:spPr>
          <a:xfrm>
            <a:off x="3793725" y="844850"/>
            <a:ext cx="2271823" cy="199879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7"/>
          <p:cNvSpPr txBox="1"/>
          <p:nvPr/>
        </p:nvSpPr>
        <p:spPr>
          <a:xfrm>
            <a:off x="566928" y="228600"/>
            <a:ext cx="69330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Ideal for Austere Sites</a:t>
            </a:r>
            <a:endParaRPr b="1" i="0" sz="20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54" name="Google Shape;454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724" y="2941200"/>
            <a:ext cx="2510200" cy="1867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47"/>
          <p:cNvPicPr preferRelativeResize="0"/>
          <p:nvPr/>
        </p:nvPicPr>
        <p:blipFill rotWithShape="1">
          <a:blip r:embed="rId5">
            <a:alphaModFix/>
          </a:blip>
          <a:srcRect b="10920" l="0" r="0" t="0"/>
          <a:stretch/>
        </p:blipFill>
        <p:spPr>
          <a:xfrm>
            <a:off x="522725" y="844850"/>
            <a:ext cx="3185864" cy="199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50675" y="2124900"/>
            <a:ext cx="2120175" cy="268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7"/>
          <p:cNvPicPr preferRelativeResize="0"/>
          <p:nvPr/>
        </p:nvPicPr>
        <p:blipFill rotWithShape="1">
          <a:blip r:embed="rId7">
            <a:alphaModFix/>
          </a:blip>
          <a:srcRect b="30420" l="0" r="0" t="0"/>
          <a:stretch/>
        </p:blipFill>
        <p:spPr>
          <a:xfrm>
            <a:off x="3219350" y="2947900"/>
            <a:ext cx="2844801" cy="18670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458" name="Google Shape;458;p47"/>
          <p:cNvPicPr preferRelativeResize="0"/>
          <p:nvPr/>
        </p:nvPicPr>
        <p:blipFill rotWithShape="1">
          <a:blip r:embed="rId8">
            <a:alphaModFix/>
          </a:blip>
          <a:srcRect b="9898" l="0" r="0" t="9890"/>
          <a:stretch/>
        </p:blipFill>
        <p:spPr>
          <a:xfrm>
            <a:off x="6150675" y="844849"/>
            <a:ext cx="2120175" cy="1232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8"/>
          <p:cNvSpPr/>
          <p:nvPr/>
        </p:nvSpPr>
        <p:spPr>
          <a:xfrm>
            <a:off x="321450" y="1869075"/>
            <a:ext cx="7050300" cy="1913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48"/>
          <p:cNvSpPr txBox="1"/>
          <p:nvPr/>
        </p:nvSpPr>
        <p:spPr>
          <a:xfrm>
            <a:off x="566928" y="228600"/>
            <a:ext cx="73008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</a:pPr>
            <a:r>
              <a:rPr b="1" i="0" lang="en" sz="244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FloodLAMP Platform</a:t>
            </a:r>
            <a:endParaRPr b="1" i="0" sz="244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5" name="Google Shape;465;p48"/>
          <p:cNvSpPr/>
          <p:nvPr/>
        </p:nvSpPr>
        <p:spPr>
          <a:xfrm>
            <a:off x="7494650" y="794225"/>
            <a:ext cx="1361100" cy="4087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741B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741B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6" name="Google Shape;466;p48"/>
          <p:cNvSpPr/>
          <p:nvPr/>
        </p:nvSpPr>
        <p:spPr>
          <a:xfrm>
            <a:off x="3332235" y="29082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Admin Portal</a:t>
            </a:r>
            <a:endParaRPr b="0" i="0" sz="900" u="none" cap="none" strike="noStrike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7" name="Google Shape;467;p48"/>
          <p:cNvSpPr/>
          <p:nvPr/>
        </p:nvSpPr>
        <p:spPr>
          <a:xfrm>
            <a:off x="3332222" y="2032975"/>
            <a:ext cx="1204500" cy="7392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Collection Kits</a:t>
            </a:r>
            <a:endParaRPr b="0" i="0" sz="11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8" name="Google Shape;468;p48"/>
          <p:cNvSpPr/>
          <p:nvPr/>
        </p:nvSpPr>
        <p:spPr>
          <a:xfrm>
            <a:off x="1961510" y="2032975"/>
            <a:ext cx="1172100" cy="7392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Reagent </a:t>
            </a:r>
            <a:endParaRPr b="0" i="0" sz="11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Test Kits </a:t>
            </a:r>
            <a:endParaRPr b="0" i="0" sz="11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9" name="Google Shape;469;p48"/>
          <p:cNvSpPr/>
          <p:nvPr/>
        </p:nvSpPr>
        <p:spPr>
          <a:xfrm>
            <a:off x="7589150" y="2350963"/>
            <a:ext cx="1172100" cy="7392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Sample Processing Sites (Labs)</a:t>
            </a:r>
            <a:endParaRPr b="0" i="0" sz="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0" name="Google Shape;470;p48"/>
          <p:cNvSpPr/>
          <p:nvPr/>
        </p:nvSpPr>
        <p:spPr>
          <a:xfrm>
            <a:off x="7590725" y="3186844"/>
            <a:ext cx="1160400" cy="739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Service, Support,</a:t>
            </a:r>
            <a:endParaRPr b="0" i="0" sz="1100" u="none" cap="none" strike="noStrike">
              <a:solidFill>
                <a:srgbClr val="BF9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Consulting</a:t>
            </a:r>
            <a:endParaRPr b="0" i="0" sz="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1" name="Google Shape;471;p48"/>
          <p:cNvSpPr/>
          <p:nvPr/>
        </p:nvSpPr>
        <p:spPr>
          <a:xfrm>
            <a:off x="1960635" y="29082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App</a:t>
            </a:r>
            <a:endParaRPr b="0" i="0" sz="900" u="none" cap="none" strike="noStrike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2" name="Google Shape;472;p48"/>
          <p:cNvSpPr/>
          <p:nvPr/>
        </p:nvSpPr>
        <p:spPr>
          <a:xfrm>
            <a:off x="4703822" y="2032975"/>
            <a:ext cx="1204500" cy="739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Standard Equipment</a:t>
            </a:r>
            <a:endParaRPr b="0" i="0" sz="1100" u="none" cap="none" strike="noStrike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3" name="Google Shape;473;p48"/>
          <p:cNvSpPr/>
          <p:nvPr/>
        </p:nvSpPr>
        <p:spPr>
          <a:xfrm>
            <a:off x="6062713" y="2032975"/>
            <a:ext cx="1204500" cy="739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Standard Consumables</a:t>
            </a:r>
            <a:endParaRPr b="0" i="0" sz="1100" u="none" cap="none" strike="noStrike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4" name="Google Shape;474;p48"/>
          <p:cNvSpPr/>
          <p:nvPr/>
        </p:nvSpPr>
        <p:spPr>
          <a:xfrm>
            <a:off x="4703835" y="29082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Training Program</a:t>
            </a:r>
            <a:endParaRPr b="0" i="0" sz="1100" u="none" cap="none" strike="noStrike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5" name="Google Shape;475;p48"/>
          <p:cNvSpPr/>
          <p:nvPr/>
        </p:nvSpPr>
        <p:spPr>
          <a:xfrm>
            <a:off x="6062725" y="29082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Quality Management System</a:t>
            </a:r>
            <a:endParaRPr b="0" i="0" sz="1100" u="none" cap="none" strike="noStrike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6" name="Google Shape;476;p48"/>
          <p:cNvSpPr/>
          <p:nvPr/>
        </p:nvSpPr>
        <p:spPr>
          <a:xfrm rot="-5400000">
            <a:off x="1230977" y="2154528"/>
            <a:ext cx="10596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PHYSICAL</a:t>
            </a:r>
            <a:endParaRPr b="0" i="0" sz="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7" name="Google Shape;477;p48"/>
          <p:cNvSpPr/>
          <p:nvPr/>
        </p:nvSpPr>
        <p:spPr>
          <a:xfrm rot="-5400000">
            <a:off x="1279960" y="2977289"/>
            <a:ext cx="9636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DIGITAL</a:t>
            </a:r>
            <a:endParaRPr b="0" i="0" sz="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8" name="Google Shape;478;p48"/>
          <p:cNvSpPr/>
          <p:nvPr/>
        </p:nvSpPr>
        <p:spPr>
          <a:xfrm>
            <a:off x="401032" y="2456318"/>
            <a:ext cx="10533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Core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Modules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9" name="Google Shape;479;p48"/>
          <p:cNvSpPr/>
          <p:nvPr/>
        </p:nvSpPr>
        <p:spPr>
          <a:xfrm>
            <a:off x="321450" y="794225"/>
            <a:ext cx="7050300" cy="963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48"/>
          <p:cNvSpPr/>
          <p:nvPr/>
        </p:nvSpPr>
        <p:spPr>
          <a:xfrm>
            <a:off x="1976157" y="9031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COVID Response </a:t>
            </a:r>
            <a:endParaRPr b="0" i="0" sz="11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1" name="Google Shape;481;p48"/>
          <p:cNvSpPr/>
          <p:nvPr/>
        </p:nvSpPr>
        <p:spPr>
          <a:xfrm>
            <a:off x="321450" y="3894025"/>
            <a:ext cx="7050300" cy="987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48"/>
          <p:cNvSpPr/>
          <p:nvPr/>
        </p:nvSpPr>
        <p:spPr>
          <a:xfrm>
            <a:off x="1977126" y="4027375"/>
            <a:ext cx="11721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EMS &amp; Municipalities</a:t>
            </a:r>
            <a:r>
              <a:rPr b="0" i="0" lang="en" sz="11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11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3" name="Google Shape;483;p48"/>
          <p:cNvSpPr/>
          <p:nvPr/>
        </p:nvSpPr>
        <p:spPr>
          <a:xfrm>
            <a:off x="401024" y="909250"/>
            <a:ext cx="18285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Applications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4" name="Google Shape;484;p48"/>
          <p:cNvSpPr/>
          <p:nvPr/>
        </p:nvSpPr>
        <p:spPr>
          <a:xfrm>
            <a:off x="401022" y="4027375"/>
            <a:ext cx="14457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Network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5" name="Google Shape;485;p48"/>
          <p:cNvSpPr/>
          <p:nvPr/>
        </p:nvSpPr>
        <p:spPr>
          <a:xfrm>
            <a:off x="4719357" y="9031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TB</a:t>
            </a:r>
            <a:endParaRPr b="0" i="0" sz="11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Zika</a:t>
            </a:r>
            <a:endParaRPr b="0" i="0" sz="11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6" name="Google Shape;486;p48"/>
          <p:cNvSpPr/>
          <p:nvPr/>
        </p:nvSpPr>
        <p:spPr>
          <a:xfrm>
            <a:off x="6090957" y="9031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Influenza</a:t>
            </a:r>
            <a:endParaRPr b="0" i="0" sz="11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STD's</a:t>
            </a:r>
            <a:endParaRPr b="0" i="0" sz="11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Cancer</a:t>
            </a:r>
            <a:endParaRPr b="0" i="0" sz="11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7" name="Google Shape;487;p48"/>
          <p:cNvSpPr/>
          <p:nvPr/>
        </p:nvSpPr>
        <p:spPr>
          <a:xfrm>
            <a:off x="3347757" y="9031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Emerging Threats</a:t>
            </a:r>
            <a:endParaRPr b="0" i="0" sz="11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(Pandemic Prep)</a:t>
            </a:r>
            <a:endParaRPr b="0" i="0" sz="800" u="none" cap="none" strike="noStrike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8" name="Google Shape;488;p48"/>
          <p:cNvSpPr/>
          <p:nvPr/>
        </p:nvSpPr>
        <p:spPr>
          <a:xfrm>
            <a:off x="7589150" y="4027363"/>
            <a:ext cx="1172100" cy="739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34275" lIns="18275" spcFirstLastPara="1" rIns="182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Testing Program Management</a:t>
            </a:r>
            <a:endParaRPr b="0" i="0" sz="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9" name="Google Shape;489;p48"/>
          <p:cNvSpPr/>
          <p:nvPr/>
        </p:nvSpPr>
        <p:spPr>
          <a:xfrm>
            <a:off x="7622100" y="903175"/>
            <a:ext cx="11604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Products</a:t>
            </a:r>
            <a:endParaRPr b="1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0" name="Google Shape;490;p48"/>
          <p:cNvSpPr/>
          <p:nvPr/>
        </p:nvSpPr>
        <p:spPr>
          <a:xfrm>
            <a:off x="7589150" y="1512763"/>
            <a:ext cx="1172100" cy="7392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All-in</a:t>
            </a:r>
            <a:endParaRPr b="0" i="0" sz="1100" u="none" cap="none" strike="noStrike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Test Kits</a:t>
            </a:r>
            <a:endParaRPr b="0" i="0" sz="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1" name="Google Shape;491;p48"/>
          <p:cNvSpPr/>
          <p:nvPr/>
        </p:nvSpPr>
        <p:spPr>
          <a:xfrm>
            <a:off x="3348726" y="4027375"/>
            <a:ext cx="11721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Schools and Businesses</a:t>
            </a:r>
            <a:r>
              <a:rPr b="0" i="0" lang="en" sz="11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11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2" name="Google Shape;492;p48"/>
          <p:cNvSpPr/>
          <p:nvPr/>
        </p:nvSpPr>
        <p:spPr>
          <a:xfrm>
            <a:off x="4720326" y="4027375"/>
            <a:ext cx="11721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U.S. Federal Agencies </a:t>
            </a:r>
            <a:endParaRPr b="0" i="0" sz="1100" u="none" cap="none" strike="noStrike">
              <a:solidFill>
                <a:srgbClr val="45818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(BARDA, ASPR, CDC, DoD, FEMA)</a:t>
            </a:r>
            <a:r>
              <a:rPr b="0" i="0" lang="en" sz="8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8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3" name="Google Shape;493;p48"/>
          <p:cNvSpPr/>
          <p:nvPr/>
        </p:nvSpPr>
        <p:spPr>
          <a:xfrm>
            <a:off x="6091926" y="4027375"/>
            <a:ext cx="11721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International Governments</a:t>
            </a:r>
            <a:r>
              <a:rPr b="0" i="0" lang="en" sz="1100" u="none" cap="none" strike="noStrike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1100" u="none" cap="none" strike="noStrike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4" name="Google Shape;494;p48"/>
          <p:cNvSpPr/>
          <p:nvPr/>
        </p:nvSpPr>
        <p:spPr>
          <a:xfrm>
            <a:off x="1886963" y="1966675"/>
            <a:ext cx="4095600" cy="871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5" name="Google Shape;495;p48"/>
          <p:cNvCxnSpPr/>
          <p:nvPr/>
        </p:nvCxnSpPr>
        <p:spPr>
          <a:xfrm flipH="1" rot="10800000">
            <a:off x="5976875" y="1938113"/>
            <a:ext cx="1630800" cy="1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9"/>
          <p:cNvSpPr txBox="1"/>
          <p:nvPr/>
        </p:nvSpPr>
        <p:spPr>
          <a:xfrm>
            <a:off x="566928" y="228600"/>
            <a:ext cx="6419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Scale Up During Omicron Surge</a:t>
            </a:r>
            <a:endParaRPr b="1" i="0" sz="20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01" name="Google Shape;501;p49"/>
          <p:cNvPicPr preferRelativeResize="0"/>
          <p:nvPr/>
        </p:nvPicPr>
        <p:blipFill rotWithShape="1">
          <a:blip r:embed="rId3">
            <a:alphaModFix/>
          </a:blip>
          <a:srcRect b="0" l="1675" r="1452" t="2152"/>
          <a:stretch/>
        </p:blipFill>
        <p:spPr>
          <a:xfrm>
            <a:off x="612175" y="794450"/>
            <a:ext cx="3430149" cy="2151827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9"/>
          <p:cNvSpPr txBox="1"/>
          <p:nvPr/>
        </p:nvSpPr>
        <p:spPr>
          <a:xfrm>
            <a:off x="874300" y="1082177"/>
            <a:ext cx="18471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Davie, FL</a:t>
            </a:r>
            <a:endParaRPr b="1"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EMS and Muni</a:t>
            </a:r>
            <a:endParaRPr b="0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03" name="Google Shape;503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000" y="794450"/>
            <a:ext cx="3482552" cy="2117026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9"/>
          <p:cNvSpPr txBox="1"/>
          <p:nvPr/>
        </p:nvSpPr>
        <p:spPr>
          <a:xfrm>
            <a:off x="5100800" y="1040821"/>
            <a:ext cx="19722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Coral Springs, FL</a:t>
            </a:r>
            <a:endParaRPr b="1"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EMS and Muni</a:t>
            </a:r>
            <a:endParaRPr b="0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05" name="Google Shape;505;p49"/>
          <p:cNvPicPr preferRelativeResize="0"/>
          <p:nvPr/>
        </p:nvPicPr>
        <p:blipFill rotWithShape="1">
          <a:blip r:embed="rId5">
            <a:alphaModFix/>
          </a:blip>
          <a:srcRect b="3300" l="2833" r="1754" t="3736"/>
          <a:stretch/>
        </p:blipFill>
        <p:spPr>
          <a:xfrm>
            <a:off x="702100" y="2967325"/>
            <a:ext cx="3272499" cy="1999275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49"/>
          <p:cNvSpPr txBox="1"/>
          <p:nvPr/>
        </p:nvSpPr>
        <p:spPr>
          <a:xfrm>
            <a:off x="906450" y="3221226"/>
            <a:ext cx="1847100" cy="5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Bend, OR</a:t>
            </a:r>
            <a:endParaRPr b="1"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EMS</a:t>
            </a:r>
            <a:endParaRPr b="0"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07" name="Google Shape;507;p49"/>
          <p:cNvPicPr preferRelativeResize="0"/>
          <p:nvPr/>
        </p:nvPicPr>
        <p:blipFill rotWithShape="1">
          <a:blip r:embed="rId6">
            <a:alphaModFix/>
          </a:blip>
          <a:srcRect b="2657" l="2007" r="2816" t="2095"/>
          <a:stretch/>
        </p:blipFill>
        <p:spPr>
          <a:xfrm>
            <a:off x="4949575" y="2946275"/>
            <a:ext cx="3314574" cy="2030849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9"/>
          <p:cNvSpPr txBox="1"/>
          <p:nvPr/>
        </p:nvSpPr>
        <p:spPr>
          <a:xfrm>
            <a:off x="5132975" y="3221221"/>
            <a:ext cx="1847100" cy="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Bay Area, CA</a:t>
            </a:r>
            <a:endParaRPr b="1"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Preschool</a:t>
            </a:r>
            <a:endParaRPr b="0"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4" name="Google Shape;514;p50"/>
          <p:cNvSpPr txBox="1"/>
          <p:nvPr/>
        </p:nvSpPr>
        <p:spPr>
          <a:xfrm>
            <a:off x="237652" y="1281808"/>
            <a:ext cx="358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6AA84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15" name="Google Shape;515;p50"/>
          <p:cNvSpPr txBox="1"/>
          <p:nvPr/>
        </p:nvSpPr>
        <p:spPr>
          <a:xfrm>
            <a:off x="936000" y="3450725"/>
            <a:ext cx="7272000" cy="13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Known adverse results in &gt;10K tests</a:t>
            </a:r>
            <a:endParaRPr b="0" i="0" sz="1200" u="none" cap="none" strike="noStrike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➔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 suspected false negative (lower instance than discordant lab PCR to FloodLAMP and antigen)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➔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 suspected false positives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➔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&lt;1% to 5% rerun rate (initial inconclusives that rerun as negative)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6" name="Google Shape;516;p50"/>
          <p:cNvSpPr txBox="1"/>
          <p:nvPr/>
        </p:nvSpPr>
        <p:spPr>
          <a:xfrm>
            <a:off x="566928" y="228600"/>
            <a:ext cx="6992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Real World Data</a:t>
            </a:r>
            <a:endParaRPr b="1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7" name="Google Shape;517;p50"/>
          <p:cNvSpPr txBox="1"/>
          <p:nvPr/>
        </p:nvSpPr>
        <p:spPr>
          <a:xfrm>
            <a:off x="924900" y="916700"/>
            <a:ext cx="3399600" cy="23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Comparison with diagnostic followup data in progress </a:t>
            </a:r>
            <a:r>
              <a:rPr b="1" i="0" lang="en" sz="14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➔"/>
            </a:pPr>
            <a:r>
              <a:rPr b="0" i="0" lang="en" sz="1200" u="none" cap="none" strike="noStrike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22 FloodLAMP positives</a:t>
            </a:r>
            <a:r>
              <a:rPr b="0" i="0" lang="en" sz="1200" u="none" cap="none" strike="noStrike">
                <a:solidFill>
                  <a:srgbClr val="307BF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one day in late Dec and </a:t>
            </a:r>
            <a:r>
              <a:rPr b="0" i="0" lang="en" sz="1200" u="none" cap="none" strike="noStrike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only 1</a:t>
            </a: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positive on BinaxNOW.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All</a:t>
            </a:r>
            <a:r>
              <a:rPr b="1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1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22 </a:t>
            </a: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became positive over next few days (reported).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➔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One site has </a:t>
            </a:r>
            <a:r>
              <a:rPr b="0" i="0" lang="en" sz="1200" u="none" cap="none" strike="noStrike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100% concordance</a:t>
            </a: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of FloodLAMP positives with reflex PCR (34/34).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18" name="Google Shape;51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675" y="912675"/>
            <a:ext cx="502920" cy="50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675" y="3450725"/>
            <a:ext cx="502920" cy="50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72800" y="1049400"/>
            <a:ext cx="4491425" cy="20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51"/>
          <p:cNvSpPr txBox="1"/>
          <p:nvPr/>
        </p:nvSpPr>
        <p:spPr>
          <a:xfrm>
            <a:off x="566928" y="228600"/>
            <a:ext cx="43122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Clinical Evaluation Data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6" name="Google Shape;526;p51"/>
          <p:cNvSpPr txBox="1"/>
          <p:nvPr/>
        </p:nvSpPr>
        <p:spPr>
          <a:xfrm>
            <a:off x="376136" y="671400"/>
            <a:ext cx="8102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Clinical evaluation performed by the Stanford CLIA Lab, with excellent results and praise on the </a:t>
            </a:r>
            <a:r>
              <a:rPr b="1" i="0" lang="en" sz="1400" u="none" cap="none" strike="noStrike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"really straightforward"</a:t>
            </a:r>
            <a:r>
              <a:rPr b="1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protocol. 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7" name="Google Shape;527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8" name="Google Shape;528;p51" title="Chart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90825" y="1417915"/>
            <a:ext cx="2516699" cy="1558613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9" name="Google Shape;529;p51"/>
          <p:cNvSpPr/>
          <p:nvPr/>
        </p:nvSpPr>
        <p:spPr>
          <a:xfrm>
            <a:off x="376128" y="3333753"/>
            <a:ext cx="4272600" cy="13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QuickColor</a:t>
            </a:r>
            <a:r>
              <a:rPr b="1" baseline="30000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b="1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LAMP Test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12 copies/µl LoD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90% Sensitivity (PPA 36/40)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Missed positives only high Ct (&gt;36 with direct PCR)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100% Specificity (40/40)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No false positives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0" name="Google Shape;530;p51"/>
          <p:cNvSpPr/>
          <p:nvPr/>
        </p:nvSpPr>
        <p:spPr>
          <a:xfrm>
            <a:off x="376128" y="1476158"/>
            <a:ext cx="2516700" cy="12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EasyPCR</a:t>
            </a:r>
            <a:r>
              <a:rPr b="1" baseline="30000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b="1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Test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 copies/</a:t>
            </a: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µl LoD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98% sensitivity (PPA 39/40)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100% Specificity (40/40)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"/>
              <a:buChar char="●"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 false positives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31" name="Google Shape;531;p51"/>
          <p:cNvPicPr preferRelativeResize="0"/>
          <p:nvPr/>
        </p:nvPicPr>
        <p:blipFill rotWithShape="1">
          <a:blip r:embed="rId4">
            <a:alphaModFix/>
          </a:blip>
          <a:srcRect b="0" l="813" r="0" t="1690"/>
          <a:stretch/>
        </p:blipFill>
        <p:spPr>
          <a:xfrm>
            <a:off x="5475025" y="3240391"/>
            <a:ext cx="3246874" cy="12607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532" name="Google Shape;532;p51"/>
          <p:cNvSpPr/>
          <p:nvPr/>
        </p:nvSpPr>
        <p:spPr>
          <a:xfrm>
            <a:off x="5475025" y="4567950"/>
            <a:ext cx="34341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Source of Specimens: Stanford COVID-19 Clinical Testing Program</a:t>
            </a:r>
            <a:endParaRPr b="0" i="0" sz="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Specimen Type: Anterior Nares Swab in PBS, previously tested and frozen</a:t>
            </a:r>
            <a:endParaRPr b="0" i="0" sz="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Comparator Test: Hologic Panther Fusion SARS-CoV-2 Assay and Hologic Panther Aptima SARS-CoV-2 Assay</a:t>
            </a:r>
            <a:endParaRPr b="0" i="0" sz="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33" name="Google Shape;533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75025" y="1417927"/>
            <a:ext cx="3246874" cy="137976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534" name="Google Shape;534;p51"/>
          <p:cNvSpPr/>
          <p:nvPr/>
        </p:nvSpPr>
        <p:spPr>
          <a:xfrm>
            <a:off x="3115925" y="3036773"/>
            <a:ext cx="19854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Gamma inactivated cell lysate from BEI spiked into raw clinical negative sample</a:t>
            </a:r>
            <a:endParaRPr b="0" i="0" sz="800" u="none" cap="none" strike="noStrike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52"/>
          <p:cNvSpPr txBox="1"/>
          <p:nvPr/>
        </p:nvSpPr>
        <p:spPr>
          <a:xfrm>
            <a:off x="566928" y="228600"/>
            <a:ext cx="8225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EUA Submissions - 2 Full + Pre EUA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40" name="Google Shape;54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975" y="823800"/>
            <a:ext cx="3410400" cy="41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85900" y="844150"/>
            <a:ext cx="3341912" cy="429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82825" y="1475399"/>
            <a:ext cx="2173201" cy="2785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3" name="Google Shape;543;p52"/>
          <p:cNvCxnSpPr/>
          <p:nvPr/>
        </p:nvCxnSpPr>
        <p:spPr>
          <a:xfrm flipH="1">
            <a:off x="6627000" y="1168450"/>
            <a:ext cx="5700" cy="333930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3"/>
          <p:cNvSpPr txBox="1"/>
          <p:nvPr/>
        </p:nvSpPr>
        <p:spPr>
          <a:xfrm>
            <a:off x="566928" y="228600"/>
            <a:ext cx="7247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Open EUA - Disclosure of Components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9" name="Google Shape;549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0" name="Google Shape;550;p53"/>
          <p:cNvPicPr preferRelativeResize="0"/>
          <p:nvPr/>
        </p:nvPicPr>
        <p:blipFill rotWithShape="1">
          <a:blip r:embed="rId3">
            <a:alphaModFix/>
          </a:blip>
          <a:srcRect b="29539" l="0" r="0" t="13947"/>
          <a:stretch/>
        </p:blipFill>
        <p:spPr>
          <a:xfrm>
            <a:off x="416050" y="1193400"/>
            <a:ext cx="4206238" cy="1892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1875" y="1152150"/>
            <a:ext cx="4206240" cy="2260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53"/>
          <p:cNvPicPr preferRelativeResize="0"/>
          <p:nvPr/>
        </p:nvPicPr>
        <p:blipFill rotWithShape="1">
          <a:blip r:embed="rId5">
            <a:alphaModFix/>
          </a:blip>
          <a:srcRect b="50852" l="0" r="0" t="0"/>
          <a:stretch/>
        </p:blipFill>
        <p:spPr>
          <a:xfrm>
            <a:off x="416050" y="3413000"/>
            <a:ext cx="4206242" cy="120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53"/>
          <p:cNvPicPr preferRelativeResize="0"/>
          <p:nvPr/>
        </p:nvPicPr>
        <p:blipFill rotWithShape="1">
          <a:blip r:embed="rId5">
            <a:alphaModFix/>
          </a:blip>
          <a:srcRect b="0" l="0" r="0" t="50852"/>
          <a:stretch/>
        </p:blipFill>
        <p:spPr>
          <a:xfrm>
            <a:off x="4681879" y="3413000"/>
            <a:ext cx="4206242" cy="1209294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53"/>
          <p:cNvSpPr txBox="1"/>
          <p:nvPr/>
        </p:nvSpPr>
        <p:spPr>
          <a:xfrm>
            <a:off x="597586" y="608400"/>
            <a:ext cx="8102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</a:t>
            </a:r>
            <a:r>
              <a:rPr b="1" i="0" lang="en" sz="1400" u="none" cap="none" strike="noStrike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contrast</a:t>
            </a:r>
            <a:r>
              <a:rPr b="0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to industry standard trade secret primer sequences and reaction components.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54"/>
          <p:cNvSpPr txBox="1"/>
          <p:nvPr/>
        </p:nvSpPr>
        <p:spPr>
          <a:xfrm>
            <a:off x="566928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Open EUAs</a:t>
            </a:r>
            <a:endParaRPr b="1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0" name="Google Shape;560;p54"/>
          <p:cNvSpPr txBox="1"/>
          <p:nvPr/>
        </p:nvSpPr>
        <p:spPr>
          <a:xfrm>
            <a:off x="566925" y="560951"/>
            <a:ext cx="83505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Provides a path to </a:t>
            </a:r>
            <a:r>
              <a:rPr b="1" i="0" lang="en" sz="1400" u="none" cap="none" strike="noStrike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establishing generics in diagnostics</a:t>
            </a:r>
            <a:r>
              <a:rPr b="0" i="0" lang="en" sz="1400" u="none" cap="none" strike="noStrike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b="0" i="0" sz="1400" u="none" cap="none" strike="noStrike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Enables </a:t>
            </a:r>
            <a:r>
              <a:rPr b="1" i="0" lang="en" sz="1400" u="none" cap="none" strike="noStrike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global dissemination</a:t>
            </a:r>
            <a:r>
              <a:rPr b="0" i="0" lang="en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of highly respected FDA authorized tests.</a:t>
            </a:r>
            <a:endParaRPr b="0" i="0" sz="1400" u="none" cap="none" strike="noStrike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61" name="Google Shape;56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256" y="1231450"/>
            <a:ext cx="7974277" cy="3551050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55"/>
          <p:cNvSpPr txBox="1"/>
          <p:nvPr/>
        </p:nvSpPr>
        <p:spPr>
          <a:xfrm>
            <a:off x="3039975" y="882975"/>
            <a:ext cx="5072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FloodLAMP</a:t>
            </a:r>
            <a:endParaRPr b="1" i="0" sz="40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Biotechnologies, PBC</a:t>
            </a:r>
            <a:endParaRPr b="0" i="0" sz="155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8" name="Google Shape;568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9" name="Google Shape;569;p55"/>
          <p:cNvPicPr preferRelativeResize="0"/>
          <p:nvPr/>
        </p:nvPicPr>
        <p:blipFill rotWithShape="1">
          <a:blip r:embed="rId3">
            <a:alphaModFix/>
          </a:blip>
          <a:srcRect b="0" l="961" r="950" t="0"/>
          <a:stretch/>
        </p:blipFill>
        <p:spPr>
          <a:xfrm flipH="1">
            <a:off x="2016281" y="996104"/>
            <a:ext cx="1071224" cy="940725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55"/>
          <p:cNvSpPr txBox="1"/>
          <p:nvPr/>
        </p:nvSpPr>
        <p:spPr>
          <a:xfrm>
            <a:off x="1042725" y="2496025"/>
            <a:ext cx="7010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Decentralized, Rapid, Molecular, </a:t>
            </a:r>
            <a:endParaRPr b="0" i="0" sz="22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Disease Screening for $1</a:t>
            </a:r>
            <a:endParaRPr b="0" i="0" sz="2200" u="none" cap="none" strike="noStrike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1" name="Google Shape;571;p55"/>
          <p:cNvSpPr txBox="1"/>
          <p:nvPr/>
        </p:nvSpPr>
        <p:spPr>
          <a:xfrm>
            <a:off x="966000" y="4659920"/>
            <a:ext cx="721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Randy True, </a:t>
            </a:r>
            <a:r>
              <a:rPr b="0" i="0" lang="en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Founder and CEO  |  randy@floodlamp.bio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