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embeddedFontLst>
    <p:embeddedFont>
      <p:font typeface="Roboto"/>
      <p:regular r:id="rId36"/>
      <p:bold r:id="rId37"/>
      <p:italic r:id="rId38"/>
      <p:boldItalic r:id="rId39"/>
    </p:embeddedFont>
    <p:embeddedFont>
      <p:font typeface="Poppins"/>
      <p:regular r:id="rId40"/>
      <p:bold r:id="rId41"/>
      <p:italic r:id="rId42"/>
      <p:boldItalic r:id="rId43"/>
    </p:embeddedFont>
    <p:embeddedFont>
      <p:font typeface="Open Sans"/>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889B601-3913-4204-8047-E92C2CE6433F}">
  <a:tblStyle styleId="{A889B601-3913-4204-8047-E92C2CE6433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regular.fntdata"/><Relationship Id="rId20" Type="http://schemas.openxmlformats.org/officeDocument/2006/relationships/slide" Target="slides/slide14.xml"/><Relationship Id="rId42" Type="http://schemas.openxmlformats.org/officeDocument/2006/relationships/font" Target="fonts/Poppins-italic.fntdata"/><Relationship Id="rId41" Type="http://schemas.openxmlformats.org/officeDocument/2006/relationships/font" Target="fonts/Poppins-bold.fntdata"/><Relationship Id="rId22" Type="http://schemas.openxmlformats.org/officeDocument/2006/relationships/slide" Target="slides/slide16.xml"/><Relationship Id="rId44" Type="http://schemas.openxmlformats.org/officeDocument/2006/relationships/font" Target="fonts/OpenSans-regular.fntdata"/><Relationship Id="rId21" Type="http://schemas.openxmlformats.org/officeDocument/2006/relationships/slide" Target="slides/slide15.xml"/><Relationship Id="rId43" Type="http://schemas.openxmlformats.org/officeDocument/2006/relationships/font" Target="fonts/Poppins-boldItalic.fntdata"/><Relationship Id="rId24" Type="http://schemas.openxmlformats.org/officeDocument/2006/relationships/slide" Target="slides/slide18.xml"/><Relationship Id="rId46" Type="http://schemas.openxmlformats.org/officeDocument/2006/relationships/font" Target="fonts/OpenSans-italic.fntdata"/><Relationship Id="rId23" Type="http://schemas.openxmlformats.org/officeDocument/2006/relationships/slide" Target="slides/slide17.xml"/><Relationship Id="rId45" Type="http://schemas.openxmlformats.org/officeDocument/2006/relationships/font" Target="fonts/OpenSa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schemas.openxmlformats.org/officeDocument/2006/relationships/font" Target="fonts/OpenSans-bold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Roboto-bold.fntdata"/><Relationship Id="rId14" Type="http://schemas.openxmlformats.org/officeDocument/2006/relationships/slide" Target="slides/slide8.xml"/><Relationship Id="rId36" Type="http://schemas.openxmlformats.org/officeDocument/2006/relationships/font" Target="fonts/Roboto-regular.fntdata"/><Relationship Id="rId17" Type="http://schemas.openxmlformats.org/officeDocument/2006/relationships/slide" Target="slides/slide11.xml"/><Relationship Id="rId39" Type="http://schemas.openxmlformats.org/officeDocument/2006/relationships/font" Target="fonts/Roboto-boldItalic.fntdata"/><Relationship Id="rId16" Type="http://schemas.openxmlformats.org/officeDocument/2006/relationships/slide" Target="slides/slide10.xml"/><Relationship Id="rId38" Type="http://schemas.openxmlformats.org/officeDocument/2006/relationships/font" Target="fonts/Roboto-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ddc1c4df0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ddc1c4df0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db36d50513_2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db36d50513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ddc1c4df01_0_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ddc1c4df01_0_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d2b62d950b_0_5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d2b62d950b_0_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cc786e3246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cc786e3246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d3e1fbd5b4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d3e1fbd5b4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ddc1c4df0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ddc1c4df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cf6ae686c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cf6ae686c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d03a121b1a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d03a121b1a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d2b62d950b_0_6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d2b62d950b_0_6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ddc1c4df01_0_4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ddc1c4df01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ddc1c4df01_0_3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ddc1c4df01_0_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cc786e324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cc786e324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cc786e3246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cc786e3246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ce21b6c0d0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ce21b6c0d0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d3604246e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d3604246e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ddc1c4df0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ddc1c4df0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ddc1c4df01_0_7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ddc1c4df01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ddc1c4df01_0_252: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ddc1c4df01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ddc1c4df01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ddc1c4df01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ddc1c4df01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ddc1c4df01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ddc1c4df01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ddc1c4df01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ddc1c4df01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9" name="Google Shape;629;gddc1c4df01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ddc1c4df01_0_4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ddc1c4df01_0_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ddc1c4df01_0_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ddc1c4df01_0_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ddc1c4df01_0_4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ddc1c4df01_0_4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ddc1c4df01_0_4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ddc1c4df01_0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ddc1c4df01_0_4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ddc1c4df01_0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ddc1c4df01_0_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ddc1c4df01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0" name="Google Shape;50;p12"/>
          <p:cNvSpPr txBox="1"/>
          <p:nvPr/>
        </p:nvSpPr>
        <p:spPr>
          <a:xfrm>
            <a:off x="7750065" y="42856"/>
            <a:ext cx="1428000" cy="37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rgbClr val="666666"/>
                </a:solidFill>
                <a:latin typeface="Poppins"/>
                <a:ea typeface="Poppins"/>
                <a:cs typeface="Poppins"/>
                <a:sym typeface="Poppins"/>
              </a:rPr>
              <a:t>FloodLAMP.bio </a:t>
            </a:r>
            <a:endParaRPr b="1" sz="900">
              <a:solidFill>
                <a:srgbClr val="666666"/>
              </a:solidFill>
              <a:latin typeface="Poppins"/>
              <a:ea typeface="Poppins"/>
              <a:cs typeface="Poppins"/>
              <a:sym typeface="Poppins"/>
            </a:endParaRPr>
          </a:p>
        </p:txBody>
      </p:sp>
      <p:pic>
        <p:nvPicPr>
          <p:cNvPr id="51" name="Google Shape;51;p12"/>
          <p:cNvPicPr preferRelativeResize="0"/>
          <p:nvPr/>
        </p:nvPicPr>
        <p:blipFill rotWithShape="1">
          <a:blip r:embed="rId2">
            <a:alphaModFix/>
          </a:blip>
          <a:srcRect b="0" l="961" r="951" t="0"/>
          <a:stretch/>
        </p:blipFill>
        <p:spPr>
          <a:xfrm>
            <a:off x="8747744" y="83425"/>
            <a:ext cx="253274" cy="22242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oppins"/>
              <a:buChar char="●"/>
              <a:defRPr sz="1800">
                <a:solidFill>
                  <a:schemeClr val="dk2"/>
                </a:solidFill>
                <a:latin typeface="Poppins"/>
                <a:ea typeface="Poppins"/>
                <a:cs typeface="Poppins"/>
                <a:sym typeface="Poppins"/>
              </a:defRPr>
            </a:lvl1pPr>
            <a:lvl2pPr indent="-317500" lvl="1" marL="9144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2pPr>
            <a:lvl3pPr indent="-317500" lvl="2" marL="13716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3pPr>
            <a:lvl4pPr indent="-317500" lvl="3" marL="18288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4pPr>
            <a:lvl5pPr indent="-317500" lvl="4" marL="22860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5pPr>
            <a:lvl6pPr indent="-317500" lvl="5" marL="27432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6pPr>
            <a:lvl7pPr indent="-317500" lvl="6" marL="32004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7pPr>
            <a:lvl8pPr indent="-317500" lvl="7" marL="36576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8pPr>
            <a:lvl9pPr indent="-317500" lvl="8" marL="41148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22.png"/><Relationship Id="rId5"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4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6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12.png"/><Relationship Id="rId5"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7.jpg"/><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24.png"/><Relationship Id="rId5"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60.png"/><Relationship Id="rId4" Type="http://schemas.openxmlformats.org/officeDocument/2006/relationships/image" Target="../media/image20.png"/><Relationship Id="rId5"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6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18.png"/><Relationship Id="rId5"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31.png"/><Relationship Id="rId4" Type="http://schemas.openxmlformats.org/officeDocument/2006/relationships/image" Target="../media/image26.png"/><Relationship Id="rId5" Type="http://schemas.openxmlformats.org/officeDocument/2006/relationships/image" Target="../media/image61.png"/><Relationship Id="rId6" Type="http://schemas.openxmlformats.org/officeDocument/2006/relationships/image" Target="../media/image23.png"/></Relationships>
</file>

<file path=ppt/slides/_rels/slide15.xml.rels><?xml version="1.0" encoding="UTF-8" standalone="yes"?><Relationships xmlns="http://schemas.openxmlformats.org/package/2006/relationships"><Relationship Id="rId11" Type="http://schemas.openxmlformats.org/officeDocument/2006/relationships/image" Target="../media/image27.png"/><Relationship Id="rId10" Type="http://schemas.openxmlformats.org/officeDocument/2006/relationships/image" Target="../media/image25.png"/><Relationship Id="rId13" Type="http://schemas.openxmlformats.org/officeDocument/2006/relationships/image" Target="../media/image35.png"/><Relationship Id="rId12" Type="http://schemas.openxmlformats.org/officeDocument/2006/relationships/image" Target="../media/image30.png"/><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8.png"/><Relationship Id="rId4" Type="http://schemas.openxmlformats.org/officeDocument/2006/relationships/image" Target="../media/image58.png"/><Relationship Id="rId9" Type="http://schemas.openxmlformats.org/officeDocument/2006/relationships/image" Target="../media/image32.png"/><Relationship Id="rId5" Type="http://schemas.openxmlformats.org/officeDocument/2006/relationships/image" Target="../media/image38.png"/><Relationship Id="rId6" Type="http://schemas.openxmlformats.org/officeDocument/2006/relationships/image" Target="../media/image19.png"/><Relationship Id="rId7" Type="http://schemas.openxmlformats.org/officeDocument/2006/relationships/image" Target="../media/image29.png"/><Relationship Id="rId8"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5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63.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63.png"/><Relationship Id="rId4" Type="http://schemas.openxmlformats.org/officeDocument/2006/relationships/image" Target="../media/image34.png"/><Relationship Id="rId5" Type="http://schemas.openxmlformats.org/officeDocument/2006/relationships/image" Target="../media/image4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4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62.png"/><Relationship Id="rId4" Type="http://schemas.openxmlformats.org/officeDocument/2006/relationships/image" Target="../media/image33.png"/><Relationship Id="rId5" Type="http://schemas.openxmlformats.org/officeDocument/2006/relationships/image" Target="../media/image4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5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png"/><Relationship Id="rId4" Type="http://schemas.openxmlformats.org/officeDocument/2006/relationships/image" Target="../media/image42.png"/><Relationship Id="rId5"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0" Type="http://schemas.openxmlformats.org/officeDocument/2006/relationships/image" Target="../media/image55.png"/><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16.png"/><Relationship Id="rId4" Type="http://schemas.openxmlformats.org/officeDocument/2006/relationships/image" Target="../media/image47.png"/><Relationship Id="rId9" Type="http://schemas.openxmlformats.org/officeDocument/2006/relationships/image" Target="../media/image59.png"/><Relationship Id="rId5" Type="http://schemas.openxmlformats.org/officeDocument/2006/relationships/image" Target="../media/image57.png"/><Relationship Id="rId6" Type="http://schemas.openxmlformats.org/officeDocument/2006/relationships/image" Target="../media/image46.png"/><Relationship Id="rId7" Type="http://schemas.openxmlformats.org/officeDocument/2006/relationships/image" Target="../media/image52.png"/><Relationship Id="rId8" Type="http://schemas.openxmlformats.org/officeDocument/2006/relationships/image" Target="../media/image4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54.png"/><Relationship Id="rId4" Type="http://schemas.openxmlformats.org/officeDocument/2006/relationships/hyperlink" Target="mailto:mdmcfar@uvic.ca" TargetMode="External"/><Relationship Id="rId5" Type="http://schemas.openxmlformats.org/officeDocument/2006/relationships/image" Target="../media/image4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nvSpPr>
        <p:spPr>
          <a:xfrm>
            <a:off x="397050" y="302725"/>
            <a:ext cx="8349900" cy="868200"/>
          </a:xfrm>
          <a:prstGeom prst="rect">
            <a:avLst/>
          </a:prstGeom>
          <a:noFill/>
          <a:ln>
            <a:noFill/>
          </a:ln>
        </p:spPr>
        <p:txBody>
          <a:bodyPr anchorCtr="0" anchor="t" bIns="121875" lIns="121875" spcFirstLastPara="1" rIns="121875" wrap="square" tIns="121875">
            <a:noAutofit/>
          </a:bodyPr>
          <a:lstStyle/>
          <a:p>
            <a:pPr indent="0" lvl="0" marL="0" rtl="0" algn="l">
              <a:spcBef>
                <a:spcPts val="0"/>
              </a:spcBef>
              <a:spcAft>
                <a:spcPts val="0"/>
              </a:spcAft>
              <a:buNone/>
            </a:pPr>
            <a:r>
              <a:t/>
            </a:r>
            <a:endParaRPr b="1" sz="3800">
              <a:solidFill>
                <a:schemeClr val="dk1"/>
              </a:solidFill>
              <a:latin typeface="Poppins"/>
              <a:ea typeface="Poppins"/>
              <a:cs typeface="Poppins"/>
              <a:sym typeface="Poppins"/>
            </a:endParaRPr>
          </a:p>
        </p:txBody>
      </p:sp>
      <p:sp>
        <p:nvSpPr>
          <p:cNvPr id="57" name="Google Shape;57;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58" name="Google Shape;58;p13"/>
          <p:cNvPicPr preferRelativeResize="0"/>
          <p:nvPr/>
        </p:nvPicPr>
        <p:blipFill rotWithShape="1">
          <a:blip r:embed="rId3">
            <a:alphaModFix/>
          </a:blip>
          <a:srcRect b="0" l="961" r="951" t="0"/>
          <a:stretch/>
        </p:blipFill>
        <p:spPr>
          <a:xfrm>
            <a:off x="657826" y="2139624"/>
            <a:ext cx="2009427" cy="1764700"/>
          </a:xfrm>
          <a:prstGeom prst="rect">
            <a:avLst/>
          </a:prstGeom>
          <a:noFill/>
          <a:ln>
            <a:noFill/>
          </a:ln>
        </p:spPr>
      </p:pic>
      <p:sp>
        <p:nvSpPr>
          <p:cNvPr id="59" name="Google Shape;59;p13"/>
          <p:cNvSpPr txBox="1"/>
          <p:nvPr/>
        </p:nvSpPr>
        <p:spPr>
          <a:xfrm>
            <a:off x="1105200" y="637600"/>
            <a:ext cx="70491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lang="en" sz="3600">
                <a:latin typeface="Poppins"/>
                <a:ea typeface="Poppins"/>
                <a:cs typeface="Poppins"/>
                <a:sym typeface="Poppins"/>
              </a:rPr>
              <a:t>Deploying Mass Scale Molecular Testing</a:t>
            </a:r>
            <a:endParaRPr b="1" sz="2600">
              <a:latin typeface="Poppins"/>
              <a:ea typeface="Poppins"/>
              <a:cs typeface="Poppins"/>
              <a:sym typeface="Poppins"/>
            </a:endParaRPr>
          </a:p>
        </p:txBody>
      </p:sp>
      <p:pic>
        <p:nvPicPr>
          <p:cNvPr id="60" name="Google Shape;60;p13"/>
          <p:cNvPicPr preferRelativeResize="0"/>
          <p:nvPr/>
        </p:nvPicPr>
        <p:blipFill>
          <a:blip r:embed="rId4">
            <a:alphaModFix/>
          </a:blip>
          <a:stretch>
            <a:fillRect/>
          </a:stretch>
        </p:blipFill>
        <p:spPr>
          <a:xfrm>
            <a:off x="3876325" y="2311322"/>
            <a:ext cx="1593000" cy="1593000"/>
          </a:xfrm>
          <a:prstGeom prst="rect">
            <a:avLst/>
          </a:prstGeom>
          <a:noFill/>
          <a:ln>
            <a:noFill/>
          </a:ln>
        </p:spPr>
      </p:pic>
      <p:pic>
        <p:nvPicPr>
          <p:cNvPr id="61" name="Google Shape;61;p13"/>
          <p:cNvPicPr preferRelativeResize="0"/>
          <p:nvPr/>
        </p:nvPicPr>
        <p:blipFill>
          <a:blip r:embed="rId5">
            <a:alphaModFix/>
          </a:blip>
          <a:stretch>
            <a:fillRect/>
          </a:stretch>
        </p:blipFill>
        <p:spPr>
          <a:xfrm>
            <a:off x="6877325" y="2445038"/>
            <a:ext cx="1325575" cy="1325575"/>
          </a:xfrm>
          <a:prstGeom prst="rect">
            <a:avLst/>
          </a:prstGeom>
          <a:noFill/>
          <a:ln>
            <a:noFill/>
          </a:ln>
        </p:spPr>
      </p:pic>
      <p:sp>
        <p:nvSpPr>
          <p:cNvPr id="62" name="Google Shape;62;p13"/>
          <p:cNvSpPr txBox="1"/>
          <p:nvPr/>
        </p:nvSpPr>
        <p:spPr>
          <a:xfrm>
            <a:off x="864525" y="4050575"/>
            <a:ext cx="7212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latin typeface="Poppins"/>
                <a:ea typeface="Poppins"/>
                <a:cs typeface="Poppins"/>
                <a:sym typeface="Poppins"/>
              </a:rPr>
              <a:t>Randy True, CEO FloodLAMP Biotechnologies </a:t>
            </a:r>
            <a:endParaRPr b="1" sz="1800">
              <a:latin typeface="Poppins"/>
              <a:ea typeface="Poppins"/>
              <a:cs typeface="Poppins"/>
              <a:sym typeface="Poppins"/>
            </a:endParaRPr>
          </a:p>
          <a:p>
            <a:pPr indent="0" lvl="0" marL="0" rtl="0" algn="l">
              <a:spcBef>
                <a:spcPts val="0"/>
              </a:spcBef>
              <a:spcAft>
                <a:spcPts val="0"/>
              </a:spcAft>
              <a:buNone/>
            </a:pPr>
            <a:r>
              <a:rPr b="1" lang="en" sz="1800">
                <a:solidFill>
                  <a:schemeClr val="dk1"/>
                </a:solidFill>
                <a:latin typeface="Poppins"/>
                <a:ea typeface="Poppins"/>
                <a:cs typeface="Poppins"/>
                <a:sym typeface="Poppins"/>
              </a:rPr>
              <a:t>r</a:t>
            </a:r>
            <a:r>
              <a:rPr b="1" lang="en" sz="1800">
                <a:solidFill>
                  <a:schemeClr val="dk1"/>
                </a:solidFill>
                <a:latin typeface="Poppins"/>
                <a:ea typeface="Poppins"/>
                <a:cs typeface="Poppins"/>
                <a:sym typeface="Poppins"/>
              </a:rPr>
              <a:t>andy@floodlamp.bio</a:t>
            </a:r>
            <a:endParaRPr b="1" sz="1800">
              <a:latin typeface="Poppins"/>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4"/>
          <p:cNvSpPr/>
          <p:nvPr/>
        </p:nvSpPr>
        <p:spPr>
          <a:xfrm>
            <a:off x="0" y="3550325"/>
            <a:ext cx="9144000" cy="1593000"/>
          </a:xfrm>
          <a:prstGeom prst="rect">
            <a:avLst/>
          </a:prstGeom>
          <a:solidFill>
            <a:srgbClr val="C9DA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Calibri"/>
              <a:ea typeface="Calibri"/>
              <a:cs typeface="Calibri"/>
              <a:sym typeface="Calibri"/>
            </a:endParaRPr>
          </a:p>
        </p:txBody>
      </p:sp>
      <p:sp>
        <p:nvSpPr>
          <p:cNvPr id="68" name="Google Shape;68;p14"/>
          <p:cNvSpPr txBox="1"/>
          <p:nvPr/>
        </p:nvSpPr>
        <p:spPr>
          <a:xfrm>
            <a:off x="638937" y="3730240"/>
            <a:ext cx="2167200" cy="1009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Today's Results</a:t>
            </a:r>
            <a:endParaRPr b="1" sz="2400">
              <a:solidFill>
                <a:srgbClr val="000000"/>
              </a:solidFill>
              <a:latin typeface="Poppins"/>
              <a:ea typeface="Poppins"/>
              <a:cs typeface="Poppins"/>
              <a:sym typeface="Poppins"/>
            </a:endParaRPr>
          </a:p>
        </p:txBody>
      </p:sp>
      <p:cxnSp>
        <p:nvCxnSpPr>
          <p:cNvPr id="69" name="Google Shape;69;p14"/>
          <p:cNvCxnSpPr/>
          <p:nvPr/>
        </p:nvCxnSpPr>
        <p:spPr>
          <a:xfrm rot="10800000">
            <a:off x="3044952" y="3928484"/>
            <a:ext cx="0" cy="685800"/>
          </a:xfrm>
          <a:prstGeom prst="straightConnector1">
            <a:avLst/>
          </a:prstGeom>
          <a:noFill/>
          <a:ln cap="flat" cmpd="sng" w="19050">
            <a:solidFill>
              <a:srgbClr val="000000">
                <a:alpha val="80000"/>
              </a:srgbClr>
            </a:solidFill>
            <a:prstDash val="solid"/>
            <a:miter lim="800000"/>
            <a:headEnd len="sm" w="sm" type="none"/>
            <a:tailEnd len="sm" w="sm" type="none"/>
          </a:ln>
        </p:spPr>
      </p:cxnSp>
      <p:sp>
        <p:nvSpPr>
          <p:cNvPr id="70" name="Google Shape;70;p14"/>
          <p:cNvSpPr txBox="1"/>
          <p:nvPr/>
        </p:nvSpPr>
        <p:spPr>
          <a:xfrm>
            <a:off x="3122000" y="3978884"/>
            <a:ext cx="5787900" cy="585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SzPts val="1100"/>
              <a:buNone/>
            </a:pPr>
            <a:r>
              <a:rPr lang="en">
                <a:solidFill>
                  <a:srgbClr val="171616"/>
                </a:solidFill>
                <a:latin typeface="Roboto"/>
                <a:ea typeface="Roboto"/>
                <a:cs typeface="Roboto"/>
                <a:sym typeface="Roboto"/>
              </a:rPr>
              <a:t>Pooled collection of as AN swabs.</a:t>
            </a:r>
            <a:endParaRPr>
              <a:solidFill>
                <a:srgbClr val="171616"/>
              </a:solidFill>
              <a:latin typeface="Roboto"/>
              <a:ea typeface="Roboto"/>
              <a:cs typeface="Roboto"/>
              <a:sym typeface="Roboto"/>
            </a:endParaRPr>
          </a:p>
          <a:p>
            <a:pPr indent="0" lvl="0" marL="0" marR="0" rtl="0" algn="l">
              <a:lnSpc>
                <a:spcPct val="100000"/>
              </a:lnSpc>
              <a:spcBef>
                <a:spcPts val="0"/>
              </a:spcBef>
              <a:spcAft>
                <a:spcPts val="0"/>
              </a:spcAft>
              <a:buSzPts val="1100"/>
              <a:buNone/>
            </a:pPr>
            <a:r>
              <a:rPr lang="en">
                <a:solidFill>
                  <a:srgbClr val="171616"/>
                </a:solidFill>
                <a:latin typeface="Roboto"/>
                <a:ea typeface="Roboto"/>
                <a:cs typeface="Roboto"/>
                <a:sym typeface="Roboto"/>
              </a:rPr>
              <a:t>Surveillance testing in pop up FloodLAMP lab.</a:t>
            </a:r>
            <a:endParaRPr>
              <a:solidFill>
                <a:srgbClr val="171616"/>
              </a:solidFill>
              <a:latin typeface="Roboto"/>
              <a:ea typeface="Roboto"/>
              <a:cs typeface="Roboto"/>
              <a:sym typeface="Roboto"/>
            </a:endParaRPr>
          </a:p>
        </p:txBody>
      </p:sp>
      <p:sp>
        <p:nvSpPr>
          <p:cNvPr id="71" name="Google Shape;71;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72" name="Google Shape;72;p14"/>
          <p:cNvPicPr preferRelativeResize="0"/>
          <p:nvPr/>
        </p:nvPicPr>
        <p:blipFill>
          <a:blip r:embed="rId3">
            <a:alphaModFix/>
          </a:blip>
          <a:stretch>
            <a:fillRect/>
          </a:stretch>
        </p:blipFill>
        <p:spPr>
          <a:xfrm>
            <a:off x="1324325" y="137925"/>
            <a:ext cx="2132919" cy="3245524"/>
          </a:xfrm>
          <a:prstGeom prst="rect">
            <a:avLst/>
          </a:prstGeom>
          <a:noFill/>
          <a:ln>
            <a:noFill/>
          </a:ln>
        </p:spPr>
      </p:pic>
      <p:sp>
        <p:nvSpPr>
          <p:cNvPr id="73" name="Google Shape;73;p14"/>
          <p:cNvSpPr txBox="1"/>
          <p:nvPr/>
        </p:nvSpPr>
        <p:spPr>
          <a:xfrm>
            <a:off x="3887552" y="714287"/>
            <a:ext cx="4446300" cy="2092800"/>
          </a:xfrm>
          <a:prstGeom prst="rect">
            <a:avLst/>
          </a:prstGeom>
          <a:noFill/>
          <a:ln>
            <a:noFill/>
          </a:ln>
        </p:spPr>
        <p:txBody>
          <a:bodyPr anchorCtr="0" anchor="ctr" bIns="45700" lIns="91425" spcFirstLastPara="1" rIns="91425" wrap="square" tIns="45700">
            <a:normAutofit lnSpcReduction="10000"/>
          </a:bodyPr>
          <a:lstStyle/>
          <a:p>
            <a:pPr indent="0" lvl="0" marL="0" rtl="0" algn="l">
              <a:spcBef>
                <a:spcPts val="0"/>
              </a:spcBef>
              <a:spcAft>
                <a:spcPts val="0"/>
              </a:spcAft>
              <a:buNone/>
            </a:pPr>
            <a:r>
              <a:rPr lang="en" sz="2400">
                <a:solidFill>
                  <a:srgbClr val="171616"/>
                </a:solidFill>
                <a:latin typeface="Roboto"/>
                <a:ea typeface="Roboto"/>
                <a:cs typeface="Roboto"/>
                <a:sym typeface="Roboto"/>
              </a:rPr>
              <a:t>This is what you want to see!</a:t>
            </a:r>
            <a:endParaRPr sz="2400">
              <a:solidFill>
                <a:srgbClr val="171616"/>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2400">
              <a:solidFill>
                <a:srgbClr val="171616"/>
              </a:solidFill>
              <a:latin typeface="Roboto"/>
              <a:ea typeface="Roboto"/>
              <a:cs typeface="Roboto"/>
              <a:sym typeface="Roboto"/>
            </a:endParaRPr>
          </a:p>
          <a:p>
            <a:pPr indent="0" lvl="0" marL="0" rtl="0" algn="l">
              <a:spcBef>
                <a:spcPts val="0"/>
              </a:spcBef>
              <a:spcAft>
                <a:spcPts val="0"/>
              </a:spcAft>
              <a:buNone/>
            </a:pPr>
            <a:r>
              <a:rPr lang="en" sz="2400">
                <a:solidFill>
                  <a:srgbClr val="171616"/>
                </a:solidFill>
                <a:latin typeface="Roboto"/>
                <a:ea typeface="Roboto"/>
                <a:cs typeface="Roboto"/>
                <a:sym typeface="Roboto"/>
              </a:rPr>
              <a:t>Pink is not detected.</a:t>
            </a:r>
            <a:endParaRPr sz="2400">
              <a:solidFill>
                <a:srgbClr val="171616"/>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2400">
              <a:solidFill>
                <a:srgbClr val="171616"/>
              </a:solidFill>
              <a:latin typeface="Roboto"/>
              <a:ea typeface="Roboto"/>
              <a:cs typeface="Roboto"/>
              <a:sym typeface="Roboto"/>
            </a:endParaRPr>
          </a:p>
          <a:p>
            <a:pPr indent="0" lvl="0" marL="0" rtl="0" algn="l">
              <a:spcBef>
                <a:spcPts val="0"/>
              </a:spcBef>
              <a:spcAft>
                <a:spcPts val="0"/>
              </a:spcAft>
              <a:buNone/>
            </a:pPr>
            <a:r>
              <a:rPr lang="en" sz="2400">
                <a:solidFill>
                  <a:srgbClr val="171616"/>
                </a:solidFill>
                <a:latin typeface="Roboto"/>
                <a:ea typeface="Roboto"/>
                <a:cs typeface="Roboto"/>
                <a:sym typeface="Roboto"/>
              </a:rPr>
              <a:t>Last yellow is positive control.</a:t>
            </a:r>
            <a:r>
              <a:rPr lang="en" sz="2400">
                <a:solidFill>
                  <a:srgbClr val="171616"/>
                </a:solidFill>
                <a:latin typeface="Roboto"/>
                <a:ea typeface="Roboto"/>
                <a:cs typeface="Roboto"/>
                <a:sym typeface="Roboto"/>
              </a:rPr>
              <a:t> </a:t>
            </a:r>
            <a:endParaRPr sz="2400">
              <a:solidFill>
                <a:srgbClr val="171616"/>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2400">
              <a:solidFill>
                <a:srgbClr val="171616"/>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79" name="Google Shape;79;p15"/>
          <p:cNvPicPr preferRelativeResize="0"/>
          <p:nvPr/>
        </p:nvPicPr>
        <p:blipFill>
          <a:blip r:embed="rId3">
            <a:alphaModFix/>
          </a:blip>
          <a:stretch>
            <a:fillRect/>
          </a:stretch>
        </p:blipFill>
        <p:spPr>
          <a:xfrm>
            <a:off x="1761249" y="190200"/>
            <a:ext cx="5275874" cy="41598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6"/>
          <p:cNvSpPr/>
          <p:nvPr/>
        </p:nvSpPr>
        <p:spPr>
          <a:xfrm>
            <a:off x="0" y="3550325"/>
            <a:ext cx="9144000" cy="1593000"/>
          </a:xfrm>
          <a:prstGeom prst="rect">
            <a:avLst/>
          </a:prstGeom>
          <a:solidFill>
            <a:srgbClr val="C9DA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Calibri"/>
              <a:ea typeface="Calibri"/>
              <a:cs typeface="Calibri"/>
              <a:sym typeface="Calibri"/>
            </a:endParaRPr>
          </a:p>
        </p:txBody>
      </p:sp>
      <p:sp>
        <p:nvSpPr>
          <p:cNvPr id="85" name="Google Shape;85;p16"/>
          <p:cNvSpPr txBox="1"/>
          <p:nvPr/>
        </p:nvSpPr>
        <p:spPr>
          <a:xfrm>
            <a:off x="638937" y="3806440"/>
            <a:ext cx="2167200" cy="1009500"/>
          </a:xfrm>
          <a:prstGeom prst="rect">
            <a:avLst/>
          </a:prstGeom>
          <a:noFill/>
          <a:ln>
            <a:noFill/>
          </a:ln>
        </p:spPr>
        <p:txBody>
          <a:bodyPr anchorCtr="0" anchor="ctr" bIns="45700" lIns="91425" spcFirstLastPara="1" rIns="91425" wrap="square" tIns="45700">
            <a:normAutofit lnSpcReduction="10000"/>
          </a:bodyPr>
          <a:lstStyle/>
          <a:p>
            <a:pPr indent="0" lvl="0" marL="0" rtl="0" algn="l">
              <a:lnSpc>
                <a:spcPct val="90000"/>
              </a:lnSpc>
              <a:spcBef>
                <a:spcPts val="0"/>
              </a:spcBef>
              <a:spcAft>
                <a:spcPts val="0"/>
              </a:spcAft>
              <a:buNone/>
            </a:pPr>
            <a:r>
              <a:rPr b="1" lang="en" sz="2400">
                <a:latin typeface="Poppins"/>
                <a:ea typeface="Poppins"/>
                <a:cs typeface="Poppins"/>
                <a:sym typeface="Poppins"/>
              </a:rPr>
              <a:t>Clinical Evaluation Successful</a:t>
            </a:r>
            <a:endParaRPr b="1" sz="2400">
              <a:solidFill>
                <a:srgbClr val="000000"/>
              </a:solidFill>
              <a:latin typeface="Poppins"/>
              <a:ea typeface="Poppins"/>
              <a:cs typeface="Poppins"/>
              <a:sym typeface="Poppins"/>
            </a:endParaRPr>
          </a:p>
        </p:txBody>
      </p:sp>
      <p:cxnSp>
        <p:nvCxnSpPr>
          <p:cNvPr id="86" name="Google Shape;86;p16"/>
          <p:cNvCxnSpPr/>
          <p:nvPr/>
        </p:nvCxnSpPr>
        <p:spPr>
          <a:xfrm rot="10800000">
            <a:off x="3044952" y="3928484"/>
            <a:ext cx="0" cy="685800"/>
          </a:xfrm>
          <a:prstGeom prst="straightConnector1">
            <a:avLst/>
          </a:prstGeom>
          <a:noFill/>
          <a:ln cap="flat" cmpd="sng" w="19050">
            <a:solidFill>
              <a:srgbClr val="000000">
                <a:alpha val="80000"/>
              </a:srgbClr>
            </a:solidFill>
            <a:prstDash val="solid"/>
            <a:miter lim="800000"/>
            <a:headEnd len="sm" w="sm" type="none"/>
            <a:tailEnd len="sm" w="sm" type="none"/>
          </a:ln>
        </p:spPr>
      </p:cxnSp>
      <p:sp>
        <p:nvSpPr>
          <p:cNvPr id="87" name="Google Shape;87;p16"/>
          <p:cNvSpPr txBox="1"/>
          <p:nvPr/>
        </p:nvSpPr>
        <p:spPr>
          <a:xfrm>
            <a:off x="3122000" y="3978884"/>
            <a:ext cx="5787900" cy="585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SzPts val="1100"/>
              <a:buNone/>
            </a:pPr>
            <a:r>
              <a:rPr lang="en">
                <a:solidFill>
                  <a:srgbClr val="171616"/>
                </a:solidFill>
                <a:latin typeface="Roboto"/>
                <a:ea typeface="Roboto"/>
                <a:cs typeface="Roboto"/>
                <a:sym typeface="Roboto"/>
              </a:rPr>
              <a:t>Clinical evaluation performed by the Stanford CLIA Lab, with excellent results and praise on the "really </a:t>
            </a:r>
            <a:r>
              <a:rPr lang="en">
                <a:solidFill>
                  <a:srgbClr val="171616"/>
                </a:solidFill>
                <a:latin typeface="Roboto"/>
                <a:ea typeface="Roboto"/>
                <a:cs typeface="Roboto"/>
                <a:sym typeface="Roboto"/>
              </a:rPr>
              <a:t>straightforward</a:t>
            </a:r>
            <a:r>
              <a:rPr lang="en">
                <a:solidFill>
                  <a:srgbClr val="171616"/>
                </a:solidFill>
                <a:latin typeface="Roboto"/>
                <a:ea typeface="Roboto"/>
                <a:cs typeface="Roboto"/>
                <a:sym typeface="Roboto"/>
              </a:rPr>
              <a:t>" protocol. </a:t>
            </a:r>
            <a:endParaRPr>
              <a:solidFill>
                <a:srgbClr val="171616"/>
              </a:solidFill>
              <a:latin typeface="Roboto"/>
              <a:ea typeface="Roboto"/>
              <a:cs typeface="Roboto"/>
              <a:sym typeface="Roboto"/>
            </a:endParaRPr>
          </a:p>
        </p:txBody>
      </p:sp>
      <p:sp>
        <p:nvSpPr>
          <p:cNvPr id="88" name="Google Shape;88;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89" name="Google Shape;89;p16" title="Chart"/>
          <p:cNvPicPr preferRelativeResize="0"/>
          <p:nvPr/>
        </p:nvPicPr>
        <p:blipFill>
          <a:blip r:embed="rId3">
            <a:alphaModFix/>
          </a:blip>
          <a:stretch>
            <a:fillRect/>
          </a:stretch>
        </p:blipFill>
        <p:spPr>
          <a:xfrm>
            <a:off x="3044951" y="331900"/>
            <a:ext cx="1710176" cy="1059125"/>
          </a:xfrm>
          <a:prstGeom prst="rect">
            <a:avLst/>
          </a:prstGeom>
          <a:noFill/>
          <a:ln cap="flat" cmpd="sng" w="9525">
            <a:solidFill>
              <a:srgbClr val="B7B7B7"/>
            </a:solidFill>
            <a:prstDash val="solid"/>
            <a:round/>
            <a:headEnd len="sm" w="sm" type="none"/>
            <a:tailEnd len="sm" w="sm" type="none"/>
          </a:ln>
        </p:spPr>
      </p:pic>
      <p:sp>
        <p:nvSpPr>
          <p:cNvPr id="90" name="Google Shape;90;p16"/>
          <p:cNvSpPr/>
          <p:nvPr/>
        </p:nvSpPr>
        <p:spPr>
          <a:xfrm>
            <a:off x="405650" y="1942925"/>
            <a:ext cx="4272600" cy="13788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latin typeface="Open Sans"/>
                <a:ea typeface="Open Sans"/>
                <a:cs typeface="Open Sans"/>
                <a:sym typeface="Open Sans"/>
              </a:rPr>
              <a:t>QuickColor</a:t>
            </a:r>
            <a:r>
              <a:rPr b="1" baseline="30000" lang="en" sz="1800">
                <a:latin typeface="Open Sans"/>
                <a:ea typeface="Open Sans"/>
                <a:cs typeface="Open Sans"/>
                <a:sym typeface="Open Sans"/>
              </a:rPr>
              <a:t>TM</a:t>
            </a:r>
            <a:r>
              <a:rPr b="1" lang="en" sz="1800">
                <a:latin typeface="Open Sans"/>
                <a:ea typeface="Open Sans"/>
                <a:cs typeface="Open Sans"/>
                <a:sym typeface="Open Sans"/>
              </a:rPr>
              <a:t> LAMP Test</a:t>
            </a:r>
            <a:endParaRPr b="1" sz="1800">
              <a:latin typeface="Open Sans"/>
              <a:ea typeface="Open Sans"/>
              <a:cs typeface="Open Sans"/>
              <a:sym typeface="Open Sans"/>
            </a:endParaRPr>
          </a:p>
          <a:p>
            <a:pPr indent="-241300" lvl="0" marL="342900" rtl="0" algn="l">
              <a:spcBef>
                <a:spcPts val="0"/>
              </a:spcBef>
              <a:spcAft>
                <a:spcPts val="0"/>
              </a:spcAft>
              <a:buSzPts val="1200"/>
              <a:buFont typeface="Open Sans"/>
              <a:buChar char="●"/>
            </a:pPr>
            <a:r>
              <a:rPr lang="en" sz="1200">
                <a:latin typeface="Open Sans"/>
                <a:ea typeface="Open Sans"/>
                <a:cs typeface="Open Sans"/>
                <a:sym typeface="Open Sans"/>
              </a:rPr>
              <a:t>12 copies/µl LoD</a:t>
            </a:r>
            <a:endParaRPr sz="1200">
              <a:latin typeface="Open Sans"/>
              <a:ea typeface="Open Sans"/>
              <a:cs typeface="Open Sans"/>
              <a:sym typeface="Open Sans"/>
            </a:endParaRPr>
          </a:p>
          <a:p>
            <a:pPr indent="-241300" lvl="0" marL="342900" rtl="0" algn="l">
              <a:spcBef>
                <a:spcPts val="0"/>
              </a:spcBef>
              <a:spcAft>
                <a:spcPts val="0"/>
              </a:spcAft>
              <a:buSzPts val="1200"/>
              <a:buFont typeface="Open Sans"/>
              <a:buChar char="●"/>
            </a:pPr>
            <a:r>
              <a:rPr lang="en" sz="1200">
                <a:latin typeface="Open Sans"/>
                <a:ea typeface="Open Sans"/>
                <a:cs typeface="Open Sans"/>
                <a:sym typeface="Open Sans"/>
              </a:rPr>
              <a:t>90% Sensitivity (PPA 36/40)</a:t>
            </a:r>
            <a:endParaRPr sz="1200">
              <a:latin typeface="Open Sans"/>
              <a:ea typeface="Open Sans"/>
              <a:cs typeface="Open Sans"/>
              <a:sym typeface="Open Sans"/>
            </a:endParaRPr>
          </a:p>
          <a:p>
            <a:pPr indent="-241300" lvl="0" marL="342900" rtl="0" algn="l">
              <a:spcBef>
                <a:spcPts val="0"/>
              </a:spcBef>
              <a:spcAft>
                <a:spcPts val="0"/>
              </a:spcAft>
              <a:buSzPts val="1200"/>
              <a:buFont typeface="Open Sans"/>
              <a:buChar char="●"/>
            </a:pPr>
            <a:r>
              <a:rPr lang="en" sz="1200">
                <a:latin typeface="Open Sans"/>
                <a:ea typeface="Open Sans"/>
                <a:cs typeface="Open Sans"/>
                <a:sym typeface="Open Sans"/>
              </a:rPr>
              <a:t>Missed positives high Ct (&gt;36 with direct PCR)</a:t>
            </a:r>
            <a:endParaRPr sz="1200">
              <a:latin typeface="Open Sans"/>
              <a:ea typeface="Open Sans"/>
              <a:cs typeface="Open Sans"/>
              <a:sym typeface="Open Sans"/>
            </a:endParaRPr>
          </a:p>
          <a:p>
            <a:pPr indent="-241300" lvl="0" marL="342900" rtl="0" algn="l">
              <a:spcBef>
                <a:spcPts val="0"/>
              </a:spcBef>
              <a:spcAft>
                <a:spcPts val="0"/>
              </a:spcAft>
              <a:buSzPts val="1200"/>
              <a:buFont typeface="Open Sans"/>
              <a:buChar char="●"/>
            </a:pPr>
            <a:r>
              <a:rPr lang="en" sz="1200">
                <a:latin typeface="Open Sans"/>
                <a:ea typeface="Open Sans"/>
                <a:cs typeface="Open Sans"/>
                <a:sym typeface="Open Sans"/>
              </a:rPr>
              <a:t>100% Specificity (40/40)</a:t>
            </a:r>
            <a:endParaRPr sz="1200">
              <a:latin typeface="Open Sans"/>
              <a:ea typeface="Open Sans"/>
              <a:cs typeface="Open Sans"/>
              <a:sym typeface="Open Sans"/>
            </a:endParaRPr>
          </a:p>
          <a:p>
            <a:pPr indent="-241300" lvl="0" marL="342900" rtl="0" algn="l">
              <a:spcBef>
                <a:spcPts val="0"/>
              </a:spcBef>
              <a:spcAft>
                <a:spcPts val="0"/>
              </a:spcAft>
              <a:buSzPts val="1200"/>
              <a:buFont typeface="Open Sans"/>
              <a:buChar char="●"/>
            </a:pPr>
            <a:r>
              <a:rPr lang="en" sz="1200">
                <a:latin typeface="Open Sans"/>
                <a:ea typeface="Open Sans"/>
                <a:cs typeface="Open Sans"/>
                <a:sym typeface="Open Sans"/>
              </a:rPr>
              <a:t>No false positives</a:t>
            </a:r>
            <a:endParaRPr sz="1200">
              <a:latin typeface="Open Sans"/>
              <a:ea typeface="Open Sans"/>
              <a:cs typeface="Open Sans"/>
              <a:sym typeface="Open Sans"/>
            </a:endParaRPr>
          </a:p>
        </p:txBody>
      </p:sp>
      <p:sp>
        <p:nvSpPr>
          <p:cNvPr id="91" name="Google Shape;91;p16"/>
          <p:cNvSpPr/>
          <p:nvPr/>
        </p:nvSpPr>
        <p:spPr>
          <a:xfrm>
            <a:off x="405660" y="486494"/>
            <a:ext cx="3747300" cy="12633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latin typeface="Open Sans"/>
                <a:ea typeface="Open Sans"/>
                <a:cs typeface="Open Sans"/>
                <a:sym typeface="Open Sans"/>
              </a:rPr>
              <a:t>EasyPCR</a:t>
            </a:r>
            <a:r>
              <a:rPr b="1" baseline="30000" lang="en" sz="1800">
                <a:latin typeface="Open Sans"/>
                <a:ea typeface="Open Sans"/>
                <a:cs typeface="Open Sans"/>
                <a:sym typeface="Open Sans"/>
              </a:rPr>
              <a:t>TM</a:t>
            </a:r>
            <a:r>
              <a:rPr b="1" lang="en" sz="1800">
                <a:latin typeface="Open Sans"/>
                <a:ea typeface="Open Sans"/>
                <a:cs typeface="Open Sans"/>
                <a:sym typeface="Open Sans"/>
              </a:rPr>
              <a:t> Test</a:t>
            </a:r>
            <a:endParaRPr b="1" sz="1800">
              <a:latin typeface="Open Sans"/>
              <a:ea typeface="Open Sans"/>
              <a:cs typeface="Open Sans"/>
              <a:sym typeface="Open Sans"/>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3 copies/</a:t>
            </a:r>
            <a:r>
              <a:rPr lang="en" sz="1200">
                <a:solidFill>
                  <a:schemeClr val="dk1"/>
                </a:solidFill>
                <a:latin typeface="Roboto"/>
                <a:ea typeface="Roboto"/>
                <a:cs typeface="Roboto"/>
                <a:sym typeface="Roboto"/>
              </a:rPr>
              <a:t>µl LoD</a:t>
            </a:r>
            <a:endParaRPr sz="1200">
              <a:solidFill>
                <a:schemeClr val="dk1"/>
              </a:solidFill>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98% </a:t>
            </a:r>
            <a:r>
              <a:rPr lang="en" sz="1200">
                <a:latin typeface="Roboto"/>
                <a:ea typeface="Roboto"/>
                <a:cs typeface="Roboto"/>
                <a:sym typeface="Roboto"/>
              </a:rPr>
              <a:t>sensitivity (PPA 39/40)</a:t>
            </a:r>
            <a:endParaRPr sz="12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solidFill>
                  <a:schemeClr val="dk1"/>
                </a:solidFill>
                <a:latin typeface="Roboto"/>
                <a:ea typeface="Roboto"/>
                <a:cs typeface="Roboto"/>
                <a:sym typeface="Roboto"/>
              </a:rPr>
              <a:t>100% Specificity (40/40)</a:t>
            </a:r>
            <a:endParaRPr sz="1200">
              <a:solidFill>
                <a:schemeClr val="dk1"/>
              </a:solidFill>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solidFill>
                  <a:schemeClr val="dk1"/>
                </a:solidFill>
                <a:latin typeface="Roboto"/>
                <a:ea typeface="Roboto"/>
                <a:cs typeface="Roboto"/>
                <a:sym typeface="Roboto"/>
              </a:rPr>
              <a:t>No false positives</a:t>
            </a:r>
            <a:endParaRPr sz="1200">
              <a:latin typeface="Roboto"/>
              <a:ea typeface="Roboto"/>
              <a:cs typeface="Roboto"/>
              <a:sym typeface="Roboto"/>
            </a:endParaRPr>
          </a:p>
        </p:txBody>
      </p:sp>
      <p:pic>
        <p:nvPicPr>
          <p:cNvPr id="92" name="Google Shape;92;p16"/>
          <p:cNvPicPr preferRelativeResize="0"/>
          <p:nvPr/>
        </p:nvPicPr>
        <p:blipFill rotWithShape="1">
          <a:blip r:embed="rId4">
            <a:alphaModFix/>
          </a:blip>
          <a:srcRect b="0" l="813" r="0" t="1690"/>
          <a:stretch/>
        </p:blipFill>
        <p:spPr>
          <a:xfrm>
            <a:off x="4941625" y="1929675"/>
            <a:ext cx="3246874" cy="1260725"/>
          </a:xfrm>
          <a:prstGeom prst="rect">
            <a:avLst/>
          </a:prstGeom>
          <a:noFill/>
          <a:ln>
            <a:noFill/>
          </a:ln>
        </p:spPr>
      </p:pic>
      <p:sp>
        <p:nvSpPr>
          <p:cNvPr id="93" name="Google Shape;93;p16"/>
          <p:cNvSpPr/>
          <p:nvPr/>
        </p:nvSpPr>
        <p:spPr>
          <a:xfrm>
            <a:off x="4941625" y="3196356"/>
            <a:ext cx="3967500" cy="3615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lang="en" sz="600">
                <a:latin typeface="Roboto"/>
                <a:ea typeface="Roboto"/>
                <a:cs typeface="Roboto"/>
                <a:sym typeface="Roboto"/>
              </a:rPr>
              <a:t>Source of Specimens: Stanford COVID-19 Clinical Testing Program</a:t>
            </a:r>
            <a:endParaRPr sz="600">
              <a:latin typeface="Roboto"/>
              <a:ea typeface="Roboto"/>
              <a:cs typeface="Roboto"/>
              <a:sym typeface="Roboto"/>
            </a:endParaRPr>
          </a:p>
          <a:p>
            <a:pPr indent="0" lvl="0" marL="0" rtl="0" algn="l">
              <a:spcBef>
                <a:spcPts val="0"/>
              </a:spcBef>
              <a:spcAft>
                <a:spcPts val="0"/>
              </a:spcAft>
              <a:buNone/>
            </a:pPr>
            <a:r>
              <a:rPr lang="en" sz="600">
                <a:latin typeface="Roboto"/>
                <a:ea typeface="Roboto"/>
                <a:cs typeface="Roboto"/>
                <a:sym typeface="Roboto"/>
              </a:rPr>
              <a:t>Specimen Type: Anterior Nares Swab in PBS, previously tested and frozen</a:t>
            </a:r>
            <a:endParaRPr sz="600">
              <a:latin typeface="Roboto"/>
              <a:ea typeface="Roboto"/>
              <a:cs typeface="Roboto"/>
              <a:sym typeface="Roboto"/>
            </a:endParaRPr>
          </a:p>
          <a:p>
            <a:pPr indent="0" lvl="0" marL="0" rtl="0" algn="l">
              <a:spcBef>
                <a:spcPts val="0"/>
              </a:spcBef>
              <a:spcAft>
                <a:spcPts val="0"/>
              </a:spcAft>
              <a:buNone/>
            </a:pPr>
            <a:r>
              <a:rPr lang="en" sz="600">
                <a:latin typeface="Roboto"/>
                <a:ea typeface="Roboto"/>
                <a:cs typeface="Roboto"/>
                <a:sym typeface="Roboto"/>
              </a:rPr>
              <a:t>Comparator Test: Hologic Panther Fusion SARS-CoV-2 Assay and Hologic Panther Aptima SARS-CoV-2 Assay</a:t>
            </a:r>
            <a:endParaRPr sz="600">
              <a:latin typeface="Roboto"/>
              <a:ea typeface="Roboto"/>
              <a:cs typeface="Roboto"/>
              <a:sym typeface="Roboto"/>
            </a:endParaRPr>
          </a:p>
        </p:txBody>
      </p:sp>
      <p:pic>
        <p:nvPicPr>
          <p:cNvPr id="94" name="Google Shape;94;p16"/>
          <p:cNvPicPr preferRelativeResize="0"/>
          <p:nvPr/>
        </p:nvPicPr>
        <p:blipFill>
          <a:blip r:embed="rId5">
            <a:alphaModFix/>
          </a:blip>
          <a:stretch>
            <a:fillRect/>
          </a:stretch>
        </p:blipFill>
        <p:spPr>
          <a:xfrm>
            <a:off x="4941625" y="331899"/>
            <a:ext cx="3246874" cy="137976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p:nvPr/>
        </p:nvSpPr>
        <p:spPr>
          <a:xfrm>
            <a:off x="0" y="3550325"/>
            <a:ext cx="9144000" cy="1593000"/>
          </a:xfrm>
          <a:prstGeom prst="rect">
            <a:avLst/>
          </a:prstGeom>
          <a:solidFill>
            <a:srgbClr val="C9DA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Calibri"/>
              <a:ea typeface="Calibri"/>
              <a:cs typeface="Calibri"/>
              <a:sym typeface="Calibri"/>
            </a:endParaRPr>
          </a:p>
        </p:txBody>
      </p:sp>
      <p:sp>
        <p:nvSpPr>
          <p:cNvPr id="100" name="Google Shape;100;p17"/>
          <p:cNvSpPr txBox="1"/>
          <p:nvPr/>
        </p:nvSpPr>
        <p:spPr>
          <a:xfrm>
            <a:off x="638937" y="3730240"/>
            <a:ext cx="2167200" cy="1009500"/>
          </a:xfrm>
          <a:prstGeom prst="rect">
            <a:avLst/>
          </a:prstGeom>
          <a:noFill/>
          <a:ln>
            <a:noFill/>
          </a:ln>
        </p:spPr>
        <p:txBody>
          <a:bodyPr anchorCtr="0" anchor="ctr" bIns="45700" lIns="91425" spcFirstLastPara="1" rIns="91425" wrap="square" tIns="45700">
            <a:normAutofit/>
          </a:bodyPr>
          <a:lstStyle/>
          <a:p>
            <a:pPr indent="0" lvl="0" marL="0" rtl="0" algn="just">
              <a:lnSpc>
                <a:spcPct val="90000"/>
              </a:lnSpc>
              <a:spcBef>
                <a:spcPts val="0"/>
              </a:spcBef>
              <a:spcAft>
                <a:spcPts val="0"/>
              </a:spcAft>
              <a:buNone/>
            </a:pPr>
            <a:r>
              <a:rPr b="1" lang="en" sz="2400">
                <a:latin typeface="Poppins"/>
                <a:ea typeface="Poppins"/>
                <a:cs typeface="Poppins"/>
                <a:sym typeface="Poppins"/>
              </a:rPr>
              <a:t>FloodLAMP</a:t>
            </a:r>
            <a:br>
              <a:rPr b="1" lang="en" sz="2400">
                <a:latin typeface="Poppins"/>
                <a:ea typeface="Poppins"/>
                <a:cs typeface="Poppins"/>
                <a:sym typeface="Poppins"/>
              </a:rPr>
            </a:br>
            <a:r>
              <a:rPr b="1" lang="en" sz="1800">
                <a:latin typeface="Poppins"/>
                <a:ea typeface="Poppins"/>
                <a:cs typeface="Poppins"/>
                <a:sym typeface="Poppins"/>
              </a:rPr>
              <a:t>Biotechnologies</a:t>
            </a:r>
            <a:endParaRPr b="1" sz="2400">
              <a:latin typeface="Poppins"/>
              <a:ea typeface="Poppins"/>
              <a:cs typeface="Poppins"/>
              <a:sym typeface="Poppins"/>
            </a:endParaRPr>
          </a:p>
        </p:txBody>
      </p:sp>
      <p:cxnSp>
        <p:nvCxnSpPr>
          <p:cNvPr id="101" name="Google Shape;101;p17"/>
          <p:cNvCxnSpPr/>
          <p:nvPr/>
        </p:nvCxnSpPr>
        <p:spPr>
          <a:xfrm flipH="1" rot="10800000">
            <a:off x="3064950" y="3845650"/>
            <a:ext cx="11700" cy="869100"/>
          </a:xfrm>
          <a:prstGeom prst="straightConnector1">
            <a:avLst/>
          </a:prstGeom>
          <a:noFill/>
          <a:ln cap="flat" cmpd="sng" w="19050">
            <a:solidFill>
              <a:srgbClr val="000000">
                <a:alpha val="80000"/>
              </a:srgbClr>
            </a:solidFill>
            <a:prstDash val="solid"/>
            <a:miter lim="800000"/>
            <a:headEnd len="sm" w="sm" type="none"/>
            <a:tailEnd len="sm" w="sm" type="none"/>
          </a:ln>
        </p:spPr>
      </p:cxnSp>
      <p:sp>
        <p:nvSpPr>
          <p:cNvPr id="102" name="Google Shape;102;p17"/>
          <p:cNvSpPr txBox="1"/>
          <p:nvPr/>
        </p:nvSpPr>
        <p:spPr>
          <a:xfrm>
            <a:off x="3122007" y="3839714"/>
            <a:ext cx="57879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
                <a:latin typeface="Roboto"/>
                <a:ea typeface="Roboto"/>
                <a:cs typeface="Roboto"/>
                <a:sym typeface="Roboto"/>
              </a:rPr>
              <a:t>Randy True</a:t>
            </a:r>
            <a:endParaRPr>
              <a:latin typeface="Roboto"/>
              <a:ea typeface="Roboto"/>
              <a:cs typeface="Roboto"/>
              <a:sym typeface="Roboto"/>
            </a:endParaRPr>
          </a:p>
          <a:p>
            <a:pPr indent="0" lvl="0" marL="0" marR="0" rtl="0" algn="l">
              <a:lnSpc>
                <a:spcPct val="100000"/>
              </a:lnSpc>
              <a:spcBef>
                <a:spcPts val="0"/>
              </a:spcBef>
              <a:spcAft>
                <a:spcPts val="0"/>
              </a:spcAft>
              <a:buNone/>
            </a:pPr>
            <a:r>
              <a:rPr lang="en">
                <a:latin typeface="Roboto"/>
                <a:ea typeface="Roboto"/>
                <a:cs typeface="Roboto"/>
                <a:sym typeface="Roboto"/>
              </a:rPr>
              <a:t>Founder and CEO</a:t>
            </a:r>
            <a:r>
              <a:rPr lang="en">
                <a:latin typeface="Roboto"/>
                <a:ea typeface="Roboto"/>
                <a:cs typeface="Roboto"/>
                <a:sym typeface="Roboto"/>
              </a:rPr>
              <a:t> </a:t>
            </a:r>
            <a:endParaRPr>
              <a:latin typeface="Roboto"/>
              <a:ea typeface="Roboto"/>
              <a:cs typeface="Roboto"/>
              <a:sym typeface="Roboto"/>
            </a:endParaRPr>
          </a:p>
          <a:p>
            <a:pPr indent="0" lvl="0" marL="0" marR="0" rtl="0" algn="l">
              <a:lnSpc>
                <a:spcPct val="100000"/>
              </a:lnSpc>
              <a:spcBef>
                <a:spcPts val="0"/>
              </a:spcBef>
              <a:spcAft>
                <a:spcPts val="0"/>
              </a:spcAft>
              <a:buNone/>
            </a:pPr>
            <a:r>
              <a:rPr lang="en">
                <a:latin typeface="Roboto"/>
                <a:ea typeface="Roboto"/>
                <a:cs typeface="Roboto"/>
                <a:sym typeface="Roboto"/>
              </a:rPr>
              <a:t>randy@floodlamp.bio</a:t>
            </a:r>
            <a:endParaRPr>
              <a:latin typeface="Roboto"/>
              <a:ea typeface="Roboto"/>
              <a:cs typeface="Roboto"/>
              <a:sym typeface="Roboto"/>
            </a:endParaRPr>
          </a:p>
          <a:p>
            <a:pPr indent="0" lvl="0" marL="0" marR="0" rtl="0" algn="l">
              <a:lnSpc>
                <a:spcPct val="100000"/>
              </a:lnSpc>
              <a:spcBef>
                <a:spcPts val="0"/>
              </a:spcBef>
              <a:spcAft>
                <a:spcPts val="0"/>
              </a:spcAft>
              <a:buNone/>
            </a:pPr>
            <a:r>
              <a:t/>
            </a:r>
            <a:endParaRPr>
              <a:latin typeface="Roboto"/>
              <a:ea typeface="Roboto"/>
              <a:cs typeface="Roboto"/>
              <a:sym typeface="Roboto"/>
            </a:endParaRPr>
          </a:p>
        </p:txBody>
      </p:sp>
      <p:sp>
        <p:nvSpPr>
          <p:cNvPr id="103" name="Google Shape;103;p17"/>
          <p:cNvSpPr txBox="1"/>
          <p:nvPr/>
        </p:nvSpPr>
        <p:spPr>
          <a:xfrm>
            <a:off x="397050" y="302725"/>
            <a:ext cx="8349900" cy="868200"/>
          </a:xfrm>
          <a:prstGeom prst="rect">
            <a:avLst/>
          </a:prstGeom>
          <a:noFill/>
          <a:ln>
            <a:noFill/>
          </a:ln>
        </p:spPr>
        <p:txBody>
          <a:bodyPr anchorCtr="0" anchor="t" bIns="121875" lIns="121875" spcFirstLastPara="1" rIns="121875" wrap="square" tIns="121875">
            <a:noAutofit/>
          </a:bodyPr>
          <a:lstStyle/>
          <a:p>
            <a:pPr indent="0" lvl="0" marL="0" rtl="0" algn="l">
              <a:spcBef>
                <a:spcPts val="0"/>
              </a:spcBef>
              <a:spcAft>
                <a:spcPts val="0"/>
              </a:spcAft>
              <a:buNone/>
            </a:pPr>
            <a:r>
              <a:t/>
            </a:r>
            <a:endParaRPr b="1" sz="3800">
              <a:solidFill>
                <a:schemeClr val="dk1"/>
              </a:solidFill>
              <a:latin typeface="Poppins"/>
              <a:ea typeface="Poppins"/>
              <a:cs typeface="Poppins"/>
              <a:sym typeface="Poppins"/>
            </a:endParaRPr>
          </a:p>
        </p:txBody>
      </p:sp>
      <p:sp>
        <p:nvSpPr>
          <p:cNvPr id="104" name="Google Shape;104;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05" name="Google Shape;105;p17"/>
          <p:cNvSpPr txBox="1"/>
          <p:nvPr/>
        </p:nvSpPr>
        <p:spPr>
          <a:xfrm>
            <a:off x="1000475" y="1630100"/>
            <a:ext cx="7049100" cy="1569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lang="en" sz="3600">
                <a:latin typeface="Poppins"/>
                <a:ea typeface="Poppins"/>
                <a:cs typeface="Poppins"/>
                <a:sym typeface="Poppins"/>
              </a:rPr>
              <a:t>Thank You!</a:t>
            </a:r>
            <a:endParaRPr b="1" sz="3600">
              <a:latin typeface="Poppins"/>
              <a:ea typeface="Poppins"/>
              <a:cs typeface="Poppins"/>
              <a:sym typeface="Poppins"/>
            </a:endParaRPr>
          </a:p>
          <a:p>
            <a:pPr indent="0" lvl="0" marL="0" marR="0" rtl="0" algn="ctr">
              <a:lnSpc>
                <a:spcPct val="100000"/>
              </a:lnSpc>
              <a:spcBef>
                <a:spcPts val="0"/>
              </a:spcBef>
              <a:spcAft>
                <a:spcPts val="0"/>
              </a:spcAft>
              <a:buNone/>
            </a:pPr>
            <a:r>
              <a:rPr b="1" lang="en" sz="3000">
                <a:latin typeface="Poppins"/>
                <a:ea typeface="Poppins"/>
                <a:cs typeface="Poppins"/>
                <a:sym typeface="Poppins"/>
              </a:rPr>
              <a:t>Peter Antevy, Eagles and FTFC</a:t>
            </a:r>
            <a:endParaRPr b="1" sz="3000">
              <a:latin typeface="Poppins"/>
              <a:ea typeface="Poppins"/>
              <a:cs typeface="Poppins"/>
              <a:sym typeface="Poppins"/>
            </a:endParaRPr>
          </a:p>
          <a:p>
            <a:pPr indent="0" lvl="0" marL="0" marR="0" rtl="0" algn="ctr">
              <a:lnSpc>
                <a:spcPct val="100000"/>
              </a:lnSpc>
              <a:spcBef>
                <a:spcPts val="0"/>
              </a:spcBef>
              <a:spcAft>
                <a:spcPts val="0"/>
              </a:spcAft>
              <a:buNone/>
            </a:pPr>
            <a:r>
              <a:rPr b="1" lang="en" sz="3000">
                <a:latin typeface="Poppins"/>
                <a:ea typeface="Poppins"/>
                <a:cs typeface="Poppins"/>
                <a:sym typeface="Poppins"/>
              </a:rPr>
              <a:t>for invitation and your service.</a:t>
            </a:r>
            <a:endParaRPr b="1" sz="3000">
              <a:latin typeface="Poppins"/>
              <a:ea typeface="Poppins"/>
              <a:cs typeface="Poppins"/>
              <a:sym typeface="Poppins"/>
            </a:endParaRPr>
          </a:p>
        </p:txBody>
      </p:sp>
      <p:pic>
        <p:nvPicPr>
          <p:cNvPr id="106" name="Google Shape;106;p17"/>
          <p:cNvPicPr preferRelativeResize="0"/>
          <p:nvPr/>
        </p:nvPicPr>
        <p:blipFill rotWithShape="1">
          <a:blip r:embed="rId3">
            <a:alphaModFix/>
          </a:blip>
          <a:srcRect b="0" l="961" r="951" t="0"/>
          <a:stretch/>
        </p:blipFill>
        <p:spPr>
          <a:xfrm>
            <a:off x="1378576" y="425649"/>
            <a:ext cx="2009427" cy="1764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8"/>
          <p:cNvSpPr/>
          <p:nvPr/>
        </p:nvSpPr>
        <p:spPr>
          <a:xfrm>
            <a:off x="0" y="3550325"/>
            <a:ext cx="9144000" cy="1593000"/>
          </a:xfrm>
          <a:prstGeom prst="rect">
            <a:avLst/>
          </a:prstGeom>
          <a:solidFill>
            <a:srgbClr val="C9DA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Calibri"/>
              <a:ea typeface="Calibri"/>
              <a:cs typeface="Calibri"/>
              <a:sym typeface="Calibri"/>
            </a:endParaRPr>
          </a:p>
        </p:txBody>
      </p:sp>
      <p:sp>
        <p:nvSpPr>
          <p:cNvPr id="112" name="Google Shape;112;p18"/>
          <p:cNvSpPr txBox="1"/>
          <p:nvPr/>
        </p:nvSpPr>
        <p:spPr>
          <a:xfrm>
            <a:off x="638937" y="3730240"/>
            <a:ext cx="2167200" cy="1009500"/>
          </a:xfrm>
          <a:prstGeom prst="rect">
            <a:avLst/>
          </a:prstGeom>
          <a:noFill/>
          <a:ln>
            <a:noFill/>
          </a:ln>
        </p:spPr>
        <p:txBody>
          <a:bodyPr anchorCtr="0" anchor="ctr" bIns="45700" lIns="91425" spcFirstLastPara="1" rIns="91425" wrap="square" tIns="45700">
            <a:normAutofit/>
          </a:bodyPr>
          <a:lstStyle/>
          <a:p>
            <a:pPr indent="0" lvl="0" marL="0" rtl="0" algn="just">
              <a:lnSpc>
                <a:spcPct val="90000"/>
              </a:lnSpc>
              <a:spcBef>
                <a:spcPts val="0"/>
              </a:spcBef>
              <a:spcAft>
                <a:spcPts val="0"/>
              </a:spcAft>
              <a:buNone/>
            </a:pPr>
            <a:r>
              <a:rPr b="1" lang="en" sz="2400">
                <a:latin typeface="Poppins"/>
                <a:ea typeface="Poppins"/>
                <a:cs typeface="Poppins"/>
                <a:sym typeface="Poppins"/>
              </a:rPr>
              <a:t>FloodLAMP</a:t>
            </a:r>
            <a:br>
              <a:rPr b="1" lang="en" sz="2400">
                <a:latin typeface="Poppins"/>
                <a:ea typeface="Poppins"/>
                <a:cs typeface="Poppins"/>
                <a:sym typeface="Poppins"/>
              </a:rPr>
            </a:br>
            <a:r>
              <a:rPr b="1" lang="en" sz="1800">
                <a:latin typeface="Poppins"/>
                <a:ea typeface="Poppins"/>
                <a:cs typeface="Poppins"/>
                <a:sym typeface="Poppins"/>
              </a:rPr>
              <a:t>Biotechnologies</a:t>
            </a:r>
            <a:endParaRPr b="1" sz="2400">
              <a:latin typeface="Poppins"/>
              <a:ea typeface="Poppins"/>
              <a:cs typeface="Poppins"/>
              <a:sym typeface="Poppins"/>
            </a:endParaRPr>
          </a:p>
        </p:txBody>
      </p:sp>
      <p:sp>
        <p:nvSpPr>
          <p:cNvPr id="113" name="Google Shape;113;p18"/>
          <p:cNvSpPr txBox="1"/>
          <p:nvPr/>
        </p:nvSpPr>
        <p:spPr>
          <a:xfrm>
            <a:off x="3122007" y="3726886"/>
            <a:ext cx="5787900" cy="1169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n" u="none" cap="none" strike="noStrike">
                <a:latin typeface="Roboto"/>
                <a:ea typeface="Roboto"/>
                <a:cs typeface="Roboto"/>
                <a:sym typeface="Roboto"/>
              </a:rPr>
              <a:t>FloodLAMP</a:t>
            </a:r>
            <a:r>
              <a:rPr lang="en">
                <a:latin typeface="Roboto"/>
                <a:ea typeface="Roboto"/>
                <a:cs typeface="Roboto"/>
                <a:sym typeface="Roboto"/>
              </a:rPr>
              <a:t> helps people to take control of their health and lets labs grow into new public health markets by </a:t>
            </a:r>
            <a:r>
              <a:rPr lang="en">
                <a:solidFill>
                  <a:schemeClr val="dk1"/>
                </a:solidFill>
                <a:latin typeface="Roboto"/>
                <a:ea typeface="Roboto"/>
                <a:cs typeface="Roboto"/>
                <a:sym typeface="Roboto"/>
              </a:rPr>
              <a:t>unlocking access to molecular testing</a:t>
            </a:r>
            <a:r>
              <a:rPr lang="en">
                <a:latin typeface="Roboto"/>
                <a:ea typeface="Roboto"/>
                <a:cs typeface="Roboto"/>
                <a:sym typeface="Roboto"/>
              </a:rPr>
              <a:t>.</a:t>
            </a:r>
            <a:r>
              <a:rPr lang="en">
                <a:latin typeface="Roboto"/>
                <a:ea typeface="Roboto"/>
                <a:cs typeface="Roboto"/>
                <a:sym typeface="Roboto"/>
              </a:rPr>
              <a:t> Our core product is a mass screening system built around a highly scalable, instrument-free LAMP test</a:t>
            </a:r>
            <a:r>
              <a:rPr lang="en">
                <a:latin typeface="Roboto"/>
                <a:ea typeface="Roboto"/>
                <a:cs typeface="Roboto"/>
                <a:sym typeface="Roboto"/>
              </a:rPr>
              <a:t>, </a:t>
            </a:r>
            <a:r>
              <a:rPr lang="en">
                <a:latin typeface="Roboto"/>
                <a:ea typeface="Roboto"/>
                <a:cs typeface="Roboto"/>
                <a:sym typeface="Roboto"/>
              </a:rPr>
              <a:t>a home collection kit, and a </a:t>
            </a:r>
            <a:r>
              <a:rPr lang="en">
                <a:latin typeface="Roboto"/>
                <a:ea typeface="Roboto"/>
                <a:cs typeface="Roboto"/>
                <a:sym typeface="Roboto"/>
              </a:rPr>
              <a:t>novel</a:t>
            </a:r>
            <a:r>
              <a:rPr lang="en">
                <a:latin typeface="Roboto"/>
                <a:ea typeface="Roboto"/>
                <a:cs typeface="Roboto"/>
                <a:sym typeface="Roboto"/>
              </a:rPr>
              <a:t> digital health</a:t>
            </a:r>
            <a:r>
              <a:rPr lang="en">
                <a:latin typeface="Roboto"/>
                <a:ea typeface="Roboto"/>
                <a:cs typeface="Roboto"/>
                <a:sym typeface="Roboto"/>
              </a:rPr>
              <a:t> </a:t>
            </a:r>
            <a:r>
              <a:rPr lang="en">
                <a:latin typeface="Roboto"/>
                <a:ea typeface="Roboto"/>
                <a:cs typeface="Roboto"/>
                <a:sym typeface="Roboto"/>
              </a:rPr>
              <a:t>app</a:t>
            </a:r>
            <a:r>
              <a:rPr lang="en">
                <a:latin typeface="Roboto"/>
                <a:ea typeface="Roboto"/>
                <a:cs typeface="Roboto"/>
                <a:sym typeface="Roboto"/>
              </a:rPr>
              <a:t>. </a:t>
            </a:r>
            <a:endParaRPr b="1" i="0" u="none" cap="none" strike="noStrike">
              <a:latin typeface="Roboto"/>
              <a:ea typeface="Roboto"/>
              <a:cs typeface="Roboto"/>
              <a:sym typeface="Roboto"/>
            </a:endParaRPr>
          </a:p>
        </p:txBody>
      </p:sp>
      <p:sp>
        <p:nvSpPr>
          <p:cNvPr id="114" name="Google Shape;114;p18"/>
          <p:cNvSpPr txBox="1"/>
          <p:nvPr/>
        </p:nvSpPr>
        <p:spPr>
          <a:xfrm>
            <a:off x="397050" y="302725"/>
            <a:ext cx="8349900" cy="868200"/>
          </a:xfrm>
          <a:prstGeom prst="rect">
            <a:avLst/>
          </a:prstGeom>
          <a:noFill/>
          <a:ln>
            <a:noFill/>
          </a:ln>
        </p:spPr>
        <p:txBody>
          <a:bodyPr anchorCtr="0" anchor="t" bIns="121875" lIns="121875" spcFirstLastPara="1" rIns="121875" wrap="square" tIns="121875">
            <a:noAutofit/>
          </a:bodyPr>
          <a:lstStyle/>
          <a:p>
            <a:pPr indent="0" lvl="0" marL="0" rtl="0" algn="l">
              <a:spcBef>
                <a:spcPts val="0"/>
              </a:spcBef>
              <a:spcAft>
                <a:spcPts val="0"/>
              </a:spcAft>
              <a:buNone/>
            </a:pPr>
            <a:r>
              <a:t/>
            </a:r>
            <a:endParaRPr b="1" sz="3800">
              <a:solidFill>
                <a:schemeClr val="dk1"/>
              </a:solidFill>
              <a:latin typeface="Poppins"/>
              <a:ea typeface="Poppins"/>
              <a:cs typeface="Poppins"/>
              <a:sym typeface="Poppins"/>
            </a:endParaRPr>
          </a:p>
        </p:txBody>
      </p:sp>
      <p:sp>
        <p:nvSpPr>
          <p:cNvPr id="115" name="Google Shape;115;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16" name="Google Shape;116;p18"/>
          <p:cNvPicPr preferRelativeResize="0"/>
          <p:nvPr/>
        </p:nvPicPr>
        <p:blipFill rotWithShape="1">
          <a:blip r:embed="rId3">
            <a:alphaModFix/>
          </a:blip>
          <a:srcRect b="0" l="961" r="951" t="0"/>
          <a:stretch/>
        </p:blipFill>
        <p:spPr>
          <a:xfrm>
            <a:off x="286450" y="296475"/>
            <a:ext cx="1729151" cy="1518550"/>
          </a:xfrm>
          <a:prstGeom prst="rect">
            <a:avLst/>
          </a:prstGeom>
          <a:noFill/>
          <a:ln>
            <a:noFill/>
          </a:ln>
        </p:spPr>
      </p:pic>
      <p:sp>
        <p:nvSpPr>
          <p:cNvPr id="117" name="Google Shape;117;p18"/>
          <p:cNvSpPr txBox="1"/>
          <p:nvPr/>
        </p:nvSpPr>
        <p:spPr>
          <a:xfrm>
            <a:off x="1276050" y="1437000"/>
            <a:ext cx="70491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Font typeface="Arial"/>
              <a:buNone/>
            </a:pPr>
            <a:r>
              <a:rPr b="1" lang="en" sz="3600">
                <a:latin typeface="Poppins"/>
                <a:ea typeface="Poppins"/>
                <a:cs typeface="Poppins"/>
                <a:sym typeface="Poppins"/>
              </a:rPr>
              <a:t>Accessible Testing for the Genomics Age</a:t>
            </a:r>
            <a:endParaRPr b="1" sz="2600">
              <a:latin typeface="Poppins"/>
              <a:ea typeface="Poppins"/>
              <a:cs typeface="Poppins"/>
              <a:sym typeface="Poppins"/>
            </a:endParaRPr>
          </a:p>
        </p:txBody>
      </p:sp>
      <p:cxnSp>
        <p:nvCxnSpPr>
          <p:cNvPr id="118" name="Google Shape;118;p18"/>
          <p:cNvCxnSpPr/>
          <p:nvPr/>
        </p:nvCxnSpPr>
        <p:spPr>
          <a:xfrm rot="10800000">
            <a:off x="3044952" y="3928484"/>
            <a:ext cx="0" cy="685800"/>
          </a:xfrm>
          <a:prstGeom prst="straightConnector1">
            <a:avLst/>
          </a:prstGeom>
          <a:noFill/>
          <a:ln cap="flat" cmpd="sng" w="19050">
            <a:solidFill>
              <a:srgbClr val="000000">
                <a:alpha val="80000"/>
              </a:srgbClr>
            </a:solidFill>
            <a:prstDash val="solid"/>
            <a:miter lim="800000"/>
            <a:headEnd len="sm" w="sm" type="none"/>
            <a:tailEnd len="sm" w="sm"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19"/>
          <p:cNvPicPr preferRelativeResize="0"/>
          <p:nvPr/>
        </p:nvPicPr>
        <p:blipFill rotWithShape="1">
          <a:blip r:embed="rId3">
            <a:alphaModFix/>
          </a:blip>
          <a:srcRect b="1110" l="0" r="507" t="-1110"/>
          <a:stretch/>
        </p:blipFill>
        <p:spPr>
          <a:xfrm>
            <a:off x="0" y="-57150"/>
            <a:ext cx="9144000" cy="5200650"/>
          </a:xfrm>
          <a:prstGeom prst="rect">
            <a:avLst/>
          </a:prstGeom>
          <a:noFill/>
          <a:ln>
            <a:noFill/>
          </a:ln>
        </p:spPr>
      </p:pic>
      <p:sp>
        <p:nvSpPr>
          <p:cNvPr id="124" name="Google Shape;124;p19"/>
          <p:cNvSpPr/>
          <p:nvPr/>
        </p:nvSpPr>
        <p:spPr>
          <a:xfrm>
            <a:off x="100" y="0"/>
            <a:ext cx="9144000" cy="3791100"/>
          </a:xfrm>
          <a:prstGeom prst="rect">
            <a:avLst/>
          </a:prstGeom>
          <a:solidFill>
            <a:srgbClr val="000000">
              <a:alpha val="664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9"/>
          <p:cNvSpPr/>
          <p:nvPr/>
        </p:nvSpPr>
        <p:spPr>
          <a:xfrm>
            <a:off x="0" y="3550325"/>
            <a:ext cx="9144000" cy="1593000"/>
          </a:xfrm>
          <a:prstGeom prst="rect">
            <a:avLst/>
          </a:prstGeom>
          <a:solidFill>
            <a:srgbClr val="C9DA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Calibri"/>
              <a:ea typeface="Calibri"/>
              <a:cs typeface="Calibri"/>
              <a:sym typeface="Calibri"/>
            </a:endParaRPr>
          </a:p>
        </p:txBody>
      </p:sp>
      <p:sp>
        <p:nvSpPr>
          <p:cNvPr id="126" name="Google Shape;126;p19"/>
          <p:cNvSpPr txBox="1"/>
          <p:nvPr/>
        </p:nvSpPr>
        <p:spPr>
          <a:xfrm>
            <a:off x="638937" y="3730240"/>
            <a:ext cx="2167200" cy="1009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Problem</a:t>
            </a:r>
            <a:endParaRPr b="1" sz="2400">
              <a:solidFill>
                <a:srgbClr val="000000"/>
              </a:solidFill>
              <a:latin typeface="Poppins"/>
              <a:ea typeface="Poppins"/>
              <a:cs typeface="Poppins"/>
              <a:sym typeface="Poppins"/>
            </a:endParaRPr>
          </a:p>
        </p:txBody>
      </p:sp>
      <p:cxnSp>
        <p:nvCxnSpPr>
          <p:cNvPr id="127" name="Google Shape;127;p19"/>
          <p:cNvCxnSpPr/>
          <p:nvPr/>
        </p:nvCxnSpPr>
        <p:spPr>
          <a:xfrm rot="10800000">
            <a:off x="3044952" y="3928484"/>
            <a:ext cx="0" cy="685800"/>
          </a:xfrm>
          <a:prstGeom prst="straightConnector1">
            <a:avLst/>
          </a:prstGeom>
          <a:noFill/>
          <a:ln cap="flat" cmpd="sng" w="19050">
            <a:solidFill>
              <a:srgbClr val="000000">
                <a:alpha val="80000"/>
              </a:srgbClr>
            </a:solidFill>
            <a:prstDash val="solid"/>
            <a:miter lim="800000"/>
            <a:headEnd len="sm" w="sm" type="none"/>
            <a:tailEnd len="sm" w="sm" type="none"/>
          </a:ln>
        </p:spPr>
      </p:cxnSp>
      <p:sp>
        <p:nvSpPr>
          <p:cNvPr id="128" name="Google Shape;128;p19"/>
          <p:cNvSpPr txBox="1"/>
          <p:nvPr/>
        </p:nvSpPr>
        <p:spPr>
          <a:xfrm>
            <a:off x="3122000" y="3978884"/>
            <a:ext cx="5787900" cy="585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SzPts val="1100"/>
              <a:buNone/>
            </a:pPr>
            <a:r>
              <a:rPr lang="en">
                <a:solidFill>
                  <a:srgbClr val="171616"/>
                </a:solidFill>
                <a:latin typeface="Roboto"/>
                <a:ea typeface="Roboto"/>
                <a:cs typeface="Roboto"/>
                <a:sym typeface="Roboto"/>
              </a:rPr>
              <a:t>The c</a:t>
            </a:r>
            <a:r>
              <a:rPr lang="en">
                <a:solidFill>
                  <a:srgbClr val="171616"/>
                </a:solidFill>
                <a:latin typeface="Roboto"/>
                <a:ea typeface="Roboto"/>
                <a:cs typeface="Roboto"/>
                <a:sym typeface="Roboto"/>
              </a:rPr>
              <a:t>urrent diagnostics model</a:t>
            </a:r>
            <a:r>
              <a:rPr lang="en">
                <a:solidFill>
                  <a:srgbClr val="171616"/>
                </a:solidFill>
                <a:latin typeface="Roboto"/>
                <a:ea typeface="Roboto"/>
                <a:cs typeface="Roboto"/>
                <a:sym typeface="Roboto"/>
              </a:rPr>
              <a:t> is built around expensive, doctor prescribed, insurance reimbursable tests. This does not scale. The COVID crisis has exposed critical problems in testing, however they also have negative consequences far beyond the pandemic.  </a:t>
            </a:r>
            <a:endParaRPr>
              <a:solidFill>
                <a:srgbClr val="171616"/>
              </a:solidFill>
              <a:latin typeface="Roboto"/>
              <a:ea typeface="Roboto"/>
              <a:cs typeface="Roboto"/>
              <a:sym typeface="Roboto"/>
            </a:endParaRPr>
          </a:p>
        </p:txBody>
      </p:sp>
      <p:sp>
        <p:nvSpPr>
          <p:cNvPr id="129" name="Google Shape;129;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30" name="Google Shape;130;p19"/>
          <p:cNvSpPr txBox="1"/>
          <p:nvPr/>
        </p:nvSpPr>
        <p:spPr>
          <a:xfrm>
            <a:off x="700050" y="522300"/>
            <a:ext cx="7772400" cy="2308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en" sz="3600">
                <a:solidFill>
                  <a:schemeClr val="lt1"/>
                </a:solidFill>
                <a:latin typeface="Poppins"/>
                <a:ea typeface="Poppins"/>
                <a:cs typeface="Poppins"/>
                <a:sym typeface="Poppins"/>
              </a:rPr>
              <a:t>Molecular tests are so expensive and inaccessible that they are vastly underutilized to improve health and save lives.</a:t>
            </a:r>
            <a:endParaRPr b="1" sz="2600">
              <a:solidFill>
                <a:schemeClr val="lt1"/>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p20"/>
          <p:cNvPicPr preferRelativeResize="0"/>
          <p:nvPr/>
        </p:nvPicPr>
        <p:blipFill rotWithShape="1">
          <a:blip r:embed="rId3">
            <a:alphaModFix amt="13000"/>
          </a:blip>
          <a:srcRect b="0" l="27562" r="0" t="0"/>
          <a:stretch/>
        </p:blipFill>
        <p:spPr>
          <a:xfrm>
            <a:off x="4572000" y="0"/>
            <a:ext cx="4572001" cy="3550326"/>
          </a:xfrm>
          <a:prstGeom prst="rect">
            <a:avLst/>
          </a:prstGeom>
          <a:noFill/>
          <a:ln>
            <a:noFill/>
          </a:ln>
        </p:spPr>
      </p:pic>
      <p:pic>
        <p:nvPicPr>
          <p:cNvPr id="136" name="Google Shape;136;p20"/>
          <p:cNvPicPr preferRelativeResize="0"/>
          <p:nvPr/>
        </p:nvPicPr>
        <p:blipFill rotWithShape="1">
          <a:blip r:embed="rId4">
            <a:alphaModFix amt="20000"/>
          </a:blip>
          <a:srcRect b="491" l="2016" r="37604" t="28222"/>
          <a:stretch/>
        </p:blipFill>
        <p:spPr>
          <a:xfrm>
            <a:off x="0" y="0"/>
            <a:ext cx="4572000" cy="3598451"/>
          </a:xfrm>
          <a:prstGeom prst="rect">
            <a:avLst/>
          </a:prstGeom>
          <a:noFill/>
          <a:ln>
            <a:noFill/>
          </a:ln>
        </p:spPr>
      </p:pic>
      <p:sp>
        <p:nvSpPr>
          <p:cNvPr id="137" name="Google Shape;137;p20"/>
          <p:cNvSpPr/>
          <p:nvPr/>
        </p:nvSpPr>
        <p:spPr>
          <a:xfrm>
            <a:off x="0" y="3550325"/>
            <a:ext cx="9144000" cy="1593000"/>
          </a:xfrm>
          <a:prstGeom prst="rect">
            <a:avLst/>
          </a:prstGeom>
          <a:solidFill>
            <a:srgbClr val="C9DA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Calibri"/>
              <a:ea typeface="Calibri"/>
              <a:cs typeface="Calibri"/>
              <a:sym typeface="Calibri"/>
            </a:endParaRPr>
          </a:p>
        </p:txBody>
      </p:sp>
      <p:sp>
        <p:nvSpPr>
          <p:cNvPr id="138" name="Google Shape;138;p20"/>
          <p:cNvSpPr txBox="1"/>
          <p:nvPr/>
        </p:nvSpPr>
        <p:spPr>
          <a:xfrm>
            <a:off x="638937" y="3730240"/>
            <a:ext cx="2167200" cy="1009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Opportunity</a:t>
            </a:r>
            <a:endParaRPr b="1" sz="2400">
              <a:latin typeface="Poppins"/>
              <a:ea typeface="Poppins"/>
              <a:cs typeface="Poppins"/>
              <a:sym typeface="Poppins"/>
            </a:endParaRPr>
          </a:p>
        </p:txBody>
      </p:sp>
      <p:cxnSp>
        <p:nvCxnSpPr>
          <p:cNvPr id="139" name="Google Shape;139;p20"/>
          <p:cNvCxnSpPr/>
          <p:nvPr/>
        </p:nvCxnSpPr>
        <p:spPr>
          <a:xfrm rot="10800000">
            <a:off x="3044952" y="3928484"/>
            <a:ext cx="0" cy="685800"/>
          </a:xfrm>
          <a:prstGeom prst="straightConnector1">
            <a:avLst/>
          </a:prstGeom>
          <a:noFill/>
          <a:ln cap="flat" cmpd="sng" w="19050">
            <a:solidFill>
              <a:srgbClr val="000000">
                <a:alpha val="80000"/>
              </a:srgbClr>
            </a:solidFill>
            <a:prstDash val="solid"/>
            <a:miter lim="800000"/>
            <a:headEnd len="sm" w="sm" type="none"/>
            <a:tailEnd len="sm" w="sm" type="none"/>
          </a:ln>
        </p:spPr>
      </p:cxnSp>
      <p:sp>
        <p:nvSpPr>
          <p:cNvPr id="140" name="Google Shape;140;p20"/>
          <p:cNvSpPr txBox="1"/>
          <p:nvPr/>
        </p:nvSpPr>
        <p:spPr>
          <a:xfrm>
            <a:off x="3122000" y="3978875"/>
            <a:ext cx="5899200" cy="585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SzPts val="1100"/>
              <a:buNone/>
            </a:pPr>
            <a:r>
              <a:rPr lang="en">
                <a:solidFill>
                  <a:srgbClr val="171616"/>
                </a:solidFill>
                <a:latin typeface="Roboto"/>
                <a:ea typeface="Roboto"/>
                <a:cs typeface="Roboto"/>
                <a:sym typeface="Roboto"/>
              </a:rPr>
              <a:t>Huge govt i</a:t>
            </a:r>
            <a:r>
              <a:rPr lang="en">
                <a:solidFill>
                  <a:srgbClr val="171616"/>
                </a:solidFill>
                <a:latin typeface="Roboto"/>
                <a:ea typeface="Roboto"/>
                <a:cs typeface="Roboto"/>
                <a:sym typeface="Roboto"/>
              </a:rPr>
              <a:t>nvestment in COVID-19 testing has created a once in a lifetime opportunity for rapid adoption of new modalities. FloodLAMP is using the opportunity for impact and growth in the short term, and as a beachhead to lead a future of accessible molecular testing using commodity chemistries. </a:t>
            </a:r>
            <a:endParaRPr>
              <a:solidFill>
                <a:srgbClr val="171616"/>
              </a:solidFill>
              <a:latin typeface="Roboto"/>
              <a:ea typeface="Roboto"/>
              <a:cs typeface="Roboto"/>
              <a:sym typeface="Roboto"/>
            </a:endParaRPr>
          </a:p>
        </p:txBody>
      </p:sp>
      <p:sp>
        <p:nvSpPr>
          <p:cNvPr id="141" name="Google Shape;141;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42" name="Google Shape;142;p20"/>
          <p:cNvSpPr txBox="1"/>
          <p:nvPr/>
        </p:nvSpPr>
        <p:spPr>
          <a:xfrm>
            <a:off x="441825" y="433800"/>
            <a:ext cx="4130100" cy="2924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latin typeface="Poppins"/>
                <a:ea typeface="Poppins"/>
                <a:cs typeface="Poppins"/>
                <a:sym typeface="Poppins"/>
              </a:rPr>
              <a:t>During COVID</a:t>
            </a:r>
            <a:endParaRPr b="1" sz="2400">
              <a:latin typeface="Poppins"/>
              <a:ea typeface="Poppins"/>
              <a:cs typeface="Poppins"/>
              <a:sym typeface="Poppins"/>
            </a:endParaRPr>
          </a:p>
          <a:p>
            <a:pPr indent="0" lvl="0" marL="0" rtl="0" algn="l">
              <a:spcBef>
                <a:spcPts val="0"/>
              </a:spcBef>
              <a:spcAft>
                <a:spcPts val="0"/>
              </a:spcAft>
              <a:buNone/>
            </a:pPr>
            <a:r>
              <a:t/>
            </a:r>
            <a:endParaRPr b="1" sz="600">
              <a:latin typeface="Poppins"/>
              <a:ea typeface="Poppins"/>
              <a:cs typeface="Poppins"/>
              <a:sym typeface="Poppins"/>
            </a:endParaRPr>
          </a:p>
          <a:p>
            <a:pPr indent="-317500" lvl="0" marL="457200" rtl="0" algn="l">
              <a:spcBef>
                <a:spcPts val="0"/>
              </a:spcBef>
              <a:spcAft>
                <a:spcPts val="0"/>
              </a:spcAft>
              <a:buSzPts val="1400"/>
              <a:buFont typeface="Roboto"/>
              <a:buChar char="●"/>
            </a:pPr>
            <a:r>
              <a:rPr lang="en">
                <a:latin typeface="Roboto"/>
                <a:ea typeface="Roboto"/>
                <a:cs typeface="Roboto"/>
                <a:sym typeface="Roboto"/>
              </a:rPr>
              <a:t>Deploy FloodLAMP best-in-class mass screening program</a:t>
            </a:r>
            <a:endParaRPr>
              <a:latin typeface="Roboto"/>
              <a:ea typeface="Roboto"/>
              <a:cs typeface="Roboto"/>
              <a:sym typeface="Roboto"/>
            </a:endParaRPr>
          </a:p>
          <a:p>
            <a:pPr indent="-317500" lvl="0" marL="457200" rtl="0" algn="l">
              <a:spcBef>
                <a:spcPts val="600"/>
              </a:spcBef>
              <a:spcAft>
                <a:spcPts val="0"/>
              </a:spcAft>
              <a:buSzPts val="1400"/>
              <a:buFont typeface="Roboto"/>
              <a:buChar char="●"/>
            </a:pPr>
            <a:r>
              <a:rPr lang="en">
                <a:latin typeface="Roboto"/>
                <a:ea typeface="Roboto"/>
                <a:cs typeface="Roboto"/>
                <a:sym typeface="Roboto"/>
              </a:rPr>
              <a:t>Focus on COVID-19 school screening processed by  independent labs</a:t>
            </a:r>
            <a:endParaRPr>
              <a:latin typeface="Roboto"/>
              <a:ea typeface="Roboto"/>
              <a:cs typeface="Roboto"/>
              <a:sym typeface="Roboto"/>
            </a:endParaRPr>
          </a:p>
          <a:p>
            <a:pPr indent="-317500" lvl="0" marL="457200" rtl="0" algn="l">
              <a:spcBef>
                <a:spcPts val="600"/>
              </a:spcBef>
              <a:spcAft>
                <a:spcPts val="0"/>
              </a:spcAft>
              <a:buSzPts val="1400"/>
              <a:buFont typeface="Roboto"/>
              <a:buChar char="●"/>
            </a:pPr>
            <a:r>
              <a:rPr lang="en">
                <a:latin typeface="Roboto"/>
                <a:ea typeface="Roboto"/>
                <a:cs typeface="Roboto"/>
                <a:sym typeface="Roboto"/>
              </a:rPr>
              <a:t>Grow lab network, sales channels and FloodLAMP adoption</a:t>
            </a:r>
            <a:endParaRPr>
              <a:latin typeface="Roboto"/>
              <a:ea typeface="Roboto"/>
              <a:cs typeface="Roboto"/>
              <a:sym typeface="Roboto"/>
            </a:endParaRPr>
          </a:p>
          <a:p>
            <a:pPr indent="-317500" lvl="0" marL="457200" rtl="0" algn="l">
              <a:spcBef>
                <a:spcPts val="600"/>
              </a:spcBef>
              <a:spcAft>
                <a:spcPts val="0"/>
              </a:spcAft>
              <a:buSzPts val="1400"/>
              <a:buFont typeface="Roboto"/>
              <a:buChar char="●"/>
            </a:pPr>
            <a:r>
              <a:rPr lang="en">
                <a:latin typeface="Roboto"/>
                <a:ea typeface="Roboto"/>
                <a:cs typeface="Roboto"/>
                <a:sym typeface="Roboto"/>
              </a:rPr>
              <a:t>Use volume to reduce FloodLAMP adoption friction</a:t>
            </a:r>
            <a:endParaRPr>
              <a:latin typeface="Roboto"/>
              <a:ea typeface="Roboto"/>
              <a:cs typeface="Roboto"/>
              <a:sym typeface="Roboto"/>
            </a:endParaRPr>
          </a:p>
          <a:p>
            <a:pPr indent="0" lvl="0" marL="457200" rtl="0" algn="l">
              <a:spcBef>
                <a:spcPts val="600"/>
              </a:spcBef>
              <a:spcAft>
                <a:spcPts val="0"/>
              </a:spcAft>
              <a:buNone/>
            </a:pPr>
            <a:r>
              <a:t/>
            </a:r>
            <a:endParaRPr b="1" sz="1600">
              <a:latin typeface="Roboto"/>
              <a:ea typeface="Roboto"/>
              <a:cs typeface="Roboto"/>
              <a:sym typeface="Roboto"/>
            </a:endParaRPr>
          </a:p>
        </p:txBody>
      </p:sp>
      <p:sp>
        <p:nvSpPr>
          <p:cNvPr id="143" name="Google Shape;143;p20"/>
          <p:cNvSpPr txBox="1"/>
          <p:nvPr/>
        </p:nvSpPr>
        <p:spPr>
          <a:xfrm>
            <a:off x="4964675" y="433800"/>
            <a:ext cx="3748800" cy="324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chemeClr val="dk1"/>
                </a:solidFill>
                <a:latin typeface="Poppins"/>
                <a:ea typeface="Poppins"/>
                <a:cs typeface="Poppins"/>
                <a:sym typeface="Poppins"/>
              </a:rPr>
              <a:t>Post COVID</a:t>
            </a:r>
            <a:endParaRPr b="1" sz="2400">
              <a:solidFill>
                <a:schemeClr val="dk1"/>
              </a:solidFill>
              <a:latin typeface="Poppins"/>
              <a:ea typeface="Poppins"/>
              <a:cs typeface="Poppins"/>
              <a:sym typeface="Poppins"/>
            </a:endParaRPr>
          </a:p>
          <a:p>
            <a:pPr indent="0" lvl="0" marL="0" rtl="0" algn="l">
              <a:spcBef>
                <a:spcPts val="0"/>
              </a:spcBef>
              <a:spcAft>
                <a:spcPts val="0"/>
              </a:spcAft>
              <a:buNone/>
            </a:pPr>
            <a:r>
              <a:t/>
            </a:r>
            <a:endParaRPr b="1" sz="600">
              <a:solidFill>
                <a:schemeClr val="dk1"/>
              </a:solidFill>
              <a:latin typeface="Poppins"/>
              <a:ea typeface="Poppins"/>
              <a:cs typeface="Poppins"/>
              <a:sym typeface="Poppins"/>
            </a:endParaRPr>
          </a:p>
          <a:p>
            <a:pPr indent="-317500" lvl="0" marL="320040" rtl="0" algn="l">
              <a:spcBef>
                <a:spcPts val="0"/>
              </a:spcBef>
              <a:spcAft>
                <a:spcPts val="0"/>
              </a:spcAft>
              <a:buSzPts val="1400"/>
              <a:buChar char="●"/>
            </a:pPr>
            <a:r>
              <a:rPr lang="en"/>
              <a:t>Key enabler for emerging multi-target molecular screening market </a:t>
            </a:r>
            <a:endParaRPr/>
          </a:p>
          <a:p>
            <a:pPr indent="-317500" lvl="0" marL="320040" rtl="0" algn="l">
              <a:spcBef>
                <a:spcPts val="600"/>
              </a:spcBef>
              <a:spcAft>
                <a:spcPts val="0"/>
              </a:spcAft>
              <a:buSzPts val="1400"/>
              <a:buChar char="●"/>
            </a:pPr>
            <a:r>
              <a:rPr lang="en"/>
              <a:t>Apply</a:t>
            </a:r>
            <a:r>
              <a:rPr lang="en"/>
              <a:t> digital, processing and sourcing infrastructure to high volume clinical and non-clinical molecular </a:t>
            </a:r>
            <a:r>
              <a:rPr lang="en"/>
              <a:t>applications</a:t>
            </a:r>
            <a:endParaRPr/>
          </a:p>
          <a:p>
            <a:pPr indent="-317500" lvl="0" marL="320040" rtl="0" algn="l">
              <a:spcBef>
                <a:spcPts val="600"/>
              </a:spcBef>
              <a:spcAft>
                <a:spcPts val="0"/>
              </a:spcAft>
              <a:buSzPts val="1400"/>
              <a:buChar char="●"/>
            </a:pPr>
            <a:r>
              <a:rPr lang="en"/>
              <a:t>Low prevalence, high consequence screening for public health intelligence, designed for the genomics age</a:t>
            </a:r>
            <a:endParaRPr/>
          </a:p>
          <a:p>
            <a:pPr indent="-317500" lvl="0" marL="320040" rtl="0" algn="l">
              <a:spcBef>
                <a:spcPts val="600"/>
              </a:spcBef>
              <a:spcAft>
                <a:spcPts val="600"/>
              </a:spcAft>
              <a:buSzPts val="1400"/>
              <a:buChar char="●"/>
            </a:pPr>
            <a:r>
              <a:rPr lang="en"/>
              <a:t>Excel as an operator built for industry cost compression and commoditization via suite of enabling technologies  </a:t>
            </a:r>
            <a:endParaRPr sz="1800">
              <a:solidFill>
                <a:schemeClr val="dk1"/>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1"/>
          <p:cNvSpPr/>
          <p:nvPr/>
        </p:nvSpPr>
        <p:spPr>
          <a:xfrm>
            <a:off x="0" y="3550325"/>
            <a:ext cx="9144000" cy="1593000"/>
          </a:xfrm>
          <a:prstGeom prst="rect">
            <a:avLst/>
          </a:prstGeom>
          <a:solidFill>
            <a:srgbClr val="C9DA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Calibri"/>
              <a:ea typeface="Calibri"/>
              <a:cs typeface="Calibri"/>
              <a:sym typeface="Calibri"/>
            </a:endParaRPr>
          </a:p>
        </p:txBody>
      </p:sp>
      <p:sp>
        <p:nvSpPr>
          <p:cNvPr id="149" name="Google Shape;149;p21"/>
          <p:cNvSpPr txBox="1"/>
          <p:nvPr/>
        </p:nvSpPr>
        <p:spPr>
          <a:xfrm>
            <a:off x="638937" y="3730240"/>
            <a:ext cx="2167200" cy="1009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Solution</a:t>
            </a:r>
            <a:endParaRPr b="1" sz="2400">
              <a:solidFill>
                <a:srgbClr val="000000"/>
              </a:solidFill>
              <a:latin typeface="Poppins"/>
              <a:ea typeface="Poppins"/>
              <a:cs typeface="Poppins"/>
              <a:sym typeface="Poppins"/>
            </a:endParaRPr>
          </a:p>
        </p:txBody>
      </p:sp>
      <p:cxnSp>
        <p:nvCxnSpPr>
          <p:cNvPr id="150" name="Google Shape;150;p21"/>
          <p:cNvCxnSpPr/>
          <p:nvPr/>
        </p:nvCxnSpPr>
        <p:spPr>
          <a:xfrm rot="10800000">
            <a:off x="3044952" y="3928484"/>
            <a:ext cx="0" cy="685800"/>
          </a:xfrm>
          <a:prstGeom prst="straightConnector1">
            <a:avLst/>
          </a:prstGeom>
          <a:noFill/>
          <a:ln cap="flat" cmpd="sng" w="19050">
            <a:solidFill>
              <a:srgbClr val="000000">
                <a:alpha val="80000"/>
              </a:srgbClr>
            </a:solidFill>
            <a:prstDash val="solid"/>
            <a:miter lim="800000"/>
            <a:headEnd len="sm" w="sm" type="none"/>
            <a:tailEnd len="sm" w="sm" type="none"/>
          </a:ln>
        </p:spPr>
      </p:cxnSp>
      <p:sp>
        <p:nvSpPr>
          <p:cNvPr id="151" name="Google Shape;151;p21"/>
          <p:cNvSpPr txBox="1"/>
          <p:nvPr/>
        </p:nvSpPr>
        <p:spPr>
          <a:xfrm>
            <a:off x="3122000" y="3978884"/>
            <a:ext cx="5787900" cy="585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SzPts val="1100"/>
              <a:buNone/>
            </a:pPr>
            <a:r>
              <a:rPr lang="en">
                <a:solidFill>
                  <a:srgbClr val="171616"/>
                </a:solidFill>
                <a:latin typeface="Roboto"/>
                <a:ea typeface="Roboto"/>
                <a:cs typeface="Roboto"/>
                <a:sym typeface="Roboto"/>
              </a:rPr>
              <a:t>FloodLAMP's COVID-19 screening program is an end-to-end solution that makes it easy and affordable to protect interacting groups such as schools, offices, or factories by providing sensitive and rapid turnaround testing.</a:t>
            </a:r>
            <a:endParaRPr>
              <a:solidFill>
                <a:srgbClr val="171616"/>
              </a:solidFill>
              <a:latin typeface="Roboto"/>
              <a:ea typeface="Roboto"/>
              <a:cs typeface="Roboto"/>
              <a:sym typeface="Roboto"/>
            </a:endParaRPr>
          </a:p>
        </p:txBody>
      </p:sp>
      <p:sp>
        <p:nvSpPr>
          <p:cNvPr id="152" name="Google Shape;152;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53" name="Google Shape;153;p21"/>
          <p:cNvSpPr txBox="1"/>
          <p:nvPr/>
        </p:nvSpPr>
        <p:spPr>
          <a:xfrm>
            <a:off x="223425" y="269950"/>
            <a:ext cx="7503300" cy="6183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How FloodLAMP Screening Works</a:t>
            </a:r>
            <a:endParaRPr b="1" sz="1600">
              <a:solidFill>
                <a:srgbClr val="000000"/>
              </a:solidFill>
              <a:latin typeface="Poppins"/>
              <a:ea typeface="Poppins"/>
              <a:cs typeface="Poppins"/>
              <a:sym typeface="Poppins"/>
            </a:endParaRPr>
          </a:p>
        </p:txBody>
      </p:sp>
      <p:sp>
        <p:nvSpPr>
          <p:cNvPr id="154" name="Google Shape;154;p21"/>
          <p:cNvSpPr/>
          <p:nvPr/>
        </p:nvSpPr>
        <p:spPr>
          <a:xfrm>
            <a:off x="867525" y="1844075"/>
            <a:ext cx="2725200" cy="1061400"/>
          </a:xfrm>
          <a:prstGeom prst="rect">
            <a:avLst/>
          </a:prstGeom>
          <a:solidFill>
            <a:srgbClr val="FFFFFF"/>
          </a:solid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300">
                <a:latin typeface="Roboto"/>
                <a:ea typeface="Roboto"/>
                <a:cs typeface="Roboto"/>
                <a:sym typeface="Roboto"/>
              </a:rPr>
              <a:t>1) Collect </a:t>
            </a:r>
            <a:r>
              <a:rPr b="1" lang="en" sz="1300">
                <a:latin typeface="Roboto"/>
                <a:ea typeface="Roboto"/>
                <a:cs typeface="Roboto"/>
                <a:sym typeface="Roboto"/>
              </a:rPr>
              <a:t>Samples</a:t>
            </a:r>
            <a:endParaRPr b="1" sz="1300">
              <a:latin typeface="Roboto"/>
              <a:ea typeface="Roboto"/>
              <a:cs typeface="Roboto"/>
              <a:sym typeface="Roboto"/>
            </a:endParaRPr>
          </a:p>
          <a:p>
            <a:pPr indent="-154940" lvl="0" marL="18288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pooled swabs</a:t>
            </a:r>
            <a:endParaRPr sz="1000">
              <a:solidFill>
                <a:schemeClr val="dk1"/>
              </a:solidFill>
              <a:latin typeface="Roboto"/>
              <a:ea typeface="Roboto"/>
              <a:cs typeface="Roboto"/>
              <a:sym typeface="Roboto"/>
            </a:endParaRPr>
          </a:p>
          <a:p>
            <a:pPr indent="-154940" lvl="0" marL="18288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at-home with family/household </a:t>
            </a:r>
            <a:endParaRPr sz="1000">
              <a:solidFill>
                <a:schemeClr val="dk1"/>
              </a:solidFill>
              <a:latin typeface="Roboto"/>
              <a:ea typeface="Roboto"/>
              <a:cs typeface="Roboto"/>
              <a:sym typeface="Roboto"/>
            </a:endParaRPr>
          </a:p>
          <a:p>
            <a:pPr indent="-154940" lvl="0" marL="18288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on-site with pod</a:t>
            </a:r>
            <a:endParaRPr sz="1000">
              <a:solidFill>
                <a:schemeClr val="dk1"/>
              </a:solidFill>
              <a:latin typeface="Roboto"/>
              <a:ea typeface="Roboto"/>
              <a:cs typeface="Roboto"/>
              <a:sym typeface="Roboto"/>
            </a:endParaRPr>
          </a:p>
          <a:p>
            <a:pPr indent="-154940" lvl="0" marL="18288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FloodLAMP app to register samples</a:t>
            </a:r>
            <a:endParaRPr sz="1000">
              <a:solidFill>
                <a:schemeClr val="dk1"/>
              </a:solidFill>
              <a:latin typeface="Roboto"/>
              <a:ea typeface="Roboto"/>
              <a:cs typeface="Roboto"/>
              <a:sym typeface="Roboto"/>
            </a:endParaRPr>
          </a:p>
          <a:p>
            <a:pPr indent="-154940" lvl="0" marL="18288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fast and easy</a:t>
            </a:r>
            <a:endParaRPr sz="1200">
              <a:latin typeface="Open Sans"/>
              <a:ea typeface="Open Sans"/>
              <a:cs typeface="Open Sans"/>
              <a:sym typeface="Open Sans"/>
            </a:endParaRPr>
          </a:p>
        </p:txBody>
      </p:sp>
      <p:sp>
        <p:nvSpPr>
          <p:cNvPr id="155" name="Google Shape;155;p21"/>
          <p:cNvSpPr/>
          <p:nvPr/>
        </p:nvSpPr>
        <p:spPr>
          <a:xfrm>
            <a:off x="3686925" y="1844075"/>
            <a:ext cx="2133600" cy="969000"/>
          </a:xfrm>
          <a:prstGeom prst="rect">
            <a:avLst/>
          </a:prstGeom>
          <a:solidFill>
            <a:srgbClr val="FFFFFF"/>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None/>
            </a:pPr>
            <a:r>
              <a:rPr b="1" lang="en" sz="1300">
                <a:latin typeface="Roboto"/>
                <a:ea typeface="Roboto"/>
                <a:cs typeface="Roboto"/>
                <a:sym typeface="Roboto"/>
              </a:rPr>
              <a:t>2) Return Samples</a:t>
            </a:r>
            <a:endParaRPr b="1" sz="1300">
              <a:solidFill>
                <a:schemeClr val="dk1"/>
              </a:solidFill>
              <a:latin typeface="Roboto"/>
              <a:ea typeface="Roboto"/>
              <a:cs typeface="Roboto"/>
              <a:sym typeface="Roboto"/>
            </a:endParaRPr>
          </a:p>
          <a:p>
            <a:pPr indent="-154940" lvl="0" marL="18288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pick up or courier to lab/processing site</a:t>
            </a:r>
            <a:endParaRPr sz="1000">
              <a:solidFill>
                <a:schemeClr val="dk1"/>
              </a:solidFill>
              <a:latin typeface="Roboto"/>
              <a:ea typeface="Roboto"/>
              <a:cs typeface="Roboto"/>
              <a:sym typeface="Roboto"/>
            </a:endParaRPr>
          </a:p>
          <a:p>
            <a:pPr indent="-154940" lvl="0" marL="18288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low overhead and friction for organizations</a:t>
            </a:r>
            <a:endParaRPr sz="1000">
              <a:solidFill>
                <a:schemeClr val="dk1"/>
              </a:solidFill>
              <a:latin typeface="Roboto"/>
              <a:ea typeface="Roboto"/>
              <a:cs typeface="Roboto"/>
              <a:sym typeface="Roboto"/>
            </a:endParaRPr>
          </a:p>
          <a:p>
            <a:pPr indent="0" lvl="0" marL="0" rtl="0" algn="l">
              <a:spcBef>
                <a:spcPts val="0"/>
              </a:spcBef>
              <a:spcAft>
                <a:spcPts val="0"/>
              </a:spcAft>
              <a:buNone/>
            </a:pPr>
            <a:r>
              <a:t/>
            </a:r>
            <a:endParaRPr sz="1200">
              <a:latin typeface="Open Sans"/>
              <a:ea typeface="Open Sans"/>
              <a:cs typeface="Open Sans"/>
              <a:sym typeface="Open Sans"/>
            </a:endParaRPr>
          </a:p>
        </p:txBody>
      </p:sp>
      <p:sp>
        <p:nvSpPr>
          <p:cNvPr id="156" name="Google Shape;156;p21"/>
          <p:cNvSpPr/>
          <p:nvPr/>
        </p:nvSpPr>
        <p:spPr>
          <a:xfrm>
            <a:off x="6125325" y="1844075"/>
            <a:ext cx="2240100" cy="685800"/>
          </a:xfrm>
          <a:prstGeom prst="rect">
            <a:avLst/>
          </a:prstGeom>
          <a:solidFill>
            <a:srgbClr val="FFFFFF"/>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None/>
            </a:pPr>
            <a:r>
              <a:rPr b="1" lang="en" sz="1300">
                <a:latin typeface="Roboto"/>
                <a:ea typeface="Roboto"/>
                <a:cs typeface="Roboto"/>
                <a:sym typeface="Roboto"/>
              </a:rPr>
              <a:t>3) </a:t>
            </a:r>
            <a:r>
              <a:rPr b="1" lang="en" sz="1300">
                <a:latin typeface="Roboto"/>
                <a:ea typeface="Roboto"/>
                <a:cs typeface="Roboto"/>
                <a:sym typeface="Roboto"/>
              </a:rPr>
              <a:t>Same Day Results</a:t>
            </a:r>
            <a:endParaRPr b="1" sz="1300">
              <a:latin typeface="Roboto"/>
              <a:ea typeface="Roboto"/>
              <a:cs typeface="Roboto"/>
              <a:sym typeface="Roboto"/>
            </a:endParaRPr>
          </a:p>
          <a:p>
            <a:pPr indent="-154940" lvl="0" marL="182880" marR="0" rtl="0" algn="l">
              <a:lnSpc>
                <a:spcPct val="100000"/>
              </a:lnSpc>
              <a:spcBef>
                <a:spcPts val="0"/>
              </a:spcBef>
              <a:spcAft>
                <a:spcPts val="0"/>
              </a:spcAft>
              <a:buSzPts val="1000"/>
              <a:buFont typeface="Roboto"/>
              <a:buChar char="●"/>
            </a:pPr>
            <a:r>
              <a:rPr lang="en" sz="1000">
                <a:latin typeface="Roboto"/>
                <a:ea typeface="Roboto"/>
                <a:cs typeface="Roboto"/>
                <a:sym typeface="Roboto"/>
              </a:rPr>
              <a:t>app for students and parents</a:t>
            </a:r>
            <a:endParaRPr sz="1000">
              <a:latin typeface="Roboto"/>
              <a:ea typeface="Roboto"/>
              <a:cs typeface="Roboto"/>
              <a:sym typeface="Roboto"/>
            </a:endParaRPr>
          </a:p>
          <a:p>
            <a:pPr indent="-154940" lvl="0" marL="182880" marR="0" rtl="0" algn="l">
              <a:lnSpc>
                <a:spcPct val="100000"/>
              </a:lnSpc>
              <a:spcBef>
                <a:spcPts val="0"/>
              </a:spcBef>
              <a:spcAft>
                <a:spcPts val="0"/>
              </a:spcAft>
              <a:buSzPts val="1000"/>
              <a:buFont typeface="Roboto"/>
              <a:buChar char="●"/>
            </a:pPr>
            <a:r>
              <a:rPr lang="en" sz="1000">
                <a:latin typeface="Roboto"/>
                <a:ea typeface="Roboto"/>
                <a:cs typeface="Roboto"/>
                <a:sym typeface="Roboto"/>
              </a:rPr>
              <a:t>web portal for school admins</a:t>
            </a:r>
            <a:endParaRPr sz="1000">
              <a:latin typeface="Roboto"/>
              <a:ea typeface="Roboto"/>
              <a:cs typeface="Roboto"/>
              <a:sym typeface="Roboto"/>
            </a:endParaRPr>
          </a:p>
          <a:p>
            <a:pPr indent="0" lvl="0" marL="0" rtl="0" algn="l">
              <a:spcBef>
                <a:spcPts val="0"/>
              </a:spcBef>
              <a:spcAft>
                <a:spcPts val="0"/>
              </a:spcAft>
              <a:buNone/>
            </a:pPr>
            <a:r>
              <a:t/>
            </a:r>
            <a:endParaRPr sz="1200">
              <a:latin typeface="Open Sans"/>
              <a:ea typeface="Open Sans"/>
              <a:cs typeface="Open Sans"/>
              <a:sym typeface="Open Sans"/>
            </a:endParaRPr>
          </a:p>
        </p:txBody>
      </p:sp>
      <p:pic>
        <p:nvPicPr>
          <p:cNvPr id="157" name="Google Shape;157;p21"/>
          <p:cNvPicPr preferRelativeResize="0"/>
          <p:nvPr/>
        </p:nvPicPr>
        <p:blipFill>
          <a:blip r:embed="rId3">
            <a:alphaModFix/>
          </a:blip>
          <a:stretch>
            <a:fillRect/>
          </a:stretch>
        </p:blipFill>
        <p:spPr>
          <a:xfrm>
            <a:off x="1263650" y="1163448"/>
            <a:ext cx="916463" cy="557850"/>
          </a:xfrm>
          <a:prstGeom prst="rect">
            <a:avLst/>
          </a:prstGeom>
          <a:noFill/>
          <a:ln>
            <a:noFill/>
          </a:ln>
        </p:spPr>
      </p:pic>
      <p:pic>
        <p:nvPicPr>
          <p:cNvPr id="158" name="Google Shape;158;p21"/>
          <p:cNvPicPr preferRelativeResize="0"/>
          <p:nvPr/>
        </p:nvPicPr>
        <p:blipFill>
          <a:blip r:embed="rId4">
            <a:alphaModFix/>
          </a:blip>
          <a:stretch>
            <a:fillRect/>
          </a:stretch>
        </p:blipFill>
        <p:spPr>
          <a:xfrm>
            <a:off x="4183940" y="1132215"/>
            <a:ext cx="579200" cy="557850"/>
          </a:xfrm>
          <a:prstGeom prst="rect">
            <a:avLst/>
          </a:prstGeom>
          <a:noFill/>
          <a:ln>
            <a:noFill/>
          </a:ln>
        </p:spPr>
      </p:pic>
      <p:pic>
        <p:nvPicPr>
          <p:cNvPr id="159" name="Google Shape;159;p21"/>
          <p:cNvPicPr preferRelativeResize="0"/>
          <p:nvPr/>
        </p:nvPicPr>
        <p:blipFill rotWithShape="1">
          <a:blip r:embed="rId5">
            <a:alphaModFix/>
          </a:blip>
          <a:srcRect b="14697" l="0" r="0" t="0"/>
          <a:stretch/>
        </p:blipFill>
        <p:spPr>
          <a:xfrm>
            <a:off x="6596721" y="1099475"/>
            <a:ext cx="802879" cy="638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2"/>
          <p:cNvSpPr/>
          <p:nvPr/>
        </p:nvSpPr>
        <p:spPr>
          <a:xfrm>
            <a:off x="0" y="3550325"/>
            <a:ext cx="9144000" cy="1593000"/>
          </a:xfrm>
          <a:prstGeom prst="rect">
            <a:avLst/>
          </a:prstGeom>
          <a:solidFill>
            <a:srgbClr val="C9DA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Calibri"/>
              <a:ea typeface="Calibri"/>
              <a:cs typeface="Calibri"/>
              <a:sym typeface="Calibri"/>
            </a:endParaRPr>
          </a:p>
        </p:txBody>
      </p:sp>
      <p:sp>
        <p:nvSpPr>
          <p:cNvPr id="165" name="Google Shape;165;p22"/>
          <p:cNvSpPr txBox="1"/>
          <p:nvPr/>
        </p:nvSpPr>
        <p:spPr>
          <a:xfrm>
            <a:off x="638937" y="3730240"/>
            <a:ext cx="2167200" cy="1009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Advantages</a:t>
            </a:r>
            <a:endParaRPr b="1" sz="2400">
              <a:solidFill>
                <a:srgbClr val="000000"/>
              </a:solidFill>
              <a:latin typeface="Poppins"/>
              <a:ea typeface="Poppins"/>
              <a:cs typeface="Poppins"/>
              <a:sym typeface="Poppins"/>
            </a:endParaRPr>
          </a:p>
        </p:txBody>
      </p:sp>
      <p:cxnSp>
        <p:nvCxnSpPr>
          <p:cNvPr id="166" name="Google Shape;166;p22"/>
          <p:cNvCxnSpPr/>
          <p:nvPr/>
        </p:nvCxnSpPr>
        <p:spPr>
          <a:xfrm rot="10800000">
            <a:off x="3044952" y="3928484"/>
            <a:ext cx="0" cy="685800"/>
          </a:xfrm>
          <a:prstGeom prst="straightConnector1">
            <a:avLst/>
          </a:prstGeom>
          <a:noFill/>
          <a:ln cap="flat" cmpd="sng" w="19050">
            <a:solidFill>
              <a:srgbClr val="000000">
                <a:alpha val="80000"/>
              </a:srgbClr>
            </a:solidFill>
            <a:prstDash val="solid"/>
            <a:miter lim="800000"/>
            <a:headEnd len="sm" w="sm" type="none"/>
            <a:tailEnd len="sm" w="sm" type="none"/>
          </a:ln>
        </p:spPr>
      </p:cxnSp>
      <p:sp>
        <p:nvSpPr>
          <p:cNvPr id="167" name="Google Shape;167;p22"/>
          <p:cNvSpPr txBox="1"/>
          <p:nvPr/>
        </p:nvSpPr>
        <p:spPr>
          <a:xfrm>
            <a:off x="3122000" y="3978884"/>
            <a:ext cx="5787900" cy="585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SzPts val="1100"/>
              <a:buNone/>
            </a:pPr>
            <a:r>
              <a:rPr lang="en">
                <a:solidFill>
                  <a:srgbClr val="171616"/>
                </a:solidFill>
                <a:latin typeface="Roboto"/>
                <a:ea typeface="Roboto"/>
                <a:cs typeface="Roboto"/>
                <a:sym typeface="Roboto"/>
              </a:rPr>
              <a:t>FloodLAMP has licensed best-in-class LAMP amplification chemistry and sample prep from Harvard Medical School. Our streamlined workflow is optimized for mass screening for COVID-19 and beyond.</a:t>
            </a:r>
            <a:endParaRPr>
              <a:solidFill>
                <a:srgbClr val="171616"/>
              </a:solidFill>
              <a:latin typeface="Roboto"/>
              <a:ea typeface="Roboto"/>
              <a:cs typeface="Roboto"/>
              <a:sym typeface="Roboto"/>
            </a:endParaRPr>
          </a:p>
        </p:txBody>
      </p:sp>
      <p:sp>
        <p:nvSpPr>
          <p:cNvPr id="168" name="Google Shape;168;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69" name="Google Shape;169;p22"/>
          <p:cNvPicPr preferRelativeResize="0"/>
          <p:nvPr/>
        </p:nvPicPr>
        <p:blipFill>
          <a:blip r:embed="rId3">
            <a:alphaModFix/>
          </a:blip>
          <a:stretch>
            <a:fillRect/>
          </a:stretch>
        </p:blipFill>
        <p:spPr>
          <a:xfrm>
            <a:off x="6659875" y="857875"/>
            <a:ext cx="879900" cy="879900"/>
          </a:xfrm>
          <a:prstGeom prst="rect">
            <a:avLst/>
          </a:prstGeom>
          <a:noFill/>
          <a:ln>
            <a:noFill/>
          </a:ln>
        </p:spPr>
      </p:pic>
      <p:sp>
        <p:nvSpPr>
          <p:cNvPr id="170" name="Google Shape;170;p22"/>
          <p:cNvSpPr/>
          <p:nvPr/>
        </p:nvSpPr>
        <p:spPr>
          <a:xfrm>
            <a:off x="6136950" y="1858800"/>
            <a:ext cx="2137200" cy="1217700"/>
          </a:xfrm>
          <a:prstGeom prst="rect">
            <a:avLst/>
          </a:prstGeom>
          <a:solidFill>
            <a:srgbClr val="FFFFFF"/>
          </a:solid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a:latin typeface="Roboto"/>
                <a:ea typeface="Roboto"/>
                <a:cs typeface="Roboto"/>
                <a:sym typeface="Roboto"/>
              </a:rPr>
              <a:t>Molecular Tests</a:t>
            </a:r>
            <a:endParaRPr b="1">
              <a:latin typeface="Roboto"/>
              <a:ea typeface="Roboto"/>
              <a:cs typeface="Roboto"/>
              <a:sym typeface="Roboto"/>
            </a:endParaRPr>
          </a:p>
          <a:p>
            <a:pPr indent="-109220" lvl="0" marL="137160" marR="0" rtl="0" algn="l">
              <a:lnSpc>
                <a:spcPct val="100000"/>
              </a:lnSpc>
              <a:spcBef>
                <a:spcPts val="0"/>
              </a:spcBef>
              <a:spcAft>
                <a:spcPts val="0"/>
              </a:spcAft>
              <a:buSzPts val="1000"/>
              <a:buFont typeface="Roboto"/>
              <a:buChar char="●"/>
            </a:pPr>
            <a:r>
              <a:rPr lang="en" sz="1000">
                <a:latin typeface="Roboto"/>
                <a:ea typeface="Roboto"/>
                <a:cs typeface="Roboto"/>
                <a:sym typeface="Roboto"/>
              </a:rPr>
              <a:t>high sensitivity and specificity</a:t>
            </a:r>
            <a:endParaRPr sz="1000">
              <a:latin typeface="Roboto"/>
              <a:ea typeface="Roboto"/>
              <a:cs typeface="Roboto"/>
              <a:sym typeface="Roboto"/>
            </a:endParaRPr>
          </a:p>
          <a:p>
            <a:pPr indent="-109220" lvl="0" marL="137160" marR="0" rtl="0" algn="l">
              <a:lnSpc>
                <a:spcPct val="100000"/>
              </a:lnSpc>
              <a:spcBef>
                <a:spcPts val="0"/>
              </a:spcBef>
              <a:spcAft>
                <a:spcPts val="0"/>
              </a:spcAft>
              <a:buSzPts val="1000"/>
              <a:buFont typeface="Roboto"/>
              <a:buChar char="●"/>
            </a:pPr>
            <a:r>
              <a:rPr lang="en" sz="1000">
                <a:latin typeface="Roboto"/>
                <a:ea typeface="Roboto"/>
                <a:cs typeface="Roboto"/>
                <a:sym typeface="Roboto"/>
              </a:rPr>
              <a:t>rapid results from LAMP</a:t>
            </a:r>
            <a:endParaRPr sz="1000">
              <a:latin typeface="Roboto"/>
              <a:ea typeface="Roboto"/>
              <a:cs typeface="Roboto"/>
              <a:sym typeface="Roboto"/>
            </a:endParaRPr>
          </a:p>
          <a:p>
            <a:pPr indent="-109220" lvl="0" marL="137160" marR="0" rtl="0" algn="l">
              <a:lnSpc>
                <a:spcPct val="100000"/>
              </a:lnSpc>
              <a:spcBef>
                <a:spcPts val="0"/>
              </a:spcBef>
              <a:spcAft>
                <a:spcPts val="0"/>
              </a:spcAft>
              <a:buSzPts val="1000"/>
              <a:buFont typeface="Roboto"/>
              <a:buChar char="●"/>
            </a:pPr>
            <a:r>
              <a:rPr lang="en" sz="1000">
                <a:latin typeface="Roboto"/>
                <a:ea typeface="Roboto"/>
                <a:cs typeface="Roboto"/>
                <a:sym typeface="Roboto"/>
              </a:rPr>
              <a:t>deconvolute with LAMP or PCR</a:t>
            </a:r>
            <a:endParaRPr sz="1000">
              <a:latin typeface="Roboto"/>
              <a:ea typeface="Roboto"/>
              <a:cs typeface="Roboto"/>
              <a:sym typeface="Roboto"/>
            </a:endParaRPr>
          </a:p>
          <a:p>
            <a:pPr indent="-109220" lvl="0" marL="137160" marR="0" rtl="0" algn="l">
              <a:lnSpc>
                <a:spcPct val="100000"/>
              </a:lnSpc>
              <a:spcBef>
                <a:spcPts val="0"/>
              </a:spcBef>
              <a:spcAft>
                <a:spcPts val="0"/>
              </a:spcAft>
              <a:buSzPts val="1000"/>
              <a:buFont typeface="Roboto"/>
              <a:buChar char="●"/>
            </a:pPr>
            <a:r>
              <a:rPr lang="en" sz="1000">
                <a:latin typeface="Roboto"/>
                <a:ea typeface="Roboto"/>
                <a:cs typeface="Roboto"/>
                <a:sym typeface="Roboto"/>
              </a:rPr>
              <a:t>target flexibility </a:t>
            </a:r>
            <a:endParaRPr sz="1000">
              <a:latin typeface="Roboto"/>
              <a:ea typeface="Roboto"/>
              <a:cs typeface="Roboto"/>
              <a:sym typeface="Roboto"/>
            </a:endParaRPr>
          </a:p>
          <a:p>
            <a:pPr indent="0" lvl="0" marL="0" rtl="0" algn="l">
              <a:spcBef>
                <a:spcPts val="0"/>
              </a:spcBef>
              <a:spcAft>
                <a:spcPts val="0"/>
              </a:spcAft>
              <a:buNone/>
            </a:pPr>
            <a:r>
              <a:t/>
            </a:r>
            <a:endParaRPr sz="1200">
              <a:latin typeface="Open Sans"/>
              <a:ea typeface="Open Sans"/>
              <a:cs typeface="Open Sans"/>
              <a:sym typeface="Open Sans"/>
            </a:endParaRPr>
          </a:p>
        </p:txBody>
      </p:sp>
      <p:sp>
        <p:nvSpPr>
          <p:cNvPr id="171" name="Google Shape;171;p22"/>
          <p:cNvSpPr/>
          <p:nvPr/>
        </p:nvSpPr>
        <p:spPr>
          <a:xfrm>
            <a:off x="964800" y="1858800"/>
            <a:ext cx="2017500" cy="1092600"/>
          </a:xfrm>
          <a:prstGeom prst="rect">
            <a:avLst/>
          </a:prstGeom>
          <a:solidFill>
            <a:srgbClr val="FFFFFF"/>
          </a:solid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a:latin typeface="Roboto"/>
                <a:ea typeface="Roboto"/>
                <a:cs typeface="Roboto"/>
                <a:sym typeface="Roboto"/>
              </a:rPr>
              <a:t>Distributed Lab/Sites</a:t>
            </a:r>
            <a:endParaRPr b="1">
              <a:latin typeface="Roboto"/>
              <a:ea typeface="Roboto"/>
              <a:cs typeface="Roboto"/>
              <a:sym typeface="Roboto"/>
            </a:endParaRPr>
          </a:p>
          <a:p>
            <a:pPr indent="-109220" lvl="0" marL="137160" marR="0" rtl="0" algn="l">
              <a:lnSpc>
                <a:spcPct val="100000"/>
              </a:lnSpc>
              <a:spcBef>
                <a:spcPts val="0"/>
              </a:spcBef>
              <a:spcAft>
                <a:spcPts val="0"/>
              </a:spcAft>
              <a:buSzPts val="1000"/>
              <a:buFont typeface="Roboto"/>
              <a:buChar char="●"/>
            </a:pPr>
            <a:r>
              <a:rPr lang="en" sz="1000">
                <a:latin typeface="Roboto"/>
                <a:ea typeface="Roboto"/>
                <a:cs typeface="Roboto"/>
                <a:sym typeface="Roboto"/>
              </a:rPr>
              <a:t>reach to underserved communities</a:t>
            </a:r>
            <a:endParaRPr sz="1000">
              <a:latin typeface="Roboto"/>
              <a:ea typeface="Roboto"/>
              <a:cs typeface="Roboto"/>
              <a:sym typeface="Roboto"/>
            </a:endParaRPr>
          </a:p>
          <a:p>
            <a:pPr indent="-109220" lvl="0" marL="137160" marR="0" rtl="0" algn="l">
              <a:lnSpc>
                <a:spcPct val="100000"/>
              </a:lnSpc>
              <a:spcBef>
                <a:spcPts val="0"/>
              </a:spcBef>
              <a:spcAft>
                <a:spcPts val="0"/>
              </a:spcAft>
              <a:buSzPts val="1000"/>
              <a:buFont typeface="Roboto"/>
              <a:buChar char="●"/>
            </a:pPr>
            <a:r>
              <a:rPr lang="en" sz="1000">
                <a:latin typeface="Roboto"/>
                <a:ea typeface="Roboto"/>
                <a:cs typeface="Roboto"/>
                <a:sym typeface="Roboto"/>
              </a:rPr>
              <a:t>almost all labs already have needed equipment</a:t>
            </a:r>
            <a:endParaRPr sz="1000">
              <a:latin typeface="Roboto"/>
              <a:ea typeface="Roboto"/>
              <a:cs typeface="Roboto"/>
              <a:sym typeface="Roboto"/>
            </a:endParaRPr>
          </a:p>
          <a:p>
            <a:pPr indent="-109220" lvl="0" marL="137160" marR="0" rtl="0" algn="l">
              <a:lnSpc>
                <a:spcPct val="100000"/>
              </a:lnSpc>
              <a:spcBef>
                <a:spcPts val="0"/>
              </a:spcBef>
              <a:spcAft>
                <a:spcPts val="0"/>
              </a:spcAft>
              <a:buSzPts val="1000"/>
              <a:buFont typeface="Roboto"/>
              <a:buChar char="●"/>
            </a:pPr>
            <a:r>
              <a:rPr lang="en" sz="1000">
                <a:latin typeface="Roboto"/>
                <a:ea typeface="Roboto"/>
                <a:cs typeface="Roboto"/>
                <a:sym typeface="Roboto"/>
              </a:rPr>
              <a:t>local control</a:t>
            </a:r>
            <a:endParaRPr sz="1000">
              <a:latin typeface="Roboto"/>
              <a:ea typeface="Roboto"/>
              <a:cs typeface="Roboto"/>
              <a:sym typeface="Roboto"/>
            </a:endParaRPr>
          </a:p>
          <a:p>
            <a:pPr indent="-109220" lvl="0" marL="137160" marR="0" rtl="0" algn="l">
              <a:lnSpc>
                <a:spcPct val="100000"/>
              </a:lnSpc>
              <a:spcBef>
                <a:spcPts val="0"/>
              </a:spcBef>
              <a:spcAft>
                <a:spcPts val="0"/>
              </a:spcAft>
              <a:buSzPts val="1000"/>
              <a:buFont typeface="Roboto"/>
              <a:buChar char="●"/>
            </a:pPr>
            <a:r>
              <a:rPr lang="en" sz="1000">
                <a:latin typeface="Roboto"/>
                <a:ea typeface="Roboto"/>
                <a:cs typeface="Roboto"/>
                <a:sym typeface="Roboto"/>
              </a:rPr>
              <a:t>same day turnaround times</a:t>
            </a:r>
            <a:endParaRPr sz="1000">
              <a:latin typeface="Roboto"/>
              <a:ea typeface="Roboto"/>
              <a:cs typeface="Roboto"/>
              <a:sym typeface="Roboto"/>
            </a:endParaRPr>
          </a:p>
          <a:p>
            <a:pPr indent="-109220" lvl="0" marL="137160" marR="0" rtl="0" algn="l">
              <a:lnSpc>
                <a:spcPct val="100000"/>
              </a:lnSpc>
              <a:spcBef>
                <a:spcPts val="0"/>
              </a:spcBef>
              <a:spcAft>
                <a:spcPts val="0"/>
              </a:spcAft>
              <a:buSzPts val="1000"/>
              <a:buFont typeface="Roboto"/>
              <a:buChar char="●"/>
            </a:pPr>
            <a:r>
              <a:rPr lang="en" sz="1000">
                <a:latin typeface="Roboto"/>
                <a:ea typeface="Roboto"/>
                <a:cs typeface="Roboto"/>
                <a:sym typeface="Roboto"/>
              </a:rPr>
              <a:t>expandable and replicable</a:t>
            </a:r>
            <a:endParaRPr sz="1000">
              <a:latin typeface="Roboto"/>
              <a:ea typeface="Roboto"/>
              <a:cs typeface="Roboto"/>
              <a:sym typeface="Roboto"/>
            </a:endParaRPr>
          </a:p>
          <a:p>
            <a:pPr indent="0" lvl="0" marL="0" rtl="0" algn="l">
              <a:spcBef>
                <a:spcPts val="0"/>
              </a:spcBef>
              <a:spcAft>
                <a:spcPts val="0"/>
              </a:spcAft>
              <a:buNone/>
            </a:pPr>
            <a:r>
              <a:t/>
            </a:r>
            <a:endParaRPr sz="1200">
              <a:latin typeface="Open Sans"/>
              <a:ea typeface="Open Sans"/>
              <a:cs typeface="Open Sans"/>
              <a:sym typeface="Open Sans"/>
            </a:endParaRPr>
          </a:p>
        </p:txBody>
      </p:sp>
      <p:sp>
        <p:nvSpPr>
          <p:cNvPr id="172" name="Google Shape;172;p22"/>
          <p:cNvSpPr/>
          <p:nvPr/>
        </p:nvSpPr>
        <p:spPr>
          <a:xfrm>
            <a:off x="3487650" y="1858800"/>
            <a:ext cx="1976400" cy="1217700"/>
          </a:xfrm>
          <a:prstGeom prst="rect">
            <a:avLst/>
          </a:prstGeom>
          <a:solidFill>
            <a:srgbClr val="FFFFFF"/>
          </a:solid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a:latin typeface="Roboto"/>
                <a:ea typeface="Roboto"/>
                <a:cs typeface="Roboto"/>
                <a:sym typeface="Roboto"/>
              </a:rPr>
              <a:t>Streamlined Workflow</a:t>
            </a:r>
            <a:endParaRPr b="1">
              <a:latin typeface="Roboto"/>
              <a:ea typeface="Roboto"/>
              <a:cs typeface="Roboto"/>
              <a:sym typeface="Roboto"/>
            </a:endParaRPr>
          </a:p>
          <a:p>
            <a:pPr indent="-109220" lvl="0" marL="13716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simple direct assays</a:t>
            </a:r>
            <a:endParaRPr sz="1000">
              <a:solidFill>
                <a:schemeClr val="dk1"/>
              </a:solidFill>
              <a:latin typeface="Roboto"/>
              <a:ea typeface="Roboto"/>
              <a:cs typeface="Roboto"/>
              <a:sym typeface="Roboto"/>
            </a:endParaRPr>
          </a:p>
          <a:p>
            <a:pPr indent="-109220" lvl="0" marL="13716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minimal hands-on time</a:t>
            </a:r>
            <a:endParaRPr sz="1000">
              <a:solidFill>
                <a:schemeClr val="dk1"/>
              </a:solidFill>
              <a:latin typeface="Roboto"/>
              <a:ea typeface="Roboto"/>
              <a:cs typeface="Roboto"/>
              <a:sym typeface="Roboto"/>
            </a:endParaRPr>
          </a:p>
          <a:p>
            <a:pPr indent="-109220" lvl="0" marL="13716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modular design</a:t>
            </a:r>
            <a:endParaRPr sz="1000">
              <a:solidFill>
                <a:schemeClr val="dk1"/>
              </a:solidFill>
              <a:latin typeface="Roboto"/>
              <a:ea typeface="Roboto"/>
              <a:cs typeface="Roboto"/>
              <a:sym typeface="Roboto"/>
            </a:endParaRPr>
          </a:p>
          <a:p>
            <a:pPr indent="-109220" lvl="0" marL="13716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instrument free</a:t>
            </a:r>
            <a:endParaRPr sz="1000">
              <a:solidFill>
                <a:schemeClr val="dk1"/>
              </a:solidFill>
              <a:latin typeface="Roboto"/>
              <a:ea typeface="Roboto"/>
              <a:cs typeface="Roboto"/>
              <a:sym typeface="Roboto"/>
            </a:endParaRPr>
          </a:p>
          <a:p>
            <a:pPr indent="-109220" lvl="0" marL="13716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highly efficient operationally</a:t>
            </a:r>
            <a:endParaRPr sz="1000">
              <a:solidFill>
                <a:schemeClr val="dk1"/>
              </a:solidFill>
              <a:latin typeface="Roboto"/>
              <a:ea typeface="Roboto"/>
              <a:cs typeface="Roboto"/>
              <a:sym typeface="Roboto"/>
            </a:endParaRPr>
          </a:p>
          <a:p>
            <a:pPr indent="0" lvl="0" marL="0" rtl="0" algn="l">
              <a:spcBef>
                <a:spcPts val="0"/>
              </a:spcBef>
              <a:spcAft>
                <a:spcPts val="0"/>
              </a:spcAft>
              <a:buNone/>
            </a:pPr>
            <a:r>
              <a:t/>
            </a:r>
            <a:endParaRPr sz="1000">
              <a:latin typeface="Open Sans"/>
              <a:ea typeface="Open Sans"/>
              <a:cs typeface="Open Sans"/>
              <a:sym typeface="Open Sans"/>
            </a:endParaRPr>
          </a:p>
        </p:txBody>
      </p:sp>
      <p:pic>
        <p:nvPicPr>
          <p:cNvPr id="173" name="Google Shape;173;p22"/>
          <p:cNvPicPr preferRelativeResize="0"/>
          <p:nvPr/>
        </p:nvPicPr>
        <p:blipFill>
          <a:blip r:embed="rId4">
            <a:alphaModFix/>
          </a:blip>
          <a:stretch>
            <a:fillRect/>
          </a:stretch>
        </p:blipFill>
        <p:spPr>
          <a:xfrm>
            <a:off x="3975576" y="975187"/>
            <a:ext cx="770774" cy="797675"/>
          </a:xfrm>
          <a:prstGeom prst="rect">
            <a:avLst/>
          </a:prstGeom>
          <a:noFill/>
          <a:ln>
            <a:noFill/>
          </a:ln>
        </p:spPr>
      </p:pic>
      <p:pic>
        <p:nvPicPr>
          <p:cNvPr id="174" name="Google Shape;174;p22"/>
          <p:cNvPicPr preferRelativeResize="0"/>
          <p:nvPr/>
        </p:nvPicPr>
        <p:blipFill>
          <a:blip r:embed="rId5">
            <a:alphaModFix/>
          </a:blip>
          <a:stretch>
            <a:fillRect/>
          </a:stretch>
        </p:blipFill>
        <p:spPr>
          <a:xfrm>
            <a:off x="1339701" y="979016"/>
            <a:ext cx="850225" cy="795618"/>
          </a:xfrm>
          <a:prstGeom prst="rect">
            <a:avLst/>
          </a:prstGeom>
          <a:noFill/>
          <a:ln>
            <a:noFill/>
          </a:ln>
        </p:spPr>
      </p:pic>
      <p:sp>
        <p:nvSpPr>
          <p:cNvPr id="175" name="Google Shape;175;p22"/>
          <p:cNvSpPr txBox="1"/>
          <p:nvPr/>
        </p:nvSpPr>
        <p:spPr>
          <a:xfrm>
            <a:off x="223425" y="269950"/>
            <a:ext cx="7503300" cy="6183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FloodLAMP in the Lab</a:t>
            </a:r>
            <a:endParaRPr b="1" sz="1600">
              <a:solidFill>
                <a:srgbClr val="000000"/>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81" name="Google Shape;181;p23"/>
          <p:cNvSpPr txBox="1"/>
          <p:nvPr/>
        </p:nvSpPr>
        <p:spPr>
          <a:xfrm>
            <a:off x="6194550" y="3434400"/>
            <a:ext cx="2820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300"/>
          </a:p>
        </p:txBody>
      </p:sp>
      <p:sp>
        <p:nvSpPr>
          <p:cNvPr id="182" name="Google Shape;182;p23"/>
          <p:cNvSpPr txBox="1"/>
          <p:nvPr/>
        </p:nvSpPr>
        <p:spPr>
          <a:xfrm>
            <a:off x="93800" y="-430150"/>
            <a:ext cx="8164200" cy="1325400"/>
          </a:xfrm>
          <a:prstGeom prst="rect">
            <a:avLst/>
          </a:prstGeom>
          <a:noFill/>
          <a:ln>
            <a:noFill/>
          </a:ln>
        </p:spPr>
        <p:txBody>
          <a:bodyPr anchorCtr="0" anchor="b" bIns="121875" lIns="121875" spcFirstLastPara="1" rIns="121875" wrap="square" tIns="121875">
            <a:noAutofit/>
          </a:bodyPr>
          <a:lstStyle/>
          <a:p>
            <a:pPr indent="0" lvl="0" marL="0" rtl="0" algn="l">
              <a:spcBef>
                <a:spcPts val="0"/>
              </a:spcBef>
              <a:spcAft>
                <a:spcPts val="0"/>
              </a:spcAft>
              <a:buNone/>
            </a:pPr>
            <a:r>
              <a:rPr b="1" lang="en" sz="3800">
                <a:latin typeface="Poppins"/>
                <a:ea typeface="Poppins"/>
                <a:cs typeface="Poppins"/>
                <a:sym typeface="Poppins"/>
              </a:rPr>
              <a:t>LAMP: </a:t>
            </a:r>
            <a:r>
              <a:rPr b="1" lang="en" sz="2200">
                <a:latin typeface="Poppins"/>
                <a:ea typeface="Poppins"/>
                <a:cs typeface="Poppins"/>
                <a:sym typeface="Poppins"/>
              </a:rPr>
              <a:t>Loop Mediated Isothermal Amplification</a:t>
            </a:r>
            <a:endParaRPr b="1" sz="2200">
              <a:latin typeface="Poppins"/>
              <a:ea typeface="Poppins"/>
              <a:cs typeface="Poppins"/>
              <a:sym typeface="Poppins"/>
            </a:endParaRPr>
          </a:p>
        </p:txBody>
      </p:sp>
      <p:sp>
        <p:nvSpPr>
          <p:cNvPr id="183" name="Google Shape;183;p23"/>
          <p:cNvSpPr txBox="1"/>
          <p:nvPr/>
        </p:nvSpPr>
        <p:spPr>
          <a:xfrm>
            <a:off x="4242850" y="1834175"/>
            <a:ext cx="3395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184" name="Google Shape;184;p23"/>
          <p:cNvPicPr preferRelativeResize="0"/>
          <p:nvPr/>
        </p:nvPicPr>
        <p:blipFill rotWithShape="1">
          <a:blip r:embed="rId3">
            <a:alphaModFix/>
          </a:blip>
          <a:srcRect b="60130" l="11295" r="20079" t="15526"/>
          <a:stretch/>
        </p:blipFill>
        <p:spPr>
          <a:xfrm>
            <a:off x="480050" y="2446076"/>
            <a:ext cx="2907825" cy="1272151"/>
          </a:xfrm>
          <a:prstGeom prst="rect">
            <a:avLst/>
          </a:prstGeom>
          <a:noFill/>
          <a:ln>
            <a:noFill/>
          </a:ln>
        </p:spPr>
      </p:pic>
      <p:sp>
        <p:nvSpPr>
          <p:cNvPr id="185" name="Google Shape;185;p23"/>
          <p:cNvSpPr/>
          <p:nvPr/>
        </p:nvSpPr>
        <p:spPr>
          <a:xfrm>
            <a:off x="276450" y="1003350"/>
            <a:ext cx="4706700" cy="1131300"/>
          </a:xfrm>
          <a:prstGeom prst="rect">
            <a:avLst/>
          </a:prstGeom>
          <a:noFill/>
          <a:ln>
            <a:noFill/>
          </a:ln>
        </p:spPr>
        <p:txBody>
          <a:bodyPr anchorCtr="0" anchor="t" bIns="45700" lIns="91425" spcFirstLastPara="1" rIns="91425" wrap="square" tIns="45700">
            <a:noAutofit/>
          </a:bodyPr>
          <a:lstStyle/>
          <a:p>
            <a:pPr indent="-317500" lvl="0" marL="457200" rtl="0" algn="l">
              <a:spcBef>
                <a:spcPts val="0"/>
              </a:spcBef>
              <a:spcAft>
                <a:spcPts val="0"/>
              </a:spcAft>
              <a:buSzPts val="1400"/>
              <a:buFont typeface="Open Sans"/>
              <a:buChar char="●"/>
            </a:pPr>
            <a:r>
              <a:rPr lang="en">
                <a:latin typeface="Open Sans"/>
                <a:ea typeface="Open Sans"/>
                <a:cs typeface="Open Sans"/>
                <a:sym typeface="Open Sans"/>
              </a:rPr>
              <a:t>Detects viral RNA</a:t>
            </a:r>
            <a:endParaRPr>
              <a:latin typeface="Open Sans"/>
              <a:ea typeface="Open Sans"/>
              <a:cs typeface="Open Sans"/>
              <a:sym typeface="Open Sans"/>
            </a:endParaRPr>
          </a:p>
          <a:p>
            <a:pPr indent="-317500" lvl="0" marL="457200" rtl="0" algn="l">
              <a:spcBef>
                <a:spcPts val="0"/>
              </a:spcBef>
              <a:spcAft>
                <a:spcPts val="0"/>
              </a:spcAft>
              <a:buSzPts val="1400"/>
              <a:buFont typeface="Open Sans"/>
              <a:buChar char="●"/>
            </a:pPr>
            <a:r>
              <a:rPr lang="en">
                <a:latin typeface="Open Sans"/>
                <a:ea typeface="Open Sans"/>
                <a:cs typeface="Open Sans"/>
                <a:sym typeface="Open Sans"/>
              </a:rPr>
              <a:t>LAMP </a:t>
            </a:r>
            <a:r>
              <a:rPr lang="en">
                <a:latin typeface="Open Sans"/>
                <a:ea typeface="Open Sans"/>
                <a:cs typeface="Open Sans"/>
                <a:sym typeface="Open Sans"/>
              </a:rPr>
              <a:t>generate</a:t>
            </a:r>
            <a:r>
              <a:rPr lang="en">
                <a:latin typeface="Open Sans"/>
                <a:ea typeface="Open Sans"/>
                <a:cs typeface="Open Sans"/>
                <a:sym typeface="Open Sans"/>
              </a:rPr>
              <a:t>s 10X more DNA in 1/3 time compared to PCR</a:t>
            </a:r>
            <a:endParaRPr>
              <a:latin typeface="Open Sans"/>
              <a:ea typeface="Open Sans"/>
              <a:cs typeface="Open Sans"/>
              <a:sym typeface="Open Sans"/>
            </a:endParaRPr>
          </a:p>
          <a:p>
            <a:pPr indent="-317500" lvl="0" marL="457200" rtl="0" algn="l">
              <a:spcBef>
                <a:spcPts val="0"/>
              </a:spcBef>
              <a:spcAft>
                <a:spcPts val="0"/>
              </a:spcAft>
              <a:buSzPts val="1400"/>
              <a:buFont typeface="Open Sans"/>
              <a:buChar char="●"/>
            </a:pPr>
            <a:r>
              <a:rPr lang="en">
                <a:latin typeface="Open Sans"/>
                <a:ea typeface="Open Sans"/>
                <a:cs typeface="Open Sans"/>
                <a:sym typeface="Open Sans"/>
              </a:rPr>
              <a:t>Easy visual / camera-based readout</a:t>
            </a:r>
            <a:endParaRPr>
              <a:latin typeface="Open Sans"/>
              <a:ea typeface="Open Sans"/>
              <a:cs typeface="Open Sans"/>
              <a:sym typeface="Open Sans"/>
            </a:endParaRPr>
          </a:p>
          <a:p>
            <a:pPr indent="0" lvl="0" marL="0" rtl="0" algn="l">
              <a:spcBef>
                <a:spcPts val="0"/>
              </a:spcBef>
              <a:spcAft>
                <a:spcPts val="0"/>
              </a:spcAft>
              <a:buNone/>
            </a:pPr>
            <a:r>
              <a:t/>
            </a:r>
            <a:endParaRPr b="1">
              <a:latin typeface="Open Sans"/>
              <a:ea typeface="Open Sans"/>
              <a:cs typeface="Open Sans"/>
              <a:sym typeface="Open Sans"/>
            </a:endParaRPr>
          </a:p>
          <a:p>
            <a:pPr indent="0" lvl="0" marL="0" marR="0" rtl="0" algn="l">
              <a:spcBef>
                <a:spcPts val="0"/>
              </a:spcBef>
              <a:spcAft>
                <a:spcPts val="0"/>
              </a:spcAft>
              <a:buNone/>
            </a:pPr>
            <a:r>
              <a:t/>
            </a:r>
            <a:endParaRPr>
              <a:latin typeface="Open Sans"/>
              <a:ea typeface="Open Sans"/>
              <a:cs typeface="Open Sans"/>
              <a:sym typeface="Open Sans"/>
            </a:endParaRPr>
          </a:p>
        </p:txBody>
      </p:sp>
      <p:pic>
        <p:nvPicPr>
          <p:cNvPr id="186" name="Google Shape;186;p23"/>
          <p:cNvPicPr preferRelativeResize="0"/>
          <p:nvPr/>
        </p:nvPicPr>
        <p:blipFill>
          <a:blip r:embed="rId4">
            <a:alphaModFix/>
          </a:blip>
          <a:stretch>
            <a:fillRect/>
          </a:stretch>
        </p:blipFill>
        <p:spPr>
          <a:xfrm>
            <a:off x="6684852" y="1003339"/>
            <a:ext cx="1973750" cy="1408775"/>
          </a:xfrm>
          <a:prstGeom prst="rect">
            <a:avLst/>
          </a:prstGeom>
          <a:noFill/>
          <a:ln>
            <a:noFill/>
          </a:ln>
        </p:spPr>
      </p:pic>
      <p:graphicFrame>
        <p:nvGraphicFramePr>
          <p:cNvPr id="187" name="Google Shape;187;p23"/>
          <p:cNvGraphicFramePr/>
          <p:nvPr/>
        </p:nvGraphicFramePr>
        <p:xfrm>
          <a:off x="3601788" y="2643688"/>
          <a:ext cx="3000000" cy="3000000"/>
        </p:xfrm>
        <a:graphic>
          <a:graphicData uri="http://schemas.openxmlformats.org/drawingml/2006/table">
            <a:tbl>
              <a:tblPr>
                <a:noFill/>
                <a:tableStyleId>{A889B601-3913-4204-8047-E92C2CE6433F}</a:tableStyleId>
              </a:tblPr>
              <a:tblGrid>
                <a:gridCol w="1253200"/>
                <a:gridCol w="1687200"/>
                <a:gridCol w="2389500"/>
              </a:tblGrid>
              <a:tr h="443725">
                <a:tc>
                  <a:txBody>
                    <a:bodyPr/>
                    <a:lstStyle/>
                    <a:p>
                      <a:pPr indent="0" lvl="0" marL="0" rtl="0" algn="l">
                        <a:spcBef>
                          <a:spcPts val="0"/>
                        </a:spcBef>
                        <a:spcAft>
                          <a:spcPts val="0"/>
                        </a:spcAft>
                        <a:buNone/>
                      </a:pPr>
                      <a:r>
                        <a:t/>
                      </a:r>
                      <a:endParaRPr>
                        <a:latin typeface="Open Sans"/>
                        <a:ea typeface="Open Sans"/>
                        <a:cs typeface="Open Sans"/>
                        <a:sym typeface="Open Sans"/>
                      </a:endParaRPr>
                    </a:p>
                  </a:txBody>
                  <a:tcPr marT="91425" marB="91425" marR="91425" marL="91425">
                    <a:noFill/>
                  </a:tcPr>
                </a:tc>
                <a:tc>
                  <a:txBody>
                    <a:bodyPr/>
                    <a:lstStyle/>
                    <a:p>
                      <a:pPr indent="0" lvl="0" marL="0" marR="0" rtl="0" algn="ctr">
                        <a:lnSpc>
                          <a:spcPct val="100000"/>
                        </a:lnSpc>
                        <a:spcBef>
                          <a:spcPts val="0"/>
                        </a:spcBef>
                        <a:spcAft>
                          <a:spcPts val="0"/>
                        </a:spcAft>
                        <a:buNone/>
                      </a:pPr>
                      <a:r>
                        <a:rPr b="1" lang="en" sz="2200">
                          <a:solidFill>
                            <a:srgbClr val="FFFFFF"/>
                          </a:solidFill>
                          <a:latin typeface="Poppins"/>
                          <a:ea typeface="Poppins"/>
                          <a:cs typeface="Poppins"/>
                          <a:sym typeface="Poppins"/>
                        </a:rPr>
                        <a:t>qPCR</a:t>
                      </a:r>
                      <a:endParaRPr b="1" sz="2200">
                        <a:solidFill>
                          <a:srgbClr val="FFFFFF"/>
                        </a:solidFill>
                        <a:latin typeface="Poppins"/>
                        <a:ea typeface="Poppins"/>
                        <a:cs typeface="Poppins"/>
                        <a:sym typeface="Poppins"/>
                      </a:endParaRPr>
                    </a:p>
                  </a:txBody>
                  <a:tcPr marT="91425" marB="91425" marR="91425" marL="91425">
                    <a:solidFill>
                      <a:srgbClr val="999999"/>
                    </a:solidFill>
                  </a:tcPr>
                </a:tc>
                <a:tc>
                  <a:txBody>
                    <a:bodyPr/>
                    <a:lstStyle/>
                    <a:p>
                      <a:pPr indent="0" lvl="0" marL="0" rtl="0" algn="ctr">
                        <a:spcBef>
                          <a:spcPts val="0"/>
                        </a:spcBef>
                        <a:spcAft>
                          <a:spcPts val="0"/>
                        </a:spcAft>
                        <a:buNone/>
                      </a:pPr>
                      <a:r>
                        <a:rPr b="1" lang="en" sz="2200">
                          <a:solidFill>
                            <a:srgbClr val="FFFFFF"/>
                          </a:solidFill>
                          <a:latin typeface="Poppins"/>
                          <a:ea typeface="Poppins"/>
                          <a:cs typeface="Poppins"/>
                          <a:sym typeface="Poppins"/>
                        </a:rPr>
                        <a:t>LAMP</a:t>
                      </a:r>
                      <a:endParaRPr b="1" sz="2200">
                        <a:solidFill>
                          <a:srgbClr val="FFFFFF"/>
                        </a:solidFill>
                        <a:latin typeface="Poppins"/>
                        <a:ea typeface="Poppins"/>
                        <a:cs typeface="Poppins"/>
                        <a:sym typeface="Poppins"/>
                      </a:endParaRPr>
                    </a:p>
                  </a:txBody>
                  <a:tcPr marT="91425" marB="91425" marR="91425" marL="91425">
                    <a:solidFill>
                      <a:srgbClr val="93C47D"/>
                    </a:solidFill>
                  </a:tcPr>
                </a:tc>
              </a:tr>
              <a:tr h="697525">
                <a:tc>
                  <a:txBody>
                    <a:bodyPr/>
                    <a:lstStyle/>
                    <a:p>
                      <a:pPr indent="0" lvl="0" marL="0" rtl="0" algn="l">
                        <a:spcBef>
                          <a:spcPts val="0"/>
                        </a:spcBef>
                        <a:spcAft>
                          <a:spcPts val="0"/>
                        </a:spcAft>
                        <a:buNone/>
                      </a:pPr>
                      <a:r>
                        <a:rPr b="1" lang="en">
                          <a:latin typeface="Open Sans"/>
                          <a:ea typeface="Open Sans"/>
                          <a:cs typeface="Open Sans"/>
                          <a:sym typeface="Open Sans"/>
                        </a:rPr>
                        <a:t>Equipment</a:t>
                      </a:r>
                      <a:endParaRPr b="1">
                        <a:latin typeface="Open Sans"/>
                        <a:ea typeface="Open Sans"/>
                        <a:cs typeface="Open Sans"/>
                        <a:sym typeface="Open Sans"/>
                      </a:endParaRPr>
                    </a:p>
                  </a:txBody>
                  <a:tcPr marT="91425" marB="91425" marR="91425" marL="91425">
                    <a:noFill/>
                  </a:tcPr>
                </a:tc>
                <a:tc>
                  <a:txBody>
                    <a:bodyPr/>
                    <a:lstStyle/>
                    <a:p>
                      <a:pPr indent="0" lvl="0" marL="0" rtl="0" algn="ctr">
                        <a:spcBef>
                          <a:spcPts val="0"/>
                        </a:spcBef>
                        <a:spcAft>
                          <a:spcPts val="0"/>
                        </a:spcAft>
                        <a:buNone/>
                      </a:pPr>
                      <a:r>
                        <a:rPr lang="en">
                          <a:latin typeface="Open Sans"/>
                          <a:ea typeface="Open Sans"/>
                          <a:cs typeface="Open Sans"/>
                          <a:sym typeface="Open Sans"/>
                        </a:rPr>
                        <a:t>qPCR machine </a:t>
                      </a:r>
                      <a:endParaRPr>
                        <a:latin typeface="Open Sans"/>
                        <a:ea typeface="Open Sans"/>
                        <a:cs typeface="Open Sans"/>
                        <a:sym typeface="Open Sans"/>
                      </a:endParaRPr>
                    </a:p>
                    <a:p>
                      <a:pPr indent="0" lvl="0" marL="0" rtl="0" algn="ctr">
                        <a:spcBef>
                          <a:spcPts val="0"/>
                        </a:spcBef>
                        <a:spcAft>
                          <a:spcPts val="0"/>
                        </a:spcAft>
                        <a:buNone/>
                      </a:pPr>
                      <a:r>
                        <a:rPr lang="en">
                          <a:latin typeface="Open Sans"/>
                          <a:ea typeface="Open Sans"/>
                          <a:cs typeface="Open Sans"/>
                          <a:sym typeface="Open Sans"/>
                        </a:rPr>
                        <a:t>(thermal cycler &amp; optics) </a:t>
                      </a:r>
                      <a:endParaRPr>
                        <a:latin typeface="Open Sans"/>
                        <a:ea typeface="Open Sans"/>
                        <a:cs typeface="Open Sans"/>
                        <a:sym typeface="Open Sans"/>
                      </a:endParaRPr>
                    </a:p>
                  </a:txBody>
                  <a:tcPr marT="91425" marB="91425" marR="91425" marL="91425">
                    <a:solidFill>
                      <a:srgbClr val="F3F3F3"/>
                    </a:solidFill>
                  </a:tcPr>
                </a:tc>
                <a:tc>
                  <a:txBody>
                    <a:bodyPr/>
                    <a:lstStyle/>
                    <a:p>
                      <a:pPr indent="0" lvl="0" marL="0" rtl="0" algn="ctr">
                        <a:spcBef>
                          <a:spcPts val="0"/>
                        </a:spcBef>
                        <a:spcAft>
                          <a:spcPts val="0"/>
                        </a:spcAft>
                        <a:buNone/>
                      </a:pPr>
                      <a:r>
                        <a:rPr lang="en">
                          <a:latin typeface="Open Sans"/>
                          <a:ea typeface="Open Sans"/>
                          <a:cs typeface="Open Sans"/>
                          <a:sym typeface="Open Sans"/>
                        </a:rPr>
                        <a:t>simple heat block </a:t>
                      </a:r>
                      <a:endParaRPr>
                        <a:latin typeface="Open Sans"/>
                        <a:ea typeface="Open Sans"/>
                        <a:cs typeface="Open Sans"/>
                        <a:sym typeface="Open Sans"/>
                      </a:endParaRPr>
                    </a:p>
                    <a:p>
                      <a:pPr indent="0" lvl="0" marL="0" rtl="0" algn="ctr">
                        <a:spcBef>
                          <a:spcPts val="0"/>
                        </a:spcBef>
                        <a:spcAft>
                          <a:spcPts val="0"/>
                        </a:spcAft>
                        <a:buNone/>
                      </a:pPr>
                      <a:r>
                        <a:rPr lang="en">
                          <a:latin typeface="Open Sans"/>
                          <a:ea typeface="Open Sans"/>
                          <a:cs typeface="Open Sans"/>
                          <a:sym typeface="Open Sans"/>
                        </a:rPr>
                        <a:t>or water bath </a:t>
                      </a:r>
                      <a:endParaRPr>
                        <a:latin typeface="Open Sans"/>
                        <a:ea typeface="Open Sans"/>
                        <a:cs typeface="Open Sans"/>
                        <a:sym typeface="Open Sans"/>
                      </a:endParaRPr>
                    </a:p>
                    <a:p>
                      <a:pPr indent="0" lvl="0" marL="0" rtl="0" algn="ctr">
                        <a:spcBef>
                          <a:spcPts val="0"/>
                        </a:spcBef>
                        <a:spcAft>
                          <a:spcPts val="0"/>
                        </a:spcAft>
                        <a:buNone/>
                      </a:pPr>
                      <a:r>
                        <a:rPr lang="en">
                          <a:latin typeface="Open Sans"/>
                          <a:ea typeface="Open Sans"/>
                          <a:cs typeface="Open Sans"/>
                          <a:sym typeface="Open Sans"/>
                        </a:rPr>
                        <a:t>(isothermal)</a:t>
                      </a:r>
                      <a:endParaRPr>
                        <a:latin typeface="Open Sans"/>
                        <a:ea typeface="Open Sans"/>
                        <a:cs typeface="Open Sans"/>
                        <a:sym typeface="Open Sans"/>
                      </a:endParaRPr>
                    </a:p>
                  </a:txBody>
                  <a:tcPr marT="91425" marB="91425" marR="91425" marL="91425">
                    <a:solidFill>
                      <a:srgbClr val="D9EAD3"/>
                    </a:solidFill>
                  </a:tcPr>
                </a:tc>
              </a:tr>
              <a:tr h="402450">
                <a:tc>
                  <a:txBody>
                    <a:bodyPr/>
                    <a:lstStyle/>
                    <a:p>
                      <a:pPr indent="0" lvl="0" marL="0" rtl="0" algn="l">
                        <a:spcBef>
                          <a:spcPts val="0"/>
                        </a:spcBef>
                        <a:spcAft>
                          <a:spcPts val="0"/>
                        </a:spcAft>
                        <a:buNone/>
                      </a:pPr>
                      <a:r>
                        <a:rPr b="1" lang="en">
                          <a:latin typeface="Open Sans"/>
                          <a:ea typeface="Open Sans"/>
                          <a:cs typeface="Open Sans"/>
                          <a:sym typeface="Open Sans"/>
                        </a:rPr>
                        <a:t>Time</a:t>
                      </a:r>
                      <a:endParaRPr b="1">
                        <a:latin typeface="Open Sans"/>
                        <a:ea typeface="Open Sans"/>
                        <a:cs typeface="Open Sans"/>
                        <a:sym typeface="Open Sans"/>
                      </a:endParaRPr>
                    </a:p>
                  </a:txBody>
                  <a:tcPr marT="91425" marB="91425" marR="91425" marL="91425">
                    <a:noFill/>
                  </a:tcPr>
                </a:tc>
                <a:tc>
                  <a:txBody>
                    <a:bodyPr/>
                    <a:lstStyle/>
                    <a:p>
                      <a:pPr indent="0" lvl="0" marL="0" rtl="0" algn="ctr">
                        <a:spcBef>
                          <a:spcPts val="0"/>
                        </a:spcBef>
                        <a:spcAft>
                          <a:spcPts val="0"/>
                        </a:spcAft>
                        <a:buNone/>
                      </a:pPr>
                      <a:r>
                        <a:rPr lang="en">
                          <a:latin typeface="Open Sans"/>
                          <a:ea typeface="Open Sans"/>
                          <a:cs typeface="Open Sans"/>
                          <a:sym typeface="Open Sans"/>
                        </a:rPr>
                        <a:t>90 min</a:t>
                      </a:r>
                      <a:endParaRPr>
                        <a:latin typeface="Open Sans"/>
                        <a:ea typeface="Open Sans"/>
                        <a:cs typeface="Open Sans"/>
                        <a:sym typeface="Open Sans"/>
                      </a:endParaRPr>
                    </a:p>
                  </a:txBody>
                  <a:tcPr marT="91425" marB="91425" marR="91425" marL="91425">
                    <a:solidFill>
                      <a:srgbClr val="F3F3F3"/>
                    </a:solidFill>
                  </a:tcPr>
                </a:tc>
                <a:tc>
                  <a:txBody>
                    <a:bodyPr/>
                    <a:lstStyle/>
                    <a:p>
                      <a:pPr indent="0" lvl="0" marL="0" rtl="0" algn="ctr">
                        <a:spcBef>
                          <a:spcPts val="0"/>
                        </a:spcBef>
                        <a:spcAft>
                          <a:spcPts val="0"/>
                        </a:spcAft>
                        <a:buNone/>
                      </a:pPr>
                      <a:r>
                        <a:rPr lang="en">
                          <a:latin typeface="Open Sans"/>
                          <a:ea typeface="Open Sans"/>
                          <a:cs typeface="Open Sans"/>
                          <a:sym typeface="Open Sans"/>
                        </a:rPr>
                        <a:t>30 min</a:t>
                      </a:r>
                      <a:endParaRPr>
                        <a:latin typeface="Open Sans"/>
                        <a:ea typeface="Open Sans"/>
                        <a:cs typeface="Open Sans"/>
                        <a:sym typeface="Open Sans"/>
                      </a:endParaRPr>
                    </a:p>
                  </a:txBody>
                  <a:tcPr marT="91425" marB="91425" marR="91425" marL="91425">
                    <a:solidFill>
                      <a:srgbClr val="D9EAD3"/>
                    </a:solidFill>
                  </a:tcPr>
                </a:tc>
              </a:tr>
              <a:tr h="402450">
                <a:tc>
                  <a:txBody>
                    <a:bodyPr/>
                    <a:lstStyle/>
                    <a:p>
                      <a:pPr indent="0" lvl="0" marL="0" rtl="0" algn="l">
                        <a:spcBef>
                          <a:spcPts val="0"/>
                        </a:spcBef>
                        <a:spcAft>
                          <a:spcPts val="0"/>
                        </a:spcAft>
                        <a:buNone/>
                      </a:pPr>
                      <a:r>
                        <a:rPr b="1" lang="en">
                          <a:latin typeface="Open Sans"/>
                          <a:ea typeface="Open Sans"/>
                          <a:cs typeface="Open Sans"/>
                          <a:sym typeface="Open Sans"/>
                        </a:rPr>
                        <a:t>Capital</a:t>
                      </a:r>
                      <a:r>
                        <a:rPr lang="en">
                          <a:latin typeface="Open Sans"/>
                          <a:ea typeface="Open Sans"/>
                          <a:cs typeface="Open Sans"/>
                          <a:sym typeface="Open Sans"/>
                        </a:rPr>
                        <a:t> </a:t>
                      </a:r>
                      <a:r>
                        <a:rPr b="1" lang="en">
                          <a:latin typeface="Open Sans"/>
                          <a:ea typeface="Open Sans"/>
                          <a:cs typeface="Open Sans"/>
                          <a:sym typeface="Open Sans"/>
                        </a:rPr>
                        <a:t>Cost</a:t>
                      </a:r>
                      <a:endParaRPr b="1">
                        <a:latin typeface="Open Sans"/>
                        <a:ea typeface="Open Sans"/>
                        <a:cs typeface="Open Sans"/>
                        <a:sym typeface="Open Sans"/>
                      </a:endParaRPr>
                    </a:p>
                  </a:txBody>
                  <a:tcPr marT="91425" marB="91425" marR="91425" marL="91425">
                    <a:noFill/>
                  </a:tcPr>
                </a:tc>
                <a:tc>
                  <a:txBody>
                    <a:bodyPr/>
                    <a:lstStyle/>
                    <a:p>
                      <a:pPr indent="0" lvl="0" marL="0" rtl="0" algn="ctr">
                        <a:spcBef>
                          <a:spcPts val="0"/>
                        </a:spcBef>
                        <a:spcAft>
                          <a:spcPts val="0"/>
                        </a:spcAft>
                        <a:buNone/>
                      </a:pPr>
                      <a:r>
                        <a:rPr lang="en">
                          <a:latin typeface="Open Sans"/>
                          <a:ea typeface="Open Sans"/>
                          <a:cs typeface="Open Sans"/>
                          <a:sym typeface="Open Sans"/>
                        </a:rPr>
                        <a:t>$30K-100K </a:t>
                      </a:r>
                      <a:endParaRPr>
                        <a:latin typeface="Open Sans"/>
                        <a:ea typeface="Open Sans"/>
                        <a:cs typeface="Open Sans"/>
                        <a:sym typeface="Open Sans"/>
                      </a:endParaRPr>
                    </a:p>
                  </a:txBody>
                  <a:tcPr marT="91425" marB="91425" marR="91425" marL="91425">
                    <a:solidFill>
                      <a:srgbClr val="F3F3F3"/>
                    </a:solidFill>
                  </a:tcPr>
                </a:tc>
                <a:tc>
                  <a:txBody>
                    <a:bodyPr/>
                    <a:lstStyle/>
                    <a:p>
                      <a:pPr indent="0" lvl="0" marL="0" rtl="0" algn="ctr">
                        <a:spcBef>
                          <a:spcPts val="0"/>
                        </a:spcBef>
                        <a:spcAft>
                          <a:spcPts val="0"/>
                        </a:spcAft>
                        <a:buNone/>
                      </a:pPr>
                      <a:r>
                        <a:rPr lang="en">
                          <a:latin typeface="Open Sans"/>
                          <a:ea typeface="Open Sans"/>
                          <a:cs typeface="Open Sans"/>
                          <a:sym typeface="Open Sans"/>
                        </a:rPr>
                        <a:t>$300 </a:t>
                      </a:r>
                      <a:endParaRPr>
                        <a:latin typeface="Open Sans"/>
                        <a:ea typeface="Open Sans"/>
                        <a:cs typeface="Open Sans"/>
                        <a:sym typeface="Open Sans"/>
                      </a:endParaRPr>
                    </a:p>
                  </a:txBody>
                  <a:tcPr marT="91425" marB="91425" marR="91425" marL="91425">
                    <a:solidFill>
                      <a:srgbClr val="D9EAD3"/>
                    </a:solidFill>
                  </a:tcPr>
                </a:tc>
              </a:tr>
            </a:tbl>
          </a:graphicData>
        </a:graphic>
      </p:graphicFrame>
      <p:pic>
        <p:nvPicPr>
          <p:cNvPr id="188" name="Google Shape;188;p23"/>
          <p:cNvPicPr preferRelativeResize="0"/>
          <p:nvPr/>
        </p:nvPicPr>
        <p:blipFill>
          <a:blip r:embed="rId5">
            <a:alphaModFix/>
          </a:blip>
          <a:stretch>
            <a:fillRect/>
          </a:stretch>
        </p:blipFill>
        <p:spPr>
          <a:xfrm>
            <a:off x="5582475" y="883887"/>
            <a:ext cx="890550" cy="164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4"/>
          <p:cNvSpPr txBox="1"/>
          <p:nvPr/>
        </p:nvSpPr>
        <p:spPr>
          <a:xfrm>
            <a:off x="495579" y="351775"/>
            <a:ext cx="8039100" cy="788100"/>
          </a:xfrm>
          <a:prstGeom prst="rect">
            <a:avLst/>
          </a:prstGeom>
          <a:noFill/>
          <a:ln>
            <a:noFill/>
          </a:ln>
        </p:spPr>
        <p:txBody>
          <a:bodyPr anchorCtr="0" anchor="b" bIns="121875" lIns="121875" spcFirstLastPara="1" rIns="121875" wrap="square" tIns="121875">
            <a:noAutofit/>
          </a:bodyPr>
          <a:lstStyle/>
          <a:p>
            <a:pPr indent="0" lvl="0" marL="0" rtl="0" algn="l">
              <a:spcBef>
                <a:spcPts val="0"/>
              </a:spcBef>
              <a:spcAft>
                <a:spcPts val="0"/>
              </a:spcAft>
              <a:buNone/>
            </a:pPr>
            <a:r>
              <a:rPr b="1" lang="en" sz="3800">
                <a:latin typeface="Poppins"/>
                <a:ea typeface="Poppins"/>
                <a:cs typeface="Poppins"/>
                <a:sym typeface="Poppins"/>
              </a:rPr>
              <a:t>Clinical Sample Plate</a:t>
            </a:r>
            <a:endParaRPr b="1" sz="3800">
              <a:latin typeface="Poppins"/>
              <a:ea typeface="Poppins"/>
              <a:cs typeface="Poppins"/>
              <a:sym typeface="Poppins"/>
            </a:endParaRPr>
          </a:p>
        </p:txBody>
      </p:sp>
      <p:sp>
        <p:nvSpPr>
          <p:cNvPr id="194" name="Google Shape;194;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95" name="Google Shape;195;p24"/>
          <p:cNvSpPr txBox="1"/>
          <p:nvPr/>
        </p:nvSpPr>
        <p:spPr>
          <a:xfrm>
            <a:off x="93800" y="3434400"/>
            <a:ext cx="3039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300"/>
          </a:p>
        </p:txBody>
      </p:sp>
      <p:sp>
        <p:nvSpPr>
          <p:cNvPr id="196" name="Google Shape;196;p24"/>
          <p:cNvSpPr txBox="1"/>
          <p:nvPr/>
        </p:nvSpPr>
        <p:spPr>
          <a:xfrm>
            <a:off x="6194550" y="3434400"/>
            <a:ext cx="2820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300"/>
          </a:p>
        </p:txBody>
      </p:sp>
      <p:pic>
        <p:nvPicPr>
          <p:cNvPr id="197" name="Google Shape;197;p24"/>
          <p:cNvPicPr preferRelativeResize="0"/>
          <p:nvPr/>
        </p:nvPicPr>
        <p:blipFill>
          <a:blip r:embed="rId3">
            <a:alphaModFix/>
          </a:blip>
          <a:stretch>
            <a:fillRect/>
          </a:stretch>
        </p:blipFill>
        <p:spPr>
          <a:xfrm>
            <a:off x="2365251" y="1037325"/>
            <a:ext cx="5353727" cy="36820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25"/>
          <p:cNvPicPr preferRelativeResize="0"/>
          <p:nvPr/>
        </p:nvPicPr>
        <p:blipFill rotWithShape="1">
          <a:blip r:embed="rId3">
            <a:alphaModFix/>
          </a:blip>
          <a:srcRect b="14609" l="67776" r="1194" t="16897"/>
          <a:stretch/>
        </p:blipFill>
        <p:spPr>
          <a:xfrm>
            <a:off x="7572285" y="2133493"/>
            <a:ext cx="900506" cy="990300"/>
          </a:xfrm>
          <a:prstGeom prst="rect">
            <a:avLst/>
          </a:prstGeom>
          <a:noFill/>
          <a:ln>
            <a:noFill/>
          </a:ln>
        </p:spPr>
      </p:pic>
      <p:grpSp>
        <p:nvGrpSpPr>
          <p:cNvPr id="203" name="Google Shape;203;p25"/>
          <p:cNvGrpSpPr/>
          <p:nvPr/>
        </p:nvGrpSpPr>
        <p:grpSpPr>
          <a:xfrm>
            <a:off x="186791" y="788793"/>
            <a:ext cx="1365214" cy="1364832"/>
            <a:chOff x="1057175" y="2464200"/>
            <a:chExt cx="1819800" cy="1819776"/>
          </a:xfrm>
        </p:grpSpPr>
        <p:grpSp>
          <p:nvGrpSpPr>
            <p:cNvPr id="204" name="Google Shape;204;p25"/>
            <p:cNvGrpSpPr/>
            <p:nvPr/>
          </p:nvGrpSpPr>
          <p:grpSpPr>
            <a:xfrm>
              <a:off x="1057175" y="2464200"/>
              <a:ext cx="1819800" cy="1819776"/>
              <a:chOff x="1057175" y="2464200"/>
              <a:chExt cx="1819800" cy="1819776"/>
            </a:xfrm>
          </p:grpSpPr>
          <p:pic>
            <p:nvPicPr>
              <p:cNvPr id="205" name="Google Shape;205;p25"/>
              <p:cNvPicPr preferRelativeResize="0"/>
              <p:nvPr/>
            </p:nvPicPr>
            <p:blipFill>
              <a:blip r:embed="rId4">
                <a:alphaModFix/>
              </a:blip>
              <a:stretch>
                <a:fillRect/>
              </a:stretch>
            </p:blipFill>
            <p:spPr>
              <a:xfrm rot="-2699977">
                <a:off x="1337670" y="2716708"/>
                <a:ext cx="1258811" cy="1314758"/>
              </a:xfrm>
              <a:prstGeom prst="rect">
                <a:avLst/>
              </a:prstGeom>
              <a:noFill/>
              <a:ln>
                <a:noFill/>
              </a:ln>
            </p:spPr>
          </p:pic>
          <p:sp>
            <p:nvSpPr>
              <p:cNvPr id="206" name="Google Shape;206;p25"/>
              <p:cNvSpPr/>
              <p:nvPr/>
            </p:nvSpPr>
            <p:spPr>
              <a:xfrm>
                <a:off x="1819025" y="3108614"/>
                <a:ext cx="167400" cy="558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cxnSp>
          <p:nvCxnSpPr>
            <p:cNvPr id="207" name="Google Shape;207;p25"/>
            <p:cNvCxnSpPr/>
            <p:nvPr/>
          </p:nvCxnSpPr>
          <p:spPr>
            <a:xfrm>
              <a:off x="1837213" y="3123763"/>
              <a:ext cx="0" cy="500400"/>
            </a:xfrm>
            <a:prstGeom prst="straightConnector1">
              <a:avLst/>
            </a:prstGeom>
            <a:noFill/>
            <a:ln cap="flat" cmpd="sng" w="9525">
              <a:solidFill>
                <a:srgbClr val="000000"/>
              </a:solidFill>
              <a:prstDash val="solid"/>
              <a:round/>
              <a:headEnd len="med" w="med" type="none"/>
              <a:tailEnd len="med" w="med" type="none"/>
            </a:ln>
          </p:spPr>
        </p:cxnSp>
        <p:sp>
          <p:nvSpPr>
            <p:cNvPr id="208" name="Google Shape;208;p25"/>
            <p:cNvSpPr/>
            <p:nvPr/>
          </p:nvSpPr>
          <p:spPr>
            <a:xfrm>
              <a:off x="1825084" y="3548238"/>
              <a:ext cx="22800" cy="106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209" name="Google Shape;209;p25"/>
            <p:cNvCxnSpPr/>
            <p:nvPr/>
          </p:nvCxnSpPr>
          <p:spPr>
            <a:xfrm>
              <a:off x="1880060" y="3123763"/>
              <a:ext cx="0" cy="500400"/>
            </a:xfrm>
            <a:prstGeom prst="straightConnector1">
              <a:avLst/>
            </a:prstGeom>
            <a:noFill/>
            <a:ln cap="flat" cmpd="sng" w="9525">
              <a:solidFill>
                <a:srgbClr val="000000"/>
              </a:solidFill>
              <a:prstDash val="solid"/>
              <a:round/>
              <a:headEnd len="med" w="med" type="none"/>
              <a:tailEnd len="med" w="med" type="none"/>
            </a:ln>
          </p:spPr>
        </p:cxnSp>
        <p:sp>
          <p:nvSpPr>
            <p:cNvPr id="210" name="Google Shape;210;p25"/>
            <p:cNvSpPr/>
            <p:nvPr/>
          </p:nvSpPr>
          <p:spPr>
            <a:xfrm>
              <a:off x="1867931" y="3548238"/>
              <a:ext cx="22800" cy="106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211" name="Google Shape;211;p25"/>
            <p:cNvCxnSpPr/>
            <p:nvPr/>
          </p:nvCxnSpPr>
          <p:spPr>
            <a:xfrm>
              <a:off x="1925939" y="3123763"/>
              <a:ext cx="0" cy="500400"/>
            </a:xfrm>
            <a:prstGeom prst="straightConnector1">
              <a:avLst/>
            </a:prstGeom>
            <a:noFill/>
            <a:ln cap="flat" cmpd="sng" w="9525">
              <a:solidFill>
                <a:srgbClr val="000000"/>
              </a:solidFill>
              <a:prstDash val="solid"/>
              <a:round/>
              <a:headEnd len="med" w="med" type="none"/>
              <a:tailEnd len="med" w="med" type="none"/>
            </a:ln>
          </p:spPr>
        </p:cxnSp>
        <p:sp>
          <p:nvSpPr>
            <p:cNvPr id="212" name="Google Shape;212;p25"/>
            <p:cNvSpPr/>
            <p:nvPr/>
          </p:nvSpPr>
          <p:spPr>
            <a:xfrm>
              <a:off x="1913811" y="3548238"/>
              <a:ext cx="22800" cy="106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213" name="Google Shape;213;p25"/>
            <p:cNvCxnSpPr/>
            <p:nvPr/>
          </p:nvCxnSpPr>
          <p:spPr>
            <a:xfrm>
              <a:off x="1969184" y="3123763"/>
              <a:ext cx="0" cy="500400"/>
            </a:xfrm>
            <a:prstGeom prst="straightConnector1">
              <a:avLst/>
            </a:prstGeom>
            <a:noFill/>
            <a:ln cap="flat" cmpd="sng" w="9525">
              <a:solidFill>
                <a:srgbClr val="000000"/>
              </a:solidFill>
              <a:prstDash val="solid"/>
              <a:round/>
              <a:headEnd len="med" w="med" type="none"/>
              <a:tailEnd len="med" w="med" type="none"/>
            </a:ln>
          </p:spPr>
        </p:cxnSp>
        <p:sp>
          <p:nvSpPr>
            <p:cNvPr id="214" name="Google Shape;214;p25"/>
            <p:cNvSpPr/>
            <p:nvPr/>
          </p:nvSpPr>
          <p:spPr>
            <a:xfrm>
              <a:off x="1957056" y="3548238"/>
              <a:ext cx="22800" cy="106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215" name="Google Shape;215;p25"/>
          <p:cNvGrpSpPr/>
          <p:nvPr/>
        </p:nvGrpSpPr>
        <p:grpSpPr>
          <a:xfrm>
            <a:off x="1196487" y="788793"/>
            <a:ext cx="1365214" cy="1364832"/>
            <a:chOff x="1196487" y="331593"/>
            <a:chExt cx="1365214" cy="1364832"/>
          </a:xfrm>
        </p:grpSpPr>
        <p:grpSp>
          <p:nvGrpSpPr>
            <p:cNvPr id="216" name="Google Shape;216;p25"/>
            <p:cNvGrpSpPr/>
            <p:nvPr/>
          </p:nvGrpSpPr>
          <p:grpSpPr>
            <a:xfrm>
              <a:off x="1196487" y="331593"/>
              <a:ext cx="1365214" cy="1364832"/>
              <a:chOff x="1057175" y="2464200"/>
              <a:chExt cx="1819800" cy="1819776"/>
            </a:xfrm>
          </p:grpSpPr>
          <p:pic>
            <p:nvPicPr>
              <p:cNvPr id="217" name="Google Shape;217;p25"/>
              <p:cNvPicPr preferRelativeResize="0"/>
              <p:nvPr/>
            </p:nvPicPr>
            <p:blipFill>
              <a:blip r:embed="rId4">
                <a:alphaModFix/>
              </a:blip>
              <a:stretch>
                <a:fillRect/>
              </a:stretch>
            </p:blipFill>
            <p:spPr>
              <a:xfrm rot="-2699977">
                <a:off x="1337670" y="2716708"/>
                <a:ext cx="1258811" cy="1314758"/>
              </a:xfrm>
              <a:prstGeom prst="rect">
                <a:avLst/>
              </a:prstGeom>
              <a:noFill/>
              <a:ln>
                <a:noFill/>
              </a:ln>
            </p:spPr>
          </p:pic>
          <p:sp>
            <p:nvSpPr>
              <p:cNvPr id="218" name="Google Shape;218;p25"/>
              <p:cNvSpPr/>
              <p:nvPr/>
            </p:nvSpPr>
            <p:spPr>
              <a:xfrm>
                <a:off x="1819025" y="3108614"/>
                <a:ext cx="167400" cy="558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219" name="Google Shape;219;p25"/>
            <p:cNvGrpSpPr/>
            <p:nvPr/>
          </p:nvGrpSpPr>
          <p:grpSpPr>
            <a:xfrm>
              <a:off x="1713903" y="1131659"/>
              <a:ext cx="229685" cy="101395"/>
              <a:chOff x="2256000" y="3032033"/>
              <a:chExt cx="373047" cy="135176"/>
            </a:xfrm>
          </p:grpSpPr>
          <p:grpSp>
            <p:nvGrpSpPr>
              <p:cNvPr id="220" name="Google Shape;220;p25"/>
              <p:cNvGrpSpPr/>
              <p:nvPr/>
            </p:nvGrpSpPr>
            <p:grpSpPr>
              <a:xfrm rot="-128103">
                <a:off x="2258285" y="3036046"/>
                <a:ext cx="217762" cy="126556"/>
                <a:chOff x="2646551" y="3036551"/>
                <a:chExt cx="174844" cy="126569"/>
              </a:xfrm>
            </p:grpSpPr>
            <p:sp>
              <p:nvSpPr>
                <p:cNvPr id="221" name="Google Shape;221;p25"/>
                <p:cNvSpPr/>
                <p:nvPr/>
              </p:nvSpPr>
              <p:spPr>
                <a:xfrm rot="5852367">
                  <a:off x="2650006" y="3057260"/>
                  <a:ext cx="102890" cy="97121"/>
                </a:xfrm>
                <a:prstGeom prst="arc">
                  <a:avLst>
                    <a:gd fmla="val 18122687" name="adj1"/>
                    <a:gd fmla="val 21114050" name="adj2"/>
                  </a:avLst>
                </a:prstGeom>
                <a:noFill/>
                <a:ln cap="flat" cmpd="sng" w="19050">
                  <a:solidFill>
                    <a:srgbClr val="C9DAF8"/>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2" name="Google Shape;222;p25"/>
                <p:cNvSpPr/>
                <p:nvPr/>
              </p:nvSpPr>
              <p:spPr>
                <a:xfrm flipH="1" rot="-5852367">
                  <a:off x="2714450" y="3044826"/>
                  <a:ext cx="102890" cy="98350"/>
                </a:xfrm>
                <a:prstGeom prst="arc">
                  <a:avLst>
                    <a:gd fmla="val 18122687" name="adj1"/>
                    <a:gd fmla="val 21343542" name="adj2"/>
                  </a:avLst>
                </a:prstGeom>
                <a:noFill/>
                <a:ln cap="flat" cmpd="sng" w="19050">
                  <a:solidFill>
                    <a:srgbClr val="C9DAF8"/>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223" name="Google Shape;223;p25"/>
              <p:cNvGrpSpPr/>
              <p:nvPr/>
            </p:nvGrpSpPr>
            <p:grpSpPr>
              <a:xfrm rot="-128103">
                <a:off x="2334496" y="3036627"/>
                <a:ext cx="217015" cy="125988"/>
                <a:chOff x="2646569" y="3036524"/>
                <a:chExt cx="174244" cy="126001"/>
              </a:xfrm>
            </p:grpSpPr>
            <p:sp>
              <p:nvSpPr>
                <p:cNvPr id="224" name="Google Shape;224;p25"/>
                <p:cNvSpPr/>
                <p:nvPr/>
              </p:nvSpPr>
              <p:spPr>
                <a:xfrm rot="5852367">
                  <a:off x="2650024" y="3056665"/>
                  <a:ext cx="102890" cy="97121"/>
                </a:xfrm>
                <a:prstGeom prst="arc">
                  <a:avLst>
                    <a:gd fmla="val 18122687" name="adj1"/>
                    <a:gd fmla="val 21114050" name="adj2"/>
                  </a:avLst>
                </a:prstGeom>
                <a:noFill/>
                <a:ln cap="flat" cmpd="sng" w="19050">
                  <a:solidFill>
                    <a:srgbClr val="C9DAF8"/>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5" name="Google Shape;225;p25"/>
                <p:cNvSpPr/>
                <p:nvPr/>
              </p:nvSpPr>
              <p:spPr>
                <a:xfrm flipH="1" rot="-5852367">
                  <a:off x="2713868" y="3044799"/>
                  <a:ext cx="102890" cy="98350"/>
                </a:xfrm>
                <a:prstGeom prst="arc">
                  <a:avLst>
                    <a:gd fmla="val 18122687" name="adj1"/>
                    <a:gd fmla="val 21343542" name="adj2"/>
                  </a:avLst>
                </a:prstGeom>
                <a:noFill/>
                <a:ln cap="flat" cmpd="sng" w="19050">
                  <a:solidFill>
                    <a:srgbClr val="C9DAF8"/>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226" name="Google Shape;226;p25"/>
              <p:cNvGrpSpPr/>
              <p:nvPr/>
            </p:nvGrpSpPr>
            <p:grpSpPr>
              <a:xfrm rot="-128103">
                <a:off x="2411863" y="3035992"/>
                <a:ext cx="214885" cy="127259"/>
                <a:chOff x="2646569" y="3035253"/>
                <a:chExt cx="172534" cy="127272"/>
              </a:xfrm>
            </p:grpSpPr>
            <p:sp>
              <p:nvSpPr>
                <p:cNvPr id="227" name="Google Shape;227;p25"/>
                <p:cNvSpPr/>
                <p:nvPr/>
              </p:nvSpPr>
              <p:spPr>
                <a:xfrm rot="5852367">
                  <a:off x="2650024" y="3056665"/>
                  <a:ext cx="102890" cy="97121"/>
                </a:xfrm>
                <a:prstGeom prst="arc">
                  <a:avLst>
                    <a:gd fmla="val 18122687" name="adj1"/>
                    <a:gd fmla="val 21114050" name="adj2"/>
                  </a:avLst>
                </a:prstGeom>
                <a:noFill/>
                <a:ln cap="flat" cmpd="sng" w="19050">
                  <a:solidFill>
                    <a:srgbClr val="C9DAF8"/>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8" name="Google Shape;228;p25"/>
                <p:cNvSpPr/>
                <p:nvPr/>
              </p:nvSpPr>
              <p:spPr>
                <a:xfrm flipH="1" rot="-5852367">
                  <a:off x="2712158" y="3043528"/>
                  <a:ext cx="102890" cy="98350"/>
                </a:xfrm>
                <a:prstGeom prst="arc">
                  <a:avLst>
                    <a:gd fmla="val 18122687" name="adj1"/>
                    <a:gd fmla="val 21343542" name="adj2"/>
                  </a:avLst>
                </a:prstGeom>
                <a:noFill/>
                <a:ln cap="flat" cmpd="sng" w="19050">
                  <a:solidFill>
                    <a:srgbClr val="C9DAF8"/>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sp>
          <p:nvSpPr>
            <p:cNvPr id="229" name="Google Shape;229;p25"/>
            <p:cNvSpPr/>
            <p:nvPr/>
          </p:nvSpPr>
          <p:spPr>
            <a:xfrm>
              <a:off x="1763410" y="1215307"/>
              <a:ext cx="136218" cy="126806"/>
            </a:xfrm>
            <a:custGeom>
              <a:rect b="b" l="l" r="r" t="t"/>
              <a:pathLst>
                <a:path extrusionOk="0" h="6763" w="7263">
                  <a:moveTo>
                    <a:pt x="0" y="262"/>
                  </a:moveTo>
                  <a:lnTo>
                    <a:pt x="47" y="2548"/>
                  </a:lnTo>
                  <a:lnTo>
                    <a:pt x="3572" y="6763"/>
                  </a:lnTo>
                  <a:lnTo>
                    <a:pt x="7191" y="2429"/>
                  </a:lnTo>
                  <a:lnTo>
                    <a:pt x="7263" y="381"/>
                  </a:lnTo>
                  <a:lnTo>
                    <a:pt x="6358" y="24"/>
                  </a:lnTo>
                  <a:lnTo>
                    <a:pt x="4977" y="428"/>
                  </a:lnTo>
                  <a:lnTo>
                    <a:pt x="3453" y="0"/>
                  </a:lnTo>
                  <a:lnTo>
                    <a:pt x="2167" y="405"/>
                  </a:lnTo>
                  <a:lnTo>
                    <a:pt x="571" y="24"/>
                  </a:lnTo>
                  <a:close/>
                </a:path>
              </a:pathLst>
            </a:custGeom>
            <a:solidFill>
              <a:srgbClr val="C9DAF8"/>
            </a:solidFill>
            <a:ln cap="flat" cmpd="sng" w="9525">
              <a:solidFill>
                <a:srgbClr val="C9DAF8"/>
              </a:solidFill>
              <a:prstDash val="solid"/>
              <a:round/>
              <a:headEnd len="med" w="med" type="none"/>
              <a:tailEnd len="med" w="med" type="none"/>
            </a:ln>
          </p:spPr>
        </p:sp>
      </p:grpSp>
      <p:sp>
        <p:nvSpPr>
          <p:cNvPr id="230" name="Google Shape;230;p25"/>
          <p:cNvSpPr/>
          <p:nvPr/>
        </p:nvSpPr>
        <p:spPr>
          <a:xfrm>
            <a:off x="0" y="3550325"/>
            <a:ext cx="9144000" cy="1593000"/>
          </a:xfrm>
          <a:prstGeom prst="rect">
            <a:avLst/>
          </a:prstGeom>
          <a:solidFill>
            <a:srgbClr val="C9DA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Calibri"/>
              <a:ea typeface="Calibri"/>
              <a:cs typeface="Calibri"/>
              <a:sym typeface="Calibri"/>
            </a:endParaRPr>
          </a:p>
        </p:txBody>
      </p:sp>
      <p:sp>
        <p:nvSpPr>
          <p:cNvPr id="231" name="Google Shape;231;p25"/>
          <p:cNvSpPr txBox="1"/>
          <p:nvPr/>
        </p:nvSpPr>
        <p:spPr>
          <a:xfrm>
            <a:off x="638937" y="3730240"/>
            <a:ext cx="2167200" cy="1009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Core Assay Technology</a:t>
            </a:r>
            <a:endParaRPr b="1" sz="2400">
              <a:solidFill>
                <a:srgbClr val="000000"/>
              </a:solidFill>
              <a:latin typeface="Poppins"/>
              <a:ea typeface="Poppins"/>
              <a:cs typeface="Poppins"/>
              <a:sym typeface="Poppins"/>
            </a:endParaRPr>
          </a:p>
        </p:txBody>
      </p:sp>
      <p:cxnSp>
        <p:nvCxnSpPr>
          <p:cNvPr id="232" name="Google Shape;232;p25"/>
          <p:cNvCxnSpPr/>
          <p:nvPr/>
        </p:nvCxnSpPr>
        <p:spPr>
          <a:xfrm rot="10800000">
            <a:off x="3044952" y="3928484"/>
            <a:ext cx="0" cy="685800"/>
          </a:xfrm>
          <a:prstGeom prst="straightConnector1">
            <a:avLst/>
          </a:prstGeom>
          <a:noFill/>
          <a:ln cap="flat" cmpd="sng" w="19050">
            <a:solidFill>
              <a:srgbClr val="000000">
                <a:alpha val="80000"/>
              </a:srgbClr>
            </a:solidFill>
            <a:prstDash val="solid"/>
            <a:miter lim="800000"/>
            <a:headEnd len="sm" w="sm" type="none"/>
            <a:tailEnd len="sm" w="sm" type="none"/>
          </a:ln>
        </p:spPr>
      </p:cxnSp>
      <p:sp>
        <p:nvSpPr>
          <p:cNvPr id="233" name="Google Shape;233;p25"/>
          <p:cNvSpPr txBox="1"/>
          <p:nvPr/>
        </p:nvSpPr>
        <p:spPr>
          <a:xfrm>
            <a:off x="3122000" y="3978884"/>
            <a:ext cx="5787900" cy="585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SzPts val="1100"/>
              <a:buNone/>
            </a:pPr>
            <a:r>
              <a:rPr lang="en">
                <a:solidFill>
                  <a:srgbClr val="171616"/>
                </a:solidFill>
                <a:latin typeface="Roboto"/>
                <a:ea typeface="Roboto"/>
                <a:cs typeface="Roboto"/>
                <a:sym typeface="Roboto"/>
              </a:rPr>
              <a:t>FloodLAMP has fully validated 2 complementary tests that are best-of-breed. Emergency Use Authorizations for the tests have been submitted to the FDA, along with the game-</a:t>
            </a:r>
            <a:r>
              <a:rPr lang="en">
                <a:solidFill>
                  <a:srgbClr val="171616"/>
                </a:solidFill>
                <a:latin typeface="Roboto"/>
                <a:ea typeface="Roboto"/>
                <a:cs typeface="Roboto"/>
                <a:sym typeface="Roboto"/>
              </a:rPr>
              <a:t>changing</a:t>
            </a:r>
            <a:r>
              <a:rPr lang="en">
                <a:solidFill>
                  <a:srgbClr val="171616"/>
                </a:solidFill>
                <a:latin typeface="Roboto"/>
                <a:ea typeface="Roboto"/>
                <a:cs typeface="Roboto"/>
                <a:sym typeface="Roboto"/>
              </a:rPr>
              <a:t> </a:t>
            </a:r>
            <a:r>
              <a:rPr lang="en">
                <a:solidFill>
                  <a:srgbClr val="171616"/>
                </a:solidFill>
                <a:latin typeface="Roboto"/>
                <a:ea typeface="Roboto"/>
                <a:cs typeface="Roboto"/>
                <a:sym typeface="Roboto"/>
              </a:rPr>
              <a:t>FloodLAMP Pooled Swab Collection Kit DTC, for interactive review</a:t>
            </a:r>
            <a:r>
              <a:rPr lang="en">
                <a:solidFill>
                  <a:srgbClr val="171616"/>
                </a:solidFill>
                <a:latin typeface="Roboto"/>
                <a:ea typeface="Roboto"/>
                <a:cs typeface="Roboto"/>
                <a:sym typeface="Roboto"/>
              </a:rPr>
              <a:t>. </a:t>
            </a:r>
            <a:r>
              <a:rPr lang="en">
                <a:solidFill>
                  <a:srgbClr val="171616"/>
                </a:solidFill>
                <a:latin typeface="Roboto"/>
                <a:ea typeface="Roboto"/>
                <a:cs typeface="Roboto"/>
                <a:sym typeface="Roboto"/>
              </a:rPr>
              <a:t>The IRB for the </a:t>
            </a:r>
            <a:r>
              <a:rPr lang="en">
                <a:solidFill>
                  <a:srgbClr val="171616"/>
                </a:solidFill>
                <a:latin typeface="Roboto"/>
                <a:ea typeface="Roboto"/>
                <a:cs typeface="Roboto"/>
                <a:sym typeface="Roboto"/>
              </a:rPr>
              <a:t>clinical studies has been approved</a:t>
            </a:r>
            <a:r>
              <a:rPr lang="en">
                <a:solidFill>
                  <a:srgbClr val="171616"/>
                </a:solidFill>
                <a:latin typeface="Roboto"/>
                <a:ea typeface="Roboto"/>
                <a:cs typeface="Roboto"/>
                <a:sym typeface="Roboto"/>
              </a:rPr>
              <a:t>. T</a:t>
            </a:r>
            <a:r>
              <a:rPr lang="en">
                <a:solidFill>
                  <a:srgbClr val="171616"/>
                </a:solidFill>
                <a:latin typeface="Roboto"/>
                <a:ea typeface="Roboto"/>
                <a:cs typeface="Roboto"/>
                <a:sym typeface="Roboto"/>
              </a:rPr>
              <a:t>he test workflow and collection kit has been designed to expand to non COVID-19 targets in the futur</a:t>
            </a:r>
            <a:r>
              <a:rPr lang="en">
                <a:solidFill>
                  <a:srgbClr val="171616"/>
                </a:solidFill>
                <a:latin typeface="Roboto"/>
                <a:ea typeface="Roboto"/>
                <a:cs typeface="Roboto"/>
                <a:sym typeface="Roboto"/>
              </a:rPr>
              <a:t>e. </a:t>
            </a:r>
            <a:endParaRPr>
              <a:solidFill>
                <a:srgbClr val="171616"/>
              </a:solidFill>
              <a:latin typeface="Roboto"/>
              <a:ea typeface="Roboto"/>
              <a:cs typeface="Roboto"/>
              <a:sym typeface="Roboto"/>
            </a:endParaRPr>
          </a:p>
        </p:txBody>
      </p:sp>
      <p:sp>
        <p:nvSpPr>
          <p:cNvPr id="234" name="Google Shape;234;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35" name="Google Shape;235;p25"/>
          <p:cNvPicPr preferRelativeResize="0"/>
          <p:nvPr/>
        </p:nvPicPr>
        <p:blipFill>
          <a:blip r:embed="rId5">
            <a:alphaModFix/>
          </a:blip>
          <a:stretch>
            <a:fillRect/>
          </a:stretch>
        </p:blipFill>
        <p:spPr>
          <a:xfrm>
            <a:off x="7330356" y="468682"/>
            <a:ext cx="1637546" cy="1189325"/>
          </a:xfrm>
          <a:prstGeom prst="rect">
            <a:avLst/>
          </a:prstGeom>
          <a:noFill/>
          <a:ln>
            <a:noFill/>
          </a:ln>
        </p:spPr>
      </p:pic>
      <p:sp>
        <p:nvSpPr>
          <p:cNvPr id="236" name="Google Shape;236;p25"/>
          <p:cNvSpPr/>
          <p:nvPr/>
        </p:nvSpPr>
        <p:spPr>
          <a:xfrm>
            <a:off x="3878058" y="305775"/>
            <a:ext cx="3450000" cy="15711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latin typeface="Roboto"/>
                <a:ea typeface="Roboto"/>
                <a:cs typeface="Roboto"/>
                <a:sym typeface="Roboto"/>
              </a:rPr>
              <a:t>QuickColor</a:t>
            </a:r>
            <a:r>
              <a:rPr b="1" baseline="30000" lang="en" sz="1800">
                <a:latin typeface="Roboto"/>
                <a:ea typeface="Roboto"/>
                <a:cs typeface="Roboto"/>
                <a:sym typeface="Roboto"/>
              </a:rPr>
              <a:t>TM</a:t>
            </a:r>
            <a:r>
              <a:rPr b="1" lang="en" sz="1800">
                <a:latin typeface="Roboto"/>
                <a:ea typeface="Roboto"/>
                <a:cs typeface="Roboto"/>
                <a:sym typeface="Roboto"/>
              </a:rPr>
              <a:t> LAMP Test</a:t>
            </a:r>
            <a:endParaRPr b="1" sz="18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High sensitivity (90%)</a:t>
            </a:r>
            <a:endParaRPr sz="12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Ultra</a:t>
            </a:r>
            <a:r>
              <a:rPr lang="en" sz="1200">
                <a:latin typeface="Roboto"/>
                <a:ea typeface="Roboto"/>
                <a:cs typeface="Roboto"/>
                <a:sym typeface="Roboto"/>
              </a:rPr>
              <a:t>-</a:t>
            </a:r>
            <a:r>
              <a:rPr lang="en" sz="1200">
                <a:latin typeface="Roboto"/>
                <a:ea typeface="Roboto"/>
                <a:cs typeface="Roboto"/>
                <a:sym typeface="Roboto"/>
              </a:rPr>
              <a:t>high throughput</a:t>
            </a:r>
            <a:endParaRPr sz="12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Ideal for serial screening</a:t>
            </a:r>
            <a:endParaRPr sz="1200">
              <a:latin typeface="Roboto"/>
              <a:ea typeface="Roboto"/>
              <a:cs typeface="Roboto"/>
              <a:sym typeface="Roboto"/>
            </a:endParaRPr>
          </a:p>
          <a:p>
            <a:pPr indent="-241300" lvl="0" marL="342900" rtl="0" algn="l">
              <a:spcBef>
                <a:spcPts val="0"/>
              </a:spcBef>
              <a:spcAft>
                <a:spcPts val="0"/>
              </a:spcAft>
              <a:buClr>
                <a:srgbClr val="4285F4"/>
              </a:buClr>
              <a:buSzPts val="1200"/>
              <a:buFont typeface="Roboto"/>
              <a:buChar char="●"/>
            </a:pPr>
            <a:r>
              <a:rPr lang="en" sz="1200">
                <a:solidFill>
                  <a:srgbClr val="4285F4"/>
                </a:solidFill>
                <a:latin typeface="Roboto"/>
                <a:ea typeface="Roboto"/>
                <a:cs typeface="Roboto"/>
                <a:sym typeface="Roboto"/>
              </a:rPr>
              <a:t>Uniquely scales without capital intensive instruments</a:t>
            </a:r>
            <a:endParaRPr sz="1200">
              <a:solidFill>
                <a:srgbClr val="4285F4"/>
              </a:solidFill>
              <a:latin typeface="Roboto"/>
              <a:ea typeface="Roboto"/>
              <a:cs typeface="Roboto"/>
              <a:sym typeface="Roboto"/>
            </a:endParaRPr>
          </a:p>
          <a:p>
            <a:pPr indent="0" lvl="0" marL="0" rtl="0" algn="l">
              <a:spcBef>
                <a:spcPts val="0"/>
              </a:spcBef>
              <a:spcAft>
                <a:spcPts val="0"/>
              </a:spcAft>
              <a:buNone/>
            </a:pPr>
            <a:r>
              <a:t/>
            </a:r>
            <a:endParaRPr sz="1200">
              <a:latin typeface="Open Sans"/>
              <a:ea typeface="Open Sans"/>
              <a:cs typeface="Open Sans"/>
              <a:sym typeface="Open Sans"/>
            </a:endParaRPr>
          </a:p>
        </p:txBody>
      </p:sp>
      <p:sp>
        <p:nvSpPr>
          <p:cNvPr id="237" name="Google Shape;237;p25"/>
          <p:cNvSpPr/>
          <p:nvPr/>
        </p:nvSpPr>
        <p:spPr>
          <a:xfrm>
            <a:off x="3922460" y="2239134"/>
            <a:ext cx="3747300" cy="12633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latin typeface="Roboto"/>
                <a:ea typeface="Roboto"/>
                <a:cs typeface="Roboto"/>
                <a:sym typeface="Roboto"/>
              </a:rPr>
              <a:t>EasyPCR</a:t>
            </a:r>
            <a:r>
              <a:rPr b="1" baseline="30000" lang="en" sz="1800">
                <a:latin typeface="Roboto"/>
                <a:ea typeface="Roboto"/>
                <a:cs typeface="Roboto"/>
                <a:sym typeface="Roboto"/>
              </a:rPr>
              <a:t>TM</a:t>
            </a:r>
            <a:r>
              <a:rPr b="1" lang="en" sz="1800">
                <a:latin typeface="Roboto"/>
                <a:ea typeface="Roboto"/>
                <a:cs typeface="Roboto"/>
                <a:sym typeface="Roboto"/>
              </a:rPr>
              <a:t> Test</a:t>
            </a:r>
            <a:endParaRPr b="1" sz="18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Very high sensitivity (98%)</a:t>
            </a:r>
            <a:endParaRPr sz="12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Medium throughput (1.5 hrs/94)</a:t>
            </a:r>
            <a:endParaRPr sz="12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Ideal for diagnostics/reflex/confirm</a:t>
            </a:r>
            <a:r>
              <a:rPr lang="en" sz="1200">
                <a:latin typeface="Roboto"/>
                <a:ea typeface="Roboto"/>
                <a:cs typeface="Roboto"/>
                <a:sym typeface="Roboto"/>
              </a:rPr>
              <a:t> </a:t>
            </a:r>
            <a:endParaRPr sz="1200">
              <a:latin typeface="Roboto"/>
              <a:ea typeface="Roboto"/>
              <a:cs typeface="Roboto"/>
              <a:sym typeface="Roboto"/>
            </a:endParaRPr>
          </a:p>
        </p:txBody>
      </p:sp>
      <p:sp>
        <p:nvSpPr>
          <p:cNvPr id="238" name="Google Shape;238;p25"/>
          <p:cNvSpPr/>
          <p:nvPr/>
        </p:nvSpPr>
        <p:spPr>
          <a:xfrm>
            <a:off x="7608200" y="1710375"/>
            <a:ext cx="1047000" cy="2427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lang="en" sz="900">
                <a:latin typeface="Open Sans"/>
                <a:ea typeface="Open Sans"/>
                <a:cs typeface="Open Sans"/>
                <a:sym typeface="Open Sans"/>
              </a:rPr>
              <a:t>Visual Readout</a:t>
            </a:r>
            <a:endParaRPr sz="900">
              <a:latin typeface="Open Sans"/>
              <a:ea typeface="Open Sans"/>
              <a:cs typeface="Open Sans"/>
              <a:sym typeface="Open Sans"/>
            </a:endParaRPr>
          </a:p>
        </p:txBody>
      </p:sp>
      <p:sp>
        <p:nvSpPr>
          <p:cNvPr id="239" name="Google Shape;239;p25"/>
          <p:cNvSpPr/>
          <p:nvPr/>
        </p:nvSpPr>
        <p:spPr>
          <a:xfrm rot="1992410">
            <a:off x="1934090" y="1954935"/>
            <a:ext cx="1973111" cy="192371"/>
          </a:xfrm>
          <a:prstGeom prst="rightArrow">
            <a:avLst>
              <a:gd fmla="val 50000" name="adj1"/>
              <a:gd fmla="val 79819" name="adj2"/>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0" name="Google Shape;240;p25"/>
          <p:cNvSpPr/>
          <p:nvPr/>
        </p:nvSpPr>
        <p:spPr>
          <a:xfrm>
            <a:off x="134395" y="2089038"/>
            <a:ext cx="3450000" cy="15711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latin typeface="Roboto"/>
                <a:ea typeface="Roboto"/>
                <a:cs typeface="Roboto"/>
                <a:sym typeface="Roboto"/>
              </a:rPr>
              <a:t>Streamlined Sample Prep</a:t>
            </a:r>
            <a:endParaRPr b="1" sz="18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Upfront swab pooling</a:t>
            </a:r>
            <a:endParaRPr sz="12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Highly scalable, integrated processing</a:t>
            </a:r>
            <a:endParaRPr sz="12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Same sample for both tests</a:t>
            </a:r>
            <a:endParaRPr sz="1200">
              <a:latin typeface="Roboto"/>
              <a:ea typeface="Roboto"/>
              <a:cs typeface="Roboto"/>
              <a:sym typeface="Roboto"/>
            </a:endParaRPr>
          </a:p>
          <a:p>
            <a:pPr indent="0" lvl="0" marL="0" rtl="0" algn="l">
              <a:spcBef>
                <a:spcPts val="0"/>
              </a:spcBef>
              <a:spcAft>
                <a:spcPts val="0"/>
              </a:spcAft>
              <a:buNone/>
            </a:pPr>
            <a:r>
              <a:t/>
            </a:r>
            <a:endParaRPr sz="1200">
              <a:latin typeface="Open Sans"/>
              <a:ea typeface="Open Sans"/>
              <a:cs typeface="Open Sans"/>
              <a:sym typeface="Open Sans"/>
            </a:endParaRPr>
          </a:p>
        </p:txBody>
      </p:sp>
      <p:sp>
        <p:nvSpPr>
          <p:cNvPr id="241" name="Google Shape;241;p25"/>
          <p:cNvSpPr/>
          <p:nvPr/>
        </p:nvSpPr>
        <p:spPr>
          <a:xfrm>
            <a:off x="1070837" y="1423200"/>
            <a:ext cx="577500" cy="194700"/>
          </a:xfrm>
          <a:prstGeom prst="rightArrow">
            <a:avLst>
              <a:gd fmla="val 50000" name="adj1"/>
              <a:gd fmla="val 50000" name="adj2"/>
            </a:avLst>
          </a:prstGeom>
          <a:solidFill>
            <a:srgbClr val="000000"/>
          </a:solidFill>
          <a:ln cap="flat" cmpd="sng" w="9525">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2" name="Google Shape;242;p25"/>
          <p:cNvSpPr/>
          <p:nvPr/>
        </p:nvSpPr>
        <p:spPr>
          <a:xfrm>
            <a:off x="7499043" y="3123800"/>
            <a:ext cx="1204200" cy="242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lang="en" sz="900">
                <a:latin typeface="Open Sans"/>
                <a:ea typeface="Open Sans"/>
                <a:cs typeface="Open Sans"/>
                <a:sym typeface="Open Sans"/>
              </a:rPr>
              <a:t>Standard RT-qPCR instrument</a:t>
            </a:r>
            <a:endParaRPr sz="900">
              <a:latin typeface="Open Sans"/>
              <a:ea typeface="Open Sans"/>
              <a:cs typeface="Open Sans"/>
              <a:sym typeface="Open Sans"/>
            </a:endParaRPr>
          </a:p>
        </p:txBody>
      </p:sp>
      <p:sp>
        <p:nvSpPr>
          <p:cNvPr id="243" name="Google Shape;243;p25"/>
          <p:cNvSpPr/>
          <p:nvPr/>
        </p:nvSpPr>
        <p:spPr>
          <a:xfrm flipH="1" rot="8807590">
            <a:off x="1941739" y="904393"/>
            <a:ext cx="1973111" cy="192371"/>
          </a:xfrm>
          <a:prstGeom prst="rightArrow">
            <a:avLst>
              <a:gd fmla="val 50000" name="adj1"/>
              <a:gd fmla="val 79819" name="adj2"/>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pic>
        <p:nvPicPr>
          <p:cNvPr id="248" name="Google Shape;248;p26"/>
          <p:cNvPicPr preferRelativeResize="0"/>
          <p:nvPr/>
        </p:nvPicPr>
        <p:blipFill rotWithShape="1">
          <a:blip r:embed="rId3">
            <a:alphaModFix amt="23000"/>
          </a:blip>
          <a:srcRect b="2666" l="17918" r="0" t="0"/>
          <a:stretch/>
        </p:blipFill>
        <p:spPr>
          <a:xfrm flipH="1">
            <a:off x="0" y="0"/>
            <a:ext cx="4572000" cy="3613550"/>
          </a:xfrm>
          <a:prstGeom prst="rect">
            <a:avLst/>
          </a:prstGeom>
          <a:noFill/>
          <a:ln>
            <a:noFill/>
          </a:ln>
        </p:spPr>
      </p:pic>
      <p:pic>
        <p:nvPicPr>
          <p:cNvPr id="249" name="Google Shape;249;p26"/>
          <p:cNvPicPr preferRelativeResize="0"/>
          <p:nvPr/>
        </p:nvPicPr>
        <p:blipFill rotWithShape="1">
          <a:blip r:embed="rId4">
            <a:alphaModFix amt="36000"/>
          </a:blip>
          <a:srcRect b="31174" l="50322" r="8652" t="20175"/>
          <a:stretch/>
        </p:blipFill>
        <p:spPr>
          <a:xfrm>
            <a:off x="4572002" y="0"/>
            <a:ext cx="4572000" cy="3613550"/>
          </a:xfrm>
          <a:prstGeom prst="rect">
            <a:avLst/>
          </a:prstGeom>
          <a:noFill/>
          <a:ln>
            <a:noFill/>
          </a:ln>
        </p:spPr>
      </p:pic>
      <p:sp>
        <p:nvSpPr>
          <p:cNvPr id="250" name="Google Shape;250;p26"/>
          <p:cNvSpPr/>
          <p:nvPr/>
        </p:nvSpPr>
        <p:spPr>
          <a:xfrm>
            <a:off x="0" y="3550325"/>
            <a:ext cx="9144000" cy="1593000"/>
          </a:xfrm>
          <a:prstGeom prst="rect">
            <a:avLst/>
          </a:prstGeom>
          <a:solidFill>
            <a:srgbClr val="C9DA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Calibri"/>
              <a:ea typeface="Calibri"/>
              <a:cs typeface="Calibri"/>
              <a:sym typeface="Calibri"/>
            </a:endParaRPr>
          </a:p>
        </p:txBody>
      </p:sp>
      <p:sp>
        <p:nvSpPr>
          <p:cNvPr id="251" name="Google Shape;251;p26"/>
          <p:cNvSpPr txBox="1"/>
          <p:nvPr/>
        </p:nvSpPr>
        <p:spPr>
          <a:xfrm>
            <a:off x="638937" y="3730240"/>
            <a:ext cx="2167200" cy="1009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Core Digital Technology</a:t>
            </a:r>
            <a:endParaRPr b="1" sz="2400">
              <a:solidFill>
                <a:srgbClr val="000000"/>
              </a:solidFill>
              <a:latin typeface="Poppins"/>
              <a:ea typeface="Poppins"/>
              <a:cs typeface="Poppins"/>
              <a:sym typeface="Poppins"/>
            </a:endParaRPr>
          </a:p>
        </p:txBody>
      </p:sp>
      <p:cxnSp>
        <p:nvCxnSpPr>
          <p:cNvPr id="252" name="Google Shape;252;p26"/>
          <p:cNvCxnSpPr/>
          <p:nvPr/>
        </p:nvCxnSpPr>
        <p:spPr>
          <a:xfrm rot="10800000">
            <a:off x="3044952" y="3928484"/>
            <a:ext cx="0" cy="685800"/>
          </a:xfrm>
          <a:prstGeom prst="straightConnector1">
            <a:avLst/>
          </a:prstGeom>
          <a:noFill/>
          <a:ln cap="flat" cmpd="sng" w="19050">
            <a:solidFill>
              <a:srgbClr val="000000">
                <a:alpha val="80000"/>
              </a:srgbClr>
            </a:solidFill>
            <a:prstDash val="solid"/>
            <a:miter lim="800000"/>
            <a:headEnd len="sm" w="sm" type="none"/>
            <a:tailEnd len="sm" w="sm" type="none"/>
          </a:ln>
        </p:spPr>
      </p:cxnSp>
      <p:sp>
        <p:nvSpPr>
          <p:cNvPr id="253" name="Google Shape;253;p26"/>
          <p:cNvSpPr txBox="1"/>
          <p:nvPr/>
        </p:nvSpPr>
        <p:spPr>
          <a:xfrm>
            <a:off x="3122000" y="3557053"/>
            <a:ext cx="5787900" cy="1507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SzPts val="1100"/>
              <a:buNone/>
            </a:pPr>
            <a:r>
              <a:rPr lang="en">
                <a:solidFill>
                  <a:srgbClr val="171616"/>
                </a:solidFill>
                <a:latin typeface="Roboto"/>
                <a:ea typeface="Roboto"/>
                <a:cs typeface="Roboto"/>
                <a:sym typeface="Roboto"/>
              </a:rPr>
              <a:t>FloodLAMP’s digital suite is anchored on a powerful mobile tool for complete screening program management. </a:t>
            </a:r>
            <a:endParaRPr>
              <a:solidFill>
                <a:srgbClr val="171616"/>
              </a:solidFill>
              <a:latin typeface="Roboto"/>
              <a:ea typeface="Roboto"/>
              <a:cs typeface="Roboto"/>
              <a:sym typeface="Roboto"/>
            </a:endParaRPr>
          </a:p>
        </p:txBody>
      </p:sp>
      <p:sp>
        <p:nvSpPr>
          <p:cNvPr id="254" name="Google Shape;254;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55" name="Google Shape;255;p26"/>
          <p:cNvSpPr/>
          <p:nvPr/>
        </p:nvSpPr>
        <p:spPr>
          <a:xfrm>
            <a:off x="4734338" y="80175"/>
            <a:ext cx="2409300" cy="662700"/>
          </a:xfrm>
          <a:prstGeom prst="rect">
            <a:avLst/>
          </a:pr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 sz="1600">
                <a:latin typeface="Poppins"/>
                <a:ea typeface="Poppins"/>
                <a:cs typeface="Poppins"/>
                <a:sym typeface="Poppins"/>
              </a:rPr>
              <a:t>Powerful, lightweight </a:t>
            </a:r>
            <a:endParaRPr b="1" sz="1600">
              <a:latin typeface="Poppins"/>
              <a:ea typeface="Poppins"/>
              <a:cs typeface="Poppins"/>
              <a:sym typeface="Poppins"/>
            </a:endParaRPr>
          </a:p>
          <a:p>
            <a:pPr indent="0" lvl="0" marL="0" rtl="0" algn="l">
              <a:spcBef>
                <a:spcPts val="0"/>
              </a:spcBef>
              <a:spcAft>
                <a:spcPts val="0"/>
              </a:spcAft>
              <a:buNone/>
            </a:pPr>
            <a:r>
              <a:rPr b="1" lang="en" sz="1600">
                <a:latin typeface="Poppins"/>
                <a:ea typeface="Poppins"/>
                <a:cs typeface="Poppins"/>
                <a:sym typeface="Poppins"/>
              </a:rPr>
              <a:t>tool </a:t>
            </a:r>
            <a:r>
              <a:rPr b="1" lang="en" sz="1600">
                <a:latin typeface="Poppins"/>
                <a:ea typeface="Poppins"/>
                <a:cs typeface="Poppins"/>
                <a:sym typeface="Poppins"/>
              </a:rPr>
              <a:t>for the lab</a:t>
            </a:r>
            <a:r>
              <a:rPr b="1" lang="en" sz="1600">
                <a:latin typeface="Poppins"/>
                <a:ea typeface="Poppins"/>
                <a:cs typeface="Poppins"/>
                <a:sym typeface="Poppins"/>
              </a:rPr>
              <a:t>.</a:t>
            </a:r>
            <a:endParaRPr>
              <a:latin typeface="Poppins"/>
              <a:ea typeface="Poppins"/>
              <a:cs typeface="Poppins"/>
              <a:sym typeface="Poppins"/>
            </a:endParaRPr>
          </a:p>
        </p:txBody>
      </p:sp>
      <p:pic>
        <p:nvPicPr>
          <p:cNvPr id="256" name="Google Shape;256;p26"/>
          <p:cNvPicPr preferRelativeResize="0"/>
          <p:nvPr/>
        </p:nvPicPr>
        <p:blipFill rotWithShape="1">
          <a:blip r:embed="rId5">
            <a:alphaModFix/>
          </a:blip>
          <a:srcRect b="0" l="109" r="109" t="0"/>
          <a:stretch/>
        </p:blipFill>
        <p:spPr>
          <a:xfrm>
            <a:off x="7420909" y="642450"/>
            <a:ext cx="1406218" cy="2814173"/>
          </a:xfrm>
          <a:prstGeom prst="rect">
            <a:avLst/>
          </a:prstGeom>
          <a:noFill/>
          <a:ln>
            <a:noFill/>
          </a:ln>
        </p:spPr>
      </p:pic>
      <p:sp>
        <p:nvSpPr>
          <p:cNvPr id="257" name="Google Shape;257;p26"/>
          <p:cNvSpPr/>
          <p:nvPr/>
        </p:nvSpPr>
        <p:spPr>
          <a:xfrm>
            <a:off x="517875" y="80175"/>
            <a:ext cx="2409300" cy="662700"/>
          </a:xfrm>
          <a:prstGeom prst="rect">
            <a:avLst/>
          </a:prstGeom>
          <a:solidFill>
            <a:srgbClr val="FFFFFF"/>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Poppins"/>
                <a:ea typeface="Poppins"/>
                <a:cs typeface="Poppins"/>
                <a:sym typeface="Poppins"/>
              </a:rPr>
              <a:t>Easy, smooth UI for participants.</a:t>
            </a:r>
            <a:endParaRPr sz="1600">
              <a:latin typeface="Poppins"/>
              <a:ea typeface="Poppins"/>
              <a:cs typeface="Poppins"/>
              <a:sym typeface="Poppins"/>
            </a:endParaRPr>
          </a:p>
        </p:txBody>
      </p:sp>
      <p:pic>
        <p:nvPicPr>
          <p:cNvPr id="258" name="Google Shape;258;p26"/>
          <p:cNvPicPr preferRelativeResize="0"/>
          <p:nvPr/>
        </p:nvPicPr>
        <p:blipFill rotWithShape="1">
          <a:blip r:embed="rId6">
            <a:alphaModFix/>
          </a:blip>
          <a:srcRect b="0" l="129" r="129" t="0"/>
          <a:stretch/>
        </p:blipFill>
        <p:spPr>
          <a:xfrm>
            <a:off x="3114276" y="666675"/>
            <a:ext cx="1457725" cy="2814177"/>
          </a:xfrm>
          <a:prstGeom prst="rect">
            <a:avLst/>
          </a:prstGeom>
          <a:noFill/>
          <a:ln>
            <a:noFill/>
          </a:ln>
        </p:spPr>
      </p:pic>
      <p:sp>
        <p:nvSpPr>
          <p:cNvPr id="259" name="Google Shape;259;p26"/>
          <p:cNvSpPr/>
          <p:nvPr/>
        </p:nvSpPr>
        <p:spPr>
          <a:xfrm>
            <a:off x="396825" y="2463875"/>
            <a:ext cx="2409300" cy="969900"/>
          </a:xfrm>
          <a:prstGeom prst="rect">
            <a:avLst/>
          </a:prstGeom>
          <a:solidFill>
            <a:srgbClr val="FFFFFF"/>
          </a:solidFill>
          <a:ln>
            <a:noFill/>
          </a:ln>
          <a:effectLst>
            <a:outerShdw blurRad="57150" rotWithShape="0" algn="bl" dir="5400000" dist="19050">
              <a:srgbClr val="000000">
                <a:alpha val="50000"/>
              </a:srgbClr>
            </a:outerShdw>
          </a:effectLst>
        </p:spPr>
        <p:txBody>
          <a:bodyPr anchorCtr="0" anchor="t" bIns="34275" lIns="68575" spcFirstLastPara="1" rIns="68575" wrap="square" tIns="34275">
            <a:noAutofit/>
          </a:bodyPr>
          <a:lstStyle/>
          <a:p>
            <a:pPr indent="-241300" lvl="0" marL="342900" rtl="0" algn="l">
              <a:spcBef>
                <a:spcPts val="0"/>
              </a:spcBef>
              <a:spcAft>
                <a:spcPts val="0"/>
              </a:spcAft>
              <a:buSzPts val="1200"/>
              <a:buFont typeface="Roboto"/>
              <a:buChar char="●"/>
            </a:pPr>
            <a:r>
              <a:rPr lang="en" sz="1200">
                <a:latin typeface="Roboto"/>
                <a:ea typeface="Roboto"/>
                <a:cs typeface="Roboto"/>
                <a:sym typeface="Roboto"/>
              </a:rPr>
              <a:t>Easy, shareable </a:t>
            </a:r>
            <a:r>
              <a:rPr lang="en" sz="1200">
                <a:latin typeface="Roboto"/>
                <a:ea typeface="Roboto"/>
                <a:cs typeface="Roboto"/>
                <a:sym typeface="Roboto"/>
              </a:rPr>
              <a:t>sign up</a:t>
            </a:r>
            <a:endParaRPr sz="12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Electronic consent</a:t>
            </a:r>
            <a:endParaRPr sz="12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Anywhere pooled collection</a:t>
            </a:r>
            <a:endParaRPr sz="12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Results notifications and reporting</a:t>
            </a:r>
            <a:endParaRPr sz="1200">
              <a:latin typeface="Roboto"/>
              <a:ea typeface="Roboto"/>
              <a:cs typeface="Roboto"/>
              <a:sym typeface="Roboto"/>
            </a:endParaRPr>
          </a:p>
          <a:p>
            <a:pPr indent="0" lvl="0" marL="0" rtl="0" algn="l">
              <a:spcBef>
                <a:spcPts val="0"/>
              </a:spcBef>
              <a:spcAft>
                <a:spcPts val="0"/>
              </a:spcAft>
              <a:buNone/>
            </a:pPr>
            <a:r>
              <a:t/>
            </a:r>
            <a:endParaRPr sz="1200">
              <a:latin typeface="Open Sans"/>
              <a:ea typeface="Open Sans"/>
              <a:cs typeface="Open Sans"/>
              <a:sym typeface="Open Sans"/>
            </a:endParaRPr>
          </a:p>
        </p:txBody>
      </p:sp>
      <p:sp>
        <p:nvSpPr>
          <p:cNvPr id="260" name="Google Shape;260;p26"/>
          <p:cNvSpPr/>
          <p:nvPr/>
        </p:nvSpPr>
        <p:spPr>
          <a:xfrm>
            <a:off x="4868000" y="2306450"/>
            <a:ext cx="2409300" cy="1130400"/>
          </a:xfrm>
          <a:prstGeom prst="rect">
            <a:avLst/>
          </a:prstGeom>
          <a:solidFill>
            <a:srgbClr val="FFFFFF"/>
          </a:solidFill>
          <a:ln>
            <a:noFill/>
          </a:ln>
          <a:effectLst>
            <a:outerShdw blurRad="57150" rotWithShape="0" algn="bl" dir="5400000" dist="19050">
              <a:srgbClr val="000000">
                <a:alpha val="50000"/>
              </a:srgbClr>
            </a:outerShdw>
          </a:effectLst>
        </p:spPr>
        <p:txBody>
          <a:bodyPr anchorCtr="0" anchor="t" bIns="34275" lIns="68575" spcFirstLastPara="1" rIns="68575" wrap="square" tIns="34275">
            <a:noAutofit/>
          </a:bodyPr>
          <a:lstStyle/>
          <a:p>
            <a:pPr indent="-241300" lvl="0" marL="342900" rtl="0" algn="l">
              <a:spcBef>
                <a:spcPts val="0"/>
              </a:spcBef>
              <a:spcAft>
                <a:spcPts val="0"/>
              </a:spcAft>
              <a:buSzPts val="1200"/>
              <a:buFont typeface="Roboto"/>
              <a:buChar char="●"/>
            </a:pPr>
            <a:r>
              <a:rPr lang="en" sz="1200">
                <a:latin typeface="Roboto"/>
                <a:ea typeface="Roboto"/>
                <a:cs typeface="Roboto"/>
                <a:sym typeface="Roboto"/>
              </a:rPr>
              <a:t>Rapid QR code scanning</a:t>
            </a:r>
            <a:endParaRPr sz="12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Pre-</a:t>
            </a:r>
            <a:r>
              <a:rPr lang="en" sz="1200">
                <a:latin typeface="Roboto"/>
                <a:ea typeface="Roboto"/>
                <a:cs typeface="Roboto"/>
                <a:sym typeface="Roboto"/>
              </a:rPr>
              <a:t>accessioned</a:t>
            </a:r>
            <a:r>
              <a:rPr lang="en" sz="1200">
                <a:latin typeface="Roboto"/>
                <a:ea typeface="Roboto"/>
                <a:cs typeface="Roboto"/>
                <a:sym typeface="Roboto"/>
              </a:rPr>
              <a:t>, pre-pooled sample tubes</a:t>
            </a:r>
            <a:endParaRPr sz="12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Batch flow control</a:t>
            </a:r>
            <a:endParaRPr sz="12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Can replace LIS</a:t>
            </a:r>
            <a:endParaRPr sz="12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Can interface w LIS thru API</a:t>
            </a:r>
            <a:endParaRPr sz="1200">
              <a:latin typeface="Roboto"/>
              <a:ea typeface="Roboto"/>
              <a:cs typeface="Roboto"/>
              <a:sym typeface="Roboto"/>
            </a:endParaRPr>
          </a:p>
          <a:p>
            <a:pPr indent="0" lvl="0" marL="0" rtl="0" algn="l">
              <a:spcBef>
                <a:spcPts val="0"/>
              </a:spcBef>
              <a:spcAft>
                <a:spcPts val="0"/>
              </a:spcAft>
              <a:buNone/>
            </a:pPr>
            <a:r>
              <a:t/>
            </a:r>
            <a:endParaRPr sz="1200">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id="265" name="Google Shape;265;p27"/>
          <p:cNvPicPr preferRelativeResize="0"/>
          <p:nvPr/>
        </p:nvPicPr>
        <p:blipFill>
          <a:blip r:embed="rId3">
            <a:alphaModFix amt="5000"/>
          </a:blip>
          <a:stretch>
            <a:fillRect/>
          </a:stretch>
        </p:blipFill>
        <p:spPr>
          <a:xfrm flipH="1">
            <a:off x="0" y="2"/>
            <a:ext cx="9143998" cy="5009028"/>
          </a:xfrm>
          <a:prstGeom prst="rect">
            <a:avLst/>
          </a:prstGeom>
          <a:noFill/>
          <a:ln>
            <a:noFill/>
          </a:ln>
        </p:spPr>
      </p:pic>
      <p:sp>
        <p:nvSpPr>
          <p:cNvPr id="266" name="Google Shape;266;p27"/>
          <p:cNvSpPr/>
          <p:nvPr/>
        </p:nvSpPr>
        <p:spPr>
          <a:xfrm>
            <a:off x="0" y="3550325"/>
            <a:ext cx="9144000" cy="1593000"/>
          </a:xfrm>
          <a:prstGeom prst="rect">
            <a:avLst/>
          </a:prstGeom>
          <a:solidFill>
            <a:srgbClr val="C9DA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Calibri"/>
              <a:ea typeface="Calibri"/>
              <a:cs typeface="Calibri"/>
              <a:sym typeface="Calibri"/>
            </a:endParaRPr>
          </a:p>
        </p:txBody>
      </p:sp>
      <p:sp>
        <p:nvSpPr>
          <p:cNvPr id="267" name="Google Shape;267;p27"/>
          <p:cNvSpPr txBox="1"/>
          <p:nvPr/>
        </p:nvSpPr>
        <p:spPr>
          <a:xfrm>
            <a:off x="638937" y="3730240"/>
            <a:ext cx="2167200" cy="1009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Testing Landscape</a:t>
            </a:r>
            <a:endParaRPr b="1" sz="2400">
              <a:solidFill>
                <a:srgbClr val="000000"/>
              </a:solidFill>
              <a:latin typeface="Poppins"/>
              <a:ea typeface="Poppins"/>
              <a:cs typeface="Poppins"/>
              <a:sym typeface="Poppins"/>
            </a:endParaRPr>
          </a:p>
        </p:txBody>
      </p:sp>
      <p:cxnSp>
        <p:nvCxnSpPr>
          <p:cNvPr id="268" name="Google Shape;268;p27"/>
          <p:cNvCxnSpPr/>
          <p:nvPr/>
        </p:nvCxnSpPr>
        <p:spPr>
          <a:xfrm rot="10800000">
            <a:off x="3044952" y="3928484"/>
            <a:ext cx="0" cy="685800"/>
          </a:xfrm>
          <a:prstGeom prst="straightConnector1">
            <a:avLst/>
          </a:prstGeom>
          <a:noFill/>
          <a:ln cap="flat" cmpd="sng" w="19050">
            <a:solidFill>
              <a:srgbClr val="000000">
                <a:alpha val="80000"/>
              </a:srgbClr>
            </a:solidFill>
            <a:prstDash val="solid"/>
            <a:miter lim="800000"/>
            <a:headEnd len="sm" w="sm" type="none"/>
            <a:tailEnd len="sm" w="sm" type="none"/>
          </a:ln>
        </p:spPr>
      </p:cxnSp>
      <p:sp>
        <p:nvSpPr>
          <p:cNvPr id="269" name="Google Shape;269;p27"/>
          <p:cNvSpPr txBox="1"/>
          <p:nvPr/>
        </p:nvSpPr>
        <p:spPr>
          <a:xfrm>
            <a:off x="3122000" y="3978884"/>
            <a:ext cx="5787900" cy="585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SzPts val="1100"/>
              <a:buNone/>
            </a:pPr>
            <a:r>
              <a:rPr lang="en">
                <a:solidFill>
                  <a:srgbClr val="171616"/>
                </a:solidFill>
                <a:latin typeface="Roboto"/>
                <a:ea typeface="Roboto"/>
                <a:cs typeface="Roboto"/>
                <a:sym typeface="Roboto"/>
              </a:rPr>
              <a:t>FloodLAMP's solution hits the sweet spot for mass screening. Low-sensitivity antigen tests and long turnaround times for centralized lab tests mean more pre-symptomatic, infectious cases</a:t>
            </a:r>
            <a:r>
              <a:rPr lang="en">
                <a:solidFill>
                  <a:srgbClr val="171616"/>
                </a:solidFill>
                <a:latin typeface="Roboto"/>
                <a:ea typeface="Roboto"/>
                <a:cs typeface="Roboto"/>
                <a:sym typeface="Roboto"/>
              </a:rPr>
              <a:t> in schools</a:t>
            </a:r>
            <a:r>
              <a:rPr lang="en">
                <a:solidFill>
                  <a:srgbClr val="171616"/>
                </a:solidFill>
                <a:latin typeface="Roboto"/>
                <a:ea typeface="Roboto"/>
                <a:cs typeface="Roboto"/>
                <a:sym typeface="Roboto"/>
              </a:rPr>
              <a:t>. FloodLAMP brings high performance molecular tests to a much broader range of labs.</a:t>
            </a:r>
            <a:endParaRPr>
              <a:solidFill>
                <a:srgbClr val="171616"/>
              </a:solidFill>
              <a:latin typeface="Roboto"/>
              <a:ea typeface="Roboto"/>
              <a:cs typeface="Roboto"/>
              <a:sym typeface="Roboto"/>
            </a:endParaRPr>
          </a:p>
        </p:txBody>
      </p:sp>
      <p:sp>
        <p:nvSpPr>
          <p:cNvPr id="270" name="Google Shape;270;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271" name="Google Shape;271;p27"/>
          <p:cNvGrpSpPr/>
          <p:nvPr/>
        </p:nvGrpSpPr>
        <p:grpSpPr>
          <a:xfrm>
            <a:off x="191221" y="280018"/>
            <a:ext cx="815109" cy="1094751"/>
            <a:chOff x="301939" y="114700"/>
            <a:chExt cx="950786" cy="1276975"/>
          </a:xfrm>
        </p:grpSpPr>
        <p:pic>
          <p:nvPicPr>
            <p:cNvPr id="272" name="Google Shape;272;p27"/>
            <p:cNvPicPr preferRelativeResize="0"/>
            <p:nvPr/>
          </p:nvPicPr>
          <p:blipFill>
            <a:blip r:embed="rId4">
              <a:alphaModFix/>
            </a:blip>
            <a:stretch>
              <a:fillRect/>
            </a:stretch>
          </p:blipFill>
          <p:spPr>
            <a:xfrm>
              <a:off x="417875" y="510743"/>
              <a:ext cx="764376" cy="191155"/>
            </a:xfrm>
            <a:prstGeom prst="rect">
              <a:avLst/>
            </a:prstGeom>
            <a:noFill/>
            <a:ln>
              <a:noFill/>
            </a:ln>
          </p:spPr>
        </p:pic>
        <p:pic>
          <p:nvPicPr>
            <p:cNvPr id="273" name="Google Shape;273;p27"/>
            <p:cNvPicPr preferRelativeResize="0"/>
            <p:nvPr/>
          </p:nvPicPr>
          <p:blipFill rotWithShape="1">
            <a:blip r:embed="rId5">
              <a:alphaModFix/>
            </a:blip>
            <a:srcRect b="18951" l="0" r="0" t="17980"/>
            <a:stretch/>
          </p:blipFill>
          <p:spPr>
            <a:xfrm>
              <a:off x="445774" y="752337"/>
              <a:ext cx="708600" cy="290185"/>
            </a:xfrm>
            <a:prstGeom prst="rect">
              <a:avLst/>
            </a:prstGeom>
            <a:noFill/>
            <a:ln>
              <a:noFill/>
            </a:ln>
          </p:spPr>
        </p:pic>
        <p:pic>
          <p:nvPicPr>
            <p:cNvPr id="274" name="Google Shape;274;p27"/>
            <p:cNvPicPr preferRelativeResize="0"/>
            <p:nvPr/>
          </p:nvPicPr>
          <p:blipFill rotWithShape="1">
            <a:blip r:embed="rId6">
              <a:alphaModFix/>
            </a:blip>
            <a:srcRect b="28888" l="0" r="0" t="26577"/>
            <a:stretch/>
          </p:blipFill>
          <p:spPr>
            <a:xfrm>
              <a:off x="379463" y="1092977"/>
              <a:ext cx="841201" cy="202498"/>
            </a:xfrm>
            <a:prstGeom prst="rect">
              <a:avLst/>
            </a:prstGeom>
            <a:noFill/>
            <a:ln>
              <a:noFill/>
            </a:ln>
          </p:spPr>
        </p:pic>
        <p:sp>
          <p:nvSpPr>
            <p:cNvPr id="275" name="Google Shape;275;p27"/>
            <p:cNvSpPr/>
            <p:nvPr/>
          </p:nvSpPr>
          <p:spPr>
            <a:xfrm>
              <a:off x="369825" y="161975"/>
              <a:ext cx="882900" cy="1229700"/>
            </a:xfrm>
            <a:prstGeom prst="roundRect">
              <a:avLst>
                <a:gd fmla="val 16667" name="adj"/>
              </a:avLst>
            </a:prstGeom>
            <a:no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7"/>
            <p:cNvSpPr txBox="1"/>
            <p:nvPr/>
          </p:nvSpPr>
          <p:spPr>
            <a:xfrm>
              <a:off x="301939" y="114700"/>
              <a:ext cx="882900" cy="359100"/>
            </a:xfrm>
            <a:prstGeom prst="rect">
              <a:avLst/>
            </a:prstGeom>
            <a:noFill/>
            <a:ln>
              <a:noFill/>
            </a:ln>
          </p:spPr>
          <p:txBody>
            <a:bodyPr anchorCtr="0" anchor="t" bIns="0" lIns="91425" spcFirstLastPara="1" rIns="0" wrap="square" tIns="91425">
              <a:spAutoFit/>
            </a:bodyPr>
            <a:lstStyle/>
            <a:p>
              <a:pPr indent="0" lvl="0" marL="0" rtl="0" algn="ctr">
                <a:spcBef>
                  <a:spcPts val="0"/>
                </a:spcBef>
                <a:spcAft>
                  <a:spcPts val="0"/>
                </a:spcAft>
                <a:buNone/>
              </a:pPr>
              <a:r>
                <a:rPr b="1" lang="en" sz="700">
                  <a:latin typeface="Poppins"/>
                  <a:ea typeface="Poppins"/>
                  <a:cs typeface="Poppins"/>
                  <a:sym typeface="Poppins"/>
                </a:rPr>
                <a:t>Antigen Test Suppliers</a:t>
              </a:r>
              <a:endParaRPr b="1" sz="700">
                <a:latin typeface="Poppins"/>
                <a:ea typeface="Poppins"/>
                <a:cs typeface="Poppins"/>
                <a:sym typeface="Poppins"/>
              </a:endParaRPr>
            </a:p>
          </p:txBody>
        </p:sp>
      </p:grpSp>
      <p:grpSp>
        <p:nvGrpSpPr>
          <p:cNvPr id="277" name="Google Shape;277;p27"/>
          <p:cNvGrpSpPr/>
          <p:nvPr/>
        </p:nvGrpSpPr>
        <p:grpSpPr>
          <a:xfrm>
            <a:off x="1304075" y="537075"/>
            <a:ext cx="3481751" cy="2283000"/>
            <a:chOff x="1304075" y="340700"/>
            <a:chExt cx="3481751" cy="2283000"/>
          </a:xfrm>
        </p:grpSpPr>
        <p:sp>
          <p:nvSpPr>
            <p:cNvPr id="278" name="Google Shape;278;p27"/>
            <p:cNvSpPr txBox="1"/>
            <p:nvPr/>
          </p:nvSpPr>
          <p:spPr>
            <a:xfrm>
              <a:off x="1360625" y="340700"/>
              <a:ext cx="3380100" cy="2283000"/>
            </a:xfrm>
            <a:prstGeom prst="rect">
              <a:avLst/>
            </a:prstGeom>
            <a:noFill/>
            <a:ln cap="flat" cmpd="sng" w="19050">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500"/>
                </a:spcAft>
                <a:buNone/>
              </a:pPr>
              <a:r>
                <a:t/>
              </a:r>
              <a:endParaRPr b="1" sz="1100">
                <a:latin typeface="Open Sans"/>
                <a:ea typeface="Open Sans"/>
                <a:cs typeface="Open Sans"/>
                <a:sym typeface="Open Sans"/>
              </a:endParaRPr>
            </a:p>
          </p:txBody>
        </p:sp>
        <p:sp>
          <p:nvSpPr>
            <p:cNvPr id="279" name="Google Shape;279;p27"/>
            <p:cNvSpPr txBox="1"/>
            <p:nvPr/>
          </p:nvSpPr>
          <p:spPr>
            <a:xfrm>
              <a:off x="3891635" y="434302"/>
              <a:ext cx="865800" cy="3849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800">
                  <a:latin typeface="Roboto"/>
                  <a:ea typeface="Roboto"/>
                  <a:cs typeface="Roboto"/>
                  <a:sym typeface="Roboto"/>
                </a:rPr>
                <a:t>Prevent </a:t>
              </a:r>
              <a:endParaRPr sz="800">
                <a:latin typeface="Roboto"/>
                <a:ea typeface="Roboto"/>
                <a:cs typeface="Roboto"/>
                <a:sym typeface="Roboto"/>
              </a:endParaRPr>
            </a:p>
            <a:p>
              <a:pPr indent="0" lvl="0" marL="0" rtl="0" algn="ctr">
                <a:spcBef>
                  <a:spcPts val="0"/>
                </a:spcBef>
                <a:spcAft>
                  <a:spcPts val="0"/>
                </a:spcAft>
                <a:buNone/>
              </a:pPr>
              <a:r>
                <a:rPr lang="en" sz="800">
                  <a:latin typeface="Roboto"/>
                  <a:ea typeface="Roboto"/>
                  <a:cs typeface="Roboto"/>
                  <a:sym typeface="Roboto"/>
                </a:rPr>
                <a:t>Cases in School</a:t>
              </a:r>
              <a:endParaRPr sz="800">
                <a:latin typeface="Roboto"/>
                <a:ea typeface="Roboto"/>
                <a:cs typeface="Roboto"/>
                <a:sym typeface="Roboto"/>
              </a:endParaRPr>
            </a:p>
          </p:txBody>
        </p:sp>
        <p:sp>
          <p:nvSpPr>
            <p:cNvPr id="280" name="Google Shape;280;p27"/>
            <p:cNvSpPr txBox="1"/>
            <p:nvPr/>
          </p:nvSpPr>
          <p:spPr>
            <a:xfrm>
              <a:off x="2491238" y="529358"/>
              <a:ext cx="615600" cy="2616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800">
                  <a:latin typeface="Roboto"/>
                  <a:ea typeface="Roboto"/>
                  <a:cs typeface="Roboto"/>
                  <a:sym typeface="Roboto"/>
                </a:rPr>
                <a:t>Sensitivity</a:t>
              </a:r>
              <a:endParaRPr sz="800">
                <a:latin typeface="Roboto"/>
                <a:ea typeface="Roboto"/>
                <a:cs typeface="Roboto"/>
                <a:sym typeface="Roboto"/>
              </a:endParaRPr>
            </a:p>
          </p:txBody>
        </p:sp>
        <p:sp>
          <p:nvSpPr>
            <p:cNvPr id="281" name="Google Shape;281;p27"/>
            <p:cNvSpPr txBox="1"/>
            <p:nvPr/>
          </p:nvSpPr>
          <p:spPr>
            <a:xfrm>
              <a:off x="3209777" y="444018"/>
              <a:ext cx="657000" cy="3849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800">
                  <a:latin typeface="Roboto"/>
                  <a:ea typeface="Roboto"/>
                  <a:cs typeface="Roboto"/>
                  <a:sym typeface="Roboto"/>
                </a:rPr>
                <a:t>Time to Results</a:t>
              </a:r>
              <a:endParaRPr sz="800">
                <a:latin typeface="Roboto"/>
                <a:ea typeface="Roboto"/>
                <a:cs typeface="Roboto"/>
                <a:sym typeface="Roboto"/>
              </a:endParaRPr>
            </a:p>
          </p:txBody>
        </p:sp>
        <p:sp>
          <p:nvSpPr>
            <p:cNvPr id="282" name="Google Shape;282;p27"/>
            <p:cNvSpPr txBox="1"/>
            <p:nvPr/>
          </p:nvSpPr>
          <p:spPr>
            <a:xfrm>
              <a:off x="1476122" y="1321500"/>
              <a:ext cx="8658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latin typeface="Roboto"/>
                  <a:ea typeface="Roboto"/>
                  <a:cs typeface="Roboto"/>
                  <a:sym typeface="Roboto"/>
                </a:rPr>
                <a:t>Antigen</a:t>
              </a:r>
              <a:endParaRPr sz="1100">
                <a:latin typeface="Roboto"/>
                <a:ea typeface="Roboto"/>
                <a:cs typeface="Roboto"/>
                <a:sym typeface="Roboto"/>
              </a:endParaRPr>
            </a:p>
          </p:txBody>
        </p:sp>
        <p:sp>
          <p:nvSpPr>
            <p:cNvPr id="283" name="Google Shape;283;p27"/>
            <p:cNvSpPr txBox="1"/>
            <p:nvPr/>
          </p:nvSpPr>
          <p:spPr>
            <a:xfrm>
              <a:off x="1304075" y="1833150"/>
              <a:ext cx="1218600" cy="6465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latin typeface="Roboto"/>
                  <a:ea typeface="Roboto"/>
                  <a:cs typeface="Roboto"/>
                  <a:sym typeface="Roboto"/>
                </a:rPr>
                <a:t>Centralized</a:t>
              </a:r>
              <a:endParaRPr sz="1100">
                <a:latin typeface="Roboto"/>
                <a:ea typeface="Roboto"/>
                <a:cs typeface="Roboto"/>
                <a:sym typeface="Roboto"/>
              </a:endParaRPr>
            </a:p>
            <a:p>
              <a:pPr indent="0" lvl="0" marL="0" rtl="0" algn="ctr">
                <a:spcBef>
                  <a:spcPts val="0"/>
                </a:spcBef>
                <a:spcAft>
                  <a:spcPts val="0"/>
                </a:spcAft>
                <a:buNone/>
              </a:pPr>
              <a:r>
                <a:rPr lang="en" sz="1100">
                  <a:latin typeface="Roboto"/>
                  <a:ea typeface="Roboto"/>
                  <a:cs typeface="Roboto"/>
                  <a:sym typeface="Roboto"/>
                </a:rPr>
                <a:t>Lab Processing</a:t>
              </a:r>
              <a:endParaRPr sz="1100">
                <a:latin typeface="Roboto"/>
                <a:ea typeface="Roboto"/>
                <a:cs typeface="Roboto"/>
                <a:sym typeface="Roboto"/>
              </a:endParaRPr>
            </a:p>
            <a:p>
              <a:pPr indent="0" lvl="0" marL="0" rtl="0" algn="ctr">
                <a:spcBef>
                  <a:spcPts val="0"/>
                </a:spcBef>
                <a:spcAft>
                  <a:spcPts val="0"/>
                </a:spcAft>
                <a:buNone/>
              </a:pPr>
              <a:r>
                <a:rPr lang="en" sz="1100">
                  <a:latin typeface="Roboto"/>
                  <a:ea typeface="Roboto"/>
                  <a:cs typeface="Roboto"/>
                  <a:sym typeface="Roboto"/>
                </a:rPr>
                <a:t>(pooled PCR)</a:t>
              </a:r>
              <a:endParaRPr sz="1100">
                <a:latin typeface="Roboto"/>
                <a:ea typeface="Roboto"/>
                <a:cs typeface="Roboto"/>
                <a:sym typeface="Roboto"/>
              </a:endParaRPr>
            </a:p>
          </p:txBody>
        </p:sp>
        <p:sp>
          <p:nvSpPr>
            <p:cNvPr id="284" name="Google Shape;284;p27"/>
            <p:cNvSpPr txBox="1"/>
            <p:nvPr/>
          </p:nvSpPr>
          <p:spPr>
            <a:xfrm>
              <a:off x="1440300" y="791564"/>
              <a:ext cx="10824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b="1" lang="en" sz="1100">
                  <a:latin typeface="Roboto"/>
                  <a:ea typeface="Roboto"/>
                  <a:cs typeface="Roboto"/>
                  <a:sym typeface="Roboto"/>
                </a:rPr>
                <a:t>FloodLAMP</a:t>
              </a:r>
              <a:endParaRPr sz="1100">
                <a:latin typeface="Roboto"/>
                <a:ea typeface="Roboto"/>
                <a:cs typeface="Roboto"/>
                <a:sym typeface="Roboto"/>
              </a:endParaRPr>
            </a:p>
          </p:txBody>
        </p:sp>
        <p:sp>
          <p:nvSpPr>
            <p:cNvPr id="285" name="Google Shape;285;p27"/>
            <p:cNvSpPr txBox="1"/>
            <p:nvPr/>
          </p:nvSpPr>
          <p:spPr>
            <a:xfrm>
              <a:off x="2332084" y="732425"/>
              <a:ext cx="9036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rgbClr val="4285F4"/>
                  </a:solidFill>
                  <a:latin typeface="Roboto"/>
                  <a:ea typeface="Roboto"/>
                  <a:cs typeface="Roboto"/>
                  <a:sym typeface="Roboto"/>
                </a:rPr>
                <a:t>✓✓✓✓</a:t>
              </a:r>
              <a:endParaRPr b="1" sz="1100">
                <a:solidFill>
                  <a:srgbClr val="4285F4"/>
                </a:solidFill>
                <a:latin typeface="Roboto"/>
                <a:ea typeface="Roboto"/>
                <a:cs typeface="Roboto"/>
                <a:sym typeface="Roboto"/>
              </a:endParaRPr>
            </a:p>
          </p:txBody>
        </p:sp>
        <p:sp>
          <p:nvSpPr>
            <p:cNvPr id="286" name="Google Shape;286;p27"/>
            <p:cNvSpPr txBox="1"/>
            <p:nvPr/>
          </p:nvSpPr>
          <p:spPr>
            <a:xfrm>
              <a:off x="2499816" y="1227606"/>
              <a:ext cx="6981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rgbClr val="B7B7B7"/>
                  </a:solidFill>
                  <a:latin typeface="Roboto"/>
                  <a:ea typeface="Roboto"/>
                  <a:cs typeface="Roboto"/>
                  <a:sym typeface="Roboto"/>
                </a:rPr>
                <a:t>✓✓</a:t>
              </a:r>
              <a:endParaRPr b="1" sz="1100">
                <a:solidFill>
                  <a:srgbClr val="B7B7B7"/>
                </a:solidFill>
                <a:latin typeface="Roboto"/>
                <a:ea typeface="Roboto"/>
                <a:cs typeface="Roboto"/>
                <a:sym typeface="Roboto"/>
              </a:endParaRPr>
            </a:p>
          </p:txBody>
        </p:sp>
        <p:sp>
          <p:nvSpPr>
            <p:cNvPr id="287" name="Google Shape;287;p27"/>
            <p:cNvSpPr txBox="1"/>
            <p:nvPr/>
          </p:nvSpPr>
          <p:spPr>
            <a:xfrm>
              <a:off x="3023723" y="1227600"/>
              <a:ext cx="10824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rgbClr val="B7B7B7"/>
                  </a:solidFill>
                  <a:latin typeface="Roboto"/>
                  <a:ea typeface="Roboto"/>
                  <a:cs typeface="Roboto"/>
                  <a:sym typeface="Roboto"/>
                </a:rPr>
                <a:t>✓✓✓✓✓</a:t>
              </a:r>
              <a:endParaRPr b="1" sz="1100">
                <a:solidFill>
                  <a:srgbClr val="B7B7B7"/>
                </a:solidFill>
                <a:latin typeface="Roboto"/>
                <a:ea typeface="Roboto"/>
                <a:cs typeface="Roboto"/>
                <a:sym typeface="Roboto"/>
              </a:endParaRPr>
            </a:p>
          </p:txBody>
        </p:sp>
        <p:sp>
          <p:nvSpPr>
            <p:cNvPr id="288" name="Google Shape;288;p27"/>
            <p:cNvSpPr txBox="1"/>
            <p:nvPr/>
          </p:nvSpPr>
          <p:spPr>
            <a:xfrm>
              <a:off x="3969553" y="1227594"/>
              <a:ext cx="6981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rgbClr val="B7B7B7"/>
                  </a:solidFill>
                  <a:latin typeface="Roboto"/>
                  <a:ea typeface="Roboto"/>
                  <a:cs typeface="Roboto"/>
                  <a:sym typeface="Roboto"/>
                </a:rPr>
                <a:t>✓✓</a:t>
              </a:r>
              <a:endParaRPr b="1" sz="1100">
                <a:solidFill>
                  <a:srgbClr val="B7B7B7"/>
                </a:solidFill>
                <a:latin typeface="Roboto"/>
                <a:ea typeface="Roboto"/>
                <a:cs typeface="Roboto"/>
                <a:sym typeface="Roboto"/>
              </a:endParaRPr>
            </a:p>
          </p:txBody>
        </p:sp>
        <p:sp>
          <p:nvSpPr>
            <p:cNvPr id="289" name="Google Shape;289;p27"/>
            <p:cNvSpPr txBox="1"/>
            <p:nvPr/>
          </p:nvSpPr>
          <p:spPr>
            <a:xfrm>
              <a:off x="2331552" y="1905125"/>
              <a:ext cx="10488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rgbClr val="B7B7B7"/>
                  </a:solidFill>
                  <a:latin typeface="Roboto"/>
                  <a:ea typeface="Roboto"/>
                  <a:cs typeface="Roboto"/>
                  <a:sym typeface="Roboto"/>
                </a:rPr>
                <a:t>✓✓✓✓✓</a:t>
              </a:r>
              <a:endParaRPr b="1" sz="1100">
                <a:solidFill>
                  <a:srgbClr val="B7B7B7"/>
                </a:solidFill>
                <a:latin typeface="Roboto"/>
                <a:ea typeface="Roboto"/>
                <a:cs typeface="Roboto"/>
                <a:sym typeface="Roboto"/>
              </a:endParaRPr>
            </a:p>
          </p:txBody>
        </p:sp>
        <p:sp>
          <p:nvSpPr>
            <p:cNvPr id="290" name="Google Shape;290;p27"/>
            <p:cNvSpPr txBox="1"/>
            <p:nvPr/>
          </p:nvSpPr>
          <p:spPr>
            <a:xfrm>
              <a:off x="3257148" y="1905127"/>
              <a:ext cx="6981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rgbClr val="B7B7B7"/>
                  </a:solidFill>
                  <a:latin typeface="Roboto"/>
                  <a:ea typeface="Roboto"/>
                  <a:cs typeface="Roboto"/>
                  <a:sym typeface="Roboto"/>
                </a:rPr>
                <a:t>✓✓</a:t>
              </a:r>
              <a:endParaRPr b="1" sz="1100">
                <a:solidFill>
                  <a:srgbClr val="B7B7B7"/>
                </a:solidFill>
                <a:latin typeface="Roboto"/>
                <a:ea typeface="Roboto"/>
                <a:cs typeface="Roboto"/>
                <a:sym typeface="Roboto"/>
              </a:endParaRPr>
            </a:p>
          </p:txBody>
        </p:sp>
        <p:sp>
          <p:nvSpPr>
            <p:cNvPr id="291" name="Google Shape;291;p27"/>
            <p:cNvSpPr txBox="1"/>
            <p:nvPr/>
          </p:nvSpPr>
          <p:spPr>
            <a:xfrm>
              <a:off x="3969553" y="1905116"/>
              <a:ext cx="6981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rgbClr val="B7B7B7"/>
                  </a:solidFill>
                  <a:latin typeface="Roboto"/>
                  <a:ea typeface="Roboto"/>
                  <a:cs typeface="Roboto"/>
                  <a:sym typeface="Roboto"/>
                </a:rPr>
                <a:t>✓✓</a:t>
              </a:r>
              <a:endParaRPr b="1" sz="1100">
                <a:solidFill>
                  <a:srgbClr val="B7B7B7"/>
                </a:solidFill>
                <a:latin typeface="Roboto"/>
                <a:ea typeface="Roboto"/>
                <a:cs typeface="Roboto"/>
                <a:sym typeface="Roboto"/>
              </a:endParaRPr>
            </a:p>
          </p:txBody>
        </p:sp>
        <p:sp>
          <p:nvSpPr>
            <p:cNvPr id="292" name="Google Shape;292;p27"/>
            <p:cNvSpPr txBox="1"/>
            <p:nvPr/>
          </p:nvSpPr>
          <p:spPr>
            <a:xfrm>
              <a:off x="3094084" y="732425"/>
              <a:ext cx="9036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rgbClr val="4285F4"/>
                  </a:solidFill>
                  <a:latin typeface="Roboto"/>
                  <a:ea typeface="Roboto"/>
                  <a:cs typeface="Roboto"/>
                  <a:sym typeface="Roboto"/>
                </a:rPr>
                <a:t>✓✓✓✓</a:t>
              </a:r>
              <a:endParaRPr b="1" sz="1100">
                <a:solidFill>
                  <a:srgbClr val="4285F4"/>
                </a:solidFill>
                <a:latin typeface="Roboto"/>
                <a:ea typeface="Roboto"/>
                <a:cs typeface="Roboto"/>
                <a:sym typeface="Roboto"/>
              </a:endParaRPr>
            </a:p>
          </p:txBody>
        </p:sp>
        <p:sp>
          <p:nvSpPr>
            <p:cNvPr id="293" name="Google Shape;293;p27"/>
            <p:cNvSpPr txBox="1"/>
            <p:nvPr/>
          </p:nvSpPr>
          <p:spPr>
            <a:xfrm>
              <a:off x="3882226" y="732425"/>
              <a:ext cx="9036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rgbClr val="4285F4"/>
                  </a:solidFill>
                  <a:latin typeface="Roboto"/>
                  <a:ea typeface="Roboto"/>
                  <a:cs typeface="Roboto"/>
                  <a:sym typeface="Roboto"/>
                </a:rPr>
                <a:t>✓✓✓✓</a:t>
              </a:r>
              <a:endParaRPr b="1" sz="1100">
                <a:solidFill>
                  <a:srgbClr val="4285F4"/>
                </a:solidFill>
                <a:latin typeface="Roboto"/>
                <a:ea typeface="Roboto"/>
                <a:cs typeface="Roboto"/>
                <a:sym typeface="Roboto"/>
              </a:endParaRPr>
            </a:p>
          </p:txBody>
        </p:sp>
      </p:grpSp>
      <p:grpSp>
        <p:nvGrpSpPr>
          <p:cNvPr id="294" name="Google Shape;294;p27"/>
          <p:cNvGrpSpPr/>
          <p:nvPr/>
        </p:nvGrpSpPr>
        <p:grpSpPr>
          <a:xfrm>
            <a:off x="191221" y="1528143"/>
            <a:ext cx="815104" cy="1802432"/>
            <a:chOff x="191221" y="1528143"/>
            <a:chExt cx="815104" cy="1802432"/>
          </a:xfrm>
        </p:grpSpPr>
        <p:sp>
          <p:nvSpPr>
            <p:cNvPr id="295" name="Google Shape;295;p27"/>
            <p:cNvSpPr/>
            <p:nvPr/>
          </p:nvSpPr>
          <p:spPr>
            <a:xfrm>
              <a:off x="249425" y="1568675"/>
              <a:ext cx="756900" cy="1761900"/>
            </a:xfrm>
            <a:prstGeom prst="roundRect">
              <a:avLst>
                <a:gd fmla="val 16667" name="adj"/>
              </a:avLst>
            </a:prstGeom>
            <a:no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7"/>
            <p:cNvSpPr txBox="1"/>
            <p:nvPr/>
          </p:nvSpPr>
          <p:spPr>
            <a:xfrm>
              <a:off x="191221" y="1528143"/>
              <a:ext cx="756900" cy="307800"/>
            </a:xfrm>
            <a:prstGeom prst="rect">
              <a:avLst/>
            </a:prstGeom>
            <a:noFill/>
            <a:ln>
              <a:noFill/>
            </a:ln>
          </p:spPr>
          <p:txBody>
            <a:bodyPr anchorCtr="0" anchor="t" bIns="0" lIns="91425" spcFirstLastPara="1" rIns="0" wrap="square" tIns="91425">
              <a:spAutoFit/>
            </a:bodyPr>
            <a:lstStyle/>
            <a:p>
              <a:pPr indent="0" lvl="0" marL="0" rtl="0" algn="ctr">
                <a:spcBef>
                  <a:spcPts val="0"/>
                </a:spcBef>
                <a:spcAft>
                  <a:spcPts val="0"/>
                </a:spcAft>
                <a:buNone/>
              </a:pPr>
              <a:r>
                <a:rPr b="1" lang="en" sz="700">
                  <a:latin typeface="Poppins"/>
                  <a:ea typeface="Poppins"/>
                  <a:cs typeface="Poppins"/>
                  <a:sym typeface="Poppins"/>
                </a:rPr>
                <a:t>Pooled Central PCR</a:t>
              </a:r>
              <a:endParaRPr b="1" sz="700">
                <a:latin typeface="Poppins"/>
                <a:ea typeface="Poppins"/>
                <a:cs typeface="Poppins"/>
                <a:sym typeface="Poppins"/>
              </a:endParaRPr>
            </a:p>
          </p:txBody>
        </p:sp>
        <p:pic>
          <p:nvPicPr>
            <p:cNvPr id="297" name="Google Shape;297;p27"/>
            <p:cNvPicPr preferRelativeResize="0"/>
            <p:nvPr/>
          </p:nvPicPr>
          <p:blipFill>
            <a:blip r:embed="rId7">
              <a:alphaModFix/>
            </a:blip>
            <a:stretch>
              <a:fillRect/>
            </a:stretch>
          </p:blipFill>
          <p:spPr>
            <a:xfrm>
              <a:off x="296663" y="1835998"/>
              <a:ext cx="643200" cy="266564"/>
            </a:xfrm>
            <a:prstGeom prst="rect">
              <a:avLst/>
            </a:prstGeom>
            <a:noFill/>
            <a:ln>
              <a:noFill/>
            </a:ln>
          </p:spPr>
        </p:pic>
        <p:pic>
          <p:nvPicPr>
            <p:cNvPr id="298" name="Google Shape;298;p27"/>
            <p:cNvPicPr preferRelativeResize="0"/>
            <p:nvPr/>
          </p:nvPicPr>
          <p:blipFill>
            <a:blip r:embed="rId8">
              <a:alphaModFix/>
            </a:blip>
            <a:stretch>
              <a:fillRect/>
            </a:stretch>
          </p:blipFill>
          <p:spPr>
            <a:xfrm>
              <a:off x="353525" y="2108935"/>
              <a:ext cx="548700" cy="203221"/>
            </a:xfrm>
            <a:prstGeom prst="rect">
              <a:avLst/>
            </a:prstGeom>
            <a:noFill/>
            <a:ln>
              <a:noFill/>
            </a:ln>
          </p:spPr>
        </p:pic>
        <p:pic>
          <p:nvPicPr>
            <p:cNvPr id="299" name="Google Shape;299;p27"/>
            <p:cNvPicPr preferRelativeResize="0"/>
            <p:nvPr/>
          </p:nvPicPr>
          <p:blipFill>
            <a:blip r:embed="rId9">
              <a:alphaModFix/>
            </a:blip>
            <a:stretch>
              <a:fillRect/>
            </a:stretch>
          </p:blipFill>
          <p:spPr>
            <a:xfrm>
              <a:off x="298012" y="2316410"/>
              <a:ext cx="643200" cy="152963"/>
            </a:xfrm>
            <a:prstGeom prst="rect">
              <a:avLst/>
            </a:prstGeom>
            <a:noFill/>
            <a:ln>
              <a:noFill/>
            </a:ln>
          </p:spPr>
        </p:pic>
        <p:pic>
          <p:nvPicPr>
            <p:cNvPr id="300" name="Google Shape;300;p27"/>
            <p:cNvPicPr preferRelativeResize="0"/>
            <p:nvPr/>
          </p:nvPicPr>
          <p:blipFill>
            <a:blip r:embed="rId10">
              <a:alphaModFix/>
            </a:blip>
            <a:stretch>
              <a:fillRect/>
            </a:stretch>
          </p:blipFill>
          <p:spPr>
            <a:xfrm>
              <a:off x="353525" y="2483714"/>
              <a:ext cx="548700" cy="242061"/>
            </a:xfrm>
            <a:prstGeom prst="rect">
              <a:avLst/>
            </a:prstGeom>
            <a:noFill/>
            <a:ln>
              <a:noFill/>
            </a:ln>
          </p:spPr>
        </p:pic>
        <p:pic>
          <p:nvPicPr>
            <p:cNvPr id="301" name="Google Shape;301;p27"/>
            <p:cNvPicPr preferRelativeResize="0"/>
            <p:nvPr/>
          </p:nvPicPr>
          <p:blipFill>
            <a:blip r:embed="rId11">
              <a:alphaModFix/>
            </a:blip>
            <a:stretch>
              <a:fillRect/>
            </a:stretch>
          </p:blipFill>
          <p:spPr>
            <a:xfrm>
              <a:off x="306273" y="2706013"/>
              <a:ext cx="643200" cy="163118"/>
            </a:xfrm>
            <a:prstGeom prst="rect">
              <a:avLst/>
            </a:prstGeom>
            <a:noFill/>
            <a:ln>
              <a:noFill/>
            </a:ln>
          </p:spPr>
        </p:pic>
        <p:pic>
          <p:nvPicPr>
            <p:cNvPr id="302" name="Google Shape;302;p27"/>
            <p:cNvPicPr preferRelativeResize="0"/>
            <p:nvPr/>
          </p:nvPicPr>
          <p:blipFill>
            <a:blip r:embed="rId12">
              <a:alphaModFix/>
            </a:blip>
            <a:stretch>
              <a:fillRect/>
            </a:stretch>
          </p:blipFill>
          <p:spPr>
            <a:xfrm>
              <a:off x="306275" y="2903593"/>
              <a:ext cx="643200" cy="214400"/>
            </a:xfrm>
            <a:prstGeom prst="rect">
              <a:avLst/>
            </a:prstGeom>
            <a:noFill/>
            <a:ln>
              <a:noFill/>
            </a:ln>
          </p:spPr>
        </p:pic>
        <p:pic>
          <p:nvPicPr>
            <p:cNvPr id="303" name="Google Shape;303;p27"/>
            <p:cNvPicPr preferRelativeResize="0"/>
            <p:nvPr/>
          </p:nvPicPr>
          <p:blipFill>
            <a:blip r:embed="rId13">
              <a:alphaModFix/>
            </a:blip>
            <a:stretch>
              <a:fillRect/>
            </a:stretch>
          </p:blipFill>
          <p:spPr>
            <a:xfrm>
              <a:off x="406162" y="3108112"/>
              <a:ext cx="433800" cy="203225"/>
            </a:xfrm>
            <a:prstGeom prst="rect">
              <a:avLst/>
            </a:prstGeom>
            <a:noFill/>
            <a:ln>
              <a:noFill/>
            </a:ln>
          </p:spPr>
        </p:pic>
      </p:grpSp>
      <p:sp>
        <p:nvSpPr>
          <p:cNvPr id="304" name="Google Shape;304;p27"/>
          <p:cNvSpPr/>
          <p:nvPr/>
        </p:nvSpPr>
        <p:spPr>
          <a:xfrm>
            <a:off x="5180825" y="2092400"/>
            <a:ext cx="3195600" cy="5850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lang="en" sz="1200">
                <a:latin typeface="Roboto"/>
                <a:ea typeface="Roboto"/>
                <a:cs typeface="Roboto"/>
                <a:sym typeface="Roboto"/>
              </a:rPr>
              <a:t>The &gt; 24hr turnaround on a classroom PCR pool is a deal breaker for most schools.</a:t>
            </a:r>
            <a:endParaRPr sz="1200">
              <a:latin typeface="Roboto"/>
              <a:ea typeface="Roboto"/>
              <a:cs typeface="Roboto"/>
              <a:sym typeface="Roboto"/>
            </a:endParaRPr>
          </a:p>
        </p:txBody>
      </p:sp>
      <p:sp>
        <p:nvSpPr>
          <p:cNvPr id="305" name="Google Shape;305;p27"/>
          <p:cNvSpPr/>
          <p:nvPr/>
        </p:nvSpPr>
        <p:spPr>
          <a:xfrm>
            <a:off x="5180825" y="1375763"/>
            <a:ext cx="3195600" cy="7278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lang="en" sz="1200">
                <a:latin typeface="Roboto"/>
                <a:ea typeface="Roboto"/>
                <a:cs typeface="Roboto"/>
                <a:sym typeface="Roboto"/>
              </a:rPr>
              <a:t>Poor sensitivity of antigen tests means they need to be run every day to protect a school, adding large cost and overhead.</a:t>
            </a:r>
            <a:endParaRPr sz="1200">
              <a:latin typeface="Roboto"/>
              <a:ea typeface="Roboto"/>
              <a:cs typeface="Roboto"/>
              <a:sym typeface="Roboto"/>
            </a:endParaRPr>
          </a:p>
        </p:txBody>
      </p:sp>
      <p:sp>
        <p:nvSpPr>
          <p:cNvPr id="306" name="Google Shape;306;p27"/>
          <p:cNvSpPr/>
          <p:nvPr/>
        </p:nvSpPr>
        <p:spPr>
          <a:xfrm>
            <a:off x="5180825" y="568400"/>
            <a:ext cx="3195600" cy="5850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lang="en" sz="1200">
                <a:latin typeface="Roboto"/>
                <a:ea typeface="Roboto"/>
                <a:cs typeface="Roboto"/>
                <a:sym typeface="Roboto"/>
              </a:rPr>
              <a:t>FloodLAMP provides rapid, high sensitivity results with distributed local labs and processing sites. </a:t>
            </a:r>
            <a:endParaRPr sz="1200">
              <a:latin typeface="Roboto"/>
              <a:ea typeface="Roboto"/>
              <a:cs typeface="Roboto"/>
              <a:sym typeface="Roboto"/>
            </a:endParaRPr>
          </a:p>
        </p:txBody>
      </p:sp>
      <p:sp>
        <p:nvSpPr>
          <p:cNvPr id="307" name="Google Shape;307;p27"/>
          <p:cNvSpPr/>
          <p:nvPr/>
        </p:nvSpPr>
        <p:spPr>
          <a:xfrm>
            <a:off x="5134750" y="2642050"/>
            <a:ext cx="3195600" cy="5850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i="1" lang="en" sz="1200">
                <a:latin typeface="Roboto"/>
                <a:ea typeface="Roboto"/>
                <a:cs typeface="Roboto"/>
                <a:sym typeface="Roboto"/>
              </a:rPr>
              <a:t>"The key is it's all about turnaround time ... [instead of just the lab time] we're redefining turnaround time to be swab to results." </a:t>
            </a:r>
            <a:endParaRPr b="1" i="1" sz="1200">
              <a:latin typeface="Roboto"/>
              <a:ea typeface="Roboto"/>
              <a:cs typeface="Roboto"/>
              <a:sym typeface="Roboto"/>
            </a:endParaRPr>
          </a:p>
          <a:p>
            <a:pPr indent="0" lvl="0" marL="0" rtl="0" algn="l">
              <a:spcBef>
                <a:spcPts val="0"/>
              </a:spcBef>
              <a:spcAft>
                <a:spcPts val="0"/>
              </a:spcAft>
              <a:buNone/>
            </a:pPr>
            <a:r>
              <a:rPr i="1" lang="en" sz="900">
                <a:latin typeface="Roboto"/>
                <a:ea typeface="Roboto"/>
                <a:cs typeface="Roboto"/>
                <a:sym typeface="Roboto"/>
              </a:rPr>
              <a:t>- Mara Aspinall, Advisor and lead author on Rockefeller Foundation National Testing Plan Report</a:t>
            </a:r>
            <a:endParaRPr sz="1500">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28"/>
          <p:cNvSpPr txBox="1"/>
          <p:nvPr/>
        </p:nvSpPr>
        <p:spPr>
          <a:xfrm>
            <a:off x="4524875" y="351075"/>
            <a:ext cx="4440300" cy="31290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500"/>
              </a:spcAft>
              <a:buNone/>
            </a:pPr>
            <a:r>
              <a:t/>
            </a:r>
            <a:endParaRPr b="1" sz="1100">
              <a:latin typeface="Open Sans"/>
              <a:ea typeface="Open Sans"/>
              <a:cs typeface="Open Sans"/>
              <a:sym typeface="Open Sans"/>
            </a:endParaRPr>
          </a:p>
        </p:txBody>
      </p:sp>
      <p:sp>
        <p:nvSpPr>
          <p:cNvPr id="313" name="Google Shape;313;p28"/>
          <p:cNvSpPr/>
          <p:nvPr/>
        </p:nvSpPr>
        <p:spPr>
          <a:xfrm>
            <a:off x="0" y="3550325"/>
            <a:ext cx="9144000" cy="1593000"/>
          </a:xfrm>
          <a:prstGeom prst="rect">
            <a:avLst/>
          </a:prstGeom>
          <a:solidFill>
            <a:srgbClr val="C9DA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Calibri"/>
              <a:ea typeface="Calibri"/>
              <a:cs typeface="Calibri"/>
              <a:sym typeface="Calibri"/>
            </a:endParaRPr>
          </a:p>
        </p:txBody>
      </p:sp>
      <p:sp>
        <p:nvSpPr>
          <p:cNvPr id="314" name="Google Shape;314;p28"/>
          <p:cNvSpPr txBox="1"/>
          <p:nvPr/>
        </p:nvSpPr>
        <p:spPr>
          <a:xfrm>
            <a:off x="638937" y="3730240"/>
            <a:ext cx="2167200" cy="1009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Team</a:t>
            </a:r>
            <a:endParaRPr b="1" sz="2400">
              <a:solidFill>
                <a:srgbClr val="000000"/>
              </a:solidFill>
              <a:latin typeface="Poppins"/>
              <a:ea typeface="Poppins"/>
              <a:cs typeface="Poppins"/>
              <a:sym typeface="Poppins"/>
            </a:endParaRPr>
          </a:p>
        </p:txBody>
      </p:sp>
      <p:cxnSp>
        <p:nvCxnSpPr>
          <p:cNvPr id="315" name="Google Shape;315;p28"/>
          <p:cNvCxnSpPr/>
          <p:nvPr/>
        </p:nvCxnSpPr>
        <p:spPr>
          <a:xfrm rot="10800000">
            <a:off x="3044952" y="3928484"/>
            <a:ext cx="0" cy="685800"/>
          </a:xfrm>
          <a:prstGeom prst="straightConnector1">
            <a:avLst/>
          </a:prstGeom>
          <a:noFill/>
          <a:ln cap="flat" cmpd="sng" w="19050">
            <a:solidFill>
              <a:srgbClr val="000000">
                <a:alpha val="80000"/>
              </a:srgbClr>
            </a:solidFill>
            <a:prstDash val="solid"/>
            <a:miter lim="800000"/>
            <a:headEnd len="sm" w="sm" type="none"/>
            <a:tailEnd len="sm" w="sm" type="none"/>
          </a:ln>
        </p:spPr>
      </p:cxnSp>
      <p:sp>
        <p:nvSpPr>
          <p:cNvPr id="316" name="Google Shape;316;p28"/>
          <p:cNvSpPr txBox="1"/>
          <p:nvPr/>
        </p:nvSpPr>
        <p:spPr>
          <a:xfrm>
            <a:off x="3122000" y="3978884"/>
            <a:ext cx="5787900" cy="585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SzPts val="1100"/>
              <a:buNone/>
            </a:pPr>
            <a:r>
              <a:rPr lang="en">
                <a:solidFill>
                  <a:srgbClr val="171616"/>
                </a:solidFill>
                <a:latin typeface="Roboto"/>
                <a:ea typeface="Roboto"/>
                <a:cs typeface="Roboto"/>
                <a:sym typeface="Roboto"/>
              </a:rPr>
              <a:t>Proven biotech and software experience</a:t>
            </a:r>
            <a:endParaRPr>
              <a:solidFill>
                <a:srgbClr val="171616"/>
              </a:solidFill>
              <a:latin typeface="Roboto"/>
              <a:ea typeface="Roboto"/>
              <a:cs typeface="Roboto"/>
              <a:sym typeface="Roboto"/>
            </a:endParaRPr>
          </a:p>
          <a:p>
            <a:pPr indent="0" lvl="0" marL="0" marR="0" rtl="0" algn="l">
              <a:lnSpc>
                <a:spcPct val="100000"/>
              </a:lnSpc>
              <a:spcBef>
                <a:spcPts val="0"/>
              </a:spcBef>
              <a:spcAft>
                <a:spcPts val="0"/>
              </a:spcAft>
              <a:buSzPts val="1100"/>
              <a:buNone/>
            </a:pPr>
            <a:r>
              <a:rPr lang="en">
                <a:solidFill>
                  <a:srgbClr val="171616"/>
                </a:solidFill>
                <a:latin typeface="Roboto"/>
                <a:ea typeface="Roboto"/>
                <a:cs typeface="Roboto"/>
                <a:sym typeface="Roboto"/>
              </a:rPr>
              <a:t>Multiple startup exits</a:t>
            </a:r>
            <a:endParaRPr>
              <a:solidFill>
                <a:srgbClr val="171616"/>
              </a:solidFill>
              <a:latin typeface="Roboto"/>
              <a:ea typeface="Roboto"/>
              <a:cs typeface="Roboto"/>
              <a:sym typeface="Roboto"/>
            </a:endParaRPr>
          </a:p>
          <a:p>
            <a:pPr indent="0" lvl="0" marL="0" marR="0" rtl="0" algn="l">
              <a:lnSpc>
                <a:spcPct val="100000"/>
              </a:lnSpc>
              <a:spcBef>
                <a:spcPts val="0"/>
              </a:spcBef>
              <a:spcAft>
                <a:spcPts val="0"/>
              </a:spcAft>
              <a:buSzPts val="1100"/>
              <a:buNone/>
            </a:pPr>
            <a:r>
              <a:rPr lang="en">
                <a:solidFill>
                  <a:srgbClr val="171616"/>
                </a:solidFill>
                <a:latin typeface="Roboto"/>
                <a:ea typeface="Roboto"/>
                <a:cs typeface="Roboto"/>
                <a:sym typeface="Roboto"/>
              </a:rPr>
              <a:t>Large network of influential advisors and collaborators</a:t>
            </a:r>
            <a:endParaRPr>
              <a:solidFill>
                <a:srgbClr val="171616"/>
              </a:solidFill>
              <a:latin typeface="Roboto"/>
              <a:ea typeface="Roboto"/>
              <a:cs typeface="Roboto"/>
              <a:sym typeface="Roboto"/>
            </a:endParaRPr>
          </a:p>
        </p:txBody>
      </p:sp>
      <p:sp>
        <p:nvSpPr>
          <p:cNvPr id="317" name="Google Shape;317;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18" name="Google Shape;318;p28"/>
          <p:cNvSpPr txBox="1"/>
          <p:nvPr/>
        </p:nvSpPr>
        <p:spPr>
          <a:xfrm>
            <a:off x="570825" y="426050"/>
            <a:ext cx="2940000" cy="23484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Clr>
                <a:schemeClr val="dk1"/>
              </a:buClr>
              <a:buSzPts val="1100"/>
              <a:buFont typeface="Arial"/>
              <a:buNone/>
            </a:pPr>
            <a:r>
              <a:rPr lang="en" sz="1200" u="sng">
                <a:solidFill>
                  <a:schemeClr val="dk1"/>
                </a:solidFill>
                <a:latin typeface="Roboto"/>
                <a:ea typeface="Roboto"/>
                <a:cs typeface="Roboto"/>
                <a:sym typeface="Roboto"/>
              </a:rPr>
              <a:t>FloodLAMP Leadership Team</a:t>
            </a:r>
            <a:endParaRPr b="1" sz="1100">
              <a:latin typeface="Roboto"/>
              <a:ea typeface="Roboto"/>
              <a:cs typeface="Roboto"/>
              <a:sym typeface="Roboto"/>
            </a:endParaRPr>
          </a:p>
          <a:p>
            <a:pPr indent="0" lvl="0" marL="0" rtl="0" algn="l">
              <a:spcBef>
                <a:spcPts val="0"/>
              </a:spcBef>
              <a:spcAft>
                <a:spcPts val="0"/>
              </a:spcAft>
              <a:buNone/>
            </a:pPr>
            <a:r>
              <a:rPr b="1" lang="en" sz="1200">
                <a:solidFill>
                  <a:srgbClr val="000000"/>
                </a:solidFill>
                <a:latin typeface="Roboto"/>
                <a:ea typeface="Roboto"/>
                <a:cs typeface="Roboto"/>
                <a:sym typeface="Roboto"/>
              </a:rPr>
              <a:t>Randy True </a:t>
            </a:r>
            <a:r>
              <a:rPr lang="en" sz="1300">
                <a:solidFill>
                  <a:srgbClr val="000000"/>
                </a:solidFill>
                <a:latin typeface="Roboto"/>
                <a:ea typeface="Roboto"/>
                <a:cs typeface="Roboto"/>
                <a:sym typeface="Roboto"/>
              </a:rPr>
              <a:t> </a:t>
            </a:r>
            <a:r>
              <a:rPr lang="en" sz="1200">
                <a:solidFill>
                  <a:srgbClr val="000000"/>
                </a:solidFill>
                <a:latin typeface="Roboto"/>
                <a:ea typeface="Roboto"/>
                <a:cs typeface="Roboto"/>
                <a:sym typeface="Roboto"/>
              </a:rPr>
              <a:t>Founder &amp; CEO</a:t>
            </a:r>
            <a:endParaRPr i="1" sz="1000">
              <a:solidFill>
                <a:srgbClr val="000000"/>
              </a:solidFill>
              <a:latin typeface="Roboto"/>
              <a:ea typeface="Roboto"/>
              <a:cs typeface="Roboto"/>
              <a:sym typeface="Roboto"/>
            </a:endParaRPr>
          </a:p>
          <a:p>
            <a:pPr indent="-222250" lvl="0" marL="342900" rtl="0" algn="l">
              <a:spcBef>
                <a:spcPts val="0"/>
              </a:spcBef>
              <a:spcAft>
                <a:spcPts val="0"/>
              </a:spcAft>
              <a:buClr>
                <a:srgbClr val="000000"/>
              </a:buClr>
              <a:buSzPts val="900"/>
              <a:buFont typeface="Roboto"/>
              <a:buChar char="●"/>
            </a:pPr>
            <a:r>
              <a:rPr i="1" lang="en" sz="900">
                <a:solidFill>
                  <a:srgbClr val="000000"/>
                </a:solidFill>
                <a:latin typeface="Roboto"/>
                <a:ea typeface="Roboto"/>
                <a:cs typeface="Roboto"/>
                <a:sym typeface="Roboto"/>
              </a:rPr>
              <a:t>Founder TMI Inc. - Acq. Affymetrix 25MM</a:t>
            </a:r>
            <a:endParaRPr i="1" sz="900">
              <a:solidFill>
                <a:srgbClr val="000000"/>
              </a:solidFill>
              <a:latin typeface="Roboto"/>
              <a:ea typeface="Roboto"/>
              <a:cs typeface="Roboto"/>
              <a:sym typeface="Roboto"/>
            </a:endParaRPr>
          </a:p>
          <a:p>
            <a:pPr indent="-222250" lvl="0" marL="342900" rtl="0" algn="l">
              <a:spcBef>
                <a:spcPts val="0"/>
              </a:spcBef>
              <a:spcAft>
                <a:spcPts val="0"/>
              </a:spcAft>
              <a:buClr>
                <a:srgbClr val="000000"/>
              </a:buClr>
              <a:buSzPts val="900"/>
              <a:buFont typeface="Roboto"/>
              <a:buChar char="●"/>
            </a:pPr>
            <a:r>
              <a:rPr i="1" lang="en" sz="900">
                <a:solidFill>
                  <a:srgbClr val="000000"/>
                </a:solidFill>
                <a:latin typeface="Roboto"/>
                <a:ea typeface="Roboto"/>
                <a:cs typeface="Roboto"/>
                <a:sym typeface="Roboto"/>
              </a:rPr>
              <a:t>VP of R&amp;D at Affymetrix</a:t>
            </a:r>
            <a:endParaRPr i="1" sz="900">
              <a:solidFill>
                <a:srgbClr val="000000"/>
              </a:solidFill>
              <a:latin typeface="Roboto"/>
              <a:ea typeface="Roboto"/>
              <a:cs typeface="Roboto"/>
              <a:sym typeface="Roboto"/>
            </a:endParaRPr>
          </a:p>
          <a:p>
            <a:pPr indent="0" lvl="0" marL="0" rtl="0" algn="l">
              <a:lnSpc>
                <a:spcPct val="100000"/>
              </a:lnSpc>
              <a:spcBef>
                <a:spcPts val="500"/>
              </a:spcBef>
              <a:spcAft>
                <a:spcPts val="0"/>
              </a:spcAft>
              <a:buNone/>
            </a:pPr>
            <a:r>
              <a:rPr b="1" lang="en" sz="1200">
                <a:latin typeface="Roboto"/>
                <a:ea typeface="Roboto"/>
                <a:cs typeface="Roboto"/>
                <a:sym typeface="Roboto"/>
              </a:rPr>
              <a:t>Kevin </a:t>
            </a:r>
            <a:r>
              <a:rPr b="1" lang="en" sz="1200">
                <a:solidFill>
                  <a:srgbClr val="000000"/>
                </a:solidFill>
                <a:latin typeface="Roboto"/>
                <a:ea typeface="Roboto"/>
                <a:cs typeface="Roboto"/>
                <a:sym typeface="Roboto"/>
              </a:rPr>
              <a:t>Schallert</a:t>
            </a:r>
            <a:r>
              <a:rPr b="1" lang="en" sz="1100">
                <a:solidFill>
                  <a:srgbClr val="000000"/>
                </a:solidFill>
                <a:latin typeface="Roboto"/>
                <a:ea typeface="Roboto"/>
                <a:cs typeface="Roboto"/>
                <a:sym typeface="Roboto"/>
              </a:rPr>
              <a:t> </a:t>
            </a:r>
            <a:r>
              <a:rPr lang="en" sz="1200">
                <a:solidFill>
                  <a:srgbClr val="000000"/>
                </a:solidFill>
                <a:latin typeface="Roboto"/>
                <a:ea typeface="Roboto"/>
                <a:cs typeface="Roboto"/>
                <a:sym typeface="Roboto"/>
              </a:rPr>
              <a:t>COO</a:t>
            </a:r>
            <a:endParaRPr sz="1200">
              <a:solidFill>
                <a:srgbClr val="000000"/>
              </a:solidFill>
              <a:latin typeface="Roboto"/>
              <a:ea typeface="Roboto"/>
              <a:cs typeface="Roboto"/>
              <a:sym typeface="Roboto"/>
            </a:endParaRPr>
          </a:p>
          <a:p>
            <a:pPr indent="-215900" lvl="0" marL="342900" rtl="0" algn="l">
              <a:lnSpc>
                <a:spcPct val="100000"/>
              </a:lnSpc>
              <a:spcBef>
                <a:spcPts val="0"/>
              </a:spcBef>
              <a:spcAft>
                <a:spcPts val="0"/>
              </a:spcAft>
              <a:buClr>
                <a:srgbClr val="000000"/>
              </a:buClr>
              <a:buSzPts val="800"/>
              <a:buFont typeface="Roboto"/>
              <a:buChar char="●"/>
            </a:pPr>
            <a:r>
              <a:rPr i="1" lang="en" sz="900">
                <a:solidFill>
                  <a:srgbClr val="000000"/>
                </a:solidFill>
                <a:latin typeface="Roboto"/>
                <a:ea typeface="Roboto"/>
                <a:cs typeface="Roboto"/>
                <a:sym typeface="Roboto"/>
              </a:rPr>
              <a:t>Co-Director covid19sci.org, National Volunteer Scientist DB</a:t>
            </a:r>
            <a:endParaRPr i="1" sz="900">
              <a:solidFill>
                <a:srgbClr val="000000"/>
              </a:solidFill>
              <a:latin typeface="Roboto"/>
              <a:ea typeface="Roboto"/>
              <a:cs typeface="Roboto"/>
              <a:sym typeface="Roboto"/>
            </a:endParaRPr>
          </a:p>
          <a:p>
            <a:pPr indent="-215900" lvl="0" marL="342900" rtl="0" algn="l">
              <a:lnSpc>
                <a:spcPct val="100000"/>
              </a:lnSpc>
              <a:spcBef>
                <a:spcPts val="0"/>
              </a:spcBef>
              <a:spcAft>
                <a:spcPts val="0"/>
              </a:spcAft>
              <a:buClr>
                <a:srgbClr val="000000"/>
              </a:buClr>
              <a:buSzPts val="800"/>
              <a:buFont typeface="Roboto"/>
              <a:buChar char="●"/>
            </a:pPr>
            <a:r>
              <a:rPr i="1" lang="en" sz="900">
                <a:solidFill>
                  <a:srgbClr val="000000"/>
                </a:solidFill>
                <a:latin typeface="Roboto"/>
                <a:ea typeface="Roboto"/>
                <a:cs typeface="Roboto"/>
                <a:sym typeface="Roboto"/>
              </a:rPr>
              <a:t>Founder &amp; COO of VineEye</a:t>
            </a:r>
            <a:endParaRPr sz="1100">
              <a:latin typeface="Roboto"/>
              <a:ea typeface="Roboto"/>
              <a:cs typeface="Roboto"/>
              <a:sym typeface="Roboto"/>
            </a:endParaRPr>
          </a:p>
          <a:p>
            <a:pPr indent="0" lvl="0" marL="0" rtl="0" algn="l">
              <a:spcBef>
                <a:spcPts val="500"/>
              </a:spcBef>
              <a:spcAft>
                <a:spcPts val="0"/>
              </a:spcAft>
              <a:buNone/>
            </a:pPr>
            <a:r>
              <a:rPr b="1" lang="en" sz="1200">
                <a:latin typeface="Roboto"/>
                <a:ea typeface="Roboto"/>
                <a:cs typeface="Roboto"/>
                <a:sym typeface="Roboto"/>
              </a:rPr>
              <a:t>Theresa Ling</a:t>
            </a:r>
            <a:r>
              <a:rPr lang="en" sz="1200">
                <a:solidFill>
                  <a:srgbClr val="497BC6"/>
                </a:solidFill>
                <a:latin typeface="Roboto"/>
                <a:ea typeface="Roboto"/>
                <a:cs typeface="Roboto"/>
                <a:sym typeface="Roboto"/>
              </a:rPr>
              <a:t>   </a:t>
            </a:r>
            <a:r>
              <a:rPr lang="en" sz="1200">
                <a:latin typeface="Roboto"/>
                <a:ea typeface="Roboto"/>
                <a:cs typeface="Roboto"/>
                <a:sym typeface="Roboto"/>
              </a:rPr>
              <a:t>UX Design</a:t>
            </a:r>
            <a:endParaRPr sz="1200">
              <a:latin typeface="Roboto"/>
              <a:ea typeface="Roboto"/>
              <a:cs typeface="Roboto"/>
              <a:sym typeface="Roboto"/>
            </a:endParaRPr>
          </a:p>
          <a:p>
            <a:pPr indent="-240030" lvl="0" marL="365760" rtl="0" algn="l">
              <a:spcBef>
                <a:spcPts val="0"/>
              </a:spcBef>
              <a:spcAft>
                <a:spcPts val="0"/>
              </a:spcAft>
              <a:buSzPts val="900"/>
              <a:buFont typeface="Roboto"/>
              <a:buChar char="●"/>
            </a:pPr>
            <a:r>
              <a:rPr i="1" lang="en" sz="900">
                <a:solidFill>
                  <a:srgbClr val="000000"/>
                </a:solidFill>
                <a:latin typeface="Roboto"/>
                <a:ea typeface="Roboto"/>
                <a:cs typeface="Roboto"/>
                <a:sym typeface="Roboto"/>
              </a:rPr>
              <a:t>De</a:t>
            </a:r>
            <a:r>
              <a:rPr i="1" lang="en" sz="900">
                <a:latin typeface="Roboto"/>
                <a:ea typeface="Roboto"/>
                <a:cs typeface="Roboto"/>
                <a:sym typeface="Roboto"/>
              </a:rPr>
              <a:t>sign Lead at Uber and New Relic</a:t>
            </a:r>
            <a:endParaRPr i="1" sz="900">
              <a:latin typeface="Roboto"/>
              <a:ea typeface="Roboto"/>
              <a:cs typeface="Roboto"/>
              <a:sym typeface="Roboto"/>
            </a:endParaRPr>
          </a:p>
          <a:p>
            <a:pPr indent="0" lvl="0" marL="0" marR="0" rtl="0" algn="l">
              <a:lnSpc>
                <a:spcPct val="100000"/>
              </a:lnSpc>
              <a:spcBef>
                <a:spcPts val="0"/>
              </a:spcBef>
              <a:spcAft>
                <a:spcPts val="0"/>
              </a:spcAft>
              <a:buNone/>
            </a:pPr>
            <a:r>
              <a:t/>
            </a:r>
            <a:endParaRPr b="1" sz="1100">
              <a:latin typeface="Roboto"/>
              <a:ea typeface="Roboto"/>
              <a:cs typeface="Roboto"/>
              <a:sym typeface="Roboto"/>
            </a:endParaRPr>
          </a:p>
          <a:p>
            <a:pPr indent="0" lvl="0" marL="0" rtl="0" algn="l">
              <a:spcBef>
                <a:spcPts val="500"/>
              </a:spcBef>
              <a:spcAft>
                <a:spcPts val="0"/>
              </a:spcAft>
              <a:buClr>
                <a:schemeClr val="dk1"/>
              </a:buClr>
              <a:buSzPts val="1100"/>
              <a:buFont typeface="Arial"/>
              <a:buNone/>
            </a:pPr>
            <a:r>
              <a:rPr lang="en" sz="1200" u="sng">
                <a:solidFill>
                  <a:schemeClr val="dk1"/>
                </a:solidFill>
                <a:latin typeface="Roboto"/>
                <a:ea typeface="Roboto"/>
                <a:cs typeface="Roboto"/>
                <a:sym typeface="Roboto"/>
              </a:rPr>
              <a:t>Research Aid Networks</a:t>
            </a:r>
            <a:endParaRPr b="1" sz="1100">
              <a:solidFill>
                <a:schemeClr val="dk1"/>
              </a:solidFill>
              <a:latin typeface="Roboto"/>
              <a:ea typeface="Roboto"/>
              <a:cs typeface="Roboto"/>
              <a:sym typeface="Roboto"/>
            </a:endParaRPr>
          </a:p>
          <a:p>
            <a:pPr indent="0" lvl="0" marL="0" rtl="0" algn="l">
              <a:spcBef>
                <a:spcPts val="0"/>
              </a:spcBef>
              <a:spcAft>
                <a:spcPts val="0"/>
              </a:spcAft>
              <a:buNone/>
            </a:pPr>
            <a:r>
              <a:rPr b="1" lang="en" sz="1200">
                <a:solidFill>
                  <a:schemeClr val="dk1"/>
                </a:solidFill>
                <a:latin typeface="Roboto"/>
                <a:ea typeface="Roboto"/>
                <a:cs typeface="Roboto"/>
                <a:sym typeface="Roboto"/>
              </a:rPr>
              <a:t>Jeremy Rossman </a:t>
            </a:r>
            <a:r>
              <a:rPr lang="en" sz="1300">
                <a:solidFill>
                  <a:schemeClr val="dk1"/>
                </a:solidFill>
                <a:latin typeface="Roboto"/>
                <a:ea typeface="Roboto"/>
                <a:cs typeface="Roboto"/>
                <a:sym typeface="Roboto"/>
              </a:rPr>
              <a:t> </a:t>
            </a:r>
            <a:r>
              <a:rPr lang="en" sz="1200">
                <a:solidFill>
                  <a:schemeClr val="dk1"/>
                </a:solidFill>
                <a:latin typeface="Roboto"/>
                <a:ea typeface="Roboto"/>
                <a:cs typeface="Roboto"/>
                <a:sym typeface="Roboto"/>
              </a:rPr>
              <a:t>ED, Virologist</a:t>
            </a:r>
            <a:endParaRPr sz="1200">
              <a:solidFill>
                <a:schemeClr val="dk1"/>
              </a:solidFill>
              <a:latin typeface="Roboto"/>
              <a:ea typeface="Roboto"/>
              <a:cs typeface="Roboto"/>
              <a:sym typeface="Roboto"/>
            </a:endParaRPr>
          </a:p>
          <a:p>
            <a:pPr indent="0" lvl="0" marL="0" rtl="0" algn="l">
              <a:spcBef>
                <a:spcPts val="0"/>
              </a:spcBef>
              <a:spcAft>
                <a:spcPts val="0"/>
              </a:spcAft>
              <a:buNone/>
            </a:pPr>
            <a:r>
              <a:t/>
            </a:r>
            <a:endParaRPr sz="1200">
              <a:solidFill>
                <a:schemeClr val="dk1"/>
              </a:solidFill>
              <a:latin typeface="Roboto"/>
              <a:ea typeface="Roboto"/>
              <a:cs typeface="Roboto"/>
              <a:sym typeface="Roboto"/>
            </a:endParaRPr>
          </a:p>
          <a:p>
            <a:pPr indent="0" lvl="0" marL="0" rtl="0" algn="l">
              <a:spcBef>
                <a:spcPts val="0"/>
              </a:spcBef>
              <a:spcAft>
                <a:spcPts val="0"/>
              </a:spcAft>
              <a:buNone/>
            </a:pPr>
            <a:r>
              <a:rPr lang="en" sz="1200" u="sng">
                <a:solidFill>
                  <a:schemeClr val="dk1"/>
                </a:solidFill>
                <a:latin typeface="Roboto"/>
                <a:ea typeface="Roboto"/>
                <a:cs typeface="Roboto"/>
                <a:sym typeface="Roboto"/>
              </a:rPr>
              <a:t>Volunteers</a:t>
            </a:r>
            <a:endParaRPr b="1" sz="11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b="1" lang="en" sz="1200">
                <a:solidFill>
                  <a:schemeClr val="dk1"/>
                </a:solidFill>
                <a:latin typeface="Roboto"/>
                <a:ea typeface="Roboto"/>
                <a:cs typeface="Roboto"/>
                <a:sym typeface="Roboto"/>
              </a:rPr>
              <a:t>Vincent Law, Daria Tames, Amanda</a:t>
            </a:r>
            <a:endParaRPr sz="1200">
              <a:solidFill>
                <a:schemeClr val="dk1"/>
              </a:solidFill>
              <a:latin typeface="Roboto"/>
              <a:ea typeface="Roboto"/>
              <a:cs typeface="Roboto"/>
              <a:sym typeface="Roboto"/>
            </a:endParaRPr>
          </a:p>
        </p:txBody>
      </p:sp>
      <p:sp>
        <p:nvSpPr>
          <p:cNvPr id="319" name="Google Shape;319;p28"/>
          <p:cNvSpPr/>
          <p:nvPr/>
        </p:nvSpPr>
        <p:spPr>
          <a:xfrm>
            <a:off x="4159202" y="326375"/>
            <a:ext cx="3760200" cy="3111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 sz="1200" u="sng">
                <a:latin typeface="Roboto"/>
                <a:ea typeface="Roboto"/>
                <a:cs typeface="Roboto"/>
                <a:sym typeface="Roboto"/>
              </a:rPr>
              <a:t>Scientific Advisory Board</a:t>
            </a:r>
            <a:endParaRPr sz="1200" u="sng">
              <a:latin typeface="Roboto"/>
              <a:ea typeface="Roboto"/>
              <a:cs typeface="Roboto"/>
              <a:sym typeface="Roboto"/>
            </a:endParaRPr>
          </a:p>
        </p:txBody>
      </p:sp>
      <p:sp>
        <p:nvSpPr>
          <p:cNvPr id="320" name="Google Shape;320;p28"/>
          <p:cNvSpPr txBox="1"/>
          <p:nvPr/>
        </p:nvSpPr>
        <p:spPr>
          <a:xfrm>
            <a:off x="4166825" y="1756975"/>
            <a:ext cx="4582800" cy="11499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Clr>
                <a:srgbClr val="000000"/>
              </a:buClr>
              <a:buSzPts val="1100"/>
              <a:buFont typeface="Arial"/>
              <a:buNone/>
            </a:pPr>
            <a:r>
              <a:rPr b="1" lang="en" sz="1100">
                <a:solidFill>
                  <a:srgbClr val="000000"/>
                </a:solidFill>
                <a:latin typeface="Roboto"/>
                <a:ea typeface="Roboto"/>
                <a:cs typeface="Roboto"/>
                <a:sym typeface="Roboto"/>
              </a:rPr>
              <a:t>Tim Lugo</a:t>
            </a:r>
            <a:r>
              <a:rPr b="1" lang="en" sz="1100">
                <a:latin typeface="Roboto"/>
                <a:ea typeface="Roboto"/>
                <a:cs typeface="Roboto"/>
                <a:sym typeface="Roboto"/>
              </a:rPr>
              <a:t>	   	</a:t>
            </a:r>
            <a:r>
              <a:rPr i="1" lang="en" sz="900">
                <a:solidFill>
                  <a:srgbClr val="000000"/>
                </a:solidFill>
                <a:latin typeface="Roboto"/>
                <a:ea typeface="Roboto"/>
                <a:cs typeface="Roboto"/>
                <a:sym typeface="Roboto"/>
              </a:rPr>
              <a:t>William Blair</a:t>
            </a:r>
            <a:r>
              <a:rPr lang="en" sz="1100">
                <a:latin typeface="Roboto"/>
                <a:ea typeface="Roboto"/>
                <a:cs typeface="Roboto"/>
                <a:sym typeface="Roboto"/>
              </a:rPr>
              <a:t> </a:t>
            </a:r>
            <a:r>
              <a:rPr i="1" lang="en" sz="900">
                <a:solidFill>
                  <a:srgbClr val="000000"/>
                </a:solidFill>
                <a:latin typeface="Roboto"/>
                <a:ea typeface="Roboto"/>
                <a:cs typeface="Roboto"/>
                <a:sym typeface="Roboto"/>
              </a:rPr>
              <a:t>Biotechnology Group Head </a:t>
            </a:r>
            <a:endParaRPr i="1" sz="900">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b="1" lang="en" sz="1100">
                <a:solidFill>
                  <a:srgbClr val="000000"/>
                </a:solidFill>
                <a:latin typeface="Roboto"/>
                <a:ea typeface="Roboto"/>
                <a:cs typeface="Roboto"/>
                <a:sym typeface="Roboto"/>
              </a:rPr>
              <a:t>Zarak Khurshid</a:t>
            </a:r>
            <a:r>
              <a:rPr b="1" lang="en" sz="1100">
                <a:latin typeface="Roboto"/>
                <a:ea typeface="Roboto"/>
                <a:cs typeface="Roboto"/>
                <a:sym typeface="Roboto"/>
              </a:rPr>
              <a:t>  	</a:t>
            </a:r>
            <a:r>
              <a:rPr i="1" lang="en" sz="900">
                <a:latin typeface="Roboto"/>
                <a:ea typeface="Roboto"/>
                <a:cs typeface="Roboto"/>
                <a:sym typeface="Roboto"/>
              </a:rPr>
              <a:t>Asymmetry Capital</a:t>
            </a:r>
            <a:r>
              <a:rPr b="1" i="1" lang="en" sz="900">
                <a:latin typeface="Roboto"/>
                <a:ea typeface="Roboto"/>
                <a:cs typeface="Roboto"/>
                <a:sym typeface="Roboto"/>
              </a:rPr>
              <a:t>,</a:t>
            </a:r>
            <a:r>
              <a:rPr b="1" lang="en" sz="900">
                <a:latin typeface="Roboto"/>
                <a:ea typeface="Roboto"/>
                <a:cs typeface="Roboto"/>
                <a:sym typeface="Roboto"/>
              </a:rPr>
              <a:t> </a:t>
            </a:r>
            <a:r>
              <a:rPr i="1" lang="en" sz="900">
                <a:latin typeface="Roboto"/>
                <a:ea typeface="Roboto"/>
                <a:cs typeface="Roboto"/>
                <a:sym typeface="Roboto"/>
              </a:rPr>
              <a:t>Top MDx Analyst</a:t>
            </a:r>
            <a:r>
              <a:rPr i="1" lang="en" sz="900">
                <a:solidFill>
                  <a:srgbClr val="000000"/>
                </a:solidFill>
                <a:latin typeface="Roboto"/>
                <a:ea typeface="Roboto"/>
                <a:cs typeface="Roboto"/>
                <a:sym typeface="Roboto"/>
              </a:rPr>
              <a:t> </a:t>
            </a:r>
            <a:endParaRPr i="1" sz="900">
              <a:solidFill>
                <a:srgbClr val="000000"/>
              </a:solidFill>
              <a:latin typeface="Roboto"/>
              <a:ea typeface="Roboto"/>
              <a:cs typeface="Roboto"/>
              <a:sym typeface="Roboto"/>
            </a:endParaRPr>
          </a:p>
          <a:p>
            <a:pPr indent="0" lvl="0" marL="0" rtl="0" algn="l">
              <a:spcBef>
                <a:spcPts val="0"/>
              </a:spcBef>
              <a:spcAft>
                <a:spcPts val="0"/>
              </a:spcAft>
              <a:buNone/>
            </a:pPr>
            <a:r>
              <a:rPr b="1" lang="en" sz="1100">
                <a:solidFill>
                  <a:srgbClr val="000000"/>
                </a:solidFill>
                <a:latin typeface="Roboto"/>
                <a:ea typeface="Roboto"/>
                <a:cs typeface="Roboto"/>
                <a:sym typeface="Roboto"/>
              </a:rPr>
              <a:t>Michael Hite</a:t>
            </a:r>
            <a:r>
              <a:rPr b="1" lang="en" sz="1100">
                <a:latin typeface="Roboto"/>
                <a:ea typeface="Roboto"/>
                <a:cs typeface="Roboto"/>
                <a:sym typeface="Roboto"/>
              </a:rPr>
              <a:t>	   	</a:t>
            </a:r>
            <a:r>
              <a:rPr i="1" lang="en" sz="900">
                <a:solidFill>
                  <a:srgbClr val="000000"/>
                </a:solidFill>
                <a:latin typeface="Roboto"/>
                <a:ea typeface="Roboto"/>
                <a:cs typeface="Roboto"/>
                <a:sym typeface="Roboto"/>
              </a:rPr>
              <a:t>Parachute Therapeutics</a:t>
            </a:r>
            <a:r>
              <a:rPr b="1" i="1" lang="en" sz="900">
                <a:latin typeface="Roboto"/>
                <a:ea typeface="Roboto"/>
                <a:cs typeface="Roboto"/>
                <a:sym typeface="Roboto"/>
              </a:rPr>
              <a:t>,</a:t>
            </a:r>
            <a:r>
              <a:rPr b="1" lang="en" sz="900">
                <a:latin typeface="Roboto"/>
                <a:ea typeface="Roboto"/>
                <a:cs typeface="Roboto"/>
                <a:sym typeface="Roboto"/>
              </a:rPr>
              <a:t> </a:t>
            </a:r>
            <a:r>
              <a:rPr i="1" lang="en" sz="900">
                <a:solidFill>
                  <a:schemeClr val="dk1"/>
                </a:solidFill>
                <a:latin typeface="Roboto"/>
                <a:ea typeface="Roboto"/>
                <a:cs typeface="Roboto"/>
                <a:sym typeface="Roboto"/>
              </a:rPr>
              <a:t>Founder</a:t>
            </a:r>
            <a:endParaRPr i="1" sz="900">
              <a:solidFill>
                <a:srgbClr val="000000"/>
              </a:solidFill>
              <a:latin typeface="Roboto"/>
              <a:ea typeface="Roboto"/>
              <a:cs typeface="Roboto"/>
              <a:sym typeface="Roboto"/>
            </a:endParaRPr>
          </a:p>
          <a:p>
            <a:pPr indent="0" lvl="0" marL="0" rtl="0" algn="l">
              <a:spcBef>
                <a:spcPts val="0"/>
              </a:spcBef>
              <a:spcAft>
                <a:spcPts val="0"/>
              </a:spcAft>
              <a:buNone/>
            </a:pPr>
            <a:r>
              <a:rPr b="1" lang="en" sz="1100">
                <a:solidFill>
                  <a:srgbClr val="000000"/>
                </a:solidFill>
                <a:latin typeface="Roboto"/>
                <a:ea typeface="Roboto"/>
                <a:cs typeface="Roboto"/>
                <a:sym typeface="Roboto"/>
              </a:rPr>
              <a:t>John Edge </a:t>
            </a:r>
            <a:r>
              <a:rPr b="1" lang="en" sz="1100">
                <a:latin typeface="Roboto"/>
                <a:ea typeface="Roboto"/>
                <a:cs typeface="Roboto"/>
                <a:sym typeface="Roboto"/>
              </a:rPr>
              <a:t>	   	</a:t>
            </a:r>
            <a:r>
              <a:rPr i="1" lang="en" sz="900">
                <a:latin typeface="Roboto"/>
                <a:ea typeface="Roboto"/>
                <a:cs typeface="Roboto"/>
                <a:sym typeface="Roboto"/>
              </a:rPr>
              <a:t>Oxford Internet Institute, Blue Field Labs, ID2020</a:t>
            </a:r>
            <a:endParaRPr i="1" sz="900">
              <a:latin typeface="Roboto"/>
              <a:ea typeface="Roboto"/>
              <a:cs typeface="Roboto"/>
              <a:sym typeface="Roboto"/>
            </a:endParaRPr>
          </a:p>
        </p:txBody>
      </p:sp>
      <p:sp>
        <p:nvSpPr>
          <p:cNvPr id="321" name="Google Shape;321;p28"/>
          <p:cNvSpPr txBox="1"/>
          <p:nvPr/>
        </p:nvSpPr>
        <p:spPr>
          <a:xfrm>
            <a:off x="4191000" y="2945125"/>
            <a:ext cx="5027700" cy="6126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100">
                <a:latin typeface="Roboto"/>
                <a:ea typeface="Roboto"/>
                <a:cs typeface="Roboto"/>
                <a:sym typeface="Roboto"/>
              </a:rPr>
              <a:t>gLAMP Group</a:t>
            </a:r>
            <a:r>
              <a:rPr lang="en" sz="1100">
                <a:latin typeface="Roboto"/>
                <a:ea typeface="Roboto"/>
                <a:cs typeface="Roboto"/>
                <a:sym typeface="Roboto"/>
              </a:rPr>
              <a:t> 	   	</a:t>
            </a:r>
            <a:r>
              <a:rPr i="1" lang="en" sz="900">
                <a:latin typeface="Roboto"/>
                <a:ea typeface="Roboto"/>
                <a:cs typeface="Roboto"/>
                <a:sym typeface="Roboto"/>
              </a:rPr>
              <a:t>G</a:t>
            </a:r>
            <a:r>
              <a:rPr i="1" lang="en" sz="900">
                <a:latin typeface="Roboto"/>
                <a:ea typeface="Roboto"/>
                <a:cs typeface="Roboto"/>
                <a:sym typeface="Roboto"/>
              </a:rPr>
              <a:t>lobal LAMP consortium of 200+ Academic and industry scientists</a:t>
            </a:r>
            <a:endParaRPr b="1" i="1" sz="900">
              <a:solidFill>
                <a:srgbClr val="000000"/>
              </a:solidFill>
              <a:latin typeface="Roboto"/>
              <a:ea typeface="Roboto"/>
              <a:cs typeface="Roboto"/>
              <a:sym typeface="Roboto"/>
            </a:endParaRPr>
          </a:p>
          <a:p>
            <a:pPr indent="0" lvl="0" marL="0" rtl="0" algn="l">
              <a:spcBef>
                <a:spcPts val="0"/>
              </a:spcBef>
              <a:spcAft>
                <a:spcPts val="0"/>
              </a:spcAft>
              <a:buNone/>
            </a:pPr>
            <a:r>
              <a:rPr b="1" lang="en" sz="1100">
                <a:solidFill>
                  <a:srgbClr val="000000"/>
                </a:solidFill>
                <a:latin typeface="Roboto"/>
                <a:ea typeface="Roboto"/>
                <a:cs typeface="Roboto"/>
                <a:sym typeface="Roboto"/>
              </a:rPr>
              <a:t>OpenCOVIDScreen </a:t>
            </a:r>
            <a:r>
              <a:rPr lang="en" sz="900">
                <a:latin typeface="Roboto"/>
                <a:ea typeface="Roboto"/>
                <a:cs typeface="Roboto"/>
                <a:sym typeface="Roboto"/>
              </a:rPr>
              <a:t>	</a:t>
            </a:r>
            <a:r>
              <a:rPr lang="en" sz="900">
                <a:solidFill>
                  <a:srgbClr val="000000"/>
                </a:solidFill>
                <a:latin typeface="Roboto"/>
                <a:ea typeface="Roboto"/>
                <a:cs typeface="Roboto"/>
                <a:sym typeface="Roboto"/>
              </a:rPr>
              <a:t>Jeff Huber (</a:t>
            </a:r>
            <a:r>
              <a:rPr i="1" lang="en" sz="900">
                <a:solidFill>
                  <a:srgbClr val="000000"/>
                </a:solidFill>
                <a:latin typeface="Roboto"/>
                <a:ea typeface="Roboto"/>
                <a:cs typeface="Roboto"/>
                <a:sym typeface="Roboto"/>
              </a:rPr>
              <a:t>Google, Grail</a:t>
            </a:r>
            <a:r>
              <a:rPr lang="en" sz="900">
                <a:solidFill>
                  <a:srgbClr val="000000"/>
                </a:solidFill>
                <a:latin typeface="Roboto"/>
                <a:ea typeface="Roboto"/>
                <a:cs typeface="Roboto"/>
                <a:sym typeface="Roboto"/>
              </a:rPr>
              <a:t>),  Cliff Wang (</a:t>
            </a:r>
            <a:r>
              <a:rPr i="1" lang="en" sz="900">
                <a:solidFill>
                  <a:srgbClr val="000000"/>
                </a:solidFill>
                <a:latin typeface="Roboto"/>
                <a:ea typeface="Roboto"/>
                <a:cs typeface="Roboto"/>
                <a:sym typeface="Roboto"/>
              </a:rPr>
              <a:t>former S</a:t>
            </a:r>
            <a:r>
              <a:rPr i="1" lang="en" sz="900">
                <a:latin typeface="Roboto"/>
                <a:ea typeface="Roboto"/>
                <a:cs typeface="Roboto"/>
                <a:sym typeface="Roboto"/>
              </a:rPr>
              <a:t>tanford) </a:t>
            </a:r>
            <a:endParaRPr i="1" sz="900">
              <a:solidFill>
                <a:srgbClr val="000000"/>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t/>
            </a:r>
            <a:endParaRPr b="1" sz="1100">
              <a:solidFill>
                <a:srgbClr val="000000"/>
              </a:solidFill>
              <a:latin typeface="Roboto"/>
              <a:ea typeface="Roboto"/>
              <a:cs typeface="Roboto"/>
              <a:sym typeface="Roboto"/>
            </a:endParaRPr>
          </a:p>
          <a:p>
            <a:pPr indent="0" lvl="0" marL="0" rtl="0" algn="l">
              <a:spcBef>
                <a:spcPts val="0"/>
              </a:spcBef>
              <a:spcAft>
                <a:spcPts val="0"/>
              </a:spcAft>
              <a:buNone/>
            </a:pPr>
            <a:r>
              <a:t/>
            </a:r>
            <a:endParaRPr sz="900">
              <a:latin typeface="Roboto"/>
              <a:ea typeface="Roboto"/>
              <a:cs typeface="Roboto"/>
              <a:sym typeface="Roboto"/>
            </a:endParaRPr>
          </a:p>
          <a:p>
            <a:pPr indent="0" lvl="0" marL="0" rtl="0" algn="l">
              <a:spcBef>
                <a:spcPts val="300"/>
              </a:spcBef>
              <a:spcAft>
                <a:spcPts val="300"/>
              </a:spcAft>
              <a:buNone/>
            </a:pPr>
            <a:r>
              <a:t/>
            </a:r>
            <a:endParaRPr i="1" sz="900">
              <a:latin typeface="Roboto"/>
              <a:ea typeface="Roboto"/>
              <a:cs typeface="Roboto"/>
              <a:sym typeface="Roboto"/>
            </a:endParaRPr>
          </a:p>
        </p:txBody>
      </p:sp>
      <p:sp>
        <p:nvSpPr>
          <p:cNvPr id="322" name="Google Shape;322;p28"/>
          <p:cNvSpPr/>
          <p:nvPr/>
        </p:nvSpPr>
        <p:spPr>
          <a:xfrm>
            <a:off x="4159194" y="2657120"/>
            <a:ext cx="2808600" cy="3111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 sz="1200" u="sng">
                <a:latin typeface="Roboto"/>
                <a:ea typeface="Roboto"/>
                <a:cs typeface="Roboto"/>
                <a:sym typeface="Roboto"/>
              </a:rPr>
              <a:t>Collaborators</a:t>
            </a:r>
            <a:endParaRPr sz="1200" u="sng">
              <a:latin typeface="Roboto"/>
              <a:ea typeface="Roboto"/>
              <a:cs typeface="Roboto"/>
              <a:sym typeface="Roboto"/>
            </a:endParaRPr>
          </a:p>
        </p:txBody>
      </p:sp>
      <p:sp>
        <p:nvSpPr>
          <p:cNvPr id="323" name="Google Shape;323;p28"/>
          <p:cNvSpPr/>
          <p:nvPr/>
        </p:nvSpPr>
        <p:spPr>
          <a:xfrm>
            <a:off x="4159202" y="1469375"/>
            <a:ext cx="3760200" cy="3111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 sz="1200" u="sng">
                <a:latin typeface="Roboto"/>
                <a:ea typeface="Roboto"/>
                <a:cs typeface="Roboto"/>
                <a:sym typeface="Roboto"/>
              </a:rPr>
              <a:t>Industry Advisors</a:t>
            </a:r>
            <a:endParaRPr sz="1200" u="sng">
              <a:latin typeface="Roboto"/>
              <a:ea typeface="Roboto"/>
              <a:cs typeface="Roboto"/>
              <a:sym typeface="Roboto"/>
            </a:endParaRPr>
          </a:p>
        </p:txBody>
      </p:sp>
      <p:sp>
        <p:nvSpPr>
          <p:cNvPr id="324" name="Google Shape;324;p28"/>
          <p:cNvSpPr txBox="1"/>
          <p:nvPr/>
        </p:nvSpPr>
        <p:spPr>
          <a:xfrm>
            <a:off x="4166825" y="609375"/>
            <a:ext cx="4582800" cy="8166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Clr>
                <a:srgbClr val="000000"/>
              </a:buClr>
              <a:buSzPts val="1100"/>
              <a:buFont typeface="Arial"/>
              <a:buNone/>
            </a:pPr>
            <a:r>
              <a:rPr b="1" lang="en" sz="1100">
                <a:solidFill>
                  <a:srgbClr val="000000"/>
                </a:solidFill>
                <a:latin typeface="Roboto"/>
                <a:ea typeface="Roboto"/>
                <a:cs typeface="Roboto"/>
                <a:sym typeface="Roboto"/>
              </a:rPr>
              <a:t>Anne Wyllie </a:t>
            </a:r>
            <a:r>
              <a:rPr lang="en" sz="1100">
                <a:latin typeface="Roboto"/>
                <a:ea typeface="Roboto"/>
                <a:cs typeface="Roboto"/>
                <a:sym typeface="Roboto"/>
              </a:rPr>
              <a:t>		</a:t>
            </a:r>
            <a:r>
              <a:rPr i="1" lang="en" sz="900">
                <a:solidFill>
                  <a:srgbClr val="000000"/>
                </a:solidFill>
                <a:latin typeface="Roboto"/>
                <a:ea typeface="Roboto"/>
                <a:cs typeface="Roboto"/>
                <a:sym typeface="Roboto"/>
              </a:rPr>
              <a:t>Yale</a:t>
            </a:r>
            <a:r>
              <a:rPr lang="en" sz="900">
                <a:solidFill>
                  <a:schemeClr val="dk1"/>
                </a:solidFill>
                <a:latin typeface="Roboto"/>
                <a:ea typeface="Roboto"/>
                <a:cs typeface="Roboto"/>
                <a:sym typeface="Roboto"/>
              </a:rPr>
              <a:t>,</a:t>
            </a:r>
            <a:r>
              <a:rPr lang="en" sz="900">
                <a:solidFill>
                  <a:srgbClr val="497BC6"/>
                </a:solidFill>
                <a:latin typeface="Roboto"/>
                <a:ea typeface="Roboto"/>
                <a:cs typeface="Roboto"/>
                <a:sym typeface="Roboto"/>
              </a:rPr>
              <a:t> </a:t>
            </a:r>
            <a:r>
              <a:rPr i="1" lang="en" sz="900">
                <a:solidFill>
                  <a:srgbClr val="000000"/>
                </a:solidFill>
                <a:latin typeface="Roboto"/>
                <a:ea typeface="Roboto"/>
                <a:cs typeface="Roboto"/>
                <a:sym typeface="Roboto"/>
              </a:rPr>
              <a:t>Lead Researcher - SalivaDirect</a:t>
            </a:r>
            <a:endParaRPr i="1" sz="900">
              <a:solidFill>
                <a:srgbClr val="000000"/>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b="1" lang="en" sz="1100">
                <a:solidFill>
                  <a:srgbClr val="000000"/>
                </a:solidFill>
                <a:latin typeface="Roboto"/>
                <a:ea typeface="Roboto"/>
                <a:cs typeface="Roboto"/>
                <a:sym typeface="Roboto"/>
              </a:rPr>
              <a:t>Prof. Connie Cepko </a:t>
            </a:r>
            <a:r>
              <a:rPr lang="en" sz="1100">
                <a:solidFill>
                  <a:srgbClr val="000000"/>
                </a:solidFill>
                <a:latin typeface="Roboto"/>
                <a:ea typeface="Roboto"/>
                <a:cs typeface="Roboto"/>
                <a:sym typeface="Roboto"/>
              </a:rPr>
              <a:t> 	</a:t>
            </a:r>
            <a:r>
              <a:rPr i="1" lang="en" sz="900">
                <a:solidFill>
                  <a:srgbClr val="000000"/>
                </a:solidFill>
                <a:latin typeface="Roboto"/>
                <a:ea typeface="Roboto"/>
                <a:cs typeface="Roboto"/>
                <a:sym typeface="Roboto"/>
              </a:rPr>
              <a:t>Harvard</a:t>
            </a:r>
            <a:r>
              <a:rPr lang="en" sz="900">
                <a:latin typeface="Roboto"/>
                <a:ea typeface="Roboto"/>
                <a:cs typeface="Roboto"/>
                <a:sym typeface="Roboto"/>
              </a:rPr>
              <a:t>,</a:t>
            </a:r>
            <a:r>
              <a:rPr b="1" lang="en" sz="900">
                <a:latin typeface="Roboto"/>
                <a:ea typeface="Roboto"/>
                <a:cs typeface="Roboto"/>
                <a:sym typeface="Roboto"/>
              </a:rPr>
              <a:t> </a:t>
            </a:r>
            <a:r>
              <a:rPr i="1" lang="en" sz="900">
                <a:solidFill>
                  <a:srgbClr val="000000"/>
                </a:solidFill>
                <a:latin typeface="Roboto"/>
                <a:ea typeface="Roboto"/>
                <a:cs typeface="Roboto"/>
                <a:sym typeface="Roboto"/>
              </a:rPr>
              <a:t>Harvard Medical School, Genetics Departme</a:t>
            </a:r>
            <a:r>
              <a:rPr i="1" lang="en" sz="900">
                <a:latin typeface="Roboto"/>
                <a:ea typeface="Roboto"/>
                <a:cs typeface="Roboto"/>
                <a:sym typeface="Roboto"/>
              </a:rPr>
              <a:t>nt</a:t>
            </a:r>
            <a:r>
              <a:rPr i="1" lang="en" sz="900">
                <a:solidFill>
                  <a:srgbClr val="000000"/>
                </a:solidFill>
                <a:latin typeface="Roboto"/>
                <a:ea typeface="Roboto"/>
                <a:cs typeface="Roboto"/>
                <a:sym typeface="Roboto"/>
              </a:rPr>
              <a:t>, </a:t>
            </a:r>
            <a:endParaRPr i="1" sz="900">
              <a:solidFill>
                <a:srgbClr val="000000"/>
              </a:solidFill>
              <a:latin typeface="Roboto"/>
              <a:ea typeface="Roboto"/>
              <a:cs typeface="Roboto"/>
              <a:sym typeface="Roboto"/>
            </a:endParaRPr>
          </a:p>
          <a:p>
            <a:pPr indent="457200" lvl="0" marL="914400" rtl="0" algn="l">
              <a:spcBef>
                <a:spcPts val="0"/>
              </a:spcBef>
              <a:spcAft>
                <a:spcPts val="0"/>
              </a:spcAft>
              <a:buClr>
                <a:srgbClr val="000000"/>
              </a:buClr>
              <a:buSzPts val="1100"/>
              <a:buFont typeface="Arial"/>
              <a:buNone/>
            </a:pPr>
            <a:r>
              <a:rPr i="1" lang="en" sz="900">
                <a:solidFill>
                  <a:srgbClr val="000000"/>
                </a:solidFill>
                <a:latin typeface="Roboto"/>
                <a:ea typeface="Roboto"/>
                <a:cs typeface="Roboto"/>
                <a:sym typeface="Roboto"/>
              </a:rPr>
              <a:t>Co-Dir Trans Med Program, HHMI</a:t>
            </a:r>
            <a:endParaRPr sz="1100">
              <a:solidFill>
                <a:srgbClr val="000000"/>
              </a:solidFill>
              <a:latin typeface="Roboto"/>
              <a:ea typeface="Roboto"/>
              <a:cs typeface="Roboto"/>
              <a:sym typeface="Roboto"/>
            </a:endParaRPr>
          </a:p>
          <a:p>
            <a:pPr indent="0" lvl="0" marL="0" rtl="0" algn="l">
              <a:spcBef>
                <a:spcPts val="0"/>
              </a:spcBef>
              <a:spcAft>
                <a:spcPts val="0"/>
              </a:spcAft>
              <a:buNone/>
            </a:pPr>
            <a:r>
              <a:rPr b="1" lang="en" sz="1100">
                <a:solidFill>
                  <a:srgbClr val="000000"/>
                </a:solidFill>
                <a:latin typeface="Roboto"/>
                <a:ea typeface="Roboto"/>
                <a:cs typeface="Roboto"/>
                <a:sym typeface="Roboto"/>
              </a:rPr>
              <a:t>Bill Hyun </a:t>
            </a:r>
            <a:r>
              <a:rPr lang="en" sz="1100">
                <a:latin typeface="Roboto"/>
                <a:ea typeface="Roboto"/>
                <a:cs typeface="Roboto"/>
                <a:sym typeface="Roboto"/>
              </a:rPr>
              <a:t>		</a:t>
            </a:r>
            <a:r>
              <a:rPr i="1" lang="en" sz="900">
                <a:solidFill>
                  <a:srgbClr val="000000"/>
                </a:solidFill>
                <a:latin typeface="Roboto"/>
                <a:ea typeface="Roboto"/>
                <a:cs typeface="Roboto"/>
                <a:sym typeface="Roboto"/>
              </a:rPr>
              <a:t>UC San Francisco,</a:t>
            </a:r>
            <a:r>
              <a:rPr lang="en" sz="900">
                <a:latin typeface="Roboto"/>
                <a:ea typeface="Roboto"/>
                <a:cs typeface="Roboto"/>
                <a:sym typeface="Roboto"/>
              </a:rPr>
              <a:t> </a:t>
            </a:r>
            <a:r>
              <a:rPr i="1" lang="en" sz="900">
                <a:solidFill>
                  <a:srgbClr val="000000"/>
                </a:solidFill>
                <a:latin typeface="Roboto"/>
                <a:ea typeface="Roboto"/>
                <a:cs typeface="Roboto"/>
                <a:sym typeface="Roboto"/>
              </a:rPr>
              <a:t>Genoa Ventures</a:t>
            </a:r>
            <a:endParaRPr b="1" sz="900">
              <a:solidFill>
                <a:srgbClr val="000000"/>
              </a:solidFill>
              <a:latin typeface="Roboto"/>
              <a:ea typeface="Roboto"/>
              <a:cs typeface="Roboto"/>
              <a:sym typeface="Roboto"/>
            </a:endParaRPr>
          </a:p>
          <a:p>
            <a:pPr indent="0" lvl="0" marL="0" rtl="0" algn="l">
              <a:spcBef>
                <a:spcPts val="0"/>
              </a:spcBef>
              <a:spcAft>
                <a:spcPts val="300"/>
              </a:spcAft>
              <a:buNone/>
            </a:pPr>
            <a:r>
              <a:t/>
            </a:r>
            <a:endParaRPr i="1" sz="900">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29"/>
          <p:cNvSpPr/>
          <p:nvPr/>
        </p:nvSpPr>
        <p:spPr>
          <a:xfrm>
            <a:off x="0" y="3550325"/>
            <a:ext cx="9144000" cy="1593000"/>
          </a:xfrm>
          <a:prstGeom prst="rect">
            <a:avLst/>
          </a:prstGeom>
          <a:solidFill>
            <a:srgbClr val="C9DA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Calibri"/>
              <a:ea typeface="Calibri"/>
              <a:cs typeface="Calibri"/>
              <a:sym typeface="Calibri"/>
            </a:endParaRPr>
          </a:p>
        </p:txBody>
      </p:sp>
      <p:sp>
        <p:nvSpPr>
          <p:cNvPr id="330" name="Google Shape;330;p29"/>
          <p:cNvSpPr txBox="1"/>
          <p:nvPr/>
        </p:nvSpPr>
        <p:spPr>
          <a:xfrm>
            <a:off x="539624" y="3730250"/>
            <a:ext cx="2266500" cy="1009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Qualification Run</a:t>
            </a:r>
            <a:endParaRPr b="1" sz="2400">
              <a:solidFill>
                <a:srgbClr val="000000"/>
              </a:solidFill>
              <a:latin typeface="Poppins"/>
              <a:ea typeface="Poppins"/>
              <a:cs typeface="Poppins"/>
              <a:sym typeface="Poppins"/>
            </a:endParaRPr>
          </a:p>
        </p:txBody>
      </p:sp>
      <p:cxnSp>
        <p:nvCxnSpPr>
          <p:cNvPr id="331" name="Google Shape;331;p29"/>
          <p:cNvCxnSpPr/>
          <p:nvPr/>
        </p:nvCxnSpPr>
        <p:spPr>
          <a:xfrm rot="10800000">
            <a:off x="3044952" y="3928484"/>
            <a:ext cx="0" cy="685800"/>
          </a:xfrm>
          <a:prstGeom prst="straightConnector1">
            <a:avLst/>
          </a:prstGeom>
          <a:noFill/>
          <a:ln cap="flat" cmpd="sng" w="19050">
            <a:solidFill>
              <a:srgbClr val="000000">
                <a:alpha val="80000"/>
              </a:srgbClr>
            </a:solidFill>
            <a:prstDash val="solid"/>
            <a:miter lim="800000"/>
            <a:headEnd len="sm" w="sm" type="none"/>
            <a:tailEnd len="sm" w="sm" type="none"/>
          </a:ln>
        </p:spPr>
      </p:cxnSp>
      <p:sp>
        <p:nvSpPr>
          <p:cNvPr id="332" name="Google Shape;332;p29"/>
          <p:cNvSpPr txBox="1"/>
          <p:nvPr/>
        </p:nvSpPr>
        <p:spPr>
          <a:xfrm>
            <a:off x="3122000" y="3978884"/>
            <a:ext cx="5787900" cy="585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SzPts val="1100"/>
              <a:buNone/>
            </a:pPr>
            <a:r>
              <a:rPr lang="en">
                <a:solidFill>
                  <a:srgbClr val="171616"/>
                </a:solidFill>
                <a:latin typeface="Roboto"/>
                <a:ea typeface="Roboto"/>
                <a:cs typeface="Roboto"/>
                <a:sym typeface="Roboto"/>
              </a:rPr>
              <a:t>Pooled collection of as AN swabs.</a:t>
            </a:r>
            <a:endParaRPr>
              <a:solidFill>
                <a:srgbClr val="171616"/>
              </a:solidFill>
              <a:latin typeface="Roboto"/>
              <a:ea typeface="Roboto"/>
              <a:cs typeface="Roboto"/>
              <a:sym typeface="Roboto"/>
            </a:endParaRPr>
          </a:p>
          <a:p>
            <a:pPr indent="0" lvl="0" marL="0" marR="0" rtl="0" algn="l">
              <a:lnSpc>
                <a:spcPct val="100000"/>
              </a:lnSpc>
              <a:spcBef>
                <a:spcPts val="0"/>
              </a:spcBef>
              <a:spcAft>
                <a:spcPts val="0"/>
              </a:spcAft>
              <a:buSzPts val="1100"/>
              <a:buNone/>
            </a:pPr>
            <a:r>
              <a:rPr lang="en">
                <a:solidFill>
                  <a:srgbClr val="171616"/>
                </a:solidFill>
                <a:latin typeface="Roboto"/>
                <a:ea typeface="Roboto"/>
                <a:cs typeface="Roboto"/>
                <a:sym typeface="Roboto"/>
              </a:rPr>
              <a:t>Surveillance testing in pop up FloodLAMP lab.</a:t>
            </a:r>
            <a:endParaRPr>
              <a:solidFill>
                <a:srgbClr val="171616"/>
              </a:solidFill>
              <a:latin typeface="Roboto"/>
              <a:ea typeface="Roboto"/>
              <a:cs typeface="Roboto"/>
              <a:sym typeface="Roboto"/>
            </a:endParaRPr>
          </a:p>
          <a:p>
            <a:pPr indent="0" lvl="0" marL="0" marR="0" rtl="0" algn="l">
              <a:lnSpc>
                <a:spcPct val="100000"/>
              </a:lnSpc>
              <a:spcBef>
                <a:spcPts val="0"/>
              </a:spcBef>
              <a:spcAft>
                <a:spcPts val="0"/>
              </a:spcAft>
              <a:buSzPts val="1100"/>
              <a:buNone/>
            </a:pPr>
            <a:r>
              <a:rPr lang="en">
                <a:solidFill>
                  <a:srgbClr val="171616"/>
                </a:solidFill>
                <a:latin typeface="Roboto"/>
                <a:ea typeface="Roboto"/>
                <a:cs typeface="Roboto"/>
                <a:sym typeface="Roboto"/>
              </a:rPr>
              <a:t>3 hours from showing up with luggage to results.</a:t>
            </a:r>
            <a:endParaRPr>
              <a:solidFill>
                <a:srgbClr val="171616"/>
              </a:solidFill>
              <a:latin typeface="Roboto"/>
              <a:ea typeface="Roboto"/>
              <a:cs typeface="Roboto"/>
              <a:sym typeface="Roboto"/>
            </a:endParaRPr>
          </a:p>
        </p:txBody>
      </p:sp>
      <p:sp>
        <p:nvSpPr>
          <p:cNvPr id="333" name="Google Shape;333;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34" name="Google Shape;334;p29"/>
          <p:cNvSpPr txBox="1"/>
          <p:nvPr/>
        </p:nvSpPr>
        <p:spPr>
          <a:xfrm>
            <a:off x="3867952" y="495662"/>
            <a:ext cx="4446300" cy="2092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 sz="2400">
                <a:solidFill>
                  <a:srgbClr val="171616"/>
                </a:solidFill>
                <a:latin typeface="Roboto"/>
                <a:ea typeface="Roboto"/>
                <a:cs typeface="Roboto"/>
                <a:sym typeface="Roboto"/>
              </a:rPr>
              <a:t>Yellow is positive (detected).</a:t>
            </a:r>
            <a:endParaRPr sz="2400">
              <a:solidFill>
                <a:srgbClr val="171616"/>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2400">
              <a:solidFill>
                <a:srgbClr val="171616"/>
              </a:solidFill>
              <a:latin typeface="Roboto"/>
              <a:ea typeface="Roboto"/>
              <a:cs typeface="Roboto"/>
              <a:sym typeface="Roboto"/>
            </a:endParaRPr>
          </a:p>
          <a:p>
            <a:pPr indent="0" lvl="0" marL="0" rtl="0" algn="l">
              <a:spcBef>
                <a:spcPts val="0"/>
              </a:spcBef>
              <a:spcAft>
                <a:spcPts val="0"/>
              </a:spcAft>
              <a:buNone/>
            </a:pPr>
            <a:r>
              <a:rPr lang="en" sz="2400">
                <a:solidFill>
                  <a:srgbClr val="171616"/>
                </a:solidFill>
                <a:latin typeface="Roboto"/>
                <a:ea typeface="Roboto"/>
                <a:cs typeface="Roboto"/>
                <a:sym typeface="Roboto"/>
              </a:rPr>
              <a:t>Pink is negative (not detected).</a:t>
            </a:r>
            <a:endParaRPr sz="2400">
              <a:solidFill>
                <a:srgbClr val="171616"/>
              </a:solidFill>
              <a:latin typeface="Roboto"/>
              <a:ea typeface="Roboto"/>
              <a:cs typeface="Roboto"/>
              <a:sym typeface="Roboto"/>
            </a:endParaRPr>
          </a:p>
          <a:p>
            <a:pPr indent="0" lvl="0" marL="0" rtl="0" algn="l">
              <a:spcBef>
                <a:spcPts val="0"/>
              </a:spcBef>
              <a:spcAft>
                <a:spcPts val="0"/>
              </a:spcAft>
              <a:buNone/>
            </a:pPr>
            <a:r>
              <a:t/>
            </a:r>
            <a:endParaRPr sz="2400">
              <a:solidFill>
                <a:srgbClr val="171616"/>
              </a:solidFill>
              <a:latin typeface="Roboto"/>
              <a:ea typeface="Roboto"/>
              <a:cs typeface="Roboto"/>
              <a:sym typeface="Roboto"/>
            </a:endParaRPr>
          </a:p>
          <a:p>
            <a:pPr indent="0" lvl="0" marL="0" rtl="0" algn="l">
              <a:spcBef>
                <a:spcPts val="0"/>
              </a:spcBef>
              <a:spcAft>
                <a:spcPts val="0"/>
              </a:spcAft>
              <a:buNone/>
            </a:pPr>
            <a:r>
              <a:t/>
            </a:r>
            <a:endParaRPr sz="2400">
              <a:solidFill>
                <a:srgbClr val="171616"/>
              </a:solidFill>
              <a:latin typeface="Roboto"/>
              <a:ea typeface="Roboto"/>
              <a:cs typeface="Roboto"/>
              <a:sym typeface="Roboto"/>
            </a:endParaRPr>
          </a:p>
        </p:txBody>
      </p:sp>
      <p:pic>
        <p:nvPicPr>
          <p:cNvPr id="335" name="Google Shape;335;p29"/>
          <p:cNvPicPr preferRelativeResize="0"/>
          <p:nvPr/>
        </p:nvPicPr>
        <p:blipFill>
          <a:blip r:embed="rId3">
            <a:alphaModFix/>
          </a:blip>
          <a:stretch>
            <a:fillRect/>
          </a:stretch>
        </p:blipFill>
        <p:spPr>
          <a:xfrm>
            <a:off x="260325" y="402851"/>
            <a:ext cx="3252076" cy="2462924"/>
          </a:xfrm>
          <a:prstGeom prst="rect">
            <a:avLst/>
          </a:prstGeom>
          <a:noFill/>
          <a:ln>
            <a:noFill/>
          </a:ln>
        </p:spPr>
      </p:pic>
      <p:cxnSp>
        <p:nvCxnSpPr>
          <p:cNvPr id="336" name="Google Shape;336;p29"/>
          <p:cNvCxnSpPr/>
          <p:nvPr/>
        </p:nvCxnSpPr>
        <p:spPr>
          <a:xfrm rot="10800000">
            <a:off x="2413775" y="2580300"/>
            <a:ext cx="1432200" cy="235500"/>
          </a:xfrm>
          <a:prstGeom prst="straightConnector1">
            <a:avLst/>
          </a:prstGeom>
          <a:noFill/>
          <a:ln cap="flat" cmpd="sng" w="19050">
            <a:solidFill>
              <a:schemeClr val="dk2"/>
            </a:solidFill>
            <a:prstDash val="solid"/>
            <a:round/>
            <a:headEnd len="med" w="med" type="none"/>
            <a:tailEnd len="med" w="med" type="triangle"/>
          </a:ln>
        </p:spPr>
      </p:cxnSp>
      <p:sp>
        <p:nvSpPr>
          <p:cNvPr id="337" name="Google Shape;337;p29"/>
          <p:cNvSpPr txBox="1"/>
          <p:nvPr/>
        </p:nvSpPr>
        <p:spPr>
          <a:xfrm>
            <a:off x="3867950" y="2515954"/>
            <a:ext cx="4446300" cy="1340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 sz="2400">
                <a:solidFill>
                  <a:srgbClr val="171616"/>
                </a:solidFill>
                <a:latin typeface="Roboto"/>
                <a:ea typeface="Roboto"/>
                <a:cs typeface="Roboto"/>
                <a:sym typeface="Roboto"/>
              </a:rPr>
              <a:t>Full process controls with spiked inactivated virus.</a:t>
            </a:r>
            <a:endParaRPr sz="2400">
              <a:solidFill>
                <a:srgbClr val="171616"/>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2400">
              <a:solidFill>
                <a:srgbClr val="171616"/>
              </a:solidFill>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30"/>
          <p:cNvSpPr txBox="1"/>
          <p:nvPr>
            <p:ph type="title"/>
          </p:nvPr>
        </p:nvSpPr>
        <p:spPr>
          <a:xfrm>
            <a:off x="311700" y="2926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900"/>
              <a:t>Molecular Assay Atlas</a:t>
            </a:r>
            <a:endParaRPr b="1" sz="2900"/>
          </a:p>
        </p:txBody>
      </p:sp>
      <p:sp>
        <p:nvSpPr>
          <p:cNvPr id="343" name="Google Shape;343;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344" name="Google Shape;344;p30"/>
          <p:cNvGrpSpPr/>
          <p:nvPr/>
        </p:nvGrpSpPr>
        <p:grpSpPr>
          <a:xfrm>
            <a:off x="6333267" y="4689825"/>
            <a:ext cx="2274269" cy="359550"/>
            <a:chOff x="8766050" y="5948300"/>
            <a:chExt cx="3031550" cy="479400"/>
          </a:xfrm>
        </p:grpSpPr>
        <p:pic>
          <p:nvPicPr>
            <p:cNvPr id="345" name="Google Shape;345;p30"/>
            <p:cNvPicPr preferRelativeResize="0"/>
            <p:nvPr/>
          </p:nvPicPr>
          <p:blipFill rotWithShape="1">
            <a:blip r:embed="rId3">
              <a:alphaModFix/>
            </a:blip>
            <a:srcRect b="3729" l="0" r="0" t="3738"/>
            <a:stretch/>
          </p:blipFill>
          <p:spPr>
            <a:xfrm>
              <a:off x="9603939" y="5948300"/>
              <a:ext cx="531061" cy="479251"/>
            </a:xfrm>
            <a:prstGeom prst="rect">
              <a:avLst/>
            </a:prstGeom>
            <a:noFill/>
            <a:ln>
              <a:noFill/>
            </a:ln>
          </p:spPr>
        </p:pic>
        <p:sp>
          <p:nvSpPr>
            <p:cNvPr id="346" name="Google Shape;346;p30"/>
            <p:cNvSpPr txBox="1"/>
            <p:nvPr/>
          </p:nvSpPr>
          <p:spPr>
            <a:xfrm>
              <a:off x="10135000" y="5948300"/>
              <a:ext cx="1662600" cy="479400"/>
            </a:xfrm>
            <a:prstGeom prst="rect">
              <a:avLst/>
            </a:prstGeom>
            <a:noFill/>
            <a:ln>
              <a:noFill/>
            </a:ln>
          </p:spPr>
          <p:txBody>
            <a:bodyPr anchorCtr="0" anchor="ctr" bIns="68575" lIns="68575" spcFirstLastPara="1" rIns="13700" wrap="square" tIns="68575">
              <a:noAutofit/>
            </a:bodyPr>
            <a:lstStyle/>
            <a:p>
              <a:pPr indent="0" lvl="0" marL="0" rtl="0" algn="l">
                <a:lnSpc>
                  <a:spcPct val="115000"/>
                </a:lnSpc>
                <a:spcBef>
                  <a:spcPts val="0"/>
                </a:spcBef>
                <a:spcAft>
                  <a:spcPts val="0"/>
                </a:spcAft>
                <a:buNone/>
              </a:pPr>
              <a:r>
                <a:rPr b="1" lang="en" sz="700">
                  <a:latin typeface="Roboto"/>
                  <a:ea typeface="Roboto"/>
                  <a:cs typeface="Roboto"/>
                  <a:sym typeface="Roboto"/>
                </a:rPr>
                <a:t>FloodLAMP Biotechnologies, </a:t>
              </a:r>
              <a:endParaRPr b="1" sz="700">
                <a:latin typeface="Roboto"/>
                <a:ea typeface="Roboto"/>
                <a:cs typeface="Roboto"/>
                <a:sym typeface="Roboto"/>
              </a:endParaRPr>
            </a:p>
            <a:p>
              <a:pPr indent="0" lvl="0" marL="0" rtl="0" algn="l">
                <a:lnSpc>
                  <a:spcPct val="115000"/>
                </a:lnSpc>
                <a:spcBef>
                  <a:spcPts val="0"/>
                </a:spcBef>
                <a:spcAft>
                  <a:spcPts val="0"/>
                </a:spcAft>
                <a:buNone/>
              </a:pPr>
              <a:r>
                <a:rPr b="1" lang="en" sz="700">
                  <a:latin typeface="Roboto"/>
                  <a:ea typeface="Roboto"/>
                  <a:cs typeface="Roboto"/>
                  <a:sym typeface="Roboto"/>
                </a:rPr>
                <a:t>a Public Benefit Corporation </a:t>
              </a:r>
              <a:endParaRPr b="1" sz="700">
                <a:latin typeface="Roboto"/>
                <a:ea typeface="Roboto"/>
                <a:cs typeface="Roboto"/>
                <a:sym typeface="Roboto"/>
              </a:endParaRPr>
            </a:p>
            <a:p>
              <a:pPr indent="0" lvl="0" marL="0" rtl="0" algn="l">
                <a:lnSpc>
                  <a:spcPct val="115000"/>
                </a:lnSpc>
                <a:spcBef>
                  <a:spcPts val="0"/>
                </a:spcBef>
                <a:spcAft>
                  <a:spcPts val="0"/>
                </a:spcAft>
                <a:buNone/>
              </a:pPr>
              <a:r>
                <a:rPr b="1" i="1" lang="en" sz="700">
                  <a:solidFill>
                    <a:srgbClr val="A61C00"/>
                  </a:solidFill>
                  <a:latin typeface="Roboto"/>
                  <a:ea typeface="Roboto"/>
                  <a:cs typeface="Roboto"/>
                  <a:sym typeface="Roboto"/>
                </a:rPr>
                <a:t>contact@floodlamp.bio</a:t>
              </a:r>
              <a:endParaRPr b="1" i="1" sz="1000">
                <a:solidFill>
                  <a:srgbClr val="A61C00"/>
                </a:solidFill>
                <a:latin typeface="Roboto"/>
                <a:ea typeface="Roboto"/>
                <a:cs typeface="Roboto"/>
                <a:sym typeface="Roboto"/>
              </a:endParaRPr>
            </a:p>
          </p:txBody>
        </p:sp>
        <p:pic>
          <p:nvPicPr>
            <p:cNvPr id="347" name="Google Shape;347;p30"/>
            <p:cNvPicPr preferRelativeResize="0"/>
            <p:nvPr/>
          </p:nvPicPr>
          <p:blipFill>
            <a:blip r:embed="rId4">
              <a:alphaModFix/>
            </a:blip>
            <a:stretch>
              <a:fillRect/>
            </a:stretch>
          </p:blipFill>
          <p:spPr>
            <a:xfrm>
              <a:off x="8766050" y="6136250"/>
              <a:ext cx="837900" cy="291447"/>
            </a:xfrm>
            <a:prstGeom prst="rect">
              <a:avLst/>
            </a:prstGeom>
            <a:noFill/>
            <a:ln>
              <a:noFill/>
            </a:ln>
          </p:spPr>
        </p:pic>
      </p:grpSp>
      <p:sp>
        <p:nvSpPr>
          <p:cNvPr id="348" name="Google Shape;348;p30"/>
          <p:cNvSpPr/>
          <p:nvPr/>
        </p:nvSpPr>
        <p:spPr>
          <a:xfrm>
            <a:off x="7335935" y="1903407"/>
            <a:ext cx="1148100" cy="1313700"/>
          </a:xfrm>
          <a:prstGeom prst="roundRect">
            <a:avLst>
              <a:gd fmla="val 16667" name="adj"/>
            </a:avLst>
          </a:prstGeom>
          <a:solidFill>
            <a:srgbClr val="FFFF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000"/>
          </a:p>
        </p:txBody>
      </p:sp>
      <p:sp>
        <p:nvSpPr>
          <p:cNvPr id="349" name="Google Shape;349;p30"/>
          <p:cNvSpPr/>
          <p:nvPr/>
        </p:nvSpPr>
        <p:spPr>
          <a:xfrm>
            <a:off x="6083272" y="2645737"/>
            <a:ext cx="1148100" cy="777300"/>
          </a:xfrm>
          <a:prstGeom prst="roundRect">
            <a:avLst>
              <a:gd fmla="val 16667" name="adj"/>
            </a:avLst>
          </a:prstGeom>
          <a:solidFill>
            <a:srgbClr val="FFFF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000"/>
          </a:p>
        </p:txBody>
      </p:sp>
      <p:sp>
        <p:nvSpPr>
          <p:cNvPr id="350" name="Google Shape;350;p30"/>
          <p:cNvSpPr/>
          <p:nvPr/>
        </p:nvSpPr>
        <p:spPr>
          <a:xfrm>
            <a:off x="4534884" y="1944764"/>
            <a:ext cx="1148100" cy="1792200"/>
          </a:xfrm>
          <a:prstGeom prst="roundRect">
            <a:avLst>
              <a:gd fmla="val 16667" name="adj"/>
            </a:avLst>
          </a:prstGeom>
          <a:solidFill>
            <a:srgbClr val="FFFF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000"/>
          </a:p>
        </p:txBody>
      </p:sp>
      <p:sp>
        <p:nvSpPr>
          <p:cNvPr id="351" name="Google Shape;351;p30"/>
          <p:cNvSpPr/>
          <p:nvPr/>
        </p:nvSpPr>
        <p:spPr>
          <a:xfrm>
            <a:off x="3105777" y="1983509"/>
            <a:ext cx="1148100" cy="697200"/>
          </a:xfrm>
          <a:prstGeom prst="roundRect">
            <a:avLst>
              <a:gd fmla="val 16667" name="adj"/>
            </a:avLst>
          </a:prstGeom>
          <a:solidFill>
            <a:srgbClr val="FFFF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000"/>
          </a:p>
        </p:txBody>
      </p:sp>
      <p:sp>
        <p:nvSpPr>
          <p:cNvPr id="352" name="Google Shape;352;p30"/>
          <p:cNvSpPr/>
          <p:nvPr/>
        </p:nvSpPr>
        <p:spPr>
          <a:xfrm>
            <a:off x="190473" y="3339048"/>
            <a:ext cx="1148100" cy="1434900"/>
          </a:xfrm>
          <a:prstGeom prst="roundRect">
            <a:avLst>
              <a:gd fmla="val 16667" name="adj"/>
            </a:avLst>
          </a:prstGeom>
          <a:solidFill>
            <a:srgbClr val="FFFF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3" name="Google Shape;353;p30"/>
          <p:cNvSpPr/>
          <p:nvPr/>
        </p:nvSpPr>
        <p:spPr>
          <a:xfrm>
            <a:off x="1548537" y="3834820"/>
            <a:ext cx="1148100" cy="444600"/>
          </a:xfrm>
          <a:prstGeom prst="roundRect">
            <a:avLst>
              <a:gd fmla="val 16667" name="adj"/>
            </a:avLst>
          </a:prstGeom>
          <a:solidFill>
            <a:srgbClr val="FFFF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4" name="Google Shape;354;p30"/>
          <p:cNvSpPr/>
          <p:nvPr/>
        </p:nvSpPr>
        <p:spPr>
          <a:xfrm>
            <a:off x="1548537" y="3263320"/>
            <a:ext cx="1148100" cy="444600"/>
          </a:xfrm>
          <a:prstGeom prst="roundRect">
            <a:avLst>
              <a:gd fmla="val 16667" name="adj"/>
            </a:avLst>
          </a:prstGeom>
          <a:solidFill>
            <a:srgbClr val="FFFF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5" name="Google Shape;355;p30"/>
          <p:cNvSpPr/>
          <p:nvPr/>
        </p:nvSpPr>
        <p:spPr>
          <a:xfrm rot="-5400000">
            <a:off x="7723786" y="239529"/>
            <a:ext cx="629288" cy="1968755"/>
          </a:xfrm>
          <a:prstGeom prst="flowChartOffpageConnector">
            <a:avLst/>
          </a:prstGeom>
          <a:solidFill>
            <a:srgbClr val="FFF2C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356" name="Google Shape;356;p30"/>
          <p:cNvSpPr/>
          <p:nvPr/>
        </p:nvSpPr>
        <p:spPr>
          <a:xfrm>
            <a:off x="7495288" y="913979"/>
            <a:ext cx="1436400" cy="4446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solidFill>
                  <a:srgbClr val="BF9000"/>
                </a:solidFill>
                <a:latin typeface="Poppins"/>
                <a:ea typeface="Poppins"/>
                <a:cs typeface="Poppins"/>
                <a:sym typeface="Poppins"/>
              </a:rPr>
              <a:t>READOUT</a:t>
            </a:r>
            <a:endParaRPr sz="1800">
              <a:solidFill>
                <a:srgbClr val="BF9000"/>
              </a:solidFill>
              <a:latin typeface="Poppins"/>
              <a:ea typeface="Poppins"/>
              <a:cs typeface="Poppins"/>
              <a:sym typeface="Poppins"/>
            </a:endParaRPr>
          </a:p>
        </p:txBody>
      </p:sp>
      <p:sp>
        <p:nvSpPr>
          <p:cNvPr id="357" name="Google Shape;357;p30"/>
          <p:cNvSpPr/>
          <p:nvPr/>
        </p:nvSpPr>
        <p:spPr>
          <a:xfrm rot="-5400000">
            <a:off x="6297970" y="350566"/>
            <a:ext cx="629288" cy="1746681"/>
          </a:xfrm>
          <a:prstGeom prst="flowChartOffpageConnector">
            <a:avLst/>
          </a:prstGeom>
          <a:solidFill>
            <a:srgbClr val="D9D2E9"/>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358" name="Google Shape;358;p30"/>
          <p:cNvSpPr/>
          <p:nvPr/>
        </p:nvSpPr>
        <p:spPr>
          <a:xfrm>
            <a:off x="6123345" y="913979"/>
            <a:ext cx="1436400" cy="4446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solidFill>
                  <a:srgbClr val="9900FF"/>
                </a:solidFill>
                <a:latin typeface="Poppins"/>
                <a:ea typeface="Poppins"/>
                <a:cs typeface="Poppins"/>
                <a:sym typeface="Poppins"/>
              </a:rPr>
              <a:t>AMPLIF</a:t>
            </a:r>
            <a:endParaRPr sz="1800">
              <a:solidFill>
                <a:srgbClr val="38761D"/>
              </a:solidFill>
              <a:latin typeface="Poppins"/>
              <a:ea typeface="Poppins"/>
              <a:cs typeface="Poppins"/>
              <a:sym typeface="Poppins"/>
            </a:endParaRPr>
          </a:p>
        </p:txBody>
      </p:sp>
      <p:sp>
        <p:nvSpPr>
          <p:cNvPr id="359" name="Google Shape;359;p30"/>
          <p:cNvSpPr/>
          <p:nvPr/>
        </p:nvSpPr>
        <p:spPr>
          <a:xfrm rot="-5400000">
            <a:off x="4892109" y="327319"/>
            <a:ext cx="629288" cy="1793174"/>
          </a:xfrm>
          <a:prstGeom prst="flowChartOffpageConnector">
            <a:avLst/>
          </a:prstGeom>
          <a:solidFill>
            <a:srgbClr val="D9EAD3"/>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360" name="Google Shape;360;p30"/>
          <p:cNvSpPr/>
          <p:nvPr/>
        </p:nvSpPr>
        <p:spPr>
          <a:xfrm>
            <a:off x="4751402" y="913979"/>
            <a:ext cx="1436400" cy="4446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solidFill>
                  <a:srgbClr val="38761D"/>
                </a:solidFill>
                <a:latin typeface="Poppins"/>
                <a:ea typeface="Poppins"/>
                <a:cs typeface="Poppins"/>
                <a:sym typeface="Poppins"/>
              </a:rPr>
              <a:t>PURIFIC </a:t>
            </a:r>
            <a:endParaRPr sz="1800">
              <a:solidFill>
                <a:srgbClr val="38761D"/>
              </a:solidFill>
              <a:latin typeface="Poppins"/>
              <a:ea typeface="Poppins"/>
              <a:cs typeface="Poppins"/>
              <a:sym typeface="Poppins"/>
            </a:endParaRPr>
          </a:p>
        </p:txBody>
      </p:sp>
      <p:sp>
        <p:nvSpPr>
          <p:cNvPr id="361" name="Google Shape;361;p30"/>
          <p:cNvSpPr/>
          <p:nvPr/>
        </p:nvSpPr>
        <p:spPr>
          <a:xfrm rot="-5400000">
            <a:off x="3421807" y="254186"/>
            <a:ext cx="629288" cy="1939441"/>
          </a:xfrm>
          <a:prstGeom prst="flowChartOffpageConnector">
            <a:avLst/>
          </a:prstGeom>
          <a:solidFill>
            <a:srgbClr val="C9DA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362" name="Google Shape;362;p30"/>
          <p:cNvSpPr/>
          <p:nvPr/>
        </p:nvSpPr>
        <p:spPr>
          <a:xfrm rot="-5400000">
            <a:off x="1921064" y="218691"/>
            <a:ext cx="628146" cy="2011572"/>
          </a:xfrm>
          <a:prstGeom prst="flowChartOffpageConnector">
            <a:avLst/>
          </a:prstGeom>
          <a:solidFill>
            <a:srgbClr val="A4C2F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63" name="Google Shape;363;p30"/>
          <p:cNvSpPr/>
          <p:nvPr/>
        </p:nvSpPr>
        <p:spPr>
          <a:xfrm rot="-5400000">
            <a:off x="604477" y="494039"/>
            <a:ext cx="629288" cy="1459734"/>
          </a:xfrm>
          <a:prstGeom prst="flowChartOffpageConnector">
            <a:avLst/>
          </a:prstGeom>
          <a:solidFill>
            <a:srgbClr val="4285F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64" name="Google Shape;364;p30"/>
          <p:cNvSpPr/>
          <p:nvPr/>
        </p:nvSpPr>
        <p:spPr>
          <a:xfrm>
            <a:off x="272787" y="914456"/>
            <a:ext cx="1242300" cy="3885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800">
                <a:solidFill>
                  <a:srgbClr val="FFFFFF"/>
                </a:solidFill>
                <a:latin typeface="Poppins"/>
                <a:ea typeface="Poppins"/>
                <a:cs typeface="Poppins"/>
                <a:sym typeface="Poppins"/>
              </a:rPr>
              <a:t>PEOPLE</a:t>
            </a:r>
            <a:endParaRPr b="1" sz="1800">
              <a:solidFill>
                <a:srgbClr val="FFFFFF"/>
              </a:solidFill>
              <a:latin typeface="Poppins"/>
              <a:ea typeface="Poppins"/>
              <a:cs typeface="Poppins"/>
              <a:sym typeface="Poppins"/>
            </a:endParaRPr>
          </a:p>
        </p:txBody>
      </p:sp>
      <p:sp>
        <p:nvSpPr>
          <p:cNvPr id="365" name="Google Shape;365;p30"/>
          <p:cNvSpPr/>
          <p:nvPr/>
        </p:nvSpPr>
        <p:spPr>
          <a:xfrm>
            <a:off x="1701895" y="914456"/>
            <a:ext cx="1322100" cy="3885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800">
                <a:solidFill>
                  <a:srgbClr val="FFFFFF"/>
                </a:solidFill>
                <a:latin typeface="Poppins"/>
                <a:ea typeface="Poppins"/>
                <a:cs typeface="Poppins"/>
                <a:sym typeface="Poppins"/>
              </a:rPr>
              <a:t>SAMPLE</a:t>
            </a:r>
            <a:endParaRPr b="1" sz="1800">
              <a:solidFill>
                <a:srgbClr val="FFFFFF"/>
              </a:solidFill>
              <a:latin typeface="Poppins"/>
              <a:ea typeface="Poppins"/>
              <a:cs typeface="Poppins"/>
              <a:sym typeface="Poppins"/>
            </a:endParaRPr>
          </a:p>
        </p:txBody>
      </p:sp>
      <p:sp>
        <p:nvSpPr>
          <p:cNvPr id="366" name="Google Shape;366;p30"/>
          <p:cNvSpPr/>
          <p:nvPr/>
        </p:nvSpPr>
        <p:spPr>
          <a:xfrm>
            <a:off x="3207966" y="913979"/>
            <a:ext cx="1436400" cy="4446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solidFill>
                  <a:srgbClr val="4285F4"/>
                </a:solidFill>
                <a:latin typeface="Poppins"/>
                <a:ea typeface="Poppins"/>
                <a:cs typeface="Poppins"/>
                <a:sym typeface="Poppins"/>
              </a:rPr>
              <a:t>INACTIV </a:t>
            </a:r>
            <a:endParaRPr sz="1800">
              <a:solidFill>
                <a:srgbClr val="4285F4"/>
              </a:solidFill>
              <a:latin typeface="Poppins"/>
              <a:ea typeface="Poppins"/>
              <a:cs typeface="Poppins"/>
              <a:sym typeface="Poppins"/>
            </a:endParaRPr>
          </a:p>
        </p:txBody>
      </p:sp>
      <p:grpSp>
        <p:nvGrpSpPr>
          <p:cNvPr id="367" name="Google Shape;367;p30"/>
          <p:cNvGrpSpPr/>
          <p:nvPr/>
        </p:nvGrpSpPr>
        <p:grpSpPr>
          <a:xfrm>
            <a:off x="360753" y="2428221"/>
            <a:ext cx="823157" cy="697424"/>
            <a:chOff x="487065" y="2250030"/>
            <a:chExt cx="1625508" cy="1377492"/>
          </a:xfrm>
        </p:grpSpPr>
        <p:grpSp>
          <p:nvGrpSpPr>
            <p:cNvPr id="368" name="Google Shape;368;p30"/>
            <p:cNvGrpSpPr/>
            <p:nvPr/>
          </p:nvGrpSpPr>
          <p:grpSpPr>
            <a:xfrm>
              <a:off x="1082156" y="2250030"/>
              <a:ext cx="544200" cy="782400"/>
              <a:chOff x="805032" y="2177000"/>
              <a:chExt cx="544200" cy="782400"/>
            </a:xfrm>
          </p:grpSpPr>
          <p:sp>
            <p:nvSpPr>
              <p:cNvPr id="369" name="Google Shape;369;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70" name="Google Shape;370;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371" name="Google Shape;371;p30"/>
            <p:cNvGrpSpPr/>
            <p:nvPr/>
          </p:nvGrpSpPr>
          <p:grpSpPr>
            <a:xfrm>
              <a:off x="1404635" y="2345737"/>
              <a:ext cx="544200" cy="782400"/>
              <a:chOff x="805032" y="2177000"/>
              <a:chExt cx="544200" cy="782400"/>
            </a:xfrm>
          </p:grpSpPr>
          <p:sp>
            <p:nvSpPr>
              <p:cNvPr id="372" name="Google Shape;372;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73" name="Google Shape;373;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374" name="Google Shape;374;p30"/>
            <p:cNvGrpSpPr/>
            <p:nvPr/>
          </p:nvGrpSpPr>
          <p:grpSpPr>
            <a:xfrm>
              <a:off x="754679" y="2311722"/>
              <a:ext cx="544200" cy="782400"/>
              <a:chOff x="805032" y="2177000"/>
              <a:chExt cx="544200" cy="782400"/>
            </a:xfrm>
          </p:grpSpPr>
          <p:sp>
            <p:nvSpPr>
              <p:cNvPr id="375" name="Google Shape;375;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76" name="Google Shape;376;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377" name="Google Shape;377;p30"/>
            <p:cNvGrpSpPr/>
            <p:nvPr/>
          </p:nvGrpSpPr>
          <p:grpSpPr>
            <a:xfrm>
              <a:off x="963772" y="2498137"/>
              <a:ext cx="544200" cy="782400"/>
              <a:chOff x="805032" y="2177000"/>
              <a:chExt cx="544200" cy="782400"/>
            </a:xfrm>
          </p:grpSpPr>
          <p:sp>
            <p:nvSpPr>
              <p:cNvPr id="378" name="Google Shape;378;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79" name="Google Shape;379;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380" name="Google Shape;380;p30"/>
            <p:cNvGrpSpPr/>
            <p:nvPr/>
          </p:nvGrpSpPr>
          <p:grpSpPr>
            <a:xfrm>
              <a:off x="524250" y="2498137"/>
              <a:ext cx="544200" cy="782400"/>
              <a:chOff x="805032" y="2177000"/>
              <a:chExt cx="544200" cy="782400"/>
            </a:xfrm>
          </p:grpSpPr>
          <p:sp>
            <p:nvSpPr>
              <p:cNvPr id="381" name="Google Shape;381;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2" name="Google Shape;382;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383" name="Google Shape;383;p30"/>
            <p:cNvGrpSpPr/>
            <p:nvPr/>
          </p:nvGrpSpPr>
          <p:grpSpPr>
            <a:xfrm>
              <a:off x="1263573" y="2605183"/>
              <a:ext cx="544200" cy="782400"/>
              <a:chOff x="805032" y="2177000"/>
              <a:chExt cx="544200" cy="782400"/>
            </a:xfrm>
          </p:grpSpPr>
          <p:sp>
            <p:nvSpPr>
              <p:cNvPr id="384" name="Google Shape;384;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5" name="Google Shape;385;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386" name="Google Shape;386;p30"/>
            <p:cNvGrpSpPr/>
            <p:nvPr/>
          </p:nvGrpSpPr>
          <p:grpSpPr>
            <a:xfrm>
              <a:off x="730173" y="2673214"/>
              <a:ext cx="544200" cy="782400"/>
              <a:chOff x="805032" y="2177000"/>
              <a:chExt cx="544200" cy="782400"/>
            </a:xfrm>
          </p:grpSpPr>
          <p:sp>
            <p:nvSpPr>
              <p:cNvPr id="387" name="Google Shape;387;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8" name="Google Shape;388;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389" name="Google Shape;389;p30"/>
            <p:cNvGrpSpPr/>
            <p:nvPr/>
          </p:nvGrpSpPr>
          <p:grpSpPr>
            <a:xfrm>
              <a:off x="1568373" y="2749414"/>
              <a:ext cx="544200" cy="782400"/>
              <a:chOff x="805032" y="2177000"/>
              <a:chExt cx="544200" cy="782400"/>
            </a:xfrm>
          </p:grpSpPr>
          <p:sp>
            <p:nvSpPr>
              <p:cNvPr id="390" name="Google Shape;390;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1" name="Google Shape;391;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392" name="Google Shape;392;p30"/>
            <p:cNvGrpSpPr/>
            <p:nvPr/>
          </p:nvGrpSpPr>
          <p:grpSpPr>
            <a:xfrm>
              <a:off x="1012296" y="2836953"/>
              <a:ext cx="544200" cy="782400"/>
              <a:chOff x="805032" y="2177000"/>
              <a:chExt cx="544200" cy="782400"/>
            </a:xfrm>
          </p:grpSpPr>
          <p:sp>
            <p:nvSpPr>
              <p:cNvPr id="393" name="Google Shape;393;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4" name="Google Shape;394;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395" name="Google Shape;395;p30"/>
            <p:cNvGrpSpPr/>
            <p:nvPr/>
          </p:nvGrpSpPr>
          <p:grpSpPr>
            <a:xfrm>
              <a:off x="487065" y="2845122"/>
              <a:ext cx="544200" cy="782400"/>
              <a:chOff x="805032" y="2177000"/>
              <a:chExt cx="544200" cy="782400"/>
            </a:xfrm>
          </p:grpSpPr>
          <p:sp>
            <p:nvSpPr>
              <p:cNvPr id="396" name="Google Shape;396;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7" name="Google Shape;397;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grpSp>
        <p:nvGrpSpPr>
          <p:cNvPr id="398" name="Google Shape;398;p30"/>
          <p:cNvGrpSpPr/>
          <p:nvPr/>
        </p:nvGrpSpPr>
        <p:grpSpPr>
          <a:xfrm>
            <a:off x="634539" y="1715331"/>
            <a:ext cx="275583" cy="396129"/>
            <a:chOff x="805032" y="2177000"/>
            <a:chExt cx="544200" cy="782400"/>
          </a:xfrm>
        </p:grpSpPr>
        <p:sp>
          <p:nvSpPr>
            <p:cNvPr id="399" name="Google Shape;399;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0" name="Google Shape;400;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401" name="Google Shape;401;p30"/>
          <p:cNvSpPr/>
          <p:nvPr/>
        </p:nvSpPr>
        <p:spPr>
          <a:xfrm>
            <a:off x="360746" y="2031656"/>
            <a:ext cx="895800" cy="2427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100">
                <a:latin typeface="Open Sans"/>
                <a:ea typeface="Open Sans"/>
                <a:cs typeface="Open Sans"/>
                <a:sym typeface="Open Sans"/>
              </a:rPr>
              <a:t>Individual</a:t>
            </a:r>
            <a:endParaRPr sz="1100">
              <a:latin typeface="Open Sans"/>
              <a:ea typeface="Open Sans"/>
              <a:cs typeface="Open Sans"/>
              <a:sym typeface="Open Sans"/>
            </a:endParaRPr>
          </a:p>
        </p:txBody>
      </p:sp>
      <p:sp>
        <p:nvSpPr>
          <p:cNvPr id="402" name="Google Shape;402;p30"/>
          <p:cNvSpPr/>
          <p:nvPr/>
        </p:nvSpPr>
        <p:spPr>
          <a:xfrm>
            <a:off x="324325" y="3016688"/>
            <a:ext cx="895800" cy="2427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100">
                <a:latin typeface="Open Sans"/>
                <a:ea typeface="Open Sans"/>
                <a:cs typeface="Open Sans"/>
                <a:sym typeface="Open Sans"/>
              </a:rPr>
              <a:t>Pool: 5-10</a:t>
            </a:r>
            <a:endParaRPr sz="1100">
              <a:latin typeface="Open Sans"/>
              <a:ea typeface="Open Sans"/>
              <a:cs typeface="Open Sans"/>
              <a:sym typeface="Open Sans"/>
            </a:endParaRPr>
          </a:p>
        </p:txBody>
      </p:sp>
      <p:grpSp>
        <p:nvGrpSpPr>
          <p:cNvPr id="403" name="Google Shape;403;p30"/>
          <p:cNvGrpSpPr/>
          <p:nvPr/>
        </p:nvGrpSpPr>
        <p:grpSpPr>
          <a:xfrm>
            <a:off x="530562" y="3401890"/>
            <a:ext cx="436612" cy="369994"/>
            <a:chOff x="487065" y="2250030"/>
            <a:chExt cx="1625508" cy="1377492"/>
          </a:xfrm>
        </p:grpSpPr>
        <p:grpSp>
          <p:nvGrpSpPr>
            <p:cNvPr id="404" name="Google Shape;404;p30"/>
            <p:cNvGrpSpPr/>
            <p:nvPr/>
          </p:nvGrpSpPr>
          <p:grpSpPr>
            <a:xfrm>
              <a:off x="1082156" y="2250030"/>
              <a:ext cx="544200" cy="782400"/>
              <a:chOff x="805032" y="2177000"/>
              <a:chExt cx="544200" cy="782400"/>
            </a:xfrm>
          </p:grpSpPr>
          <p:sp>
            <p:nvSpPr>
              <p:cNvPr id="405" name="Google Shape;405;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6" name="Google Shape;406;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07" name="Google Shape;407;p30"/>
            <p:cNvGrpSpPr/>
            <p:nvPr/>
          </p:nvGrpSpPr>
          <p:grpSpPr>
            <a:xfrm>
              <a:off x="1404635" y="2345737"/>
              <a:ext cx="544200" cy="782400"/>
              <a:chOff x="805032" y="2177000"/>
              <a:chExt cx="544200" cy="782400"/>
            </a:xfrm>
          </p:grpSpPr>
          <p:sp>
            <p:nvSpPr>
              <p:cNvPr id="408" name="Google Shape;408;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9" name="Google Shape;409;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10" name="Google Shape;410;p30"/>
            <p:cNvGrpSpPr/>
            <p:nvPr/>
          </p:nvGrpSpPr>
          <p:grpSpPr>
            <a:xfrm>
              <a:off x="754679" y="2311722"/>
              <a:ext cx="544200" cy="782400"/>
              <a:chOff x="805032" y="2177000"/>
              <a:chExt cx="544200" cy="782400"/>
            </a:xfrm>
          </p:grpSpPr>
          <p:sp>
            <p:nvSpPr>
              <p:cNvPr id="411" name="Google Shape;411;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12" name="Google Shape;412;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13" name="Google Shape;413;p30"/>
            <p:cNvGrpSpPr/>
            <p:nvPr/>
          </p:nvGrpSpPr>
          <p:grpSpPr>
            <a:xfrm>
              <a:off x="963772" y="2498137"/>
              <a:ext cx="544200" cy="782400"/>
              <a:chOff x="805032" y="2177000"/>
              <a:chExt cx="544200" cy="782400"/>
            </a:xfrm>
          </p:grpSpPr>
          <p:sp>
            <p:nvSpPr>
              <p:cNvPr id="414" name="Google Shape;414;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15" name="Google Shape;415;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16" name="Google Shape;416;p30"/>
            <p:cNvGrpSpPr/>
            <p:nvPr/>
          </p:nvGrpSpPr>
          <p:grpSpPr>
            <a:xfrm>
              <a:off x="524250" y="2498137"/>
              <a:ext cx="544200" cy="782400"/>
              <a:chOff x="805032" y="2177000"/>
              <a:chExt cx="544200" cy="782400"/>
            </a:xfrm>
          </p:grpSpPr>
          <p:sp>
            <p:nvSpPr>
              <p:cNvPr id="417" name="Google Shape;417;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18" name="Google Shape;418;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19" name="Google Shape;419;p30"/>
            <p:cNvGrpSpPr/>
            <p:nvPr/>
          </p:nvGrpSpPr>
          <p:grpSpPr>
            <a:xfrm>
              <a:off x="1263573" y="2605183"/>
              <a:ext cx="544200" cy="782400"/>
              <a:chOff x="805032" y="2177000"/>
              <a:chExt cx="544200" cy="782400"/>
            </a:xfrm>
          </p:grpSpPr>
          <p:sp>
            <p:nvSpPr>
              <p:cNvPr id="420" name="Google Shape;420;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21" name="Google Shape;421;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22" name="Google Shape;422;p30"/>
            <p:cNvGrpSpPr/>
            <p:nvPr/>
          </p:nvGrpSpPr>
          <p:grpSpPr>
            <a:xfrm>
              <a:off x="730173" y="2673214"/>
              <a:ext cx="544200" cy="782400"/>
              <a:chOff x="805032" y="2177000"/>
              <a:chExt cx="544200" cy="782400"/>
            </a:xfrm>
          </p:grpSpPr>
          <p:sp>
            <p:nvSpPr>
              <p:cNvPr id="423" name="Google Shape;423;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24" name="Google Shape;424;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25" name="Google Shape;425;p30"/>
            <p:cNvGrpSpPr/>
            <p:nvPr/>
          </p:nvGrpSpPr>
          <p:grpSpPr>
            <a:xfrm>
              <a:off x="1568373" y="2749414"/>
              <a:ext cx="544200" cy="782400"/>
              <a:chOff x="805032" y="2177000"/>
              <a:chExt cx="544200" cy="782400"/>
            </a:xfrm>
          </p:grpSpPr>
          <p:sp>
            <p:nvSpPr>
              <p:cNvPr id="426" name="Google Shape;426;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27" name="Google Shape;427;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28" name="Google Shape;428;p30"/>
            <p:cNvGrpSpPr/>
            <p:nvPr/>
          </p:nvGrpSpPr>
          <p:grpSpPr>
            <a:xfrm>
              <a:off x="1012296" y="2836953"/>
              <a:ext cx="544200" cy="782400"/>
              <a:chOff x="805032" y="2177000"/>
              <a:chExt cx="544200" cy="782400"/>
            </a:xfrm>
          </p:grpSpPr>
          <p:sp>
            <p:nvSpPr>
              <p:cNvPr id="429" name="Google Shape;429;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30" name="Google Shape;430;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31" name="Google Shape;431;p30"/>
            <p:cNvGrpSpPr/>
            <p:nvPr/>
          </p:nvGrpSpPr>
          <p:grpSpPr>
            <a:xfrm>
              <a:off x="487065" y="2845122"/>
              <a:ext cx="544200" cy="782400"/>
              <a:chOff x="805032" y="2177000"/>
              <a:chExt cx="544200" cy="782400"/>
            </a:xfrm>
          </p:grpSpPr>
          <p:sp>
            <p:nvSpPr>
              <p:cNvPr id="432" name="Google Shape;432;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33" name="Google Shape;433;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grpSp>
        <p:nvGrpSpPr>
          <p:cNvPr id="434" name="Google Shape;434;p30"/>
          <p:cNvGrpSpPr/>
          <p:nvPr/>
        </p:nvGrpSpPr>
        <p:grpSpPr>
          <a:xfrm>
            <a:off x="553086" y="3736990"/>
            <a:ext cx="436612" cy="369994"/>
            <a:chOff x="487065" y="2250030"/>
            <a:chExt cx="1625508" cy="1377492"/>
          </a:xfrm>
        </p:grpSpPr>
        <p:grpSp>
          <p:nvGrpSpPr>
            <p:cNvPr id="435" name="Google Shape;435;p30"/>
            <p:cNvGrpSpPr/>
            <p:nvPr/>
          </p:nvGrpSpPr>
          <p:grpSpPr>
            <a:xfrm>
              <a:off x="1082156" y="2250030"/>
              <a:ext cx="544200" cy="782400"/>
              <a:chOff x="805032" y="2177000"/>
              <a:chExt cx="544200" cy="782400"/>
            </a:xfrm>
          </p:grpSpPr>
          <p:sp>
            <p:nvSpPr>
              <p:cNvPr id="436" name="Google Shape;436;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37" name="Google Shape;437;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38" name="Google Shape;438;p30"/>
            <p:cNvGrpSpPr/>
            <p:nvPr/>
          </p:nvGrpSpPr>
          <p:grpSpPr>
            <a:xfrm>
              <a:off x="1404635" y="2345737"/>
              <a:ext cx="544200" cy="782400"/>
              <a:chOff x="805032" y="2177000"/>
              <a:chExt cx="544200" cy="782400"/>
            </a:xfrm>
          </p:grpSpPr>
          <p:sp>
            <p:nvSpPr>
              <p:cNvPr id="439" name="Google Shape;439;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0" name="Google Shape;440;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41" name="Google Shape;441;p30"/>
            <p:cNvGrpSpPr/>
            <p:nvPr/>
          </p:nvGrpSpPr>
          <p:grpSpPr>
            <a:xfrm>
              <a:off x="754679" y="2311722"/>
              <a:ext cx="544200" cy="782400"/>
              <a:chOff x="805032" y="2177000"/>
              <a:chExt cx="544200" cy="782400"/>
            </a:xfrm>
          </p:grpSpPr>
          <p:sp>
            <p:nvSpPr>
              <p:cNvPr id="442" name="Google Shape;442;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3" name="Google Shape;443;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44" name="Google Shape;444;p30"/>
            <p:cNvGrpSpPr/>
            <p:nvPr/>
          </p:nvGrpSpPr>
          <p:grpSpPr>
            <a:xfrm>
              <a:off x="963772" y="2498137"/>
              <a:ext cx="544200" cy="782400"/>
              <a:chOff x="805032" y="2177000"/>
              <a:chExt cx="544200" cy="782400"/>
            </a:xfrm>
          </p:grpSpPr>
          <p:sp>
            <p:nvSpPr>
              <p:cNvPr id="445" name="Google Shape;445;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6" name="Google Shape;446;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47" name="Google Shape;447;p30"/>
            <p:cNvGrpSpPr/>
            <p:nvPr/>
          </p:nvGrpSpPr>
          <p:grpSpPr>
            <a:xfrm>
              <a:off x="524250" y="2498137"/>
              <a:ext cx="544200" cy="782400"/>
              <a:chOff x="805032" y="2177000"/>
              <a:chExt cx="544200" cy="782400"/>
            </a:xfrm>
          </p:grpSpPr>
          <p:sp>
            <p:nvSpPr>
              <p:cNvPr id="448" name="Google Shape;448;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9" name="Google Shape;449;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50" name="Google Shape;450;p30"/>
            <p:cNvGrpSpPr/>
            <p:nvPr/>
          </p:nvGrpSpPr>
          <p:grpSpPr>
            <a:xfrm>
              <a:off x="1263573" y="2605183"/>
              <a:ext cx="544200" cy="782400"/>
              <a:chOff x="805032" y="2177000"/>
              <a:chExt cx="544200" cy="782400"/>
            </a:xfrm>
          </p:grpSpPr>
          <p:sp>
            <p:nvSpPr>
              <p:cNvPr id="451" name="Google Shape;451;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2" name="Google Shape;452;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53" name="Google Shape;453;p30"/>
            <p:cNvGrpSpPr/>
            <p:nvPr/>
          </p:nvGrpSpPr>
          <p:grpSpPr>
            <a:xfrm>
              <a:off x="730173" y="2673214"/>
              <a:ext cx="544200" cy="782400"/>
              <a:chOff x="805032" y="2177000"/>
              <a:chExt cx="544200" cy="782400"/>
            </a:xfrm>
          </p:grpSpPr>
          <p:sp>
            <p:nvSpPr>
              <p:cNvPr id="454" name="Google Shape;454;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5" name="Google Shape;455;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56" name="Google Shape;456;p30"/>
            <p:cNvGrpSpPr/>
            <p:nvPr/>
          </p:nvGrpSpPr>
          <p:grpSpPr>
            <a:xfrm>
              <a:off x="1568373" y="2749414"/>
              <a:ext cx="544200" cy="782400"/>
              <a:chOff x="805032" y="2177000"/>
              <a:chExt cx="544200" cy="782400"/>
            </a:xfrm>
          </p:grpSpPr>
          <p:sp>
            <p:nvSpPr>
              <p:cNvPr id="457" name="Google Shape;457;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8" name="Google Shape;458;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59" name="Google Shape;459;p30"/>
            <p:cNvGrpSpPr/>
            <p:nvPr/>
          </p:nvGrpSpPr>
          <p:grpSpPr>
            <a:xfrm>
              <a:off x="1012296" y="2836953"/>
              <a:ext cx="544200" cy="782400"/>
              <a:chOff x="805032" y="2177000"/>
              <a:chExt cx="544200" cy="782400"/>
            </a:xfrm>
          </p:grpSpPr>
          <p:sp>
            <p:nvSpPr>
              <p:cNvPr id="460" name="Google Shape;460;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1" name="Google Shape;461;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62" name="Google Shape;462;p30"/>
            <p:cNvGrpSpPr/>
            <p:nvPr/>
          </p:nvGrpSpPr>
          <p:grpSpPr>
            <a:xfrm>
              <a:off x="487065" y="2845122"/>
              <a:ext cx="544200" cy="782400"/>
              <a:chOff x="805032" y="2177000"/>
              <a:chExt cx="544200" cy="782400"/>
            </a:xfrm>
          </p:grpSpPr>
          <p:sp>
            <p:nvSpPr>
              <p:cNvPr id="463" name="Google Shape;463;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4" name="Google Shape;464;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grpSp>
        <p:nvGrpSpPr>
          <p:cNvPr id="465" name="Google Shape;465;p30"/>
          <p:cNvGrpSpPr/>
          <p:nvPr/>
        </p:nvGrpSpPr>
        <p:grpSpPr>
          <a:xfrm>
            <a:off x="530562" y="4067965"/>
            <a:ext cx="436612" cy="369994"/>
            <a:chOff x="487065" y="2250030"/>
            <a:chExt cx="1625508" cy="1377492"/>
          </a:xfrm>
        </p:grpSpPr>
        <p:grpSp>
          <p:nvGrpSpPr>
            <p:cNvPr id="466" name="Google Shape;466;p30"/>
            <p:cNvGrpSpPr/>
            <p:nvPr/>
          </p:nvGrpSpPr>
          <p:grpSpPr>
            <a:xfrm>
              <a:off x="1082156" y="2250030"/>
              <a:ext cx="544200" cy="782400"/>
              <a:chOff x="805032" y="2177000"/>
              <a:chExt cx="544200" cy="782400"/>
            </a:xfrm>
          </p:grpSpPr>
          <p:sp>
            <p:nvSpPr>
              <p:cNvPr id="467" name="Google Shape;467;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8" name="Google Shape;468;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69" name="Google Shape;469;p30"/>
            <p:cNvGrpSpPr/>
            <p:nvPr/>
          </p:nvGrpSpPr>
          <p:grpSpPr>
            <a:xfrm>
              <a:off x="1404635" y="2345737"/>
              <a:ext cx="544200" cy="782400"/>
              <a:chOff x="805032" y="2177000"/>
              <a:chExt cx="544200" cy="782400"/>
            </a:xfrm>
          </p:grpSpPr>
          <p:sp>
            <p:nvSpPr>
              <p:cNvPr id="470" name="Google Shape;470;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1" name="Google Shape;471;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72" name="Google Shape;472;p30"/>
            <p:cNvGrpSpPr/>
            <p:nvPr/>
          </p:nvGrpSpPr>
          <p:grpSpPr>
            <a:xfrm>
              <a:off x="754679" y="2311722"/>
              <a:ext cx="544200" cy="782400"/>
              <a:chOff x="805032" y="2177000"/>
              <a:chExt cx="544200" cy="782400"/>
            </a:xfrm>
          </p:grpSpPr>
          <p:sp>
            <p:nvSpPr>
              <p:cNvPr id="473" name="Google Shape;473;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4" name="Google Shape;474;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75" name="Google Shape;475;p30"/>
            <p:cNvGrpSpPr/>
            <p:nvPr/>
          </p:nvGrpSpPr>
          <p:grpSpPr>
            <a:xfrm>
              <a:off x="963772" y="2498137"/>
              <a:ext cx="544200" cy="782400"/>
              <a:chOff x="805032" y="2177000"/>
              <a:chExt cx="544200" cy="782400"/>
            </a:xfrm>
          </p:grpSpPr>
          <p:sp>
            <p:nvSpPr>
              <p:cNvPr id="476" name="Google Shape;476;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7" name="Google Shape;477;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78" name="Google Shape;478;p30"/>
            <p:cNvGrpSpPr/>
            <p:nvPr/>
          </p:nvGrpSpPr>
          <p:grpSpPr>
            <a:xfrm>
              <a:off x="524250" y="2498137"/>
              <a:ext cx="544200" cy="782400"/>
              <a:chOff x="805032" y="2177000"/>
              <a:chExt cx="544200" cy="782400"/>
            </a:xfrm>
          </p:grpSpPr>
          <p:sp>
            <p:nvSpPr>
              <p:cNvPr id="479" name="Google Shape;479;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0" name="Google Shape;480;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81" name="Google Shape;481;p30"/>
            <p:cNvGrpSpPr/>
            <p:nvPr/>
          </p:nvGrpSpPr>
          <p:grpSpPr>
            <a:xfrm>
              <a:off x="1263573" y="2605183"/>
              <a:ext cx="544200" cy="782400"/>
              <a:chOff x="805032" y="2177000"/>
              <a:chExt cx="544200" cy="782400"/>
            </a:xfrm>
          </p:grpSpPr>
          <p:sp>
            <p:nvSpPr>
              <p:cNvPr id="482" name="Google Shape;482;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3" name="Google Shape;483;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84" name="Google Shape;484;p30"/>
            <p:cNvGrpSpPr/>
            <p:nvPr/>
          </p:nvGrpSpPr>
          <p:grpSpPr>
            <a:xfrm>
              <a:off x="730173" y="2673214"/>
              <a:ext cx="544200" cy="782400"/>
              <a:chOff x="805032" y="2177000"/>
              <a:chExt cx="544200" cy="782400"/>
            </a:xfrm>
          </p:grpSpPr>
          <p:sp>
            <p:nvSpPr>
              <p:cNvPr id="485" name="Google Shape;485;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6" name="Google Shape;486;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87" name="Google Shape;487;p30"/>
            <p:cNvGrpSpPr/>
            <p:nvPr/>
          </p:nvGrpSpPr>
          <p:grpSpPr>
            <a:xfrm>
              <a:off x="1568373" y="2749414"/>
              <a:ext cx="544200" cy="782400"/>
              <a:chOff x="805032" y="2177000"/>
              <a:chExt cx="544200" cy="782400"/>
            </a:xfrm>
          </p:grpSpPr>
          <p:sp>
            <p:nvSpPr>
              <p:cNvPr id="488" name="Google Shape;488;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9" name="Google Shape;489;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90" name="Google Shape;490;p30"/>
            <p:cNvGrpSpPr/>
            <p:nvPr/>
          </p:nvGrpSpPr>
          <p:grpSpPr>
            <a:xfrm>
              <a:off x="1012296" y="2836953"/>
              <a:ext cx="544200" cy="782400"/>
              <a:chOff x="805032" y="2177000"/>
              <a:chExt cx="544200" cy="782400"/>
            </a:xfrm>
          </p:grpSpPr>
          <p:sp>
            <p:nvSpPr>
              <p:cNvPr id="491" name="Google Shape;491;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2" name="Google Shape;492;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493" name="Google Shape;493;p30"/>
            <p:cNvGrpSpPr/>
            <p:nvPr/>
          </p:nvGrpSpPr>
          <p:grpSpPr>
            <a:xfrm>
              <a:off x="487065" y="2845122"/>
              <a:ext cx="544200" cy="782400"/>
              <a:chOff x="805032" y="2177000"/>
              <a:chExt cx="544200" cy="782400"/>
            </a:xfrm>
          </p:grpSpPr>
          <p:sp>
            <p:nvSpPr>
              <p:cNvPr id="494" name="Google Shape;494;p30"/>
              <p:cNvSpPr/>
              <p:nvPr/>
            </p:nvSpPr>
            <p:spPr>
              <a:xfrm>
                <a:off x="952450" y="2177000"/>
                <a:ext cx="238200" cy="238200"/>
              </a:xfrm>
              <a:prstGeom prst="ellipse">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5" name="Google Shape;495;p30"/>
              <p:cNvSpPr/>
              <p:nvPr/>
            </p:nvSpPr>
            <p:spPr>
              <a:xfrm>
                <a:off x="805032" y="2415200"/>
                <a:ext cx="544200" cy="544200"/>
              </a:xfrm>
              <a:prstGeom prst="arc">
                <a:avLst>
                  <a:gd fmla="val 10619317" name="adj1"/>
                  <a:gd fmla="val 0" name="adj2"/>
                </a:avLst>
              </a:prstGeom>
              <a:solidFill>
                <a:srgbClr val="FFFFFF"/>
              </a:solidFill>
              <a:ln cap="flat" cmpd="sng" w="3810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sp>
        <p:nvSpPr>
          <p:cNvPr id="496" name="Google Shape;496;p30"/>
          <p:cNvSpPr/>
          <p:nvPr/>
        </p:nvSpPr>
        <p:spPr>
          <a:xfrm>
            <a:off x="198997" y="4373766"/>
            <a:ext cx="1099800" cy="242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Pool of Pools: 20-100</a:t>
            </a:r>
            <a:endParaRPr sz="1100">
              <a:latin typeface="Open Sans"/>
              <a:ea typeface="Open Sans"/>
              <a:cs typeface="Open Sans"/>
              <a:sym typeface="Open Sans"/>
            </a:endParaRPr>
          </a:p>
        </p:txBody>
      </p:sp>
      <p:sp>
        <p:nvSpPr>
          <p:cNvPr id="497" name="Google Shape;497;p30"/>
          <p:cNvSpPr/>
          <p:nvPr/>
        </p:nvSpPr>
        <p:spPr>
          <a:xfrm>
            <a:off x="1363166" y="2031656"/>
            <a:ext cx="1546500" cy="242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Nasopharyngeal</a:t>
            </a:r>
            <a:endParaRPr b="1" sz="1100">
              <a:latin typeface="Open Sans"/>
              <a:ea typeface="Open Sans"/>
              <a:cs typeface="Open Sans"/>
              <a:sym typeface="Open Sans"/>
            </a:endParaRPr>
          </a:p>
          <a:p>
            <a:pPr indent="0" lvl="0" marL="0" rtl="0" algn="ctr">
              <a:spcBef>
                <a:spcPts val="0"/>
              </a:spcBef>
              <a:spcAft>
                <a:spcPts val="0"/>
              </a:spcAft>
              <a:buNone/>
            </a:pPr>
            <a:r>
              <a:rPr b="1" lang="en" sz="1100">
                <a:latin typeface="Open Sans"/>
                <a:ea typeface="Open Sans"/>
                <a:cs typeface="Open Sans"/>
                <a:sym typeface="Open Sans"/>
              </a:rPr>
              <a:t>Swab (NP)</a:t>
            </a:r>
            <a:endParaRPr sz="1100">
              <a:latin typeface="Open Sans"/>
              <a:ea typeface="Open Sans"/>
              <a:cs typeface="Open Sans"/>
              <a:sym typeface="Open Sans"/>
            </a:endParaRPr>
          </a:p>
        </p:txBody>
      </p:sp>
      <p:sp>
        <p:nvSpPr>
          <p:cNvPr id="498" name="Google Shape;498;p30"/>
          <p:cNvSpPr/>
          <p:nvPr/>
        </p:nvSpPr>
        <p:spPr>
          <a:xfrm>
            <a:off x="1363166" y="3281888"/>
            <a:ext cx="1546500" cy="242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Anterior Nares</a:t>
            </a:r>
            <a:endParaRPr b="1" sz="1100">
              <a:latin typeface="Open Sans"/>
              <a:ea typeface="Open Sans"/>
              <a:cs typeface="Open Sans"/>
              <a:sym typeface="Open Sans"/>
            </a:endParaRPr>
          </a:p>
          <a:p>
            <a:pPr indent="0" lvl="0" marL="0" rtl="0" algn="ctr">
              <a:spcBef>
                <a:spcPts val="0"/>
              </a:spcBef>
              <a:spcAft>
                <a:spcPts val="0"/>
              </a:spcAft>
              <a:buNone/>
            </a:pPr>
            <a:r>
              <a:rPr b="1" lang="en" sz="1100">
                <a:latin typeface="Open Sans"/>
                <a:ea typeface="Open Sans"/>
                <a:cs typeface="Open Sans"/>
                <a:sym typeface="Open Sans"/>
              </a:rPr>
              <a:t>Swab (AN)</a:t>
            </a:r>
            <a:endParaRPr sz="1100">
              <a:latin typeface="Open Sans"/>
              <a:ea typeface="Open Sans"/>
              <a:cs typeface="Open Sans"/>
              <a:sym typeface="Open Sans"/>
            </a:endParaRPr>
          </a:p>
        </p:txBody>
      </p:sp>
      <p:sp>
        <p:nvSpPr>
          <p:cNvPr id="499" name="Google Shape;499;p30"/>
          <p:cNvSpPr/>
          <p:nvPr/>
        </p:nvSpPr>
        <p:spPr>
          <a:xfrm>
            <a:off x="1363166" y="2710388"/>
            <a:ext cx="1546500" cy="242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Cheek Swab</a:t>
            </a:r>
            <a:endParaRPr sz="1100">
              <a:latin typeface="Open Sans"/>
              <a:ea typeface="Open Sans"/>
              <a:cs typeface="Open Sans"/>
              <a:sym typeface="Open Sans"/>
            </a:endParaRPr>
          </a:p>
        </p:txBody>
      </p:sp>
      <p:sp>
        <p:nvSpPr>
          <p:cNvPr id="500" name="Google Shape;500;p30"/>
          <p:cNvSpPr/>
          <p:nvPr/>
        </p:nvSpPr>
        <p:spPr>
          <a:xfrm>
            <a:off x="1363166" y="3910538"/>
            <a:ext cx="1546500" cy="242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Saliva</a:t>
            </a:r>
            <a:endParaRPr sz="1100">
              <a:latin typeface="Open Sans"/>
              <a:ea typeface="Open Sans"/>
              <a:cs typeface="Open Sans"/>
              <a:sym typeface="Open Sans"/>
            </a:endParaRPr>
          </a:p>
        </p:txBody>
      </p:sp>
      <p:sp>
        <p:nvSpPr>
          <p:cNvPr id="501" name="Google Shape;501;p30"/>
          <p:cNvSpPr/>
          <p:nvPr/>
        </p:nvSpPr>
        <p:spPr>
          <a:xfrm>
            <a:off x="2906602" y="2031656"/>
            <a:ext cx="1546500" cy="242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TCEP (Chem)</a:t>
            </a:r>
            <a:endParaRPr b="1" sz="1100">
              <a:latin typeface="Open Sans"/>
              <a:ea typeface="Open Sans"/>
              <a:cs typeface="Open Sans"/>
              <a:sym typeface="Open Sans"/>
            </a:endParaRPr>
          </a:p>
          <a:p>
            <a:pPr indent="0" lvl="0" marL="342900" rtl="0" algn="l">
              <a:spcBef>
                <a:spcPts val="0"/>
              </a:spcBef>
              <a:spcAft>
                <a:spcPts val="0"/>
              </a:spcAft>
              <a:buNone/>
            </a:pPr>
            <a:r>
              <a:rPr b="1" lang="en" sz="1100">
                <a:latin typeface="Open Sans"/>
                <a:ea typeface="Open Sans"/>
                <a:cs typeface="Open Sans"/>
                <a:sym typeface="Open Sans"/>
              </a:rPr>
              <a:t>   + Heat</a:t>
            </a:r>
            <a:endParaRPr b="1" sz="1100">
              <a:latin typeface="Open Sans"/>
              <a:ea typeface="Open Sans"/>
              <a:cs typeface="Open Sans"/>
              <a:sym typeface="Open Sans"/>
            </a:endParaRPr>
          </a:p>
          <a:p>
            <a:pPr indent="0" lvl="0" marL="342900" rtl="0" algn="l">
              <a:spcBef>
                <a:spcPts val="0"/>
              </a:spcBef>
              <a:spcAft>
                <a:spcPts val="0"/>
              </a:spcAft>
              <a:buNone/>
            </a:pPr>
            <a:r>
              <a:rPr b="1" lang="en" sz="900">
                <a:solidFill>
                  <a:srgbClr val="FF0000"/>
                </a:solidFill>
                <a:latin typeface="Open Sans"/>
                <a:ea typeface="Open Sans"/>
                <a:cs typeface="Open Sans"/>
                <a:sym typeface="Open Sans"/>
              </a:rPr>
              <a:t>Rabe Cepko, HUDSON</a:t>
            </a:r>
            <a:endParaRPr b="1" sz="900">
              <a:solidFill>
                <a:srgbClr val="FF0000"/>
              </a:solidFill>
              <a:latin typeface="Open Sans"/>
              <a:ea typeface="Open Sans"/>
              <a:cs typeface="Open Sans"/>
              <a:sym typeface="Open Sans"/>
            </a:endParaRPr>
          </a:p>
        </p:txBody>
      </p:sp>
      <p:sp>
        <p:nvSpPr>
          <p:cNvPr id="502" name="Google Shape;502;p30"/>
          <p:cNvSpPr/>
          <p:nvPr/>
        </p:nvSpPr>
        <p:spPr>
          <a:xfrm>
            <a:off x="2906602" y="2767538"/>
            <a:ext cx="1546500" cy="242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Proteinase K</a:t>
            </a:r>
            <a:endParaRPr b="1" sz="1100">
              <a:latin typeface="Open Sans"/>
              <a:ea typeface="Open Sans"/>
              <a:cs typeface="Open Sans"/>
              <a:sym typeface="Open Sans"/>
            </a:endParaRPr>
          </a:p>
          <a:p>
            <a:pPr indent="0" lvl="0" marL="0" rtl="0" algn="ctr">
              <a:spcBef>
                <a:spcPts val="0"/>
              </a:spcBef>
              <a:spcAft>
                <a:spcPts val="0"/>
              </a:spcAft>
              <a:buNone/>
            </a:pPr>
            <a:r>
              <a:rPr b="1" lang="en" sz="1100">
                <a:latin typeface="Open Sans"/>
                <a:ea typeface="Open Sans"/>
                <a:cs typeface="Open Sans"/>
                <a:sym typeface="Open Sans"/>
              </a:rPr>
              <a:t>(Enzyme) + Heat</a:t>
            </a:r>
            <a:endParaRPr b="1" sz="1100">
              <a:latin typeface="Open Sans"/>
              <a:ea typeface="Open Sans"/>
              <a:cs typeface="Open Sans"/>
              <a:sym typeface="Open Sans"/>
            </a:endParaRPr>
          </a:p>
          <a:p>
            <a:pPr indent="0" lvl="0" marL="342900" rtl="0" algn="l">
              <a:spcBef>
                <a:spcPts val="0"/>
              </a:spcBef>
              <a:spcAft>
                <a:spcPts val="0"/>
              </a:spcAft>
              <a:buNone/>
            </a:pPr>
            <a:r>
              <a:rPr b="1" lang="en" sz="900">
                <a:solidFill>
                  <a:srgbClr val="FF0000"/>
                </a:solidFill>
                <a:latin typeface="Open Sans"/>
                <a:ea typeface="Open Sans"/>
                <a:cs typeface="Open Sans"/>
                <a:sym typeface="Open Sans"/>
              </a:rPr>
              <a:t>Saliva Direct</a:t>
            </a:r>
            <a:endParaRPr b="1" sz="1100">
              <a:latin typeface="Open Sans"/>
              <a:ea typeface="Open Sans"/>
              <a:cs typeface="Open Sans"/>
              <a:sym typeface="Open Sans"/>
            </a:endParaRPr>
          </a:p>
        </p:txBody>
      </p:sp>
      <p:sp>
        <p:nvSpPr>
          <p:cNvPr id="503" name="Google Shape;503;p30"/>
          <p:cNvSpPr/>
          <p:nvPr/>
        </p:nvSpPr>
        <p:spPr>
          <a:xfrm>
            <a:off x="2906602" y="3396188"/>
            <a:ext cx="1546500" cy="242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Heat Only</a:t>
            </a:r>
            <a:endParaRPr sz="1100">
              <a:latin typeface="Open Sans"/>
              <a:ea typeface="Open Sans"/>
              <a:cs typeface="Open Sans"/>
              <a:sym typeface="Open Sans"/>
            </a:endParaRPr>
          </a:p>
        </p:txBody>
      </p:sp>
      <p:sp>
        <p:nvSpPr>
          <p:cNvPr id="504" name="Google Shape;504;p30"/>
          <p:cNvSpPr/>
          <p:nvPr/>
        </p:nvSpPr>
        <p:spPr>
          <a:xfrm>
            <a:off x="3078095" y="3910538"/>
            <a:ext cx="1175100" cy="359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Commercial</a:t>
            </a:r>
            <a:endParaRPr b="1" sz="1100">
              <a:latin typeface="Open Sans"/>
              <a:ea typeface="Open Sans"/>
              <a:cs typeface="Open Sans"/>
              <a:sym typeface="Open Sans"/>
            </a:endParaRPr>
          </a:p>
          <a:p>
            <a:pPr indent="0" lvl="0" marL="0" rtl="0" algn="ctr">
              <a:spcBef>
                <a:spcPts val="0"/>
              </a:spcBef>
              <a:spcAft>
                <a:spcPts val="0"/>
              </a:spcAft>
              <a:buNone/>
            </a:pPr>
            <a:r>
              <a:rPr b="1" lang="en" sz="900">
                <a:solidFill>
                  <a:srgbClr val="FF0000"/>
                </a:solidFill>
                <a:latin typeface="Open Sans"/>
                <a:ea typeface="Open Sans"/>
                <a:cs typeface="Open Sans"/>
                <a:sym typeface="Open Sans"/>
              </a:rPr>
              <a:t>Zymo, Lucigen</a:t>
            </a:r>
            <a:endParaRPr b="1" sz="1100">
              <a:latin typeface="Open Sans"/>
              <a:ea typeface="Open Sans"/>
              <a:cs typeface="Open Sans"/>
              <a:sym typeface="Open Sans"/>
            </a:endParaRPr>
          </a:p>
        </p:txBody>
      </p:sp>
      <p:sp>
        <p:nvSpPr>
          <p:cNvPr id="505" name="Google Shape;505;p30"/>
          <p:cNvSpPr/>
          <p:nvPr/>
        </p:nvSpPr>
        <p:spPr>
          <a:xfrm>
            <a:off x="4335710" y="2031656"/>
            <a:ext cx="1546500" cy="242700"/>
          </a:xfrm>
          <a:prstGeom prst="rect">
            <a:avLst/>
          </a:prstGeom>
          <a:noFill/>
          <a:ln>
            <a:noFill/>
          </a:ln>
        </p:spPr>
        <p:txBody>
          <a:bodyPr anchorCtr="0" anchor="t" bIns="34275" lIns="68575" spcFirstLastPara="1" rIns="68575" wrap="square" tIns="34275">
            <a:noAutofit/>
          </a:bodyPr>
          <a:lstStyle/>
          <a:p>
            <a:pPr indent="0" lvl="0" marL="342900" rtl="0" algn="l">
              <a:spcBef>
                <a:spcPts val="0"/>
              </a:spcBef>
              <a:spcAft>
                <a:spcPts val="0"/>
              </a:spcAft>
              <a:buNone/>
            </a:pPr>
            <a:r>
              <a:rPr b="1" lang="en" sz="1100">
                <a:latin typeface="Open Sans"/>
                <a:ea typeface="Open Sans"/>
                <a:cs typeface="Open Sans"/>
                <a:sym typeface="Open Sans"/>
              </a:rPr>
              <a:t>Glass Milk</a:t>
            </a:r>
            <a:endParaRPr b="1" sz="1100">
              <a:latin typeface="Open Sans"/>
              <a:ea typeface="Open Sans"/>
              <a:cs typeface="Open Sans"/>
              <a:sym typeface="Open Sans"/>
            </a:endParaRPr>
          </a:p>
          <a:p>
            <a:pPr indent="0" lvl="0" marL="342900" rtl="0" algn="l">
              <a:spcBef>
                <a:spcPts val="0"/>
              </a:spcBef>
              <a:spcAft>
                <a:spcPts val="0"/>
              </a:spcAft>
              <a:buNone/>
            </a:pPr>
            <a:r>
              <a:rPr b="1" lang="en" sz="900">
                <a:solidFill>
                  <a:srgbClr val="FF0000"/>
                </a:solidFill>
                <a:latin typeface="Open Sans"/>
                <a:ea typeface="Open Sans"/>
                <a:cs typeface="Open Sans"/>
                <a:sym typeface="Open Sans"/>
              </a:rPr>
              <a:t>Rabe Cepko</a:t>
            </a:r>
            <a:endParaRPr b="1" sz="900">
              <a:solidFill>
                <a:srgbClr val="FF0000"/>
              </a:solidFill>
              <a:latin typeface="Open Sans"/>
              <a:ea typeface="Open Sans"/>
              <a:cs typeface="Open Sans"/>
              <a:sym typeface="Open Sans"/>
            </a:endParaRPr>
          </a:p>
        </p:txBody>
      </p:sp>
      <p:sp>
        <p:nvSpPr>
          <p:cNvPr id="506" name="Google Shape;506;p30"/>
          <p:cNvSpPr/>
          <p:nvPr/>
        </p:nvSpPr>
        <p:spPr>
          <a:xfrm>
            <a:off x="4335710" y="2767538"/>
            <a:ext cx="1546500" cy="359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Mag Beads</a:t>
            </a:r>
            <a:endParaRPr b="1" sz="1100">
              <a:latin typeface="Open Sans"/>
              <a:ea typeface="Open Sans"/>
              <a:cs typeface="Open Sans"/>
              <a:sym typeface="Open Sans"/>
            </a:endParaRPr>
          </a:p>
          <a:p>
            <a:pPr indent="0" lvl="0" marL="0" rtl="0" algn="ctr">
              <a:spcBef>
                <a:spcPts val="0"/>
              </a:spcBef>
              <a:spcAft>
                <a:spcPts val="0"/>
              </a:spcAft>
              <a:buNone/>
            </a:pPr>
            <a:r>
              <a:rPr b="1" lang="en" sz="900">
                <a:solidFill>
                  <a:srgbClr val="FF0000"/>
                </a:solidFill>
                <a:latin typeface="Open Sans"/>
                <a:ea typeface="Open Sans"/>
                <a:cs typeface="Open Sans"/>
                <a:sym typeface="Open Sans"/>
              </a:rPr>
              <a:t>Kellner, Yu</a:t>
            </a:r>
            <a:endParaRPr b="1" sz="1100">
              <a:latin typeface="Open Sans"/>
              <a:ea typeface="Open Sans"/>
              <a:cs typeface="Open Sans"/>
              <a:sym typeface="Open Sans"/>
            </a:endParaRPr>
          </a:p>
        </p:txBody>
      </p:sp>
      <p:sp>
        <p:nvSpPr>
          <p:cNvPr id="507" name="Google Shape;507;p30"/>
          <p:cNvSpPr/>
          <p:nvPr/>
        </p:nvSpPr>
        <p:spPr>
          <a:xfrm>
            <a:off x="4335710" y="3396188"/>
            <a:ext cx="1546500" cy="242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Skip (Direct)</a:t>
            </a:r>
            <a:endParaRPr sz="1100">
              <a:latin typeface="Open Sans"/>
              <a:ea typeface="Open Sans"/>
              <a:cs typeface="Open Sans"/>
              <a:sym typeface="Open Sans"/>
            </a:endParaRPr>
          </a:p>
        </p:txBody>
      </p:sp>
      <p:sp>
        <p:nvSpPr>
          <p:cNvPr id="508" name="Google Shape;508;p30"/>
          <p:cNvSpPr/>
          <p:nvPr/>
        </p:nvSpPr>
        <p:spPr>
          <a:xfrm>
            <a:off x="4507203" y="3910538"/>
            <a:ext cx="1322100" cy="359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Commercial</a:t>
            </a:r>
            <a:endParaRPr b="1" sz="1100">
              <a:latin typeface="Open Sans"/>
              <a:ea typeface="Open Sans"/>
              <a:cs typeface="Open Sans"/>
              <a:sym typeface="Open Sans"/>
            </a:endParaRPr>
          </a:p>
          <a:p>
            <a:pPr indent="0" lvl="0" marL="0" rtl="0" algn="ctr">
              <a:spcBef>
                <a:spcPts val="0"/>
              </a:spcBef>
              <a:spcAft>
                <a:spcPts val="0"/>
              </a:spcAft>
              <a:buNone/>
            </a:pPr>
            <a:r>
              <a:rPr b="1" lang="en" sz="900">
                <a:solidFill>
                  <a:srgbClr val="FF0000"/>
                </a:solidFill>
                <a:latin typeface="Open Sans"/>
                <a:ea typeface="Open Sans"/>
                <a:cs typeface="Open Sans"/>
                <a:sym typeface="Open Sans"/>
              </a:rPr>
              <a:t>Thermo, Zymo, Kingfisher, Qiagen</a:t>
            </a:r>
            <a:endParaRPr b="1" sz="1100">
              <a:latin typeface="Open Sans"/>
              <a:ea typeface="Open Sans"/>
              <a:cs typeface="Open Sans"/>
              <a:sym typeface="Open Sans"/>
            </a:endParaRPr>
          </a:p>
        </p:txBody>
      </p:sp>
      <p:sp>
        <p:nvSpPr>
          <p:cNvPr id="509" name="Google Shape;509;p30"/>
          <p:cNvSpPr/>
          <p:nvPr/>
        </p:nvSpPr>
        <p:spPr>
          <a:xfrm>
            <a:off x="5879146" y="2031656"/>
            <a:ext cx="1546500" cy="242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qPCR</a:t>
            </a:r>
            <a:endParaRPr b="1" sz="900">
              <a:solidFill>
                <a:srgbClr val="FF0000"/>
              </a:solidFill>
              <a:latin typeface="Open Sans"/>
              <a:ea typeface="Open Sans"/>
              <a:cs typeface="Open Sans"/>
              <a:sym typeface="Open Sans"/>
            </a:endParaRPr>
          </a:p>
        </p:txBody>
      </p:sp>
      <p:sp>
        <p:nvSpPr>
          <p:cNvPr id="510" name="Google Shape;510;p30"/>
          <p:cNvSpPr/>
          <p:nvPr/>
        </p:nvSpPr>
        <p:spPr>
          <a:xfrm>
            <a:off x="5879146" y="2767538"/>
            <a:ext cx="1546500" cy="359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LAMP</a:t>
            </a:r>
            <a:endParaRPr b="1" sz="1100">
              <a:latin typeface="Open Sans"/>
              <a:ea typeface="Open Sans"/>
              <a:cs typeface="Open Sans"/>
              <a:sym typeface="Open Sans"/>
            </a:endParaRPr>
          </a:p>
          <a:p>
            <a:pPr indent="0" lvl="0" marL="0" rtl="0" algn="ctr">
              <a:spcBef>
                <a:spcPts val="0"/>
              </a:spcBef>
              <a:spcAft>
                <a:spcPts val="0"/>
              </a:spcAft>
              <a:buNone/>
            </a:pPr>
            <a:r>
              <a:rPr lang="en" sz="800">
                <a:latin typeface="Open Sans"/>
                <a:ea typeface="Open Sans"/>
                <a:cs typeface="Open Sans"/>
                <a:sym typeface="Open Sans"/>
              </a:rPr>
              <a:t>Colorimetric</a:t>
            </a:r>
            <a:endParaRPr sz="800">
              <a:latin typeface="Open Sans"/>
              <a:ea typeface="Open Sans"/>
              <a:cs typeface="Open Sans"/>
              <a:sym typeface="Open Sans"/>
            </a:endParaRPr>
          </a:p>
          <a:p>
            <a:pPr indent="0" lvl="0" marL="0" rtl="0" algn="ctr">
              <a:spcBef>
                <a:spcPts val="0"/>
              </a:spcBef>
              <a:spcAft>
                <a:spcPts val="0"/>
              </a:spcAft>
              <a:buNone/>
            </a:pPr>
            <a:r>
              <a:rPr lang="en" sz="800">
                <a:latin typeface="Open Sans"/>
                <a:ea typeface="Open Sans"/>
                <a:cs typeface="Open Sans"/>
                <a:sym typeface="Open Sans"/>
              </a:rPr>
              <a:t>Fluorimetric</a:t>
            </a:r>
            <a:endParaRPr sz="800">
              <a:latin typeface="Open Sans"/>
              <a:ea typeface="Open Sans"/>
              <a:cs typeface="Open Sans"/>
              <a:sym typeface="Open Sans"/>
            </a:endParaRPr>
          </a:p>
        </p:txBody>
      </p:sp>
      <p:sp>
        <p:nvSpPr>
          <p:cNvPr id="511" name="Google Shape;511;p30"/>
          <p:cNvSpPr/>
          <p:nvPr/>
        </p:nvSpPr>
        <p:spPr>
          <a:xfrm>
            <a:off x="7136760" y="2031656"/>
            <a:ext cx="1546500" cy="242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qPCR Machine</a:t>
            </a:r>
            <a:endParaRPr b="1" sz="1100">
              <a:latin typeface="Open Sans"/>
              <a:ea typeface="Open Sans"/>
              <a:cs typeface="Open Sans"/>
              <a:sym typeface="Open Sans"/>
            </a:endParaRPr>
          </a:p>
          <a:p>
            <a:pPr indent="0" lvl="0" marL="0" rtl="0" algn="ctr">
              <a:spcBef>
                <a:spcPts val="0"/>
              </a:spcBef>
              <a:spcAft>
                <a:spcPts val="0"/>
              </a:spcAft>
              <a:buNone/>
            </a:pPr>
            <a:r>
              <a:rPr lang="en" sz="800">
                <a:latin typeface="Open Sans"/>
                <a:ea typeface="Open Sans"/>
                <a:cs typeface="Open Sans"/>
                <a:sym typeface="Open Sans"/>
              </a:rPr>
              <a:t>Fluorescence</a:t>
            </a:r>
            <a:endParaRPr sz="800">
              <a:latin typeface="Open Sans"/>
              <a:ea typeface="Open Sans"/>
              <a:cs typeface="Open Sans"/>
              <a:sym typeface="Open Sans"/>
            </a:endParaRPr>
          </a:p>
        </p:txBody>
      </p:sp>
      <p:sp>
        <p:nvSpPr>
          <p:cNvPr id="512" name="Google Shape;512;p30"/>
          <p:cNvSpPr/>
          <p:nvPr/>
        </p:nvSpPr>
        <p:spPr>
          <a:xfrm>
            <a:off x="7136760" y="2767538"/>
            <a:ext cx="1546500" cy="491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Visual / Camera</a:t>
            </a:r>
            <a:endParaRPr b="1" sz="1100">
              <a:latin typeface="Open Sans"/>
              <a:ea typeface="Open Sans"/>
              <a:cs typeface="Open Sans"/>
              <a:sym typeface="Open Sans"/>
            </a:endParaRPr>
          </a:p>
          <a:p>
            <a:pPr indent="0" lvl="0" marL="0" rtl="0" algn="ctr">
              <a:spcBef>
                <a:spcPts val="0"/>
              </a:spcBef>
              <a:spcAft>
                <a:spcPts val="0"/>
              </a:spcAft>
              <a:buNone/>
            </a:pPr>
            <a:r>
              <a:rPr lang="en" sz="800">
                <a:latin typeface="Open Sans"/>
                <a:ea typeface="Open Sans"/>
                <a:cs typeface="Open Sans"/>
                <a:sym typeface="Open Sans"/>
              </a:rPr>
              <a:t>Color Change</a:t>
            </a:r>
            <a:endParaRPr sz="800">
              <a:latin typeface="Open Sans"/>
              <a:ea typeface="Open Sans"/>
              <a:cs typeface="Open Sans"/>
              <a:sym typeface="Open Sans"/>
            </a:endParaRPr>
          </a:p>
        </p:txBody>
      </p:sp>
      <p:sp>
        <p:nvSpPr>
          <p:cNvPr id="513" name="Google Shape;513;p30"/>
          <p:cNvSpPr/>
          <p:nvPr/>
        </p:nvSpPr>
        <p:spPr>
          <a:xfrm>
            <a:off x="7136760" y="3339038"/>
            <a:ext cx="1546500" cy="491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Plate Reader</a:t>
            </a:r>
            <a:endParaRPr b="1" sz="1100">
              <a:latin typeface="Open Sans"/>
              <a:ea typeface="Open Sans"/>
              <a:cs typeface="Open Sans"/>
              <a:sym typeface="Open Sans"/>
            </a:endParaRPr>
          </a:p>
          <a:p>
            <a:pPr indent="0" lvl="0" marL="0" rtl="0" algn="ctr">
              <a:spcBef>
                <a:spcPts val="0"/>
              </a:spcBef>
              <a:spcAft>
                <a:spcPts val="0"/>
              </a:spcAft>
              <a:buNone/>
            </a:pPr>
            <a:r>
              <a:rPr lang="en" sz="800">
                <a:latin typeface="Open Sans"/>
                <a:ea typeface="Open Sans"/>
                <a:cs typeface="Open Sans"/>
                <a:sym typeface="Open Sans"/>
              </a:rPr>
              <a:t>Absorbance</a:t>
            </a:r>
            <a:endParaRPr sz="800">
              <a:latin typeface="Open Sans"/>
              <a:ea typeface="Open Sans"/>
              <a:cs typeface="Open Sans"/>
              <a:sym typeface="Open Sans"/>
            </a:endParaRPr>
          </a:p>
          <a:p>
            <a:pPr indent="0" lvl="0" marL="0" rtl="0" algn="ctr">
              <a:spcBef>
                <a:spcPts val="0"/>
              </a:spcBef>
              <a:spcAft>
                <a:spcPts val="0"/>
              </a:spcAft>
              <a:buNone/>
            </a:pPr>
            <a:r>
              <a:rPr b="1" lang="en" sz="800">
                <a:solidFill>
                  <a:srgbClr val="FF0000"/>
                </a:solidFill>
                <a:latin typeface="Open Sans"/>
                <a:ea typeface="Open Sans"/>
                <a:cs typeface="Open Sans"/>
                <a:sym typeface="Open Sans"/>
              </a:rPr>
              <a:t>Color Genomics</a:t>
            </a:r>
            <a:endParaRPr b="1" sz="800">
              <a:solidFill>
                <a:srgbClr val="FF0000"/>
              </a:solidFill>
              <a:latin typeface="Open Sans"/>
              <a:ea typeface="Open Sans"/>
              <a:cs typeface="Open Sans"/>
              <a:sym typeface="Open Sans"/>
            </a:endParaRPr>
          </a:p>
        </p:txBody>
      </p:sp>
      <p:sp>
        <p:nvSpPr>
          <p:cNvPr id="514" name="Google Shape;514;p30"/>
          <p:cNvSpPr/>
          <p:nvPr/>
        </p:nvSpPr>
        <p:spPr>
          <a:xfrm>
            <a:off x="5879146" y="3567638"/>
            <a:ext cx="1546500" cy="359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Misc</a:t>
            </a:r>
            <a:endParaRPr b="1" sz="1100">
              <a:latin typeface="Open Sans"/>
              <a:ea typeface="Open Sans"/>
              <a:cs typeface="Open Sans"/>
              <a:sym typeface="Open Sans"/>
            </a:endParaRPr>
          </a:p>
          <a:p>
            <a:pPr indent="0" lvl="0" marL="0" rtl="0" algn="ctr">
              <a:spcBef>
                <a:spcPts val="0"/>
              </a:spcBef>
              <a:spcAft>
                <a:spcPts val="0"/>
              </a:spcAft>
              <a:buNone/>
            </a:pPr>
            <a:r>
              <a:rPr lang="en" sz="800">
                <a:latin typeface="Open Sans"/>
                <a:ea typeface="Open Sans"/>
                <a:cs typeface="Open Sans"/>
                <a:sym typeface="Open Sans"/>
              </a:rPr>
              <a:t>RPA, CRISPR, etc.</a:t>
            </a:r>
            <a:endParaRPr sz="800">
              <a:latin typeface="Open Sans"/>
              <a:ea typeface="Open Sans"/>
              <a:cs typeface="Open Sans"/>
              <a:sym typeface="Open Sans"/>
            </a:endParaRPr>
          </a:p>
        </p:txBody>
      </p:sp>
      <p:sp>
        <p:nvSpPr>
          <p:cNvPr id="515" name="Google Shape;515;p30"/>
          <p:cNvSpPr/>
          <p:nvPr/>
        </p:nvSpPr>
        <p:spPr>
          <a:xfrm>
            <a:off x="7136760" y="4196288"/>
            <a:ext cx="1546500" cy="3885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1" lang="en" sz="1100">
                <a:latin typeface="Open Sans"/>
                <a:ea typeface="Open Sans"/>
                <a:cs typeface="Open Sans"/>
                <a:sym typeface="Open Sans"/>
              </a:rPr>
              <a:t>Lateral Flow Strip</a:t>
            </a:r>
            <a:endParaRPr b="1" sz="800">
              <a:solidFill>
                <a:srgbClr val="FF0000"/>
              </a:solidFill>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31"/>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900"/>
              <a:t>FloodLAMP Tests</a:t>
            </a:r>
            <a:endParaRPr b="1" sz="2900"/>
          </a:p>
        </p:txBody>
      </p:sp>
      <p:sp>
        <p:nvSpPr>
          <p:cNvPr id="521" name="Google Shape;521;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522" name="Google Shape;522;p31"/>
          <p:cNvGrpSpPr/>
          <p:nvPr/>
        </p:nvGrpSpPr>
        <p:grpSpPr>
          <a:xfrm>
            <a:off x="6333267" y="4689825"/>
            <a:ext cx="2274269" cy="359550"/>
            <a:chOff x="8766050" y="5948300"/>
            <a:chExt cx="3031550" cy="479400"/>
          </a:xfrm>
        </p:grpSpPr>
        <p:pic>
          <p:nvPicPr>
            <p:cNvPr id="523" name="Google Shape;523;p31"/>
            <p:cNvPicPr preferRelativeResize="0"/>
            <p:nvPr/>
          </p:nvPicPr>
          <p:blipFill rotWithShape="1">
            <a:blip r:embed="rId3">
              <a:alphaModFix/>
            </a:blip>
            <a:srcRect b="3729" l="0" r="0" t="3738"/>
            <a:stretch/>
          </p:blipFill>
          <p:spPr>
            <a:xfrm>
              <a:off x="9603939" y="5948300"/>
              <a:ext cx="531061" cy="479251"/>
            </a:xfrm>
            <a:prstGeom prst="rect">
              <a:avLst/>
            </a:prstGeom>
            <a:noFill/>
            <a:ln>
              <a:noFill/>
            </a:ln>
          </p:spPr>
        </p:pic>
        <p:sp>
          <p:nvSpPr>
            <p:cNvPr id="524" name="Google Shape;524;p31"/>
            <p:cNvSpPr txBox="1"/>
            <p:nvPr/>
          </p:nvSpPr>
          <p:spPr>
            <a:xfrm>
              <a:off x="10135000" y="5948300"/>
              <a:ext cx="1662600" cy="479400"/>
            </a:xfrm>
            <a:prstGeom prst="rect">
              <a:avLst/>
            </a:prstGeom>
            <a:noFill/>
            <a:ln>
              <a:noFill/>
            </a:ln>
          </p:spPr>
          <p:txBody>
            <a:bodyPr anchorCtr="0" anchor="ctr" bIns="68575" lIns="68575" spcFirstLastPara="1" rIns="13700" wrap="square" tIns="68575">
              <a:noAutofit/>
            </a:bodyPr>
            <a:lstStyle/>
            <a:p>
              <a:pPr indent="0" lvl="0" marL="0" rtl="0" algn="l">
                <a:lnSpc>
                  <a:spcPct val="115000"/>
                </a:lnSpc>
                <a:spcBef>
                  <a:spcPts val="0"/>
                </a:spcBef>
                <a:spcAft>
                  <a:spcPts val="0"/>
                </a:spcAft>
                <a:buNone/>
              </a:pPr>
              <a:r>
                <a:rPr b="1" lang="en" sz="700">
                  <a:latin typeface="Roboto"/>
                  <a:ea typeface="Roboto"/>
                  <a:cs typeface="Roboto"/>
                  <a:sym typeface="Roboto"/>
                </a:rPr>
                <a:t>FloodLAMP Biotechnologies, </a:t>
              </a:r>
              <a:endParaRPr b="1" sz="700">
                <a:latin typeface="Roboto"/>
                <a:ea typeface="Roboto"/>
                <a:cs typeface="Roboto"/>
                <a:sym typeface="Roboto"/>
              </a:endParaRPr>
            </a:p>
            <a:p>
              <a:pPr indent="0" lvl="0" marL="0" rtl="0" algn="l">
                <a:lnSpc>
                  <a:spcPct val="115000"/>
                </a:lnSpc>
                <a:spcBef>
                  <a:spcPts val="0"/>
                </a:spcBef>
                <a:spcAft>
                  <a:spcPts val="0"/>
                </a:spcAft>
                <a:buNone/>
              </a:pPr>
              <a:r>
                <a:rPr b="1" lang="en" sz="700">
                  <a:latin typeface="Roboto"/>
                  <a:ea typeface="Roboto"/>
                  <a:cs typeface="Roboto"/>
                  <a:sym typeface="Roboto"/>
                </a:rPr>
                <a:t>a Public Benefit Corporation </a:t>
              </a:r>
              <a:endParaRPr b="1" sz="700">
                <a:latin typeface="Roboto"/>
                <a:ea typeface="Roboto"/>
                <a:cs typeface="Roboto"/>
                <a:sym typeface="Roboto"/>
              </a:endParaRPr>
            </a:p>
            <a:p>
              <a:pPr indent="0" lvl="0" marL="0" rtl="0" algn="l">
                <a:lnSpc>
                  <a:spcPct val="115000"/>
                </a:lnSpc>
                <a:spcBef>
                  <a:spcPts val="0"/>
                </a:spcBef>
                <a:spcAft>
                  <a:spcPts val="0"/>
                </a:spcAft>
                <a:buNone/>
              </a:pPr>
              <a:r>
                <a:rPr b="1" i="1" lang="en" sz="700">
                  <a:solidFill>
                    <a:srgbClr val="A61C00"/>
                  </a:solidFill>
                  <a:latin typeface="Roboto"/>
                  <a:ea typeface="Roboto"/>
                  <a:cs typeface="Roboto"/>
                  <a:sym typeface="Roboto"/>
                </a:rPr>
                <a:t>contact@floodlamp.bio</a:t>
              </a:r>
              <a:endParaRPr b="1" i="1" sz="1000">
                <a:solidFill>
                  <a:srgbClr val="A61C00"/>
                </a:solidFill>
                <a:latin typeface="Roboto"/>
                <a:ea typeface="Roboto"/>
                <a:cs typeface="Roboto"/>
                <a:sym typeface="Roboto"/>
              </a:endParaRPr>
            </a:p>
          </p:txBody>
        </p:sp>
        <p:pic>
          <p:nvPicPr>
            <p:cNvPr id="525" name="Google Shape;525;p31"/>
            <p:cNvPicPr preferRelativeResize="0"/>
            <p:nvPr/>
          </p:nvPicPr>
          <p:blipFill>
            <a:blip r:embed="rId4">
              <a:alphaModFix/>
            </a:blip>
            <a:stretch>
              <a:fillRect/>
            </a:stretch>
          </p:blipFill>
          <p:spPr>
            <a:xfrm>
              <a:off x="8766050" y="6136250"/>
              <a:ext cx="837900" cy="291447"/>
            </a:xfrm>
            <a:prstGeom prst="rect">
              <a:avLst/>
            </a:prstGeom>
            <a:noFill/>
            <a:ln>
              <a:noFill/>
            </a:ln>
          </p:spPr>
        </p:pic>
      </p:grpSp>
      <p:pic>
        <p:nvPicPr>
          <p:cNvPr id="526" name="Google Shape;526;p31"/>
          <p:cNvPicPr preferRelativeResize="0"/>
          <p:nvPr/>
        </p:nvPicPr>
        <p:blipFill rotWithShape="1">
          <a:blip r:embed="rId5">
            <a:alphaModFix/>
          </a:blip>
          <a:srcRect b="13706" l="12030" r="27116" t="6650"/>
          <a:stretch/>
        </p:blipFill>
        <p:spPr>
          <a:xfrm>
            <a:off x="97074" y="2654513"/>
            <a:ext cx="699569" cy="985762"/>
          </a:xfrm>
          <a:prstGeom prst="rect">
            <a:avLst/>
          </a:prstGeom>
          <a:noFill/>
          <a:ln>
            <a:noFill/>
          </a:ln>
        </p:spPr>
      </p:pic>
      <p:sp>
        <p:nvSpPr>
          <p:cNvPr id="527" name="Google Shape;527;p31"/>
          <p:cNvSpPr/>
          <p:nvPr/>
        </p:nvSpPr>
        <p:spPr>
          <a:xfrm>
            <a:off x="211909" y="3677156"/>
            <a:ext cx="917400" cy="6738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100">
                <a:latin typeface="Open Sans"/>
                <a:ea typeface="Open Sans"/>
                <a:cs typeface="Open Sans"/>
                <a:sym typeface="Open Sans"/>
              </a:rPr>
              <a:t>Sample</a:t>
            </a:r>
            <a:endParaRPr b="1" sz="1100">
              <a:latin typeface="Open Sans"/>
              <a:ea typeface="Open Sans"/>
              <a:cs typeface="Open Sans"/>
              <a:sym typeface="Open Sans"/>
            </a:endParaRPr>
          </a:p>
          <a:p>
            <a:pPr indent="0" lvl="0" marL="0" rtl="0" algn="l">
              <a:spcBef>
                <a:spcPts val="0"/>
              </a:spcBef>
              <a:spcAft>
                <a:spcPts val="0"/>
              </a:spcAft>
              <a:buNone/>
            </a:pPr>
            <a:r>
              <a:rPr lang="en" sz="800">
                <a:latin typeface="Open Sans"/>
                <a:ea typeface="Open Sans"/>
                <a:cs typeface="Open Sans"/>
                <a:sym typeface="Open Sans"/>
              </a:rPr>
              <a:t>Indiv or Pooled</a:t>
            </a:r>
            <a:endParaRPr sz="800">
              <a:latin typeface="Open Sans"/>
              <a:ea typeface="Open Sans"/>
              <a:cs typeface="Open Sans"/>
              <a:sym typeface="Open Sans"/>
            </a:endParaRPr>
          </a:p>
          <a:p>
            <a:pPr indent="0" lvl="0" marL="0" rtl="0" algn="l">
              <a:spcBef>
                <a:spcPts val="0"/>
              </a:spcBef>
              <a:spcAft>
                <a:spcPts val="0"/>
              </a:spcAft>
              <a:buNone/>
            </a:pPr>
            <a:r>
              <a:t/>
            </a:r>
            <a:endParaRPr sz="800">
              <a:latin typeface="Open Sans"/>
              <a:ea typeface="Open Sans"/>
              <a:cs typeface="Open Sans"/>
              <a:sym typeface="Open Sans"/>
            </a:endParaRPr>
          </a:p>
        </p:txBody>
      </p:sp>
      <p:cxnSp>
        <p:nvCxnSpPr>
          <p:cNvPr id="528" name="Google Shape;528;p31"/>
          <p:cNvCxnSpPr>
            <a:stCxn id="529" idx="6"/>
            <a:endCxn id="530" idx="2"/>
          </p:cNvCxnSpPr>
          <p:nvPr/>
        </p:nvCxnSpPr>
        <p:spPr>
          <a:xfrm flipH="1" rot="10800000">
            <a:off x="2479608" y="1977755"/>
            <a:ext cx="1960500" cy="1035000"/>
          </a:xfrm>
          <a:prstGeom prst="curvedConnector3">
            <a:avLst>
              <a:gd fmla="val 49997" name="adj1"/>
            </a:avLst>
          </a:prstGeom>
          <a:noFill/>
          <a:ln cap="flat" cmpd="sng" w="38100">
            <a:solidFill>
              <a:srgbClr val="FF0000"/>
            </a:solidFill>
            <a:prstDash val="solid"/>
            <a:round/>
            <a:headEnd len="med" w="med" type="none"/>
            <a:tailEnd len="med" w="med" type="none"/>
          </a:ln>
        </p:spPr>
      </p:cxnSp>
      <p:sp>
        <p:nvSpPr>
          <p:cNvPr id="530" name="Google Shape;530;p31"/>
          <p:cNvSpPr/>
          <p:nvPr/>
        </p:nvSpPr>
        <p:spPr>
          <a:xfrm>
            <a:off x="4440230" y="1908925"/>
            <a:ext cx="137700" cy="137700"/>
          </a:xfrm>
          <a:prstGeom prst="ellipse">
            <a:avLst/>
          </a:prstGeom>
          <a:solidFill>
            <a:srgbClr val="FF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1" name="Google Shape;531;p31"/>
          <p:cNvSpPr/>
          <p:nvPr/>
        </p:nvSpPr>
        <p:spPr>
          <a:xfrm>
            <a:off x="826238" y="2964244"/>
            <a:ext cx="137700" cy="137700"/>
          </a:xfrm>
          <a:prstGeom prst="ellipse">
            <a:avLst/>
          </a:prstGeom>
          <a:solidFill>
            <a:srgbClr val="00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2" name="Google Shape;532;p31"/>
          <p:cNvSpPr/>
          <p:nvPr/>
        </p:nvSpPr>
        <p:spPr>
          <a:xfrm>
            <a:off x="4660849" y="1408088"/>
            <a:ext cx="2960700" cy="6261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solidFill>
                  <a:srgbClr val="FF0000"/>
                </a:solidFill>
                <a:latin typeface="Open Sans"/>
                <a:ea typeface="Open Sans"/>
                <a:cs typeface="Open Sans"/>
                <a:sym typeface="Open Sans"/>
              </a:rPr>
              <a:t>FloodLAMP QuickColor</a:t>
            </a:r>
            <a:r>
              <a:rPr b="1" baseline="30000" lang="en" sz="1800">
                <a:solidFill>
                  <a:srgbClr val="FF0000"/>
                </a:solidFill>
                <a:latin typeface="Open Sans"/>
                <a:ea typeface="Open Sans"/>
                <a:cs typeface="Open Sans"/>
                <a:sym typeface="Open Sans"/>
              </a:rPr>
              <a:t>TM</a:t>
            </a:r>
            <a:endParaRPr sz="800">
              <a:solidFill>
                <a:srgbClr val="FF0000"/>
              </a:solidFill>
              <a:latin typeface="Open Sans"/>
              <a:ea typeface="Open Sans"/>
              <a:cs typeface="Open Sans"/>
              <a:sym typeface="Open Sans"/>
            </a:endParaRPr>
          </a:p>
        </p:txBody>
      </p:sp>
      <p:sp>
        <p:nvSpPr>
          <p:cNvPr id="533" name="Google Shape;533;p31"/>
          <p:cNvSpPr/>
          <p:nvPr/>
        </p:nvSpPr>
        <p:spPr>
          <a:xfrm rot="-5400000">
            <a:off x="5391571" y="56529"/>
            <a:ext cx="377588" cy="1968755"/>
          </a:xfrm>
          <a:prstGeom prst="flowChartOffpageConnector">
            <a:avLst/>
          </a:prstGeom>
          <a:solidFill>
            <a:srgbClr val="FFF2C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534" name="Google Shape;534;p31"/>
          <p:cNvSpPr/>
          <p:nvPr/>
        </p:nvSpPr>
        <p:spPr>
          <a:xfrm>
            <a:off x="5037223" y="854943"/>
            <a:ext cx="1436400" cy="2670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solidFill>
                  <a:srgbClr val="BF9000"/>
                </a:solidFill>
                <a:latin typeface="Poppins"/>
                <a:ea typeface="Poppins"/>
                <a:cs typeface="Poppins"/>
                <a:sym typeface="Poppins"/>
              </a:rPr>
              <a:t>READOUT</a:t>
            </a:r>
            <a:endParaRPr sz="1800">
              <a:solidFill>
                <a:srgbClr val="BF9000"/>
              </a:solidFill>
              <a:latin typeface="Poppins"/>
              <a:ea typeface="Poppins"/>
              <a:cs typeface="Poppins"/>
              <a:sym typeface="Poppins"/>
            </a:endParaRPr>
          </a:p>
        </p:txBody>
      </p:sp>
      <p:sp>
        <p:nvSpPr>
          <p:cNvPr id="535" name="Google Shape;535;p31"/>
          <p:cNvSpPr/>
          <p:nvPr/>
        </p:nvSpPr>
        <p:spPr>
          <a:xfrm rot="-5400000">
            <a:off x="3965755" y="167566"/>
            <a:ext cx="377588" cy="1746681"/>
          </a:xfrm>
          <a:prstGeom prst="flowChartOffpageConnector">
            <a:avLst/>
          </a:prstGeom>
          <a:solidFill>
            <a:srgbClr val="D9D2E9"/>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536" name="Google Shape;536;p31"/>
          <p:cNvSpPr/>
          <p:nvPr/>
        </p:nvSpPr>
        <p:spPr>
          <a:xfrm>
            <a:off x="3665280" y="854943"/>
            <a:ext cx="1436400" cy="2670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solidFill>
                  <a:srgbClr val="9900FF"/>
                </a:solidFill>
                <a:latin typeface="Poppins"/>
                <a:ea typeface="Poppins"/>
                <a:cs typeface="Poppins"/>
                <a:sym typeface="Poppins"/>
              </a:rPr>
              <a:t>AMPLIF</a:t>
            </a:r>
            <a:endParaRPr sz="1800">
              <a:solidFill>
                <a:srgbClr val="38761D"/>
              </a:solidFill>
              <a:latin typeface="Poppins"/>
              <a:ea typeface="Poppins"/>
              <a:cs typeface="Poppins"/>
              <a:sym typeface="Poppins"/>
            </a:endParaRPr>
          </a:p>
        </p:txBody>
      </p:sp>
      <p:sp>
        <p:nvSpPr>
          <p:cNvPr id="537" name="Google Shape;537;p31"/>
          <p:cNvSpPr/>
          <p:nvPr/>
        </p:nvSpPr>
        <p:spPr>
          <a:xfrm rot="-5400000">
            <a:off x="2518699" y="71186"/>
            <a:ext cx="377588" cy="1939441"/>
          </a:xfrm>
          <a:prstGeom prst="flowChartOffpageConnector">
            <a:avLst/>
          </a:prstGeom>
          <a:solidFill>
            <a:srgbClr val="C9DA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538" name="Google Shape;538;p31"/>
          <p:cNvSpPr/>
          <p:nvPr/>
        </p:nvSpPr>
        <p:spPr>
          <a:xfrm rot="-5400000">
            <a:off x="1259984" y="277718"/>
            <a:ext cx="376901" cy="1527063"/>
          </a:xfrm>
          <a:prstGeom prst="flowChartOffpageConnector">
            <a:avLst/>
          </a:prstGeom>
          <a:solidFill>
            <a:srgbClr val="A4C2F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9" name="Google Shape;539;p31"/>
          <p:cNvSpPr/>
          <p:nvPr/>
        </p:nvSpPr>
        <p:spPr>
          <a:xfrm>
            <a:off x="672937" y="855229"/>
            <a:ext cx="1322100" cy="233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800">
                <a:solidFill>
                  <a:srgbClr val="FFFFFF"/>
                </a:solidFill>
                <a:latin typeface="Poppins"/>
                <a:ea typeface="Poppins"/>
                <a:cs typeface="Poppins"/>
                <a:sym typeface="Poppins"/>
              </a:rPr>
              <a:t>SAMPLE</a:t>
            </a:r>
            <a:endParaRPr b="1" sz="1800">
              <a:solidFill>
                <a:srgbClr val="FFFFFF"/>
              </a:solidFill>
              <a:latin typeface="Poppins"/>
              <a:ea typeface="Poppins"/>
              <a:cs typeface="Poppins"/>
              <a:sym typeface="Poppins"/>
            </a:endParaRPr>
          </a:p>
        </p:txBody>
      </p:sp>
      <p:sp>
        <p:nvSpPr>
          <p:cNvPr id="540" name="Google Shape;540;p31"/>
          <p:cNvSpPr/>
          <p:nvPr/>
        </p:nvSpPr>
        <p:spPr>
          <a:xfrm>
            <a:off x="2179008" y="854943"/>
            <a:ext cx="1436400" cy="2670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solidFill>
                  <a:srgbClr val="4285F4"/>
                </a:solidFill>
                <a:latin typeface="Poppins"/>
                <a:ea typeface="Poppins"/>
                <a:cs typeface="Poppins"/>
                <a:sym typeface="Poppins"/>
              </a:rPr>
              <a:t>INACTIV </a:t>
            </a:r>
            <a:endParaRPr sz="1800">
              <a:solidFill>
                <a:srgbClr val="4285F4"/>
              </a:solidFill>
              <a:latin typeface="Poppins"/>
              <a:ea typeface="Poppins"/>
              <a:cs typeface="Poppins"/>
              <a:sym typeface="Poppins"/>
            </a:endParaRPr>
          </a:p>
        </p:txBody>
      </p:sp>
      <p:cxnSp>
        <p:nvCxnSpPr>
          <p:cNvPr id="541" name="Google Shape;541;p31"/>
          <p:cNvCxnSpPr>
            <a:stCxn id="531" idx="6"/>
            <a:endCxn id="529" idx="2"/>
          </p:cNvCxnSpPr>
          <p:nvPr/>
        </p:nvCxnSpPr>
        <p:spPr>
          <a:xfrm flipH="1" rot="10800000">
            <a:off x="963938" y="3012694"/>
            <a:ext cx="1377900" cy="20400"/>
          </a:xfrm>
          <a:prstGeom prst="curvedConnector3">
            <a:avLst>
              <a:gd fmla="val 49997" name="adj1"/>
            </a:avLst>
          </a:prstGeom>
          <a:noFill/>
          <a:ln cap="flat" cmpd="sng" w="38100">
            <a:solidFill>
              <a:srgbClr val="38761D"/>
            </a:solidFill>
            <a:prstDash val="solid"/>
            <a:round/>
            <a:headEnd len="med" w="med" type="none"/>
            <a:tailEnd len="med" w="med" type="none"/>
          </a:ln>
        </p:spPr>
      </p:cxnSp>
      <p:cxnSp>
        <p:nvCxnSpPr>
          <p:cNvPr id="542" name="Google Shape;542;p31"/>
          <p:cNvCxnSpPr>
            <a:stCxn id="531" idx="6"/>
            <a:endCxn id="543" idx="2"/>
          </p:cNvCxnSpPr>
          <p:nvPr/>
        </p:nvCxnSpPr>
        <p:spPr>
          <a:xfrm>
            <a:off x="963938" y="3033094"/>
            <a:ext cx="1383900" cy="1175400"/>
          </a:xfrm>
          <a:prstGeom prst="curvedConnector3">
            <a:avLst>
              <a:gd fmla="val 50000" name="adj1"/>
            </a:avLst>
          </a:prstGeom>
          <a:noFill/>
          <a:ln cap="flat" cmpd="sng" w="38100">
            <a:solidFill>
              <a:srgbClr val="1155CC"/>
            </a:solidFill>
            <a:prstDash val="solid"/>
            <a:round/>
            <a:headEnd len="med" w="med" type="none"/>
            <a:tailEnd len="med" w="med" type="none"/>
          </a:ln>
        </p:spPr>
      </p:cxnSp>
      <p:sp>
        <p:nvSpPr>
          <p:cNvPr id="543" name="Google Shape;543;p31"/>
          <p:cNvSpPr/>
          <p:nvPr/>
        </p:nvSpPr>
        <p:spPr>
          <a:xfrm>
            <a:off x="2347844" y="4139550"/>
            <a:ext cx="137700" cy="137700"/>
          </a:xfrm>
          <a:prstGeom prst="ellipse">
            <a:avLst/>
          </a:prstGeom>
          <a:solidFill>
            <a:srgbClr val="1155C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4" name="Google Shape;544;p31"/>
          <p:cNvSpPr/>
          <p:nvPr/>
        </p:nvSpPr>
        <p:spPr>
          <a:xfrm>
            <a:off x="1786119" y="4268325"/>
            <a:ext cx="497400" cy="2427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100">
                <a:solidFill>
                  <a:srgbClr val="1155CC"/>
                </a:solidFill>
                <a:latin typeface="Open Sans"/>
                <a:ea typeface="Open Sans"/>
                <a:cs typeface="Open Sans"/>
                <a:sym typeface="Open Sans"/>
              </a:rPr>
              <a:t>ProK</a:t>
            </a:r>
            <a:endParaRPr sz="800">
              <a:solidFill>
                <a:srgbClr val="1155CC"/>
              </a:solidFill>
              <a:latin typeface="Open Sans"/>
              <a:ea typeface="Open Sans"/>
              <a:cs typeface="Open Sans"/>
              <a:sym typeface="Open Sans"/>
            </a:endParaRPr>
          </a:p>
        </p:txBody>
      </p:sp>
      <p:sp>
        <p:nvSpPr>
          <p:cNvPr id="529" name="Google Shape;529;p31"/>
          <p:cNvSpPr/>
          <p:nvPr/>
        </p:nvSpPr>
        <p:spPr>
          <a:xfrm>
            <a:off x="2341908" y="2943905"/>
            <a:ext cx="137700" cy="137700"/>
          </a:xfrm>
          <a:prstGeom prst="ellipse">
            <a:avLst/>
          </a:prstGeom>
          <a:solidFill>
            <a:srgbClr val="38761D"/>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545" name="Google Shape;545;p31"/>
          <p:cNvCxnSpPr>
            <a:stCxn id="529" idx="6"/>
            <a:endCxn id="546" idx="2"/>
          </p:cNvCxnSpPr>
          <p:nvPr/>
        </p:nvCxnSpPr>
        <p:spPr>
          <a:xfrm flipH="1" rot="10800000">
            <a:off x="2479608" y="3008255"/>
            <a:ext cx="1949400" cy="4500"/>
          </a:xfrm>
          <a:prstGeom prst="curvedConnector3">
            <a:avLst>
              <a:gd fmla="val 50001" name="adj1"/>
            </a:avLst>
          </a:prstGeom>
          <a:noFill/>
          <a:ln cap="flat" cmpd="sng" w="38100">
            <a:solidFill>
              <a:srgbClr val="000000"/>
            </a:solidFill>
            <a:prstDash val="solid"/>
            <a:round/>
            <a:headEnd len="med" w="med" type="none"/>
            <a:tailEnd len="med" w="med" type="none"/>
          </a:ln>
        </p:spPr>
      </p:cxnSp>
      <p:cxnSp>
        <p:nvCxnSpPr>
          <p:cNvPr id="547" name="Google Shape;547;p31"/>
          <p:cNvCxnSpPr>
            <a:stCxn id="529" idx="6"/>
            <a:endCxn id="548" idx="2"/>
          </p:cNvCxnSpPr>
          <p:nvPr/>
        </p:nvCxnSpPr>
        <p:spPr>
          <a:xfrm>
            <a:off x="2479608" y="3012755"/>
            <a:ext cx="1960500" cy="1226700"/>
          </a:xfrm>
          <a:prstGeom prst="curvedConnector3">
            <a:avLst>
              <a:gd fmla="val 49997" name="adj1"/>
            </a:avLst>
          </a:prstGeom>
          <a:noFill/>
          <a:ln cap="flat" cmpd="sng" w="38100">
            <a:solidFill>
              <a:srgbClr val="FF9900"/>
            </a:solidFill>
            <a:prstDash val="solid"/>
            <a:round/>
            <a:headEnd len="med" w="med" type="none"/>
            <a:tailEnd len="med" w="med" type="none"/>
          </a:ln>
        </p:spPr>
      </p:cxnSp>
      <p:sp>
        <p:nvSpPr>
          <p:cNvPr id="549" name="Google Shape;549;p31"/>
          <p:cNvSpPr/>
          <p:nvPr/>
        </p:nvSpPr>
        <p:spPr>
          <a:xfrm>
            <a:off x="3394543" y="4350806"/>
            <a:ext cx="1642800" cy="2427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100">
                <a:solidFill>
                  <a:srgbClr val="1155CC"/>
                </a:solidFill>
                <a:latin typeface="Open Sans"/>
                <a:ea typeface="Open Sans"/>
                <a:cs typeface="Open Sans"/>
                <a:sym typeface="Open Sans"/>
              </a:rPr>
              <a:t>qPCR Amplification</a:t>
            </a:r>
            <a:endParaRPr sz="800">
              <a:solidFill>
                <a:srgbClr val="1155CC"/>
              </a:solidFill>
              <a:latin typeface="Open Sans"/>
              <a:ea typeface="Open Sans"/>
              <a:cs typeface="Open Sans"/>
              <a:sym typeface="Open Sans"/>
            </a:endParaRPr>
          </a:p>
        </p:txBody>
      </p:sp>
      <p:cxnSp>
        <p:nvCxnSpPr>
          <p:cNvPr id="550" name="Google Shape;550;p31"/>
          <p:cNvCxnSpPr>
            <a:stCxn id="543" idx="6"/>
            <a:endCxn id="548" idx="2"/>
          </p:cNvCxnSpPr>
          <p:nvPr/>
        </p:nvCxnSpPr>
        <p:spPr>
          <a:xfrm>
            <a:off x="2485544" y="4208400"/>
            <a:ext cx="1954800" cy="30900"/>
          </a:xfrm>
          <a:prstGeom prst="curvedConnector3">
            <a:avLst>
              <a:gd fmla="val 50001" name="adj1"/>
            </a:avLst>
          </a:prstGeom>
          <a:noFill/>
          <a:ln cap="flat" cmpd="sng" w="38100">
            <a:solidFill>
              <a:srgbClr val="1155CC"/>
            </a:solidFill>
            <a:prstDash val="solid"/>
            <a:round/>
            <a:headEnd len="med" w="med" type="none"/>
            <a:tailEnd len="med" w="med" type="none"/>
          </a:ln>
        </p:spPr>
      </p:cxnSp>
      <p:sp>
        <p:nvSpPr>
          <p:cNvPr id="551" name="Google Shape;551;p31"/>
          <p:cNvSpPr/>
          <p:nvPr/>
        </p:nvSpPr>
        <p:spPr>
          <a:xfrm>
            <a:off x="7085478" y="4091513"/>
            <a:ext cx="1234200" cy="2427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100">
                <a:solidFill>
                  <a:srgbClr val="1155CC"/>
                </a:solidFill>
                <a:latin typeface="Open Sans"/>
                <a:ea typeface="Open Sans"/>
                <a:cs typeface="Open Sans"/>
                <a:sym typeface="Open Sans"/>
              </a:rPr>
              <a:t>qPCR Machine</a:t>
            </a:r>
            <a:endParaRPr sz="800">
              <a:solidFill>
                <a:srgbClr val="1155CC"/>
              </a:solidFill>
              <a:latin typeface="Open Sans"/>
              <a:ea typeface="Open Sans"/>
              <a:cs typeface="Open Sans"/>
              <a:sym typeface="Open Sans"/>
            </a:endParaRPr>
          </a:p>
        </p:txBody>
      </p:sp>
      <p:cxnSp>
        <p:nvCxnSpPr>
          <p:cNvPr id="552" name="Google Shape;552;p31"/>
          <p:cNvCxnSpPr/>
          <p:nvPr/>
        </p:nvCxnSpPr>
        <p:spPr>
          <a:xfrm flipH="1" rot="10800000">
            <a:off x="4563864" y="4261947"/>
            <a:ext cx="2290500" cy="5700"/>
          </a:xfrm>
          <a:prstGeom prst="curvedConnector3">
            <a:avLst>
              <a:gd fmla="val 50000" name="adj1"/>
            </a:avLst>
          </a:prstGeom>
          <a:noFill/>
          <a:ln cap="flat" cmpd="sng" w="38100">
            <a:solidFill>
              <a:srgbClr val="1155CC"/>
            </a:solidFill>
            <a:prstDash val="solid"/>
            <a:round/>
            <a:headEnd len="med" w="med" type="none"/>
            <a:tailEnd len="med" w="med" type="none"/>
          </a:ln>
        </p:spPr>
      </p:cxnSp>
      <p:sp>
        <p:nvSpPr>
          <p:cNvPr id="546" name="Google Shape;546;p31"/>
          <p:cNvSpPr/>
          <p:nvPr/>
        </p:nvSpPr>
        <p:spPr>
          <a:xfrm>
            <a:off x="4428902" y="2939447"/>
            <a:ext cx="137700" cy="137700"/>
          </a:xfrm>
          <a:prstGeom prst="ellipse">
            <a:avLst/>
          </a:prstGeom>
          <a:solidFill>
            <a:srgbClr val="00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53" name="Google Shape;553;p31"/>
          <p:cNvSpPr/>
          <p:nvPr/>
        </p:nvSpPr>
        <p:spPr>
          <a:xfrm>
            <a:off x="3343755" y="1487191"/>
            <a:ext cx="1234200" cy="2331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100">
                <a:solidFill>
                  <a:srgbClr val="FF0000"/>
                </a:solidFill>
                <a:latin typeface="Open Sans"/>
                <a:ea typeface="Open Sans"/>
                <a:cs typeface="Open Sans"/>
                <a:sym typeface="Open Sans"/>
              </a:rPr>
              <a:t>Colorimetric LAMP</a:t>
            </a:r>
            <a:endParaRPr b="1" sz="1100">
              <a:solidFill>
                <a:srgbClr val="FF0000"/>
              </a:solidFill>
              <a:latin typeface="Open Sans"/>
              <a:ea typeface="Open Sans"/>
              <a:cs typeface="Open Sans"/>
              <a:sym typeface="Open Sans"/>
            </a:endParaRPr>
          </a:p>
        </p:txBody>
      </p:sp>
      <p:sp>
        <p:nvSpPr>
          <p:cNvPr id="554" name="Google Shape;554;p31"/>
          <p:cNvSpPr/>
          <p:nvPr/>
        </p:nvSpPr>
        <p:spPr>
          <a:xfrm>
            <a:off x="6840394" y="4119697"/>
            <a:ext cx="137700" cy="137700"/>
          </a:xfrm>
          <a:prstGeom prst="ellipse">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55" name="Google Shape;555;p31"/>
          <p:cNvSpPr/>
          <p:nvPr/>
        </p:nvSpPr>
        <p:spPr>
          <a:xfrm>
            <a:off x="7134828" y="1919813"/>
            <a:ext cx="1234200" cy="2427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100">
                <a:solidFill>
                  <a:srgbClr val="FF0000"/>
                </a:solidFill>
                <a:latin typeface="Open Sans"/>
                <a:ea typeface="Open Sans"/>
                <a:cs typeface="Open Sans"/>
                <a:sym typeface="Open Sans"/>
              </a:rPr>
              <a:t>Visual / Camera</a:t>
            </a:r>
            <a:endParaRPr sz="800">
              <a:solidFill>
                <a:srgbClr val="FF0000"/>
              </a:solidFill>
              <a:latin typeface="Open Sans"/>
              <a:ea typeface="Open Sans"/>
              <a:cs typeface="Open Sans"/>
              <a:sym typeface="Open Sans"/>
            </a:endParaRPr>
          </a:p>
        </p:txBody>
      </p:sp>
      <p:cxnSp>
        <p:nvCxnSpPr>
          <p:cNvPr id="556" name="Google Shape;556;p31"/>
          <p:cNvCxnSpPr>
            <a:stCxn id="554" idx="2"/>
            <a:endCxn id="546" idx="6"/>
          </p:cNvCxnSpPr>
          <p:nvPr/>
        </p:nvCxnSpPr>
        <p:spPr>
          <a:xfrm rot="10800000">
            <a:off x="4566694" y="3008347"/>
            <a:ext cx="2273700" cy="1180200"/>
          </a:xfrm>
          <a:prstGeom prst="curvedConnector3">
            <a:avLst>
              <a:gd fmla="val 50000" name="adj1"/>
            </a:avLst>
          </a:prstGeom>
          <a:noFill/>
          <a:ln cap="flat" cmpd="sng" w="38100">
            <a:solidFill>
              <a:srgbClr val="000000"/>
            </a:solidFill>
            <a:prstDash val="solid"/>
            <a:round/>
            <a:headEnd len="med" w="med" type="none"/>
            <a:tailEnd len="med" w="med" type="none"/>
          </a:ln>
        </p:spPr>
      </p:cxnSp>
      <p:sp>
        <p:nvSpPr>
          <p:cNvPr id="557" name="Google Shape;557;p31"/>
          <p:cNvSpPr/>
          <p:nvPr/>
        </p:nvSpPr>
        <p:spPr>
          <a:xfrm>
            <a:off x="4843043" y="4374853"/>
            <a:ext cx="2066400" cy="2427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solidFill>
                  <a:srgbClr val="1155CC"/>
                </a:solidFill>
                <a:latin typeface="Open Sans"/>
                <a:ea typeface="Open Sans"/>
                <a:cs typeface="Open Sans"/>
                <a:sym typeface="Open Sans"/>
              </a:rPr>
              <a:t>SalivaDirect</a:t>
            </a:r>
            <a:r>
              <a:rPr b="1" baseline="30000" lang="en" sz="1800">
                <a:solidFill>
                  <a:srgbClr val="1155CC"/>
                </a:solidFill>
                <a:latin typeface="Open Sans"/>
                <a:ea typeface="Open Sans"/>
                <a:cs typeface="Open Sans"/>
                <a:sym typeface="Open Sans"/>
              </a:rPr>
              <a:t>TM</a:t>
            </a:r>
            <a:endParaRPr baseline="30000" sz="1800">
              <a:solidFill>
                <a:srgbClr val="1155CC"/>
              </a:solidFill>
              <a:latin typeface="Open Sans"/>
              <a:ea typeface="Open Sans"/>
              <a:cs typeface="Open Sans"/>
              <a:sym typeface="Open Sans"/>
            </a:endParaRPr>
          </a:p>
        </p:txBody>
      </p:sp>
      <p:cxnSp>
        <p:nvCxnSpPr>
          <p:cNvPr id="558" name="Google Shape;558;p31"/>
          <p:cNvCxnSpPr/>
          <p:nvPr/>
        </p:nvCxnSpPr>
        <p:spPr>
          <a:xfrm flipH="1" rot="10800000">
            <a:off x="4558340" y="4199978"/>
            <a:ext cx="2290500" cy="5700"/>
          </a:xfrm>
          <a:prstGeom prst="curvedConnector3">
            <a:avLst>
              <a:gd fmla="val 50000" name="adj1"/>
            </a:avLst>
          </a:prstGeom>
          <a:noFill/>
          <a:ln cap="flat" cmpd="sng" w="38100">
            <a:solidFill>
              <a:srgbClr val="FF9900"/>
            </a:solidFill>
            <a:prstDash val="solid"/>
            <a:round/>
            <a:headEnd len="med" w="med" type="none"/>
            <a:tailEnd len="med" w="med" type="none"/>
          </a:ln>
        </p:spPr>
      </p:cxnSp>
      <p:sp>
        <p:nvSpPr>
          <p:cNvPr id="548" name="Google Shape;548;p31"/>
          <p:cNvSpPr/>
          <p:nvPr/>
        </p:nvSpPr>
        <p:spPr>
          <a:xfrm>
            <a:off x="4440230" y="4170544"/>
            <a:ext cx="137700" cy="137700"/>
          </a:xfrm>
          <a:prstGeom prst="ellipse">
            <a:avLst/>
          </a:prstGeom>
          <a:solidFill>
            <a:srgbClr val="1155C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59" name="Google Shape;559;p31"/>
          <p:cNvSpPr/>
          <p:nvPr/>
        </p:nvSpPr>
        <p:spPr>
          <a:xfrm>
            <a:off x="6819236" y="4164979"/>
            <a:ext cx="137700" cy="137700"/>
          </a:xfrm>
          <a:prstGeom prst="ellipse">
            <a:avLst/>
          </a:prstGeom>
          <a:solidFill>
            <a:srgbClr val="1155C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0" name="Google Shape;560;p31"/>
          <p:cNvSpPr/>
          <p:nvPr/>
        </p:nvSpPr>
        <p:spPr>
          <a:xfrm>
            <a:off x="4651238" y="2583638"/>
            <a:ext cx="3450000" cy="2427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latin typeface="Open Sans"/>
                <a:ea typeface="Open Sans"/>
                <a:cs typeface="Open Sans"/>
                <a:sym typeface="Open Sans"/>
              </a:rPr>
              <a:t>FloodLAMP QuickFluor</a:t>
            </a:r>
            <a:r>
              <a:rPr b="1" baseline="30000" lang="en" sz="1800">
                <a:latin typeface="Open Sans"/>
                <a:ea typeface="Open Sans"/>
                <a:cs typeface="Open Sans"/>
                <a:sym typeface="Open Sans"/>
              </a:rPr>
              <a:t>TM</a:t>
            </a:r>
            <a:endParaRPr b="1" sz="1800">
              <a:latin typeface="Open Sans"/>
              <a:ea typeface="Open Sans"/>
              <a:cs typeface="Open Sans"/>
              <a:sym typeface="Open Sans"/>
            </a:endParaRPr>
          </a:p>
        </p:txBody>
      </p:sp>
      <p:sp>
        <p:nvSpPr>
          <p:cNvPr id="561" name="Google Shape;561;p31"/>
          <p:cNvSpPr/>
          <p:nvPr/>
        </p:nvSpPr>
        <p:spPr>
          <a:xfrm>
            <a:off x="3757390" y="3377091"/>
            <a:ext cx="3450000" cy="2427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solidFill>
                  <a:srgbClr val="FF9900"/>
                </a:solidFill>
                <a:latin typeface="Open Sans"/>
                <a:ea typeface="Open Sans"/>
                <a:cs typeface="Open Sans"/>
                <a:sym typeface="Open Sans"/>
              </a:rPr>
              <a:t>FloodLAMP </a:t>
            </a:r>
            <a:endParaRPr b="1" sz="1800">
              <a:solidFill>
                <a:srgbClr val="FF9900"/>
              </a:solidFill>
              <a:latin typeface="Open Sans"/>
              <a:ea typeface="Open Sans"/>
              <a:cs typeface="Open Sans"/>
              <a:sym typeface="Open Sans"/>
            </a:endParaRPr>
          </a:p>
          <a:p>
            <a:pPr indent="0" lvl="0" marL="0" rtl="0" algn="l">
              <a:spcBef>
                <a:spcPts val="0"/>
              </a:spcBef>
              <a:spcAft>
                <a:spcPts val="0"/>
              </a:spcAft>
              <a:buNone/>
            </a:pPr>
            <a:r>
              <a:rPr b="1" lang="en" sz="1800">
                <a:solidFill>
                  <a:srgbClr val="FF9900"/>
                </a:solidFill>
                <a:latin typeface="Open Sans"/>
                <a:ea typeface="Open Sans"/>
                <a:cs typeface="Open Sans"/>
                <a:sym typeface="Open Sans"/>
              </a:rPr>
              <a:t>EasyPCR</a:t>
            </a:r>
            <a:r>
              <a:rPr b="1" baseline="30000" lang="en" sz="1800">
                <a:solidFill>
                  <a:srgbClr val="FF9900"/>
                </a:solidFill>
                <a:latin typeface="Open Sans"/>
                <a:ea typeface="Open Sans"/>
                <a:cs typeface="Open Sans"/>
                <a:sym typeface="Open Sans"/>
              </a:rPr>
              <a:t>TM</a:t>
            </a:r>
            <a:endParaRPr b="1" sz="1800">
              <a:solidFill>
                <a:srgbClr val="FF9900"/>
              </a:solidFill>
              <a:latin typeface="Open Sans"/>
              <a:ea typeface="Open Sans"/>
              <a:cs typeface="Open Sans"/>
              <a:sym typeface="Open Sans"/>
            </a:endParaRPr>
          </a:p>
        </p:txBody>
      </p:sp>
      <p:cxnSp>
        <p:nvCxnSpPr>
          <p:cNvPr id="562" name="Google Shape;562;p31"/>
          <p:cNvCxnSpPr>
            <a:endCxn id="563" idx="2"/>
          </p:cNvCxnSpPr>
          <p:nvPr/>
        </p:nvCxnSpPr>
        <p:spPr>
          <a:xfrm flipH="1" rot="10800000">
            <a:off x="4568458" y="1977772"/>
            <a:ext cx="2248500" cy="17400"/>
          </a:xfrm>
          <a:prstGeom prst="curvedConnector3">
            <a:avLst>
              <a:gd fmla="val 50000" name="adj1"/>
            </a:avLst>
          </a:prstGeom>
          <a:noFill/>
          <a:ln cap="flat" cmpd="sng" w="38100">
            <a:solidFill>
              <a:srgbClr val="FF0000"/>
            </a:solidFill>
            <a:prstDash val="solid"/>
            <a:round/>
            <a:headEnd len="med" w="med" type="none"/>
            <a:tailEnd len="med" w="med" type="none"/>
          </a:ln>
        </p:spPr>
      </p:cxnSp>
      <p:sp>
        <p:nvSpPr>
          <p:cNvPr id="563" name="Google Shape;563;p31"/>
          <p:cNvSpPr/>
          <p:nvPr/>
        </p:nvSpPr>
        <p:spPr>
          <a:xfrm>
            <a:off x="6816958" y="1908922"/>
            <a:ext cx="137700" cy="1377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4" name="Google Shape;564;p31"/>
          <p:cNvSpPr/>
          <p:nvPr/>
        </p:nvSpPr>
        <p:spPr>
          <a:xfrm>
            <a:off x="3637193" y="2559400"/>
            <a:ext cx="1234200" cy="2331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100">
                <a:latin typeface="Open Sans"/>
                <a:ea typeface="Open Sans"/>
                <a:cs typeface="Open Sans"/>
                <a:sym typeface="Open Sans"/>
              </a:rPr>
              <a:t>Fluorimetric LAMP</a:t>
            </a:r>
            <a:endParaRPr b="1" sz="1100">
              <a:latin typeface="Open Sans"/>
              <a:ea typeface="Open Sans"/>
              <a:cs typeface="Open Sans"/>
              <a:sym typeface="Open Sans"/>
            </a:endParaRPr>
          </a:p>
        </p:txBody>
      </p:sp>
      <p:sp>
        <p:nvSpPr>
          <p:cNvPr id="565" name="Google Shape;565;p31"/>
          <p:cNvSpPr/>
          <p:nvPr/>
        </p:nvSpPr>
        <p:spPr>
          <a:xfrm>
            <a:off x="1844540" y="2730488"/>
            <a:ext cx="497400" cy="2427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100">
                <a:solidFill>
                  <a:srgbClr val="38761D"/>
                </a:solidFill>
                <a:latin typeface="Open Sans"/>
                <a:ea typeface="Open Sans"/>
                <a:cs typeface="Open Sans"/>
                <a:sym typeface="Open Sans"/>
              </a:rPr>
              <a:t>TCEP</a:t>
            </a:r>
            <a:endParaRPr sz="800">
              <a:solidFill>
                <a:srgbClr val="38761D"/>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32"/>
          <p:cNvSpPr txBox="1"/>
          <p:nvPr>
            <p:ph type="title"/>
          </p:nvPr>
        </p:nvSpPr>
        <p:spPr>
          <a:xfrm>
            <a:off x="331714" y="510304"/>
            <a:ext cx="6168000" cy="576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900"/>
              <a:t>Viral Load and Infectious Detection</a:t>
            </a:r>
            <a:endParaRPr b="1" sz="2900"/>
          </a:p>
        </p:txBody>
      </p:sp>
      <p:pic>
        <p:nvPicPr>
          <p:cNvPr id="571" name="Google Shape;571;p32"/>
          <p:cNvPicPr preferRelativeResize="0"/>
          <p:nvPr/>
        </p:nvPicPr>
        <p:blipFill>
          <a:blip r:embed="rId3">
            <a:alphaModFix/>
          </a:blip>
          <a:stretch>
            <a:fillRect/>
          </a:stretch>
        </p:blipFill>
        <p:spPr>
          <a:xfrm>
            <a:off x="2518361" y="1238700"/>
            <a:ext cx="6175576" cy="3725306"/>
          </a:xfrm>
          <a:prstGeom prst="rect">
            <a:avLst/>
          </a:prstGeom>
          <a:noFill/>
          <a:ln>
            <a:noFill/>
          </a:ln>
        </p:spPr>
      </p:pic>
      <p:cxnSp>
        <p:nvCxnSpPr>
          <p:cNvPr id="572" name="Google Shape;572;p32"/>
          <p:cNvCxnSpPr/>
          <p:nvPr/>
        </p:nvCxnSpPr>
        <p:spPr>
          <a:xfrm>
            <a:off x="2274325" y="2013788"/>
            <a:ext cx="1644300" cy="888900"/>
          </a:xfrm>
          <a:prstGeom prst="straightConnector1">
            <a:avLst/>
          </a:prstGeom>
          <a:noFill/>
          <a:ln cap="flat" cmpd="sng" w="38100">
            <a:solidFill>
              <a:srgbClr val="000000"/>
            </a:solidFill>
            <a:prstDash val="solid"/>
            <a:round/>
            <a:headEnd len="med" w="med" type="none"/>
            <a:tailEnd len="med" w="med" type="triangle"/>
          </a:ln>
        </p:spPr>
      </p:cxnSp>
      <p:sp>
        <p:nvSpPr>
          <p:cNvPr id="573" name="Google Shape;573;p32"/>
          <p:cNvSpPr txBox="1"/>
          <p:nvPr/>
        </p:nvSpPr>
        <p:spPr>
          <a:xfrm>
            <a:off x="529070" y="1351613"/>
            <a:ext cx="1726500" cy="11619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700">
                <a:latin typeface="Open Sans"/>
                <a:ea typeface="Open Sans"/>
                <a:cs typeface="Open Sans"/>
                <a:sym typeface="Open Sans"/>
              </a:rPr>
              <a:t>Threshold for "Capable to Infect Others" ~ 1e6/ml</a:t>
            </a:r>
            <a:endParaRPr sz="1700">
              <a:latin typeface="Open Sans"/>
              <a:ea typeface="Open Sans"/>
              <a:cs typeface="Open Sans"/>
              <a:sym typeface="Open Sans"/>
            </a:endParaRPr>
          </a:p>
          <a:p>
            <a:pPr indent="0" lvl="0" marL="0" rtl="0" algn="l">
              <a:spcBef>
                <a:spcPts val="0"/>
              </a:spcBef>
              <a:spcAft>
                <a:spcPts val="0"/>
              </a:spcAft>
              <a:buNone/>
            </a:pPr>
            <a:r>
              <a:t/>
            </a:r>
            <a:endParaRPr sz="1700">
              <a:latin typeface="Open Sans"/>
              <a:ea typeface="Open Sans"/>
              <a:cs typeface="Open Sans"/>
              <a:sym typeface="Open Sans"/>
            </a:endParaRPr>
          </a:p>
        </p:txBody>
      </p:sp>
      <p:sp>
        <p:nvSpPr>
          <p:cNvPr id="574" name="Google Shape;574;p32"/>
          <p:cNvSpPr txBox="1"/>
          <p:nvPr/>
        </p:nvSpPr>
        <p:spPr>
          <a:xfrm>
            <a:off x="585428" y="2692575"/>
            <a:ext cx="1949700" cy="11619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700">
                <a:latin typeface="Open Sans"/>
                <a:ea typeface="Open Sans"/>
                <a:cs typeface="Open Sans"/>
                <a:sym typeface="Open Sans"/>
              </a:rPr>
              <a:t>Pooling uses assay sensitivity to scale up coverage - and detect unknown infectious people in interacting populations</a:t>
            </a:r>
            <a:endParaRPr sz="1700">
              <a:latin typeface="Open Sans"/>
              <a:ea typeface="Open Sans"/>
              <a:cs typeface="Open Sans"/>
              <a:sym typeface="Open Sans"/>
            </a:endParaRPr>
          </a:p>
          <a:p>
            <a:pPr indent="0" lvl="0" marL="0" rtl="0" algn="l">
              <a:spcBef>
                <a:spcPts val="0"/>
              </a:spcBef>
              <a:spcAft>
                <a:spcPts val="0"/>
              </a:spcAft>
              <a:buNone/>
            </a:pPr>
            <a:r>
              <a:t/>
            </a:r>
            <a:endParaRPr sz="1700">
              <a:latin typeface="Open Sans"/>
              <a:ea typeface="Open Sans"/>
              <a:cs typeface="Open Sans"/>
              <a:sym typeface="Open Sans"/>
            </a:endParaRPr>
          </a:p>
        </p:txBody>
      </p:sp>
      <p:sp>
        <p:nvSpPr>
          <p:cNvPr id="575" name="Google Shape;575;p32"/>
          <p:cNvSpPr txBox="1"/>
          <p:nvPr/>
        </p:nvSpPr>
        <p:spPr>
          <a:xfrm>
            <a:off x="6841769" y="4665325"/>
            <a:ext cx="2131500" cy="3543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b="1" lang="en" sz="600"/>
              <a:t>Source: Michael Mina, UCSF Grand Rounds 8-13-20</a:t>
            </a:r>
            <a:endParaRPr b="1" sz="600"/>
          </a:p>
          <a:p>
            <a:pPr indent="0" lvl="0" marL="0" rtl="0" algn="l">
              <a:spcBef>
                <a:spcPts val="0"/>
              </a:spcBef>
              <a:spcAft>
                <a:spcPts val="0"/>
              </a:spcAft>
              <a:buNone/>
            </a:pPr>
            <a:r>
              <a:rPr b="1" lang="en" sz="600"/>
              <a:t>https://youtu.be/Ew2MEF4XX8w?t=761</a:t>
            </a:r>
            <a:endParaRPr b="1" sz="600"/>
          </a:p>
          <a:p>
            <a:pPr indent="0" lvl="0" marL="0" rtl="0" algn="l">
              <a:spcBef>
                <a:spcPts val="0"/>
              </a:spcBef>
              <a:spcAft>
                <a:spcPts val="0"/>
              </a:spcAft>
              <a:buNone/>
            </a:pPr>
            <a:r>
              <a:t/>
            </a:r>
            <a:endParaRPr b="1" sz="2100"/>
          </a:p>
        </p:txBody>
      </p:sp>
      <p:sp>
        <p:nvSpPr>
          <p:cNvPr id="576" name="Google Shape;576;p32"/>
          <p:cNvSpPr txBox="1"/>
          <p:nvPr>
            <p:ph idx="12" type="sldNum"/>
          </p:nvPr>
        </p:nvSpPr>
        <p:spPr>
          <a:xfrm>
            <a:off x="6428285" y="3621736"/>
            <a:ext cx="211800" cy="182100"/>
          </a:xfrm>
          <a:prstGeom prst="rect">
            <a:avLst/>
          </a:prstGeom>
        </p:spPr>
        <p:txBody>
          <a:bodyPr anchorCtr="0" anchor="ctr" bIns="91425" lIns="91425" spcFirstLastPara="1" rIns="91425" wrap="square" tIns="91425">
            <a:normAutofit fontScale="25000" lnSpcReduction="20000"/>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33"/>
          <p:cNvSpPr txBox="1"/>
          <p:nvPr>
            <p:ph type="title"/>
          </p:nvPr>
        </p:nvSpPr>
        <p:spPr>
          <a:xfrm>
            <a:off x="346578" y="285975"/>
            <a:ext cx="7630200" cy="576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900"/>
              <a:t>Viral Load and Infectious Detection</a:t>
            </a:r>
            <a:endParaRPr b="1" sz="2900"/>
          </a:p>
        </p:txBody>
      </p:sp>
      <p:sp>
        <p:nvSpPr>
          <p:cNvPr id="582" name="Google Shape;582;p33"/>
          <p:cNvSpPr txBox="1"/>
          <p:nvPr/>
        </p:nvSpPr>
        <p:spPr>
          <a:xfrm>
            <a:off x="7096550" y="4305750"/>
            <a:ext cx="1754400" cy="4056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b="1" lang="en" sz="600"/>
              <a:t>Source: Sara Sawyer Preprint https://doi.org/10.1101/2021.03.01.21252250</a:t>
            </a:r>
            <a:endParaRPr b="1" sz="600"/>
          </a:p>
          <a:p>
            <a:pPr indent="0" lvl="0" marL="0" rtl="0" algn="l">
              <a:spcBef>
                <a:spcPts val="0"/>
              </a:spcBef>
              <a:spcAft>
                <a:spcPts val="0"/>
              </a:spcAft>
              <a:buNone/>
            </a:pPr>
            <a:r>
              <a:t/>
            </a:r>
            <a:endParaRPr b="1" sz="2100"/>
          </a:p>
        </p:txBody>
      </p:sp>
      <p:sp>
        <p:nvSpPr>
          <p:cNvPr id="583" name="Google Shape;583;p33"/>
          <p:cNvSpPr txBox="1"/>
          <p:nvPr>
            <p:ph idx="12" type="sldNum"/>
          </p:nvPr>
        </p:nvSpPr>
        <p:spPr>
          <a:xfrm>
            <a:off x="6428285" y="3621736"/>
            <a:ext cx="211800" cy="182100"/>
          </a:xfrm>
          <a:prstGeom prst="rect">
            <a:avLst/>
          </a:prstGeom>
        </p:spPr>
        <p:txBody>
          <a:bodyPr anchorCtr="0" anchor="ctr" bIns="91425" lIns="91425" spcFirstLastPara="1" rIns="91425" wrap="square" tIns="91425">
            <a:normAutofit fontScale="25000" lnSpcReduction="20000"/>
          </a:bodyPr>
          <a:lstStyle/>
          <a:p>
            <a:pPr indent="0" lvl="0" marL="0" rtl="0" algn="r">
              <a:spcBef>
                <a:spcPts val="0"/>
              </a:spcBef>
              <a:spcAft>
                <a:spcPts val="0"/>
              </a:spcAft>
              <a:buNone/>
            </a:pPr>
            <a:fld id="{00000000-1234-1234-1234-123412341234}" type="slidenum">
              <a:rPr lang="en"/>
              <a:t>‹#›</a:t>
            </a:fld>
            <a:endParaRPr/>
          </a:p>
        </p:txBody>
      </p:sp>
      <p:grpSp>
        <p:nvGrpSpPr>
          <p:cNvPr id="584" name="Google Shape;584;p33"/>
          <p:cNvGrpSpPr/>
          <p:nvPr/>
        </p:nvGrpSpPr>
        <p:grpSpPr>
          <a:xfrm>
            <a:off x="1371945" y="829647"/>
            <a:ext cx="7099516" cy="3538429"/>
            <a:chOff x="152400" y="1334796"/>
            <a:chExt cx="9463498" cy="4717905"/>
          </a:xfrm>
        </p:grpSpPr>
        <p:pic>
          <p:nvPicPr>
            <p:cNvPr id="585" name="Google Shape;585;p33"/>
            <p:cNvPicPr preferRelativeResize="0"/>
            <p:nvPr/>
          </p:nvPicPr>
          <p:blipFill>
            <a:blip r:embed="rId3">
              <a:alphaModFix/>
            </a:blip>
            <a:stretch>
              <a:fillRect/>
            </a:stretch>
          </p:blipFill>
          <p:spPr>
            <a:xfrm>
              <a:off x="152400" y="1334796"/>
              <a:ext cx="9463498" cy="4717905"/>
            </a:xfrm>
            <a:prstGeom prst="rect">
              <a:avLst/>
            </a:prstGeom>
            <a:noFill/>
            <a:ln>
              <a:noFill/>
            </a:ln>
          </p:spPr>
        </p:pic>
        <p:cxnSp>
          <p:nvCxnSpPr>
            <p:cNvPr id="586" name="Google Shape;586;p33"/>
            <p:cNvCxnSpPr/>
            <p:nvPr/>
          </p:nvCxnSpPr>
          <p:spPr>
            <a:xfrm>
              <a:off x="6549294" y="4100225"/>
              <a:ext cx="0" cy="696300"/>
            </a:xfrm>
            <a:prstGeom prst="straightConnector1">
              <a:avLst/>
            </a:prstGeom>
            <a:noFill/>
            <a:ln cap="flat" cmpd="sng" w="38100">
              <a:solidFill>
                <a:srgbClr val="FF0000"/>
              </a:solidFill>
              <a:prstDash val="solid"/>
              <a:round/>
              <a:headEnd len="med" w="med" type="none"/>
              <a:tailEnd len="med" w="med" type="triangle"/>
            </a:ln>
          </p:spPr>
        </p:cxnSp>
        <p:sp>
          <p:nvSpPr>
            <p:cNvPr id="587" name="Google Shape;587;p33"/>
            <p:cNvSpPr txBox="1"/>
            <p:nvPr/>
          </p:nvSpPr>
          <p:spPr>
            <a:xfrm rot="-5400000">
              <a:off x="5840544" y="2936850"/>
              <a:ext cx="1653300" cy="6360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lang="en" sz="1100">
                  <a:solidFill>
                    <a:srgbClr val="FF0000"/>
                  </a:solidFill>
                  <a:latin typeface="Roboto"/>
                  <a:ea typeface="Roboto"/>
                  <a:cs typeface="Roboto"/>
                  <a:sym typeface="Roboto"/>
                </a:rPr>
                <a:t>FL QuickColor LoD</a:t>
              </a:r>
              <a:endParaRPr sz="1100">
                <a:solidFill>
                  <a:srgbClr val="FF0000"/>
                </a:solidFill>
                <a:latin typeface="Roboto"/>
                <a:ea typeface="Roboto"/>
                <a:cs typeface="Roboto"/>
                <a:sym typeface="Roboto"/>
              </a:endParaRPr>
            </a:p>
          </p:txBody>
        </p:sp>
        <p:cxnSp>
          <p:nvCxnSpPr>
            <p:cNvPr id="588" name="Google Shape;588;p33"/>
            <p:cNvCxnSpPr/>
            <p:nvPr/>
          </p:nvCxnSpPr>
          <p:spPr>
            <a:xfrm>
              <a:off x="7749909" y="4354875"/>
              <a:ext cx="0" cy="441600"/>
            </a:xfrm>
            <a:prstGeom prst="straightConnector1">
              <a:avLst/>
            </a:prstGeom>
            <a:noFill/>
            <a:ln cap="flat" cmpd="sng" w="38100">
              <a:solidFill>
                <a:srgbClr val="FF0000"/>
              </a:solidFill>
              <a:prstDash val="solid"/>
              <a:round/>
              <a:headEnd len="med" w="med" type="none"/>
              <a:tailEnd len="med" w="med" type="triangle"/>
            </a:ln>
          </p:spPr>
        </p:cxnSp>
        <p:sp>
          <p:nvSpPr>
            <p:cNvPr id="589" name="Google Shape;589;p33"/>
            <p:cNvSpPr txBox="1"/>
            <p:nvPr/>
          </p:nvSpPr>
          <p:spPr>
            <a:xfrm rot="-5400000">
              <a:off x="6508500" y="2709000"/>
              <a:ext cx="2718600" cy="6360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lang="en" sz="1100">
                  <a:solidFill>
                    <a:srgbClr val="FF0000"/>
                  </a:solidFill>
                  <a:latin typeface="Roboto"/>
                  <a:ea typeface="Roboto"/>
                  <a:cs typeface="Roboto"/>
                  <a:sym typeface="Roboto"/>
                </a:rPr>
                <a:t>Best Purif RT-PCR (TaqPath, PE)</a:t>
              </a:r>
              <a:endParaRPr sz="1100">
                <a:solidFill>
                  <a:srgbClr val="FF0000"/>
                </a:solidFill>
                <a:latin typeface="Roboto"/>
                <a:ea typeface="Roboto"/>
                <a:cs typeface="Roboto"/>
                <a:sym typeface="Roboto"/>
              </a:endParaRPr>
            </a:p>
          </p:txBody>
        </p:sp>
      </p:grpSp>
      <p:sp>
        <p:nvSpPr>
          <p:cNvPr id="590" name="Google Shape;590;p33"/>
          <p:cNvSpPr txBox="1"/>
          <p:nvPr/>
        </p:nvSpPr>
        <p:spPr>
          <a:xfrm>
            <a:off x="3042875" y="4374150"/>
            <a:ext cx="5031600" cy="3078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1100">
                <a:solidFill>
                  <a:srgbClr val="FF0000"/>
                </a:solidFill>
                <a:latin typeface="Roboto"/>
                <a:ea typeface="Roboto"/>
                <a:cs typeface="Roboto"/>
                <a:sym typeface="Roboto"/>
              </a:rPr>
              <a:t> 7	        12		 17                22		   27               32</a:t>
            </a:r>
            <a:endParaRPr b="1" sz="1100">
              <a:solidFill>
                <a:srgbClr val="FF0000"/>
              </a:solidFill>
              <a:latin typeface="Roboto"/>
              <a:ea typeface="Roboto"/>
              <a:cs typeface="Roboto"/>
              <a:sym typeface="Roboto"/>
            </a:endParaRPr>
          </a:p>
        </p:txBody>
      </p:sp>
      <p:sp>
        <p:nvSpPr>
          <p:cNvPr id="591" name="Google Shape;591;p33"/>
          <p:cNvSpPr txBox="1"/>
          <p:nvPr/>
        </p:nvSpPr>
        <p:spPr>
          <a:xfrm>
            <a:off x="3042875" y="4659900"/>
            <a:ext cx="4053600" cy="4773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1100">
                <a:solidFill>
                  <a:srgbClr val="FF0000"/>
                </a:solidFill>
                <a:latin typeface="Roboto"/>
                <a:ea typeface="Roboto"/>
                <a:cs typeface="Roboto"/>
                <a:sym typeface="Roboto"/>
              </a:rPr>
              <a:t> 14	        19		 24                29		   34               39               </a:t>
            </a:r>
            <a:endParaRPr b="1" sz="1100">
              <a:solidFill>
                <a:srgbClr val="FF0000"/>
              </a:solidFill>
              <a:latin typeface="Roboto"/>
              <a:ea typeface="Roboto"/>
              <a:cs typeface="Roboto"/>
              <a:sym typeface="Roboto"/>
            </a:endParaRPr>
          </a:p>
        </p:txBody>
      </p:sp>
      <p:sp>
        <p:nvSpPr>
          <p:cNvPr id="592" name="Google Shape;592;p33"/>
          <p:cNvSpPr txBox="1"/>
          <p:nvPr/>
        </p:nvSpPr>
        <p:spPr>
          <a:xfrm>
            <a:off x="1634284" y="4336294"/>
            <a:ext cx="1217700" cy="6156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1200">
                <a:solidFill>
                  <a:srgbClr val="FF0000"/>
                </a:solidFill>
                <a:latin typeface="Roboto"/>
                <a:ea typeface="Roboto"/>
                <a:cs typeface="Roboto"/>
                <a:sym typeface="Roboto"/>
              </a:rPr>
              <a:t>TaqPath Ct</a:t>
            </a:r>
            <a:endParaRPr b="1" sz="1200">
              <a:solidFill>
                <a:srgbClr val="FF0000"/>
              </a:solidFill>
              <a:latin typeface="Roboto"/>
              <a:ea typeface="Roboto"/>
              <a:cs typeface="Roboto"/>
              <a:sym typeface="Roboto"/>
            </a:endParaRPr>
          </a:p>
          <a:p>
            <a:pPr indent="0" lvl="0" marL="0" rtl="0" algn="l">
              <a:spcBef>
                <a:spcPts val="0"/>
              </a:spcBef>
              <a:spcAft>
                <a:spcPts val="0"/>
              </a:spcAft>
              <a:buNone/>
            </a:pPr>
            <a:r>
              <a:t/>
            </a:r>
            <a:endParaRPr b="1" sz="700">
              <a:solidFill>
                <a:srgbClr val="FF0000"/>
              </a:solidFill>
              <a:latin typeface="Roboto"/>
              <a:ea typeface="Roboto"/>
              <a:cs typeface="Roboto"/>
              <a:sym typeface="Roboto"/>
            </a:endParaRPr>
          </a:p>
          <a:p>
            <a:pPr indent="0" lvl="0" marL="0" rtl="0" algn="l">
              <a:spcBef>
                <a:spcPts val="0"/>
              </a:spcBef>
              <a:spcAft>
                <a:spcPts val="0"/>
              </a:spcAft>
              <a:buNone/>
            </a:pPr>
            <a:r>
              <a:rPr b="1" lang="en" sz="1200">
                <a:solidFill>
                  <a:srgbClr val="FF0000"/>
                </a:solidFill>
                <a:latin typeface="Roboto"/>
                <a:ea typeface="Roboto"/>
                <a:cs typeface="Roboto"/>
                <a:sym typeface="Roboto"/>
              </a:rPr>
              <a:t>FL Direct PCR</a:t>
            </a:r>
            <a:endParaRPr b="1" sz="1200">
              <a:solidFill>
                <a:srgbClr val="FF0000"/>
              </a:solidFill>
              <a:latin typeface="Roboto"/>
              <a:ea typeface="Roboto"/>
              <a:cs typeface="Roboto"/>
              <a:sym typeface="Roboto"/>
            </a:endParaRPr>
          </a:p>
        </p:txBody>
      </p:sp>
      <p:grpSp>
        <p:nvGrpSpPr>
          <p:cNvPr id="593" name="Google Shape;593;p33"/>
          <p:cNvGrpSpPr/>
          <p:nvPr/>
        </p:nvGrpSpPr>
        <p:grpSpPr>
          <a:xfrm>
            <a:off x="6413623" y="1362600"/>
            <a:ext cx="307882" cy="2063306"/>
            <a:chOff x="7473609" y="2045400"/>
            <a:chExt cx="410400" cy="2751075"/>
          </a:xfrm>
        </p:grpSpPr>
        <p:cxnSp>
          <p:nvCxnSpPr>
            <p:cNvPr id="594" name="Google Shape;594;p33"/>
            <p:cNvCxnSpPr/>
            <p:nvPr/>
          </p:nvCxnSpPr>
          <p:spPr>
            <a:xfrm>
              <a:off x="7749909" y="4354875"/>
              <a:ext cx="0" cy="441600"/>
            </a:xfrm>
            <a:prstGeom prst="straightConnector1">
              <a:avLst/>
            </a:prstGeom>
            <a:noFill/>
            <a:ln cap="flat" cmpd="sng" w="38100">
              <a:solidFill>
                <a:srgbClr val="FF0000"/>
              </a:solidFill>
              <a:prstDash val="solid"/>
              <a:round/>
              <a:headEnd len="med" w="med" type="none"/>
              <a:tailEnd len="med" w="med" type="triangle"/>
            </a:ln>
          </p:spPr>
        </p:cxnSp>
        <p:sp>
          <p:nvSpPr>
            <p:cNvPr id="595" name="Google Shape;595;p33"/>
            <p:cNvSpPr txBox="1"/>
            <p:nvPr/>
          </p:nvSpPr>
          <p:spPr>
            <a:xfrm rot="-5400000">
              <a:off x="6508359" y="3010650"/>
              <a:ext cx="2340900" cy="4104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lang="en" sz="1100">
                  <a:solidFill>
                    <a:srgbClr val="FF0000"/>
                  </a:solidFill>
                  <a:latin typeface="Roboto"/>
                  <a:ea typeface="Roboto"/>
                  <a:cs typeface="Roboto"/>
                  <a:sym typeface="Roboto"/>
                </a:rPr>
                <a:t>FL SwabDirect PCR LoD</a:t>
              </a:r>
              <a:endParaRPr sz="1100">
                <a:solidFill>
                  <a:srgbClr val="FF0000"/>
                </a:solidFill>
                <a:latin typeface="Roboto"/>
                <a:ea typeface="Roboto"/>
                <a:cs typeface="Roboto"/>
                <a:sym typeface="Roboto"/>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pic>
        <p:nvPicPr>
          <p:cNvPr id="600" name="Google Shape;600;p34"/>
          <p:cNvPicPr preferRelativeResize="0"/>
          <p:nvPr/>
        </p:nvPicPr>
        <p:blipFill rotWithShape="1">
          <a:blip r:embed="rId3">
            <a:alphaModFix amt="20000"/>
          </a:blip>
          <a:srcRect b="20204" l="53831" r="4020" t="0"/>
          <a:stretch/>
        </p:blipFill>
        <p:spPr>
          <a:xfrm>
            <a:off x="4593850" y="0"/>
            <a:ext cx="4529697" cy="5143502"/>
          </a:xfrm>
          <a:prstGeom prst="rect">
            <a:avLst/>
          </a:prstGeom>
          <a:noFill/>
          <a:ln>
            <a:noFill/>
          </a:ln>
        </p:spPr>
      </p:pic>
      <p:sp>
        <p:nvSpPr>
          <p:cNvPr id="601" name="Google Shape;601;p34"/>
          <p:cNvSpPr/>
          <p:nvPr/>
        </p:nvSpPr>
        <p:spPr>
          <a:xfrm>
            <a:off x="7303050" y="0"/>
            <a:ext cx="1828800" cy="1828800"/>
          </a:xfrm>
          <a:prstGeom prst="ellipse">
            <a:avLst/>
          </a:prstGeom>
          <a:solidFill>
            <a:srgbClr val="FFD966">
              <a:alpha val="642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2" name="Google Shape;602;p34"/>
          <p:cNvPicPr preferRelativeResize="0"/>
          <p:nvPr/>
        </p:nvPicPr>
        <p:blipFill>
          <a:blip r:embed="rId4">
            <a:alphaModFix/>
          </a:blip>
          <a:stretch>
            <a:fillRect/>
          </a:stretch>
        </p:blipFill>
        <p:spPr>
          <a:xfrm>
            <a:off x="7927840" y="520590"/>
            <a:ext cx="579200" cy="557850"/>
          </a:xfrm>
          <a:prstGeom prst="rect">
            <a:avLst/>
          </a:prstGeom>
          <a:noFill/>
          <a:ln>
            <a:noFill/>
          </a:ln>
        </p:spPr>
      </p:pic>
      <p:pic>
        <p:nvPicPr>
          <p:cNvPr id="603" name="Google Shape;603;p34"/>
          <p:cNvPicPr preferRelativeResize="0"/>
          <p:nvPr/>
        </p:nvPicPr>
        <p:blipFill rotWithShape="1">
          <a:blip r:embed="rId5">
            <a:alphaModFix amt="36000"/>
          </a:blip>
          <a:srcRect b="0" l="39903" r="0" t="0"/>
          <a:stretch/>
        </p:blipFill>
        <p:spPr>
          <a:xfrm>
            <a:off x="-20854" y="0"/>
            <a:ext cx="4635145" cy="5143500"/>
          </a:xfrm>
          <a:prstGeom prst="rect">
            <a:avLst/>
          </a:prstGeom>
          <a:noFill/>
          <a:ln>
            <a:noFill/>
          </a:ln>
        </p:spPr>
      </p:pic>
      <p:sp>
        <p:nvSpPr>
          <p:cNvPr id="604" name="Google Shape;604;p34"/>
          <p:cNvSpPr txBox="1"/>
          <p:nvPr/>
        </p:nvSpPr>
        <p:spPr>
          <a:xfrm>
            <a:off x="713325" y="362875"/>
            <a:ext cx="5436300" cy="873300"/>
          </a:xfrm>
          <a:prstGeom prst="rect">
            <a:avLst/>
          </a:prstGeom>
          <a:solidFill>
            <a:srgbClr val="FFFFFF"/>
          </a:solidFill>
          <a:ln cap="flat" cmpd="sng" w="9525">
            <a:solidFill>
              <a:srgbClr val="000000"/>
            </a:solidFill>
            <a:prstDash val="solid"/>
            <a:round/>
            <a:headEnd len="sm" w="sm" type="none"/>
            <a:tailEnd len="sm" w="sm" type="none"/>
          </a:ln>
        </p:spPr>
        <p:txBody>
          <a:bodyPr anchorCtr="0" anchor="b" bIns="121875" lIns="121875" spcFirstLastPara="1" rIns="121875" wrap="square" tIns="121875">
            <a:noAutofit/>
          </a:bodyPr>
          <a:lstStyle/>
          <a:p>
            <a:pPr indent="0" lvl="0" marL="0" rtl="0" algn="l">
              <a:spcBef>
                <a:spcPts val="0"/>
              </a:spcBef>
              <a:spcAft>
                <a:spcPts val="0"/>
              </a:spcAft>
              <a:buNone/>
            </a:pPr>
            <a:r>
              <a:rPr b="1" lang="en" sz="3800">
                <a:latin typeface="Poppins"/>
                <a:ea typeface="Poppins"/>
                <a:cs typeface="Poppins"/>
                <a:sym typeface="Poppins"/>
              </a:rPr>
              <a:t> FL School Screening</a:t>
            </a:r>
            <a:endParaRPr sz="1500">
              <a:latin typeface="Poppins"/>
              <a:ea typeface="Poppins"/>
              <a:cs typeface="Poppins"/>
              <a:sym typeface="Poppins"/>
            </a:endParaRPr>
          </a:p>
        </p:txBody>
      </p:sp>
      <p:sp>
        <p:nvSpPr>
          <p:cNvPr id="605" name="Google Shape;605;p34"/>
          <p:cNvSpPr/>
          <p:nvPr/>
        </p:nvSpPr>
        <p:spPr>
          <a:xfrm rot="-9467010">
            <a:off x="4035146" y="1679192"/>
            <a:ext cx="1845507" cy="1785116"/>
          </a:xfrm>
          <a:prstGeom prst="chord">
            <a:avLst>
              <a:gd fmla="val 2700000" name="adj1"/>
              <a:gd fmla="val 16200000" name="adj2"/>
            </a:avLst>
          </a:prstGeom>
          <a:solidFill>
            <a:srgbClr val="FFD966">
              <a:alpha val="642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06" name="Google Shape;606;p34"/>
          <p:cNvCxnSpPr/>
          <p:nvPr/>
        </p:nvCxnSpPr>
        <p:spPr>
          <a:xfrm rot="10800000">
            <a:off x="5300053" y="2474094"/>
            <a:ext cx="1414800" cy="248400"/>
          </a:xfrm>
          <a:prstGeom prst="bentConnector3">
            <a:avLst>
              <a:gd fmla="val 50000" name="adj1"/>
            </a:avLst>
          </a:prstGeom>
          <a:noFill/>
          <a:ln cap="flat" cmpd="sng" w="28575">
            <a:solidFill>
              <a:schemeClr val="dk2"/>
            </a:solidFill>
            <a:prstDash val="dot"/>
            <a:round/>
            <a:headEnd len="med" w="med" type="none"/>
            <a:tailEnd len="med" w="med" type="none"/>
          </a:ln>
        </p:spPr>
      </p:cxnSp>
      <p:pic>
        <p:nvPicPr>
          <p:cNvPr id="607" name="Google Shape;607;p34"/>
          <p:cNvPicPr preferRelativeResize="0"/>
          <p:nvPr/>
        </p:nvPicPr>
        <p:blipFill>
          <a:blip r:embed="rId4">
            <a:alphaModFix/>
          </a:blip>
          <a:stretch>
            <a:fillRect/>
          </a:stretch>
        </p:blipFill>
        <p:spPr>
          <a:xfrm>
            <a:off x="4759240" y="2156615"/>
            <a:ext cx="579200" cy="557850"/>
          </a:xfrm>
          <a:prstGeom prst="rect">
            <a:avLst/>
          </a:prstGeom>
          <a:noFill/>
          <a:ln>
            <a:noFill/>
          </a:ln>
        </p:spPr>
      </p:pic>
      <p:cxnSp>
        <p:nvCxnSpPr>
          <p:cNvPr id="608" name="Google Shape;608;p34"/>
          <p:cNvCxnSpPr/>
          <p:nvPr/>
        </p:nvCxnSpPr>
        <p:spPr>
          <a:xfrm rot="5400000">
            <a:off x="6786150" y="1136200"/>
            <a:ext cx="1478700" cy="1363200"/>
          </a:xfrm>
          <a:prstGeom prst="bentConnector3">
            <a:avLst>
              <a:gd fmla="val 50000" name="adj1"/>
            </a:avLst>
          </a:prstGeom>
          <a:noFill/>
          <a:ln cap="flat" cmpd="sng" w="28575">
            <a:solidFill>
              <a:schemeClr val="dk2"/>
            </a:solidFill>
            <a:prstDash val="dot"/>
            <a:round/>
            <a:headEnd len="med" w="med" type="none"/>
            <a:tailEnd len="med" w="med" type="none"/>
          </a:ln>
        </p:spPr>
      </p:cxnSp>
      <p:sp>
        <p:nvSpPr>
          <p:cNvPr id="609" name="Google Shape;609;p34"/>
          <p:cNvSpPr/>
          <p:nvPr/>
        </p:nvSpPr>
        <p:spPr>
          <a:xfrm>
            <a:off x="6840350" y="3862450"/>
            <a:ext cx="1828800" cy="1828800"/>
          </a:xfrm>
          <a:prstGeom prst="ellipse">
            <a:avLst/>
          </a:prstGeom>
          <a:solidFill>
            <a:srgbClr val="FFD966">
              <a:alpha val="642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0" name="Google Shape;610;p34"/>
          <p:cNvPicPr preferRelativeResize="0"/>
          <p:nvPr/>
        </p:nvPicPr>
        <p:blipFill>
          <a:blip r:embed="rId4">
            <a:alphaModFix/>
          </a:blip>
          <a:stretch>
            <a:fillRect/>
          </a:stretch>
        </p:blipFill>
        <p:spPr>
          <a:xfrm>
            <a:off x="7465140" y="4386690"/>
            <a:ext cx="579200" cy="557850"/>
          </a:xfrm>
          <a:prstGeom prst="rect">
            <a:avLst/>
          </a:prstGeom>
          <a:noFill/>
          <a:ln>
            <a:noFill/>
          </a:ln>
        </p:spPr>
      </p:pic>
      <p:cxnSp>
        <p:nvCxnSpPr>
          <p:cNvPr id="611" name="Google Shape;611;p34"/>
          <p:cNvCxnSpPr/>
          <p:nvPr/>
        </p:nvCxnSpPr>
        <p:spPr>
          <a:xfrm flipH="1" rot="5400000">
            <a:off x="6575328" y="3139294"/>
            <a:ext cx="1517700" cy="916500"/>
          </a:xfrm>
          <a:prstGeom prst="bentConnector3">
            <a:avLst>
              <a:gd fmla="val 50000" name="adj1"/>
            </a:avLst>
          </a:prstGeom>
          <a:noFill/>
          <a:ln cap="flat" cmpd="sng" w="28575">
            <a:solidFill>
              <a:schemeClr val="dk2"/>
            </a:solidFill>
            <a:prstDash val="dot"/>
            <a:round/>
            <a:headEnd len="med" w="med" type="none"/>
            <a:tailEnd len="med" w="med" type="none"/>
          </a:ln>
        </p:spPr>
      </p:cxnSp>
      <p:sp>
        <p:nvSpPr>
          <p:cNvPr id="612" name="Google Shape;612;p34"/>
          <p:cNvSpPr/>
          <p:nvPr/>
        </p:nvSpPr>
        <p:spPr>
          <a:xfrm>
            <a:off x="7138453" y="3496588"/>
            <a:ext cx="228600" cy="228600"/>
          </a:xfrm>
          <a:prstGeom prst="roundRect">
            <a:avLst>
              <a:gd fmla="val 16667" name="adj"/>
            </a:avLst>
          </a:prstGeom>
          <a:solidFill>
            <a:srgbClr val="FFD966"/>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3" name="Google Shape;613;p34"/>
          <p:cNvSpPr/>
          <p:nvPr/>
        </p:nvSpPr>
        <p:spPr>
          <a:xfrm>
            <a:off x="7430203" y="1703488"/>
            <a:ext cx="228600" cy="228600"/>
          </a:xfrm>
          <a:prstGeom prst="roundRect">
            <a:avLst>
              <a:gd fmla="val 16667" name="adj"/>
            </a:avLst>
          </a:prstGeom>
          <a:solidFill>
            <a:srgbClr val="FFD966"/>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4" name="Google Shape;614;p34"/>
          <p:cNvSpPr/>
          <p:nvPr/>
        </p:nvSpPr>
        <p:spPr>
          <a:xfrm>
            <a:off x="6107978" y="2608138"/>
            <a:ext cx="228600" cy="228600"/>
          </a:xfrm>
          <a:prstGeom prst="roundRect">
            <a:avLst>
              <a:gd fmla="val 16667" name="adj"/>
            </a:avLst>
          </a:prstGeom>
          <a:solidFill>
            <a:srgbClr val="FFD966"/>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5" name="Google Shape;615;p34"/>
          <p:cNvSpPr/>
          <p:nvPr/>
        </p:nvSpPr>
        <p:spPr>
          <a:xfrm rot="-5400000">
            <a:off x="6668050" y="1851700"/>
            <a:ext cx="381300" cy="293100"/>
          </a:xfrm>
          <a:prstGeom prst="leftArrow">
            <a:avLst>
              <a:gd fmla="val 50000" name="adj1"/>
              <a:gd fmla="val 50000" name="adj2"/>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4"/>
          <p:cNvSpPr txBox="1"/>
          <p:nvPr/>
        </p:nvSpPr>
        <p:spPr>
          <a:xfrm>
            <a:off x="713325" y="1558200"/>
            <a:ext cx="3900900" cy="2247300"/>
          </a:xfrm>
          <a:prstGeom prst="rect">
            <a:avLst/>
          </a:prstGeom>
          <a:solidFill>
            <a:srgbClr val="FFFFFF"/>
          </a:solidFill>
          <a:ln>
            <a:noFill/>
          </a:ln>
        </p:spPr>
        <p:txBody>
          <a:bodyPr anchorCtr="0" anchor="t" bIns="137175" lIns="137175" spcFirstLastPara="1" rIns="68575" wrap="square" tIns="137175">
            <a:spAutoFit/>
          </a:bodyPr>
          <a:lstStyle/>
          <a:p>
            <a:pPr indent="0" lvl="0" marL="457200" rtl="0" algn="l">
              <a:spcBef>
                <a:spcPts val="0"/>
              </a:spcBef>
              <a:spcAft>
                <a:spcPts val="0"/>
              </a:spcAft>
              <a:buNone/>
            </a:pPr>
            <a:r>
              <a:rPr lang="en" sz="1600">
                <a:latin typeface="Poppins"/>
                <a:ea typeface="Poppins"/>
                <a:cs typeface="Poppins"/>
                <a:sym typeface="Poppins"/>
              </a:rPr>
              <a:t>At-Home Pooled Samples</a:t>
            </a:r>
            <a:endParaRPr sz="1600">
              <a:latin typeface="Poppins"/>
              <a:ea typeface="Poppins"/>
              <a:cs typeface="Poppins"/>
              <a:sym typeface="Poppins"/>
            </a:endParaRPr>
          </a:p>
          <a:p>
            <a:pPr indent="0" lvl="0" marL="457200" rtl="0" algn="l">
              <a:spcBef>
                <a:spcPts val="0"/>
              </a:spcBef>
              <a:spcAft>
                <a:spcPts val="0"/>
              </a:spcAft>
              <a:buNone/>
            </a:pPr>
            <a:r>
              <a:t/>
            </a:r>
            <a:endParaRPr sz="1600">
              <a:latin typeface="Poppins"/>
              <a:ea typeface="Poppins"/>
              <a:cs typeface="Poppins"/>
              <a:sym typeface="Poppins"/>
            </a:endParaRPr>
          </a:p>
          <a:p>
            <a:pPr indent="0" lvl="0" marL="457200" rtl="0" algn="l">
              <a:spcBef>
                <a:spcPts val="0"/>
              </a:spcBef>
              <a:spcAft>
                <a:spcPts val="0"/>
              </a:spcAft>
              <a:buNone/>
            </a:pPr>
            <a:r>
              <a:rPr lang="en" sz="1600">
                <a:latin typeface="Poppins"/>
                <a:ea typeface="Poppins"/>
                <a:cs typeface="Poppins"/>
                <a:sym typeface="Poppins"/>
              </a:rPr>
              <a:t>Collected at Local Schools</a:t>
            </a:r>
            <a:endParaRPr sz="1600">
              <a:latin typeface="Poppins"/>
              <a:ea typeface="Poppins"/>
              <a:cs typeface="Poppins"/>
              <a:sym typeface="Poppins"/>
            </a:endParaRPr>
          </a:p>
          <a:p>
            <a:pPr indent="0" lvl="0" marL="457200" rtl="0" algn="l">
              <a:spcBef>
                <a:spcPts val="0"/>
              </a:spcBef>
              <a:spcAft>
                <a:spcPts val="0"/>
              </a:spcAft>
              <a:buNone/>
            </a:pPr>
            <a:r>
              <a:t/>
            </a:r>
            <a:endParaRPr sz="1600">
              <a:latin typeface="Poppins"/>
              <a:ea typeface="Poppins"/>
              <a:cs typeface="Poppins"/>
              <a:sym typeface="Poppins"/>
            </a:endParaRPr>
          </a:p>
          <a:p>
            <a:pPr indent="0" lvl="0" marL="457200" rtl="0" algn="l">
              <a:spcBef>
                <a:spcPts val="0"/>
              </a:spcBef>
              <a:spcAft>
                <a:spcPts val="0"/>
              </a:spcAft>
              <a:buNone/>
            </a:pPr>
            <a:r>
              <a:rPr lang="en" sz="1600">
                <a:latin typeface="Poppins"/>
                <a:ea typeface="Poppins"/>
                <a:cs typeface="Poppins"/>
                <a:sym typeface="Poppins"/>
              </a:rPr>
              <a:t>Processed by FloodLAMP Network of Labs </a:t>
            </a:r>
            <a:endParaRPr sz="1600">
              <a:latin typeface="Poppins"/>
              <a:ea typeface="Poppins"/>
              <a:cs typeface="Poppins"/>
              <a:sym typeface="Poppins"/>
            </a:endParaRPr>
          </a:p>
          <a:p>
            <a:pPr indent="0" lvl="0" marL="457200" rtl="0" algn="l">
              <a:spcBef>
                <a:spcPts val="0"/>
              </a:spcBef>
              <a:spcAft>
                <a:spcPts val="0"/>
              </a:spcAft>
              <a:buNone/>
            </a:pPr>
            <a:r>
              <a:t/>
            </a:r>
            <a:endParaRPr sz="1600">
              <a:solidFill>
                <a:srgbClr val="4285F4"/>
              </a:solidFill>
              <a:latin typeface="Poppins"/>
              <a:ea typeface="Poppins"/>
              <a:cs typeface="Poppins"/>
              <a:sym typeface="Poppins"/>
            </a:endParaRPr>
          </a:p>
          <a:p>
            <a:pPr indent="0" lvl="0" marL="457200" rtl="0" algn="l">
              <a:spcBef>
                <a:spcPts val="0"/>
              </a:spcBef>
              <a:spcAft>
                <a:spcPts val="0"/>
              </a:spcAft>
              <a:buNone/>
            </a:pPr>
            <a:r>
              <a:rPr b="1" lang="en" sz="1600">
                <a:solidFill>
                  <a:srgbClr val="4285F4"/>
                </a:solidFill>
                <a:latin typeface="Poppins"/>
                <a:ea typeface="Poppins"/>
                <a:cs typeface="Poppins"/>
                <a:sym typeface="Poppins"/>
              </a:rPr>
              <a:t>Same Day Results</a:t>
            </a:r>
            <a:endParaRPr b="1" sz="1600">
              <a:solidFill>
                <a:srgbClr val="4285F4"/>
              </a:solidFill>
              <a:latin typeface="Poppins"/>
              <a:ea typeface="Poppins"/>
              <a:cs typeface="Poppins"/>
              <a:sym typeface="Poppins"/>
            </a:endParaRPr>
          </a:p>
        </p:txBody>
      </p:sp>
      <p:sp>
        <p:nvSpPr>
          <p:cNvPr id="617" name="Google Shape;617;p34"/>
          <p:cNvSpPr/>
          <p:nvPr/>
        </p:nvSpPr>
        <p:spPr>
          <a:xfrm>
            <a:off x="838139" y="1685562"/>
            <a:ext cx="308400" cy="3084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4"/>
          <p:cNvSpPr txBox="1"/>
          <p:nvPr/>
        </p:nvSpPr>
        <p:spPr>
          <a:xfrm>
            <a:off x="905344" y="1715840"/>
            <a:ext cx="174000" cy="248100"/>
          </a:xfrm>
          <a:prstGeom prst="rect">
            <a:avLst/>
          </a:prstGeom>
          <a:solidFill>
            <a:srgbClr val="4285F4"/>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FFFFFF"/>
                </a:solidFill>
                <a:latin typeface="Poppins"/>
                <a:ea typeface="Poppins"/>
                <a:cs typeface="Poppins"/>
                <a:sym typeface="Poppins"/>
              </a:rPr>
              <a:t>1</a:t>
            </a:r>
            <a:endParaRPr b="1">
              <a:solidFill>
                <a:srgbClr val="FFFFFF"/>
              </a:solidFill>
              <a:latin typeface="Poppins"/>
              <a:ea typeface="Poppins"/>
              <a:cs typeface="Poppins"/>
              <a:sym typeface="Poppins"/>
            </a:endParaRPr>
          </a:p>
        </p:txBody>
      </p:sp>
      <p:sp>
        <p:nvSpPr>
          <p:cNvPr id="619" name="Google Shape;619;p34"/>
          <p:cNvSpPr/>
          <p:nvPr/>
        </p:nvSpPr>
        <p:spPr>
          <a:xfrm>
            <a:off x="838030" y="2179338"/>
            <a:ext cx="308400" cy="3084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4"/>
          <p:cNvSpPr txBox="1"/>
          <p:nvPr/>
        </p:nvSpPr>
        <p:spPr>
          <a:xfrm>
            <a:off x="905361" y="2209616"/>
            <a:ext cx="174000" cy="248100"/>
          </a:xfrm>
          <a:prstGeom prst="rect">
            <a:avLst/>
          </a:prstGeom>
          <a:solidFill>
            <a:srgbClr val="4285F4"/>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FFFFFF"/>
                </a:solidFill>
                <a:latin typeface="Poppins"/>
                <a:ea typeface="Poppins"/>
                <a:cs typeface="Poppins"/>
                <a:sym typeface="Poppins"/>
              </a:rPr>
              <a:t>2</a:t>
            </a:r>
            <a:endParaRPr b="1">
              <a:solidFill>
                <a:srgbClr val="FFFFFF"/>
              </a:solidFill>
              <a:latin typeface="Poppins"/>
              <a:ea typeface="Poppins"/>
              <a:cs typeface="Poppins"/>
              <a:sym typeface="Poppins"/>
            </a:endParaRPr>
          </a:p>
        </p:txBody>
      </p:sp>
      <p:sp>
        <p:nvSpPr>
          <p:cNvPr id="621" name="Google Shape;621;p34"/>
          <p:cNvSpPr/>
          <p:nvPr/>
        </p:nvSpPr>
        <p:spPr>
          <a:xfrm>
            <a:off x="838030" y="2712738"/>
            <a:ext cx="308400" cy="3084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4"/>
          <p:cNvSpPr txBox="1"/>
          <p:nvPr/>
        </p:nvSpPr>
        <p:spPr>
          <a:xfrm>
            <a:off x="905361" y="2743016"/>
            <a:ext cx="174000" cy="248100"/>
          </a:xfrm>
          <a:prstGeom prst="rect">
            <a:avLst/>
          </a:prstGeom>
          <a:solidFill>
            <a:srgbClr val="4285F4"/>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FFFFFF"/>
                </a:solidFill>
                <a:latin typeface="Poppins"/>
                <a:ea typeface="Poppins"/>
                <a:cs typeface="Poppins"/>
                <a:sym typeface="Poppins"/>
              </a:rPr>
              <a:t>3</a:t>
            </a:r>
            <a:endParaRPr b="1">
              <a:solidFill>
                <a:srgbClr val="FFFFFF"/>
              </a:solidFill>
              <a:latin typeface="Poppins"/>
              <a:ea typeface="Poppins"/>
              <a:cs typeface="Poppins"/>
              <a:sym typeface="Poppins"/>
            </a:endParaRPr>
          </a:p>
        </p:txBody>
      </p:sp>
      <p:sp>
        <p:nvSpPr>
          <p:cNvPr id="623" name="Google Shape;623;p34"/>
          <p:cNvSpPr/>
          <p:nvPr/>
        </p:nvSpPr>
        <p:spPr>
          <a:xfrm rot="5400000">
            <a:off x="6688500" y="3215650"/>
            <a:ext cx="381300" cy="293100"/>
          </a:xfrm>
          <a:prstGeom prst="leftArrow">
            <a:avLst>
              <a:gd fmla="val 50000" name="adj1"/>
              <a:gd fmla="val 50000" name="adj2"/>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4"/>
          <p:cNvSpPr/>
          <p:nvPr/>
        </p:nvSpPr>
        <p:spPr>
          <a:xfrm>
            <a:off x="6600250" y="2424775"/>
            <a:ext cx="516900" cy="510900"/>
          </a:xfrm>
          <a:prstGeom prst="roundRect">
            <a:avLst>
              <a:gd fmla="val 16667" name="adj"/>
            </a:avLst>
          </a:prstGeom>
          <a:noFill/>
          <a:ln cap="flat" cmpd="sng" w="38100">
            <a:solidFill>
              <a:srgbClr val="35ABCF"/>
            </a:solidFill>
            <a:prstDash val="solid"/>
            <a:round/>
            <a:headEnd len="sm" w="sm" type="none"/>
            <a:tailEnd len="sm" w="sm" type="none"/>
          </a:ln>
          <a:effectLst>
            <a:outerShdw blurRad="114300" rotWithShape="0" algn="bl" dir="8880000" dist="19050">
              <a:srgbClr val="35ABCF">
                <a:alpha val="90000"/>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625" name="Google Shape;625;p34"/>
          <p:cNvSpPr/>
          <p:nvPr/>
        </p:nvSpPr>
        <p:spPr>
          <a:xfrm>
            <a:off x="6704810" y="2530934"/>
            <a:ext cx="308400" cy="299700"/>
          </a:xfrm>
          <a:prstGeom prst="roundRect">
            <a:avLst>
              <a:gd fmla="val 16667" name="adj"/>
            </a:avLst>
          </a:prstGeom>
          <a:solidFill>
            <a:srgbClr val="E06666"/>
          </a:solidFill>
          <a:ln cap="flat" cmpd="sng" w="38100">
            <a:solidFill>
              <a:srgbClr val="35ABCF"/>
            </a:solidFill>
            <a:prstDash val="solid"/>
            <a:round/>
            <a:headEnd len="sm" w="sm" type="none"/>
            <a:tailEnd len="sm" w="sm" type="none"/>
          </a:ln>
          <a:effectLst>
            <a:outerShdw blurRad="114300" rotWithShape="0" algn="bl" dir="8880000" dist="19050">
              <a:srgbClr val="35ABCF">
                <a:alpha val="90000"/>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6" name="Google Shape;626;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35"/>
          <p:cNvSpPr txBox="1"/>
          <p:nvPr/>
        </p:nvSpPr>
        <p:spPr>
          <a:xfrm>
            <a:off x="495579" y="351775"/>
            <a:ext cx="8039100" cy="788100"/>
          </a:xfrm>
          <a:prstGeom prst="rect">
            <a:avLst/>
          </a:prstGeom>
          <a:noFill/>
          <a:ln>
            <a:noFill/>
          </a:ln>
        </p:spPr>
        <p:txBody>
          <a:bodyPr anchorCtr="0" anchor="b" bIns="121875" lIns="121875" spcFirstLastPara="1" rIns="121875" wrap="square" tIns="121875">
            <a:noAutofit/>
          </a:bodyPr>
          <a:lstStyle/>
          <a:p>
            <a:pPr indent="0" lvl="0" marL="0" rtl="0" algn="ctr">
              <a:spcBef>
                <a:spcPts val="0"/>
              </a:spcBef>
              <a:spcAft>
                <a:spcPts val="0"/>
              </a:spcAft>
              <a:buNone/>
            </a:pPr>
            <a:r>
              <a:rPr b="1" lang="en" sz="3800">
                <a:latin typeface="Poppins"/>
                <a:ea typeface="Poppins"/>
                <a:cs typeface="Poppins"/>
                <a:sym typeface="Poppins"/>
              </a:rPr>
              <a:t>Current Screening Providers</a:t>
            </a:r>
            <a:endParaRPr b="1" sz="3800">
              <a:latin typeface="Poppins"/>
              <a:ea typeface="Poppins"/>
              <a:cs typeface="Poppins"/>
              <a:sym typeface="Poppins"/>
            </a:endParaRPr>
          </a:p>
        </p:txBody>
      </p:sp>
      <p:sp>
        <p:nvSpPr>
          <p:cNvPr id="632" name="Google Shape;632;p35"/>
          <p:cNvSpPr txBox="1"/>
          <p:nvPr/>
        </p:nvSpPr>
        <p:spPr>
          <a:xfrm>
            <a:off x="55075" y="1297475"/>
            <a:ext cx="2888100" cy="2355000"/>
          </a:xfrm>
          <a:prstGeom prst="rect">
            <a:avLst/>
          </a:prstGeom>
          <a:noFill/>
          <a:ln>
            <a:noFill/>
          </a:ln>
        </p:spPr>
        <p:txBody>
          <a:bodyPr anchorCtr="0" anchor="t" bIns="137175" lIns="137175" spcFirstLastPara="1" rIns="68575" wrap="square" tIns="137175">
            <a:spAutoFit/>
          </a:bodyPr>
          <a:lstStyle/>
          <a:p>
            <a:pPr indent="0" lvl="0" marL="0" rtl="0" algn="l">
              <a:lnSpc>
                <a:spcPct val="115000"/>
              </a:lnSpc>
              <a:spcBef>
                <a:spcPts val="1200"/>
              </a:spcBef>
              <a:spcAft>
                <a:spcPts val="1200"/>
              </a:spcAft>
              <a:buClr>
                <a:schemeClr val="dk1"/>
              </a:buClr>
              <a:buSzPts val="1100"/>
              <a:buFont typeface="Arial"/>
              <a:buNone/>
            </a:pPr>
            <a:r>
              <a:rPr lang="en" sz="2000">
                <a:solidFill>
                  <a:schemeClr val="dk1"/>
                </a:solidFill>
                <a:latin typeface="Poppins"/>
                <a:ea typeface="Poppins"/>
                <a:cs typeface="Poppins"/>
                <a:sym typeface="Poppins"/>
              </a:rPr>
              <a:t>Includes incumbent and upstart players. Products vary by sensitivity, level of integration and regional focus. </a:t>
            </a:r>
            <a:endParaRPr sz="2000">
              <a:solidFill>
                <a:schemeClr val="dk1"/>
              </a:solidFill>
              <a:latin typeface="Poppins"/>
              <a:ea typeface="Poppins"/>
              <a:cs typeface="Poppins"/>
              <a:sym typeface="Poppins"/>
            </a:endParaRPr>
          </a:p>
        </p:txBody>
      </p:sp>
      <p:sp>
        <p:nvSpPr>
          <p:cNvPr id="633" name="Google Shape;633;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34" name="Google Shape;634;p35"/>
          <p:cNvSpPr txBox="1"/>
          <p:nvPr/>
        </p:nvSpPr>
        <p:spPr>
          <a:xfrm>
            <a:off x="93800" y="3434400"/>
            <a:ext cx="3039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300"/>
          </a:p>
        </p:txBody>
      </p:sp>
      <p:sp>
        <p:nvSpPr>
          <p:cNvPr id="635" name="Google Shape;635;p35"/>
          <p:cNvSpPr txBox="1"/>
          <p:nvPr/>
        </p:nvSpPr>
        <p:spPr>
          <a:xfrm>
            <a:off x="6194550" y="3434400"/>
            <a:ext cx="2820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300"/>
          </a:p>
        </p:txBody>
      </p:sp>
      <p:pic>
        <p:nvPicPr>
          <p:cNvPr id="636" name="Google Shape;636;p35"/>
          <p:cNvPicPr preferRelativeResize="0"/>
          <p:nvPr/>
        </p:nvPicPr>
        <p:blipFill>
          <a:blip r:embed="rId3">
            <a:alphaModFix/>
          </a:blip>
          <a:stretch>
            <a:fillRect/>
          </a:stretch>
        </p:blipFill>
        <p:spPr>
          <a:xfrm>
            <a:off x="3038026" y="1282451"/>
            <a:ext cx="5978402" cy="33519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40" name="Shape 640"/>
        <p:cNvGrpSpPr/>
        <p:nvPr/>
      </p:nvGrpSpPr>
      <p:grpSpPr>
        <a:xfrm>
          <a:off x="0" y="0"/>
          <a:ext cx="0" cy="0"/>
          <a:chOff x="0" y="0"/>
          <a:chExt cx="0" cy="0"/>
        </a:xfrm>
      </p:grpSpPr>
      <p:sp>
        <p:nvSpPr>
          <p:cNvPr id="641" name="Google Shape;641;p36"/>
          <p:cNvSpPr txBox="1"/>
          <p:nvPr/>
        </p:nvSpPr>
        <p:spPr>
          <a:xfrm>
            <a:off x="583465" y="4671931"/>
            <a:ext cx="1428000" cy="37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rgbClr val="666666"/>
                </a:solidFill>
                <a:latin typeface="Poppins"/>
                <a:ea typeface="Poppins"/>
                <a:cs typeface="Poppins"/>
                <a:sym typeface="Poppins"/>
              </a:rPr>
              <a:t>FloodLAMP.bio </a:t>
            </a:r>
            <a:endParaRPr b="1" sz="900">
              <a:solidFill>
                <a:srgbClr val="666666"/>
              </a:solidFill>
              <a:latin typeface="Poppins"/>
              <a:ea typeface="Poppins"/>
              <a:cs typeface="Poppins"/>
              <a:sym typeface="Poppins"/>
            </a:endParaRPr>
          </a:p>
        </p:txBody>
      </p:sp>
      <p:pic>
        <p:nvPicPr>
          <p:cNvPr id="642" name="Google Shape;642;p36"/>
          <p:cNvPicPr preferRelativeResize="0"/>
          <p:nvPr/>
        </p:nvPicPr>
        <p:blipFill rotWithShape="1">
          <a:blip r:embed="rId3">
            <a:alphaModFix/>
          </a:blip>
          <a:srcRect b="0" l="961" r="951" t="0"/>
          <a:stretch/>
        </p:blipFill>
        <p:spPr>
          <a:xfrm>
            <a:off x="1581144" y="4712500"/>
            <a:ext cx="253274" cy="222425"/>
          </a:xfrm>
          <a:prstGeom prst="rect">
            <a:avLst/>
          </a:prstGeom>
          <a:noFill/>
          <a:ln>
            <a:noFill/>
          </a:ln>
        </p:spPr>
      </p:pic>
      <p:pic>
        <p:nvPicPr>
          <p:cNvPr id="643" name="Google Shape;643;p36"/>
          <p:cNvPicPr preferRelativeResize="0"/>
          <p:nvPr/>
        </p:nvPicPr>
        <p:blipFill>
          <a:blip r:embed="rId4">
            <a:alphaModFix/>
          </a:blip>
          <a:stretch>
            <a:fillRect/>
          </a:stretch>
        </p:blipFill>
        <p:spPr>
          <a:xfrm>
            <a:off x="4900425" y="194675"/>
            <a:ext cx="2833171" cy="2377076"/>
          </a:xfrm>
          <a:prstGeom prst="rect">
            <a:avLst/>
          </a:prstGeom>
          <a:noFill/>
          <a:ln>
            <a:noFill/>
          </a:ln>
        </p:spPr>
      </p:pic>
      <p:pic>
        <p:nvPicPr>
          <p:cNvPr id="644" name="Google Shape;644;p36"/>
          <p:cNvPicPr preferRelativeResize="0"/>
          <p:nvPr/>
        </p:nvPicPr>
        <p:blipFill>
          <a:blip r:embed="rId5">
            <a:alphaModFix/>
          </a:blip>
          <a:stretch>
            <a:fillRect/>
          </a:stretch>
        </p:blipFill>
        <p:spPr>
          <a:xfrm>
            <a:off x="5555875" y="2667976"/>
            <a:ext cx="1943099" cy="2266949"/>
          </a:xfrm>
          <a:prstGeom prst="rect">
            <a:avLst/>
          </a:prstGeom>
          <a:noFill/>
          <a:ln>
            <a:noFill/>
          </a:ln>
        </p:spPr>
      </p:pic>
      <p:sp>
        <p:nvSpPr>
          <p:cNvPr id="645" name="Google Shape;645;p36"/>
          <p:cNvSpPr txBox="1"/>
          <p:nvPr/>
        </p:nvSpPr>
        <p:spPr>
          <a:xfrm>
            <a:off x="199579" y="194675"/>
            <a:ext cx="8039100" cy="788100"/>
          </a:xfrm>
          <a:prstGeom prst="rect">
            <a:avLst/>
          </a:prstGeom>
          <a:noFill/>
          <a:ln>
            <a:noFill/>
          </a:ln>
        </p:spPr>
        <p:txBody>
          <a:bodyPr anchorCtr="0" anchor="b" bIns="121875" lIns="121875" spcFirstLastPara="1" rIns="121875" wrap="square" tIns="121875">
            <a:noAutofit/>
          </a:bodyPr>
          <a:lstStyle/>
          <a:p>
            <a:pPr indent="0" lvl="0" marL="0" rtl="0" algn="l">
              <a:spcBef>
                <a:spcPts val="0"/>
              </a:spcBef>
              <a:spcAft>
                <a:spcPts val="0"/>
              </a:spcAft>
              <a:buNone/>
            </a:pPr>
            <a:r>
              <a:rPr b="1" lang="en" sz="3600">
                <a:latin typeface="Poppins"/>
                <a:ea typeface="Poppins"/>
                <a:cs typeface="Poppins"/>
                <a:sym typeface="Poppins"/>
              </a:rPr>
              <a:t>My CTE Classroom</a:t>
            </a:r>
            <a:endParaRPr b="1" sz="3600">
              <a:latin typeface="Poppins"/>
              <a:ea typeface="Poppins"/>
              <a:cs typeface="Poppins"/>
              <a:sym typeface="Poppi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37"/>
          <p:cNvSpPr txBox="1"/>
          <p:nvPr/>
        </p:nvSpPr>
        <p:spPr>
          <a:xfrm>
            <a:off x="495579" y="123175"/>
            <a:ext cx="8039100" cy="788100"/>
          </a:xfrm>
          <a:prstGeom prst="rect">
            <a:avLst/>
          </a:prstGeom>
          <a:noFill/>
          <a:ln>
            <a:noFill/>
          </a:ln>
        </p:spPr>
        <p:txBody>
          <a:bodyPr anchorCtr="0" anchor="b" bIns="121875" lIns="121875" spcFirstLastPara="1" rIns="121875" wrap="square" tIns="121875">
            <a:noAutofit/>
          </a:bodyPr>
          <a:lstStyle/>
          <a:p>
            <a:pPr indent="0" lvl="0" marL="0" rtl="0" algn="l">
              <a:spcBef>
                <a:spcPts val="0"/>
              </a:spcBef>
              <a:spcAft>
                <a:spcPts val="0"/>
              </a:spcAft>
              <a:buNone/>
            </a:pPr>
            <a:r>
              <a:rPr b="1" lang="en" sz="3600">
                <a:latin typeface="Poppins"/>
                <a:ea typeface="Poppins"/>
                <a:cs typeface="Poppins"/>
                <a:sym typeface="Poppins"/>
              </a:rPr>
              <a:t>Regulatory Pathways</a:t>
            </a:r>
            <a:endParaRPr b="1" sz="3600">
              <a:latin typeface="Poppins"/>
              <a:ea typeface="Poppins"/>
              <a:cs typeface="Poppins"/>
              <a:sym typeface="Poppins"/>
            </a:endParaRPr>
          </a:p>
        </p:txBody>
      </p:sp>
      <p:sp>
        <p:nvSpPr>
          <p:cNvPr id="651" name="Google Shape;651;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52" name="Google Shape;652;p37"/>
          <p:cNvSpPr txBox="1"/>
          <p:nvPr/>
        </p:nvSpPr>
        <p:spPr>
          <a:xfrm>
            <a:off x="93800" y="3663000"/>
            <a:ext cx="3039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300"/>
          </a:p>
        </p:txBody>
      </p:sp>
      <p:sp>
        <p:nvSpPr>
          <p:cNvPr id="653" name="Google Shape;653;p37"/>
          <p:cNvSpPr txBox="1"/>
          <p:nvPr/>
        </p:nvSpPr>
        <p:spPr>
          <a:xfrm>
            <a:off x="6194550" y="3663000"/>
            <a:ext cx="2820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300"/>
          </a:p>
        </p:txBody>
      </p:sp>
      <p:sp>
        <p:nvSpPr>
          <p:cNvPr id="654" name="Google Shape;654;p37"/>
          <p:cNvSpPr txBox="1"/>
          <p:nvPr/>
        </p:nvSpPr>
        <p:spPr>
          <a:xfrm>
            <a:off x="729075" y="911275"/>
            <a:ext cx="7209000" cy="37866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SzPts val="1800"/>
              <a:buFont typeface="Poppins"/>
              <a:buAutoNum type="arabicParenR"/>
            </a:pPr>
            <a:r>
              <a:rPr lang="en" sz="1800">
                <a:latin typeface="Poppins"/>
                <a:ea typeface="Poppins"/>
                <a:cs typeface="Poppins"/>
                <a:sym typeface="Poppins"/>
              </a:rPr>
              <a:t>FDA EUA - Emergency Use Authorization (IVD)</a:t>
            </a:r>
            <a:endParaRPr sz="1800">
              <a:solidFill>
                <a:schemeClr val="dk1"/>
              </a:solidFill>
              <a:latin typeface="Poppins"/>
              <a:ea typeface="Poppins"/>
              <a:cs typeface="Poppins"/>
              <a:sym typeface="Poppins"/>
            </a:endParaRPr>
          </a:p>
          <a:p>
            <a:pPr indent="-342900" lvl="0" marL="914400" rtl="0" algn="l">
              <a:spcBef>
                <a:spcPts val="0"/>
              </a:spcBef>
              <a:spcAft>
                <a:spcPts val="0"/>
              </a:spcAft>
              <a:buClr>
                <a:schemeClr val="dk1"/>
              </a:buClr>
              <a:buSzPts val="1800"/>
              <a:buFont typeface="Poppins"/>
              <a:buChar char="●"/>
            </a:pPr>
            <a:r>
              <a:rPr lang="en" sz="1800">
                <a:solidFill>
                  <a:schemeClr val="dk1"/>
                </a:solidFill>
                <a:latin typeface="Poppins"/>
                <a:ea typeface="Poppins"/>
                <a:cs typeface="Poppins"/>
                <a:sym typeface="Poppins"/>
              </a:rPr>
              <a:t>LDT for labs and IVD for manufacturers</a:t>
            </a:r>
            <a:endParaRPr sz="1800">
              <a:latin typeface="Poppins"/>
              <a:ea typeface="Poppins"/>
              <a:cs typeface="Poppins"/>
              <a:sym typeface="Poppins"/>
            </a:endParaRPr>
          </a:p>
          <a:p>
            <a:pPr indent="0" lvl="0" marL="457200" rtl="0" algn="l">
              <a:spcBef>
                <a:spcPts val="0"/>
              </a:spcBef>
              <a:spcAft>
                <a:spcPts val="0"/>
              </a:spcAft>
              <a:buNone/>
            </a:pPr>
            <a:r>
              <a:t/>
            </a:r>
            <a:endParaRPr sz="1800">
              <a:latin typeface="Poppins"/>
              <a:ea typeface="Poppins"/>
              <a:cs typeface="Poppins"/>
              <a:sym typeface="Poppins"/>
            </a:endParaRPr>
          </a:p>
          <a:p>
            <a:pPr indent="-342900" lvl="0" marL="457200" rtl="0" algn="l">
              <a:spcBef>
                <a:spcPts val="0"/>
              </a:spcBef>
              <a:spcAft>
                <a:spcPts val="0"/>
              </a:spcAft>
              <a:buSzPts val="1800"/>
              <a:buFont typeface="Poppins"/>
              <a:buAutoNum type="arabicParenR"/>
            </a:pPr>
            <a:r>
              <a:rPr lang="en" sz="1800">
                <a:latin typeface="Poppins"/>
                <a:ea typeface="Poppins"/>
                <a:cs typeface="Poppins"/>
                <a:sym typeface="Poppins"/>
              </a:rPr>
              <a:t>CLIA Lab LDT - Lab Developed Test</a:t>
            </a:r>
            <a:endParaRPr sz="1800">
              <a:latin typeface="Poppins"/>
              <a:ea typeface="Poppins"/>
              <a:cs typeface="Poppins"/>
              <a:sym typeface="Poppins"/>
            </a:endParaRPr>
          </a:p>
          <a:p>
            <a:pPr indent="0" lvl="0" marL="457200" rtl="0" algn="l">
              <a:spcBef>
                <a:spcPts val="0"/>
              </a:spcBef>
              <a:spcAft>
                <a:spcPts val="0"/>
              </a:spcAft>
              <a:buNone/>
            </a:pPr>
            <a:r>
              <a:t/>
            </a:r>
            <a:endParaRPr sz="1800">
              <a:latin typeface="Poppins"/>
              <a:ea typeface="Poppins"/>
              <a:cs typeface="Poppins"/>
              <a:sym typeface="Poppins"/>
            </a:endParaRPr>
          </a:p>
          <a:p>
            <a:pPr indent="-342900" lvl="0" marL="457200" rtl="0" algn="l">
              <a:spcBef>
                <a:spcPts val="0"/>
              </a:spcBef>
              <a:spcAft>
                <a:spcPts val="0"/>
              </a:spcAft>
              <a:buSzPts val="1800"/>
              <a:buFont typeface="Poppins"/>
              <a:buAutoNum type="arabicParenR"/>
            </a:pPr>
            <a:r>
              <a:rPr lang="en" sz="1800">
                <a:latin typeface="Poppins"/>
                <a:ea typeface="Poppins"/>
                <a:cs typeface="Poppins"/>
                <a:sym typeface="Poppins"/>
              </a:rPr>
              <a:t>IRB - Internal Review Board</a:t>
            </a:r>
            <a:endParaRPr sz="1800">
              <a:solidFill>
                <a:schemeClr val="dk1"/>
              </a:solidFill>
              <a:latin typeface="Poppins"/>
              <a:ea typeface="Poppins"/>
              <a:cs typeface="Poppins"/>
              <a:sym typeface="Poppins"/>
            </a:endParaRPr>
          </a:p>
          <a:p>
            <a:pPr indent="-342900" lvl="0" marL="914400" rtl="0" algn="l">
              <a:spcBef>
                <a:spcPts val="0"/>
              </a:spcBef>
              <a:spcAft>
                <a:spcPts val="0"/>
              </a:spcAft>
              <a:buClr>
                <a:schemeClr val="dk1"/>
              </a:buClr>
              <a:buSzPts val="1800"/>
              <a:buFont typeface="Poppins"/>
              <a:buChar char="●"/>
            </a:pPr>
            <a:r>
              <a:rPr lang="en" sz="1800">
                <a:latin typeface="Poppins"/>
                <a:ea typeface="Poppins"/>
                <a:cs typeface="Poppins"/>
                <a:sym typeface="Poppins"/>
              </a:rPr>
              <a:t>typically at universities</a:t>
            </a:r>
            <a:endParaRPr sz="1800">
              <a:latin typeface="Poppins"/>
              <a:ea typeface="Poppins"/>
              <a:cs typeface="Poppins"/>
              <a:sym typeface="Poppins"/>
            </a:endParaRPr>
          </a:p>
          <a:p>
            <a:pPr indent="-342900" lvl="0" marL="914400" rtl="0" algn="l">
              <a:spcBef>
                <a:spcPts val="0"/>
              </a:spcBef>
              <a:spcAft>
                <a:spcPts val="0"/>
              </a:spcAft>
              <a:buSzPts val="1800"/>
              <a:buFont typeface="Poppins"/>
              <a:buChar char="●"/>
            </a:pPr>
            <a:r>
              <a:rPr lang="en" sz="1800">
                <a:latin typeface="Poppins"/>
                <a:ea typeface="Poppins"/>
                <a:cs typeface="Poppins"/>
                <a:sym typeface="Poppins"/>
              </a:rPr>
              <a:t>needed for EUAs</a:t>
            </a:r>
            <a:endParaRPr sz="1800">
              <a:latin typeface="Poppins"/>
              <a:ea typeface="Poppins"/>
              <a:cs typeface="Poppins"/>
              <a:sym typeface="Poppins"/>
            </a:endParaRPr>
          </a:p>
          <a:p>
            <a:pPr indent="0" lvl="0" marL="457200" rtl="0" algn="l">
              <a:spcBef>
                <a:spcPts val="0"/>
              </a:spcBef>
              <a:spcAft>
                <a:spcPts val="0"/>
              </a:spcAft>
              <a:buNone/>
            </a:pPr>
            <a:r>
              <a:t/>
            </a:r>
            <a:endParaRPr sz="1800">
              <a:latin typeface="Poppins"/>
              <a:ea typeface="Poppins"/>
              <a:cs typeface="Poppins"/>
              <a:sym typeface="Poppins"/>
            </a:endParaRPr>
          </a:p>
          <a:p>
            <a:pPr indent="-342900" lvl="0" marL="457200" rtl="0" algn="l">
              <a:spcBef>
                <a:spcPts val="0"/>
              </a:spcBef>
              <a:spcAft>
                <a:spcPts val="0"/>
              </a:spcAft>
              <a:buSzPts val="1800"/>
              <a:buFont typeface="Poppins"/>
              <a:buAutoNum type="arabicParenR"/>
            </a:pPr>
            <a:r>
              <a:rPr lang="en" sz="1800">
                <a:latin typeface="Poppins"/>
                <a:ea typeface="Poppins"/>
                <a:cs typeface="Poppins"/>
                <a:sym typeface="Poppins"/>
              </a:rPr>
              <a:t>Non-Dx Surveillance</a:t>
            </a:r>
            <a:endParaRPr sz="1800">
              <a:latin typeface="Poppins"/>
              <a:ea typeface="Poppins"/>
              <a:cs typeface="Poppins"/>
              <a:sym typeface="Poppins"/>
            </a:endParaRPr>
          </a:p>
          <a:p>
            <a:pPr indent="-342900" lvl="0" marL="914400" rtl="0" algn="l">
              <a:spcBef>
                <a:spcPts val="0"/>
              </a:spcBef>
              <a:spcAft>
                <a:spcPts val="0"/>
              </a:spcAft>
              <a:buSzPts val="1800"/>
              <a:buFont typeface="Poppins"/>
              <a:buChar char="●"/>
            </a:pPr>
            <a:r>
              <a:rPr lang="en" sz="1800">
                <a:latin typeface="Poppins"/>
                <a:ea typeface="Poppins"/>
                <a:cs typeface="Poppins"/>
                <a:sym typeface="Poppins"/>
              </a:rPr>
              <a:t>not under CLIA</a:t>
            </a:r>
            <a:endParaRPr sz="1800">
              <a:latin typeface="Poppins"/>
              <a:ea typeface="Poppins"/>
              <a:cs typeface="Poppins"/>
              <a:sym typeface="Poppins"/>
            </a:endParaRPr>
          </a:p>
          <a:p>
            <a:pPr indent="-342900" lvl="0" marL="914400" rtl="0" algn="l">
              <a:spcBef>
                <a:spcPts val="0"/>
              </a:spcBef>
              <a:spcAft>
                <a:spcPts val="0"/>
              </a:spcAft>
              <a:buSzPts val="1800"/>
              <a:buFont typeface="Poppins"/>
              <a:buChar char="●"/>
            </a:pPr>
            <a:r>
              <a:rPr lang="en" sz="1800">
                <a:latin typeface="Poppins"/>
                <a:ea typeface="Poppins"/>
                <a:cs typeface="Poppins"/>
                <a:sym typeface="Poppins"/>
              </a:rPr>
              <a:t>no "individual diagnostic" results</a:t>
            </a:r>
            <a:endParaRPr sz="1800">
              <a:latin typeface="Poppins"/>
              <a:ea typeface="Poppins"/>
              <a:cs typeface="Poppins"/>
              <a:sym typeface="Poppins"/>
            </a:endParaRPr>
          </a:p>
          <a:p>
            <a:pPr indent="-342900" lvl="0" marL="914400" rtl="0" algn="l">
              <a:spcBef>
                <a:spcPts val="0"/>
              </a:spcBef>
              <a:spcAft>
                <a:spcPts val="0"/>
              </a:spcAft>
              <a:buSzPts val="1800"/>
              <a:buFont typeface="Poppins"/>
              <a:buChar char="●"/>
            </a:pPr>
            <a:r>
              <a:rPr lang="en" sz="1800">
                <a:latin typeface="Poppins"/>
                <a:ea typeface="Poppins"/>
                <a:cs typeface="Poppins"/>
                <a:sym typeface="Poppins"/>
              </a:rPr>
              <a:t>reflex positives to CLIA test</a:t>
            </a:r>
            <a:endParaRPr sz="1800">
              <a:latin typeface="Poppins"/>
              <a:ea typeface="Poppins"/>
              <a:cs typeface="Poppins"/>
              <a:sym typeface="Poppi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38"/>
          <p:cNvSpPr txBox="1"/>
          <p:nvPr/>
        </p:nvSpPr>
        <p:spPr>
          <a:xfrm>
            <a:off x="495579" y="123175"/>
            <a:ext cx="8039100" cy="788100"/>
          </a:xfrm>
          <a:prstGeom prst="rect">
            <a:avLst/>
          </a:prstGeom>
          <a:noFill/>
          <a:ln>
            <a:noFill/>
          </a:ln>
        </p:spPr>
        <p:txBody>
          <a:bodyPr anchorCtr="0" anchor="b" bIns="121875" lIns="121875" spcFirstLastPara="1" rIns="121875" wrap="square" tIns="121875">
            <a:noAutofit/>
          </a:bodyPr>
          <a:lstStyle/>
          <a:p>
            <a:pPr indent="0" lvl="0" marL="0" rtl="0" algn="l">
              <a:spcBef>
                <a:spcPts val="0"/>
              </a:spcBef>
              <a:spcAft>
                <a:spcPts val="0"/>
              </a:spcAft>
              <a:buNone/>
            </a:pPr>
            <a:r>
              <a:rPr b="1" lang="en" sz="3600">
                <a:latin typeface="Poppins"/>
                <a:ea typeface="Poppins"/>
                <a:cs typeface="Poppins"/>
                <a:sym typeface="Poppins"/>
              </a:rPr>
              <a:t>Regulatory Challenges &amp; Hurdles</a:t>
            </a:r>
            <a:endParaRPr b="1" sz="3600">
              <a:latin typeface="Poppins"/>
              <a:ea typeface="Poppins"/>
              <a:cs typeface="Poppins"/>
              <a:sym typeface="Poppins"/>
            </a:endParaRPr>
          </a:p>
        </p:txBody>
      </p:sp>
      <p:sp>
        <p:nvSpPr>
          <p:cNvPr id="660" name="Google Shape;660;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61" name="Google Shape;661;p38"/>
          <p:cNvSpPr txBox="1"/>
          <p:nvPr/>
        </p:nvSpPr>
        <p:spPr>
          <a:xfrm>
            <a:off x="93800" y="3663000"/>
            <a:ext cx="3039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300"/>
          </a:p>
        </p:txBody>
      </p:sp>
      <p:sp>
        <p:nvSpPr>
          <p:cNvPr id="662" name="Google Shape;662;p38"/>
          <p:cNvSpPr txBox="1"/>
          <p:nvPr/>
        </p:nvSpPr>
        <p:spPr>
          <a:xfrm>
            <a:off x="6194550" y="3663000"/>
            <a:ext cx="2820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300"/>
          </a:p>
        </p:txBody>
      </p:sp>
      <p:sp>
        <p:nvSpPr>
          <p:cNvPr id="663" name="Google Shape;663;p38"/>
          <p:cNvSpPr txBox="1"/>
          <p:nvPr/>
        </p:nvSpPr>
        <p:spPr>
          <a:xfrm>
            <a:off x="729075" y="911275"/>
            <a:ext cx="7209000" cy="4340700"/>
          </a:xfrm>
          <a:prstGeom prst="rect">
            <a:avLst/>
          </a:prstGeom>
          <a:noFill/>
          <a:ln>
            <a:noFill/>
          </a:ln>
        </p:spPr>
        <p:txBody>
          <a:bodyPr anchorCtr="0" anchor="t" bIns="91425" lIns="91425" spcFirstLastPara="1" rIns="91425" wrap="square" tIns="91425">
            <a:spAutoFit/>
          </a:bodyPr>
          <a:lstStyle/>
          <a:p>
            <a:pPr indent="-368300" lvl="0" marL="457200" rtl="0" algn="l">
              <a:spcBef>
                <a:spcPts val="0"/>
              </a:spcBef>
              <a:spcAft>
                <a:spcPts val="0"/>
              </a:spcAft>
              <a:buSzPts val="2200"/>
              <a:buFont typeface="Poppins"/>
              <a:buChar char="●"/>
            </a:pPr>
            <a:r>
              <a:rPr lang="en" sz="2200">
                <a:latin typeface="Poppins"/>
                <a:ea typeface="Poppins"/>
                <a:cs typeface="Poppins"/>
                <a:sym typeface="Poppins"/>
              </a:rPr>
              <a:t>Complexity of regulatory space </a:t>
            </a:r>
            <a:endParaRPr sz="2200">
              <a:latin typeface="Poppins"/>
              <a:ea typeface="Poppins"/>
              <a:cs typeface="Poppins"/>
              <a:sym typeface="Poppins"/>
            </a:endParaRPr>
          </a:p>
          <a:p>
            <a:pPr indent="-368300" lvl="0" marL="457200" rtl="0" algn="l">
              <a:spcBef>
                <a:spcPts val="2400"/>
              </a:spcBef>
              <a:spcAft>
                <a:spcPts val="0"/>
              </a:spcAft>
              <a:buSzPts val="2200"/>
              <a:buFont typeface="Poppins"/>
              <a:buChar char="●"/>
            </a:pPr>
            <a:r>
              <a:rPr lang="en" sz="2200">
                <a:latin typeface="Poppins"/>
                <a:ea typeface="Poppins"/>
                <a:cs typeface="Poppins"/>
                <a:sym typeface="Poppins"/>
              </a:rPr>
              <a:t>FDA approves test systems not protocols</a:t>
            </a:r>
            <a:endParaRPr sz="2200">
              <a:latin typeface="Poppins"/>
              <a:ea typeface="Poppins"/>
              <a:cs typeface="Poppins"/>
              <a:sym typeface="Poppins"/>
            </a:endParaRPr>
          </a:p>
          <a:p>
            <a:pPr indent="-368300" lvl="0" marL="457200" rtl="0" algn="l">
              <a:spcBef>
                <a:spcPts val="2400"/>
              </a:spcBef>
              <a:spcAft>
                <a:spcPts val="0"/>
              </a:spcAft>
              <a:buSzPts val="2200"/>
              <a:buFont typeface="Poppins"/>
              <a:buChar char="●"/>
            </a:pPr>
            <a:r>
              <a:rPr lang="en" sz="2200">
                <a:latin typeface="Poppins"/>
                <a:ea typeface="Poppins"/>
                <a:cs typeface="Poppins"/>
                <a:sym typeface="Poppins"/>
              </a:rPr>
              <a:t>Accessing clinical samples</a:t>
            </a:r>
            <a:endParaRPr sz="2200">
              <a:latin typeface="Poppins"/>
              <a:ea typeface="Poppins"/>
              <a:cs typeface="Poppins"/>
              <a:sym typeface="Poppins"/>
            </a:endParaRPr>
          </a:p>
          <a:p>
            <a:pPr indent="-368300" lvl="0" marL="457200" rtl="0" algn="l">
              <a:spcBef>
                <a:spcPts val="2400"/>
              </a:spcBef>
              <a:spcAft>
                <a:spcPts val="0"/>
              </a:spcAft>
              <a:buSzPts val="2200"/>
              <a:buFont typeface="Poppins"/>
              <a:buChar char="●"/>
            </a:pPr>
            <a:r>
              <a:rPr lang="en" sz="2200">
                <a:latin typeface="Poppins"/>
                <a:ea typeface="Poppins"/>
                <a:cs typeface="Poppins"/>
                <a:sym typeface="Poppins"/>
              </a:rPr>
              <a:t>Performing clinical studies</a:t>
            </a:r>
            <a:endParaRPr sz="2200">
              <a:latin typeface="Poppins"/>
              <a:ea typeface="Poppins"/>
              <a:cs typeface="Poppins"/>
              <a:sym typeface="Poppins"/>
            </a:endParaRPr>
          </a:p>
          <a:p>
            <a:pPr indent="-368300" lvl="0" marL="457200" rtl="0" algn="l">
              <a:spcBef>
                <a:spcPts val="2400"/>
              </a:spcBef>
              <a:spcAft>
                <a:spcPts val="0"/>
              </a:spcAft>
              <a:buSzPts val="2200"/>
              <a:buFont typeface="Poppins"/>
              <a:buChar char="●"/>
            </a:pPr>
            <a:r>
              <a:rPr lang="en" sz="2200">
                <a:latin typeface="Poppins"/>
                <a:ea typeface="Poppins"/>
                <a:cs typeface="Poppins"/>
                <a:sym typeface="Poppins"/>
              </a:rPr>
              <a:t>Submission paperwork</a:t>
            </a:r>
            <a:endParaRPr sz="2200">
              <a:latin typeface="Poppins"/>
              <a:ea typeface="Poppins"/>
              <a:cs typeface="Poppins"/>
              <a:sym typeface="Poppins"/>
            </a:endParaRPr>
          </a:p>
          <a:p>
            <a:pPr indent="-368300" lvl="0" marL="457200" rtl="0" algn="l">
              <a:spcBef>
                <a:spcPts val="2400"/>
              </a:spcBef>
              <a:spcAft>
                <a:spcPts val="0"/>
              </a:spcAft>
              <a:buSzPts val="2200"/>
              <a:buFont typeface="Poppins"/>
              <a:buChar char="●"/>
            </a:pPr>
            <a:r>
              <a:rPr lang="en" sz="2200">
                <a:latin typeface="Poppins"/>
                <a:ea typeface="Poppins"/>
                <a:cs typeface="Poppins"/>
                <a:sym typeface="Poppins"/>
              </a:rPr>
              <a:t>Changing priorities</a:t>
            </a:r>
            <a:endParaRPr sz="2200">
              <a:latin typeface="Poppins"/>
              <a:ea typeface="Poppins"/>
              <a:cs typeface="Poppins"/>
              <a:sym typeface="Poppins"/>
            </a:endParaRPr>
          </a:p>
          <a:p>
            <a:pPr indent="0" lvl="0" marL="914400" rtl="0" algn="l">
              <a:spcBef>
                <a:spcPts val="2400"/>
              </a:spcBef>
              <a:spcAft>
                <a:spcPts val="0"/>
              </a:spcAft>
              <a:buNone/>
            </a:pPr>
            <a:r>
              <a:t/>
            </a:r>
            <a:endParaRPr sz="1800">
              <a:latin typeface="Poppins"/>
              <a:ea typeface="Poppins"/>
              <a:cs typeface="Poppins"/>
              <a:sym typeface="Poppi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39"/>
          <p:cNvSpPr txBox="1"/>
          <p:nvPr/>
        </p:nvSpPr>
        <p:spPr>
          <a:xfrm>
            <a:off x="495579" y="123175"/>
            <a:ext cx="8039100" cy="788100"/>
          </a:xfrm>
          <a:prstGeom prst="rect">
            <a:avLst/>
          </a:prstGeom>
          <a:noFill/>
          <a:ln>
            <a:noFill/>
          </a:ln>
        </p:spPr>
        <p:txBody>
          <a:bodyPr anchorCtr="0" anchor="b" bIns="121875" lIns="121875" spcFirstLastPara="1" rIns="121875" wrap="square" tIns="121875">
            <a:noAutofit/>
          </a:bodyPr>
          <a:lstStyle/>
          <a:p>
            <a:pPr indent="0" lvl="0" marL="0" rtl="0" algn="l">
              <a:spcBef>
                <a:spcPts val="0"/>
              </a:spcBef>
              <a:spcAft>
                <a:spcPts val="0"/>
              </a:spcAft>
              <a:buNone/>
            </a:pPr>
            <a:r>
              <a:rPr b="1" lang="en" sz="3800">
                <a:latin typeface="Poppins"/>
                <a:ea typeface="Poppins"/>
                <a:cs typeface="Poppins"/>
                <a:sym typeface="Poppins"/>
              </a:rPr>
              <a:t>Open EUAs</a:t>
            </a:r>
            <a:endParaRPr b="1" sz="3800">
              <a:latin typeface="Poppins"/>
              <a:ea typeface="Poppins"/>
              <a:cs typeface="Poppins"/>
              <a:sym typeface="Poppins"/>
            </a:endParaRPr>
          </a:p>
        </p:txBody>
      </p:sp>
      <p:sp>
        <p:nvSpPr>
          <p:cNvPr id="669" name="Google Shape;669;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70" name="Google Shape;670;p39"/>
          <p:cNvSpPr txBox="1"/>
          <p:nvPr/>
        </p:nvSpPr>
        <p:spPr>
          <a:xfrm>
            <a:off x="93800" y="3663000"/>
            <a:ext cx="3039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300"/>
          </a:p>
        </p:txBody>
      </p:sp>
      <p:sp>
        <p:nvSpPr>
          <p:cNvPr id="671" name="Google Shape;671;p39"/>
          <p:cNvSpPr txBox="1"/>
          <p:nvPr/>
        </p:nvSpPr>
        <p:spPr>
          <a:xfrm>
            <a:off x="6194550" y="3663000"/>
            <a:ext cx="2820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300"/>
          </a:p>
        </p:txBody>
      </p:sp>
      <p:graphicFrame>
        <p:nvGraphicFramePr>
          <p:cNvPr id="672" name="Google Shape;672;p39"/>
          <p:cNvGraphicFramePr/>
          <p:nvPr/>
        </p:nvGraphicFramePr>
        <p:xfrm>
          <a:off x="495575" y="1061288"/>
          <a:ext cx="3000000" cy="3000000"/>
        </p:xfrm>
        <a:graphic>
          <a:graphicData uri="http://schemas.openxmlformats.org/drawingml/2006/table">
            <a:tbl>
              <a:tblPr>
                <a:noFill/>
                <a:tableStyleId>{A889B601-3913-4204-8047-E92C2CE6433F}</a:tableStyleId>
              </a:tblPr>
              <a:tblGrid>
                <a:gridCol w="2638125"/>
                <a:gridCol w="791575"/>
                <a:gridCol w="818700"/>
                <a:gridCol w="995100"/>
                <a:gridCol w="984075"/>
                <a:gridCol w="876000"/>
                <a:gridCol w="873275"/>
              </a:tblGrid>
              <a:tr h="882550">
                <a:tc>
                  <a:txBody>
                    <a:bodyPr/>
                    <a:lstStyle/>
                    <a:p>
                      <a:pPr indent="0" lvl="0" marL="0" rtl="0" algn="l">
                        <a:spcBef>
                          <a:spcPts val="0"/>
                        </a:spcBef>
                        <a:spcAft>
                          <a:spcPts val="0"/>
                        </a:spcAft>
                        <a:buNone/>
                      </a:pPr>
                      <a:r>
                        <a:t/>
                      </a:r>
                      <a:endParaRPr sz="1200"/>
                    </a:p>
                  </a:txBody>
                  <a:tcPr marT="36575" marB="36575" marR="36575" marL="36575">
                    <a:noFill/>
                  </a:tcPr>
                </a:tc>
                <a:tc>
                  <a:txBody>
                    <a:bodyPr/>
                    <a:lstStyle/>
                    <a:p>
                      <a:pPr indent="0" lvl="0" marL="0" rtl="0" algn="ctr">
                        <a:spcBef>
                          <a:spcPts val="0"/>
                        </a:spcBef>
                        <a:spcAft>
                          <a:spcPts val="0"/>
                        </a:spcAft>
                        <a:buNone/>
                      </a:pPr>
                      <a:r>
                        <a:rPr b="1" lang="en" sz="1000"/>
                        <a:t>Typical </a:t>
                      </a:r>
                      <a:endParaRPr b="1" sz="1000"/>
                    </a:p>
                    <a:p>
                      <a:pPr indent="0" lvl="0" marL="0" rtl="0" algn="ctr">
                        <a:spcBef>
                          <a:spcPts val="0"/>
                        </a:spcBef>
                        <a:spcAft>
                          <a:spcPts val="0"/>
                        </a:spcAft>
                        <a:buNone/>
                      </a:pPr>
                      <a:r>
                        <a:rPr b="1" lang="en" sz="1000"/>
                        <a:t>IVD EUA</a:t>
                      </a:r>
                      <a:endParaRPr b="1" sz="1000"/>
                    </a:p>
                  </a:txBody>
                  <a:tcPr marT="36575" marB="73150" marR="36575" marL="36575" anchor="b">
                    <a:noFill/>
                  </a:tcPr>
                </a:tc>
                <a:tc>
                  <a:txBody>
                    <a:bodyPr/>
                    <a:lstStyle/>
                    <a:p>
                      <a:pPr indent="0" lvl="0" marL="0" rtl="0" algn="ctr">
                        <a:spcBef>
                          <a:spcPts val="0"/>
                        </a:spcBef>
                        <a:spcAft>
                          <a:spcPts val="0"/>
                        </a:spcAft>
                        <a:buNone/>
                      </a:pPr>
                      <a:r>
                        <a:rPr b="1" lang="en" sz="1000"/>
                        <a:t>CDC EUA</a:t>
                      </a:r>
                      <a:endParaRPr b="1" sz="1000"/>
                    </a:p>
                  </a:txBody>
                  <a:tcPr marT="36575" marB="73150" marR="36575" marL="36575" anchor="b">
                    <a:noFill/>
                  </a:tcPr>
                </a:tc>
                <a:tc>
                  <a:txBody>
                    <a:bodyPr/>
                    <a:lstStyle/>
                    <a:p>
                      <a:pPr indent="0" lvl="0" marL="0" rtl="0" algn="ctr">
                        <a:spcBef>
                          <a:spcPts val="0"/>
                        </a:spcBef>
                        <a:spcAft>
                          <a:spcPts val="0"/>
                        </a:spcAft>
                        <a:buNone/>
                      </a:pPr>
                      <a:r>
                        <a:rPr b="1" lang="en" sz="1000"/>
                        <a:t>SalivaDirect</a:t>
                      </a:r>
                      <a:r>
                        <a:rPr b="1" baseline="30000" lang="en" sz="1000"/>
                        <a:t>TM</a:t>
                      </a:r>
                      <a:endParaRPr b="1" baseline="30000" sz="1000"/>
                    </a:p>
                  </a:txBody>
                  <a:tcPr marT="36575" marB="73150" marR="36575" marL="36575" anchor="b">
                    <a:noFill/>
                  </a:tcPr>
                </a:tc>
                <a:tc>
                  <a:txBody>
                    <a:bodyPr/>
                    <a:lstStyle/>
                    <a:p>
                      <a:pPr indent="0" lvl="0" marL="0" rtl="0" algn="ctr">
                        <a:spcBef>
                          <a:spcPts val="0"/>
                        </a:spcBef>
                        <a:spcAft>
                          <a:spcPts val="0"/>
                        </a:spcAft>
                        <a:buNone/>
                      </a:pPr>
                      <a:r>
                        <a:rPr b="1" lang="en" sz="1000"/>
                        <a:t>SHIELD</a:t>
                      </a:r>
                      <a:endParaRPr b="1" sz="1000"/>
                    </a:p>
                  </a:txBody>
                  <a:tcPr marT="36575" marB="73150" marR="36575" marL="36575" anchor="b">
                    <a:noFill/>
                  </a:tcPr>
                </a:tc>
                <a:tc>
                  <a:txBody>
                    <a:bodyPr/>
                    <a:lstStyle/>
                    <a:p>
                      <a:pPr indent="0" lvl="0" marL="0" rtl="0" algn="ctr">
                        <a:spcBef>
                          <a:spcPts val="0"/>
                        </a:spcBef>
                        <a:spcAft>
                          <a:spcPts val="0"/>
                        </a:spcAft>
                        <a:buNone/>
                      </a:pPr>
                      <a:r>
                        <a:rPr b="1" lang="en" sz="1000"/>
                        <a:t>FloodLAMP</a:t>
                      </a:r>
                      <a:endParaRPr b="1" sz="1000"/>
                    </a:p>
                    <a:p>
                      <a:pPr indent="0" lvl="0" marL="0" rtl="0" algn="ctr">
                        <a:spcBef>
                          <a:spcPts val="0"/>
                        </a:spcBef>
                        <a:spcAft>
                          <a:spcPts val="0"/>
                        </a:spcAft>
                        <a:buNone/>
                      </a:pPr>
                      <a:r>
                        <a:rPr b="1" lang="en" sz="1000"/>
                        <a:t>EasyPCR</a:t>
                      </a:r>
                      <a:r>
                        <a:rPr b="1" baseline="30000" lang="en" sz="1000"/>
                        <a:t>TM</a:t>
                      </a:r>
                      <a:endParaRPr b="1" baseline="30000" sz="1000"/>
                    </a:p>
                  </a:txBody>
                  <a:tcPr marT="36575" marB="73150" marR="36575" marL="36575" anchor="b">
                    <a:noFill/>
                  </a:tcPr>
                </a:tc>
                <a:tc>
                  <a:txBody>
                    <a:bodyPr/>
                    <a:lstStyle/>
                    <a:p>
                      <a:pPr indent="0" lvl="0" marL="0" rtl="0" algn="ctr">
                        <a:spcBef>
                          <a:spcPts val="0"/>
                        </a:spcBef>
                        <a:spcAft>
                          <a:spcPts val="0"/>
                        </a:spcAft>
                        <a:buNone/>
                      </a:pPr>
                      <a:r>
                        <a:rPr b="1" lang="en" sz="1000"/>
                        <a:t>FloodLAMP</a:t>
                      </a:r>
                      <a:endParaRPr b="1" sz="1000"/>
                    </a:p>
                    <a:p>
                      <a:pPr indent="0" lvl="0" marL="0" rtl="0" algn="ctr">
                        <a:spcBef>
                          <a:spcPts val="0"/>
                        </a:spcBef>
                        <a:spcAft>
                          <a:spcPts val="0"/>
                        </a:spcAft>
                        <a:buNone/>
                      </a:pPr>
                      <a:r>
                        <a:rPr b="1" lang="en" sz="1000"/>
                        <a:t>QuickColor</a:t>
                      </a:r>
                      <a:r>
                        <a:rPr b="1" baseline="30000" lang="en" sz="1000"/>
                        <a:t>TM</a:t>
                      </a:r>
                      <a:endParaRPr b="1" baseline="30000" sz="1000"/>
                    </a:p>
                  </a:txBody>
                  <a:tcPr marT="36575" marB="73150" marR="36575" marL="36575" anchor="b">
                    <a:noFill/>
                  </a:tcPr>
                </a:tc>
              </a:tr>
              <a:tr h="258125">
                <a:tc>
                  <a:txBody>
                    <a:bodyPr/>
                    <a:lstStyle/>
                    <a:p>
                      <a:pPr indent="0" lvl="0" marL="0" marR="0" rtl="0" algn="l">
                        <a:lnSpc>
                          <a:spcPct val="100000"/>
                        </a:lnSpc>
                        <a:spcBef>
                          <a:spcPts val="0"/>
                        </a:spcBef>
                        <a:spcAft>
                          <a:spcPts val="0"/>
                        </a:spcAft>
                        <a:buNone/>
                      </a:pPr>
                      <a:r>
                        <a:rPr lang="en" sz="1000">
                          <a:latin typeface="Roboto"/>
                          <a:ea typeface="Roboto"/>
                          <a:cs typeface="Roboto"/>
                          <a:sym typeface="Roboto"/>
                        </a:rPr>
                        <a:t>Disclosure of all chemicals and reagents?</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None/>
                      </a:pPr>
                      <a:r>
                        <a:rPr lang="en" sz="1000">
                          <a:latin typeface="Roboto"/>
                          <a:ea typeface="Roboto"/>
                          <a:cs typeface="Roboto"/>
                          <a:sym typeface="Roboto"/>
                        </a:rPr>
                        <a:t>No</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txBody>
                  <a:tcPr marT="36575" marB="36575" marR="36575" marL="36575" anchor="ctr">
                    <a:noFill/>
                  </a:tcPr>
                </a:tc>
              </a:tr>
              <a:tr h="377950">
                <a:tc>
                  <a:txBody>
                    <a:bodyPr/>
                    <a:lstStyle/>
                    <a:p>
                      <a:pPr indent="0" lvl="0" marL="0" marR="0" rtl="0" algn="l">
                        <a:lnSpc>
                          <a:spcPct val="100000"/>
                        </a:lnSpc>
                        <a:spcBef>
                          <a:spcPts val="0"/>
                        </a:spcBef>
                        <a:spcAft>
                          <a:spcPts val="0"/>
                        </a:spcAft>
                        <a:buNone/>
                      </a:pPr>
                      <a:r>
                        <a:rPr lang="en" sz="1000">
                          <a:latin typeface="Roboto"/>
                          <a:ea typeface="Roboto"/>
                          <a:cs typeface="Roboto"/>
                          <a:sym typeface="Roboto"/>
                        </a:rPr>
                        <a:t>Chemical and reagents available from multiple vendors?</a:t>
                      </a:r>
                      <a:endParaRPr sz="1000">
                        <a:latin typeface="Roboto"/>
                        <a:ea typeface="Roboto"/>
                        <a:cs typeface="Roboto"/>
                        <a:sym typeface="Roboto"/>
                      </a:endParaRPr>
                    </a:p>
                  </a:txBody>
                  <a:tcPr marT="36575" marB="36575" marR="36575" marL="36575" anchor="ctr">
                    <a:lnB cap="flat" cmpd="sng" w="9525">
                      <a:solidFill>
                        <a:srgbClr val="9E9E9E"/>
                      </a:solidFill>
                      <a:prstDash val="solid"/>
                      <a:round/>
                      <a:headEnd len="sm" w="sm" type="none"/>
                      <a:tailEnd len="sm" w="sm" type="none"/>
                    </a:lnB>
                    <a:noFill/>
                  </a:tcPr>
                </a:tc>
                <a:tc>
                  <a:txBody>
                    <a:bodyPr/>
                    <a:lstStyle/>
                    <a:p>
                      <a:pPr indent="0" lvl="0" marL="0" rtl="0" algn="ctr">
                        <a:spcBef>
                          <a:spcPts val="0"/>
                        </a:spcBef>
                        <a:spcAft>
                          <a:spcPts val="0"/>
                        </a:spcAft>
                        <a:buNone/>
                      </a:pPr>
                      <a:r>
                        <a:rPr lang="en" sz="1000">
                          <a:latin typeface="Roboto"/>
                          <a:ea typeface="Roboto"/>
                          <a:cs typeface="Roboto"/>
                          <a:sym typeface="Roboto"/>
                        </a:rPr>
                        <a:t>No</a:t>
                      </a:r>
                      <a:endParaRPr sz="1000">
                        <a:latin typeface="Roboto"/>
                        <a:ea typeface="Roboto"/>
                        <a:cs typeface="Roboto"/>
                        <a:sym typeface="Roboto"/>
                      </a:endParaRPr>
                    </a:p>
                  </a:txBody>
                  <a:tcPr marT="36575" marB="36575" marR="36575" marL="36575" anchor="ctr">
                    <a:lnB cap="flat" cmpd="sng" w="9525">
                      <a:solidFill>
                        <a:srgbClr val="9E9E9E"/>
                      </a:solidFill>
                      <a:prstDash val="solid"/>
                      <a:round/>
                      <a:headEnd len="sm" w="sm" type="none"/>
                      <a:tailEnd len="sm" w="sm" type="none"/>
                    </a:lnB>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txBody>
                  <a:tcPr marT="36575" marB="36575" marR="36575" marL="36575" anchor="ctr">
                    <a:lnB cap="flat" cmpd="sng" w="9525">
                      <a:solidFill>
                        <a:srgbClr val="9E9E9E"/>
                      </a:solidFill>
                      <a:prstDash val="solid"/>
                      <a:round/>
                      <a:headEnd len="sm" w="sm" type="none"/>
                      <a:tailEnd len="sm" w="sm" type="none"/>
                    </a:lnB>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txBody>
                  <a:tcPr marT="36575" marB="36575" marR="36575" marL="36575" anchor="ctr">
                    <a:lnB cap="flat" cmpd="sng" w="9525">
                      <a:solidFill>
                        <a:srgbClr val="9E9E9E"/>
                      </a:solidFill>
                      <a:prstDash val="solid"/>
                      <a:round/>
                      <a:headEnd len="sm" w="sm" type="none"/>
                      <a:tailEnd len="sm" w="sm" type="none"/>
                    </a:lnB>
                    <a:noFill/>
                  </a:tcPr>
                </a:tc>
                <a:tc>
                  <a:txBody>
                    <a:bodyPr/>
                    <a:lstStyle/>
                    <a:p>
                      <a:pPr indent="0" lvl="0" marL="0" rtl="0" algn="ctr">
                        <a:spcBef>
                          <a:spcPts val="0"/>
                        </a:spcBef>
                        <a:spcAft>
                          <a:spcPts val="0"/>
                        </a:spcAft>
                        <a:buNone/>
                      </a:pPr>
                      <a:r>
                        <a:rPr lang="en" sz="1000">
                          <a:latin typeface="Roboto"/>
                          <a:ea typeface="Roboto"/>
                          <a:cs typeface="Roboto"/>
                          <a:sym typeface="Roboto"/>
                        </a:rPr>
                        <a:t>No</a:t>
                      </a:r>
                      <a:endParaRPr sz="1000">
                        <a:latin typeface="Roboto"/>
                        <a:ea typeface="Roboto"/>
                        <a:cs typeface="Roboto"/>
                        <a:sym typeface="Roboto"/>
                      </a:endParaRPr>
                    </a:p>
                  </a:txBody>
                  <a:tcPr marT="36575" marB="36575" marR="36575" marL="36575" anchor="ctr">
                    <a:lnB cap="flat" cmpd="sng" w="9525">
                      <a:solidFill>
                        <a:srgbClr val="9E9E9E"/>
                      </a:solidFill>
                      <a:prstDash val="solid"/>
                      <a:round/>
                      <a:headEnd len="sm" w="sm" type="none"/>
                      <a:tailEnd len="sm" w="sm" type="none"/>
                    </a:lnB>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txBody>
                  <a:tcPr marT="36575" marB="36575" marR="36575" marL="36575" anchor="ctr">
                    <a:lnB cap="flat" cmpd="sng" w="9525">
                      <a:solidFill>
                        <a:srgbClr val="9E9E9E"/>
                      </a:solidFill>
                      <a:prstDash val="solid"/>
                      <a:round/>
                      <a:headEnd len="sm" w="sm" type="none"/>
                      <a:tailEnd len="sm" w="sm" type="none"/>
                    </a:lnB>
                    <a:noFill/>
                  </a:tcPr>
                </a:tc>
                <a:tc>
                  <a:txBody>
                    <a:bodyPr/>
                    <a:lstStyle/>
                    <a:p>
                      <a:pPr indent="0" lvl="0" marL="0" rtl="0" algn="ctr">
                        <a:spcBef>
                          <a:spcPts val="0"/>
                        </a:spcBef>
                        <a:spcAft>
                          <a:spcPts val="0"/>
                        </a:spcAft>
                        <a:buNone/>
                      </a:pPr>
                      <a:r>
                        <a:rPr lang="en" sz="1000">
                          <a:latin typeface="Roboto"/>
                          <a:ea typeface="Roboto"/>
                          <a:cs typeface="Roboto"/>
                          <a:sym typeface="Roboto"/>
                        </a:rPr>
                        <a:t>Yes, </a:t>
                      </a:r>
                      <a:r>
                        <a:rPr lang="en" sz="800">
                          <a:latin typeface="Roboto"/>
                          <a:ea typeface="Roboto"/>
                          <a:cs typeface="Roboto"/>
                          <a:sym typeface="Roboto"/>
                        </a:rPr>
                        <a:t>*except NEB LAMP MM</a:t>
                      </a:r>
                      <a:endParaRPr sz="800">
                        <a:latin typeface="Roboto"/>
                        <a:ea typeface="Roboto"/>
                        <a:cs typeface="Roboto"/>
                        <a:sym typeface="Roboto"/>
                      </a:endParaRPr>
                    </a:p>
                  </a:txBody>
                  <a:tcPr marT="36575" marB="36575" marR="36575" marL="36575" anchor="ctr">
                    <a:lnB cap="flat" cmpd="sng" w="9525">
                      <a:solidFill>
                        <a:srgbClr val="9E9E9E"/>
                      </a:solidFill>
                      <a:prstDash val="solid"/>
                      <a:round/>
                      <a:headEnd len="sm" w="sm" type="none"/>
                      <a:tailEnd len="sm" w="sm" type="none"/>
                    </a:lnB>
                    <a:noFill/>
                  </a:tcPr>
                </a:tc>
              </a:tr>
              <a:tr h="398250">
                <a:tc>
                  <a:txBody>
                    <a:bodyPr/>
                    <a:lstStyle/>
                    <a:p>
                      <a:pPr indent="0" lvl="0" marL="0" marR="0" rtl="0" algn="l">
                        <a:lnSpc>
                          <a:spcPct val="100000"/>
                        </a:lnSpc>
                        <a:spcBef>
                          <a:spcPts val="0"/>
                        </a:spcBef>
                        <a:spcAft>
                          <a:spcPts val="0"/>
                        </a:spcAft>
                        <a:buNone/>
                      </a:pPr>
                      <a:r>
                        <a:rPr lang="en" sz="1000">
                          <a:latin typeface="Roboto"/>
                          <a:ea typeface="Roboto"/>
                          <a:cs typeface="Roboto"/>
                          <a:sym typeface="Roboto"/>
                        </a:rPr>
                        <a:t>Disclosure of primer sequences?</a:t>
                      </a:r>
                      <a:endParaRPr sz="1000">
                        <a:latin typeface="Roboto"/>
                        <a:ea typeface="Roboto"/>
                        <a:cs typeface="Roboto"/>
                        <a:sym typeface="Roboto"/>
                      </a:endParaRPr>
                    </a:p>
                  </a:txBody>
                  <a:tcPr marT="36575" marB="36575" marR="36575" marL="3657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noFill/>
                  </a:tcPr>
                </a:tc>
                <a:tc>
                  <a:txBody>
                    <a:bodyPr/>
                    <a:lstStyle/>
                    <a:p>
                      <a:pPr indent="0" lvl="0" marL="0" rtl="0" algn="ctr">
                        <a:spcBef>
                          <a:spcPts val="0"/>
                        </a:spcBef>
                        <a:spcAft>
                          <a:spcPts val="0"/>
                        </a:spcAft>
                        <a:buNone/>
                      </a:pPr>
                      <a:r>
                        <a:rPr lang="en" sz="1000">
                          <a:latin typeface="Roboto"/>
                          <a:ea typeface="Roboto"/>
                          <a:cs typeface="Roboto"/>
                          <a:sym typeface="Roboto"/>
                        </a:rPr>
                        <a:t>No</a:t>
                      </a:r>
                      <a:endParaRPr sz="1000">
                        <a:latin typeface="Roboto"/>
                        <a:ea typeface="Roboto"/>
                        <a:cs typeface="Roboto"/>
                        <a:sym typeface="Roboto"/>
                      </a:endParaRPr>
                    </a:p>
                  </a:txBody>
                  <a:tcPr marT="36575" marB="36575" marR="36575" marL="3657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p>
                      <a:pPr indent="0" lvl="0" marL="0" rtl="0" algn="ctr">
                        <a:spcBef>
                          <a:spcPts val="0"/>
                        </a:spcBef>
                        <a:spcAft>
                          <a:spcPts val="0"/>
                        </a:spcAft>
                        <a:buNone/>
                      </a:pPr>
                      <a:r>
                        <a:rPr lang="en" sz="800">
                          <a:latin typeface="Roboto"/>
                          <a:ea typeface="Roboto"/>
                          <a:cs typeface="Roboto"/>
                          <a:sym typeface="Roboto"/>
                        </a:rPr>
                        <a:t>std for PCR</a:t>
                      </a:r>
                      <a:endParaRPr sz="800">
                        <a:latin typeface="Roboto"/>
                        <a:ea typeface="Roboto"/>
                        <a:cs typeface="Roboto"/>
                        <a:sym typeface="Roboto"/>
                      </a:endParaRPr>
                    </a:p>
                  </a:txBody>
                  <a:tcPr marT="36575" marB="36575" marR="36575" marL="3657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txBody>
                  <a:tcPr marT="36575" marB="36575" marR="36575" marL="3657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noFill/>
                  </a:tcPr>
                </a:tc>
                <a:tc>
                  <a:txBody>
                    <a:bodyPr/>
                    <a:lstStyle/>
                    <a:p>
                      <a:pPr indent="0" lvl="0" marL="0" rtl="0" algn="ctr">
                        <a:spcBef>
                          <a:spcPts val="0"/>
                        </a:spcBef>
                        <a:spcAft>
                          <a:spcPts val="0"/>
                        </a:spcAft>
                        <a:buNone/>
                      </a:pPr>
                      <a:r>
                        <a:rPr lang="en" sz="1000">
                          <a:solidFill>
                            <a:schemeClr val="dk1"/>
                          </a:solidFill>
                          <a:latin typeface="Roboto"/>
                          <a:ea typeface="Roboto"/>
                          <a:cs typeface="Roboto"/>
                          <a:sym typeface="Roboto"/>
                        </a:rPr>
                        <a:t>No</a:t>
                      </a:r>
                      <a:endParaRPr sz="1000">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en" sz="800">
                          <a:solidFill>
                            <a:schemeClr val="dk1"/>
                          </a:solidFill>
                          <a:latin typeface="Roboto"/>
                          <a:ea typeface="Roboto"/>
                          <a:cs typeface="Roboto"/>
                          <a:sym typeface="Roboto"/>
                        </a:rPr>
                        <a:t>ProptryThermo</a:t>
                      </a:r>
                      <a:endParaRPr sz="1000">
                        <a:solidFill>
                          <a:schemeClr val="dk1"/>
                        </a:solidFill>
                        <a:latin typeface="Roboto"/>
                        <a:ea typeface="Roboto"/>
                        <a:cs typeface="Roboto"/>
                        <a:sym typeface="Roboto"/>
                      </a:endParaRPr>
                    </a:p>
                  </a:txBody>
                  <a:tcPr marT="36575" marB="36575" marR="36575" marL="3657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txBody>
                  <a:tcPr marT="36575" marB="36575" marR="36575" marL="3657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txBody>
                  <a:tcPr marT="36575" marB="36575" marR="36575" marL="3657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noFill/>
                  </a:tcPr>
                </a:tc>
              </a:tr>
              <a:tr h="469400">
                <a:tc>
                  <a:txBody>
                    <a:bodyPr/>
                    <a:lstStyle/>
                    <a:p>
                      <a:pPr indent="0" lvl="0" marL="0" marR="0" rtl="0" algn="l">
                        <a:lnSpc>
                          <a:spcPct val="100000"/>
                        </a:lnSpc>
                        <a:spcBef>
                          <a:spcPts val="0"/>
                        </a:spcBef>
                        <a:spcAft>
                          <a:spcPts val="0"/>
                        </a:spcAft>
                        <a:buNone/>
                      </a:pPr>
                      <a:r>
                        <a:rPr lang="en" sz="1000">
                          <a:latin typeface="Roboto"/>
                          <a:ea typeface="Roboto"/>
                          <a:cs typeface="Roboto"/>
                          <a:sym typeface="Roboto"/>
                        </a:rPr>
                        <a:t>Primers commercially available from multiple vendors?</a:t>
                      </a:r>
                      <a:endParaRPr sz="1000">
                        <a:latin typeface="Roboto"/>
                        <a:ea typeface="Roboto"/>
                        <a:cs typeface="Roboto"/>
                        <a:sym typeface="Roboto"/>
                      </a:endParaRPr>
                    </a:p>
                  </a:txBody>
                  <a:tcPr marT="36575" marB="36575" marR="36575" marL="36575" anchor="ctr">
                    <a:lnT cap="flat" cmpd="sng" w="9525">
                      <a:solidFill>
                        <a:srgbClr val="9E9E9E"/>
                      </a:solidFill>
                      <a:prstDash val="solid"/>
                      <a:round/>
                      <a:headEnd len="sm" w="sm" type="none"/>
                      <a:tailEnd len="sm" w="sm" type="none"/>
                    </a:lnT>
                    <a:noFill/>
                  </a:tcPr>
                </a:tc>
                <a:tc>
                  <a:txBody>
                    <a:bodyPr/>
                    <a:lstStyle/>
                    <a:p>
                      <a:pPr indent="0" lvl="0" marL="0" rtl="0" algn="ctr">
                        <a:spcBef>
                          <a:spcPts val="0"/>
                        </a:spcBef>
                        <a:spcAft>
                          <a:spcPts val="0"/>
                        </a:spcAft>
                        <a:buNone/>
                      </a:pPr>
                      <a:r>
                        <a:rPr lang="en" sz="1000">
                          <a:latin typeface="Roboto"/>
                          <a:ea typeface="Roboto"/>
                          <a:cs typeface="Roboto"/>
                          <a:sym typeface="Roboto"/>
                        </a:rPr>
                        <a:t>No</a:t>
                      </a:r>
                      <a:endParaRPr sz="1000">
                        <a:latin typeface="Roboto"/>
                        <a:ea typeface="Roboto"/>
                        <a:cs typeface="Roboto"/>
                        <a:sym typeface="Roboto"/>
                      </a:endParaRPr>
                    </a:p>
                  </a:txBody>
                  <a:tcPr marT="36575" marB="36575" marR="36575" marL="36575" anchor="ctr">
                    <a:lnT cap="flat" cmpd="sng" w="9525">
                      <a:solidFill>
                        <a:srgbClr val="9E9E9E"/>
                      </a:solidFill>
                      <a:prstDash val="solid"/>
                      <a:round/>
                      <a:headEnd len="sm" w="sm" type="none"/>
                      <a:tailEnd len="sm" w="sm" type="none"/>
                    </a:lnT>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txBody>
                  <a:tcPr marT="36575" marB="36575" marR="36575" marL="36575" anchor="ct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p>
                      <a:pPr indent="0" lvl="0" marL="0" rtl="0" algn="ctr">
                        <a:spcBef>
                          <a:spcPts val="0"/>
                        </a:spcBef>
                        <a:spcAft>
                          <a:spcPts val="0"/>
                        </a:spcAft>
                        <a:buNone/>
                      </a:pPr>
                      <a:r>
                        <a:rPr lang="en" sz="800">
                          <a:latin typeface="Roboto"/>
                          <a:ea typeface="Roboto"/>
                          <a:cs typeface="Roboto"/>
                          <a:sym typeface="Roboto"/>
                        </a:rPr>
                        <a:t>CDC Primers</a:t>
                      </a:r>
                      <a:endParaRPr sz="800">
                        <a:latin typeface="Roboto"/>
                        <a:ea typeface="Roboto"/>
                        <a:cs typeface="Roboto"/>
                        <a:sym typeface="Roboto"/>
                      </a:endParaRPr>
                    </a:p>
                  </a:txBody>
                  <a:tcPr marT="36575" marB="36575" marR="36575" marL="36575" anchor="ctr">
                    <a:lnT cap="flat" cmpd="sng" w="9525">
                      <a:solidFill>
                        <a:srgbClr val="9E9E9E"/>
                      </a:solidFill>
                      <a:prstDash val="solid"/>
                      <a:round/>
                      <a:headEnd len="sm" w="sm" type="none"/>
                      <a:tailEnd len="sm" w="sm" type="none"/>
                    </a:lnT>
                    <a:noFill/>
                  </a:tcPr>
                </a:tc>
                <a:tc>
                  <a:txBody>
                    <a:bodyPr/>
                    <a:lstStyle/>
                    <a:p>
                      <a:pPr indent="0" lvl="0" marL="0" rtl="0" algn="ctr">
                        <a:spcBef>
                          <a:spcPts val="0"/>
                        </a:spcBef>
                        <a:spcAft>
                          <a:spcPts val="0"/>
                        </a:spcAft>
                        <a:buNone/>
                      </a:pPr>
                      <a:r>
                        <a:rPr lang="en" sz="1000">
                          <a:latin typeface="Roboto"/>
                          <a:ea typeface="Roboto"/>
                          <a:cs typeface="Roboto"/>
                          <a:sym typeface="Roboto"/>
                        </a:rPr>
                        <a:t>No</a:t>
                      </a:r>
                      <a:endParaRPr sz="1000">
                        <a:latin typeface="Roboto"/>
                        <a:ea typeface="Roboto"/>
                        <a:cs typeface="Roboto"/>
                        <a:sym typeface="Roboto"/>
                      </a:endParaRPr>
                    </a:p>
                    <a:p>
                      <a:pPr indent="0" lvl="0" marL="0" rtl="0" algn="ctr">
                        <a:spcBef>
                          <a:spcPts val="0"/>
                        </a:spcBef>
                        <a:spcAft>
                          <a:spcPts val="0"/>
                        </a:spcAft>
                        <a:buNone/>
                      </a:pPr>
                      <a:r>
                        <a:rPr lang="en" sz="800">
                          <a:latin typeface="Roboto"/>
                          <a:ea typeface="Roboto"/>
                          <a:cs typeface="Roboto"/>
                          <a:sym typeface="Roboto"/>
                        </a:rPr>
                        <a:t>ProptryThermo</a:t>
                      </a:r>
                      <a:endParaRPr sz="800">
                        <a:latin typeface="Roboto"/>
                        <a:ea typeface="Roboto"/>
                        <a:cs typeface="Roboto"/>
                        <a:sym typeface="Roboto"/>
                      </a:endParaRPr>
                    </a:p>
                  </a:txBody>
                  <a:tcPr marT="36575" marB="36575" marR="36575" marL="36575" anchor="ctr">
                    <a:lnT cap="flat" cmpd="sng" w="9525">
                      <a:solidFill>
                        <a:srgbClr val="9E9E9E"/>
                      </a:solidFill>
                      <a:prstDash val="solid"/>
                      <a:round/>
                      <a:headEnd len="sm" w="sm" type="none"/>
                      <a:tailEnd len="sm" w="sm" type="none"/>
                    </a:lnT>
                    <a:noFill/>
                  </a:tcPr>
                </a:tc>
                <a:tc>
                  <a:txBody>
                    <a:bodyPr/>
                    <a:lstStyle/>
                    <a:p>
                      <a:pPr indent="0" lvl="0" marL="0" rtl="0" algn="ctr">
                        <a:spcBef>
                          <a:spcPts val="0"/>
                        </a:spcBef>
                        <a:spcAft>
                          <a:spcPts val="0"/>
                        </a:spcAft>
                        <a:buClr>
                          <a:schemeClr val="dk1"/>
                        </a:buClr>
                        <a:buSzPts val="1100"/>
                        <a:buFont typeface="Arial"/>
                        <a:buNone/>
                      </a:pPr>
                      <a:r>
                        <a:rPr lang="en" sz="1000">
                          <a:solidFill>
                            <a:schemeClr val="dk1"/>
                          </a:solidFill>
                          <a:latin typeface="Roboto"/>
                          <a:ea typeface="Roboto"/>
                          <a:cs typeface="Roboto"/>
                          <a:sym typeface="Roboto"/>
                        </a:rPr>
                        <a:t>Yes</a:t>
                      </a:r>
                      <a:endParaRPr sz="1000">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en" sz="800">
                          <a:solidFill>
                            <a:schemeClr val="dk1"/>
                          </a:solidFill>
                          <a:latin typeface="Roboto"/>
                          <a:ea typeface="Roboto"/>
                          <a:cs typeface="Roboto"/>
                          <a:sym typeface="Roboto"/>
                        </a:rPr>
                        <a:t>CDC SD Primers</a:t>
                      </a:r>
                      <a:endParaRPr sz="1000">
                        <a:latin typeface="Roboto"/>
                        <a:ea typeface="Roboto"/>
                        <a:cs typeface="Roboto"/>
                        <a:sym typeface="Roboto"/>
                      </a:endParaRPr>
                    </a:p>
                  </a:txBody>
                  <a:tcPr marT="36575" marB="36575" marR="18275" marL="18275" anchor="ctr">
                    <a:lnT cap="flat" cmpd="sng" w="9525">
                      <a:solidFill>
                        <a:srgbClr val="9E9E9E"/>
                      </a:solidFill>
                      <a:prstDash val="solid"/>
                      <a:round/>
                      <a:headEnd len="sm" w="sm" type="none"/>
                      <a:tailEnd len="sm" w="sm" type="none"/>
                    </a:lnT>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p>
                      <a:pPr indent="0" lvl="0" marL="0" rtl="0" algn="ctr">
                        <a:spcBef>
                          <a:spcPts val="0"/>
                        </a:spcBef>
                        <a:spcAft>
                          <a:spcPts val="0"/>
                        </a:spcAft>
                        <a:buNone/>
                      </a:pPr>
                      <a:r>
                        <a:rPr lang="en" sz="800">
                          <a:latin typeface="Roboto"/>
                          <a:ea typeface="Roboto"/>
                          <a:cs typeface="Roboto"/>
                          <a:sym typeface="Roboto"/>
                        </a:rPr>
                        <a:t>Available but not launched</a:t>
                      </a:r>
                      <a:endParaRPr sz="800">
                        <a:latin typeface="Roboto"/>
                        <a:ea typeface="Roboto"/>
                        <a:cs typeface="Roboto"/>
                        <a:sym typeface="Roboto"/>
                      </a:endParaRPr>
                    </a:p>
                  </a:txBody>
                  <a:tcPr marT="36575" marB="36575" marR="36575" marL="36575" anchor="ctr">
                    <a:lnT cap="flat" cmpd="sng" w="9525">
                      <a:solidFill>
                        <a:srgbClr val="9E9E9E"/>
                      </a:solidFill>
                      <a:prstDash val="solid"/>
                      <a:round/>
                      <a:headEnd len="sm" w="sm" type="none"/>
                      <a:tailEnd len="sm" w="sm" type="none"/>
                    </a:lnT>
                    <a:noFill/>
                  </a:tcPr>
                </a:tc>
              </a:tr>
              <a:tr h="352400">
                <a:tc>
                  <a:txBody>
                    <a:bodyPr/>
                    <a:lstStyle/>
                    <a:p>
                      <a:pPr indent="0" lvl="0" marL="0" marR="0" rtl="0" algn="l">
                        <a:lnSpc>
                          <a:spcPct val="100000"/>
                        </a:lnSpc>
                        <a:spcBef>
                          <a:spcPts val="0"/>
                        </a:spcBef>
                        <a:spcAft>
                          <a:spcPts val="0"/>
                        </a:spcAft>
                        <a:buNone/>
                      </a:pPr>
                      <a:r>
                        <a:rPr lang="en" sz="1000">
                          <a:latin typeface="Roboto"/>
                          <a:ea typeface="Roboto"/>
                          <a:cs typeface="Roboto"/>
                          <a:sym typeface="Roboto"/>
                        </a:rPr>
                        <a:t>Supply chain robust?</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None/>
                      </a:pPr>
                      <a:r>
                        <a:rPr lang="en" sz="1000">
                          <a:latin typeface="Roboto"/>
                          <a:ea typeface="Roboto"/>
                          <a:cs typeface="Roboto"/>
                          <a:sym typeface="Roboto"/>
                        </a:rPr>
                        <a:t>No</a:t>
                      </a:r>
                      <a:endParaRPr sz="1000">
                        <a:latin typeface="Roboto"/>
                        <a:ea typeface="Roboto"/>
                        <a:cs typeface="Roboto"/>
                        <a:sym typeface="Roboto"/>
                      </a:endParaRPr>
                    </a:p>
                  </a:txBody>
                  <a:tcPr marT="36575" marB="36575" marR="36575" marL="36575" anchor="ctr">
                    <a:lnR cap="flat" cmpd="sng" w="9525">
                      <a:solidFill>
                        <a:srgbClr val="9E9E9E"/>
                      </a:solidFill>
                      <a:prstDash val="solid"/>
                      <a:round/>
                      <a:headEnd len="sm" w="sm" type="none"/>
                      <a:tailEnd len="sm" w="sm" type="none"/>
                    </a:lnR>
                    <a:noFill/>
                  </a:tcPr>
                </a:tc>
                <a:tc>
                  <a:txBody>
                    <a:bodyPr/>
                    <a:lstStyle/>
                    <a:p>
                      <a:pPr indent="0" lvl="0" marL="0" rtl="0" algn="ctr">
                        <a:spcBef>
                          <a:spcPts val="0"/>
                        </a:spcBef>
                        <a:spcAft>
                          <a:spcPts val="0"/>
                        </a:spcAft>
                        <a:buNone/>
                      </a:pPr>
                      <a:r>
                        <a:rPr lang="en" sz="1000">
                          <a:latin typeface="Roboto"/>
                          <a:ea typeface="Roboto"/>
                          <a:cs typeface="Roboto"/>
                          <a:sym typeface="Roboto"/>
                        </a:rPr>
                        <a:t>No/Maybe</a:t>
                      </a:r>
                      <a:endParaRPr sz="1000">
                        <a:latin typeface="Roboto"/>
                        <a:ea typeface="Roboto"/>
                        <a:cs typeface="Roboto"/>
                        <a:sym typeface="Roboto"/>
                      </a:endParaRPr>
                    </a:p>
                  </a:txBody>
                  <a:tcPr marT="36575" marB="36575" marR="36575" marL="3657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txBody>
                  <a:tcPr marT="36575" marB="36575" marR="36575" marL="36575" anchor="ctr">
                    <a:lnL cap="flat" cmpd="sng" w="9525">
                      <a:solidFill>
                        <a:srgbClr val="9E9E9E"/>
                      </a:solidFill>
                      <a:prstDash val="solid"/>
                      <a:round/>
                      <a:headEnd len="sm" w="sm" type="none"/>
                      <a:tailEnd len="sm" w="sm" type="none"/>
                    </a:lnL>
                    <a:noFill/>
                  </a:tcPr>
                </a:tc>
                <a:tc>
                  <a:txBody>
                    <a:bodyPr/>
                    <a:lstStyle/>
                    <a:p>
                      <a:pPr indent="0" lvl="0" marL="0" rtl="0" algn="ctr">
                        <a:spcBef>
                          <a:spcPts val="0"/>
                        </a:spcBef>
                        <a:spcAft>
                          <a:spcPts val="0"/>
                        </a:spcAft>
                        <a:buClr>
                          <a:schemeClr val="dk1"/>
                        </a:buClr>
                        <a:buSzPts val="1100"/>
                        <a:buFont typeface="Arial"/>
                        <a:buNone/>
                      </a:pPr>
                      <a:r>
                        <a:rPr lang="en" sz="1000">
                          <a:solidFill>
                            <a:schemeClr val="dk1"/>
                          </a:solidFill>
                          <a:latin typeface="Roboto"/>
                          <a:ea typeface="Roboto"/>
                          <a:cs typeface="Roboto"/>
                          <a:sym typeface="Roboto"/>
                        </a:rPr>
                        <a:t>No/Maybe</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None/>
                      </a:pPr>
                      <a:r>
                        <a:rPr lang="en" sz="1000">
                          <a:latin typeface="Roboto"/>
                          <a:ea typeface="Roboto"/>
                          <a:cs typeface="Roboto"/>
                          <a:sym typeface="Roboto"/>
                        </a:rPr>
                        <a:t>Yes</a:t>
                      </a:r>
                      <a:endParaRPr sz="1000">
                        <a:latin typeface="Roboto"/>
                        <a:ea typeface="Roboto"/>
                        <a:cs typeface="Roboto"/>
                        <a:sym typeface="Roboto"/>
                      </a:endParaRPr>
                    </a:p>
                  </a:txBody>
                  <a:tcPr marT="36575" marB="36575" marR="36575" marL="36575" anchor="ctr">
                    <a:noFill/>
                  </a:tcPr>
                </a:tc>
              </a:tr>
              <a:tr h="530350">
                <a:tc>
                  <a:txBody>
                    <a:bodyPr/>
                    <a:lstStyle/>
                    <a:p>
                      <a:pPr indent="0" lvl="0" marL="0" marR="0" rtl="0" algn="l">
                        <a:lnSpc>
                          <a:spcPct val="100000"/>
                        </a:lnSpc>
                        <a:spcBef>
                          <a:spcPts val="0"/>
                        </a:spcBef>
                        <a:spcAft>
                          <a:spcPts val="0"/>
                        </a:spcAft>
                        <a:buNone/>
                      </a:pPr>
                      <a:r>
                        <a:rPr lang="en" sz="1000">
                          <a:latin typeface="Roboto"/>
                          <a:ea typeface="Roboto"/>
                          <a:cs typeface="Roboto"/>
                          <a:sym typeface="Roboto"/>
                        </a:rPr>
                        <a:t>EUA Sponsor Organization Type</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None/>
                      </a:pPr>
                      <a:r>
                        <a:rPr lang="en" sz="1000">
                          <a:latin typeface="Roboto"/>
                          <a:ea typeface="Roboto"/>
                          <a:cs typeface="Roboto"/>
                          <a:sym typeface="Roboto"/>
                        </a:rPr>
                        <a:t>For Profit Company</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None/>
                      </a:pPr>
                      <a:r>
                        <a:rPr lang="en" sz="1000">
                          <a:latin typeface="Roboto"/>
                          <a:ea typeface="Roboto"/>
                          <a:cs typeface="Roboto"/>
                          <a:sym typeface="Roboto"/>
                        </a:rPr>
                        <a:t>Govt</a:t>
                      </a:r>
                      <a:endParaRPr sz="1000">
                        <a:latin typeface="Roboto"/>
                        <a:ea typeface="Roboto"/>
                        <a:cs typeface="Roboto"/>
                        <a:sym typeface="Roboto"/>
                      </a:endParaRPr>
                    </a:p>
                  </a:txBody>
                  <a:tcPr marT="36575" marB="36575" marR="36575" marL="36575" anchor="ct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noFill/>
                  </a:tcPr>
                </a:tc>
                <a:tc>
                  <a:txBody>
                    <a:bodyPr/>
                    <a:lstStyle/>
                    <a:p>
                      <a:pPr indent="0" lvl="0" marL="0" rtl="0" algn="ctr">
                        <a:spcBef>
                          <a:spcPts val="0"/>
                        </a:spcBef>
                        <a:spcAft>
                          <a:spcPts val="0"/>
                        </a:spcAft>
                        <a:buNone/>
                      </a:pPr>
                      <a:r>
                        <a:rPr lang="en" sz="1000">
                          <a:latin typeface="Roboto"/>
                          <a:ea typeface="Roboto"/>
                          <a:cs typeface="Roboto"/>
                          <a:sym typeface="Roboto"/>
                        </a:rPr>
                        <a:t>Academic </a:t>
                      </a:r>
                      <a:endParaRPr sz="1000">
                        <a:latin typeface="Roboto"/>
                        <a:ea typeface="Roboto"/>
                        <a:cs typeface="Roboto"/>
                        <a:sym typeface="Roboto"/>
                      </a:endParaRPr>
                    </a:p>
                    <a:p>
                      <a:pPr indent="0" lvl="0" marL="0" rtl="0" algn="ctr">
                        <a:spcBef>
                          <a:spcPts val="0"/>
                        </a:spcBef>
                        <a:spcAft>
                          <a:spcPts val="0"/>
                        </a:spcAft>
                        <a:buNone/>
                      </a:pPr>
                      <a:r>
                        <a:rPr lang="en" sz="1000">
                          <a:latin typeface="Roboto"/>
                          <a:ea typeface="Roboto"/>
                          <a:cs typeface="Roboto"/>
                          <a:sym typeface="Roboto"/>
                        </a:rPr>
                        <a:t>Not for Profit</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None/>
                      </a:pPr>
                      <a:r>
                        <a:rPr lang="en" sz="1000">
                          <a:latin typeface="Roboto"/>
                          <a:ea typeface="Roboto"/>
                          <a:cs typeface="Roboto"/>
                          <a:sym typeface="Roboto"/>
                        </a:rPr>
                        <a:t>Academic</a:t>
                      </a:r>
                      <a:endParaRPr sz="1000">
                        <a:latin typeface="Roboto"/>
                        <a:ea typeface="Roboto"/>
                        <a:cs typeface="Roboto"/>
                        <a:sym typeface="Roboto"/>
                      </a:endParaRPr>
                    </a:p>
                    <a:p>
                      <a:pPr indent="0" lvl="0" marL="0" rtl="0" algn="ctr">
                        <a:spcBef>
                          <a:spcPts val="0"/>
                        </a:spcBef>
                        <a:spcAft>
                          <a:spcPts val="0"/>
                        </a:spcAft>
                        <a:buNone/>
                      </a:pPr>
                      <a:r>
                        <a:rPr lang="en" sz="1000">
                          <a:latin typeface="Roboto"/>
                          <a:ea typeface="Roboto"/>
                          <a:cs typeface="Roboto"/>
                          <a:sym typeface="Roboto"/>
                        </a:rPr>
                        <a:t>Not/For Profit ?</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None/>
                      </a:pPr>
                      <a:r>
                        <a:rPr lang="en" sz="1000">
                          <a:latin typeface="Roboto"/>
                          <a:ea typeface="Roboto"/>
                          <a:cs typeface="Roboto"/>
                          <a:sym typeface="Roboto"/>
                        </a:rPr>
                        <a:t>Public Benefit Corp</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Clr>
                          <a:schemeClr val="dk1"/>
                        </a:buClr>
                        <a:buSzPts val="1100"/>
                        <a:buFont typeface="Arial"/>
                        <a:buNone/>
                      </a:pPr>
                      <a:r>
                        <a:rPr lang="en" sz="1000">
                          <a:solidFill>
                            <a:schemeClr val="dk1"/>
                          </a:solidFill>
                          <a:latin typeface="Roboto"/>
                          <a:ea typeface="Roboto"/>
                          <a:cs typeface="Roboto"/>
                          <a:sym typeface="Roboto"/>
                        </a:rPr>
                        <a:t>Public Benefit Corp</a:t>
                      </a:r>
                      <a:endParaRPr sz="1000">
                        <a:solidFill>
                          <a:schemeClr val="dk1"/>
                        </a:solidFill>
                        <a:latin typeface="Roboto"/>
                        <a:ea typeface="Roboto"/>
                        <a:cs typeface="Roboto"/>
                        <a:sym typeface="Roboto"/>
                      </a:endParaRPr>
                    </a:p>
                  </a:txBody>
                  <a:tcPr marT="36575" marB="36575" marR="36575" marL="36575" anchor="ctr">
                    <a:noFill/>
                  </a:tcPr>
                </a:tc>
              </a:tr>
              <a:tr h="377950">
                <a:tc>
                  <a:txBody>
                    <a:bodyPr/>
                    <a:lstStyle/>
                    <a:p>
                      <a:pPr indent="0" lvl="0" marL="0" marR="0" rtl="0" algn="l">
                        <a:lnSpc>
                          <a:spcPct val="100000"/>
                        </a:lnSpc>
                        <a:spcBef>
                          <a:spcPts val="0"/>
                        </a:spcBef>
                        <a:spcAft>
                          <a:spcPts val="0"/>
                        </a:spcAft>
                        <a:buNone/>
                      </a:pPr>
                      <a:r>
                        <a:rPr lang="en" sz="1000">
                          <a:latin typeface="Roboto"/>
                          <a:ea typeface="Roboto"/>
                          <a:cs typeface="Roboto"/>
                          <a:sym typeface="Roboto"/>
                        </a:rPr>
                        <a:t>Designation of CLIA labs</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None/>
                      </a:pPr>
                      <a:r>
                        <a:rPr lang="en" sz="1000">
                          <a:latin typeface="Roboto"/>
                          <a:ea typeface="Roboto"/>
                          <a:cs typeface="Roboto"/>
                          <a:sym typeface="Roboto"/>
                        </a:rPr>
                        <a:t>Kit Sales</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None/>
                      </a:pPr>
                      <a:r>
                        <a:rPr lang="en" sz="1000">
                          <a:latin typeface="Roboto"/>
                          <a:ea typeface="Roboto"/>
                          <a:cs typeface="Roboto"/>
                          <a:sym typeface="Roboto"/>
                        </a:rPr>
                        <a:t>N/A</a:t>
                      </a:r>
                      <a:endParaRPr sz="1000">
                        <a:latin typeface="Roboto"/>
                        <a:ea typeface="Roboto"/>
                        <a:cs typeface="Roboto"/>
                        <a:sym typeface="Roboto"/>
                      </a:endParaRPr>
                    </a:p>
                    <a:p>
                      <a:pPr indent="0" lvl="0" marL="0" rtl="0" algn="ctr">
                        <a:spcBef>
                          <a:spcPts val="0"/>
                        </a:spcBef>
                        <a:spcAft>
                          <a:spcPts val="0"/>
                        </a:spcAft>
                        <a:buNone/>
                      </a:pPr>
                      <a:r>
                        <a:rPr lang="en" sz="800">
                          <a:latin typeface="Roboto"/>
                          <a:ea typeface="Roboto"/>
                          <a:cs typeface="Roboto"/>
                          <a:sym typeface="Roboto"/>
                        </a:rPr>
                        <a:t>open RoR</a:t>
                      </a:r>
                      <a:endParaRPr sz="800">
                        <a:latin typeface="Roboto"/>
                        <a:ea typeface="Roboto"/>
                        <a:cs typeface="Roboto"/>
                        <a:sym typeface="Roboto"/>
                      </a:endParaRPr>
                    </a:p>
                  </a:txBody>
                  <a:tcPr marT="36575" marB="36575" marR="36575" marL="36575" anchor="ctr">
                    <a:lnT cap="flat" cmpd="sng" w="9525">
                      <a:solidFill>
                        <a:srgbClr val="9E9E9E"/>
                      </a:solidFill>
                      <a:prstDash val="solid"/>
                      <a:round/>
                      <a:headEnd len="sm" w="sm" type="none"/>
                      <a:tailEnd len="sm" w="sm" type="none"/>
                    </a:lnT>
                    <a:noFill/>
                  </a:tcPr>
                </a:tc>
                <a:tc>
                  <a:txBody>
                    <a:bodyPr/>
                    <a:lstStyle/>
                    <a:p>
                      <a:pPr indent="0" lvl="0" marL="0" rtl="0" algn="ctr">
                        <a:spcBef>
                          <a:spcPts val="0"/>
                        </a:spcBef>
                        <a:spcAft>
                          <a:spcPts val="0"/>
                        </a:spcAft>
                        <a:buClr>
                          <a:schemeClr val="dk1"/>
                        </a:buClr>
                        <a:buSzPts val="1100"/>
                        <a:buFont typeface="Arial"/>
                        <a:buNone/>
                      </a:pPr>
                      <a:r>
                        <a:rPr lang="en" sz="1000">
                          <a:solidFill>
                            <a:schemeClr val="dk1"/>
                          </a:solidFill>
                          <a:latin typeface="Roboto"/>
                          <a:ea typeface="Roboto"/>
                          <a:cs typeface="Roboto"/>
                          <a:sym typeface="Roboto"/>
                        </a:rPr>
                        <a:t>Impact &amp; Expansion</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Clr>
                          <a:schemeClr val="dk1"/>
                        </a:buClr>
                        <a:buSzPts val="1100"/>
                        <a:buFont typeface="Arial"/>
                        <a:buNone/>
                      </a:pPr>
                      <a:r>
                        <a:rPr lang="en" sz="1000">
                          <a:solidFill>
                            <a:schemeClr val="dk1"/>
                          </a:solidFill>
                          <a:latin typeface="Roboto"/>
                          <a:ea typeface="Roboto"/>
                          <a:cs typeface="Roboto"/>
                          <a:sym typeface="Roboto"/>
                        </a:rPr>
                        <a:t>Impact &amp; Expansion</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None/>
                      </a:pPr>
                      <a:r>
                        <a:rPr lang="en" sz="1000">
                          <a:latin typeface="Roboto"/>
                          <a:ea typeface="Roboto"/>
                          <a:cs typeface="Roboto"/>
                          <a:sym typeface="Roboto"/>
                        </a:rPr>
                        <a:t>Impact &amp; Expansion</a:t>
                      </a:r>
                      <a:endParaRPr sz="1000">
                        <a:latin typeface="Roboto"/>
                        <a:ea typeface="Roboto"/>
                        <a:cs typeface="Roboto"/>
                        <a:sym typeface="Roboto"/>
                      </a:endParaRPr>
                    </a:p>
                  </a:txBody>
                  <a:tcPr marT="36575" marB="36575" marR="36575" marL="36575" anchor="ctr">
                    <a:noFill/>
                  </a:tcPr>
                </a:tc>
                <a:tc>
                  <a:txBody>
                    <a:bodyPr/>
                    <a:lstStyle/>
                    <a:p>
                      <a:pPr indent="0" lvl="0" marL="0" rtl="0" algn="ctr">
                        <a:spcBef>
                          <a:spcPts val="0"/>
                        </a:spcBef>
                        <a:spcAft>
                          <a:spcPts val="0"/>
                        </a:spcAft>
                        <a:buClr>
                          <a:schemeClr val="dk1"/>
                        </a:buClr>
                        <a:buSzPts val="1100"/>
                        <a:buFont typeface="Arial"/>
                        <a:buNone/>
                      </a:pPr>
                      <a:r>
                        <a:rPr lang="en" sz="1000">
                          <a:solidFill>
                            <a:schemeClr val="dk1"/>
                          </a:solidFill>
                          <a:latin typeface="Roboto"/>
                          <a:ea typeface="Roboto"/>
                          <a:cs typeface="Roboto"/>
                          <a:sym typeface="Roboto"/>
                        </a:rPr>
                        <a:t>Impact &amp; Expansion</a:t>
                      </a:r>
                      <a:endParaRPr sz="1000">
                        <a:latin typeface="Roboto"/>
                        <a:ea typeface="Roboto"/>
                        <a:cs typeface="Roboto"/>
                        <a:sym typeface="Roboto"/>
                      </a:endParaRPr>
                    </a:p>
                  </a:txBody>
                  <a:tcPr marT="36575" marB="36575" marR="36575" marL="36575" anchor="ctr">
                    <a:noFill/>
                  </a:tcPr>
                </a:tc>
              </a:tr>
            </a:tbl>
          </a:graphicData>
        </a:graphic>
      </p:graphicFrame>
      <p:pic>
        <p:nvPicPr>
          <p:cNvPr id="673" name="Google Shape;673;p39"/>
          <p:cNvPicPr preferRelativeResize="0"/>
          <p:nvPr/>
        </p:nvPicPr>
        <p:blipFill rotWithShape="1">
          <a:blip r:embed="rId3">
            <a:alphaModFix/>
          </a:blip>
          <a:srcRect b="0" l="961" r="951" t="0"/>
          <a:stretch/>
        </p:blipFill>
        <p:spPr>
          <a:xfrm>
            <a:off x="6788566" y="1131708"/>
            <a:ext cx="438266" cy="384901"/>
          </a:xfrm>
          <a:prstGeom prst="rect">
            <a:avLst/>
          </a:prstGeom>
          <a:noFill/>
          <a:ln>
            <a:noFill/>
          </a:ln>
        </p:spPr>
      </p:pic>
      <p:pic>
        <p:nvPicPr>
          <p:cNvPr id="674" name="Google Shape;674;p39"/>
          <p:cNvPicPr preferRelativeResize="0"/>
          <p:nvPr/>
        </p:nvPicPr>
        <p:blipFill rotWithShape="1">
          <a:blip r:embed="rId4">
            <a:alphaModFix/>
          </a:blip>
          <a:srcRect b="31384" l="32903" r="38372" t="0"/>
          <a:stretch/>
        </p:blipFill>
        <p:spPr>
          <a:xfrm>
            <a:off x="5077201" y="1159027"/>
            <a:ext cx="277497" cy="287600"/>
          </a:xfrm>
          <a:prstGeom prst="rect">
            <a:avLst/>
          </a:prstGeom>
          <a:noFill/>
          <a:ln>
            <a:noFill/>
          </a:ln>
        </p:spPr>
      </p:pic>
      <p:pic>
        <p:nvPicPr>
          <p:cNvPr id="675" name="Google Shape;675;p39"/>
          <p:cNvPicPr preferRelativeResize="0"/>
          <p:nvPr/>
        </p:nvPicPr>
        <p:blipFill>
          <a:blip r:embed="rId5">
            <a:alphaModFix/>
          </a:blip>
          <a:stretch>
            <a:fillRect/>
          </a:stretch>
        </p:blipFill>
        <p:spPr>
          <a:xfrm>
            <a:off x="6053351" y="1113135"/>
            <a:ext cx="327475" cy="319806"/>
          </a:xfrm>
          <a:prstGeom prst="rect">
            <a:avLst/>
          </a:prstGeom>
          <a:noFill/>
          <a:ln>
            <a:noFill/>
          </a:ln>
        </p:spPr>
      </p:pic>
      <p:pic>
        <p:nvPicPr>
          <p:cNvPr id="676" name="Google Shape;676;p39"/>
          <p:cNvPicPr preferRelativeResize="0"/>
          <p:nvPr/>
        </p:nvPicPr>
        <p:blipFill>
          <a:blip r:embed="rId6">
            <a:alphaModFix/>
          </a:blip>
          <a:stretch>
            <a:fillRect/>
          </a:stretch>
        </p:blipFill>
        <p:spPr>
          <a:xfrm>
            <a:off x="6036411" y="1484768"/>
            <a:ext cx="361345" cy="195325"/>
          </a:xfrm>
          <a:prstGeom prst="rect">
            <a:avLst/>
          </a:prstGeom>
          <a:noFill/>
          <a:ln>
            <a:noFill/>
          </a:ln>
        </p:spPr>
      </p:pic>
      <p:pic>
        <p:nvPicPr>
          <p:cNvPr id="677" name="Google Shape;677;p39"/>
          <p:cNvPicPr preferRelativeResize="0"/>
          <p:nvPr/>
        </p:nvPicPr>
        <p:blipFill rotWithShape="1">
          <a:blip r:embed="rId3">
            <a:alphaModFix/>
          </a:blip>
          <a:srcRect b="0" l="961" r="951" t="0"/>
          <a:stretch/>
        </p:blipFill>
        <p:spPr>
          <a:xfrm>
            <a:off x="7626766" y="1131708"/>
            <a:ext cx="438266" cy="384901"/>
          </a:xfrm>
          <a:prstGeom prst="rect">
            <a:avLst/>
          </a:prstGeom>
          <a:noFill/>
          <a:ln>
            <a:noFill/>
          </a:ln>
        </p:spPr>
      </p:pic>
      <p:pic>
        <p:nvPicPr>
          <p:cNvPr id="678" name="Google Shape;678;p39"/>
          <p:cNvPicPr preferRelativeResize="0"/>
          <p:nvPr/>
        </p:nvPicPr>
        <p:blipFill>
          <a:blip r:embed="rId7">
            <a:alphaModFix/>
          </a:blip>
          <a:stretch>
            <a:fillRect/>
          </a:stretch>
        </p:blipFill>
        <p:spPr>
          <a:xfrm>
            <a:off x="5035272" y="1505053"/>
            <a:ext cx="361350" cy="184365"/>
          </a:xfrm>
          <a:prstGeom prst="rect">
            <a:avLst/>
          </a:prstGeom>
          <a:noFill/>
          <a:ln>
            <a:noFill/>
          </a:ln>
        </p:spPr>
      </p:pic>
      <p:pic>
        <p:nvPicPr>
          <p:cNvPr id="679" name="Google Shape;679;p39"/>
          <p:cNvPicPr preferRelativeResize="0"/>
          <p:nvPr/>
        </p:nvPicPr>
        <p:blipFill>
          <a:blip r:embed="rId8">
            <a:alphaModFix/>
          </a:blip>
          <a:stretch>
            <a:fillRect/>
          </a:stretch>
        </p:blipFill>
        <p:spPr>
          <a:xfrm>
            <a:off x="4039113" y="1239316"/>
            <a:ext cx="704870" cy="384900"/>
          </a:xfrm>
          <a:prstGeom prst="rect">
            <a:avLst/>
          </a:prstGeom>
          <a:noFill/>
          <a:ln>
            <a:noFill/>
          </a:ln>
        </p:spPr>
      </p:pic>
      <p:pic>
        <p:nvPicPr>
          <p:cNvPr id="680" name="Google Shape;680;p39"/>
          <p:cNvPicPr preferRelativeResize="0"/>
          <p:nvPr/>
        </p:nvPicPr>
        <p:blipFill rotWithShape="1">
          <a:blip r:embed="rId9">
            <a:alphaModFix/>
          </a:blip>
          <a:srcRect b="20234" l="6167" r="7326" t="21555"/>
          <a:stretch/>
        </p:blipFill>
        <p:spPr>
          <a:xfrm>
            <a:off x="3468250" y="1333162"/>
            <a:ext cx="327475" cy="220360"/>
          </a:xfrm>
          <a:prstGeom prst="rect">
            <a:avLst/>
          </a:prstGeom>
          <a:noFill/>
          <a:ln>
            <a:noFill/>
          </a:ln>
        </p:spPr>
      </p:pic>
      <p:pic>
        <p:nvPicPr>
          <p:cNvPr id="681" name="Google Shape;681;p39"/>
          <p:cNvPicPr preferRelativeResize="0"/>
          <p:nvPr/>
        </p:nvPicPr>
        <p:blipFill>
          <a:blip r:embed="rId10">
            <a:alphaModFix/>
          </a:blip>
          <a:stretch>
            <a:fillRect/>
          </a:stretch>
        </p:blipFill>
        <p:spPr>
          <a:xfrm>
            <a:off x="3412863" y="1107085"/>
            <a:ext cx="438250" cy="18030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87" name="Google Shape;687;p40"/>
          <p:cNvSpPr txBox="1"/>
          <p:nvPr/>
        </p:nvSpPr>
        <p:spPr>
          <a:xfrm>
            <a:off x="93800" y="3434400"/>
            <a:ext cx="3039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300"/>
          </a:p>
        </p:txBody>
      </p:sp>
      <p:sp>
        <p:nvSpPr>
          <p:cNvPr id="688" name="Google Shape;688;p40"/>
          <p:cNvSpPr txBox="1"/>
          <p:nvPr/>
        </p:nvSpPr>
        <p:spPr>
          <a:xfrm>
            <a:off x="6194550" y="3434400"/>
            <a:ext cx="2820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300"/>
          </a:p>
        </p:txBody>
      </p:sp>
      <p:pic>
        <p:nvPicPr>
          <p:cNvPr id="689" name="Google Shape;689;p40"/>
          <p:cNvPicPr preferRelativeResize="0"/>
          <p:nvPr/>
        </p:nvPicPr>
        <p:blipFill>
          <a:blip r:embed="rId3">
            <a:alphaModFix/>
          </a:blip>
          <a:stretch>
            <a:fillRect/>
          </a:stretch>
        </p:blipFill>
        <p:spPr>
          <a:xfrm>
            <a:off x="2160025" y="277875"/>
            <a:ext cx="6246876" cy="4455527"/>
          </a:xfrm>
          <a:prstGeom prst="rect">
            <a:avLst/>
          </a:prstGeom>
          <a:noFill/>
          <a:ln>
            <a:noFill/>
          </a:ln>
        </p:spPr>
      </p:pic>
      <p:sp>
        <p:nvSpPr>
          <p:cNvPr id="690" name="Google Shape;690;p40"/>
          <p:cNvSpPr txBox="1"/>
          <p:nvPr/>
        </p:nvSpPr>
        <p:spPr>
          <a:xfrm>
            <a:off x="93803" y="1146950"/>
            <a:ext cx="1911900" cy="810600"/>
          </a:xfrm>
          <a:prstGeom prst="rect">
            <a:avLst/>
          </a:prstGeom>
          <a:noFill/>
          <a:ln>
            <a:noFill/>
          </a:ln>
        </p:spPr>
        <p:txBody>
          <a:bodyPr anchorCtr="0" anchor="b" bIns="121875" lIns="121875" spcFirstLastPara="1" rIns="121875" wrap="square" tIns="121875">
            <a:noAutofit/>
          </a:bodyPr>
          <a:lstStyle/>
          <a:p>
            <a:pPr indent="0" lvl="0" marL="0" rtl="0" algn="l">
              <a:spcBef>
                <a:spcPts val="0"/>
              </a:spcBef>
              <a:spcAft>
                <a:spcPts val="0"/>
              </a:spcAft>
              <a:buNone/>
            </a:pPr>
            <a:r>
              <a:rPr b="1" lang="en" sz="3800">
                <a:latin typeface="Poppins"/>
                <a:ea typeface="Poppins"/>
                <a:cs typeface="Poppins"/>
                <a:sym typeface="Poppins"/>
              </a:rPr>
              <a:t>LAMP</a:t>
            </a:r>
            <a:endParaRPr b="1" sz="3800">
              <a:latin typeface="Poppins"/>
              <a:ea typeface="Poppins"/>
              <a:cs typeface="Poppins"/>
              <a:sym typeface="Poppins"/>
            </a:endParaRPr>
          </a:p>
          <a:p>
            <a:pPr indent="0" lvl="0" marL="0" rtl="0" algn="l">
              <a:spcBef>
                <a:spcPts val="0"/>
              </a:spcBef>
              <a:spcAft>
                <a:spcPts val="0"/>
              </a:spcAft>
              <a:buNone/>
            </a:pPr>
            <a:r>
              <a:rPr b="1" lang="en" sz="3800">
                <a:latin typeface="Poppins"/>
                <a:ea typeface="Poppins"/>
                <a:cs typeface="Poppins"/>
                <a:sym typeface="Poppins"/>
              </a:rPr>
              <a:t>EUAS</a:t>
            </a:r>
            <a:endParaRPr b="1" sz="3800">
              <a:latin typeface="Poppins"/>
              <a:ea typeface="Poppins"/>
              <a:cs typeface="Poppins"/>
              <a:sym typeface="Poppins"/>
            </a:endParaRPr>
          </a:p>
        </p:txBody>
      </p:sp>
      <p:sp>
        <p:nvSpPr>
          <p:cNvPr id="691" name="Google Shape;691;p40"/>
          <p:cNvSpPr txBox="1"/>
          <p:nvPr/>
        </p:nvSpPr>
        <p:spPr>
          <a:xfrm>
            <a:off x="3427200" y="4663225"/>
            <a:ext cx="3787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from Matt McFarlane </a:t>
            </a:r>
            <a:r>
              <a:rPr lang="en" sz="1200" u="sng">
                <a:solidFill>
                  <a:schemeClr val="hlink"/>
                </a:solidFill>
                <a:latin typeface="Roboto"/>
                <a:ea typeface="Roboto"/>
                <a:cs typeface="Roboto"/>
                <a:sym typeface="Roboto"/>
                <a:hlinkClick r:id="rId4"/>
              </a:rPr>
              <a:t>mdmcfar@uvic.ca</a:t>
            </a:r>
            <a:r>
              <a:rPr lang="en" sz="1200">
                <a:solidFill>
                  <a:schemeClr val="dk1"/>
                </a:solidFill>
                <a:latin typeface="Roboto"/>
                <a:ea typeface="Roboto"/>
                <a:cs typeface="Roboto"/>
                <a:sym typeface="Roboto"/>
              </a:rPr>
              <a:t> @mattmcfar</a:t>
            </a:r>
            <a:r>
              <a:rPr lang="en" sz="1800">
                <a:solidFill>
                  <a:schemeClr val="dk1"/>
                </a:solidFill>
                <a:latin typeface="Calibri"/>
                <a:ea typeface="Calibri"/>
                <a:cs typeface="Calibri"/>
                <a:sym typeface="Calibri"/>
              </a:rPr>
              <a:t> </a:t>
            </a:r>
            <a:endParaRPr/>
          </a:p>
        </p:txBody>
      </p:sp>
      <p:pic>
        <p:nvPicPr>
          <p:cNvPr id="692" name="Google Shape;692;p40"/>
          <p:cNvPicPr preferRelativeResize="0"/>
          <p:nvPr/>
        </p:nvPicPr>
        <p:blipFill>
          <a:blip r:embed="rId5">
            <a:alphaModFix/>
          </a:blip>
          <a:stretch>
            <a:fillRect/>
          </a:stretch>
        </p:blipFill>
        <p:spPr>
          <a:xfrm>
            <a:off x="7159100" y="4697275"/>
            <a:ext cx="769835" cy="393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698" name="Google Shape;698;p41"/>
          <p:cNvPicPr preferRelativeResize="0"/>
          <p:nvPr/>
        </p:nvPicPr>
        <p:blipFill>
          <a:blip r:embed="rId3">
            <a:alphaModFix/>
          </a:blip>
          <a:stretch>
            <a:fillRect/>
          </a:stretch>
        </p:blipFill>
        <p:spPr>
          <a:xfrm>
            <a:off x="498125" y="140475"/>
            <a:ext cx="8353635" cy="4358418"/>
          </a:xfrm>
          <a:prstGeom prst="rect">
            <a:avLst/>
          </a:prstGeom>
          <a:noFill/>
          <a:ln>
            <a:noFill/>
          </a:ln>
        </p:spPr>
      </p:pic>
      <p:sp>
        <p:nvSpPr>
          <p:cNvPr id="699" name="Google Shape;699;p41"/>
          <p:cNvSpPr txBox="1"/>
          <p:nvPr/>
        </p:nvSpPr>
        <p:spPr>
          <a:xfrm>
            <a:off x="737175" y="494450"/>
            <a:ext cx="30774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7200">
                <a:solidFill>
                  <a:srgbClr val="F1C232"/>
                </a:solidFill>
                <a:latin typeface="Poppins"/>
                <a:ea typeface="Poppins"/>
                <a:cs typeface="Poppins"/>
                <a:sym typeface="Poppins"/>
              </a:rPr>
              <a:t>LAMP!</a:t>
            </a:r>
            <a:endParaRPr b="1" sz="7200">
              <a:solidFill>
                <a:srgbClr val="F1C232"/>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