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"/>
      <p:regular r:id="rId16"/>
      <p:bold r:id="rId17"/>
      <p:italic r:id="rId18"/>
      <p:boldItalic r:id="rId19"/>
    </p:embeddedFont>
    <p:embeddedFont>
      <p:font typeface="Poppins"/>
      <p:regular r:id="rId20"/>
      <p:bold r:id="rId21"/>
      <p:italic r:id="rId22"/>
      <p:boldItalic r:id="rId23"/>
    </p:embeddedFont>
    <p:embeddedFont>
      <p:font typeface="Open Sans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regular.fntdata"/><Relationship Id="rId22" Type="http://schemas.openxmlformats.org/officeDocument/2006/relationships/font" Target="fonts/Poppins-italic.fntdata"/><Relationship Id="rId21" Type="http://schemas.openxmlformats.org/officeDocument/2006/relationships/font" Target="fonts/Poppins-bold.fntdata"/><Relationship Id="rId24" Type="http://schemas.openxmlformats.org/officeDocument/2006/relationships/font" Target="fonts/OpenSans-regular.fntdata"/><Relationship Id="rId23" Type="http://schemas.openxmlformats.org/officeDocument/2006/relationships/font" Target="fonts/Poppins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italic.fntdata"/><Relationship Id="rId25" Type="http://schemas.openxmlformats.org/officeDocument/2006/relationships/font" Target="fonts/OpenSans-bold.fntdata"/><Relationship Id="rId27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19" Type="http://schemas.openxmlformats.org/officeDocument/2006/relationships/font" Target="fonts/Roboto-boldItalic.fntdata"/><Relationship Id="rId18" Type="http://schemas.openxmlformats.org/officeDocument/2006/relationships/font" Target="fonts/Roboto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2"/>
          <p:cNvSpPr txBox="1"/>
          <p:nvPr/>
        </p:nvSpPr>
        <p:spPr>
          <a:xfrm>
            <a:off x="7750065" y="42856"/>
            <a:ext cx="1428000" cy="3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FloodLAMP.bio </a:t>
            </a:r>
            <a:endParaRPr b="1" i="0" sz="900" u="none" cap="none" strike="noStrike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961" r="950" t="0"/>
          <a:stretch/>
        </p:blipFill>
        <p:spPr>
          <a:xfrm>
            <a:off x="8747744" y="83425"/>
            <a:ext cx="253274" cy="222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b="0" i="0" sz="2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●"/>
              <a:defRPr b="0" i="0" sz="18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biorxiv.org/content/10.1101/2021.10.25.465706v1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20.png"/><Relationship Id="rId5" Type="http://schemas.openxmlformats.org/officeDocument/2006/relationships/image" Target="../media/image7.png"/><Relationship Id="rId6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hyperlink" Target="https://www.pnas.org/content/117/39/24450/tab-article-info" TargetMode="External"/><Relationship Id="rId7" Type="http://schemas.openxmlformats.org/officeDocument/2006/relationships/hyperlink" Target="https://www.medrxiv.org/content/10.1101/2020.05.12.20095638v1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Relationship Id="rId5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5" Type="http://schemas.openxmlformats.org/officeDocument/2006/relationships/image" Target="../media/image24.png"/><Relationship Id="rId6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/>
        </p:nvSpPr>
        <p:spPr>
          <a:xfrm>
            <a:off x="150" y="3262025"/>
            <a:ext cx="9144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Delivering the testing our world needs</a:t>
            </a:r>
            <a:endParaRPr b="0" i="0" sz="18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For COVID-19 and beyond</a:t>
            </a:r>
            <a:endParaRPr b="0" i="0" sz="18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/>
          </a:blip>
          <a:srcRect b="0" l="961" r="950" t="0"/>
          <a:stretch/>
        </p:blipFill>
        <p:spPr>
          <a:xfrm>
            <a:off x="3670827" y="156875"/>
            <a:ext cx="1712776" cy="1504126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150" y="1627250"/>
            <a:ext cx="9144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" sz="5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FloodLAMP</a:t>
            </a:r>
            <a:endParaRPr b="1" i="0" sz="5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" sz="32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Biotechnologies, PBC</a:t>
            </a:r>
            <a:endParaRPr b="1" i="0" sz="32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966000" y="4659920"/>
            <a:ext cx="721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Randy True, </a:t>
            </a:r>
            <a:r>
              <a:rPr b="0" i="0" lang="en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Founder and CEO  |  randy@floodlamp.bio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14"/>
          <p:cNvSpPr txBox="1"/>
          <p:nvPr/>
        </p:nvSpPr>
        <p:spPr>
          <a:xfrm>
            <a:off x="457200" y="228600"/>
            <a:ext cx="7532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Addressing Current Vulnerabilities</a:t>
            </a:r>
            <a:endParaRPr b="1" i="0" sz="2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438850" y="666050"/>
            <a:ext cx="8232900" cy="42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Antigen Tests are at Risk of Failure with New Variants</a:t>
            </a:r>
            <a:endParaRPr b="1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Preliminary observational reports of antigen test failures in multiple outbreaks (BinaxNOW)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Even if current antigen tests prove to detect Omicron, we're at risk of that not being the case with the next VOC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20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Multi-Gene Molecular Tests are Resilient to New Variants</a:t>
            </a:r>
            <a:endParaRPr b="1" i="0" sz="2000" u="none" cap="none" strike="noStrike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Our test combines primer sets for 3 genes: ORF1ab, N2 and E1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LAMP uses 6 primers and is highly tolerant to mismatches ( see recent </a:t>
            </a:r>
            <a:r>
              <a:rPr b="0" i="0" lang="en" sz="12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NEB preprint</a:t>
            </a: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analyzing our primers)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Reagent Based Molecular Tests are Adaptable</a:t>
            </a:r>
            <a:endParaRPr b="1" i="0" sz="2000" u="none" cap="none" strike="noStrike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Primers can be swapped out quickly and cheaply, with all other test components remaining the same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Primers can be produced in large volumes and distributed quickly (10's of M of reactions per production run)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FloodLAMP can deliver Prepositioned Assets</a:t>
            </a:r>
            <a:endParaRPr b="1" i="0" sz="2000" u="none" cap="none" strike="noStrike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distributed, rapid response surge capability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Our systems comprise ordinary low cost lab equipment and offer best-in-class capacity per cost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 deliver custom-designed wraparound components (digital tools, QA, training) that enable rapid scaling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5"/>
          <p:cNvSpPr txBox="1"/>
          <p:nvPr/>
        </p:nvSpPr>
        <p:spPr>
          <a:xfrm>
            <a:off x="457200" y="228600"/>
            <a:ext cx="7532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Bypassing Typical Limitations</a:t>
            </a:r>
            <a:endParaRPr b="1" i="0" sz="2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515050" y="894650"/>
            <a:ext cx="8012400" cy="3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Not limited by CLIA labs</a:t>
            </a:r>
            <a:endParaRPr b="1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Non-Dx "surveillance" screening permitted by FDA and CMS but potential has not yet been realized at scale.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Huge advantage in flexibility for deployment to widely distributed bare-bones test processing sites, which minimizes turnaround time and give highly valued local control and resiliency.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Not limited by need for certified clinical lab techs</a:t>
            </a:r>
            <a:endParaRPr b="1" i="0" sz="2000" u="none" cap="none" strike="noStrike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Staffing shortages in the testing field are stifling. We can bring on and train new test operators very quickly while simultaneously ensuring test safety, reliably, and traceability.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Not limited by upfront capital equipment</a:t>
            </a:r>
            <a:endParaRPr b="1" i="0" sz="2000" u="none" cap="none" strike="noStrike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$2K of standard, non-proprietary equipment gives 20K/day screening capacity.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Sites can typically operate far under max capacity, and then quickly surge with addition of extra labor.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Not limited by centralized manufacturing and sole sources</a:t>
            </a:r>
            <a:endParaRPr b="1" i="0" sz="2000" u="none" cap="none" strike="noStrike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Our test use standard consumables and has reagent supplier redundancy.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/>
          <p:nvPr/>
        </p:nvSpPr>
        <p:spPr>
          <a:xfrm>
            <a:off x="617475" y="2280413"/>
            <a:ext cx="3107700" cy="2306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1" name="Google Shape;81;p16"/>
          <p:cNvSpPr txBox="1"/>
          <p:nvPr/>
        </p:nvSpPr>
        <p:spPr>
          <a:xfrm>
            <a:off x="457200" y="228600"/>
            <a:ext cx="6476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Filling a Gap in the Testing Landscape</a:t>
            </a:r>
            <a:endParaRPr b="1" i="0" sz="2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2" name="Google Shape;82;p16"/>
          <p:cNvSpPr/>
          <p:nvPr/>
        </p:nvSpPr>
        <p:spPr>
          <a:xfrm rot="-5400000">
            <a:off x="6579788" y="149413"/>
            <a:ext cx="955675" cy="2624350"/>
          </a:xfrm>
          <a:prstGeom prst="flowChartOffpageConnector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6417200" y="1184632"/>
            <a:ext cx="1914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" sz="2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CLIA Labs</a:t>
            </a:r>
            <a:endParaRPr b="0" i="0" sz="22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" name="Google Shape;84;p16"/>
          <p:cNvSpPr/>
          <p:nvPr/>
        </p:nvSpPr>
        <p:spPr>
          <a:xfrm rot="-5400000">
            <a:off x="4541863" y="168950"/>
            <a:ext cx="951950" cy="2585275"/>
          </a:xfrm>
          <a:prstGeom prst="flowChartOffpageConnector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6"/>
          <p:cNvSpPr/>
          <p:nvPr/>
        </p:nvSpPr>
        <p:spPr>
          <a:xfrm rot="-5400000">
            <a:off x="2750250" y="168950"/>
            <a:ext cx="955675" cy="2585275"/>
          </a:xfrm>
          <a:prstGeom prst="flowChartOffpageConnector">
            <a:avLst/>
          </a:prstGeom>
          <a:solidFill>
            <a:srgbClr val="9E9E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6"/>
          <p:cNvSpPr/>
          <p:nvPr/>
        </p:nvSpPr>
        <p:spPr>
          <a:xfrm rot="-5400000">
            <a:off x="1072793" y="444668"/>
            <a:ext cx="953938" cy="2035575"/>
          </a:xfrm>
          <a:prstGeom prst="flowChartOffpageConnector">
            <a:avLst/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439825" y="1076482"/>
            <a:ext cx="1762500" cy="7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" sz="2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At Home</a:t>
            </a:r>
            <a:endParaRPr b="1" i="0" sz="22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" sz="2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OTC</a:t>
            </a:r>
            <a:endParaRPr b="1" i="0" sz="22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8" name="Google Shape;88;p16"/>
          <p:cNvSpPr/>
          <p:nvPr/>
        </p:nvSpPr>
        <p:spPr>
          <a:xfrm>
            <a:off x="2295025" y="1076482"/>
            <a:ext cx="1914600" cy="7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" sz="2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Point of Care </a:t>
            </a:r>
            <a:endParaRPr b="0" i="0" sz="22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9" name="Google Shape;89;p16"/>
          <p:cNvSpPr/>
          <p:nvPr/>
        </p:nvSpPr>
        <p:spPr>
          <a:xfrm>
            <a:off x="4170750" y="1076482"/>
            <a:ext cx="1914600" cy="7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" sz="2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Point of Need </a:t>
            </a:r>
            <a:endParaRPr b="0" i="0" sz="22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4672075" y="2337863"/>
            <a:ext cx="4153800" cy="24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676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Scaling a single test up to very high levels offers</a:t>
            </a:r>
            <a:r>
              <a:rPr b="1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i="0" lang="en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opportunities for innovation</a:t>
            </a:r>
            <a:r>
              <a:rPr b="1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 sampling, test chemistry, and program configuration.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 "</a:t>
            </a:r>
            <a:r>
              <a:rPr b="1" i="0" lang="en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Point of Need</a:t>
            </a: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" modality of testing is needed that combines the scalability and low cost of liquid reagent processing with the ease, flexibility and decentralized nature of POC/At-Home.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i="0" lang="en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Public Health processing sites</a:t>
            </a: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can fill the gap between CLIA labs and DIY at home tests.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Want this new capability to be</a:t>
            </a:r>
            <a:r>
              <a:rPr b="1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i="0" lang="en" sz="12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additive</a:t>
            </a:r>
            <a:r>
              <a:rPr b="1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and not cannibalize the clinical diagnostic infrastructure.</a:t>
            </a:r>
            <a:endParaRPr b="0" i="0" sz="1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617475" y="2730700"/>
            <a:ext cx="31077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Current testing paradigms cannot stem a pandemic caused by an asymptomatically transmitted, aerosolized pathogen. </a:t>
            </a:r>
            <a:endParaRPr b="1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" name="Google Shape;92;p16"/>
          <p:cNvSpPr/>
          <p:nvPr/>
        </p:nvSpPr>
        <p:spPr>
          <a:xfrm rot="5398944">
            <a:off x="3469199" y="3171413"/>
            <a:ext cx="1952400" cy="5241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8" name="Google Shape;98;p17"/>
          <p:cNvSpPr txBox="1"/>
          <p:nvPr/>
        </p:nvSpPr>
        <p:spPr>
          <a:xfrm>
            <a:off x="457200" y="228600"/>
            <a:ext cx="6476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Performance in All Dimensions</a:t>
            </a:r>
            <a:endParaRPr b="1" i="0" sz="2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" name="Google Shape;99;p17"/>
          <p:cNvSpPr/>
          <p:nvPr/>
        </p:nvSpPr>
        <p:spPr>
          <a:xfrm flipH="1" rot="10800000">
            <a:off x="1894274" y="2132225"/>
            <a:ext cx="3121800" cy="2836800"/>
          </a:xfrm>
          <a:prstGeom prst="ellipse">
            <a:avLst/>
          </a:prstGeom>
          <a:solidFill>
            <a:srgbClr val="A4C2F4">
              <a:alpha val="7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7"/>
          <p:cNvSpPr/>
          <p:nvPr/>
        </p:nvSpPr>
        <p:spPr>
          <a:xfrm flipH="1" rot="10800000">
            <a:off x="2955615" y="758172"/>
            <a:ext cx="3121800" cy="2836800"/>
          </a:xfrm>
          <a:prstGeom prst="ellipse">
            <a:avLst/>
          </a:prstGeom>
          <a:solidFill>
            <a:srgbClr val="C9DAF8">
              <a:alpha val="4784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7"/>
          <p:cNvSpPr/>
          <p:nvPr/>
        </p:nvSpPr>
        <p:spPr>
          <a:xfrm flipH="1" rot="10800000">
            <a:off x="4064184" y="2132225"/>
            <a:ext cx="3121800" cy="2836800"/>
          </a:xfrm>
          <a:prstGeom prst="ellipse">
            <a:avLst/>
          </a:prstGeom>
          <a:solidFill>
            <a:srgbClr val="6D9EEB">
              <a:alpha val="7294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7"/>
          <p:cNvSpPr/>
          <p:nvPr/>
        </p:nvSpPr>
        <p:spPr>
          <a:xfrm>
            <a:off x="3950656" y="3133983"/>
            <a:ext cx="1230000" cy="393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FloodLAMP QuickColor</a:t>
            </a:r>
            <a:r>
              <a:rPr b="1" baseline="30000" i="0" lang="en" sz="10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TM</a:t>
            </a:r>
            <a:endParaRPr b="1" baseline="30000" i="0" sz="10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p17"/>
          <p:cNvSpPr txBox="1"/>
          <p:nvPr/>
        </p:nvSpPr>
        <p:spPr>
          <a:xfrm>
            <a:off x="1787928" y="3301631"/>
            <a:ext cx="1748700" cy="802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4901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Low Cost</a:t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&lt; $5 per person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5197412" y="3301631"/>
            <a:ext cx="2077500" cy="751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4901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Good Sensitivity</a:t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Detects Pre-Infectious Asymptomatics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3303400" y="1049425"/>
            <a:ext cx="2428500" cy="816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4901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Rapid Turnaround Time</a:t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&lt; 2 hrs sample to answer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6" name="Google Shape;106;p17"/>
          <p:cNvSpPr/>
          <p:nvPr/>
        </p:nvSpPr>
        <p:spPr>
          <a:xfrm>
            <a:off x="3009750" y="2193290"/>
            <a:ext cx="10863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Antigen Test Strips</a:t>
            </a:r>
            <a:endParaRPr b="0" i="1" sz="1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" name="Google Shape;107;p17"/>
          <p:cNvSpPr/>
          <p:nvPr/>
        </p:nvSpPr>
        <p:spPr>
          <a:xfrm>
            <a:off x="5064200" y="2250875"/>
            <a:ext cx="8808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Rapid Molecular Cartridges</a:t>
            </a:r>
            <a:endParaRPr b="0" i="1" sz="1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8" name="Google Shape;108;p17"/>
          <p:cNvSpPr/>
          <p:nvPr/>
        </p:nvSpPr>
        <p:spPr>
          <a:xfrm>
            <a:off x="3942475" y="3649575"/>
            <a:ext cx="1230000" cy="7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SalivaDirect</a:t>
            </a:r>
            <a:r>
              <a:rPr b="0" baseline="30000" i="1" lang="en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TM</a:t>
            </a:r>
            <a:r>
              <a:rPr b="0" i="1" lang="en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&amp; FloodLAMP Pooled Swab PCR</a:t>
            </a:r>
            <a:endParaRPr b="0" i="1" sz="1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" name="Google Shape;109;p17"/>
          <p:cNvSpPr/>
          <p:nvPr/>
        </p:nvSpPr>
        <p:spPr>
          <a:xfrm>
            <a:off x="188950" y="2264175"/>
            <a:ext cx="1447800" cy="1051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High upfront capital cost for PCR instruments limit replicability. These 2 tests have potential to drive down PCR costs.</a:t>
            </a:r>
            <a:endParaRPr b="0" i="0" sz="1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0" name="Google Shape;110;p17"/>
          <p:cNvCxnSpPr>
            <a:stCxn id="109" idx="3"/>
          </p:cNvCxnSpPr>
          <p:nvPr/>
        </p:nvCxnSpPr>
        <p:spPr>
          <a:xfrm>
            <a:off x="1636750" y="2789775"/>
            <a:ext cx="2476500" cy="955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11" name="Google Shape;111;p17"/>
          <p:cNvSpPr/>
          <p:nvPr/>
        </p:nvSpPr>
        <p:spPr>
          <a:xfrm>
            <a:off x="5145012" y="4324046"/>
            <a:ext cx="10155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Clinical Lab Purified PCR</a:t>
            </a:r>
            <a:endParaRPr b="0" i="1" sz="1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17"/>
          <p:cNvSpPr/>
          <p:nvPr/>
        </p:nvSpPr>
        <p:spPr>
          <a:xfrm>
            <a:off x="188925" y="3734600"/>
            <a:ext cx="1447800" cy="1188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Long turnaround renders it unsuitable for large scale screening  - schools and workplaces need to know quickly if someone is infected.</a:t>
            </a:r>
            <a:endParaRPr b="0" i="0" sz="1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3" name="Google Shape;113;p17"/>
          <p:cNvCxnSpPr>
            <a:endCxn id="112" idx="3"/>
          </p:cNvCxnSpPr>
          <p:nvPr/>
        </p:nvCxnSpPr>
        <p:spPr>
          <a:xfrm rot="10800000">
            <a:off x="1636725" y="4329050"/>
            <a:ext cx="3662100" cy="135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14" name="Google Shape;114;p17"/>
          <p:cNvSpPr/>
          <p:nvPr/>
        </p:nvSpPr>
        <p:spPr>
          <a:xfrm>
            <a:off x="188925" y="1074125"/>
            <a:ext cx="1447800" cy="749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People want higher confidence for both positive and negative results.</a:t>
            </a:r>
            <a:endParaRPr b="0" i="0" sz="1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5" name="Google Shape;115;p17"/>
          <p:cNvCxnSpPr>
            <a:endCxn id="114" idx="3"/>
          </p:cNvCxnSpPr>
          <p:nvPr/>
        </p:nvCxnSpPr>
        <p:spPr>
          <a:xfrm rot="10800000">
            <a:off x="1636725" y="1448675"/>
            <a:ext cx="1560600" cy="840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16" name="Google Shape;116;p17"/>
          <p:cNvSpPr/>
          <p:nvPr/>
        </p:nvSpPr>
        <p:spPr>
          <a:xfrm>
            <a:off x="7443600" y="614951"/>
            <a:ext cx="1447800" cy="1430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Will help usher in era of at-home concierge diagnostics</a:t>
            </a:r>
            <a:r>
              <a:rPr b="0" i="0" lang="en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but simply too constrained by manufacturing and too expensive for public health screening.</a:t>
            </a:r>
            <a:endParaRPr b="0" i="0" sz="1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7" name="Google Shape;117;p17"/>
          <p:cNvCxnSpPr>
            <a:stCxn id="116" idx="1"/>
          </p:cNvCxnSpPr>
          <p:nvPr/>
        </p:nvCxnSpPr>
        <p:spPr>
          <a:xfrm flipH="1">
            <a:off x="5755200" y="1330151"/>
            <a:ext cx="1688400" cy="1022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18" name="Google Shape;118;p17"/>
          <p:cNvSpPr/>
          <p:nvPr/>
        </p:nvSpPr>
        <p:spPr>
          <a:xfrm>
            <a:off x="7443600" y="2604459"/>
            <a:ext cx="1447800" cy="13110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49352" lvl="0" marL="30175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"/>
              <a:buChar char="●"/>
            </a:pPr>
            <a:r>
              <a:rPr b="1" i="0" lang="en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Local</a:t>
            </a:r>
            <a:endParaRPr b="1" i="0" sz="1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9352" lvl="0" marL="30175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"/>
              <a:buChar char="●"/>
            </a:pPr>
            <a:r>
              <a:rPr b="1" i="0" lang="en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Fast</a:t>
            </a:r>
            <a:endParaRPr b="1" i="0" sz="1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9352" lvl="0" marL="30175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"/>
              <a:buChar char="●"/>
            </a:pPr>
            <a:r>
              <a:rPr b="1" i="0" lang="en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Cheap</a:t>
            </a:r>
            <a:endParaRPr b="1" i="0" sz="1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9352" lvl="0" marL="30175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"/>
              <a:buChar char="●"/>
            </a:pPr>
            <a:r>
              <a:rPr b="1" i="0" lang="en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Molecular</a:t>
            </a:r>
            <a:endParaRPr b="1" i="0" sz="1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9352" lvl="0" marL="30175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"/>
              <a:buChar char="●"/>
            </a:pPr>
            <a:r>
              <a:rPr b="1" i="0" lang="en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Flexible</a:t>
            </a:r>
            <a:endParaRPr b="1" i="0" sz="1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9352" lvl="0" marL="30175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"/>
              <a:buChar char="●"/>
            </a:pPr>
            <a:r>
              <a:rPr b="1" i="0" lang="en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Resilient</a:t>
            </a:r>
            <a:endParaRPr b="1" i="0" sz="1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9" name="Google Shape;119;p17"/>
          <p:cNvCxnSpPr>
            <a:stCxn id="118" idx="1"/>
            <a:endCxn id="120" idx="3"/>
          </p:cNvCxnSpPr>
          <p:nvPr/>
        </p:nvCxnSpPr>
        <p:spPr>
          <a:xfrm rot="10800000">
            <a:off x="4746300" y="2899659"/>
            <a:ext cx="2697300" cy="360300"/>
          </a:xfrm>
          <a:prstGeom prst="straightConnector1">
            <a:avLst/>
          </a:prstGeom>
          <a:noFill/>
          <a:ln cap="flat" cmpd="sng" w="19050">
            <a:solidFill>
              <a:srgbClr val="4285F4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21" name="Google Shape;121;p17"/>
          <p:cNvSpPr/>
          <p:nvPr/>
        </p:nvSpPr>
        <p:spPr>
          <a:xfrm>
            <a:off x="4329500" y="2703775"/>
            <a:ext cx="442800" cy="4428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17"/>
          <p:cNvPicPr preferRelativeResize="0"/>
          <p:nvPr/>
        </p:nvPicPr>
        <p:blipFill rotWithShape="1">
          <a:blip r:embed="rId3">
            <a:alphaModFix/>
          </a:blip>
          <a:srcRect b="3728" l="0" r="0" t="3738"/>
          <a:stretch/>
        </p:blipFill>
        <p:spPr>
          <a:xfrm>
            <a:off x="4366218" y="2728185"/>
            <a:ext cx="380002" cy="342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/>
          <p:nvPr/>
        </p:nvSpPr>
        <p:spPr>
          <a:xfrm>
            <a:off x="321450" y="1958475"/>
            <a:ext cx="7050300" cy="188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8" name="Google Shape;128;p18"/>
          <p:cNvSpPr txBox="1"/>
          <p:nvPr/>
        </p:nvSpPr>
        <p:spPr>
          <a:xfrm>
            <a:off x="373675" y="325625"/>
            <a:ext cx="73008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</a:pPr>
            <a:r>
              <a:rPr b="1" i="0" lang="en" sz="284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FLOODLAMP PLATFORM</a:t>
            </a:r>
            <a:endParaRPr b="1" i="0" sz="284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9" name="Google Shape;129;p18"/>
          <p:cNvSpPr/>
          <p:nvPr/>
        </p:nvSpPr>
        <p:spPr>
          <a:xfrm>
            <a:off x="7598350" y="886950"/>
            <a:ext cx="1333500" cy="40713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741B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741B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0" name="Google Shape;130;p18"/>
          <p:cNvSpPr/>
          <p:nvPr/>
        </p:nvSpPr>
        <p:spPr>
          <a:xfrm>
            <a:off x="3332235" y="2997675"/>
            <a:ext cx="1204500" cy="7392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Admin Portal</a:t>
            </a:r>
            <a:endParaRPr b="0" i="0" sz="1000" u="none" cap="none" strike="noStrike">
              <a:solidFill>
                <a:srgbClr val="674EA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" name="Google Shape;131;p18"/>
          <p:cNvSpPr/>
          <p:nvPr/>
        </p:nvSpPr>
        <p:spPr>
          <a:xfrm>
            <a:off x="3332222" y="2122375"/>
            <a:ext cx="1204500" cy="7392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Collection Kits</a:t>
            </a:r>
            <a:endParaRPr b="1" i="0" sz="1200" u="none" cap="none" strike="noStrike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1961510" y="2122375"/>
            <a:ext cx="1172100" cy="7392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Reagent </a:t>
            </a:r>
            <a:endParaRPr b="1" i="0" sz="1200" u="none" cap="none" strike="noStrike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Test Kits </a:t>
            </a:r>
            <a:endParaRPr b="1" i="0" sz="1200" u="none" cap="none" strike="noStrike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3" name="Google Shape;133;p18"/>
          <p:cNvSpPr/>
          <p:nvPr/>
        </p:nvSpPr>
        <p:spPr>
          <a:xfrm>
            <a:off x="7672900" y="2447013"/>
            <a:ext cx="1172100" cy="7392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Sample Processing Sites (Labs)</a:t>
            </a:r>
            <a:endParaRPr b="0" i="0" sz="1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4" name="Google Shape;134;p18"/>
          <p:cNvSpPr/>
          <p:nvPr/>
        </p:nvSpPr>
        <p:spPr>
          <a:xfrm>
            <a:off x="7674475" y="3282894"/>
            <a:ext cx="1160400" cy="7392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BF9000"/>
                </a:solidFill>
                <a:latin typeface="Poppins"/>
                <a:ea typeface="Poppins"/>
                <a:cs typeface="Poppins"/>
                <a:sym typeface="Poppins"/>
              </a:rPr>
              <a:t>Service, Support,</a:t>
            </a:r>
            <a:endParaRPr b="1" i="0" sz="1200" u="none" cap="none" strike="noStrike">
              <a:solidFill>
                <a:srgbClr val="BF9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BF9000"/>
                </a:solidFill>
                <a:latin typeface="Poppins"/>
                <a:ea typeface="Poppins"/>
                <a:cs typeface="Poppins"/>
                <a:sym typeface="Poppins"/>
              </a:rPr>
              <a:t>Consulting</a:t>
            </a:r>
            <a:endParaRPr b="0" i="0" sz="1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" name="Google Shape;135;p18"/>
          <p:cNvSpPr/>
          <p:nvPr/>
        </p:nvSpPr>
        <p:spPr>
          <a:xfrm>
            <a:off x="1960635" y="2997675"/>
            <a:ext cx="1204500" cy="7392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App</a:t>
            </a:r>
            <a:endParaRPr b="0" i="0" sz="1000" u="none" cap="none" strike="noStrike">
              <a:solidFill>
                <a:srgbClr val="674EA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" name="Google Shape;136;p18"/>
          <p:cNvSpPr/>
          <p:nvPr/>
        </p:nvSpPr>
        <p:spPr>
          <a:xfrm>
            <a:off x="4703822" y="2122375"/>
            <a:ext cx="1204500" cy="7392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Standard Equipment</a:t>
            </a:r>
            <a:endParaRPr b="1" i="0" sz="1200" u="none" cap="none" strike="noStrike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7" name="Google Shape;137;p18"/>
          <p:cNvSpPr/>
          <p:nvPr/>
        </p:nvSpPr>
        <p:spPr>
          <a:xfrm>
            <a:off x="6062713" y="2122375"/>
            <a:ext cx="1204500" cy="7392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34275" lIns="45700" spcFirstLastPara="1" rIns="45700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Standard Consumables</a:t>
            </a:r>
            <a:endParaRPr b="1" i="0" sz="1200" u="none" cap="none" strike="noStrike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8" name="Google Shape;138;p18"/>
          <p:cNvSpPr/>
          <p:nvPr/>
        </p:nvSpPr>
        <p:spPr>
          <a:xfrm>
            <a:off x="4703835" y="2997675"/>
            <a:ext cx="1204500" cy="7392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Training Program</a:t>
            </a:r>
            <a:endParaRPr b="0" i="0" sz="1000" u="none" cap="none" strike="noStrike">
              <a:solidFill>
                <a:srgbClr val="674EA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9" name="Google Shape;139;p18"/>
          <p:cNvSpPr/>
          <p:nvPr/>
        </p:nvSpPr>
        <p:spPr>
          <a:xfrm>
            <a:off x="6062725" y="2997675"/>
            <a:ext cx="1204500" cy="7392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Quality Management System</a:t>
            </a:r>
            <a:endParaRPr b="0" i="0" sz="1000" u="none" cap="none" strike="noStrike">
              <a:solidFill>
                <a:srgbClr val="674EA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0" name="Google Shape;140;p18"/>
          <p:cNvSpPr/>
          <p:nvPr/>
        </p:nvSpPr>
        <p:spPr>
          <a:xfrm rot="-5400000">
            <a:off x="1230977" y="2243928"/>
            <a:ext cx="1059600" cy="36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PHYSICAL</a:t>
            </a:r>
            <a:endParaRPr b="0" i="0" sz="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p18"/>
          <p:cNvSpPr/>
          <p:nvPr/>
        </p:nvSpPr>
        <p:spPr>
          <a:xfrm rot="-5400000">
            <a:off x="1279960" y="3066689"/>
            <a:ext cx="963600" cy="36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DIGITAL</a:t>
            </a:r>
            <a:endParaRPr b="0" i="0" sz="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" name="Google Shape;142;p18"/>
          <p:cNvSpPr/>
          <p:nvPr/>
        </p:nvSpPr>
        <p:spPr>
          <a:xfrm>
            <a:off x="401032" y="2523268"/>
            <a:ext cx="1053300" cy="7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Core</a:t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Modules</a:t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3" name="Google Shape;143;p18"/>
          <p:cNvSpPr/>
          <p:nvPr/>
        </p:nvSpPr>
        <p:spPr>
          <a:xfrm>
            <a:off x="321450" y="870425"/>
            <a:ext cx="7050300" cy="9636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8"/>
          <p:cNvSpPr/>
          <p:nvPr/>
        </p:nvSpPr>
        <p:spPr>
          <a:xfrm>
            <a:off x="1976157" y="979375"/>
            <a:ext cx="1172100" cy="7392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COVID Response </a:t>
            </a:r>
            <a:endParaRPr b="1" i="0" sz="1200" u="none" cap="none" strike="noStrike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5" name="Google Shape;145;p18"/>
          <p:cNvSpPr/>
          <p:nvPr/>
        </p:nvSpPr>
        <p:spPr>
          <a:xfrm>
            <a:off x="321450" y="3994625"/>
            <a:ext cx="7050300" cy="9636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8"/>
          <p:cNvSpPr/>
          <p:nvPr/>
        </p:nvSpPr>
        <p:spPr>
          <a:xfrm>
            <a:off x="1977126" y="4103575"/>
            <a:ext cx="1172100" cy="7392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34275" lIns="45700" spcFirstLastPara="1" rIns="45700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EMS &amp; Municipalities</a:t>
            </a:r>
            <a:r>
              <a:rPr b="1" i="0" lang="en" sz="1100" u="none" cap="none" strike="noStrike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i="0" sz="1100" u="none" cap="none" strike="noStrike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7" name="Google Shape;147;p18"/>
          <p:cNvSpPr/>
          <p:nvPr/>
        </p:nvSpPr>
        <p:spPr>
          <a:xfrm>
            <a:off x="401024" y="923075"/>
            <a:ext cx="1828500" cy="7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Applications</a:t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8" name="Google Shape;148;p18"/>
          <p:cNvSpPr/>
          <p:nvPr/>
        </p:nvSpPr>
        <p:spPr>
          <a:xfrm>
            <a:off x="401022" y="4082425"/>
            <a:ext cx="1445700" cy="7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Network</a:t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4719357" y="979375"/>
            <a:ext cx="1172100" cy="7392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TB</a:t>
            </a:r>
            <a:endParaRPr b="1" i="0" sz="1200" u="none" cap="none" strike="noStrike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Zikka</a:t>
            </a:r>
            <a:endParaRPr b="1" i="0" sz="1200" u="none" cap="none" strike="noStrike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6090957" y="979375"/>
            <a:ext cx="1172100" cy="7392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Influenza</a:t>
            </a:r>
            <a:endParaRPr b="1" i="0" sz="1200" u="none" cap="none" strike="noStrike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STD's</a:t>
            </a:r>
            <a:endParaRPr b="1" i="0" sz="1200" u="none" cap="none" strike="noStrike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Cancer</a:t>
            </a:r>
            <a:endParaRPr b="1" i="0" sz="1200" u="none" cap="none" strike="noStrike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3347757" y="979375"/>
            <a:ext cx="1172100" cy="7392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Emerging Threats</a:t>
            </a:r>
            <a:endParaRPr b="1" i="0" sz="1200" u="none" cap="none" strike="noStrike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(Pandemic Prep)</a:t>
            </a:r>
            <a:endParaRPr b="1" i="0" sz="800" u="none" cap="none" strike="noStrike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2" name="Google Shape;152;p18"/>
          <p:cNvSpPr/>
          <p:nvPr/>
        </p:nvSpPr>
        <p:spPr>
          <a:xfrm>
            <a:off x="7672900" y="4123413"/>
            <a:ext cx="1172100" cy="7392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34275" lIns="18275" spcFirstLastPara="1" rIns="182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200" u="none" cap="none" strike="noStrike">
                <a:solidFill>
                  <a:srgbClr val="BF9000"/>
                </a:solidFill>
                <a:latin typeface="Poppins"/>
                <a:ea typeface="Poppins"/>
                <a:cs typeface="Poppins"/>
                <a:sym typeface="Poppins"/>
              </a:rPr>
              <a:t>Testing Program Management</a:t>
            </a:r>
            <a:endParaRPr b="0" i="0" sz="1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7698299" y="868979"/>
            <a:ext cx="1160400" cy="7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Products</a:t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4" name="Google Shape;154;p18"/>
          <p:cNvSpPr/>
          <p:nvPr/>
        </p:nvSpPr>
        <p:spPr>
          <a:xfrm>
            <a:off x="7672900" y="1608813"/>
            <a:ext cx="1172100" cy="7392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All-in</a:t>
            </a:r>
            <a:endParaRPr b="1" i="0" sz="1200" u="none" cap="none" strike="noStrike">
              <a:solidFill>
                <a:srgbClr val="1155CC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Test Kits</a:t>
            </a:r>
            <a:endParaRPr b="0" i="0" sz="1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3348726" y="4103575"/>
            <a:ext cx="1172100" cy="7392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34275" lIns="45700" spcFirstLastPara="1" rIns="45700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Schools and Businesses</a:t>
            </a:r>
            <a:r>
              <a:rPr b="1" i="0" lang="en" sz="1100" u="none" cap="none" strike="noStrike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i="0" sz="1100" u="none" cap="none" strike="noStrike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4720326" y="4103575"/>
            <a:ext cx="1172100" cy="7392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34275" lIns="45700" spcFirstLastPara="1" rIns="45700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U.S. Federal Agencies </a:t>
            </a:r>
            <a:r>
              <a:rPr b="1" i="0" lang="en" sz="800" u="none" cap="none" strike="noStrike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(BARDA, ASPR, CDC, DoD, FEMA)</a:t>
            </a:r>
            <a:r>
              <a:rPr b="1" i="0" lang="en" sz="800" u="none" cap="none" strike="noStrike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i="0" sz="800" u="none" cap="none" strike="noStrike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6091926" y="4103575"/>
            <a:ext cx="1172100" cy="7392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34275" lIns="45700" spcFirstLastPara="1" rIns="45700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International Governments</a:t>
            </a:r>
            <a:r>
              <a:rPr b="1" i="0" lang="en" sz="1100" u="none" cap="none" strike="noStrike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i="0" sz="1100" u="none" cap="none" strike="noStrike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3" name="Google Shape;163;p19"/>
          <p:cNvSpPr/>
          <p:nvPr/>
        </p:nvSpPr>
        <p:spPr>
          <a:xfrm>
            <a:off x="5968297" y="2224400"/>
            <a:ext cx="26517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FloodLAMP QuickColor</a:t>
            </a:r>
            <a:r>
              <a:rPr b="1" baseline="30000" i="0" lang="en" sz="13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TM</a:t>
            </a:r>
            <a:r>
              <a:rPr b="1" i="0" lang="en" sz="13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 Test</a:t>
            </a:r>
            <a:endParaRPr b="1" i="0" sz="13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990000"/>
                </a:solidFill>
                <a:latin typeface="Poppins"/>
                <a:ea typeface="Poppins"/>
                <a:cs typeface="Poppins"/>
                <a:sym typeface="Poppins"/>
              </a:rPr>
              <a:t>Molecular Performance</a:t>
            </a:r>
            <a:endParaRPr b="1" i="0" sz="10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8590" lvl="0" marL="18288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b="0" i="0" lang="en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RT-LAMP "PCR-like" molecular amplification </a:t>
            </a:r>
            <a:endParaRPr b="0" i="0" sz="9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8590" lvl="0" marL="18288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b="0" i="0" lang="en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 instruments to run test or analyze results</a:t>
            </a:r>
            <a:endParaRPr b="0" i="0" sz="9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8590" lvl="0" marL="18288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b="0" i="0" lang="en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Low cost and easy to run</a:t>
            </a:r>
            <a:endParaRPr b="0" i="0" sz="9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8590" lvl="0" marL="18288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b="0" i="0" lang="en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Results in 45 minutes with only 15 min hands-on</a:t>
            </a:r>
            <a:endParaRPr b="0" i="0" sz="9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4" name="Google Shape;164;p19"/>
          <p:cNvSpPr/>
          <p:nvPr/>
        </p:nvSpPr>
        <p:spPr>
          <a:xfrm>
            <a:off x="3232271" y="2224400"/>
            <a:ext cx="2502000" cy="9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FloodLAMP Mobile App</a:t>
            </a:r>
            <a:endParaRPr b="1" i="0" sz="13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990000"/>
                </a:solidFill>
                <a:latin typeface="Poppins"/>
                <a:ea typeface="Poppins"/>
                <a:cs typeface="Poppins"/>
                <a:sym typeface="Poppins"/>
              </a:rPr>
              <a:t>Decentralized Accessioning</a:t>
            </a:r>
            <a:endParaRPr b="1" i="0" sz="1000" u="none" cap="none" strike="noStrike">
              <a:solidFill>
                <a:srgbClr val="99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8590" lvl="0" marL="18288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b="0" i="0" lang="en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Supports both self and sponsored collection</a:t>
            </a:r>
            <a:endParaRPr b="0" i="0" sz="9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8590" lvl="0" marL="18288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b="0" i="0" lang="en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Results can be reported directly to participants and administrators</a:t>
            </a:r>
            <a:endParaRPr b="0" i="0" sz="9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8590" lvl="0" marL="18288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b="0" i="0" lang="en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Lab staff and program admin interfaces</a:t>
            </a:r>
            <a:endParaRPr b="0" i="0" sz="9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5" name="Google Shape;165;p19"/>
          <p:cNvPicPr preferRelativeResize="0"/>
          <p:nvPr/>
        </p:nvPicPr>
        <p:blipFill rotWithShape="1">
          <a:blip r:embed="rId3">
            <a:alphaModFix/>
          </a:blip>
          <a:srcRect b="0" l="128" r="129" t="0"/>
          <a:stretch/>
        </p:blipFill>
        <p:spPr>
          <a:xfrm>
            <a:off x="3739456" y="1205100"/>
            <a:ext cx="500619" cy="84572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166" name="Google Shape;166;p19"/>
          <p:cNvPicPr preferRelativeResize="0"/>
          <p:nvPr/>
        </p:nvPicPr>
        <p:blipFill rotWithShape="1">
          <a:blip r:embed="rId4">
            <a:alphaModFix/>
          </a:blip>
          <a:srcRect b="0" l="108" r="108" t="0"/>
          <a:stretch/>
        </p:blipFill>
        <p:spPr>
          <a:xfrm>
            <a:off x="4339781" y="1205100"/>
            <a:ext cx="482924" cy="8457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167" name="Google Shape;167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46137" y="1279710"/>
            <a:ext cx="1096022" cy="7960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168" name="Google Shape;168;p19"/>
          <p:cNvSpPr txBox="1"/>
          <p:nvPr/>
        </p:nvSpPr>
        <p:spPr>
          <a:xfrm>
            <a:off x="457200" y="228600"/>
            <a:ext cx="4913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Our Unique Solution</a:t>
            </a:r>
            <a:endParaRPr b="1" i="0" sz="2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373675" y="2224400"/>
            <a:ext cx="2651700" cy="9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Pooled Swab Collection</a:t>
            </a:r>
            <a:endParaRPr b="1" i="0" sz="13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990000"/>
                </a:solidFill>
                <a:latin typeface="Poppins"/>
                <a:ea typeface="Poppins"/>
                <a:cs typeface="Poppins"/>
                <a:sym typeface="Poppins"/>
              </a:rPr>
              <a:t>At-home Family Pooling</a:t>
            </a:r>
            <a:endParaRPr b="1" i="0" sz="10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8590" lvl="0" marL="18288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b="0" i="0" lang="en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Up to 4 nasal swabs per sample tube</a:t>
            </a:r>
            <a:endParaRPr b="0" i="0" sz="9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8590" lvl="0" marL="18288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b="0" i="0" lang="en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Upfront at-home and on-site pooling makes lab processing far more efficient</a:t>
            </a:r>
            <a:endParaRPr b="0" i="0" sz="9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0" name="Google Shape;170;p19"/>
          <p:cNvPicPr preferRelativeResize="0"/>
          <p:nvPr/>
        </p:nvPicPr>
        <p:blipFill rotWithShape="1">
          <a:blip r:embed="rId6">
            <a:alphaModFix/>
          </a:blip>
          <a:srcRect b="4535" l="4773" r="8900" t="4545"/>
          <a:stretch/>
        </p:blipFill>
        <p:spPr>
          <a:xfrm>
            <a:off x="1064312" y="1254882"/>
            <a:ext cx="650575" cy="8457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171" name="Google Shape;171;p19"/>
          <p:cNvSpPr/>
          <p:nvPr/>
        </p:nvSpPr>
        <p:spPr>
          <a:xfrm>
            <a:off x="510250" y="633225"/>
            <a:ext cx="7132200" cy="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Standalone Components and Fully Integrated Program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5968300" y="3751075"/>
            <a:ext cx="2868300" cy="11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Training Program</a:t>
            </a:r>
            <a:endParaRPr b="1" i="0" sz="13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990000"/>
                </a:solidFill>
                <a:latin typeface="Poppins"/>
                <a:ea typeface="Poppins"/>
                <a:cs typeface="Poppins"/>
                <a:sym typeface="Poppins"/>
              </a:rPr>
              <a:t>Remote certification</a:t>
            </a:r>
            <a:endParaRPr b="1" i="0" sz="10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8590" lvl="0" marL="18288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b="0" i="0" lang="en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 development with top learning experience consulting group</a:t>
            </a:r>
            <a:endParaRPr b="0" i="0" sz="9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8590" lvl="0" marL="18288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b="0" i="0" lang="en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Assessment for understanding and compliance</a:t>
            </a:r>
            <a:endParaRPr b="0" i="0" sz="9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8590" lvl="0" marL="18288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b="0" i="0" lang="en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Enables rapid growth while maintaining quality</a:t>
            </a:r>
            <a:endParaRPr b="0" i="0" sz="9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19"/>
          <p:cNvSpPr/>
          <p:nvPr/>
        </p:nvSpPr>
        <p:spPr>
          <a:xfrm>
            <a:off x="3232271" y="3751074"/>
            <a:ext cx="2502000" cy="9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Quality System</a:t>
            </a:r>
            <a:endParaRPr b="1" i="0" sz="13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990000"/>
                </a:solidFill>
                <a:latin typeface="Poppins"/>
                <a:ea typeface="Poppins"/>
                <a:cs typeface="Poppins"/>
                <a:sym typeface="Poppins"/>
              </a:rPr>
              <a:t>Streamlined traceability</a:t>
            </a:r>
            <a:endParaRPr b="1" i="0" sz="1000" u="none" cap="none" strike="noStrike">
              <a:solidFill>
                <a:srgbClr val="99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8590" lvl="0" marL="18288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b="0" i="0" lang="en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 development with top QMS consulting group</a:t>
            </a:r>
            <a:endParaRPr b="0" i="0" sz="9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8590" lvl="0" marL="18288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b="0" i="0" lang="en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Covers suppliers, manufacturing, and test processing</a:t>
            </a:r>
            <a:endParaRPr b="0" i="0" sz="9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" name="Google Shape;174;p19"/>
          <p:cNvSpPr/>
          <p:nvPr/>
        </p:nvSpPr>
        <p:spPr>
          <a:xfrm>
            <a:off x="373675" y="3751074"/>
            <a:ext cx="28146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Turnkey Complete Packages</a:t>
            </a:r>
            <a:endParaRPr b="1" i="0" sz="13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990000"/>
                </a:solidFill>
                <a:latin typeface="Poppins"/>
                <a:ea typeface="Poppins"/>
                <a:cs typeface="Poppins"/>
                <a:sym typeface="Poppins"/>
              </a:rPr>
              <a:t>1000's Samples/Day Anywhere</a:t>
            </a:r>
            <a:endParaRPr b="1" i="0" sz="10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8590" lvl="0" marL="18288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b="0" i="0" lang="en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Everything needed to bringup program from empty room with 3 tables</a:t>
            </a:r>
            <a:endParaRPr b="0" i="0" sz="9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8590" lvl="0" marL="18288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b="0" i="0" lang="en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Comprises calibrated standard equipment, supplies, consumables, and test reagent kits (50+ SKUs, many pre-prepped for ease of use)</a:t>
            </a:r>
            <a:endParaRPr b="0" i="0" sz="9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/>
          <p:nvPr/>
        </p:nvSpPr>
        <p:spPr>
          <a:xfrm>
            <a:off x="457200" y="757525"/>
            <a:ext cx="8287200" cy="918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20"/>
          <p:cNvPicPr preferRelativeResize="0"/>
          <p:nvPr/>
        </p:nvPicPr>
        <p:blipFill rotWithShape="1">
          <a:blip r:embed="rId3">
            <a:alphaModFix/>
          </a:blip>
          <a:srcRect b="14609" l="67776" r="1193" t="16897"/>
          <a:stretch/>
        </p:blipFill>
        <p:spPr>
          <a:xfrm>
            <a:off x="4050373" y="3561518"/>
            <a:ext cx="900506" cy="99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grpSp>
        <p:nvGrpSpPr>
          <p:cNvPr id="181" name="Google Shape;181;p20"/>
          <p:cNvGrpSpPr/>
          <p:nvPr/>
        </p:nvGrpSpPr>
        <p:grpSpPr>
          <a:xfrm>
            <a:off x="549121" y="1907513"/>
            <a:ext cx="1365205" cy="1364841"/>
            <a:chOff x="1057182" y="2464193"/>
            <a:chExt cx="1819788" cy="1819788"/>
          </a:xfrm>
        </p:grpSpPr>
        <p:grpSp>
          <p:nvGrpSpPr>
            <p:cNvPr id="182" name="Google Shape;182;p20"/>
            <p:cNvGrpSpPr/>
            <p:nvPr/>
          </p:nvGrpSpPr>
          <p:grpSpPr>
            <a:xfrm>
              <a:off x="1057182" y="2464193"/>
              <a:ext cx="1819788" cy="1819788"/>
              <a:chOff x="1057182" y="2464193"/>
              <a:chExt cx="1819788" cy="1819788"/>
            </a:xfrm>
          </p:grpSpPr>
          <p:pic>
            <p:nvPicPr>
              <p:cNvPr id="183" name="Google Shape;183;p20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 rot="-2699977">
                <a:off x="1337670" y="2716708"/>
                <a:ext cx="1258811" cy="131475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4" name="Google Shape;184;p20"/>
              <p:cNvSpPr/>
              <p:nvPr/>
            </p:nvSpPr>
            <p:spPr>
              <a:xfrm>
                <a:off x="1819025" y="3108614"/>
                <a:ext cx="167400" cy="5580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185" name="Google Shape;185;p20"/>
            <p:cNvCxnSpPr/>
            <p:nvPr/>
          </p:nvCxnSpPr>
          <p:spPr>
            <a:xfrm>
              <a:off x="1837213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86" name="Google Shape;186;p20"/>
            <p:cNvSpPr/>
            <p:nvPr/>
          </p:nvSpPr>
          <p:spPr>
            <a:xfrm>
              <a:off x="1825084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7" name="Google Shape;187;p20"/>
            <p:cNvCxnSpPr/>
            <p:nvPr/>
          </p:nvCxnSpPr>
          <p:spPr>
            <a:xfrm>
              <a:off x="1880060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88" name="Google Shape;188;p20"/>
            <p:cNvSpPr/>
            <p:nvPr/>
          </p:nvSpPr>
          <p:spPr>
            <a:xfrm>
              <a:off x="186793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9" name="Google Shape;189;p20"/>
            <p:cNvCxnSpPr/>
            <p:nvPr/>
          </p:nvCxnSpPr>
          <p:spPr>
            <a:xfrm>
              <a:off x="1925939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90" name="Google Shape;190;p20"/>
            <p:cNvSpPr/>
            <p:nvPr/>
          </p:nvSpPr>
          <p:spPr>
            <a:xfrm>
              <a:off x="191381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1" name="Google Shape;191;p20"/>
            <p:cNvCxnSpPr/>
            <p:nvPr/>
          </p:nvCxnSpPr>
          <p:spPr>
            <a:xfrm>
              <a:off x="1969184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92" name="Google Shape;192;p20"/>
            <p:cNvSpPr/>
            <p:nvPr/>
          </p:nvSpPr>
          <p:spPr>
            <a:xfrm>
              <a:off x="1957056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3" name="Google Shape;193;p20"/>
          <p:cNvGrpSpPr/>
          <p:nvPr/>
        </p:nvGrpSpPr>
        <p:grpSpPr>
          <a:xfrm>
            <a:off x="1558817" y="1907513"/>
            <a:ext cx="1365205" cy="1364841"/>
            <a:chOff x="1196492" y="331588"/>
            <a:chExt cx="1365205" cy="1364841"/>
          </a:xfrm>
        </p:grpSpPr>
        <p:grpSp>
          <p:nvGrpSpPr>
            <p:cNvPr id="194" name="Google Shape;194;p20"/>
            <p:cNvGrpSpPr/>
            <p:nvPr/>
          </p:nvGrpSpPr>
          <p:grpSpPr>
            <a:xfrm>
              <a:off x="1196492" y="331588"/>
              <a:ext cx="1365205" cy="1364841"/>
              <a:chOff x="1057182" y="2464193"/>
              <a:chExt cx="1819788" cy="1819788"/>
            </a:xfrm>
          </p:grpSpPr>
          <p:pic>
            <p:nvPicPr>
              <p:cNvPr id="195" name="Google Shape;195;p20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 rot="-2699977">
                <a:off x="1337670" y="2716708"/>
                <a:ext cx="1258811" cy="131475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6" name="Google Shape;196;p20"/>
              <p:cNvSpPr/>
              <p:nvPr/>
            </p:nvSpPr>
            <p:spPr>
              <a:xfrm>
                <a:off x="1819025" y="3108614"/>
                <a:ext cx="167400" cy="5580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7" name="Google Shape;197;p20"/>
            <p:cNvGrpSpPr/>
            <p:nvPr/>
          </p:nvGrpSpPr>
          <p:grpSpPr>
            <a:xfrm>
              <a:off x="1713912" y="1131657"/>
              <a:ext cx="229676" cy="101451"/>
              <a:chOff x="2256015" y="3032031"/>
              <a:chExt cx="373032" cy="135250"/>
            </a:xfrm>
          </p:grpSpPr>
          <p:grpSp>
            <p:nvGrpSpPr>
              <p:cNvPr id="198" name="Google Shape;198;p20"/>
              <p:cNvGrpSpPr/>
              <p:nvPr/>
            </p:nvGrpSpPr>
            <p:grpSpPr>
              <a:xfrm rot="-128103">
                <a:off x="2258298" y="3036043"/>
                <a:ext cx="217750" cy="126631"/>
                <a:chOff x="2646560" y="3036549"/>
                <a:chExt cx="174835" cy="126644"/>
              </a:xfrm>
            </p:grpSpPr>
            <p:sp>
              <p:nvSpPr>
                <p:cNvPr id="199" name="Google Shape;199;p20"/>
                <p:cNvSpPr/>
                <p:nvPr/>
              </p:nvSpPr>
              <p:spPr>
                <a:xfrm rot="5852367">
                  <a:off x="2650006" y="3057260"/>
                  <a:ext cx="102890" cy="97121"/>
                </a:xfrm>
                <a:prstGeom prst="arc">
                  <a:avLst>
                    <a:gd fmla="val 18122687" name="adj1"/>
                    <a:gd fmla="val 21114050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0" name="Google Shape;200;p20"/>
                <p:cNvSpPr/>
                <p:nvPr/>
              </p:nvSpPr>
              <p:spPr>
                <a:xfrm flipH="1" rot="-5852367">
                  <a:off x="2714450" y="3044826"/>
                  <a:ext cx="102890" cy="98350"/>
                </a:xfrm>
                <a:prstGeom prst="arc">
                  <a:avLst>
                    <a:gd fmla="val 18122687" name="adj1"/>
                    <a:gd fmla="val 21343542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01" name="Google Shape;201;p20"/>
              <p:cNvGrpSpPr/>
              <p:nvPr/>
            </p:nvGrpSpPr>
            <p:grpSpPr>
              <a:xfrm rot="-128103">
                <a:off x="2334509" y="3036624"/>
                <a:ext cx="217003" cy="126063"/>
                <a:chOff x="2646578" y="3036522"/>
                <a:chExt cx="174235" cy="126076"/>
              </a:xfrm>
            </p:grpSpPr>
            <p:sp>
              <p:nvSpPr>
                <p:cNvPr id="202" name="Google Shape;202;p20"/>
                <p:cNvSpPr/>
                <p:nvPr/>
              </p:nvSpPr>
              <p:spPr>
                <a:xfrm rot="5852367">
                  <a:off x="2650024" y="3056665"/>
                  <a:ext cx="102890" cy="97121"/>
                </a:xfrm>
                <a:prstGeom prst="arc">
                  <a:avLst>
                    <a:gd fmla="val 18122687" name="adj1"/>
                    <a:gd fmla="val 21114050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3" name="Google Shape;203;p20"/>
                <p:cNvSpPr/>
                <p:nvPr/>
              </p:nvSpPr>
              <p:spPr>
                <a:xfrm flipH="1" rot="-5852367">
                  <a:off x="2713868" y="3044799"/>
                  <a:ext cx="102890" cy="98350"/>
                </a:xfrm>
                <a:prstGeom prst="arc">
                  <a:avLst>
                    <a:gd fmla="val 18122687" name="adj1"/>
                    <a:gd fmla="val 21343542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04" name="Google Shape;204;p20"/>
              <p:cNvGrpSpPr/>
              <p:nvPr/>
            </p:nvGrpSpPr>
            <p:grpSpPr>
              <a:xfrm rot="-128103">
                <a:off x="2411876" y="3035989"/>
                <a:ext cx="214873" cy="127334"/>
                <a:chOff x="2646578" y="3035251"/>
                <a:chExt cx="172525" cy="127347"/>
              </a:xfrm>
            </p:grpSpPr>
            <p:sp>
              <p:nvSpPr>
                <p:cNvPr id="205" name="Google Shape;205;p20"/>
                <p:cNvSpPr/>
                <p:nvPr/>
              </p:nvSpPr>
              <p:spPr>
                <a:xfrm rot="5852367">
                  <a:off x="2650024" y="3056665"/>
                  <a:ext cx="102890" cy="97121"/>
                </a:xfrm>
                <a:prstGeom prst="arc">
                  <a:avLst>
                    <a:gd fmla="val 18122687" name="adj1"/>
                    <a:gd fmla="val 21114050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6" name="Google Shape;206;p20"/>
                <p:cNvSpPr/>
                <p:nvPr/>
              </p:nvSpPr>
              <p:spPr>
                <a:xfrm flipH="1" rot="-5852367">
                  <a:off x="2712158" y="3043528"/>
                  <a:ext cx="102890" cy="98350"/>
                </a:xfrm>
                <a:prstGeom prst="arc">
                  <a:avLst>
                    <a:gd fmla="val 18122687" name="adj1"/>
                    <a:gd fmla="val 21343542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207" name="Google Shape;207;p20"/>
            <p:cNvSpPr/>
            <p:nvPr/>
          </p:nvSpPr>
          <p:spPr>
            <a:xfrm>
              <a:off x="1763410" y="1215307"/>
              <a:ext cx="136218" cy="126806"/>
            </a:xfrm>
            <a:custGeom>
              <a:rect b="b" l="l" r="r" t="t"/>
              <a:pathLst>
                <a:path extrusionOk="0" h="6763" w="7263">
                  <a:moveTo>
                    <a:pt x="0" y="262"/>
                  </a:moveTo>
                  <a:lnTo>
                    <a:pt x="47" y="2548"/>
                  </a:lnTo>
                  <a:lnTo>
                    <a:pt x="3572" y="6763"/>
                  </a:lnTo>
                  <a:lnTo>
                    <a:pt x="7191" y="2429"/>
                  </a:lnTo>
                  <a:lnTo>
                    <a:pt x="7263" y="381"/>
                  </a:lnTo>
                  <a:lnTo>
                    <a:pt x="6358" y="24"/>
                  </a:lnTo>
                  <a:lnTo>
                    <a:pt x="4977" y="428"/>
                  </a:lnTo>
                  <a:lnTo>
                    <a:pt x="3453" y="0"/>
                  </a:lnTo>
                  <a:lnTo>
                    <a:pt x="2167" y="405"/>
                  </a:lnTo>
                  <a:lnTo>
                    <a:pt x="571" y="24"/>
                  </a:lnTo>
                  <a:close/>
                </a:path>
              </a:pathLst>
            </a:custGeom>
            <a:solidFill>
              <a:srgbClr val="C9DAF8"/>
            </a:solidFill>
            <a:ln cap="flat" cmpd="sng" w="9525">
              <a:solidFill>
                <a:srgbClr val="C9DAF8"/>
              </a:solidFill>
              <a:prstDash val="solid"/>
              <a:round/>
              <a:headEnd len="sm" w="sm" type="none"/>
              <a:tailEnd len="sm" w="sm" type="none"/>
            </a:ln>
          </p:spPr>
        </p:sp>
      </p:grpSp>
      <p:sp>
        <p:nvSpPr>
          <p:cNvPr id="208" name="Google Shape;208;p20"/>
          <p:cNvSpPr txBox="1"/>
          <p:nvPr/>
        </p:nvSpPr>
        <p:spPr>
          <a:xfrm>
            <a:off x="526075" y="751273"/>
            <a:ext cx="8127600" cy="8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FloodLAMP has </a:t>
            </a:r>
            <a:r>
              <a:rPr b="1" i="0" lang="en" sz="1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fully validated</a:t>
            </a:r>
            <a:r>
              <a:rPr b="0" i="0" lang="en" sz="1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2 complementary tests that are best-of-breed with EUAs submitted to the FDA. Pooled home collection kit was also </a:t>
            </a:r>
            <a:r>
              <a:rPr b="1" i="0" lang="en" sz="1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submitted for interactive review</a:t>
            </a:r>
            <a:r>
              <a:rPr b="0" i="0" lang="en" sz="1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 The test workflow and collection kit has been designed to </a:t>
            </a:r>
            <a:r>
              <a:rPr b="1" i="0" lang="en" sz="1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expand to other disease targets</a:t>
            </a:r>
            <a:r>
              <a:rPr b="0" i="0" lang="en" sz="1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in the future. </a:t>
            </a:r>
            <a:endParaRPr b="0" i="0" sz="14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71773" y="2127116"/>
            <a:ext cx="1204200" cy="87458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211" name="Google Shape;211;p20"/>
          <p:cNvSpPr/>
          <p:nvPr/>
        </p:nvSpPr>
        <p:spPr>
          <a:xfrm>
            <a:off x="5268625" y="2110175"/>
            <a:ext cx="3801900" cy="1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QuickColor</a:t>
            </a:r>
            <a:r>
              <a:rPr b="1" baseline="30000" i="0" lang="en" sz="14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TM</a:t>
            </a:r>
            <a:r>
              <a:rPr b="1" i="0" lang="en" sz="14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 LAMP Test*</a:t>
            </a:r>
            <a:endParaRPr b="1" i="0" sz="14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Char char="●"/>
            </a:pPr>
            <a:r>
              <a:rPr b="0" i="0" lang="en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High sensitivity (90%)</a:t>
            </a:r>
            <a:endParaRPr b="0" i="0" sz="1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Char char="●"/>
            </a:pPr>
            <a:r>
              <a:rPr b="0" i="0" lang="en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Ultra-high throughput</a:t>
            </a:r>
            <a:endParaRPr b="0" i="0" sz="1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Char char="●"/>
            </a:pPr>
            <a:r>
              <a:rPr b="0" i="0" lang="en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Ideal for serial screening</a:t>
            </a:r>
            <a:endParaRPr b="0" i="0" sz="1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000"/>
              <a:buFont typeface="Roboto"/>
              <a:buChar char="●"/>
            </a:pPr>
            <a:r>
              <a:rPr b="0" i="0" lang="en" sz="1000" u="none" cap="none" strike="noStrike">
                <a:solidFill>
                  <a:srgbClr val="4285F4"/>
                </a:solidFill>
                <a:latin typeface="Roboto"/>
                <a:ea typeface="Roboto"/>
                <a:cs typeface="Roboto"/>
                <a:sym typeface="Roboto"/>
              </a:rPr>
              <a:t>Uniquely scales without capital intensive instruments</a:t>
            </a:r>
            <a:endParaRPr b="0" i="0" sz="1000" u="none" cap="none" strike="noStrike"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*Licensed from Harvard Medical School (</a:t>
            </a:r>
            <a:r>
              <a:rPr b="0" i="1" lang="en" sz="8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Rabe Cepko - "SARS-CoV-2 detection using isothermal amplification and a rapid, inexpensive protocol for sample inactivation and purification" PNAS 09-29-2020</a:t>
            </a:r>
            <a:r>
              <a:rPr b="0" i="1" lang="en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b="0" i="1" lang="en" sz="8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MGH Clinical Validation Preprint</a:t>
            </a:r>
            <a:r>
              <a:rPr b="0" i="1" lang="en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) </a:t>
            </a:r>
            <a:endParaRPr b="0" i="1" sz="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" name="Google Shape;212;p20"/>
          <p:cNvSpPr/>
          <p:nvPr/>
        </p:nvSpPr>
        <p:spPr>
          <a:xfrm>
            <a:off x="5268625" y="3674925"/>
            <a:ext cx="34410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EasyPCR</a:t>
            </a:r>
            <a:r>
              <a:rPr b="1" baseline="30000" i="0" lang="en" sz="14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TM</a:t>
            </a:r>
            <a:r>
              <a:rPr b="1" i="0" lang="en" sz="14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 Test</a:t>
            </a:r>
            <a:endParaRPr b="1" i="0" sz="14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Char char="●"/>
            </a:pPr>
            <a:r>
              <a:rPr b="0" i="0" lang="en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Very high sensitivity (98%)</a:t>
            </a:r>
            <a:endParaRPr b="0" i="0" sz="1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Char char="●"/>
            </a:pPr>
            <a:r>
              <a:rPr b="0" i="0" lang="en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Medium throughput (1.5 hrs/94)</a:t>
            </a:r>
            <a:endParaRPr b="0" i="0" sz="1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Ideal for diagnostics and confirmatory reflex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20"/>
          <p:cNvSpPr/>
          <p:nvPr/>
        </p:nvSpPr>
        <p:spPr>
          <a:xfrm>
            <a:off x="4050375" y="3019500"/>
            <a:ext cx="10470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1" lang="en" sz="9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Visual Readout</a:t>
            </a:r>
            <a:endParaRPr b="0" i="1" sz="9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4" name="Google Shape;214;p20"/>
          <p:cNvSpPr/>
          <p:nvPr/>
        </p:nvSpPr>
        <p:spPr>
          <a:xfrm>
            <a:off x="449700" y="3125925"/>
            <a:ext cx="25881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Streamlined Sample Prep</a:t>
            </a:r>
            <a:endParaRPr b="1" i="0" sz="14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Char char="●"/>
            </a:pPr>
            <a:r>
              <a:rPr b="0" i="0" lang="en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Upfront swab pooling</a:t>
            </a:r>
            <a:endParaRPr b="0" i="0" sz="1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Char char="●"/>
            </a:pPr>
            <a:r>
              <a:rPr b="0" i="0" lang="en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Highly scalable, integrated processing</a:t>
            </a:r>
            <a:endParaRPr b="0" i="0" sz="1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Char char="●"/>
            </a:pPr>
            <a:r>
              <a:rPr b="0" i="0" lang="en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Same sample for both tests</a:t>
            </a:r>
            <a:endParaRPr b="0" i="0" sz="1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5" name="Google Shape;215;p20"/>
          <p:cNvSpPr/>
          <p:nvPr/>
        </p:nvSpPr>
        <p:spPr>
          <a:xfrm>
            <a:off x="3971768" y="4650850"/>
            <a:ext cx="12042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1" lang="en" sz="9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Standard RT-qPCR instrument</a:t>
            </a:r>
            <a:endParaRPr b="0" i="1" sz="9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20"/>
          <p:cNvSpPr txBox="1"/>
          <p:nvPr/>
        </p:nvSpPr>
        <p:spPr>
          <a:xfrm>
            <a:off x="457200" y="228600"/>
            <a:ext cx="55827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Core Assay Technology</a:t>
            </a:r>
            <a:endParaRPr b="1" i="0" sz="2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17" name="Google Shape;217;p20"/>
          <p:cNvCxnSpPr/>
          <p:nvPr/>
        </p:nvCxnSpPr>
        <p:spPr>
          <a:xfrm>
            <a:off x="1436275" y="2587238"/>
            <a:ext cx="542100" cy="5400"/>
          </a:xfrm>
          <a:prstGeom prst="straightConnector1">
            <a:avLst/>
          </a:prstGeom>
          <a:noFill/>
          <a:ln cap="flat" cmpd="sng" w="19050">
            <a:solidFill>
              <a:srgbClr val="4285F4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18" name="Google Shape;218;p20"/>
          <p:cNvCxnSpPr/>
          <p:nvPr/>
        </p:nvCxnSpPr>
        <p:spPr>
          <a:xfrm flipH="1" rot="10800000">
            <a:off x="2426375" y="2605936"/>
            <a:ext cx="1388700" cy="9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4285F4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19" name="Google Shape;219;p20"/>
          <p:cNvCxnSpPr/>
          <p:nvPr/>
        </p:nvCxnSpPr>
        <p:spPr>
          <a:xfrm>
            <a:off x="2411173" y="2606494"/>
            <a:ext cx="1639200" cy="15237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4285F4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1"/>
          <p:cNvSpPr txBox="1"/>
          <p:nvPr/>
        </p:nvSpPr>
        <p:spPr>
          <a:xfrm>
            <a:off x="457200" y="228600"/>
            <a:ext cx="43122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Clinical Evaluation Data</a:t>
            </a:r>
            <a:endParaRPr b="1" i="0" sz="2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5" name="Google Shape;225;p21"/>
          <p:cNvSpPr txBox="1"/>
          <p:nvPr/>
        </p:nvSpPr>
        <p:spPr>
          <a:xfrm>
            <a:off x="471586" y="671400"/>
            <a:ext cx="8102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Clinical evaluation performed by the Stanford CLIA Lab, with excellent results and praise on the "really straightforward" protocol. 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" name="Google Shape;22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7" name="Google Shape;227;p21" title="Chart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76438" y="1806846"/>
            <a:ext cx="1710176" cy="1059125"/>
          </a:xfrm>
          <a:prstGeom prst="rect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228" name="Google Shape;228;p21"/>
          <p:cNvSpPr/>
          <p:nvPr/>
        </p:nvSpPr>
        <p:spPr>
          <a:xfrm>
            <a:off x="376128" y="3181353"/>
            <a:ext cx="4272600" cy="13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QuickColor</a:t>
            </a:r>
            <a:r>
              <a:rPr b="1" baseline="30000" i="0" lang="en" sz="18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TM</a:t>
            </a:r>
            <a:r>
              <a:rPr b="1" i="0" lang="en" sz="18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 LAMP Test</a:t>
            </a:r>
            <a:endParaRPr b="1" i="0" sz="1800" u="none" cap="none" strike="noStrike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12 copies/µl LoD</a:t>
            </a:r>
            <a:endParaRPr b="0" i="0" sz="12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90% Sensitivity (PPA 36/40)</a:t>
            </a:r>
            <a:endParaRPr b="0" i="0" sz="12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Missed positives only high Ct (&gt;36 with direct PCR)</a:t>
            </a:r>
            <a:endParaRPr b="0" i="0" sz="12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100% Specificity (40/40)</a:t>
            </a:r>
            <a:endParaRPr b="0" i="0" sz="12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 false positives</a:t>
            </a:r>
            <a:endParaRPr b="0" i="0" sz="12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" name="Google Shape;229;p21"/>
          <p:cNvSpPr/>
          <p:nvPr/>
        </p:nvSpPr>
        <p:spPr>
          <a:xfrm>
            <a:off x="376128" y="1704758"/>
            <a:ext cx="2516700" cy="12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EasyPCR</a:t>
            </a:r>
            <a:r>
              <a:rPr b="1" baseline="30000" i="0" lang="en" sz="18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TM</a:t>
            </a:r>
            <a:r>
              <a:rPr b="1" i="0" lang="en" sz="18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 Test</a:t>
            </a:r>
            <a:endParaRPr b="1" i="0" sz="1800" u="none" cap="none" strike="noStrike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3 copies/</a:t>
            </a: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µl LoD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98% sensitivity (PPA 39/40)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100% Specificity (40/40)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 false positives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0" name="Google Shape;230;p21"/>
          <p:cNvPicPr preferRelativeResize="0"/>
          <p:nvPr/>
        </p:nvPicPr>
        <p:blipFill rotWithShape="1">
          <a:blip r:embed="rId4">
            <a:alphaModFix/>
          </a:blip>
          <a:srcRect b="0" l="813" r="0" t="1690"/>
          <a:stretch/>
        </p:blipFill>
        <p:spPr>
          <a:xfrm>
            <a:off x="5475025" y="3240391"/>
            <a:ext cx="3246874" cy="12607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231" name="Google Shape;231;p21"/>
          <p:cNvSpPr/>
          <p:nvPr/>
        </p:nvSpPr>
        <p:spPr>
          <a:xfrm>
            <a:off x="5475025" y="4567950"/>
            <a:ext cx="34341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Source of Specimens: Stanford COVID-19 Clinical Testing Program</a:t>
            </a:r>
            <a:endParaRPr b="0" i="0" sz="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Specimen Type: Anterior Nares Swab in PBS, previously tested and frozen</a:t>
            </a:r>
            <a:endParaRPr b="0" i="0" sz="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Comparator Test: Hologic Panther Fusion SARS-CoV-2 Assay and Hologic Panther Aptima SARS-CoV-2 Assay</a:t>
            </a:r>
            <a:endParaRPr b="0" i="0" sz="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2" name="Google Shape;232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75025" y="1646527"/>
            <a:ext cx="3246874" cy="137976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233" name="Google Shape;233;p21"/>
          <p:cNvSpPr/>
          <p:nvPr/>
        </p:nvSpPr>
        <p:spPr>
          <a:xfrm>
            <a:off x="3176450" y="2934629"/>
            <a:ext cx="1710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Gamma inactivated cell lysate from BEI spiked into raw clinical negative sample</a:t>
            </a:r>
            <a:endParaRPr b="0" i="0" sz="7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9" name="Google Shape;239;p22"/>
          <p:cNvSpPr/>
          <p:nvPr/>
        </p:nvSpPr>
        <p:spPr>
          <a:xfrm>
            <a:off x="3808825" y="0"/>
            <a:ext cx="5363700" cy="5143500"/>
          </a:xfrm>
          <a:prstGeom prst="rect">
            <a:avLst/>
          </a:prstGeom>
          <a:solidFill>
            <a:srgbClr val="C9DAF8">
              <a:alpha val="47843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2"/>
          <p:cNvSpPr txBox="1"/>
          <p:nvPr/>
        </p:nvSpPr>
        <p:spPr>
          <a:xfrm>
            <a:off x="304800" y="348869"/>
            <a:ext cx="43587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Program mechanics</a:t>
            </a:r>
            <a:endParaRPr b="1" i="0" sz="2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EMS/Employer program</a:t>
            </a:r>
            <a:endParaRPr b="1" i="0" sz="20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1" name="Google Shape;241;p22"/>
          <p:cNvSpPr/>
          <p:nvPr/>
        </p:nvSpPr>
        <p:spPr>
          <a:xfrm>
            <a:off x="344250" y="1049325"/>
            <a:ext cx="3026400" cy="36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On-site employee pooled collection 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Multiple collection points 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Courier service to lab (10-30 minutes)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On-site lab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Case study of hundreds of employees screened daily by one tester in 2 hrs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Cost $2 per person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Flexibility for follow up testing of families and contacts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Case study of asymptomatic town manager testing positive, and using FloodLAMP to immediately test his family, picking up 2 asymptomatic positive kids and stopping exposure in their schools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" name="Google Shape;242;p22"/>
          <p:cNvSpPr/>
          <p:nvPr/>
        </p:nvSpPr>
        <p:spPr>
          <a:xfrm>
            <a:off x="7517260" y="1405047"/>
            <a:ext cx="270300" cy="225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2"/>
          <p:cNvSpPr/>
          <p:nvPr/>
        </p:nvSpPr>
        <p:spPr>
          <a:xfrm>
            <a:off x="6986245" y="530964"/>
            <a:ext cx="270300" cy="225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4" name="Google Shape;24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27609" y="590199"/>
            <a:ext cx="192537" cy="109987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2"/>
          <p:cNvSpPr/>
          <p:nvPr/>
        </p:nvSpPr>
        <p:spPr>
          <a:xfrm>
            <a:off x="7391394" y="866965"/>
            <a:ext cx="521700" cy="324000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25" lIns="45700" spcFirstLastPara="1" rIns="457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Collection site</a:t>
            </a:r>
            <a:endParaRPr b="0" i="0" sz="7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6" name="Google Shape;246;p22"/>
          <p:cNvCxnSpPr>
            <a:stCxn id="247" idx="4"/>
            <a:endCxn id="245" idx="0"/>
          </p:cNvCxnSpPr>
          <p:nvPr/>
        </p:nvCxnSpPr>
        <p:spPr>
          <a:xfrm flipH="1">
            <a:off x="7652114" y="644316"/>
            <a:ext cx="2100" cy="2226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48" name="Google Shape;248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7970682" y="665382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9" name="Google Shape;249;p22"/>
          <p:cNvCxnSpPr>
            <a:stCxn id="243" idx="5"/>
          </p:cNvCxnSpPr>
          <p:nvPr/>
        </p:nvCxnSpPr>
        <p:spPr>
          <a:xfrm>
            <a:off x="7216960" y="723270"/>
            <a:ext cx="167400" cy="138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50" name="Google Shape;250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7685673" y="665382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1" name="Google Shape;251;p22"/>
          <p:cNvCxnSpPr>
            <a:stCxn id="252" idx="6"/>
            <a:endCxn id="245" idx="1"/>
          </p:cNvCxnSpPr>
          <p:nvPr/>
        </p:nvCxnSpPr>
        <p:spPr>
          <a:xfrm>
            <a:off x="7096800" y="1024949"/>
            <a:ext cx="294600" cy="39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53" name="Google Shape;253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7141599" y="891814"/>
            <a:ext cx="33084" cy="10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7302749" y="665380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5" name="Google Shape;255;p22"/>
          <p:cNvCxnSpPr>
            <a:stCxn id="256" idx="2"/>
            <a:endCxn id="245" idx="3"/>
          </p:cNvCxnSpPr>
          <p:nvPr/>
        </p:nvCxnSpPr>
        <p:spPr>
          <a:xfrm rot="10800000">
            <a:off x="7912951" y="1028913"/>
            <a:ext cx="1797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57" name="Google Shape;257;p22"/>
          <p:cNvCxnSpPr>
            <a:stCxn id="242" idx="0"/>
            <a:endCxn id="245" idx="2"/>
          </p:cNvCxnSpPr>
          <p:nvPr/>
        </p:nvCxnSpPr>
        <p:spPr>
          <a:xfrm rot="10800000">
            <a:off x="7652110" y="1190847"/>
            <a:ext cx="300" cy="214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58" name="Google Shape;258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7254414" y="1185041"/>
            <a:ext cx="33084" cy="10257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2"/>
          <p:cNvSpPr/>
          <p:nvPr/>
        </p:nvSpPr>
        <p:spPr>
          <a:xfrm>
            <a:off x="7512914" y="436116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2"/>
          <p:cNvSpPr/>
          <p:nvPr/>
        </p:nvSpPr>
        <p:spPr>
          <a:xfrm>
            <a:off x="6124802" y="2483425"/>
            <a:ext cx="876600" cy="558900"/>
          </a:xfrm>
          <a:prstGeom prst="rect">
            <a:avLst/>
          </a:prstGeom>
          <a:solidFill>
            <a:srgbClr val="4285F4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On-site FloodLAMP lab</a:t>
            </a:r>
            <a:endParaRPr b="0" i="0" sz="10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0" name="Google Shape;260;p22"/>
          <p:cNvSpPr/>
          <p:nvPr/>
        </p:nvSpPr>
        <p:spPr>
          <a:xfrm>
            <a:off x="5985099" y="1586678"/>
            <a:ext cx="577200" cy="1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10-30 minute courier</a:t>
            </a:r>
            <a:endParaRPr b="0" i="1" sz="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6" name="Google Shape;256;p22"/>
          <p:cNvSpPr/>
          <p:nvPr/>
        </p:nvSpPr>
        <p:spPr>
          <a:xfrm>
            <a:off x="8092651" y="926913"/>
            <a:ext cx="300300" cy="204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2"/>
          <p:cNvSpPr/>
          <p:nvPr/>
        </p:nvSpPr>
        <p:spPr>
          <a:xfrm>
            <a:off x="6814200" y="920849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1" name="Google Shape;261;p22"/>
          <p:cNvCxnSpPr/>
          <p:nvPr/>
        </p:nvCxnSpPr>
        <p:spPr>
          <a:xfrm>
            <a:off x="5502350" y="1189875"/>
            <a:ext cx="786900" cy="12213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62" name="Google Shape;262;p22"/>
          <p:cNvPicPr preferRelativeResize="0"/>
          <p:nvPr/>
        </p:nvPicPr>
        <p:blipFill rotWithShape="1">
          <a:blip r:embed="rId5">
            <a:alphaModFix/>
          </a:blip>
          <a:srcRect b="-4811" l="0" r="0" t="-2598"/>
          <a:stretch/>
        </p:blipFill>
        <p:spPr>
          <a:xfrm>
            <a:off x="7558140" y="479803"/>
            <a:ext cx="192535" cy="12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6860780" y="953640"/>
            <a:ext cx="192536" cy="13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6080" y="1458217"/>
            <a:ext cx="192537" cy="10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2"/>
          <p:cNvPicPr preferRelativeResize="0"/>
          <p:nvPr/>
        </p:nvPicPr>
        <p:blipFill rotWithShape="1">
          <a:blip r:embed="rId5">
            <a:alphaModFix/>
          </a:blip>
          <a:srcRect b="-4811" l="0" r="0" t="-2598"/>
          <a:stretch/>
        </p:blipFill>
        <p:spPr>
          <a:xfrm>
            <a:off x="8151529" y="965566"/>
            <a:ext cx="192535" cy="124621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2"/>
          <p:cNvSpPr/>
          <p:nvPr/>
        </p:nvSpPr>
        <p:spPr>
          <a:xfrm>
            <a:off x="7015292" y="1293260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7061873" y="1326051"/>
            <a:ext cx="192536" cy="131133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2"/>
          <p:cNvSpPr/>
          <p:nvPr/>
        </p:nvSpPr>
        <p:spPr>
          <a:xfrm>
            <a:off x="8020423" y="541223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8067003" y="574014"/>
            <a:ext cx="192536" cy="131133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2"/>
          <p:cNvSpPr/>
          <p:nvPr/>
        </p:nvSpPr>
        <p:spPr>
          <a:xfrm>
            <a:off x="8006616" y="1315823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8053196" y="1348614"/>
            <a:ext cx="192536" cy="1311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2" name="Google Shape;272;p22"/>
          <p:cNvCxnSpPr>
            <a:stCxn id="266" idx="7"/>
          </p:cNvCxnSpPr>
          <p:nvPr/>
        </p:nvCxnSpPr>
        <p:spPr>
          <a:xfrm flipH="1" rot="10800000">
            <a:off x="7256506" y="1214550"/>
            <a:ext cx="136800" cy="109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3" name="Google Shape;273;p22"/>
          <p:cNvCxnSpPr>
            <a:stCxn id="270" idx="1"/>
          </p:cNvCxnSpPr>
          <p:nvPr/>
        </p:nvCxnSpPr>
        <p:spPr>
          <a:xfrm rot="10800000">
            <a:off x="7918102" y="1200513"/>
            <a:ext cx="129900" cy="145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4" name="Google Shape;274;p22"/>
          <p:cNvCxnSpPr>
            <a:stCxn id="268" idx="3"/>
          </p:cNvCxnSpPr>
          <p:nvPr/>
        </p:nvCxnSpPr>
        <p:spPr>
          <a:xfrm flipH="1">
            <a:off x="7927109" y="718933"/>
            <a:ext cx="134700" cy="142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75" name="Google Shape;275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7591426" y="1273237"/>
            <a:ext cx="33084" cy="10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8017105" y="1196169"/>
            <a:ext cx="33084" cy="10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8015824" y="893959"/>
            <a:ext cx="33084" cy="10257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2"/>
          <p:cNvSpPr/>
          <p:nvPr/>
        </p:nvSpPr>
        <p:spPr>
          <a:xfrm>
            <a:off x="5242830" y="4621709"/>
            <a:ext cx="270300" cy="225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2"/>
          <p:cNvSpPr/>
          <p:nvPr/>
        </p:nvSpPr>
        <p:spPr>
          <a:xfrm>
            <a:off x="4711816" y="3747627"/>
            <a:ext cx="270300" cy="225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3180" y="3806862"/>
            <a:ext cx="192537" cy="10998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2"/>
          <p:cNvSpPr/>
          <p:nvPr/>
        </p:nvSpPr>
        <p:spPr>
          <a:xfrm>
            <a:off x="5116964" y="4083628"/>
            <a:ext cx="521700" cy="324000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25" lIns="45700" spcFirstLastPara="1" rIns="457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Collection site</a:t>
            </a:r>
            <a:endParaRPr b="0" i="0" sz="7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82" name="Google Shape;282;p22"/>
          <p:cNvCxnSpPr>
            <a:stCxn id="283" idx="4"/>
            <a:endCxn id="281" idx="0"/>
          </p:cNvCxnSpPr>
          <p:nvPr/>
        </p:nvCxnSpPr>
        <p:spPr>
          <a:xfrm flipH="1">
            <a:off x="5377684" y="3860979"/>
            <a:ext cx="2100" cy="2226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84" name="Google Shape;284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5696252" y="3882045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5" name="Google Shape;285;p22"/>
          <p:cNvCxnSpPr>
            <a:stCxn id="279" idx="5"/>
          </p:cNvCxnSpPr>
          <p:nvPr/>
        </p:nvCxnSpPr>
        <p:spPr>
          <a:xfrm>
            <a:off x="4942531" y="3939933"/>
            <a:ext cx="167400" cy="138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86" name="Google Shape;286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5411244" y="3882045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7" name="Google Shape;287;p22"/>
          <p:cNvCxnSpPr>
            <a:stCxn id="288" idx="6"/>
            <a:endCxn id="281" idx="1"/>
          </p:cNvCxnSpPr>
          <p:nvPr/>
        </p:nvCxnSpPr>
        <p:spPr>
          <a:xfrm>
            <a:off x="4822370" y="4241612"/>
            <a:ext cx="294600" cy="39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89" name="Google Shape;289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4867170" y="4108477"/>
            <a:ext cx="33084" cy="10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5028320" y="3882042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1" name="Google Shape;291;p22"/>
          <p:cNvCxnSpPr>
            <a:stCxn id="292" idx="2"/>
            <a:endCxn id="281" idx="3"/>
          </p:cNvCxnSpPr>
          <p:nvPr/>
        </p:nvCxnSpPr>
        <p:spPr>
          <a:xfrm rot="10800000">
            <a:off x="5638522" y="4245576"/>
            <a:ext cx="1797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93" name="Google Shape;293;p22"/>
          <p:cNvCxnSpPr>
            <a:stCxn id="278" idx="0"/>
            <a:endCxn id="281" idx="2"/>
          </p:cNvCxnSpPr>
          <p:nvPr/>
        </p:nvCxnSpPr>
        <p:spPr>
          <a:xfrm rot="10800000">
            <a:off x="5377680" y="4407509"/>
            <a:ext cx="300" cy="214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94" name="Google Shape;294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4979984" y="4401704"/>
            <a:ext cx="33084" cy="10257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2"/>
          <p:cNvSpPr/>
          <p:nvPr/>
        </p:nvSpPr>
        <p:spPr>
          <a:xfrm>
            <a:off x="5238484" y="3652779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22"/>
          <p:cNvSpPr/>
          <p:nvPr/>
        </p:nvSpPr>
        <p:spPr>
          <a:xfrm>
            <a:off x="5818222" y="4143576"/>
            <a:ext cx="300300" cy="204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22"/>
          <p:cNvSpPr/>
          <p:nvPr/>
        </p:nvSpPr>
        <p:spPr>
          <a:xfrm>
            <a:off x="4539770" y="4137512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p22"/>
          <p:cNvPicPr preferRelativeResize="0"/>
          <p:nvPr/>
        </p:nvPicPr>
        <p:blipFill rotWithShape="1">
          <a:blip r:embed="rId5">
            <a:alphaModFix/>
          </a:blip>
          <a:srcRect b="-4811" l="0" r="0" t="-2598"/>
          <a:stretch/>
        </p:blipFill>
        <p:spPr>
          <a:xfrm>
            <a:off x="5283711" y="3696466"/>
            <a:ext cx="192535" cy="12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4586351" y="4170303"/>
            <a:ext cx="192536" cy="13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1650" y="4674879"/>
            <a:ext cx="192537" cy="10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2"/>
          <p:cNvPicPr preferRelativeResize="0"/>
          <p:nvPr/>
        </p:nvPicPr>
        <p:blipFill rotWithShape="1">
          <a:blip r:embed="rId5">
            <a:alphaModFix/>
          </a:blip>
          <a:srcRect b="-4811" l="0" r="0" t="-2598"/>
          <a:stretch/>
        </p:blipFill>
        <p:spPr>
          <a:xfrm>
            <a:off x="5877099" y="4182229"/>
            <a:ext cx="192535" cy="124621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2"/>
          <p:cNvSpPr/>
          <p:nvPr/>
        </p:nvSpPr>
        <p:spPr>
          <a:xfrm>
            <a:off x="4740863" y="4509923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0" name="Google Shape;300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4787443" y="4542714"/>
            <a:ext cx="192536" cy="131133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2"/>
          <p:cNvSpPr/>
          <p:nvPr/>
        </p:nvSpPr>
        <p:spPr>
          <a:xfrm>
            <a:off x="5745993" y="3757885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5792574" y="3790677"/>
            <a:ext cx="192536" cy="131133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2"/>
          <p:cNvSpPr/>
          <p:nvPr/>
        </p:nvSpPr>
        <p:spPr>
          <a:xfrm>
            <a:off x="5732187" y="4532485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5778767" y="4565277"/>
            <a:ext cx="192536" cy="1311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5" name="Google Shape;305;p22"/>
          <p:cNvCxnSpPr>
            <a:stCxn id="299" idx="7"/>
          </p:cNvCxnSpPr>
          <p:nvPr/>
        </p:nvCxnSpPr>
        <p:spPr>
          <a:xfrm flipH="1" rot="10800000">
            <a:off x="4982077" y="4431213"/>
            <a:ext cx="136800" cy="109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06" name="Google Shape;306;p22"/>
          <p:cNvCxnSpPr>
            <a:stCxn id="303" idx="1"/>
          </p:cNvCxnSpPr>
          <p:nvPr/>
        </p:nvCxnSpPr>
        <p:spPr>
          <a:xfrm rot="10800000">
            <a:off x="5643673" y="4417175"/>
            <a:ext cx="129900" cy="145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07" name="Google Shape;307;p22"/>
          <p:cNvCxnSpPr>
            <a:stCxn id="301" idx="3"/>
          </p:cNvCxnSpPr>
          <p:nvPr/>
        </p:nvCxnSpPr>
        <p:spPr>
          <a:xfrm flipH="1">
            <a:off x="5652679" y="3935595"/>
            <a:ext cx="134700" cy="142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308" name="Google Shape;308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5316997" y="4489900"/>
            <a:ext cx="33084" cy="10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5742676" y="4412832"/>
            <a:ext cx="33084" cy="10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5741395" y="4110622"/>
            <a:ext cx="33084" cy="10257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2"/>
          <p:cNvSpPr/>
          <p:nvPr/>
        </p:nvSpPr>
        <p:spPr>
          <a:xfrm>
            <a:off x="5194160" y="1361379"/>
            <a:ext cx="270300" cy="225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22"/>
          <p:cNvSpPr/>
          <p:nvPr/>
        </p:nvSpPr>
        <p:spPr>
          <a:xfrm>
            <a:off x="4663145" y="487297"/>
            <a:ext cx="270300" cy="225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3" name="Google Shape;31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4509" y="546532"/>
            <a:ext cx="192537" cy="109987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2"/>
          <p:cNvSpPr/>
          <p:nvPr/>
        </p:nvSpPr>
        <p:spPr>
          <a:xfrm>
            <a:off x="5068294" y="823298"/>
            <a:ext cx="521700" cy="324000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25" lIns="45700" spcFirstLastPara="1" rIns="457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Collection site</a:t>
            </a:r>
            <a:endParaRPr b="0" i="0" sz="7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15" name="Google Shape;315;p22"/>
          <p:cNvCxnSpPr>
            <a:stCxn id="316" idx="4"/>
            <a:endCxn id="314" idx="0"/>
          </p:cNvCxnSpPr>
          <p:nvPr/>
        </p:nvCxnSpPr>
        <p:spPr>
          <a:xfrm flipH="1">
            <a:off x="5329014" y="600649"/>
            <a:ext cx="2100" cy="2226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317" name="Google Shape;317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5647582" y="621715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8" name="Google Shape;318;p22"/>
          <p:cNvCxnSpPr>
            <a:stCxn id="312" idx="5"/>
          </p:cNvCxnSpPr>
          <p:nvPr/>
        </p:nvCxnSpPr>
        <p:spPr>
          <a:xfrm>
            <a:off x="4893860" y="679603"/>
            <a:ext cx="167400" cy="138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319" name="Google Shape;319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5362573" y="621715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0" name="Google Shape;320;p22"/>
          <p:cNvCxnSpPr>
            <a:stCxn id="321" idx="6"/>
            <a:endCxn id="314" idx="1"/>
          </p:cNvCxnSpPr>
          <p:nvPr/>
        </p:nvCxnSpPr>
        <p:spPr>
          <a:xfrm>
            <a:off x="4773700" y="981282"/>
            <a:ext cx="294600" cy="39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322" name="Google Shape;322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4818499" y="848147"/>
            <a:ext cx="33084" cy="10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4979649" y="621712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4" name="Google Shape;324;p22"/>
          <p:cNvCxnSpPr>
            <a:stCxn id="325" idx="2"/>
            <a:endCxn id="314" idx="3"/>
          </p:cNvCxnSpPr>
          <p:nvPr/>
        </p:nvCxnSpPr>
        <p:spPr>
          <a:xfrm rot="10800000">
            <a:off x="5589851" y="985246"/>
            <a:ext cx="1797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26" name="Google Shape;326;p22"/>
          <p:cNvCxnSpPr>
            <a:stCxn id="311" idx="0"/>
            <a:endCxn id="314" idx="2"/>
          </p:cNvCxnSpPr>
          <p:nvPr/>
        </p:nvCxnSpPr>
        <p:spPr>
          <a:xfrm rot="10800000">
            <a:off x="5329010" y="1147179"/>
            <a:ext cx="300" cy="214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327" name="Google Shape;327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4931314" y="1141374"/>
            <a:ext cx="33084" cy="10257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2"/>
          <p:cNvSpPr/>
          <p:nvPr/>
        </p:nvSpPr>
        <p:spPr>
          <a:xfrm>
            <a:off x="5189814" y="392449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22"/>
          <p:cNvSpPr/>
          <p:nvPr/>
        </p:nvSpPr>
        <p:spPr>
          <a:xfrm>
            <a:off x="5769551" y="883246"/>
            <a:ext cx="300300" cy="204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22"/>
          <p:cNvSpPr/>
          <p:nvPr/>
        </p:nvSpPr>
        <p:spPr>
          <a:xfrm>
            <a:off x="4491100" y="877182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8" name="Google Shape;328;p22"/>
          <p:cNvPicPr preferRelativeResize="0"/>
          <p:nvPr/>
        </p:nvPicPr>
        <p:blipFill rotWithShape="1">
          <a:blip r:embed="rId5">
            <a:alphaModFix/>
          </a:blip>
          <a:srcRect b="-4811" l="0" r="0" t="-2598"/>
          <a:stretch/>
        </p:blipFill>
        <p:spPr>
          <a:xfrm>
            <a:off x="5235040" y="436136"/>
            <a:ext cx="192535" cy="12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4537680" y="909973"/>
            <a:ext cx="192536" cy="13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2980" y="1414549"/>
            <a:ext cx="192537" cy="10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2"/>
          <p:cNvPicPr preferRelativeResize="0"/>
          <p:nvPr/>
        </p:nvPicPr>
        <p:blipFill rotWithShape="1">
          <a:blip r:embed="rId5">
            <a:alphaModFix/>
          </a:blip>
          <a:srcRect b="-4811" l="0" r="0" t="-2598"/>
          <a:stretch/>
        </p:blipFill>
        <p:spPr>
          <a:xfrm>
            <a:off x="5828429" y="921899"/>
            <a:ext cx="192535" cy="124621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22"/>
          <p:cNvSpPr/>
          <p:nvPr/>
        </p:nvSpPr>
        <p:spPr>
          <a:xfrm>
            <a:off x="4692192" y="1249593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3" name="Google Shape;333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4738773" y="1282384"/>
            <a:ext cx="192536" cy="131133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2"/>
          <p:cNvSpPr/>
          <p:nvPr/>
        </p:nvSpPr>
        <p:spPr>
          <a:xfrm>
            <a:off x="5697323" y="497556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5" name="Google Shape;335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5743903" y="530347"/>
            <a:ext cx="192536" cy="131133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2"/>
          <p:cNvSpPr/>
          <p:nvPr/>
        </p:nvSpPr>
        <p:spPr>
          <a:xfrm>
            <a:off x="5683516" y="1272156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7" name="Google Shape;337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5730096" y="1304947"/>
            <a:ext cx="192536" cy="1311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8" name="Google Shape;338;p22"/>
          <p:cNvCxnSpPr>
            <a:stCxn id="332" idx="7"/>
          </p:cNvCxnSpPr>
          <p:nvPr/>
        </p:nvCxnSpPr>
        <p:spPr>
          <a:xfrm flipH="1" rot="10800000">
            <a:off x="4933406" y="1170883"/>
            <a:ext cx="136800" cy="109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39" name="Google Shape;339;p22"/>
          <p:cNvCxnSpPr>
            <a:stCxn id="336" idx="1"/>
          </p:cNvCxnSpPr>
          <p:nvPr/>
        </p:nvCxnSpPr>
        <p:spPr>
          <a:xfrm rot="10800000">
            <a:off x="5595002" y="1156846"/>
            <a:ext cx="129900" cy="145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40" name="Google Shape;340;p22"/>
          <p:cNvCxnSpPr>
            <a:stCxn id="334" idx="3"/>
          </p:cNvCxnSpPr>
          <p:nvPr/>
        </p:nvCxnSpPr>
        <p:spPr>
          <a:xfrm flipH="1">
            <a:off x="5604009" y="675266"/>
            <a:ext cx="134700" cy="142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341" name="Google Shape;341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5268326" y="1229570"/>
            <a:ext cx="33084" cy="10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5694005" y="1152502"/>
            <a:ext cx="33084" cy="10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5692724" y="850292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4" name="Google Shape;344;p22"/>
          <p:cNvCxnSpPr/>
          <p:nvPr/>
        </p:nvCxnSpPr>
        <p:spPr>
          <a:xfrm flipH="1" rot="10800000">
            <a:off x="5535125" y="3122575"/>
            <a:ext cx="653400" cy="9255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45" name="Google Shape;345;p22"/>
          <p:cNvCxnSpPr/>
          <p:nvPr/>
        </p:nvCxnSpPr>
        <p:spPr>
          <a:xfrm rot="10800000">
            <a:off x="6956775" y="3122550"/>
            <a:ext cx="648300" cy="9318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46" name="Google Shape;346;p22"/>
          <p:cNvSpPr/>
          <p:nvPr/>
        </p:nvSpPr>
        <p:spPr>
          <a:xfrm>
            <a:off x="7615893" y="4621709"/>
            <a:ext cx="270300" cy="225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2"/>
          <p:cNvSpPr/>
          <p:nvPr/>
        </p:nvSpPr>
        <p:spPr>
          <a:xfrm>
            <a:off x="7084878" y="3747627"/>
            <a:ext cx="270300" cy="225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6242" y="3806862"/>
            <a:ext cx="192537" cy="109987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22"/>
          <p:cNvSpPr/>
          <p:nvPr/>
        </p:nvSpPr>
        <p:spPr>
          <a:xfrm>
            <a:off x="7490027" y="4083628"/>
            <a:ext cx="521700" cy="324000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25" lIns="45700" spcFirstLastPara="1" rIns="457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Collection site</a:t>
            </a:r>
            <a:endParaRPr b="0" i="0" sz="7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50" name="Google Shape;350;p22"/>
          <p:cNvCxnSpPr>
            <a:stCxn id="351" idx="4"/>
            <a:endCxn id="349" idx="0"/>
          </p:cNvCxnSpPr>
          <p:nvPr/>
        </p:nvCxnSpPr>
        <p:spPr>
          <a:xfrm flipH="1">
            <a:off x="7750747" y="3860979"/>
            <a:ext cx="2100" cy="2226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352" name="Google Shape;352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8069315" y="3882045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3" name="Google Shape;353;p22"/>
          <p:cNvCxnSpPr>
            <a:stCxn id="347" idx="5"/>
          </p:cNvCxnSpPr>
          <p:nvPr/>
        </p:nvCxnSpPr>
        <p:spPr>
          <a:xfrm>
            <a:off x="7315593" y="3939933"/>
            <a:ext cx="167400" cy="138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354" name="Google Shape;354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7784306" y="3882045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5" name="Google Shape;355;p22"/>
          <p:cNvCxnSpPr>
            <a:stCxn id="356" idx="6"/>
            <a:endCxn id="349" idx="1"/>
          </p:cNvCxnSpPr>
          <p:nvPr/>
        </p:nvCxnSpPr>
        <p:spPr>
          <a:xfrm>
            <a:off x="7195433" y="4241612"/>
            <a:ext cx="294600" cy="39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357" name="Google Shape;357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7240232" y="4108477"/>
            <a:ext cx="33084" cy="10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7401382" y="3882042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9" name="Google Shape;359;p22"/>
          <p:cNvCxnSpPr>
            <a:stCxn id="360" idx="2"/>
            <a:endCxn id="349" idx="3"/>
          </p:cNvCxnSpPr>
          <p:nvPr/>
        </p:nvCxnSpPr>
        <p:spPr>
          <a:xfrm rot="10800000">
            <a:off x="8011584" y="4245576"/>
            <a:ext cx="1797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61" name="Google Shape;361;p22"/>
          <p:cNvCxnSpPr>
            <a:stCxn id="346" idx="0"/>
            <a:endCxn id="349" idx="2"/>
          </p:cNvCxnSpPr>
          <p:nvPr/>
        </p:nvCxnSpPr>
        <p:spPr>
          <a:xfrm rot="10800000">
            <a:off x="7750743" y="4407509"/>
            <a:ext cx="300" cy="214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362" name="Google Shape;362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7353047" y="4401704"/>
            <a:ext cx="33084" cy="10257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2"/>
          <p:cNvSpPr/>
          <p:nvPr/>
        </p:nvSpPr>
        <p:spPr>
          <a:xfrm>
            <a:off x="7611547" y="3652779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22"/>
          <p:cNvSpPr/>
          <p:nvPr/>
        </p:nvSpPr>
        <p:spPr>
          <a:xfrm>
            <a:off x="8191284" y="4143576"/>
            <a:ext cx="300300" cy="204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22"/>
          <p:cNvSpPr/>
          <p:nvPr/>
        </p:nvSpPr>
        <p:spPr>
          <a:xfrm>
            <a:off x="6912833" y="4137512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3" name="Google Shape;363;p22"/>
          <p:cNvPicPr preferRelativeResize="0"/>
          <p:nvPr/>
        </p:nvPicPr>
        <p:blipFill rotWithShape="1">
          <a:blip r:embed="rId5">
            <a:alphaModFix/>
          </a:blip>
          <a:srcRect b="-4811" l="0" r="0" t="-2598"/>
          <a:stretch/>
        </p:blipFill>
        <p:spPr>
          <a:xfrm>
            <a:off x="7656773" y="3696466"/>
            <a:ext cx="192535" cy="12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6959413" y="4170303"/>
            <a:ext cx="192536" cy="13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54713" y="4674879"/>
            <a:ext cx="192537" cy="10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2"/>
          <p:cNvPicPr preferRelativeResize="0"/>
          <p:nvPr/>
        </p:nvPicPr>
        <p:blipFill rotWithShape="1">
          <a:blip r:embed="rId5">
            <a:alphaModFix/>
          </a:blip>
          <a:srcRect b="-4811" l="0" r="0" t="-2598"/>
          <a:stretch/>
        </p:blipFill>
        <p:spPr>
          <a:xfrm>
            <a:off x="8250162" y="4182229"/>
            <a:ext cx="192535" cy="124621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22"/>
          <p:cNvSpPr/>
          <p:nvPr/>
        </p:nvSpPr>
        <p:spPr>
          <a:xfrm>
            <a:off x="7113925" y="4509923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8" name="Google Shape;368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7160506" y="4542714"/>
            <a:ext cx="192536" cy="131133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22"/>
          <p:cNvSpPr/>
          <p:nvPr/>
        </p:nvSpPr>
        <p:spPr>
          <a:xfrm>
            <a:off x="8119056" y="3757885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0" name="Google Shape;370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8165636" y="3790677"/>
            <a:ext cx="192536" cy="131133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22"/>
          <p:cNvSpPr/>
          <p:nvPr/>
        </p:nvSpPr>
        <p:spPr>
          <a:xfrm>
            <a:off x="8105249" y="4532485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2" name="Google Shape;372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8151829" y="4565277"/>
            <a:ext cx="192536" cy="1311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3" name="Google Shape;373;p22"/>
          <p:cNvCxnSpPr>
            <a:stCxn id="367" idx="7"/>
          </p:cNvCxnSpPr>
          <p:nvPr/>
        </p:nvCxnSpPr>
        <p:spPr>
          <a:xfrm flipH="1" rot="10800000">
            <a:off x="7355139" y="4431213"/>
            <a:ext cx="136800" cy="109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74" name="Google Shape;374;p22"/>
          <p:cNvCxnSpPr>
            <a:stCxn id="371" idx="1"/>
          </p:cNvCxnSpPr>
          <p:nvPr/>
        </p:nvCxnSpPr>
        <p:spPr>
          <a:xfrm rot="10800000">
            <a:off x="8016735" y="4417175"/>
            <a:ext cx="129900" cy="145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75" name="Google Shape;375;p22"/>
          <p:cNvCxnSpPr>
            <a:stCxn id="369" idx="3"/>
          </p:cNvCxnSpPr>
          <p:nvPr/>
        </p:nvCxnSpPr>
        <p:spPr>
          <a:xfrm flipH="1">
            <a:off x="8025742" y="3935595"/>
            <a:ext cx="134700" cy="142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376" name="Google Shape;376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7690059" y="4489900"/>
            <a:ext cx="33084" cy="10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8115738" y="4412832"/>
            <a:ext cx="33084" cy="10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8114457" y="4110622"/>
            <a:ext cx="33084" cy="10257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22"/>
          <p:cNvSpPr/>
          <p:nvPr/>
        </p:nvSpPr>
        <p:spPr>
          <a:xfrm>
            <a:off x="8165385" y="2813772"/>
            <a:ext cx="270300" cy="225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22"/>
          <p:cNvSpPr/>
          <p:nvPr/>
        </p:nvSpPr>
        <p:spPr>
          <a:xfrm>
            <a:off x="7634370" y="1939689"/>
            <a:ext cx="270300" cy="225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1" name="Google Shape;38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75734" y="1998924"/>
            <a:ext cx="192537" cy="109987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2"/>
          <p:cNvSpPr/>
          <p:nvPr/>
        </p:nvSpPr>
        <p:spPr>
          <a:xfrm>
            <a:off x="8039519" y="2275690"/>
            <a:ext cx="521700" cy="324000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25" lIns="45700" spcFirstLastPara="1" rIns="457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Collection site</a:t>
            </a:r>
            <a:endParaRPr b="0" i="0" sz="7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83" name="Google Shape;383;p22"/>
          <p:cNvCxnSpPr>
            <a:stCxn id="384" idx="4"/>
            <a:endCxn id="382" idx="0"/>
          </p:cNvCxnSpPr>
          <p:nvPr/>
        </p:nvCxnSpPr>
        <p:spPr>
          <a:xfrm flipH="1">
            <a:off x="8300239" y="2053041"/>
            <a:ext cx="2100" cy="2226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385" name="Google Shape;385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8618807" y="2074107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6" name="Google Shape;386;p22"/>
          <p:cNvCxnSpPr>
            <a:stCxn id="380" idx="5"/>
          </p:cNvCxnSpPr>
          <p:nvPr/>
        </p:nvCxnSpPr>
        <p:spPr>
          <a:xfrm>
            <a:off x="7865085" y="2131995"/>
            <a:ext cx="167400" cy="138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387" name="Google Shape;387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8333798" y="2074107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8" name="Google Shape;388;p22"/>
          <p:cNvCxnSpPr>
            <a:stCxn id="389" idx="6"/>
            <a:endCxn id="382" idx="1"/>
          </p:cNvCxnSpPr>
          <p:nvPr/>
        </p:nvCxnSpPr>
        <p:spPr>
          <a:xfrm>
            <a:off x="7744925" y="2433674"/>
            <a:ext cx="294600" cy="39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390" name="Google Shape;390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7789724" y="2300539"/>
            <a:ext cx="33084" cy="10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7950874" y="2074105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2" name="Google Shape;392;p22"/>
          <p:cNvCxnSpPr>
            <a:stCxn id="393" idx="2"/>
            <a:endCxn id="382" idx="3"/>
          </p:cNvCxnSpPr>
          <p:nvPr/>
        </p:nvCxnSpPr>
        <p:spPr>
          <a:xfrm rot="10800000">
            <a:off x="8561076" y="2437638"/>
            <a:ext cx="1797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94" name="Google Shape;394;p22"/>
          <p:cNvCxnSpPr>
            <a:stCxn id="379" idx="0"/>
            <a:endCxn id="382" idx="2"/>
          </p:cNvCxnSpPr>
          <p:nvPr/>
        </p:nvCxnSpPr>
        <p:spPr>
          <a:xfrm rot="10800000">
            <a:off x="8300235" y="2599572"/>
            <a:ext cx="300" cy="214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395" name="Google Shape;395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7902539" y="2593766"/>
            <a:ext cx="33084" cy="10257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22"/>
          <p:cNvSpPr/>
          <p:nvPr/>
        </p:nvSpPr>
        <p:spPr>
          <a:xfrm>
            <a:off x="8161039" y="1844841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22"/>
          <p:cNvSpPr/>
          <p:nvPr/>
        </p:nvSpPr>
        <p:spPr>
          <a:xfrm>
            <a:off x="8740776" y="2335638"/>
            <a:ext cx="300300" cy="204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22"/>
          <p:cNvSpPr/>
          <p:nvPr/>
        </p:nvSpPr>
        <p:spPr>
          <a:xfrm>
            <a:off x="7462325" y="2329574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6" name="Google Shape;396;p22"/>
          <p:cNvPicPr preferRelativeResize="0"/>
          <p:nvPr/>
        </p:nvPicPr>
        <p:blipFill rotWithShape="1">
          <a:blip r:embed="rId5">
            <a:alphaModFix/>
          </a:blip>
          <a:srcRect b="-4811" l="0" r="0" t="-2598"/>
          <a:stretch/>
        </p:blipFill>
        <p:spPr>
          <a:xfrm>
            <a:off x="8206265" y="1888528"/>
            <a:ext cx="192535" cy="12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7508905" y="2362365"/>
            <a:ext cx="192536" cy="13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04205" y="2866942"/>
            <a:ext cx="192537" cy="10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22"/>
          <p:cNvPicPr preferRelativeResize="0"/>
          <p:nvPr/>
        </p:nvPicPr>
        <p:blipFill rotWithShape="1">
          <a:blip r:embed="rId5">
            <a:alphaModFix/>
          </a:blip>
          <a:srcRect b="-4811" l="0" r="0" t="-2598"/>
          <a:stretch/>
        </p:blipFill>
        <p:spPr>
          <a:xfrm>
            <a:off x="8799654" y="2374291"/>
            <a:ext cx="192535" cy="124621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22"/>
          <p:cNvSpPr/>
          <p:nvPr/>
        </p:nvSpPr>
        <p:spPr>
          <a:xfrm>
            <a:off x="7663417" y="2701985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1" name="Google Shape;401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7709998" y="2734776"/>
            <a:ext cx="192536" cy="131133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22"/>
          <p:cNvSpPr/>
          <p:nvPr/>
        </p:nvSpPr>
        <p:spPr>
          <a:xfrm>
            <a:off x="8668548" y="1949948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3" name="Google Shape;403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8715128" y="1982739"/>
            <a:ext cx="192536" cy="131133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22"/>
          <p:cNvSpPr/>
          <p:nvPr/>
        </p:nvSpPr>
        <p:spPr>
          <a:xfrm>
            <a:off x="8654741" y="2724548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5" name="Google Shape;405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8701321" y="2757339"/>
            <a:ext cx="192536" cy="1311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6" name="Google Shape;406;p22"/>
          <p:cNvCxnSpPr>
            <a:stCxn id="400" idx="7"/>
          </p:cNvCxnSpPr>
          <p:nvPr/>
        </p:nvCxnSpPr>
        <p:spPr>
          <a:xfrm flipH="1" rot="10800000">
            <a:off x="7904631" y="2623275"/>
            <a:ext cx="136800" cy="109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07" name="Google Shape;407;p22"/>
          <p:cNvCxnSpPr>
            <a:stCxn id="404" idx="1"/>
          </p:cNvCxnSpPr>
          <p:nvPr/>
        </p:nvCxnSpPr>
        <p:spPr>
          <a:xfrm rot="10800000">
            <a:off x="8566227" y="2609238"/>
            <a:ext cx="129900" cy="145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08" name="Google Shape;408;p22"/>
          <p:cNvCxnSpPr>
            <a:stCxn id="402" idx="3"/>
          </p:cNvCxnSpPr>
          <p:nvPr/>
        </p:nvCxnSpPr>
        <p:spPr>
          <a:xfrm flipH="1">
            <a:off x="8575234" y="2127658"/>
            <a:ext cx="134700" cy="142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409" name="Google Shape;409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8239551" y="2681962"/>
            <a:ext cx="33084" cy="10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8665230" y="2604894"/>
            <a:ext cx="33084" cy="10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8663949" y="2302684"/>
            <a:ext cx="33084" cy="10257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22"/>
          <p:cNvSpPr/>
          <p:nvPr/>
        </p:nvSpPr>
        <p:spPr>
          <a:xfrm>
            <a:off x="4711985" y="2916172"/>
            <a:ext cx="270300" cy="225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22"/>
          <p:cNvSpPr/>
          <p:nvPr/>
        </p:nvSpPr>
        <p:spPr>
          <a:xfrm>
            <a:off x="4180970" y="2042089"/>
            <a:ext cx="270300" cy="225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4" name="Google Shape;41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22334" y="2101324"/>
            <a:ext cx="192537" cy="109987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22"/>
          <p:cNvSpPr/>
          <p:nvPr/>
        </p:nvSpPr>
        <p:spPr>
          <a:xfrm>
            <a:off x="4586119" y="2378090"/>
            <a:ext cx="521700" cy="324000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25" lIns="45700" spcFirstLastPara="1" rIns="457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Collection site</a:t>
            </a:r>
            <a:endParaRPr b="0" i="0" sz="7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16" name="Google Shape;416;p22"/>
          <p:cNvCxnSpPr>
            <a:stCxn id="417" idx="4"/>
            <a:endCxn id="415" idx="0"/>
          </p:cNvCxnSpPr>
          <p:nvPr/>
        </p:nvCxnSpPr>
        <p:spPr>
          <a:xfrm flipH="1">
            <a:off x="4846839" y="2155441"/>
            <a:ext cx="2100" cy="2226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418" name="Google Shape;418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5165407" y="2176507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9" name="Google Shape;419;p22"/>
          <p:cNvCxnSpPr>
            <a:stCxn id="413" idx="5"/>
          </p:cNvCxnSpPr>
          <p:nvPr/>
        </p:nvCxnSpPr>
        <p:spPr>
          <a:xfrm>
            <a:off x="4411685" y="2234395"/>
            <a:ext cx="167400" cy="138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420" name="Google Shape;420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4880398" y="2176507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1" name="Google Shape;421;p22"/>
          <p:cNvCxnSpPr>
            <a:stCxn id="422" idx="6"/>
            <a:endCxn id="415" idx="1"/>
          </p:cNvCxnSpPr>
          <p:nvPr/>
        </p:nvCxnSpPr>
        <p:spPr>
          <a:xfrm>
            <a:off x="4291525" y="2536074"/>
            <a:ext cx="294600" cy="39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423" name="Google Shape;423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4336324" y="2402939"/>
            <a:ext cx="33084" cy="10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4497474" y="2176505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5" name="Google Shape;425;p22"/>
          <p:cNvCxnSpPr>
            <a:stCxn id="426" idx="2"/>
            <a:endCxn id="415" idx="3"/>
          </p:cNvCxnSpPr>
          <p:nvPr/>
        </p:nvCxnSpPr>
        <p:spPr>
          <a:xfrm rot="10800000">
            <a:off x="5107676" y="2540038"/>
            <a:ext cx="1797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27" name="Google Shape;427;p22"/>
          <p:cNvCxnSpPr>
            <a:stCxn id="412" idx="0"/>
            <a:endCxn id="415" idx="2"/>
          </p:cNvCxnSpPr>
          <p:nvPr/>
        </p:nvCxnSpPr>
        <p:spPr>
          <a:xfrm rot="10800000">
            <a:off x="4846835" y="2701972"/>
            <a:ext cx="300" cy="214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428" name="Google Shape;428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4449139" y="2696166"/>
            <a:ext cx="33084" cy="10257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22"/>
          <p:cNvSpPr/>
          <p:nvPr/>
        </p:nvSpPr>
        <p:spPr>
          <a:xfrm>
            <a:off x="4707639" y="1947241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22"/>
          <p:cNvSpPr/>
          <p:nvPr/>
        </p:nvSpPr>
        <p:spPr>
          <a:xfrm>
            <a:off x="5287376" y="2438038"/>
            <a:ext cx="300300" cy="2040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22"/>
          <p:cNvSpPr/>
          <p:nvPr/>
        </p:nvSpPr>
        <p:spPr>
          <a:xfrm>
            <a:off x="4008925" y="2431974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9" name="Google Shape;429;p22"/>
          <p:cNvPicPr preferRelativeResize="0"/>
          <p:nvPr/>
        </p:nvPicPr>
        <p:blipFill rotWithShape="1">
          <a:blip r:embed="rId5">
            <a:alphaModFix/>
          </a:blip>
          <a:srcRect b="-4811" l="0" r="0" t="-2598"/>
          <a:stretch/>
        </p:blipFill>
        <p:spPr>
          <a:xfrm>
            <a:off x="4752865" y="1990928"/>
            <a:ext cx="192535" cy="12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4055505" y="2464765"/>
            <a:ext cx="192536" cy="13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0805" y="2969342"/>
            <a:ext cx="192537" cy="10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22"/>
          <p:cNvPicPr preferRelativeResize="0"/>
          <p:nvPr/>
        </p:nvPicPr>
        <p:blipFill rotWithShape="1">
          <a:blip r:embed="rId5">
            <a:alphaModFix/>
          </a:blip>
          <a:srcRect b="-4811" l="0" r="0" t="-2598"/>
          <a:stretch/>
        </p:blipFill>
        <p:spPr>
          <a:xfrm>
            <a:off x="5346254" y="2476691"/>
            <a:ext cx="192535" cy="124621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22"/>
          <p:cNvSpPr/>
          <p:nvPr/>
        </p:nvSpPr>
        <p:spPr>
          <a:xfrm>
            <a:off x="4210017" y="2804385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4" name="Google Shape;434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4256598" y="2837176"/>
            <a:ext cx="192536" cy="131133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22"/>
          <p:cNvSpPr/>
          <p:nvPr/>
        </p:nvSpPr>
        <p:spPr>
          <a:xfrm>
            <a:off x="5215148" y="2052348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6" name="Google Shape;436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5261728" y="2085139"/>
            <a:ext cx="192536" cy="131133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22"/>
          <p:cNvSpPr/>
          <p:nvPr/>
        </p:nvSpPr>
        <p:spPr>
          <a:xfrm>
            <a:off x="5201341" y="2826948"/>
            <a:ext cx="282600" cy="2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8" name="Google Shape;438;p22"/>
          <p:cNvPicPr preferRelativeResize="0"/>
          <p:nvPr/>
        </p:nvPicPr>
        <p:blipFill rotWithShape="1">
          <a:blip r:embed="rId6">
            <a:alphaModFix/>
          </a:blip>
          <a:srcRect b="-4363" l="0" r="0" t="-4461"/>
          <a:stretch/>
        </p:blipFill>
        <p:spPr>
          <a:xfrm>
            <a:off x="5247921" y="2859739"/>
            <a:ext cx="192536" cy="1311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9" name="Google Shape;439;p22"/>
          <p:cNvCxnSpPr>
            <a:stCxn id="433" idx="7"/>
          </p:cNvCxnSpPr>
          <p:nvPr/>
        </p:nvCxnSpPr>
        <p:spPr>
          <a:xfrm flipH="1" rot="10800000">
            <a:off x="4451231" y="2725675"/>
            <a:ext cx="136800" cy="109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40" name="Google Shape;440;p22"/>
          <p:cNvCxnSpPr>
            <a:stCxn id="437" idx="1"/>
          </p:cNvCxnSpPr>
          <p:nvPr/>
        </p:nvCxnSpPr>
        <p:spPr>
          <a:xfrm rot="10800000">
            <a:off x="5112827" y="2711638"/>
            <a:ext cx="129900" cy="145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41" name="Google Shape;441;p22"/>
          <p:cNvCxnSpPr>
            <a:stCxn id="435" idx="3"/>
          </p:cNvCxnSpPr>
          <p:nvPr/>
        </p:nvCxnSpPr>
        <p:spPr>
          <a:xfrm flipH="1">
            <a:off x="5121834" y="2230058"/>
            <a:ext cx="134700" cy="142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442" name="Google Shape;442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4786151" y="2784362"/>
            <a:ext cx="33084" cy="10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5211830" y="2707294"/>
            <a:ext cx="33084" cy="10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22"/>
          <p:cNvPicPr preferRelativeResize="0"/>
          <p:nvPr/>
        </p:nvPicPr>
        <p:blipFill rotWithShape="1">
          <a:blip r:embed="rId4">
            <a:alphaModFix/>
          </a:blip>
          <a:srcRect b="478" l="0" r="0" t="-480"/>
          <a:stretch/>
        </p:blipFill>
        <p:spPr>
          <a:xfrm>
            <a:off x="5210549" y="2405084"/>
            <a:ext cx="33084" cy="1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5" name="Google Shape;445;p22"/>
          <p:cNvCxnSpPr/>
          <p:nvPr/>
        </p:nvCxnSpPr>
        <p:spPr>
          <a:xfrm flipH="1">
            <a:off x="6893550" y="1246525"/>
            <a:ext cx="598200" cy="11583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46" name="Google Shape;446;p22"/>
          <p:cNvCxnSpPr>
            <a:endCxn id="259" idx="1"/>
          </p:cNvCxnSpPr>
          <p:nvPr/>
        </p:nvCxnSpPr>
        <p:spPr>
          <a:xfrm>
            <a:off x="5106302" y="2643475"/>
            <a:ext cx="1018500" cy="1194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47" name="Google Shape;447;p22"/>
          <p:cNvCxnSpPr>
            <a:endCxn id="259" idx="3"/>
          </p:cNvCxnSpPr>
          <p:nvPr/>
        </p:nvCxnSpPr>
        <p:spPr>
          <a:xfrm flipH="1">
            <a:off x="7001402" y="2518075"/>
            <a:ext cx="1031100" cy="2448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