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fntdata" ContentType="application/x-fontdata"/>
  <Default Extension="jpg" ContentType="image/jpeg"/>
  <Default Extension="rels" ContentType="application/vnd.openxmlformats-package.relationships+xml"/>
  <Override PartName="/ppt/slides/slide33.xml" ContentType="application/vnd.openxmlformats-officedocument.presentationml.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notesSlides/notesSlide3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15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notesSlides/notesSlide41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Id1" 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SpecialPlsOnTitleSld="0" strictFirstAndLastChars="0" embedTrueTypeFonts="1" saveSubsetFonts="1" autoCompressPictures="0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</p:sldIdLst>
  <p:sldSz cx="9144000" cy="5143500"/>
  <p:notesSz cx="6858000" cy="9144000"/>
  <p:embeddedFontLst>
    <p:embeddedFont>
      <p:font typeface="Roboto"/>
      <p:regular r:id="rId67"/>
      <p:bold r:id="rId68"/>
      <p:italic r:id="rId69"/>
      <p:boldItalic r:id="rId70"/>
    </p:embeddedFont>
    <p:embeddedFont>
      <p:font typeface="Roboto Medium"/>
      <p:regular r:id="rId71"/>
      <p:bold r:id="rId72"/>
      <p:italic r:id="rId73"/>
      <p:boldItalic r:id="rId74"/>
    </p:embeddedFont>
    <p:embeddedFont>
      <p:font typeface="Poppins"/>
      <p:regular r:id="rId75"/>
      <p:bold r:id="rId76"/>
      <p:italic r:id="rId77"/>
      <p:boldItalic r:id="rId78"/>
    </p:embeddedFont>
    <p:embeddedFont>
      <p:font typeface="Montserrat"/>
      <p:regular r:id="rId79"/>
      <p:bold r:id="rId80"/>
      <p:italic r:id="rId81"/>
      <p:boldItalic r:id="rId82"/>
    </p:embeddedFont>
    <p:embeddedFont>
      <p:font typeface="Montserrat Medium"/>
      <p:regular r:id="rId83"/>
      <p:bold r:id="rId84"/>
      <p:italic r:id="rId85"/>
      <p:boldItalic r:id="rId86"/>
    </p:embeddedFont>
    <p:embeddedFont>
      <p:font typeface="Open Sans"/>
      <p:regular r:id="rId87"/>
      <p:bold r:id="rId88"/>
      <p:italic r:id="rId89"/>
      <p:boldItalic r:id="rId9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</p:guideLst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33.xml" Id="rId40" /><Relationship Type="http://schemas.openxmlformats.org/officeDocument/2006/relationships/font" Target="/ppt/fonts/MontserratMedium-bold.fntdata" Id="rId84" /><Relationship Type="http://schemas.openxmlformats.org/officeDocument/2006/relationships/font" Target="/ppt/fonts/MontserratMedium-regular.fntdata" Id="rId83" /><Relationship Type="http://schemas.openxmlformats.org/officeDocument/2006/relationships/slide" Target="/ppt/slides/slide35.xml" Id="rId42" /><Relationship Type="http://schemas.openxmlformats.org/officeDocument/2006/relationships/font" Target="/ppt/fonts/MontserratMedium-boldItalic.fntdata" Id="rId86" /><Relationship Type="http://schemas.openxmlformats.org/officeDocument/2006/relationships/slide" Target="/ppt/slides/slide34.xml" Id="rId41" /><Relationship Type="http://schemas.openxmlformats.org/officeDocument/2006/relationships/font" Target="/ppt/fonts/MontserratMedium-italic.fntdata" Id="rId85" /><Relationship Type="http://schemas.openxmlformats.org/officeDocument/2006/relationships/slide" Target="/ppt/slides/slide37.xml" Id="rId44" /><Relationship Type="http://schemas.openxmlformats.org/officeDocument/2006/relationships/font" Target="/ppt/fonts/OpenSans-bold.fntdata" Id="rId88" /><Relationship Type="http://schemas.openxmlformats.org/officeDocument/2006/relationships/slide" Target="/ppt/slides/slide36.xml" Id="rId43" /><Relationship Type="http://schemas.openxmlformats.org/officeDocument/2006/relationships/font" Target="/ppt/fonts/OpenSans-regular.fntdata" Id="rId87" /><Relationship Type="http://schemas.openxmlformats.org/officeDocument/2006/relationships/slide" Target="/ppt/slides/slide39.xml" Id="rId46" /><Relationship Type="http://schemas.openxmlformats.org/officeDocument/2006/relationships/slide" Target="/ppt/slides/slide38.xml" Id="rId45" /><Relationship Type="http://schemas.openxmlformats.org/officeDocument/2006/relationships/font" Target="/ppt/fonts/OpenSans-italic.fntdata" Id="rId89" /><Relationship Type="http://schemas.openxmlformats.org/officeDocument/2006/relationships/font" Target="/ppt/fonts/Montserrat-bold.fntdata" Id="rId80" /><Relationship Type="http://schemas.openxmlformats.org/officeDocument/2006/relationships/font" Target="/ppt/fonts/Montserrat-boldItalic.fntdata" Id="rId82" /><Relationship Type="http://schemas.openxmlformats.org/officeDocument/2006/relationships/font" Target="/ppt/fonts/Montserrat-italic.fntdata" Id="rId81" /><Relationship Type="http://schemas.openxmlformats.org/officeDocument/2006/relationships/theme" Target="/ppt/theme/theme4.xml" Id="rId1" /><Relationship Type="http://schemas.openxmlformats.org/officeDocument/2006/relationships/viewProps" Target="/ppt/viewProps.xml" Id="rId2" /><Relationship Type="http://schemas.openxmlformats.org/officeDocument/2006/relationships/presProps" Target="/ppt/presProps.xml" Id="rId3" /><Relationship Type="http://schemas.openxmlformats.org/officeDocument/2006/relationships/slideMaster" Target="/ppt/slideMasters/slideMaster1.xml" Id="rId4" /><Relationship Type="http://schemas.openxmlformats.org/officeDocument/2006/relationships/slide" Target="/ppt/slides/slide2.xml" Id="rId9" /><Relationship Type="http://schemas.openxmlformats.org/officeDocument/2006/relationships/slide" Target="/ppt/slides/slide41.xml" Id="rId48" /><Relationship Type="http://schemas.openxmlformats.org/officeDocument/2006/relationships/slide" Target="/ppt/slides/slide40.xml" Id="rId47" /><Relationship Type="http://schemas.openxmlformats.org/officeDocument/2006/relationships/slide" Target="/ppt/slides/slide42.xml" Id="rId49" /><Relationship Type="http://schemas.openxmlformats.org/officeDocument/2006/relationships/slideMaster" Target="/ppt/slideMasters/slideMaster2.xml" Id="rId5" /><Relationship Type="http://schemas.openxmlformats.org/officeDocument/2006/relationships/slideMaster" Target="/ppt/slideMasters/slideMaster3.xml" Id="rId6" /><Relationship Type="http://schemas.openxmlformats.org/officeDocument/2006/relationships/notesMaster" Target="/ppt/notesMasters/notesMaster1.xml" Id="rId7" /><Relationship Type="http://schemas.openxmlformats.org/officeDocument/2006/relationships/slide" Target="/ppt/slides/slide1.xml" Id="rId8" /><Relationship Type="http://schemas.openxmlformats.org/officeDocument/2006/relationships/font" Target="/ppt/fonts/RobotoMedium-italic.fntdata" Id="rId73" /><Relationship Type="http://schemas.openxmlformats.org/officeDocument/2006/relationships/font" Target="/ppt/fonts/RobotoMedium-bold.fntdata" Id="rId72" /><Relationship Type="http://schemas.openxmlformats.org/officeDocument/2006/relationships/slide" Target="/ppt/slides/slide24.xml" Id="rId31" /><Relationship Type="http://schemas.openxmlformats.org/officeDocument/2006/relationships/font" Target="/ppt/fonts/Poppins-regular.fntdata" Id="rId75" /><Relationship Type="http://schemas.openxmlformats.org/officeDocument/2006/relationships/slide" Target="/ppt/slides/slide23.xml" Id="rId30" /><Relationship Type="http://schemas.openxmlformats.org/officeDocument/2006/relationships/font" Target="/ppt/fonts/RobotoMedium-boldItalic.fntdata" Id="rId74" /><Relationship Type="http://schemas.openxmlformats.org/officeDocument/2006/relationships/slide" Target="/ppt/slides/slide26.xml" Id="rId33" /><Relationship Type="http://schemas.openxmlformats.org/officeDocument/2006/relationships/font" Target="/ppt/fonts/Poppins-italic.fntdata" Id="rId77" /><Relationship Type="http://schemas.openxmlformats.org/officeDocument/2006/relationships/slide" Target="/ppt/slides/slide25.xml" Id="rId32" /><Relationship Type="http://schemas.openxmlformats.org/officeDocument/2006/relationships/font" Target="/ppt/fonts/Poppins-bold.fntdata" Id="rId76" /><Relationship Type="http://schemas.openxmlformats.org/officeDocument/2006/relationships/slide" Target="/ppt/slides/slide28.xml" Id="rId35" /><Relationship Type="http://schemas.openxmlformats.org/officeDocument/2006/relationships/font" Target="/ppt/fonts/Montserrat-regular.fntdata" Id="rId79" /><Relationship Type="http://schemas.openxmlformats.org/officeDocument/2006/relationships/slide" Target="/ppt/slides/slide27.xml" Id="rId34" /><Relationship Type="http://schemas.openxmlformats.org/officeDocument/2006/relationships/font" Target="/ppt/fonts/Poppins-boldItalic.fntdata" Id="rId78" /><Relationship Type="http://schemas.openxmlformats.org/officeDocument/2006/relationships/font" Target="/ppt/fonts/RobotoMedium-regular.fntdata" Id="rId71" /><Relationship Type="http://schemas.openxmlformats.org/officeDocument/2006/relationships/font" Target="/ppt/fonts/Roboto-boldItalic.fntdata" Id="rId70" /><Relationship Type="http://schemas.openxmlformats.org/officeDocument/2006/relationships/slide" Target="/ppt/slides/slide30.xml" Id="rId37" /><Relationship Type="http://schemas.openxmlformats.org/officeDocument/2006/relationships/slide" Target="/ppt/slides/slide29.xml" Id="rId36" /><Relationship Type="http://schemas.openxmlformats.org/officeDocument/2006/relationships/slide" Target="/ppt/slides/slide32.xml" Id="rId39" /><Relationship Type="http://schemas.openxmlformats.org/officeDocument/2006/relationships/slide" Target="/ppt/slides/slide31.xml" Id="rId38" /><Relationship Type="http://schemas.openxmlformats.org/officeDocument/2006/relationships/slide" Target="/ppt/slides/slide55.xml" Id="rId62" /><Relationship Type="http://schemas.openxmlformats.org/officeDocument/2006/relationships/slide" Target="/ppt/slides/slide54.xml" Id="rId61" /><Relationship Type="http://schemas.openxmlformats.org/officeDocument/2006/relationships/slide" Target="/ppt/slides/slide13.xml" Id="rId20" /><Relationship Type="http://schemas.openxmlformats.org/officeDocument/2006/relationships/slide" Target="/ppt/slides/slide57.xml" Id="rId64" /><Relationship Type="http://schemas.openxmlformats.org/officeDocument/2006/relationships/slide" Target="/ppt/slides/slide56.xml" Id="rId63" /><Relationship Type="http://schemas.openxmlformats.org/officeDocument/2006/relationships/slide" Target="/ppt/slides/slide15.xml" Id="rId22" /><Relationship Type="http://schemas.openxmlformats.org/officeDocument/2006/relationships/slide" Target="/ppt/slides/slide59.xml" Id="rId66" /><Relationship Type="http://schemas.openxmlformats.org/officeDocument/2006/relationships/slide" Target="/ppt/slides/slide14.xml" Id="rId21" /><Relationship Type="http://schemas.openxmlformats.org/officeDocument/2006/relationships/slide" Target="/ppt/slides/slide58.xml" Id="rId65" /><Relationship Type="http://schemas.openxmlformats.org/officeDocument/2006/relationships/slide" Target="/ppt/slides/slide17.xml" Id="rId24" /><Relationship Type="http://schemas.openxmlformats.org/officeDocument/2006/relationships/font" Target="/ppt/fonts/Roboto-bold.fntdata" Id="rId68" /><Relationship Type="http://schemas.openxmlformats.org/officeDocument/2006/relationships/slide" Target="/ppt/slides/slide16.xml" Id="rId23" /><Relationship Type="http://schemas.openxmlformats.org/officeDocument/2006/relationships/font" Target="/ppt/fonts/Roboto-regular.fntdata" Id="rId67" /><Relationship Type="http://schemas.openxmlformats.org/officeDocument/2006/relationships/slide" Target="/ppt/slides/slide53.xml" Id="rId60" /><Relationship Type="http://schemas.openxmlformats.org/officeDocument/2006/relationships/slide" Target="/ppt/slides/slide19.xml" Id="rId26" /><Relationship Type="http://schemas.openxmlformats.org/officeDocument/2006/relationships/slide" Target="/ppt/slides/slide18.xml" Id="rId25" /><Relationship Type="http://schemas.openxmlformats.org/officeDocument/2006/relationships/font" Target="/ppt/fonts/Roboto-italic.fntdata" Id="rId69" /><Relationship Type="http://schemas.openxmlformats.org/officeDocument/2006/relationships/slide" Target="/ppt/slides/slide21.xml" Id="rId28" /><Relationship Type="http://schemas.openxmlformats.org/officeDocument/2006/relationships/slide" Target="/ppt/slides/slide20.xml" Id="rId27" /><Relationship Type="http://schemas.openxmlformats.org/officeDocument/2006/relationships/slide" Target="/ppt/slides/slide22.xml" Id="rId29" /><Relationship Type="http://schemas.openxmlformats.org/officeDocument/2006/relationships/slide" Target="/ppt/slides/slide44.xml" Id="rId51" /><Relationship Type="http://schemas.openxmlformats.org/officeDocument/2006/relationships/slide" Target="/ppt/slides/slide43.xml" Id="rId50" /><Relationship Type="http://schemas.openxmlformats.org/officeDocument/2006/relationships/slide" Target="/ppt/slides/slide46.xml" Id="rId53" /><Relationship Type="http://schemas.openxmlformats.org/officeDocument/2006/relationships/slide" Target="/ppt/slides/slide45.xml" Id="rId52" /><Relationship Type="http://schemas.openxmlformats.org/officeDocument/2006/relationships/slide" Target="/ppt/slides/slide4.xml" Id="rId11" /><Relationship Type="http://schemas.openxmlformats.org/officeDocument/2006/relationships/slide" Target="/ppt/slides/slide48.xml" Id="rId55" /><Relationship Type="http://schemas.openxmlformats.org/officeDocument/2006/relationships/slide" Target="/ppt/slides/slide3.xml" Id="rId10" /><Relationship Type="http://schemas.openxmlformats.org/officeDocument/2006/relationships/slide" Target="/ppt/slides/slide47.xml" Id="rId54" /><Relationship Type="http://schemas.openxmlformats.org/officeDocument/2006/relationships/slide" Target="/ppt/slides/slide6.xml" Id="rId13" /><Relationship Type="http://schemas.openxmlformats.org/officeDocument/2006/relationships/slide" Target="/ppt/slides/slide50.xml" Id="rId57" /><Relationship Type="http://schemas.openxmlformats.org/officeDocument/2006/relationships/slide" Target="/ppt/slides/slide5.xml" Id="rId12" /><Relationship Type="http://schemas.openxmlformats.org/officeDocument/2006/relationships/slide" Target="/ppt/slides/slide49.xml" Id="rId56" /><Relationship Type="http://schemas.openxmlformats.org/officeDocument/2006/relationships/font" Target="/ppt/fonts/OpenSans-boldItalic.fntdata" Id="rId90" /><Relationship Type="http://schemas.openxmlformats.org/officeDocument/2006/relationships/slide" Target="/ppt/slides/slide8.xml" Id="rId15" /><Relationship Type="http://schemas.openxmlformats.org/officeDocument/2006/relationships/slide" Target="/ppt/slides/slide52.xml" Id="rId59" /><Relationship Type="http://schemas.openxmlformats.org/officeDocument/2006/relationships/slide" Target="/ppt/slides/slide7.xml" Id="rId14" /><Relationship Type="http://schemas.openxmlformats.org/officeDocument/2006/relationships/slide" Target="/ppt/slides/slide51.xml" Id="rId58" /><Relationship Type="http://schemas.openxmlformats.org/officeDocument/2006/relationships/slide" Target="/ppt/slides/slide10.xml" Id="rId17" /><Relationship Type="http://schemas.openxmlformats.org/officeDocument/2006/relationships/slide" Target="/ppt/slides/slide9.xml" Id="rId16" /><Relationship Type="http://schemas.openxmlformats.org/officeDocument/2006/relationships/slide" Target="/ppt/slides/slide12.xml" Id="rId19" /><Relationship Type="http://schemas.openxmlformats.org/officeDocument/2006/relationships/slide" Target="/ppt/slides/slide11.xml" Id="rId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e6e59b426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e6e59b426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f69f1a31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17f69f1a31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7d4887e6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17d4887e6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169e01cc06_2_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169e01cc06_2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17d3717e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17d3717e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cfc530f0c8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cfc530f0c8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169e01cc0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169e01cc0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17d3717e1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17d3717e1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17f69ddaa6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17f69ddaa6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169e01cc06_2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169e01cc06_2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169e01cc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169e01cc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169e01cc06_2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169e01cc06_2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169e01cc06_2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169e01cc06_2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17f69ddaa6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17f69ddaa6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169e01cc0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169e01cc0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17f69ddaa6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17f69ddaa6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17f69ddaa6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17f69ddaa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17f69ddaa6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17f69ddaa6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013f12539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013f12539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17d3717e1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17d3717e1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12a72085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12a72085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17d4887e6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17d4887e6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169e01cc06_2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169e01cc06_2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169e01cc06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169e01cc06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17ce2e2538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117ce2e2538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169e01cc06_2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169e01cc06_2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1169e01cc06_2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1169e01cc06_2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169e01cc06_2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169e01cc06_2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169e01cc06_2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1169e01cc06_2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169e01cc06_2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169e01cc06_2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117d4887e6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117d4887e6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117d4887e6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117d4887e6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169e01cc06_2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169e01cc06_2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1169e01cc06_2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1169e01cc06_2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169e01cc06_2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169e01cc06_2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117ce2e2538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117ce2e2538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169e01cc06_2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169e01cc06_2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117d3717e1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117d3717e1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17f69ddaa6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117f69ddaa6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17f69ddaa6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117f69ddaa6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117f69ddaa6_0_636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117f69ddaa6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1169e01cc06_2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1169e01cc06_2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1013f12539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1013f12539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1169e01cc06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1169e01cc06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1169e01cc06_2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1169e01cc06_2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1169e01cc06_2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1169e01cc06_2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1169e01cc06_2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1169e01cc06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117f69ddaa6_0_615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117f69ddaa6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1169e01cc06_2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1169e01cc06_2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169e01cc06_2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169e01cc06_2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10537a686d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10537a686d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117d3717e1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117d3717e1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1169e01cc06_2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1169e01cc06_2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117ce2e2538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117ce2e2538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112a7208598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112a720859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117f69f1a31_1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117f69f1a31_1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117f69ddaa6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117f69ddaa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117f69ddaa6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117f69ddaa6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1169e01cc06_2_568:notes"/>
          <p:cNvSpPr/>
          <p:nvPr>
            <p:ph idx="2" type="sldImg"/>
          </p:nvPr>
        </p:nvSpPr>
        <p:spPr>
          <a:xfrm>
            <a:off x="381187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1169e01cc06_2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image" Target="/ppt/media/image1.png" Id="rId2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Id1" /></Relationships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12"/>
          <p:cNvSpPr txBox="1"/>
          <p:nvPr/>
        </p:nvSpPr>
        <p:spPr>
          <a:xfrm>
            <a:off x="7750065" y="42856"/>
            <a:ext cx="14280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 </a:t>
            </a:r>
            <a:endParaRPr b="1" sz="9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1" name="Google Shape;51;p12"/>
          <p:cNvPicPr preferRelativeResize="0"/>
          <p:nvPr/>
        </p:nvPicPr>
        <p:blipFill rotWithShape="1">
          <a:blip r:embed="rId2">
            <a:alphaModFix/>
          </a:blip>
          <a:srcRect b="0" l="961" r="951" t="0"/>
          <a:stretch/>
        </p:blipFill>
        <p:spPr>
          <a:xfrm>
            <a:off x="8747744" y="83425"/>
            <a:ext cx="253274" cy="22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471825" y="129505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694175" y="129505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oppins"/>
              <a:buNone/>
              <a:defRPr b="1" sz="33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" name="Google Shape;122;p29"/>
          <p:cNvSpPr txBox="1"/>
          <p:nvPr>
            <p:ph idx="1" type="body"/>
          </p:nvPr>
        </p:nvSpPr>
        <p:spPr>
          <a:xfrm>
            <a:off x="471825" y="129505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3" name="Google Shape;123;p29"/>
          <p:cNvSpPr txBox="1"/>
          <p:nvPr>
            <p:ph idx="2" type="body"/>
          </p:nvPr>
        </p:nvSpPr>
        <p:spPr>
          <a:xfrm>
            <a:off x="4694175" y="129505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4" name="Google Shape;124;p29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4.xml" Id="rId12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2.png" Id="rId1" /><Relationship Type="http://schemas.openxmlformats.org/officeDocument/2006/relationships/image" Target="/ppt/media/image6.png" Id="rId2" /><Relationship Type="http://schemas.openxmlformats.org/officeDocument/2006/relationships/theme" Target="/ppt/theme/theme2.xml" Id="rId14" /><Relationship Type="http://schemas.openxmlformats.org/officeDocument/2006/relationships/slideLayout" Target="/ppt/slideLayouts/slideLayout15.xml" Id="rId6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theme" Target="/ppt/theme/theme3.xml" Id="rId13" /><Relationship Type="http://schemas.openxmlformats.org/officeDocument/2006/relationships/image" Target="/ppt/media/image7.png" Id="rId1" /><Relationship Type="http://schemas.openxmlformats.org/officeDocument/2006/relationships/slideLayout" Target="/ppt/slideLayouts/slideLayout26.xml" Id="rId5" 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4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FFFFFF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/>
        </p:nvSpPr>
        <p:spPr>
          <a:xfrm>
            <a:off x="-10765" y="0"/>
            <a:ext cx="367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 Medium"/>
              <a:buNone/>
              <a:defRPr sz="3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type="body" idx="1"/>
          </p:nvPr>
        </p:nvSpPr>
        <p:spPr>
          <a:xfrm>
            <a:off x="266949" y="1837822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6" name="Google Shape;56;p13"/>
          <p:cNvSpPr txBox="1"/>
          <p:nvPr/>
        </p:nvSpPr>
        <p:spPr>
          <a:xfrm>
            <a:off x="528237" y="4848924"/>
            <a:ext cx="1071300" cy="2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 </a:t>
            </a:r>
            <a:endParaRPr sz="700" b="1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1">
            <a:alphaModFix/>
          </a:blip>
          <a:srcRect l="961" t="0" r="951" b="0"/>
          <a:stretch/>
        </p:blipFill>
        <p:spPr>
          <a:xfrm>
            <a:off x="1276684" y="4879350"/>
            <a:ext cx="189957" cy="16682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type="sldNum" idx="12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700"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74970" y="4879001"/>
            <a:ext cx="479593" cy="16681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081035" y="4852080"/>
            <a:ext cx="10713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i="1">
                <a:solidFill>
                  <a:srgbClr val="A61C00"/>
                </a:solidFill>
                <a:latin typeface="Roboto"/>
                <a:ea typeface="Roboto"/>
                <a:cs typeface="Roboto"/>
                <a:sym typeface="Roboto"/>
              </a:rPr>
              <a:t>contact@floodlamp.bio</a:t>
            </a:r>
            <a:endParaRPr sz="1000" b="1" i="1">
              <a:solidFill>
                <a:srgbClr val="A61C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/>
          <p:nvPr/>
        </p:nvSpPr>
        <p:spPr>
          <a:xfrm>
            <a:off x="-10765" y="0"/>
            <a:ext cx="367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 Medium"/>
              <a:buNone/>
              <a:defRPr sz="3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4" name="Google Shape;104;p25"/>
          <p:cNvSpPr txBox="1"/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 sz="1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5" name="Google Shape;105;p25"/>
          <p:cNvSpPr txBox="1"/>
          <p:nvPr/>
        </p:nvSpPr>
        <p:spPr>
          <a:xfrm>
            <a:off x="528237" y="4848924"/>
            <a:ext cx="1071300" cy="2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FloodLAMP.bio </a:t>
            </a:r>
            <a:endParaRPr sz="700" b="1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1">
            <a:alphaModFix/>
          </a:blip>
          <a:srcRect l="961" t="0" r="951" b="0"/>
          <a:stretch/>
        </p:blipFill>
        <p:spPr>
          <a:xfrm>
            <a:off x="1276684" y="4879350"/>
            <a:ext cx="189957" cy="16682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/>
          <p:nvPr>
            <p:ph type="sldNum" idx="12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buNone/>
              <a:defRPr sz="8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7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.xml" Id="rId2" /><Relationship Type="http://schemas.openxmlformats.org/officeDocument/2006/relationships/image" Target="/ppt/media/image7.png" Id="rI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.xml" Id="rId2" /><Relationship Type="http://schemas.openxmlformats.org/officeDocument/2006/relationships/image" Target="/ppt/media/image12.png" Id="rId3" /><Relationship Type="http://schemas.openxmlformats.org/officeDocument/2006/relationships/image" Target="/ppt/media/image10.png" Id="rId4" /><Relationship Type="http://schemas.openxmlformats.org/officeDocument/2006/relationships/image" Target="/ppt/media/image30.png" Id="rId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4.png" Id="rId10" /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.xml" Id="rId2" /><Relationship Type="http://schemas.openxmlformats.org/officeDocument/2006/relationships/image" Target="/ppt/media/image35.png" Id="rId3" /><Relationship Type="http://schemas.openxmlformats.org/officeDocument/2006/relationships/image" Target="/ppt/media/image14.png" Id="rId4" /><Relationship Type="http://schemas.openxmlformats.org/officeDocument/2006/relationships/image" Target="/ppt/media/image11.png" Id="rId9" /><Relationship Type="http://schemas.openxmlformats.org/officeDocument/2006/relationships/image" Target="/ppt/media/image29.png" Id="rId5" /><Relationship Type="http://schemas.openxmlformats.org/officeDocument/2006/relationships/image" Target="/ppt/media/image13.png" Id="rId6" /><Relationship Type="http://schemas.openxmlformats.org/officeDocument/2006/relationships/image" Target="/ppt/media/image3.png" Id="rId7" /><Relationship Type="http://schemas.openxmlformats.org/officeDocument/2006/relationships/image" Target="/ppt/media/image17.png" Id="rI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4.xml" Id="rId2" /><Relationship Type="http://schemas.openxmlformats.org/officeDocument/2006/relationships/image" Target="/ppt/media/image15.png" Id="rI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.xml" Id="rI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6.xml" Id="rId2" /><Relationship Type="http://schemas.openxmlformats.org/officeDocument/2006/relationships/image" Target="/ppt/media/image9.jpg" Id="rId3" /><Relationship Type="http://schemas.openxmlformats.org/officeDocument/2006/relationships/image" Target="/ppt/media/image40.jpg" Id="rId4" /><Relationship Type="http://schemas.openxmlformats.org/officeDocument/2006/relationships/image" Target="/ppt/media/image18.png" Id="rId5" /><Relationship Type="http://schemas.openxmlformats.org/officeDocument/2006/relationships/image" Target="/ppt/media/image31.png" Id="rI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7.xml" Id="rId2" /><Relationship Type="http://schemas.openxmlformats.org/officeDocument/2006/relationships/image" Target="/ppt/media/image5.png" Id="rI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8.xml" Id="rId2" /><Relationship Type="http://schemas.openxmlformats.org/officeDocument/2006/relationships/image" Target="/ppt/media/image16.png" Id="rI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9.xml" Id="rId2" /><Relationship Type="http://schemas.openxmlformats.org/officeDocument/2006/relationships/image" Target="/ppt/media/image23.png" Id="rId3" /><Relationship Type="http://schemas.openxmlformats.org/officeDocument/2006/relationships/image" Target="/ppt/media/image18.png" Id="rId4" /><Relationship Type="http://schemas.openxmlformats.org/officeDocument/2006/relationships/image" Target="/ppt/media/image22.png" Id="rId5" /><Relationship Type="http://schemas.openxmlformats.org/officeDocument/2006/relationships/image" Target="/ppt/media/image32.png" Id="rId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0.xml" Id="rId2" /><Relationship Type="http://schemas.openxmlformats.org/officeDocument/2006/relationships/image" Target="/ppt/media/image43.png" Id="rI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1.xml" Id="rId2" /><Relationship Type="http://schemas.openxmlformats.org/officeDocument/2006/relationships/image" Target="/ppt/media/image19.png" Id="rId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2.xml" Id="rId2" /><Relationship Type="http://schemas.openxmlformats.org/officeDocument/2006/relationships/image" Target="/ppt/media/image25.jpg" Id="rId3" /><Relationship Type="http://schemas.openxmlformats.org/officeDocument/2006/relationships/image" Target="/ppt/media/image21.jpg" Id="rId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3.xml" Id="rId2" /><Relationship Type="http://schemas.openxmlformats.org/officeDocument/2006/relationships/image" Target="/ppt/media/image93.png" Id="rId3" /><Relationship Type="http://schemas.openxmlformats.org/officeDocument/2006/relationships/image" Target="/ppt/media/image38.png" Id="rId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4.xml" Id="rId2" /><Relationship Type="http://schemas.openxmlformats.org/officeDocument/2006/relationships/image" Target="/ppt/media/image20.png" Id="rId3" /><Relationship Type="http://schemas.openxmlformats.org/officeDocument/2006/relationships/image" Target="/ppt/media/image61.png" Id="rId6" /><Relationship Type="http://schemas.openxmlformats.org/officeDocument/2006/relationships/hyperlink" Target="https://docs.google.com/document/d/1TOnklq-65XUX-v-li018rteK9jeL8NgqbNrtbndgD_o/edit?usp=drive_link" TargetMode="External" Id="rId4" /><Relationship Type="http://schemas.openxmlformats.org/officeDocument/2006/relationships/hyperlink" Target="https://docs.google.com/document/d/1TOnklq-65XUX-v-li018rteK9jeL8NgqbNrtbndgD_o" TargetMode="External" Id="rId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5.xml" Id="rId2" /><Relationship Type="http://schemas.openxmlformats.org/officeDocument/2006/relationships/image" Target="/ppt/media/image41.png" Id="rId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6.xml" Id="rId2" /><Relationship Type="http://schemas.openxmlformats.org/officeDocument/2006/relationships/image" Target="/ppt/media/image24.png" Id="rId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7.xml" Id="rId2" /><Relationship Type="http://schemas.openxmlformats.org/officeDocument/2006/relationships/image" Target="/ppt/media/image26.png" Id="rId3" /><Relationship Type="http://schemas.openxmlformats.org/officeDocument/2006/relationships/image" Target="/ppt/media/image27.png" Id="rId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8.xml" Id="rId2" /><Relationship Type="http://schemas.openxmlformats.org/officeDocument/2006/relationships/image" Target="/ppt/media/image28.png" Id="rI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19.xml" Id="rId2" /><Relationship Type="http://schemas.openxmlformats.org/officeDocument/2006/relationships/image" Target="/ppt/media/image33.png" Id="rI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0.xml" Id="rId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1.xml" Id="rId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2.xml" Id="rId2" /><Relationship Type="http://schemas.openxmlformats.org/officeDocument/2006/relationships/image" Target="/ppt/media/image36.png" Id="rId3" /><Relationship Type="http://schemas.openxmlformats.org/officeDocument/2006/relationships/image" Target="/ppt/media/image109.png" Id="rI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3.xml" Id="rId2" /><Relationship Type="http://schemas.openxmlformats.org/officeDocument/2006/relationships/image" Target="/ppt/media/image81.png" Id="rId3" /><Relationship Type="http://schemas.openxmlformats.org/officeDocument/2006/relationships/image" Target="/ppt/media/image128.png" Id="rId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4.xml" Id="rId2" /><Relationship Type="http://schemas.openxmlformats.org/officeDocument/2006/relationships/image" Target="/ppt/media/image124.png" Id="rId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5.xml" Id="rId2" /><Relationship Type="http://schemas.openxmlformats.org/officeDocument/2006/relationships/image" Target="/ppt/media/image34.png" Id="rId3" /><Relationship Type="http://schemas.openxmlformats.org/officeDocument/2006/relationships/image" Target="/ppt/media/image39.png" Id="rId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6.xml" Id="rId2" /><Relationship Type="http://schemas.openxmlformats.org/officeDocument/2006/relationships/image" Target="/ppt/media/image122.png" Id="rId3" /><Relationship Type="http://schemas.openxmlformats.org/officeDocument/2006/relationships/image" Target="/ppt/media/image94.png" Id="rId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7.xml" Id="rId2" /><Relationship Type="http://schemas.openxmlformats.org/officeDocument/2006/relationships/image" Target="/ppt/media/image99.png" Id="rId3" /><Relationship Type="http://schemas.openxmlformats.org/officeDocument/2006/relationships/image" Target="/ppt/media/image50.png" Id="rId4" /><Relationship Type="http://schemas.openxmlformats.org/officeDocument/2006/relationships/image" Target="/ppt/media/image42.png" Id="rId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8.xml" Id="rId2" /><Relationship Type="http://schemas.openxmlformats.org/officeDocument/2006/relationships/image" Target="/ppt/media/image118.png" Id="rId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29.xml" Id="rId2" /><Relationship Type="http://schemas.openxmlformats.org/officeDocument/2006/relationships/image" Target="/ppt/media/image45.png" Id="rId3" /><Relationship Type="http://schemas.openxmlformats.org/officeDocument/2006/relationships/image" Target="/ppt/media/image37.png" Id="rId4" /><Relationship Type="http://schemas.openxmlformats.org/officeDocument/2006/relationships/image" Target="/ppt/media/image47.png" Id="rId5" /><Relationship Type="http://schemas.openxmlformats.org/officeDocument/2006/relationships/image" Target="/ppt/media/image49.png" Id="rId6" /><Relationship Type="http://schemas.openxmlformats.org/officeDocument/2006/relationships/image" Target="/ppt/media/image53.png" Id="rId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0.xml" Id="rId2" /><Relationship Type="http://schemas.openxmlformats.org/officeDocument/2006/relationships/image" Target="/ppt/media/image56.jpg" Id="rId3" /><Relationship Type="http://schemas.openxmlformats.org/officeDocument/2006/relationships/image" Target="/ppt/media/image44.png" Id="rId4" /><Relationship Type="http://schemas.openxmlformats.org/officeDocument/2006/relationships/image" Target="/ppt/media/image62.jpg" Id="rId5" /><Relationship Type="http://schemas.openxmlformats.org/officeDocument/2006/relationships/image" Target="/ppt/media/image46.png" Id="rId6" /><Relationship Type="http://schemas.openxmlformats.org/officeDocument/2006/relationships/image" Target="/ppt/media/image48.png" Id="rId7" /><Relationship Type="http://schemas.openxmlformats.org/officeDocument/2006/relationships/image" Target="/ppt/media/image51.png" Id="rId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1.xml" Id="rId2" /><Relationship Type="http://schemas.openxmlformats.org/officeDocument/2006/relationships/image" Target="/ppt/media/image54.png" Id="rId3" /><Relationship Type="http://schemas.openxmlformats.org/officeDocument/2006/relationships/image" Target="/ppt/media/image55.png" Id="rId4" /><Relationship Type="http://schemas.openxmlformats.org/officeDocument/2006/relationships/image" Target="/ppt/media/image52.png" Id="rId5" /><Relationship Type="http://schemas.openxmlformats.org/officeDocument/2006/relationships/image" Target="/ppt/media/image57.png" Id="rId6" /><Relationship Type="http://schemas.openxmlformats.org/officeDocument/2006/relationships/image" Target="/ppt/media/image60.png" Id="rId7" /><Relationship Type="http://schemas.openxmlformats.org/officeDocument/2006/relationships/image" Target="/ppt/media/image51.png" Id="rId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2.xml" Id="rId2" /><Relationship Type="http://schemas.openxmlformats.org/officeDocument/2006/relationships/image" Target="/ppt/media/image59.png" Id="rId3" /><Relationship Type="http://schemas.openxmlformats.org/officeDocument/2006/relationships/image" Target="/ppt/media/image58.png" Id="rId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3.xml" Id="rId2" /><Relationship Type="http://schemas.openxmlformats.org/officeDocument/2006/relationships/image" Target="/ppt/media/image87.png" Id="rId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4.xml" Id="rId2" /><Relationship Type="http://schemas.openxmlformats.org/officeDocument/2006/relationships/image" Target="/ppt/media/image85.png" Id="rId3" /><Relationship Type="http://schemas.openxmlformats.org/officeDocument/2006/relationships/image" Target="/ppt/media/image102.png" Id="rId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5.xml" Id="rId2" /><Relationship Type="http://schemas.openxmlformats.org/officeDocument/2006/relationships/image" Target="/ppt/media/image71.png" Id="rId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6.xml" Id="rId2" /><Relationship Type="http://schemas.openxmlformats.org/officeDocument/2006/relationships/image" Target="/ppt/media/image65.png" Id="rId3" /><Relationship Type="http://schemas.openxmlformats.org/officeDocument/2006/relationships/image" Target="/ppt/media/image67.png" Id="rId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7.xml" Id="rId2" /><Relationship Type="http://schemas.openxmlformats.org/officeDocument/2006/relationships/image" Target="/ppt/media/image115.png" Id="rId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8.xml" Id="rId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39.xml" Id="rId2" /><Relationship Type="http://schemas.openxmlformats.org/officeDocument/2006/relationships/image" Target="/ppt/media/image125.png" Id="rId3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40.xml" Id="rId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Id1" /><Relationship Type="http://schemas.openxmlformats.org/officeDocument/2006/relationships/notesSlide" Target="/ppt/notesSlides/notesSlide41.xml" Id="rId2" /><Relationship Type="http://schemas.openxmlformats.org/officeDocument/2006/relationships/image" Target="/ppt/media/image64.png" Id="rId3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42.xml" Id="rId2" /><Relationship Type="http://schemas.openxmlformats.org/officeDocument/2006/relationships/image" Target="/ppt/media/image63.png" Id="rId3" /><Relationship Type="http://schemas.openxmlformats.org/officeDocument/2006/relationships/image" Target="/ppt/media/image69.jpg" Id="rId4" /><Relationship Type="http://schemas.openxmlformats.org/officeDocument/2006/relationships/image" Target="/ppt/media/image68.png" Id="rId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43.xml" Id="rId2" /><Relationship Type="http://schemas.openxmlformats.org/officeDocument/2006/relationships/image" Target="/ppt/media/image66.png" Id="rId3" /><Relationship Type="http://schemas.openxmlformats.org/officeDocument/2006/relationships/image" Target="/ppt/media/image74.png" Id="rId4" /><Relationship Type="http://schemas.openxmlformats.org/officeDocument/2006/relationships/image" Target="/ppt/media/image75.png" Id="rId5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6.xml" Id="rId1" /><Relationship Type="http://schemas.openxmlformats.org/officeDocument/2006/relationships/notesSlide" Target="/ppt/notesSlides/notesSlide44.xml" Id="rId2" /><Relationship Type="http://schemas.openxmlformats.org/officeDocument/2006/relationships/image" Target="/ppt/media/image70.png" Id="rId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6.xml" Id="rId1" /><Relationship Type="http://schemas.openxmlformats.org/officeDocument/2006/relationships/notesSlide" Target="/ppt/notesSlides/notesSlide45.xml" Id="rId2" /><Relationship Type="http://schemas.openxmlformats.org/officeDocument/2006/relationships/image" Target="/ppt/media/image73.png" Id="rId3" /><Relationship Type="http://schemas.openxmlformats.org/officeDocument/2006/relationships/image" Target="/ppt/media/image77.png" Id="rId4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6.xml" Id="rId1" /><Relationship Type="http://schemas.openxmlformats.org/officeDocument/2006/relationships/notesSlide" Target="/ppt/notesSlides/notesSlide46.xml" Id="rId2" /><Relationship Type="http://schemas.openxmlformats.org/officeDocument/2006/relationships/image" Target="/ppt/media/image76.png" Id="rId3" /><Relationship Type="http://schemas.openxmlformats.org/officeDocument/2006/relationships/image" Target="/ppt/media/image72.png" Id="rId4" /><Relationship Type="http://schemas.openxmlformats.org/officeDocument/2006/relationships/image" Target="/ppt/media/image80.png" Id="rId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6.xml" Id="rId1" /><Relationship Type="http://schemas.openxmlformats.org/officeDocument/2006/relationships/notesSlide" Target="/ppt/notesSlides/notesSlide47.xml" Id="rId2" /><Relationship Type="http://schemas.openxmlformats.org/officeDocument/2006/relationships/image" Target="/ppt/media/image78.png" Id="rId3" /><Relationship Type="http://schemas.openxmlformats.org/officeDocument/2006/relationships/image" Target="/ppt/media/image72.png" Id="rId4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Id1" /><Relationship Type="http://schemas.openxmlformats.org/officeDocument/2006/relationships/notesSlide" Target="/ppt/notesSlides/notesSlide48.xml" Id="rId2" /><Relationship Type="http://schemas.openxmlformats.org/officeDocument/2006/relationships/image" Target="/ppt/media/image84.png" Id="rId3" /><Relationship Type="http://schemas.openxmlformats.org/officeDocument/2006/relationships/image" Target="/ppt/media/image82.png" Id="rId4" /><Relationship Type="http://schemas.openxmlformats.org/officeDocument/2006/relationships/image" Target="/ppt/media/image83.png" Id="rId5" /><Relationship Type="http://schemas.openxmlformats.org/officeDocument/2006/relationships/image" Target="/ppt/media/image79.png" Id="rId6" /><Relationship Type="http://schemas.openxmlformats.org/officeDocument/2006/relationships/image" Target="/ppt/media/image88.png" Id="rId7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49.xml" Id="rId2" /><Relationship Type="http://schemas.openxmlformats.org/officeDocument/2006/relationships/image" Target="/ppt/media/image90.png" Id="rId3" /><Relationship Type="http://schemas.openxmlformats.org/officeDocument/2006/relationships/image" Target="/ppt/media/image86.png" Id="rId4" /><Relationship Type="http://schemas.openxmlformats.org/officeDocument/2006/relationships/image" Target="/ppt/media/image89.png" Id="rId5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0.xml" Id="rId2" /><Relationship Type="http://schemas.openxmlformats.org/officeDocument/2006/relationships/image" Target="/ppt/media/image101.png" Id="rId3" /><Relationship Type="http://schemas.openxmlformats.org/officeDocument/2006/relationships/image" Target="/ppt/media/image96.png" Id="rId4" /><Relationship Type="http://schemas.openxmlformats.org/officeDocument/2006/relationships/image" Target="/ppt/media/image98.png" Id="rId5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1.xml" Id="rId2" /><Relationship Type="http://schemas.openxmlformats.org/officeDocument/2006/relationships/image" Target="/ppt/media/image91.png" Id="rId3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2.xml" Id="rId2" /><Relationship Type="http://schemas.openxmlformats.org/officeDocument/2006/relationships/image" Target="/ppt/media/image105.png" Id="rId3" /><Relationship Type="http://schemas.openxmlformats.org/officeDocument/2006/relationships/image" Target="/ppt/media/image92.png" Id="rId5" /><Relationship Type="http://schemas.openxmlformats.org/officeDocument/2006/relationships/image" Target="/ppt/media/image103.png" Id="rId6" /><Relationship Type="http://schemas.openxmlformats.org/officeDocument/2006/relationships/image" Target="/ppt/media/image112.png" Id="rId7" /><Relationship Type="http://schemas.openxmlformats.org/officeDocument/2006/relationships/hyperlink" Target="https://www.help.senate.gov/imo/media/doc/PREVENT%20Pandemics%20discussion%20draft%20sxs%20final.pdf" TargetMode="External" Id="rId4" /><Relationship Type="http://schemas.openxmlformats.org/officeDocument/2006/relationships/hyperlink" Target="https://reaganudall.org/research-funding-opportunity" TargetMode="External" Id="rId8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3.xml" Id="rId2" /><Relationship Type="http://schemas.openxmlformats.org/officeDocument/2006/relationships/image" Target="/ppt/media/image95.png" Id="rId3" /><Relationship Type="http://schemas.openxmlformats.org/officeDocument/2006/relationships/image" Target="/ppt/media/image97.png" Id="rId4" /><Relationship Type="http://schemas.openxmlformats.org/officeDocument/2006/relationships/image" Target="/ppt/media/image127.png" Id="rId5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image" Target="/ppt/media/image106.png" Id="rId10" /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4.xml" Id="rId2" /><Relationship Type="http://schemas.openxmlformats.org/officeDocument/2006/relationships/image" Target="/ppt/media/image120.jpg" Id="rId9" /><Relationship Type="http://schemas.openxmlformats.org/officeDocument/2006/relationships/image" Target="/ppt/media/image100.png" Id="rId6" /><Relationship Type="http://schemas.openxmlformats.org/officeDocument/2006/relationships/image" Target="/ppt/media/image123.png" Id="rId7" /><Relationship Type="http://schemas.openxmlformats.org/officeDocument/2006/relationships/image" Target="/ppt/media/image126.png" Id="rId8" /><Relationship Type="http://schemas.openxmlformats.org/officeDocument/2006/relationships/hyperlink" Target="http://bit.ly/biosketch-randalltrue" TargetMode="External" Id="rId3" /><Relationship Type="http://schemas.openxmlformats.org/officeDocument/2006/relationships/hyperlink" Target="https://bit.ly/gLAMP-review" TargetMode="External" Id="rId4" /><Relationship Type="http://schemas.openxmlformats.org/officeDocument/2006/relationships/hyperlink" Target="https://abrf.memberclicks.net/jbt-2021-september-issue" TargetMode="External" Id="rId5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5.xml" Id="rId2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6.xml" Id="rId2" /><Relationship Type="http://schemas.openxmlformats.org/officeDocument/2006/relationships/image" Target="/ppt/media/image104.png" Id="rId3" /><Relationship Type="http://schemas.openxmlformats.org/officeDocument/2006/relationships/image" Target="/ppt/media/image108.png" Id="rId4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7.xml" Id="rId2" /><Relationship Type="http://schemas.openxmlformats.org/officeDocument/2006/relationships/image" Target="/ppt/media/image107.png" Id="rId3" /><Relationship Type="http://schemas.openxmlformats.org/officeDocument/2006/relationships/image" Target="/ppt/media/image110.png" Id="rId4" /><Relationship Type="http://schemas.openxmlformats.org/officeDocument/2006/relationships/image" Target="/ppt/media/image117.png" Id="rId5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Id1" /><Relationship Type="http://schemas.openxmlformats.org/officeDocument/2006/relationships/notesSlide" Target="/ppt/notesSlides/notesSlide58.xml" Id="rId2" /><Relationship Type="http://schemas.openxmlformats.org/officeDocument/2006/relationships/image" Target="/ppt/media/image119.png" Id="rId3" /><Relationship Type="http://schemas.openxmlformats.org/officeDocument/2006/relationships/image" Target="/ppt/media/image113.png" Id="rId4" /><Relationship Type="http://schemas.openxmlformats.org/officeDocument/2006/relationships/image" Target="/ppt/media/image116.png" Id="rId5" /><Relationship Type="http://schemas.openxmlformats.org/officeDocument/2006/relationships/image" Target="/ppt/media/image114.png" Id="rId6" /><Relationship Type="http://schemas.openxmlformats.org/officeDocument/2006/relationships/image" Target="/ppt/media/image111.png" Id="rId7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Id1" /><Relationship Type="http://schemas.openxmlformats.org/officeDocument/2006/relationships/notesSlide" Target="/ppt/notesSlides/notesSlide59.xml" Id="rId2" /><Relationship Type="http://schemas.openxmlformats.org/officeDocument/2006/relationships/image" Target="/ppt/media/image121.png" Id="rId3" 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7"/>
          <p:cNvSpPr txBox="1"/>
          <p:nvPr/>
        </p:nvSpPr>
        <p:spPr>
          <a:xfrm>
            <a:off x="966000" y="4659920"/>
            <a:ext cx="721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Randy True,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Founder and CEO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 |  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randy@floodlamp.bio  </a:t>
            </a:r>
            <a:endParaRPr/>
          </a:p>
        </p:txBody>
      </p:sp>
      <p:sp>
        <p:nvSpPr>
          <p:cNvPr id="153" name="Google Shape;153;p37"/>
          <p:cNvSpPr txBox="1"/>
          <p:nvPr/>
        </p:nvSpPr>
        <p:spPr>
          <a:xfrm>
            <a:off x="150" y="3262025"/>
            <a:ext cx="9144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Extending the Reach of LAMP:</a:t>
            </a:r>
            <a:endParaRPr sz="18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the FloodLAMP platform for globally accessible disease screening</a:t>
            </a:r>
            <a:endParaRPr sz="18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New England Biolabs Seminar - March 3, 2022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4" name="Google Shape;15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5" name="Google Shape;155;p37"/>
          <p:cNvPicPr preferRelativeResize="0"/>
          <p:nvPr/>
        </p:nvPicPr>
        <p:blipFill rotWithShape="1">
          <a:blip r:embed="rId3">
            <a:alphaModFix/>
          </a:blip>
          <a:srcRect b="0" l="961" r="951" t="0"/>
          <a:stretch/>
        </p:blipFill>
        <p:spPr>
          <a:xfrm>
            <a:off x="3670827" y="156875"/>
            <a:ext cx="1712776" cy="15041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7"/>
          <p:cNvSpPr txBox="1"/>
          <p:nvPr/>
        </p:nvSpPr>
        <p:spPr>
          <a:xfrm>
            <a:off x="150" y="1627250"/>
            <a:ext cx="9144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5400">
                <a:latin typeface="Poppins"/>
                <a:ea typeface="Poppins"/>
                <a:cs typeface="Poppins"/>
                <a:sym typeface="Poppins"/>
              </a:rPr>
              <a:t>FloodLAMP</a:t>
            </a:r>
            <a:endParaRPr b="1" sz="5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3200">
                <a:latin typeface="Poppins"/>
                <a:ea typeface="Poppins"/>
                <a:cs typeface="Poppins"/>
                <a:sym typeface="Poppins"/>
              </a:rPr>
              <a:t>Biotechnologies, PBC</a:t>
            </a:r>
            <a:endParaRPr b="1" sz="3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Google Shape;162;p38"/>
          <p:cNvPicPr preferRelativeResize="0"/>
          <p:nvPr/>
        </p:nvPicPr>
        <p:blipFill rotWithShape="1">
          <a:blip r:embed="rId3">
            <a:alphaModFix/>
          </a:blip>
          <a:srcRect b="11162" l="0" r="0" t="9730"/>
          <a:stretch/>
        </p:blipFill>
        <p:spPr>
          <a:xfrm>
            <a:off x="1377825" y="775625"/>
            <a:ext cx="7659000" cy="340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8"/>
          <p:cNvPicPr preferRelativeResize="0"/>
          <p:nvPr/>
        </p:nvPicPr>
        <p:blipFill rotWithShape="1">
          <a:blip r:embed="rId4">
            <a:alphaModFix/>
          </a:blip>
          <a:srcRect b="0" l="-1240" r="1240" t="0"/>
          <a:stretch/>
        </p:blipFill>
        <p:spPr>
          <a:xfrm>
            <a:off x="5096950" y="1650975"/>
            <a:ext cx="3625700" cy="228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125" y="1275350"/>
            <a:ext cx="1472676" cy="18763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8"/>
          <p:cNvSpPr txBox="1"/>
          <p:nvPr/>
        </p:nvSpPr>
        <p:spPr>
          <a:xfrm>
            <a:off x="457200" y="294200"/>
            <a:ext cx="699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David Deutsch's Deep Optimism:</a:t>
            </a: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9"/>
          <p:cNvPicPr preferRelativeResize="0"/>
          <p:nvPr/>
        </p:nvPicPr>
        <p:blipFill>
          <a:blip r:embed="rId3">
            <a:alphaModFix amt="17000"/>
          </a:blip>
          <a:stretch>
            <a:fillRect/>
          </a:stretch>
        </p:blipFill>
        <p:spPr>
          <a:xfrm>
            <a:off x="141550" y="45725"/>
            <a:ext cx="5315596" cy="509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2" name="Google Shape;172;p39"/>
          <p:cNvPicPr preferRelativeResize="0"/>
          <p:nvPr/>
        </p:nvPicPr>
        <p:blipFill>
          <a:blip r:embed="rId4">
            <a:alphaModFix amt="47000"/>
          </a:blip>
          <a:stretch>
            <a:fillRect/>
          </a:stretch>
        </p:blipFill>
        <p:spPr>
          <a:xfrm>
            <a:off x="2594976" y="2778475"/>
            <a:ext cx="2591375" cy="121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9"/>
          <p:cNvPicPr preferRelativeResize="0"/>
          <p:nvPr/>
        </p:nvPicPr>
        <p:blipFill>
          <a:blip r:embed="rId5">
            <a:alphaModFix amt="34000"/>
          </a:blip>
          <a:stretch>
            <a:fillRect/>
          </a:stretch>
        </p:blipFill>
        <p:spPr>
          <a:xfrm>
            <a:off x="5186350" y="723175"/>
            <a:ext cx="3926899" cy="369717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9"/>
          <p:cNvSpPr/>
          <p:nvPr/>
        </p:nvSpPr>
        <p:spPr>
          <a:xfrm>
            <a:off x="7758375" y="45725"/>
            <a:ext cx="1262700" cy="3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39"/>
          <p:cNvPicPr preferRelativeResize="0"/>
          <p:nvPr/>
        </p:nvPicPr>
        <p:blipFill>
          <a:blip r:embed="rId6">
            <a:alphaModFix amt="46000"/>
          </a:blip>
          <a:stretch>
            <a:fillRect/>
          </a:stretch>
        </p:blipFill>
        <p:spPr>
          <a:xfrm>
            <a:off x="5155588" y="0"/>
            <a:ext cx="3988424" cy="7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9"/>
          <p:cNvPicPr preferRelativeResize="0"/>
          <p:nvPr/>
        </p:nvPicPr>
        <p:blipFill>
          <a:blip r:embed="rId7">
            <a:alphaModFix amt="56000"/>
          </a:blip>
          <a:stretch>
            <a:fillRect/>
          </a:stretch>
        </p:blipFill>
        <p:spPr>
          <a:xfrm>
            <a:off x="141550" y="668826"/>
            <a:ext cx="2670950" cy="196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9"/>
          <p:cNvPicPr preferRelativeResize="0"/>
          <p:nvPr/>
        </p:nvPicPr>
        <p:blipFill>
          <a:blip r:embed="rId8">
            <a:alphaModFix amt="56000"/>
          </a:blip>
          <a:stretch>
            <a:fillRect/>
          </a:stretch>
        </p:blipFill>
        <p:spPr>
          <a:xfrm>
            <a:off x="4704575" y="1225017"/>
            <a:ext cx="3460725" cy="95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9"/>
          <p:cNvPicPr preferRelativeResize="0"/>
          <p:nvPr/>
        </p:nvPicPr>
        <p:blipFill>
          <a:blip r:embed="rId9">
            <a:alphaModFix amt="52999"/>
          </a:blip>
          <a:stretch>
            <a:fillRect/>
          </a:stretch>
        </p:blipFill>
        <p:spPr>
          <a:xfrm>
            <a:off x="5308000" y="4409875"/>
            <a:ext cx="3783276" cy="72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9"/>
          <p:cNvSpPr txBox="1"/>
          <p:nvPr/>
        </p:nvSpPr>
        <p:spPr>
          <a:xfrm>
            <a:off x="152400" y="228600"/>
            <a:ext cx="4658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We </a:t>
            </a:r>
            <a:r>
              <a:rPr b="1" i="1" lang="en" sz="24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still</a:t>
            </a:r>
            <a:r>
              <a:rPr b="1" lang="en" sz="24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 need better testing!</a:t>
            </a:r>
            <a:endParaRPr b="1" sz="24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0" name="Google Shape;180;p39"/>
          <p:cNvPicPr preferRelativeResize="0"/>
          <p:nvPr/>
        </p:nvPicPr>
        <p:blipFill>
          <a:blip r:embed="rId10">
            <a:alphaModFix amt="72000"/>
          </a:blip>
          <a:stretch>
            <a:fillRect/>
          </a:stretch>
        </p:blipFill>
        <p:spPr>
          <a:xfrm>
            <a:off x="141550" y="2824001"/>
            <a:ext cx="1676100" cy="223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40"/>
          <p:cNvSpPr txBox="1"/>
          <p:nvPr/>
        </p:nvSpPr>
        <p:spPr>
          <a:xfrm>
            <a:off x="0" y="600013"/>
            <a:ext cx="91440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“</a:t>
            </a:r>
            <a:r>
              <a:rPr i="1" lang="en" sz="2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FloodLAMP's mission is to improve global health and resiliency through universal access to rapid molecular testing.</a:t>
            </a:r>
            <a:r>
              <a:rPr b="1" i="1" lang="en" sz="2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”</a:t>
            </a:r>
            <a:endParaRPr b="1" i="1" sz="9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87" name="Google Shape;187;p40"/>
          <p:cNvGrpSpPr/>
          <p:nvPr/>
        </p:nvGrpSpPr>
        <p:grpSpPr>
          <a:xfrm>
            <a:off x="137221" y="2540875"/>
            <a:ext cx="2974587" cy="1289700"/>
            <a:chOff x="301051" y="2003100"/>
            <a:chExt cx="2974587" cy="1289700"/>
          </a:xfrm>
        </p:grpSpPr>
        <p:sp>
          <p:nvSpPr>
            <p:cNvPr id="188" name="Google Shape;188;p40"/>
            <p:cNvSpPr txBox="1"/>
            <p:nvPr/>
          </p:nvSpPr>
          <p:spPr>
            <a:xfrm>
              <a:off x="301051" y="2003100"/>
              <a:ext cx="23184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4285F4"/>
                  </a:solidFill>
                  <a:latin typeface="Roboto"/>
                  <a:ea typeface="Roboto"/>
                  <a:cs typeface="Roboto"/>
                  <a:sym typeface="Roboto"/>
                </a:rPr>
                <a:t>Turnkey screening programs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9" name="Google Shape;189;p40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cap="flat" cmpd="sng" w="9525">
              <a:solidFill>
                <a:srgbClr val="307BF3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190" name="Google Shape;190;p40"/>
          <p:cNvGrpSpPr/>
          <p:nvPr/>
        </p:nvGrpSpPr>
        <p:grpSpPr>
          <a:xfrm>
            <a:off x="5046038" y="1334100"/>
            <a:ext cx="3916687" cy="1691763"/>
            <a:chOff x="5209838" y="906817"/>
            <a:chExt cx="3916687" cy="1590900"/>
          </a:xfrm>
        </p:grpSpPr>
        <p:sp>
          <p:nvSpPr>
            <p:cNvPr id="191" name="Google Shape;191;p40"/>
            <p:cNvSpPr txBox="1"/>
            <p:nvPr/>
          </p:nvSpPr>
          <p:spPr>
            <a:xfrm>
              <a:off x="6628725" y="906817"/>
              <a:ext cx="2497800" cy="15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rgbClr val="0944A1"/>
                  </a:solidFill>
                  <a:latin typeface="Roboto"/>
                  <a:ea typeface="Roboto"/>
                  <a:cs typeface="Roboto"/>
                  <a:sym typeface="Roboto"/>
                </a:rPr>
                <a:t>New testing technology</a:t>
              </a:r>
              <a:endParaRPr b="1" sz="1800">
                <a:solidFill>
                  <a:srgbClr val="4285F4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2" name="Google Shape;192;p40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0944A1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193" name="Google Shape;193;p40"/>
          <p:cNvGrpSpPr/>
          <p:nvPr/>
        </p:nvGrpSpPr>
        <p:grpSpPr>
          <a:xfrm>
            <a:off x="5046037" y="3343364"/>
            <a:ext cx="3562687" cy="1474256"/>
            <a:chOff x="5209838" y="2970669"/>
            <a:chExt cx="3562687" cy="1289700"/>
          </a:xfrm>
        </p:grpSpPr>
        <p:sp>
          <p:nvSpPr>
            <p:cNvPr id="194" name="Google Shape;194;p40"/>
            <p:cNvSpPr txBox="1"/>
            <p:nvPr/>
          </p:nvSpPr>
          <p:spPr>
            <a:xfrm>
              <a:off x="6628725" y="2970669"/>
              <a:ext cx="21438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rgbClr val="0C58D3"/>
                  </a:solidFill>
                  <a:latin typeface="Roboto"/>
                  <a:ea typeface="Roboto"/>
                  <a:cs typeface="Roboto"/>
                  <a:sym typeface="Roboto"/>
                </a:rPr>
                <a:t>Disruptive open source strategy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5" name="Google Shape;195;p40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0D5DDF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196" name="Google Shape;196;p40"/>
          <p:cNvGrpSpPr/>
          <p:nvPr/>
        </p:nvGrpSpPr>
        <p:grpSpPr>
          <a:xfrm>
            <a:off x="2500745" y="1140513"/>
            <a:ext cx="3814835" cy="3790597"/>
            <a:chOff x="2662213" y="676344"/>
            <a:chExt cx="3814835" cy="3790597"/>
          </a:xfrm>
        </p:grpSpPr>
        <p:sp>
          <p:nvSpPr>
            <p:cNvPr id="197" name="Google Shape;197;p40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fmla="val 12622480" name="adj1"/>
                <a:gd fmla="val 19781569" name="adj2"/>
                <a:gd fmla="val 20773" name="adj3"/>
              </a:avLst>
            </a:prstGeom>
            <a:solidFill>
              <a:srgbClr val="0944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40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fmla="val 12622480" name="adj1"/>
                <a:gd fmla="val 19662822" name="adj2"/>
                <a:gd fmla="val 20729" name="adj3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0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fmla="val 12622480" name="adj1"/>
                <a:gd fmla="val 19703271" name="adj2"/>
                <a:gd fmla="val 20851" name="adj3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0" name="Google Shape;200;p40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201" name="Google Shape;201;p40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rgbClr val="307BF3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40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rgbClr val="307BF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40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204" name="Google Shape;204;p40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rgbClr val="0944A1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40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rgbClr val="0944A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" name="Google Shape;206;p40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207" name="Google Shape;207;p40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rgbClr val="0D5DDF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40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rgbClr val="0D5DD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9" name="Google Shape;209;p40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" name="Google Shape;210;p40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" name="Google Shape;211;p40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12" name="Google Shape;21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3783" y="2506578"/>
            <a:ext cx="1128750" cy="105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41"/>
          <p:cNvSpPr txBox="1"/>
          <p:nvPr/>
        </p:nvSpPr>
        <p:spPr>
          <a:xfrm>
            <a:off x="830500" y="2305025"/>
            <a:ext cx="73803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826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oppins"/>
              <a:buAutoNum type="arabicParenR"/>
            </a:pPr>
            <a:r>
              <a:rPr b="1" lang="en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Real World Programs</a:t>
            </a:r>
            <a:endParaRPr b="1"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4" name="Google Shape;224;p42"/>
          <p:cNvSpPr txBox="1"/>
          <p:nvPr/>
        </p:nvSpPr>
        <p:spPr>
          <a:xfrm>
            <a:off x="237652" y="1586608"/>
            <a:ext cx="3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25" name="Google Shape;225;p42"/>
          <p:cNvSpPr txBox="1"/>
          <p:nvPr/>
        </p:nvSpPr>
        <p:spPr>
          <a:xfrm>
            <a:off x="917100" y="3703470"/>
            <a:ext cx="5604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Preschool Screening with Family Pooling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Approx. </a:t>
            </a: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40 families </a:t>
            </a:r>
            <a:endParaRPr sz="1200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65-105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people per bi-weekly screening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6" name="Google Shape;226;p42"/>
          <p:cNvPicPr preferRelativeResize="0"/>
          <p:nvPr/>
        </p:nvPicPr>
        <p:blipFill rotWithShape="1">
          <a:blip r:embed="rId3">
            <a:alphaModFix/>
          </a:blip>
          <a:srcRect b="9898" l="0" r="0" t="9890"/>
          <a:stretch/>
        </p:blipFill>
        <p:spPr>
          <a:xfrm>
            <a:off x="6744200" y="534487"/>
            <a:ext cx="2011681" cy="11692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7" name="Google Shape;227;p42"/>
          <p:cNvPicPr preferRelativeResize="0"/>
          <p:nvPr/>
        </p:nvPicPr>
        <p:blipFill rotWithShape="1">
          <a:blip r:embed="rId4">
            <a:alphaModFix/>
          </a:blip>
          <a:srcRect b="44780" l="0" r="0" t="11954"/>
          <a:stretch/>
        </p:blipFill>
        <p:spPr>
          <a:xfrm>
            <a:off x="6671112" y="3794925"/>
            <a:ext cx="2011680" cy="11686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8" name="Google Shape;228;p42"/>
          <p:cNvSpPr txBox="1"/>
          <p:nvPr/>
        </p:nvSpPr>
        <p:spPr>
          <a:xfrm>
            <a:off x="457200" y="294200"/>
            <a:ext cx="6992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Operating Programs in the Real World 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9" name="Google Shape;229;p42"/>
          <p:cNvSpPr/>
          <p:nvPr/>
        </p:nvSpPr>
        <p:spPr>
          <a:xfrm>
            <a:off x="342900" y="1230475"/>
            <a:ext cx="425100" cy="318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285F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7BF3"/>
              </a:solidFill>
            </a:endParaRPr>
          </a:p>
        </p:txBody>
      </p:sp>
      <p:sp>
        <p:nvSpPr>
          <p:cNvPr id="230" name="Google Shape;230;p42"/>
          <p:cNvSpPr/>
          <p:nvPr/>
        </p:nvSpPr>
        <p:spPr>
          <a:xfrm>
            <a:off x="342900" y="2360288"/>
            <a:ext cx="425100" cy="318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285F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7BF3"/>
              </a:solidFill>
            </a:endParaRPr>
          </a:p>
        </p:txBody>
      </p:sp>
      <p:sp>
        <p:nvSpPr>
          <p:cNvPr id="231" name="Google Shape;231;p42"/>
          <p:cNvSpPr/>
          <p:nvPr/>
        </p:nvSpPr>
        <p:spPr>
          <a:xfrm>
            <a:off x="342900" y="3794925"/>
            <a:ext cx="425100" cy="318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285F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7BF3"/>
              </a:solidFill>
            </a:endParaRPr>
          </a:p>
        </p:txBody>
      </p:sp>
      <p:sp>
        <p:nvSpPr>
          <p:cNvPr id="232" name="Google Shape;232;p42"/>
          <p:cNvSpPr txBox="1"/>
          <p:nvPr/>
        </p:nvSpPr>
        <p:spPr>
          <a:xfrm>
            <a:off x="924900" y="1221500"/>
            <a:ext cx="5589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EMS Leadership Conference Screening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1,000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attendees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42"/>
          <p:cNvSpPr txBox="1"/>
          <p:nvPr/>
        </p:nvSpPr>
        <p:spPr>
          <a:xfrm>
            <a:off x="924900" y="2360300"/>
            <a:ext cx="53427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Municipal &amp; EMS Deployments </a:t>
            </a:r>
            <a:r>
              <a:rPr lang="en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Coral Springs, FL    </a:t>
            </a: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                 approx. 132,000 	</a:t>
            </a:r>
            <a:endParaRPr sz="1200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Davie, FL                                   </a:t>
            </a: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approx. 104,000	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➔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Bend, OR			   </a:t>
            </a:r>
            <a:r>
              <a:rPr lang="en" sz="12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approx. 94,000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7060" y="1948462"/>
            <a:ext cx="1682496" cy="159576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5" name="Google Shape;235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4469" y="1948450"/>
            <a:ext cx="1206679" cy="159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/>
        </p:nvSpPr>
        <p:spPr>
          <a:xfrm>
            <a:off x="304800" y="348869"/>
            <a:ext cx="4358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Town of Davie, FL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1" name="Google Shape;241;p43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1105975" y="829625"/>
            <a:ext cx="6807066" cy="422947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 txBox="1"/>
          <p:nvPr/>
        </p:nvSpPr>
        <p:spPr>
          <a:xfrm>
            <a:off x="304800" y="348869"/>
            <a:ext cx="4358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Coral Springs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, FL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8" name="Google Shape;248;p44"/>
          <p:cNvPicPr preferRelativeResize="0"/>
          <p:nvPr/>
        </p:nvPicPr>
        <p:blipFill rotWithShape="1">
          <a:blip r:embed="rId3">
            <a:alphaModFix/>
          </a:blip>
          <a:srcRect b="209" l="0" r="0" t="219"/>
          <a:stretch/>
        </p:blipFill>
        <p:spPr>
          <a:xfrm>
            <a:off x="1187337" y="871150"/>
            <a:ext cx="6769326" cy="419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4"/>
          <p:cNvSpPr/>
          <p:nvPr/>
        </p:nvSpPr>
        <p:spPr>
          <a:xfrm>
            <a:off x="3483900" y="1003800"/>
            <a:ext cx="734700" cy="21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6" name="Google Shape;256;p45"/>
          <p:cNvCxnSpPr/>
          <p:nvPr/>
        </p:nvCxnSpPr>
        <p:spPr>
          <a:xfrm>
            <a:off x="4572000" y="-9150"/>
            <a:ext cx="0" cy="516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p45"/>
          <p:cNvSpPr txBox="1"/>
          <p:nvPr/>
        </p:nvSpPr>
        <p:spPr>
          <a:xfrm>
            <a:off x="687850" y="358025"/>
            <a:ext cx="28596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Coral Springs, FL</a:t>
            </a:r>
            <a:endParaRPr b="1"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45"/>
          <p:cNvSpPr txBox="1"/>
          <p:nvPr/>
        </p:nvSpPr>
        <p:spPr>
          <a:xfrm>
            <a:off x="4901400" y="285075"/>
            <a:ext cx="3883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Davie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, FL </a:t>
            </a:r>
            <a:endParaRPr b="1"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9" name="Google Shape;259;p45"/>
          <p:cNvSpPr txBox="1"/>
          <p:nvPr/>
        </p:nvSpPr>
        <p:spPr>
          <a:xfrm>
            <a:off x="2045012" y="4309500"/>
            <a:ext cx="24150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285F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novice (but dedicated) tester is able to screen 1000 critical city employees.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0" name="Google Shape;260;p45"/>
          <p:cNvPicPr preferRelativeResize="0"/>
          <p:nvPr/>
        </p:nvPicPr>
        <p:blipFill rotWithShape="1">
          <a:blip r:embed="rId3">
            <a:alphaModFix/>
          </a:blip>
          <a:srcRect b="2076" l="0" r="0" t="1342"/>
          <a:stretch/>
        </p:blipFill>
        <p:spPr>
          <a:xfrm>
            <a:off x="443020" y="957125"/>
            <a:ext cx="3552527" cy="15631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1" name="Google Shape;26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3785" y="2786312"/>
            <a:ext cx="1682496" cy="159576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62" name="Google Shape;262;p45"/>
          <p:cNvSpPr/>
          <p:nvPr/>
        </p:nvSpPr>
        <p:spPr>
          <a:xfrm rot="-8100000">
            <a:off x="2005311" y="4720134"/>
            <a:ext cx="388626" cy="169281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4284F4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7075" y="1139013"/>
            <a:ext cx="3883201" cy="3063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800" y="2668249"/>
            <a:ext cx="1697574" cy="2192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46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46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Test Diagrams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46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3" name="Google Shape;273;p46"/>
          <p:cNvPicPr preferRelativeResize="0"/>
          <p:nvPr/>
        </p:nvPicPr>
        <p:blipFill rotWithShape="1">
          <a:blip r:embed="rId3">
            <a:alphaModFix/>
          </a:blip>
          <a:srcRect b="10104" l="0" r="0" t="0"/>
          <a:stretch/>
        </p:blipFill>
        <p:spPr>
          <a:xfrm>
            <a:off x="2106475" y="683825"/>
            <a:ext cx="5456277" cy="381294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6"/>
          <p:cNvSpPr txBox="1"/>
          <p:nvPr/>
        </p:nvSpPr>
        <p:spPr>
          <a:xfrm>
            <a:off x="1006925" y="1832850"/>
            <a:ext cx="1242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TCEP/EDTA </a:t>
            </a:r>
            <a:endParaRPr b="1" sz="12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(standard Rabe Cepko)</a:t>
            </a:r>
            <a:endParaRPr b="1" sz="1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46"/>
          <p:cNvSpPr txBox="1"/>
          <p:nvPr/>
        </p:nvSpPr>
        <p:spPr>
          <a:xfrm>
            <a:off x="1006925" y="2823450"/>
            <a:ext cx="1242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AS1e (ORF1ab)</a:t>
            </a:r>
            <a:endParaRPr b="1" sz="12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N2</a:t>
            </a:r>
            <a:endParaRPr b="1" sz="12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E1</a:t>
            </a:r>
            <a:endParaRPr b="1" sz="12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p46"/>
          <p:cNvSpPr txBox="1"/>
          <p:nvPr/>
        </p:nvSpPr>
        <p:spPr>
          <a:xfrm>
            <a:off x="1006925" y="3803150"/>
            <a:ext cx="124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NEB M1804</a:t>
            </a:r>
            <a:endParaRPr b="1" sz="12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7"/>
          <p:cNvSpPr txBox="1"/>
          <p:nvPr/>
        </p:nvSpPr>
        <p:spPr>
          <a:xfrm>
            <a:off x="304800" y="348869"/>
            <a:ext cx="4358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Bend, OR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2" name="Google Shape;282;p47"/>
          <p:cNvPicPr preferRelativeResize="0"/>
          <p:nvPr/>
        </p:nvPicPr>
        <p:blipFill rotWithShape="1">
          <a:blip r:embed="rId3">
            <a:alphaModFix/>
          </a:blip>
          <a:srcRect b="426" l="0" r="0" t="426"/>
          <a:stretch/>
        </p:blipFill>
        <p:spPr>
          <a:xfrm>
            <a:off x="1178113" y="841250"/>
            <a:ext cx="6787773" cy="42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7"/>
          <p:cNvSpPr/>
          <p:nvPr/>
        </p:nvSpPr>
        <p:spPr>
          <a:xfrm>
            <a:off x="3407700" y="1003800"/>
            <a:ext cx="734700" cy="21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8"/>
          <p:cNvSpPr/>
          <p:nvPr/>
        </p:nvSpPr>
        <p:spPr>
          <a:xfrm>
            <a:off x="3407700" y="1003800"/>
            <a:ext cx="734700" cy="21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8"/>
          <p:cNvSpPr txBox="1"/>
          <p:nvPr/>
        </p:nvSpPr>
        <p:spPr>
          <a:xfrm>
            <a:off x="405100" y="467425"/>
            <a:ext cx="63459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Nova, Southeastern University Lab  </a:t>
            </a:r>
            <a:endParaRPr b="1"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Lab setup (Jan 2022)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1" name="Google Shape;291;p48"/>
          <p:cNvPicPr preferRelativeResize="0"/>
          <p:nvPr/>
        </p:nvPicPr>
        <p:blipFill rotWithShape="1">
          <a:blip r:embed="rId3">
            <a:alphaModFix/>
          </a:blip>
          <a:srcRect b="3620" l="10120" r="0" t="5652"/>
          <a:stretch/>
        </p:blipFill>
        <p:spPr>
          <a:xfrm>
            <a:off x="487175" y="1322975"/>
            <a:ext cx="3947745" cy="352445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92" name="Google Shape;292;p48"/>
          <p:cNvPicPr preferRelativeResize="0"/>
          <p:nvPr/>
        </p:nvPicPr>
        <p:blipFill rotWithShape="1">
          <a:blip r:embed="rId4">
            <a:alphaModFix/>
          </a:blip>
          <a:srcRect b="10921" l="0" r="0" t="0"/>
          <a:stretch/>
        </p:blipFill>
        <p:spPr>
          <a:xfrm>
            <a:off x="4796375" y="1634650"/>
            <a:ext cx="3886449" cy="24383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93" name="Google Shape;293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9"/>
          <p:cNvSpPr txBox="1"/>
          <p:nvPr/>
        </p:nvSpPr>
        <p:spPr>
          <a:xfrm>
            <a:off x="405100" y="467425"/>
            <a:ext cx="84033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FloodLAMP accepted into Levan Innovation Center  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9" name="Google Shape;29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25" y="1846032"/>
            <a:ext cx="4491573" cy="2387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5455" y="1338025"/>
            <a:ext cx="4168003" cy="293876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973" y="627900"/>
            <a:ext cx="3814124" cy="194383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0"/>
          <p:cNvSpPr txBox="1"/>
          <p:nvPr/>
        </p:nvSpPr>
        <p:spPr>
          <a:xfrm>
            <a:off x="5234775" y="2666050"/>
            <a:ext cx="3000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Link for Preschool Pilot Description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5"/>
              </a:rPr>
              <a:t>https://docs.google.com/document/d/1TOnklq-65XUX-v-li018rteK9jeL8NgqbNrtbndgD_o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FLOODLAMP ARCHIVE FILE PATH: various/fl-whitepapers/FloodLAMP Whitepaper - California Preschool Family Pooled Screening Pilot (June 2022).md</a:t>
            </a:r>
            <a:endParaRPr sz="1000"/>
          </a:p>
        </p:txBody>
      </p:sp>
      <p:sp>
        <p:nvSpPr>
          <p:cNvPr id="308" name="Google Shape;308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9" name="Google Shape;309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425" y="152400"/>
            <a:ext cx="4537950" cy="509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1"/>
          <p:cNvSpPr txBox="1"/>
          <p:nvPr/>
        </p:nvSpPr>
        <p:spPr>
          <a:xfrm>
            <a:off x="304800" y="348869"/>
            <a:ext cx="4358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Preschool, CA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5" name="Google Shape;31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275" y="832675"/>
            <a:ext cx="6731452" cy="42031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1"/>
          <p:cNvSpPr/>
          <p:nvPr/>
        </p:nvSpPr>
        <p:spPr>
          <a:xfrm>
            <a:off x="3407700" y="1003800"/>
            <a:ext cx="734700" cy="21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2"/>
          <p:cNvSpPr txBox="1"/>
          <p:nvPr/>
        </p:nvSpPr>
        <p:spPr>
          <a:xfrm>
            <a:off x="304800" y="348875"/>
            <a:ext cx="67722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Pre-School Screening - Case Report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3" name="Google Shape;32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425" y="1616297"/>
            <a:ext cx="8517100" cy="32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2"/>
          <p:cNvSpPr/>
          <p:nvPr/>
        </p:nvSpPr>
        <p:spPr>
          <a:xfrm>
            <a:off x="304800" y="766700"/>
            <a:ext cx="76635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Several infections detected by FloodLAMP 1-2 days before symptoms or antigen tests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In 3 different cases, family members of the preschool student were detected, showing the advantage of family pooling in protecting spread in a congregate setting such as schools and workplaces.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5" name="Google Shape;325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 txBox="1"/>
          <p:nvPr/>
        </p:nvSpPr>
        <p:spPr>
          <a:xfrm>
            <a:off x="304800" y="348869"/>
            <a:ext cx="4358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Pre-School Screening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1" name="Google Shape;33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612" y="950548"/>
            <a:ext cx="4358701" cy="2889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3750" y="902450"/>
            <a:ext cx="3571768" cy="2937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53"/>
          <p:cNvSpPr/>
          <p:nvPr/>
        </p:nvSpPr>
        <p:spPr>
          <a:xfrm>
            <a:off x="875015" y="3773849"/>
            <a:ext cx="25842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Mon 1-10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53"/>
          <p:cNvSpPr/>
          <p:nvPr/>
        </p:nvSpPr>
        <p:spPr>
          <a:xfrm>
            <a:off x="5505290" y="3840074"/>
            <a:ext cx="25842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Thurs 1-13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53"/>
          <p:cNvSpPr/>
          <p:nvPr/>
        </p:nvSpPr>
        <p:spPr>
          <a:xfrm>
            <a:off x="855998" y="4377150"/>
            <a:ext cx="53061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Mix of self collected individuals and family pools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4"/>
          <p:cNvSpPr txBox="1"/>
          <p:nvPr/>
        </p:nvSpPr>
        <p:spPr>
          <a:xfrm>
            <a:off x="304800" y="348875"/>
            <a:ext cx="51699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New Year’s Eve 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Case Report</a:t>
            </a:r>
            <a:endParaRPr b="1" sz="2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2" name="Google Shape;342;p54"/>
          <p:cNvSpPr/>
          <p:nvPr/>
        </p:nvSpPr>
        <p:spPr>
          <a:xfrm>
            <a:off x="304800" y="797977"/>
            <a:ext cx="6114900" cy="13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FloodLAMP caught asymptomatic infection of advisor that 3 expensive OTC/POC rapid molecular tests missed (Detect, Lucira, and Mesa Accula)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BinaX now wasn't positive until 2 days later.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All FloodLAMP positive samples confirmed by PCR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3" name="Google Shape;3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0450" y="1687751"/>
            <a:ext cx="6524477" cy="3355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0" name="Google Shape;350;p55"/>
          <p:cNvSpPr txBox="1"/>
          <p:nvPr/>
        </p:nvSpPr>
        <p:spPr>
          <a:xfrm>
            <a:off x="569475" y="228600"/>
            <a:ext cx="43122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Surveillance Testing Stats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1" name="Google Shape;35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2238" y="671400"/>
            <a:ext cx="6699513" cy="41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7" name="Google Shape;357;p56"/>
          <p:cNvSpPr txBox="1"/>
          <p:nvPr/>
        </p:nvSpPr>
        <p:spPr>
          <a:xfrm>
            <a:off x="904350" y="1978950"/>
            <a:ext cx="7335300" cy="118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2)  Platform - Wrap Around Components</a:t>
            </a:r>
            <a:endParaRPr b="1"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7"/>
          <p:cNvSpPr/>
          <p:nvPr/>
        </p:nvSpPr>
        <p:spPr>
          <a:xfrm>
            <a:off x="321450" y="1971425"/>
            <a:ext cx="7050300" cy="188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7"/>
          <p:cNvSpPr txBox="1"/>
          <p:nvPr/>
        </p:nvSpPr>
        <p:spPr>
          <a:xfrm>
            <a:off x="341400" y="293825"/>
            <a:ext cx="84612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244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2) Platform – Wraparound program components </a:t>
            </a:r>
            <a:endParaRPr b="1" sz="244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4" name="Google Shape;364;p57"/>
          <p:cNvSpPr/>
          <p:nvPr/>
        </p:nvSpPr>
        <p:spPr>
          <a:xfrm>
            <a:off x="7498775" y="869675"/>
            <a:ext cx="1389900" cy="4089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741B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741B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57"/>
          <p:cNvSpPr/>
          <p:nvPr/>
        </p:nvSpPr>
        <p:spPr>
          <a:xfrm>
            <a:off x="3271747" y="29823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Admin Portal</a:t>
            </a:r>
            <a:endParaRPr b="1" sz="900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6" name="Google Shape;366;p57"/>
          <p:cNvSpPr/>
          <p:nvPr/>
        </p:nvSpPr>
        <p:spPr>
          <a:xfrm>
            <a:off x="7607675" y="2406713"/>
            <a:ext cx="1172100" cy="739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Sample Processing Sites (Labs)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7" name="Google Shape;367;p57"/>
          <p:cNvSpPr/>
          <p:nvPr/>
        </p:nvSpPr>
        <p:spPr>
          <a:xfrm>
            <a:off x="7609250" y="3242594"/>
            <a:ext cx="1160400" cy="7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Service, Support,</a:t>
            </a:r>
            <a:endParaRPr b="1" sz="1100">
              <a:solidFill>
                <a:srgbClr val="BF9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Consulting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8" name="Google Shape;368;p57"/>
          <p:cNvSpPr/>
          <p:nvPr/>
        </p:nvSpPr>
        <p:spPr>
          <a:xfrm>
            <a:off x="1900147" y="29823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App</a:t>
            </a:r>
            <a:endParaRPr b="1" sz="900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9" name="Google Shape;369;p57"/>
          <p:cNvSpPr/>
          <p:nvPr/>
        </p:nvSpPr>
        <p:spPr>
          <a:xfrm>
            <a:off x="6027138" y="21223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Standard Equipment</a:t>
            </a:r>
            <a:endParaRPr b="1" sz="11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0" name="Google Shape;370;p57"/>
          <p:cNvSpPr/>
          <p:nvPr/>
        </p:nvSpPr>
        <p:spPr>
          <a:xfrm>
            <a:off x="4643225" y="29823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Training Program</a:t>
            </a:r>
            <a:endParaRPr b="1" sz="900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1" name="Google Shape;371;p57"/>
          <p:cNvSpPr/>
          <p:nvPr/>
        </p:nvSpPr>
        <p:spPr>
          <a:xfrm>
            <a:off x="6027150" y="2982375"/>
            <a:ext cx="1204500" cy="7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74EA7"/>
                </a:solidFill>
                <a:latin typeface="Poppins"/>
                <a:ea typeface="Poppins"/>
                <a:cs typeface="Poppins"/>
                <a:sym typeface="Poppins"/>
              </a:rPr>
              <a:t>Quality Management System</a:t>
            </a:r>
            <a:endParaRPr b="1" sz="900">
              <a:solidFill>
                <a:srgbClr val="674EA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2" name="Google Shape;372;p57"/>
          <p:cNvSpPr/>
          <p:nvPr/>
        </p:nvSpPr>
        <p:spPr>
          <a:xfrm rot="-5400000">
            <a:off x="1208025" y="2261150"/>
            <a:ext cx="954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PHYSICAL</a:t>
            </a:r>
            <a:endParaRPr sz="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3" name="Google Shape;373;p57"/>
          <p:cNvSpPr/>
          <p:nvPr/>
        </p:nvSpPr>
        <p:spPr>
          <a:xfrm rot="-5400000">
            <a:off x="1292325" y="3182023"/>
            <a:ext cx="7860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DIGITAL</a:t>
            </a:r>
            <a:endParaRPr sz="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p57"/>
          <p:cNvSpPr/>
          <p:nvPr/>
        </p:nvSpPr>
        <p:spPr>
          <a:xfrm>
            <a:off x="401007" y="2496568"/>
            <a:ext cx="10533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Core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Modules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5" name="Google Shape;375;p57"/>
          <p:cNvSpPr/>
          <p:nvPr/>
        </p:nvSpPr>
        <p:spPr>
          <a:xfrm>
            <a:off x="321450" y="870425"/>
            <a:ext cx="7050300" cy="96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57"/>
          <p:cNvSpPr/>
          <p:nvPr/>
        </p:nvSpPr>
        <p:spPr>
          <a:xfrm>
            <a:off x="19285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COVID Response 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7" name="Google Shape;377;p57"/>
          <p:cNvSpPr/>
          <p:nvPr/>
        </p:nvSpPr>
        <p:spPr>
          <a:xfrm>
            <a:off x="321450" y="3994625"/>
            <a:ext cx="7050300" cy="96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7"/>
          <p:cNvSpPr/>
          <p:nvPr/>
        </p:nvSpPr>
        <p:spPr>
          <a:xfrm>
            <a:off x="1900150" y="4110075"/>
            <a:ext cx="12045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EMS &amp; Municipalities</a:t>
            </a:r>
            <a:r>
              <a:rPr b="1" lang="en" sz="1100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100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9" name="Google Shape;379;p57"/>
          <p:cNvSpPr/>
          <p:nvPr/>
        </p:nvSpPr>
        <p:spPr>
          <a:xfrm>
            <a:off x="401024" y="998525"/>
            <a:ext cx="18285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Applications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0" name="Google Shape;380;p57"/>
          <p:cNvSpPr/>
          <p:nvPr/>
        </p:nvSpPr>
        <p:spPr>
          <a:xfrm>
            <a:off x="401022" y="4151675"/>
            <a:ext cx="14457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Network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57"/>
          <p:cNvSpPr/>
          <p:nvPr/>
        </p:nvSpPr>
        <p:spPr>
          <a:xfrm>
            <a:off x="46717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TB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Zikka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2" name="Google Shape;382;p57"/>
          <p:cNvSpPr/>
          <p:nvPr/>
        </p:nvSpPr>
        <p:spPr>
          <a:xfrm>
            <a:off x="60433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Influenza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STD's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Cancer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3" name="Google Shape;383;p57"/>
          <p:cNvSpPr/>
          <p:nvPr/>
        </p:nvSpPr>
        <p:spPr>
          <a:xfrm>
            <a:off x="3300157" y="979375"/>
            <a:ext cx="1172100" cy="7392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Emerging Threats</a:t>
            </a:r>
            <a:endParaRPr b="1" sz="11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(Pandemic Prep)</a:t>
            </a:r>
            <a:endParaRPr b="1" sz="80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57"/>
          <p:cNvSpPr/>
          <p:nvPr/>
        </p:nvSpPr>
        <p:spPr>
          <a:xfrm>
            <a:off x="7607675" y="4083113"/>
            <a:ext cx="1172100" cy="739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34275" lIns="18275" spcFirstLastPara="1" rIns="182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BF9000"/>
                </a:solidFill>
                <a:latin typeface="Poppins"/>
                <a:ea typeface="Poppins"/>
                <a:cs typeface="Poppins"/>
                <a:sym typeface="Poppins"/>
              </a:rPr>
              <a:t>Testing Program Management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5" name="Google Shape;385;p57"/>
          <p:cNvSpPr/>
          <p:nvPr/>
        </p:nvSpPr>
        <p:spPr>
          <a:xfrm>
            <a:off x="7609250" y="871125"/>
            <a:ext cx="11604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Products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6" name="Google Shape;386;p57"/>
          <p:cNvSpPr/>
          <p:nvPr/>
        </p:nvSpPr>
        <p:spPr>
          <a:xfrm>
            <a:off x="7607675" y="1568513"/>
            <a:ext cx="1172100" cy="739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All-in</a:t>
            </a:r>
            <a:endParaRPr b="1" sz="11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Test Kits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7" name="Google Shape;387;p57"/>
          <p:cNvSpPr/>
          <p:nvPr/>
        </p:nvSpPr>
        <p:spPr>
          <a:xfrm>
            <a:off x="3272000" y="4110075"/>
            <a:ext cx="12045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Schools and Businesses</a:t>
            </a:r>
            <a:r>
              <a:rPr b="1" lang="en" sz="1100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100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8" name="Google Shape;388;p57"/>
          <p:cNvSpPr/>
          <p:nvPr/>
        </p:nvSpPr>
        <p:spPr>
          <a:xfrm>
            <a:off x="4676238" y="4110075"/>
            <a:ext cx="11721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U.S. Federal Agencies </a:t>
            </a:r>
            <a:r>
              <a:rPr b="1" lang="en" sz="8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(BARDA, ASPR, CDC, DoD, FEMA)</a:t>
            </a:r>
            <a:r>
              <a:rPr b="1" lang="en" sz="800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800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p57"/>
          <p:cNvSpPr/>
          <p:nvPr/>
        </p:nvSpPr>
        <p:spPr>
          <a:xfrm>
            <a:off x="6048100" y="4110075"/>
            <a:ext cx="1160400" cy="739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34275" lIns="45700" spcFirstLastPara="1" rIns="45700" wrap="square" tIns="342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5818E"/>
                </a:solidFill>
                <a:latin typeface="Poppins"/>
                <a:ea typeface="Poppins"/>
                <a:cs typeface="Poppins"/>
                <a:sym typeface="Poppins"/>
              </a:rPr>
              <a:t>International Governments</a:t>
            </a:r>
            <a:r>
              <a:rPr b="1" lang="en" sz="1100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100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0" name="Google Shape;390;p57"/>
          <p:cNvSpPr/>
          <p:nvPr/>
        </p:nvSpPr>
        <p:spPr>
          <a:xfrm>
            <a:off x="1857388" y="2047875"/>
            <a:ext cx="4095600" cy="871800"/>
          </a:xfrm>
          <a:prstGeom prst="rect">
            <a:avLst/>
          </a:prstGeom>
          <a:solidFill>
            <a:srgbClr val="00A5FF">
              <a:alpha val="13970"/>
            </a:srgbClr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1" name="Google Shape;391;p57"/>
          <p:cNvCxnSpPr>
            <a:endCxn id="386" idx="1"/>
          </p:cNvCxnSpPr>
          <p:nvPr/>
        </p:nvCxnSpPr>
        <p:spPr>
          <a:xfrm flipH="1" rot="10800000">
            <a:off x="5976875" y="1938113"/>
            <a:ext cx="1630800" cy="12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92" name="Google Shape;392;p57"/>
          <p:cNvSpPr/>
          <p:nvPr/>
        </p:nvSpPr>
        <p:spPr>
          <a:xfrm>
            <a:off x="3274650" y="21223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Collection Kits</a:t>
            </a:r>
            <a:endParaRPr b="1" sz="11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3" name="Google Shape;393;p57"/>
          <p:cNvSpPr/>
          <p:nvPr/>
        </p:nvSpPr>
        <p:spPr>
          <a:xfrm>
            <a:off x="1916347" y="2122375"/>
            <a:ext cx="11721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Reagent </a:t>
            </a:r>
            <a:endParaRPr b="1" sz="11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Test Kits</a:t>
            </a:r>
            <a:r>
              <a:rPr b="1" lang="en" sz="1100">
                <a:solidFill>
                  <a:srgbClr val="38761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100">
              <a:solidFill>
                <a:srgbClr val="38761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4" name="Google Shape;394;p57"/>
          <p:cNvSpPr/>
          <p:nvPr/>
        </p:nvSpPr>
        <p:spPr>
          <a:xfrm>
            <a:off x="4650910" y="2122375"/>
            <a:ext cx="1204500" cy="739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Standard Consumables</a:t>
            </a:r>
            <a:endParaRPr b="1" sz="11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5" name="Google Shape;395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1" name="Google Shape;401;p58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2" name="Google Shape;402;p58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Reagent Kits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p58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4" name="Google Shape;40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8875" y="904725"/>
            <a:ext cx="2310866" cy="39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625" y="997912"/>
            <a:ext cx="5038549" cy="374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1" name="Google Shape;411;p59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p59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Collection</a:t>
            </a: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Kits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59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4" name="Google Shape;41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637" y="1031450"/>
            <a:ext cx="3100525" cy="364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250" y="1031450"/>
            <a:ext cx="4186737" cy="364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1" name="Google Shape;421;p60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2" name="Google Shape;422;p60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Collection Instructions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p60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4" name="Google Shape;42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725" y="814900"/>
            <a:ext cx="6742077" cy="393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0" name="Google Shape;430;p61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1" name="Google Shape;431;p61"/>
          <p:cNvSpPr txBox="1"/>
          <p:nvPr/>
        </p:nvSpPr>
        <p:spPr>
          <a:xfrm>
            <a:off x="416800" y="365775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Equipment and Supplies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32" name="Google Shape;43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800" y="1069275"/>
            <a:ext cx="4791931" cy="359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9700" y="1060751"/>
            <a:ext cx="4075420" cy="3593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9" name="Google Shape;439;p62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62"/>
          <p:cNvSpPr txBox="1"/>
          <p:nvPr/>
        </p:nvSpPr>
        <p:spPr>
          <a:xfrm>
            <a:off x="416800" y="365775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"Lab"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41" name="Google Shape;441;p62"/>
          <p:cNvPicPr preferRelativeResize="0"/>
          <p:nvPr/>
        </p:nvPicPr>
        <p:blipFill rotWithShape="1">
          <a:blip r:embed="rId3">
            <a:alphaModFix/>
          </a:blip>
          <a:srcRect b="0" l="5829" r="0" t="0"/>
          <a:stretch/>
        </p:blipFill>
        <p:spPr>
          <a:xfrm>
            <a:off x="263847" y="934688"/>
            <a:ext cx="5066054" cy="359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3500" y="923362"/>
            <a:ext cx="2619047" cy="362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8" name="Google Shape;448;p63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9" name="Google Shape;449;p63"/>
          <p:cNvSpPr txBox="1"/>
          <p:nvPr/>
        </p:nvSpPr>
        <p:spPr>
          <a:xfrm>
            <a:off x="416800" y="365775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Portable System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0" name="Google Shape;45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00" y="904038"/>
            <a:ext cx="3468700" cy="391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7150" y="174626"/>
            <a:ext cx="2346300" cy="312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93075" y="1633250"/>
            <a:ext cx="2271526" cy="3029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8" name="Google Shape;458;p64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9" name="Google Shape;459;p64"/>
          <p:cNvSpPr txBox="1"/>
          <p:nvPr/>
        </p:nvSpPr>
        <p:spPr>
          <a:xfrm>
            <a:off x="416800" y="365775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Portable System - in action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0" name="Google Shape;46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6050" y="921100"/>
            <a:ext cx="5327666" cy="403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6" name="Google Shape;466;p65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7" name="Google Shape;467;p65"/>
          <p:cNvSpPr txBox="1"/>
          <p:nvPr/>
        </p:nvSpPr>
        <p:spPr>
          <a:xfrm>
            <a:off x="416800" y="365775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Prepared Cart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8" name="Google Shape;46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200" y="973399"/>
            <a:ext cx="2977149" cy="39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8287" y="106761"/>
            <a:ext cx="1741475" cy="232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0550" y="108563"/>
            <a:ext cx="1741474" cy="232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7184" y="2571762"/>
            <a:ext cx="1741474" cy="232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48725" y="2563645"/>
            <a:ext cx="1741474" cy="232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8" name="Google Shape;478;p66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9" name="Google Shape;479;p66"/>
          <p:cNvSpPr txBox="1"/>
          <p:nvPr/>
        </p:nvSpPr>
        <p:spPr>
          <a:xfrm>
            <a:off x="416800" y="365775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0" name="Google Shape;48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803" y="1327479"/>
            <a:ext cx="1335225" cy="2890609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1" name="Google Shape;481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3297" y="1327449"/>
            <a:ext cx="1335225" cy="2890655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2" name="Google Shape;482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4589" y="1327493"/>
            <a:ext cx="1335225" cy="289062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3" name="Google Shape;483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32006" y="1327464"/>
            <a:ext cx="1335225" cy="28906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84" name="Google Shape;484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55897" y="1338654"/>
            <a:ext cx="1335225" cy="28906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85" name="Google Shape;485;p66"/>
          <p:cNvSpPr/>
          <p:nvPr/>
        </p:nvSpPr>
        <p:spPr>
          <a:xfrm>
            <a:off x="469850" y="770400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program participants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86" name="Google Shape;486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9458" y="1248438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29083" y="1238838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72682" y="1237363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11682" y="1237363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50682" y="1265088"/>
            <a:ext cx="1541057" cy="307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8" y="1326141"/>
            <a:ext cx="1327562" cy="2874081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6" name="Google Shape;496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7" name="Google Shape;497;p67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8" name="Google Shape;498;p67"/>
          <p:cNvSpPr txBox="1"/>
          <p:nvPr/>
        </p:nvSpPr>
        <p:spPr>
          <a:xfrm>
            <a:off x="423400" y="36575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9" name="Google Shape;499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73297" y="1327449"/>
            <a:ext cx="1335225" cy="2890655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00" name="Google Shape;500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14589" y="1327493"/>
            <a:ext cx="1335225" cy="289062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01" name="Google Shape;501;p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32006" y="1327464"/>
            <a:ext cx="1335225" cy="28906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02" name="Google Shape;502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55897" y="1338654"/>
            <a:ext cx="1335225" cy="289064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3" name="Google Shape;503;p67"/>
          <p:cNvSpPr/>
          <p:nvPr/>
        </p:nvSpPr>
        <p:spPr>
          <a:xfrm>
            <a:off x="476450" y="77037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the lab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4" name="Google Shape;504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6658" y="1229255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45483" y="1243105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89082" y="1241630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8082" y="1241630"/>
            <a:ext cx="1541057" cy="3076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7082" y="1241630"/>
            <a:ext cx="1541057" cy="307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4" name="Google Shape;514;p68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68"/>
          <p:cNvSpPr txBox="1"/>
          <p:nvPr/>
        </p:nvSpPr>
        <p:spPr>
          <a:xfrm>
            <a:off x="431100" y="3183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Admin portal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6" name="Google Shape;516;p68"/>
          <p:cNvSpPr/>
          <p:nvPr/>
        </p:nvSpPr>
        <p:spPr>
          <a:xfrm>
            <a:off x="484150" y="7229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Tools for program administrators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17" name="Google Shape;51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9227" y="1324637"/>
            <a:ext cx="4797577" cy="2251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68"/>
          <p:cNvPicPr preferRelativeResize="0"/>
          <p:nvPr/>
        </p:nvPicPr>
        <p:blipFill rotWithShape="1">
          <a:blip r:embed="rId3">
            <a:alphaModFix/>
          </a:blip>
          <a:srcRect b="-18807" l="0" r="0" t="58157"/>
          <a:stretch/>
        </p:blipFill>
        <p:spPr>
          <a:xfrm>
            <a:off x="1827096" y="3417808"/>
            <a:ext cx="4797577" cy="1365776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68"/>
          <p:cNvSpPr/>
          <p:nvPr/>
        </p:nvSpPr>
        <p:spPr>
          <a:xfrm>
            <a:off x="1868543" y="3325184"/>
            <a:ext cx="891600" cy="996600"/>
          </a:xfrm>
          <a:prstGeom prst="rect">
            <a:avLst/>
          </a:prstGeom>
          <a:solidFill>
            <a:srgbClr val="E9E8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0" name="Google Shape;520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300" y="1147925"/>
            <a:ext cx="6783050" cy="38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6" name="Google Shape;526;p69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7" name="Google Shape;527;p69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Test Diagrams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8" name="Google Shape;528;p69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29" name="Google Shape;529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3775" y="633225"/>
            <a:ext cx="5638676" cy="4357809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69"/>
          <p:cNvSpPr/>
          <p:nvPr/>
        </p:nvSpPr>
        <p:spPr>
          <a:xfrm>
            <a:off x="3571100" y="4754550"/>
            <a:ext cx="2577600" cy="345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6" name="Google Shape;536;p70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7" name="Google Shape;537;p70"/>
          <p:cNvSpPr txBox="1"/>
          <p:nvPr/>
        </p:nvSpPr>
        <p:spPr>
          <a:xfrm>
            <a:off x="457200" y="228600"/>
            <a:ext cx="64692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Training Program - Interactive Video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8" name="Google Shape;538;p70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9" name="Google Shape;53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200" y="800975"/>
            <a:ext cx="3281934" cy="393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8534" y="828525"/>
            <a:ext cx="4482795" cy="3453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6" name="Google Shape;546;p71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7" name="Google Shape;547;p71"/>
          <p:cNvSpPr txBox="1"/>
          <p:nvPr/>
        </p:nvSpPr>
        <p:spPr>
          <a:xfrm>
            <a:off x="457200" y="228600"/>
            <a:ext cx="7913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Training Program - Assessment for Certification 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8" name="Google Shape;548;p71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49" name="Google Shape;54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057125"/>
            <a:ext cx="7407706" cy="393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5" name="Google Shape;555;p72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72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Quality Management System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7" name="Google Shape;557;p72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8" name="Google Shape;55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7150" y="904725"/>
            <a:ext cx="2873307" cy="393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6657" y="904725"/>
            <a:ext cx="2924442" cy="393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72"/>
          <p:cNvSpPr/>
          <p:nvPr/>
        </p:nvSpPr>
        <p:spPr>
          <a:xfrm>
            <a:off x="254450" y="1397150"/>
            <a:ext cx="22065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93040" lvl="0" marL="914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Implementing ISO 13485 QMS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193040" lvl="0" marL="9144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QR Form Driven Logs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6" name="Google Shape;566;p73"/>
          <p:cNvSpPr txBox="1"/>
          <p:nvPr/>
        </p:nvSpPr>
        <p:spPr>
          <a:xfrm>
            <a:off x="9482125" y="1397150"/>
            <a:ext cx="234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FloodLAMP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addressing the practically unlimited demand for accessible, low cost, easy to implement COVID-19 testing and screening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rgbClr val="4285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7" name="Google Shape;567;p73"/>
          <p:cNvSpPr txBox="1"/>
          <p:nvPr/>
        </p:nvSpPr>
        <p:spPr>
          <a:xfrm>
            <a:off x="457200" y="228600"/>
            <a:ext cx="491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New Site Validation Run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8" name="Google Shape;568;p73"/>
          <p:cNvSpPr/>
          <p:nvPr/>
        </p:nvSpPr>
        <p:spPr>
          <a:xfrm>
            <a:off x="510250" y="633225"/>
            <a:ext cx="7132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9" name="Google Shape;56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3525" y="904725"/>
            <a:ext cx="4010789" cy="393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5" name="Google Shape;575;p74"/>
          <p:cNvSpPr txBox="1"/>
          <p:nvPr/>
        </p:nvSpPr>
        <p:spPr>
          <a:xfrm>
            <a:off x="830500" y="2305025"/>
            <a:ext cx="73803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r>
              <a:rPr b="1" lang="en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)  Open Source “Generic” Tests</a:t>
            </a:r>
            <a:endParaRPr b="1"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1" name="Google Shape;581;p75"/>
          <p:cNvSpPr txBox="1"/>
          <p:nvPr/>
        </p:nvSpPr>
        <p:spPr>
          <a:xfrm>
            <a:off x="457200" y="228600"/>
            <a:ext cx="6476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At Sweet Spot of 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Performance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2" name="Google Shape;582;p75"/>
          <p:cNvSpPr/>
          <p:nvPr/>
        </p:nvSpPr>
        <p:spPr>
          <a:xfrm flipH="1" rot="10800000">
            <a:off x="1894274" y="2132225"/>
            <a:ext cx="3121800" cy="2836800"/>
          </a:xfrm>
          <a:prstGeom prst="ellipse">
            <a:avLst/>
          </a:prstGeom>
          <a:solidFill>
            <a:srgbClr val="A4C2F4">
              <a:alpha val="743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75"/>
          <p:cNvSpPr/>
          <p:nvPr/>
        </p:nvSpPr>
        <p:spPr>
          <a:xfrm flipH="1" rot="10800000">
            <a:off x="2955615" y="758172"/>
            <a:ext cx="3121800" cy="2836800"/>
          </a:xfrm>
          <a:prstGeom prst="ellipse">
            <a:avLst/>
          </a:prstGeom>
          <a:solidFill>
            <a:srgbClr val="C9DAF8">
              <a:alpha val="4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75"/>
          <p:cNvSpPr/>
          <p:nvPr/>
        </p:nvSpPr>
        <p:spPr>
          <a:xfrm flipH="1" rot="10800000">
            <a:off x="4064184" y="2132225"/>
            <a:ext cx="3121800" cy="2836800"/>
          </a:xfrm>
          <a:prstGeom prst="ellipse">
            <a:avLst/>
          </a:prstGeom>
          <a:solidFill>
            <a:srgbClr val="6D9EEB">
              <a:alpha val="7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75"/>
          <p:cNvSpPr/>
          <p:nvPr/>
        </p:nvSpPr>
        <p:spPr>
          <a:xfrm>
            <a:off x="3950656" y="3133983"/>
            <a:ext cx="1230000" cy="39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FloodLAMP QuickColor</a:t>
            </a:r>
            <a:r>
              <a:rPr b="1" baseline="30000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endParaRPr b="1" baseline="30000" sz="1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6" name="Google Shape;586;p75"/>
          <p:cNvSpPr txBox="1"/>
          <p:nvPr/>
        </p:nvSpPr>
        <p:spPr>
          <a:xfrm>
            <a:off x="1787928" y="3301631"/>
            <a:ext cx="1748700" cy="802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Low Cost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 $5 per person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7" name="Google Shape;587;p75"/>
          <p:cNvSpPr txBox="1"/>
          <p:nvPr/>
        </p:nvSpPr>
        <p:spPr>
          <a:xfrm>
            <a:off x="5197412" y="3301631"/>
            <a:ext cx="2077500" cy="75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Good Sensitivity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Detects Pre-Infectious Asymptomatics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8" name="Google Shape;588;p75"/>
          <p:cNvSpPr txBox="1"/>
          <p:nvPr/>
        </p:nvSpPr>
        <p:spPr>
          <a:xfrm>
            <a:off x="3303400" y="1049425"/>
            <a:ext cx="2428500" cy="81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Rapid Turnaround Time</a:t>
            </a:r>
            <a:endParaRPr b="1"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&lt; 2 hrs sample to answer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9" name="Google Shape;589;p75"/>
          <p:cNvSpPr/>
          <p:nvPr/>
        </p:nvSpPr>
        <p:spPr>
          <a:xfrm>
            <a:off x="3009750" y="2193290"/>
            <a:ext cx="1086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Antigen Test Strips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p75"/>
          <p:cNvSpPr/>
          <p:nvPr/>
        </p:nvSpPr>
        <p:spPr>
          <a:xfrm>
            <a:off x="5064200" y="2250875"/>
            <a:ext cx="8808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Rapid Molecular Cartridges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1" name="Google Shape;591;p75"/>
          <p:cNvSpPr/>
          <p:nvPr/>
        </p:nvSpPr>
        <p:spPr>
          <a:xfrm>
            <a:off x="3942475" y="3649575"/>
            <a:ext cx="1230000" cy="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SalivaDirect</a:t>
            </a:r>
            <a:r>
              <a:rPr baseline="30000"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i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&amp; FloodLAMP Pooled Swab PCR</a:t>
            </a:r>
            <a:endParaRPr i="1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2" name="Google Shape;592;p75"/>
          <p:cNvSpPr/>
          <p:nvPr/>
        </p:nvSpPr>
        <p:spPr>
          <a:xfrm>
            <a:off x="188950" y="2264175"/>
            <a:ext cx="1447800" cy="1051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High upfront capital cost for PCR instruments limit replicability. These 2 tests have potential to drive down PCR costs.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93" name="Google Shape;593;p75"/>
          <p:cNvCxnSpPr>
            <a:stCxn id="592" idx="3"/>
          </p:cNvCxnSpPr>
          <p:nvPr/>
        </p:nvCxnSpPr>
        <p:spPr>
          <a:xfrm>
            <a:off x="1636750" y="2789775"/>
            <a:ext cx="2476500" cy="955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94" name="Google Shape;594;p75"/>
          <p:cNvSpPr/>
          <p:nvPr/>
        </p:nvSpPr>
        <p:spPr>
          <a:xfrm>
            <a:off x="5145012" y="4324046"/>
            <a:ext cx="10155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Clinical Lab Purified PCR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5" name="Google Shape;595;p75"/>
          <p:cNvSpPr/>
          <p:nvPr/>
        </p:nvSpPr>
        <p:spPr>
          <a:xfrm>
            <a:off x="188925" y="3734600"/>
            <a:ext cx="1447800" cy="1188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Long turnaround renders it unsuitable for large scale screening  - schools and workplaces need to know quickly if someone is infected.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96" name="Google Shape;596;p75"/>
          <p:cNvCxnSpPr>
            <a:endCxn id="595" idx="3"/>
          </p:cNvCxnSpPr>
          <p:nvPr/>
        </p:nvCxnSpPr>
        <p:spPr>
          <a:xfrm rot="10800000">
            <a:off x="1636725" y="4329050"/>
            <a:ext cx="3662100" cy="135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97" name="Google Shape;597;p75"/>
          <p:cNvSpPr/>
          <p:nvPr/>
        </p:nvSpPr>
        <p:spPr>
          <a:xfrm>
            <a:off x="188925" y="1074125"/>
            <a:ext cx="1447800" cy="749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People want higher confidence for both positive and negative results.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98" name="Google Shape;598;p75"/>
          <p:cNvCxnSpPr>
            <a:endCxn id="597" idx="3"/>
          </p:cNvCxnSpPr>
          <p:nvPr/>
        </p:nvCxnSpPr>
        <p:spPr>
          <a:xfrm rot="10800000">
            <a:off x="1636725" y="1448675"/>
            <a:ext cx="1560600" cy="840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99" name="Google Shape;599;p75"/>
          <p:cNvSpPr/>
          <p:nvPr/>
        </p:nvSpPr>
        <p:spPr>
          <a:xfrm>
            <a:off x="7443600" y="614951"/>
            <a:ext cx="1447800" cy="1430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Will help usher in era of at-home concierge diagnostics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but simply too constrained by manufacturing and too expensive for public health screening.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0" name="Google Shape;600;p75"/>
          <p:cNvCxnSpPr>
            <a:stCxn id="599" idx="1"/>
          </p:cNvCxnSpPr>
          <p:nvPr/>
        </p:nvCxnSpPr>
        <p:spPr>
          <a:xfrm flipH="1">
            <a:off x="5755200" y="1330151"/>
            <a:ext cx="1688400" cy="1022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01" name="Google Shape;601;p75"/>
          <p:cNvSpPr/>
          <p:nvPr/>
        </p:nvSpPr>
        <p:spPr>
          <a:xfrm>
            <a:off x="7443600" y="2604459"/>
            <a:ext cx="1447800" cy="1311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Improved performance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Good sensitivity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Fast turnaround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Cheap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Molecular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Flexible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Decentralised</a:t>
            </a:r>
            <a:endParaRPr sz="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66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Poppins"/>
              <a:buChar char="●"/>
            </a:pPr>
            <a:r>
              <a:rPr lang="en" sz="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Resilient </a:t>
            </a:r>
            <a:endParaRPr b="1"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2" name="Google Shape;602;p75"/>
          <p:cNvCxnSpPr>
            <a:stCxn id="601" idx="1"/>
            <a:endCxn id="603" idx="3"/>
          </p:cNvCxnSpPr>
          <p:nvPr/>
        </p:nvCxnSpPr>
        <p:spPr>
          <a:xfrm rot="10800000">
            <a:off x="4746300" y="2899659"/>
            <a:ext cx="2697300" cy="3603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04" name="Google Shape;604;p75"/>
          <p:cNvSpPr/>
          <p:nvPr/>
        </p:nvSpPr>
        <p:spPr>
          <a:xfrm>
            <a:off x="4329500" y="2703775"/>
            <a:ext cx="442800" cy="442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3" name="Google Shape;603;p75"/>
          <p:cNvPicPr preferRelativeResize="0"/>
          <p:nvPr/>
        </p:nvPicPr>
        <p:blipFill rotWithShape="1">
          <a:blip r:embed="rId3">
            <a:alphaModFix/>
          </a:blip>
          <a:srcRect b="3729" l="0" r="0" t="3738"/>
          <a:stretch/>
        </p:blipFill>
        <p:spPr>
          <a:xfrm>
            <a:off x="4366218" y="2728185"/>
            <a:ext cx="380002" cy="342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76"/>
          <p:cNvSpPr/>
          <p:nvPr/>
        </p:nvSpPr>
        <p:spPr>
          <a:xfrm>
            <a:off x="617475" y="2280413"/>
            <a:ext cx="3107700" cy="2306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76"/>
          <p:cNvSpPr txBox="1"/>
          <p:nvPr/>
        </p:nvSpPr>
        <p:spPr>
          <a:xfrm>
            <a:off x="457200" y="228600"/>
            <a:ext cx="6476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Filling a Gap in the Testing Landscape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2" name="Google Shape;612;p76"/>
          <p:cNvSpPr/>
          <p:nvPr/>
        </p:nvSpPr>
        <p:spPr>
          <a:xfrm rot="-5400000">
            <a:off x="6579788" y="149413"/>
            <a:ext cx="955675" cy="2624350"/>
          </a:xfrm>
          <a:prstGeom prst="flowChartOffpageConnector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13" name="Google Shape;613;p76"/>
          <p:cNvSpPr/>
          <p:nvPr/>
        </p:nvSpPr>
        <p:spPr>
          <a:xfrm>
            <a:off x="6417200" y="1184632"/>
            <a:ext cx="1914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CLIA Labs</a:t>
            </a:r>
            <a:endParaRPr sz="2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4" name="Google Shape;614;p76"/>
          <p:cNvSpPr/>
          <p:nvPr/>
        </p:nvSpPr>
        <p:spPr>
          <a:xfrm rot="-5400000">
            <a:off x="4541863" y="168950"/>
            <a:ext cx="951950" cy="2585275"/>
          </a:xfrm>
          <a:prstGeom prst="flowChartOffpageConnector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15" name="Google Shape;615;p76"/>
          <p:cNvSpPr/>
          <p:nvPr/>
        </p:nvSpPr>
        <p:spPr>
          <a:xfrm rot="-5400000">
            <a:off x="2750250" y="168950"/>
            <a:ext cx="955675" cy="2585275"/>
          </a:xfrm>
          <a:prstGeom prst="flowChartOffpageConnector">
            <a:avLst/>
          </a:prstGeom>
          <a:solidFill>
            <a:srgbClr val="9E9E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16" name="Google Shape;616;p76"/>
          <p:cNvSpPr/>
          <p:nvPr/>
        </p:nvSpPr>
        <p:spPr>
          <a:xfrm rot="-5400000">
            <a:off x="1072793" y="444668"/>
            <a:ext cx="953938" cy="2035575"/>
          </a:xfrm>
          <a:prstGeom prst="flowChartOffpageConnector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76"/>
          <p:cNvSpPr/>
          <p:nvPr/>
        </p:nvSpPr>
        <p:spPr>
          <a:xfrm>
            <a:off x="439825" y="1076482"/>
            <a:ext cx="17625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 Home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OTC</a:t>
            </a:r>
            <a:endParaRPr b="1" sz="2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8" name="Google Shape;618;p76"/>
          <p:cNvSpPr/>
          <p:nvPr/>
        </p:nvSpPr>
        <p:spPr>
          <a:xfrm>
            <a:off x="2295025" y="1076482"/>
            <a:ext cx="19146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Point of Care </a:t>
            </a:r>
            <a:endParaRPr sz="2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9" name="Google Shape;619;p76"/>
          <p:cNvSpPr/>
          <p:nvPr/>
        </p:nvSpPr>
        <p:spPr>
          <a:xfrm>
            <a:off x="4170750" y="1076482"/>
            <a:ext cx="1914600" cy="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Point of Need </a:t>
            </a:r>
            <a:endParaRPr sz="2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0" name="Google Shape;620;p76"/>
          <p:cNvSpPr txBox="1"/>
          <p:nvPr/>
        </p:nvSpPr>
        <p:spPr>
          <a:xfrm>
            <a:off x="4672075" y="2337863"/>
            <a:ext cx="4153800" cy="24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7640" lvl="0" marL="3200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Scaling a single test up to very high levels offers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opportunities for innovation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sampling, test chemistry, and program configuration.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"</a:t>
            </a: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Point of Need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" modality of testing is needed that combines the scalability and low cost of liquid reagent processing with the ease, flexibility and decentralized nature of POC/At-Home.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Public Health processing sites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can fill the gap between CLIA labs and DIY at home tests.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7640" lvl="0" marL="32004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Want this new capability to be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2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additive</a:t>
            </a: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not cannibalize the clinical diagnostic infrastructure.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1" name="Google Shape;621;p76"/>
          <p:cNvSpPr txBox="1"/>
          <p:nvPr/>
        </p:nvSpPr>
        <p:spPr>
          <a:xfrm>
            <a:off x="617475" y="2730700"/>
            <a:ext cx="31077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urrent testing paradigms cannot stem a pandemic caused by an asymptomatically transmitted, aerosolized pathogen. </a:t>
            </a:r>
            <a:endParaRPr b="1"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2" name="Google Shape;622;p76"/>
          <p:cNvSpPr/>
          <p:nvPr/>
        </p:nvSpPr>
        <p:spPr>
          <a:xfrm rot="5398944">
            <a:off x="3469199" y="3171413"/>
            <a:ext cx="1952400" cy="5241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77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LAMP EUAs for SARS-CoV2 </a:t>
            </a:r>
            <a:endParaRPr sz="2900"/>
          </a:p>
        </p:txBody>
      </p:sp>
      <p:sp>
        <p:nvSpPr>
          <p:cNvPr id="628" name="Google Shape;628;p77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9" name="Google Shape;62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7975" y="963153"/>
            <a:ext cx="5351233" cy="3686811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77"/>
          <p:cNvSpPr/>
          <p:nvPr/>
        </p:nvSpPr>
        <p:spPr>
          <a:xfrm>
            <a:off x="7000545" y="3942788"/>
            <a:ext cx="15186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Open Sans"/>
                <a:ea typeface="Open Sans"/>
                <a:cs typeface="Open Sans"/>
                <a:sym typeface="Open Sans"/>
              </a:rPr>
              <a:t>Just in 2020!</a:t>
            </a:r>
            <a:endParaRPr b="1" sz="1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Open Sans"/>
                <a:ea typeface="Open Sans"/>
                <a:cs typeface="Open Sans"/>
                <a:sym typeface="Open Sans"/>
              </a:rPr>
              <a:t>from Matt McFarlane</a:t>
            </a:r>
            <a:endParaRPr b="1" sz="1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Open Sans"/>
                <a:ea typeface="Open Sans"/>
                <a:cs typeface="Open Sans"/>
                <a:sym typeface="Open Sans"/>
              </a:rPr>
              <a:t>(twitter @mattmcfar)</a:t>
            </a:r>
            <a:endParaRPr b="1" sz="13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78"/>
          <p:cNvGrpSpPr/>
          <p:nvPr/>
        </p:nvGrpSpPr>
        <p:grpSpPr>
          <a:xfrm>
            <a:off x="1642912" y="1280918"/>
            <a:ext cx="1365214" cy="1364832"/>
            <a:chOff x="1057175" y="2464200"/>
            <a:chExt cx="1819800" cy="1819776"/>
          </a:xfrm>
        </p:grpSpPr>
        <p:grpSp>
          <p:nvGrpSpPr>
            <p:cNvPr id="636" name="Google Shape;636;p78"/>
            <p:cNvGrpSpPr/>
            <p:nvPr/>
          </p:nvGrpSpPr>
          <p:grpSpPr>
            <a:xfrm>
              <a:off x="1057175" y="2464200"/>
              <a:ext cx="1819800" cy="1819776"/>
              <a:chOff x="1057175" y="2464200"/>
              <a:chExt cx="1819800" cy="1819776"/>
            </a:xfrm>
          </p:grpSpPr>
          <p:pic>
            <p:nvPicPr>
              <p:cNvPr id="637" name="Google Shape;637;p7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8" name="Google Shape;638;p78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39" name="Google Shape;639;p78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40" name="Google Shape;640;p78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1" name="Google Shape;641;p78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42" name="Google Shape;642;p78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3" name="Google Shape;643;p78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44" name="Google Shape;644;p78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5" name="Google Shape;645;p78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46" name="Google Shape;646;p78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47" name="Google Shape;647;p78"/>
          <p:cNvCxnSpPr>
            <a:stCxn id="648" idx="6"/>
            <a:endCxn id="649" idx="2"/>
          </p:cNvCxnSpPr>
          <p:nvPr/>
        </p:nvCxnSpPr>
        <p:spPr>
          <a:xfrm>
            <a:off x="2815911" y="2765379"/>
            <a:ext cx="2022900" cy="1270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0" name="Google Shape;650;p78"/>
          <p:cNvCxnSpPr>
            <a:stCxn id="648" idx="6"/>
            <a:endCxn id="651" idx="2"/>
          </p:cNvCxnSpPr>
          <p:nvPr/>
        </p:nvCxnSpPr>
        <p:spPr>
          <a:xfrm flipH="1" rot="10800000">
            <a:off x="2815911" y="1562079"/>
            <a:ext cx="2022300" cy="1203300"/>
          </a:xfrm>
          <a:prstGeom prst="bentConnector3">
            <a:avLst>
              <a:gd fmla="val 50003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2" name="Google Shape;652;p78"/>
          <p:cNvSpPr/>
          <p:nvPr/>
        </p:nvSpPr>
        <p:spPr>
          <a:xfrm>
            <a:off x="5103025" y="1347975"/>
            <a:ext cx="2608500" cy="37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QuickColor</a:t>
            </a:r>
            <a:r>
              <a:rPr b="1" baseline="30000" lang="en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TM</a:t>
            </a:r>
            <a:r>
              <a:rPr b="1" lang="en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 LAMP Test</a:t>
            </a:r>
            <a:endParaRPr sz="1100">
              <a:solidFill>
                <a:srgbClr val="0C58D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53" name="Google Shape;653;p78"/>
          <p:cNvGrpSpPr/>
          <p:nvPr/>
        </p:nvGrpSpPr>
        <p:grpSpPr>
          <a:xfrm>
            <a:off x="1145000" y="2589700"/>
            <a:ext cx="1670911" cy="351375"/>
            <a:chOff x="1459643" y="2412158"/>
            <a:chExt cx="1499382" cy="319200"/>
          </a:xfrm>
        </p:grpSpPr>
        <p:sp>
          <p:nvSpPr>
            <p:cNvPr id="654" name="Google Shape;654;p78"/>
            <p:cNvSpPr/>
            <p:nvPr/>
          </p:nvSpPr>
          <p:spPr>
            <a:xfrm>
              <a:off x="1459643" y="2412158"/>
              <a:ext cx="13194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Streamlined Sample Prep</a:t>
              </a:r>
              <a:endParaRPr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48" name="Google Shape;648;p78"/>
            <p:cNvSpPr/>
            <p:nvPr/>
          </p:nvSpPr>
          <p:spPr>
            <a:xfrm>
              <a:off x="2785025" y="2484750"/>
              <a:ext cx="174000" cy="174000"/>
            </a:xfrm>
            <a:prstGeom prst="ellipse">
              <a:avLst/>
            </a:prstGeom>
            <a:solidFill>
              <a:srgbClr val="0C58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5" name="Google Shape;655;p78"/>
          <p:cNvGrpSpPr/>
          <p:nvPr/>
        </p:nvGrpSpPr>
        <p:grpSpPr>
          <a:xfrm>
            <a:off x="4838822" y="3846250"/>
            <a:ext cx="2846339" cy="378444"/>
            <a:chOff x="3650561" y="3325977"/>
            <a:chExt cx="2423860" cy="319200"/>
          </a:xfrm>
        </p:grpSpPr>
        <p:sp>
          <p:nvSpPr>
            <p:cNvPr id="656" name="Google Shape;656;p78"/>
            <p:cNvSpPr/>
            <p:nvPr/>
          </p:nvSpPr>
          <p:spPr>
            <a:xfrm>
              <a:off x="3801621" y="3325977"/>
              <a:ext cx="2272800" cy="3192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EasyPCR</a:t>
              </a:r>
              <a:r>
                <a:rPr b="1" baseline="30000" lang="en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TM</a:t>
              </a:r>
              <a:r>
                <a:rPr b="1" lang="en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Test</a:t>
              </a:r>
              <a:endParaRPr sz="1100">
                <a:solidFill>
                  <a:srgbClr val="0C58D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9" name="Google Shape;649;p78"/>
            <p:cNvSpPr/>
            <p:nvPr/>
          </p:nvSpPr>
          <p:spPr>
            <a:xfrm>
              <a:off x="3650561" y="3398578"/>
              <a:ext cx="174000" cy="174000"/>
            </a:xfrm>
            <a:prstGeom prst="ellipse">
              <a:avLst/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1" name="Google Shape;651;p78"/>
          <p:cNvSpPr/>
          <p:nvPr/>
        </p:nvSpPr>
        <p:spPr>
          <a:xfrm>
            <a:off x="4838335" y="1458982"/>
            <a:ext cx="204300" cy="206400"/>
          </a:xfrm>
          <a:prstGeom prst="ellipse">
            <a:avLst/>
          </a:prstGeom>
          <a:solidFill>
            <a:srgbClr val="0D5D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7" name="Google Shape;657;p78"/>
          <p:cNvGrpSpPr/>
          <p:nvPr/>
        </p:nvGrpSpPr>
        <p:grpSpPr>
          <a:xfrm>
            <a:off x="799841" y="1280918"/>
            <a:ext cx="1365214" cy="1364832"/>
            <a:chOff x="1057175" y="2464200"/>
            <a:chExt cx="1819800" cy="1819776"/>
          </a:xfrm>
        </p:grpSpPr>
        <p:grpSp>
          <p:nvGrpSpPr>
            <p:cNvPr id="658" name="Google Shape;658;p78"/>
            <p:cNvGrpSpPr/>
            <p:nvPr/>
          </p:nvGrpSpPr>
          <p:grpSpPr>
            <a:xfrm>
              <a:off x="1057175" y="2464200"/>
              <a:ext cx="1819800" cy="1819776"/>
              <a:chOff x="1057175" y="2464200"/>
              <a:chExt cx="1819800" cy="1819776"/>
            </a:xfrm>
          </p:grpSpPr>
          <p:pic>
            <p:nvPicPr>
              <p:cNvPr id="659" name="Google Shape;659;p7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-2699977">
                <a:off x="1337670" y="2716708"/>
                <a:ext cx="1258811" cy="13147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0" name="Google Shape;660;p78"/>
              <p:cNvSpPr/>
              <p:nvPr/>
            </p:nvSpPr>
            <p:spPr>
              <a:xfrm>
                <a:off x="1819025" y="3108614"/>
                <a:ext cx="167400" cy="5580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61" name="Google Shape;661;p78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2" name="Google Shape;662;p78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63" name="Google Shape;663;p78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4" name="Google Shape;664;p78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65" name="Google Shape;665;p78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6" name="Google Shape;666;p78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67" name="Google Shape;667;p78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8" name="Google Shape;668;p78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9" name="Google Shape;669;p78"/>
          <p:cNvSpPr/>
          <p:nvPr/>
        </p:nvSpPr>
        <p:spPr>
          <a:xfrm>
            <a:off x="1716500" y="1930150"/>
            <a:ext cx="347400" cy="206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78"/>
          <p:cNvSpPr/>
          <p:nvPr/>
        </p:nvSpPr>
        <p:spPr>
          <a:xfrm>
            <a:off x="1011150" y="2894425"/>
            <a:ext cx="2151000" cy="1460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Standard Rabe-Cepko TCEP/EDTA </a:t>
            </a: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inactivation</a:t>
            </a: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solution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Added directly to dry swabs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Same sample for both tests</a:t>
            </a:r>
            <a:endParaRPr sz="1100">
              <a:solidFill>
                <a:srgbClr val="0C58D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1" name="Google Shape;671;p78"/>
          <p:cNvSpPr txBox="1"/>
          <p:nvPr/>
        </p:nvSpPr>
        <p:spPr>
          <a:xfrm>
            <a:off x="5103025" y="1712600"/>
            <a:ext cx="2846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M1804 MM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Standard by-the-book 25µL reaction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 primer sets mixed (AS1e, N2, E1)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25 minutes at 65°C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2" name="Google Shape;672;p78"/>
          <p:cNvSpPr txBox="1"/>
          <p:nvPr/>
        </p:nvSpPr>
        <p:spPr>
          <a:xfrm>
            <a:off x="5103025" y="4174100"/>
            <a:ext cx="3615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Luna E3006 kit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Standard by-the-book 20µL reaction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CDC primers in SalivaDirect config (N1, RNAseP)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3" name="Google Shape;673;p78"/>
          <p:cNvSpPr txBox="1"/>
          <p:nvPr/>
        </p:nvSpPr>
        <p:spPr>
          <a:xfrm>
            <a:off x="7315725" y="814675"/>
            <a:ext cx="1125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visual readout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674" name="Google Shape;674;p78"/>
          <p:cNvSpPr txBox="1"/>
          <p:nvPr/>
        </p:nvSpPr>
        <p:spPr>
          <a:xfrm>
            <a:off x="210375" y="398413"/>
            <a:ext cx="55827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PCR and LAMP Sister </a:t>
            </a: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Assays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5" name="Google Shape;67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8175" y="2836425"/>
            <a:ext cx="947666" cy="1031399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78"/>
          <p:cNvSpPr txBox="1"/>
          <p:nvPr/>
        </p:nvSpPr>
        <p:spPr>
          <a:xfrm>
            <a:off x="6768025" y="3175125"/>
            <a:ext cx="268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Standard RT-qPCR instrument</a:t>
            </a:r>
            <a:endParaRPr i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77" name="Google Shape;677;p78"/>
          <p:cNvPicPr preferRelativeResize="0"/>
          <p:nvPr/>
        </p:nvPicPr>
        <p:blipFill rotWithShape="1">
          <a:blip r:embed="rId5">
            <a:alphaModFix/>
          </a:blip>
          <a:srcRect b="37921" l="25921" r="34897" t="38404"/>
          <a:stretch/>
        </p:blipFill>
        <p:spPr>
          <a:xfrm>
            <a:off x="5621050" y="635376"/>
            <a:ext cx="1572460" cy="71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8" name="Google Shape;678;p78"/>
          <p:cNvGrpSpPr/>
          <p:nvPr/>
        </p:nvGrpSpPr>
        <p:grpSpPr>
          <a:xfrm>
            <a:off x="2165653" y="1764229"/>
            <a:ext cx="229685" cy="527208"/>
            <a:chOff x="1713903" y="814904"/>
            <a:chExt cx="229685" cy="527208"/>
          </a:xfrm>
        </p:grpSpPr>
        <p:grpSp>
          <p:nvGrpSpPr>
            <p:cNvPr id="679" name="Google Shape;679;p78"/>
            <p:cNvGrpSpPr/>
            <p:nvPr/>
          </p:nvGrpSpPr>
          <p:grpSpPr>
            <a:xfrm>
              <a:off x="1713903" y="1131659"/>
              <a:ext cx="229685" cy="101395"/>
              <a:chOff x="2256000" y="3032033"/>
              <a:chExt cx="373047" cy="135176"/>
            </a:xfrm>
          </p:grpSpPr>
          <p:grpSp>
            <p:nvGrpSpPr>
              <p:cNvPr id="680" name="Google Shape;680;p78"/>
              <p:cNvGrpSpPr/>
              <p:nvPr/>
            </p:nvGrpSpPr>
            <p:grpSpPr>
              <a:xfrm rot="-128103">
                <a:off x="2258285" y="3036046"/>
                <a:ext cx="217762" cy="126556"/>
                <a:chOff x="2646551" y="3036551"/>
                <a:chExt cx="174844" cy="126569"/>
              </a:xfrm>
            </p:grpSpPr>
            <p:sp>
              <p:nvSpPr>
                <p:cNvPr id="681" name="Google Shape;681;p78"/>
                <p:cNvSpPr/>
                <p:nvPr/>
              </p:nvSpPr>
              <p:spPr>
                <a:xfrm rot="5852367">
                  <a:off x="2650006" y="3057260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2" name="Google Shape;682;p78"/>
                <p:cNvSpPr/>
                <p:nvPr/>
              </p:nvSpPr>
              <p:spPr>
                <a:xfrm flipH="1" rot="-5852367">
                  <a:off x="2714450" y="3044826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3" name="Google Shape;683;p78"/>
              <p:cNvGrpSpPr/>
              <p:nvPr/>
            </p:nvGrpSpPr>
            <p:grpSpPr>
              <a:xfrm rot="-128103">
                <a:off x="2334496" y="3036627"/>
                <a:ext cx="217015" cy="125988"/>
                <a:chOff x="2646569" y="3036524"/>
                <a:chExt cx="174244" cy="126001"/>
              </a:xfrm>
            </p:grpSpPr>
            <p:sp>
              <p:nvSpPr>
                <p:cNvPr id="684" name="Google Shape;684;p78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78"/>
                <p:cNvSpPr/>
                <p:nvPr/>
              </p:nvSpPr>
              <p:spPr>
                <a:xfrm flipH="1" rot="-5852367">
                  <a:off x="2713868" y="3044799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6" name="Google Shape;686;p78"/>
              <p:cNvGrpSpPr/>
              <p:nvPr/>
            </p:nvGrpSpPr>
            <p:grpSpPr>
              <a:xfrm rot="-128103">
                <a:off x="2411863" y="3035992"/>
                <a:ext cx="214885" cy="127259"/>
                <a:chOff x="2646569" y="3035253"/>
                <a:chExt cx="172534" cy="127272"/>
              </a:xfrm>
            </p:grpSpPr>
            <p:sp>
              <p:nvSpPr>
                <p:cNvPr id="687" name="Google Shape;687;p78"/>
                <p:cNvSpPr/>
                <p:nvPr/>
              </p:nvSpPr>
              <p:spPr>
                <a:xfrm rot="5852367">
                  <a:off x="2650024" y="3056665"/>
                  <a:ext cx="102890" cy="97121"/>
                </a:xfrm>
                <a:prstGeom prst="arc">
                  <a:avLst>
                    <a:gd fmla="val 18122687" name="adj1"/>
                    <a:gd fmla="val 21114050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8" name="Google Shape;688;p78"/>
                <p:cNvSpPr/>
                <p:nvPr/>
              </p:nvSpPr>
              <p:spPr>
                <a:xfrm flipH="1" rot="-5852367">
                  <a:off x="2712158" y="3043528"/>
                  <a:ext cx="102890" cy="98350"/>
                </a:xfrm>
                <a:prstGeom prst="arc">
                  <a:avLst>
                    <a:gd fmla="val 18122687" name="adj1"/>
                    <a:gd fmla="val 21343542" name="adj2"/>
                  </a:avLst>
                </a:prstGeom>
                <a:noFill/>
                <a:ln cap="flat" cmpd="sng" w="19050">
                  <a:solidFill>
                    <a:srgbClr val="C9DAF8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8575" lIns="68575" spcFirstLastPara="1" rIns="68575" wrap="square" tIns="6857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689" name="Google Shape;689;p78"/>
            <p:cNvSpPr/>
            <p:nvPr/>
          </p:nvSpPr>
          <p:spPr>
            <a:xfrm>
              <a:off x="1763410" y="1215307"/>
              <a:ext cx="136218" cy="126806"/>
            </a:xfrm>
            <a:custGeom>
              <a:rect b="b" l="l" r="r" t="t"/>
              <a:pathLst>
                <a:path extrusionOk="0" h="6763" w="7263">
                  <a:moveTo>
                    <a:pt x="0" y="262"/>
                  </a:moveTo>
                  <a:lnTo>
                    <a:pt x="47" y="2548"/>
                  </a:lnTo>
                  <a:lnTo>
                    <a:pt x="3572" y="6763"/>
                  </a:lnTo>
                  <a:lnTo>
                    <a:pt x="7191" y="2429"/>
                  </a:lnTo>
                  <a:lnTo>
                    <a:pt x="7263" y="381"/>
                  </a:lnTo>
                  <a:lnTo>
                    <a:pt x="6358" y="24"/>
                  </a:lnTo>
                  <a:lnTo>
                    <a:pt x="4977" y="428"/>
                  </a:lnTo>
                  <a:lnTo>
                    <a:pt x="3453" y="0"/>
                  </a:lnTo>
                  <a:lnTo>
                    <a:pt x="2167" y="405"/>
                  </a:lnTo>
                  <a:lnTo>
                    <a:pt x="571" y="24"/>
                  </a:lnTo>
                  <a:close/>
                </a:path>
              </a:pathLst>
            </a:custGeom>
            <a:solidFill>
              <a:srgbClr val="C9DAF8"/>
            </a:solidFill>
            <a:ln cap="flat" cmpd="sng" w="9525">
              <a:solidFill>
                <a:srgbClr val="C9DAF8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90" name="Google Shape;690;p78"/>
            <p:cNvSpPr/>
            <p:nvPr/>
          </p:nvSpPr>
          <p:spPr>
            <a:xfrm>
              <a:off x="1768027" y="814904"/>
              <a:ext cx="125700" cy="418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1" name="Google Shape;691;p78"/>
          <p:cNvGrpSpPr/>
          <p:nvPr/>
        </p:nvGrpSpPr>
        <p:grpSpPr>
          <a:xfrm>
            <a:off x="2221433" y="1775591"/>
            <a:ext cx="116110" cy="398006"/>
            <a:chOff x="1825084" y="3123763"/>
            <a:chExt cx="154772" cy="530675"/>
          </a:xfrm>
        </p:grpSpPr>
        <p:cxnSp>
          <p:nvCxnSpPr>
            <p:cNvPr id="692" name="Google Shape;692;p78"/>
            <p:cNvCxnSpPr/>
            <p:nvPr/>
          </p:nvCxnSpPr>
          <p:spPr>
            <a:xfrm>
              <a:off x="1837213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93" name="Google Shape;693;p78"/>
            <p:cNvSpPr/>
            <p:nvPr/>
          </p:nvSpPr>
          <p:spPr>
            <a:xfrm>
              <a:off x="1825084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94" name="Google Shape;694;p78"/>
            <p:cNvCxnSpPr/>
            <p:nvPr/>
          </p:nvCxnSpPr>
          <p:spPr>
            <a:xfrm>
              <a:off x="1880060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95" name="Google Shape;695;p78"/>
            <p:cNvSpPr/>
            <p:nvPr/>
          </p:nvSpPr>
          <p:spPr>
            <a:xfrm>
              <a:off x="186793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96" name="Google Shape;696;p78"/>
            <p:cNvCxnSpPr/>
            <p:nvPr/>
          </p:nvCxnSpPr>
          <p:spPr>
            <a:xfrm>
              <a:off x="1925939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97" name="Google Shape;697;p78"/>
            <p:cNvSpPr/>
            <p:nvPr/>
          </p:nvSpPr>
          <p:spPr>
            <a:xfrm>
              <a:off x="1913811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98" name="Google Shape;698;p78"/>
            <p:cNvCxnSpPr/>
            <p:nvPr/>
          </p:nvCxnSpPr>
          <p:spPr>
            <a:xfrm>
              <a:off x="1969184" y="3123763"/>
              <a:ext cx="0" cy="500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99" name="Google Shape;699;p78"/>
            <p:cNvSpPr/>
            <p:nvPr/>
          </p:nvSpPr>
          <p:spPr>
            <a:xfrm>
              <a:off x="1957056" y="3548238"/>
              <a:ext cx="22800" cy="106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0" name="Google Shape;700;p78"/>
          <p:cNvSpPr txBox="1"/>
          <p:nvPr/>
        </p:nvSpPr>
        <p:spPr>
          <a:xfrm>
            <a:off x="3889350" y="2524675"/>
            <a:ext cx="1468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1290" lvl="0" marL="914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Same sample for both tests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61290" lvl="0" marL="914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2µL sample volume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1" name="Google Shape;701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79"/>
          <p:cNvSpPr txBox="1"/>
          <p:nvPr/>
        </p:nvSpPr>
        <p:spPr>
          <a:xfrm>
            <a:off x="457200" y="228600"/>
            <a:ext cx="43122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Clinical Evaluation Data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7" name="Google Shape;707;p79"/>
          <p:cNvSpPr txBox="1"/>
          <p:nvPr/>
        </p:nvSpPr>
        <p:spPr>
          <a:xfrm>
            <a:off x="471586" y="671400"/>
            <a:ext cx="810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Clinical evaluation performed by the Stanford CLIA Lab, with excellent results and praise on the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"really straightforward"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protocol.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8" name="Google Shape;708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9" name="Google Shape;709;p7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0825" y="1392590"/>
            <a:ext cx="2516699" cy="1558613"/>
          </a:xfrm>
          <a:prstGeom prst="rect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0" name="Google Shape;710;p79"/>
          <p:cNvSpPr/>
          <p:nvPr/>
        </p:nvSpPr>
        <p:spPr>
          <a:xfrm>
            <a:off x="376128" y="3181353"/>
            <a:ext cx="4272600" cy="13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QuickColor</a:t>
            </a:r>
            <a:r>
              <a:rPr b="1" baseline="30000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LAMP Test</a:t>
            </a:r>
            <a:endParaRPr b="1" sz="18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12 copies/µl LoD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90% Sensitivity (PPA 36/40)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Missed positives only high Ct (&gt;36 with direct PCR)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100% Specificity (40/40)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No false positives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1" name="Google Shape;711;p79"/>
          <p:cNvSpPr/>
          <p:nvPr/>
        </p:nvSpPr>
        <p:spPr>
          <a:xfrm>
            <a:off x="376128" y="1704758"/>
            <a:ext cx="2516700" cy="12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EasyPCR</a:t>
            </a:r>
            <a:r>
              <a:rPr b="1" baseline="30000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TM</a:t>
            </a:r>
            <a:r>
              <a:rPr b="1" lang="en" sz="18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Test</a:t>
            </a:r>
            <a:endParaRPr b="1" sz="18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3 copies/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µl LoD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98%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sensitivity (PPA 39/40)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100% Specificity (40/40)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3429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false positives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12" name="Google Shape;712;p79"/>
          <p:cNvPicPr preferRelativeResize="0"/>
          <p:nvPr/>
        </p:nvPicPr>
        <p:blipFill rotWithShape="1">
          <a:blip r:embed="rId4">
            <a:alphaModFix/>
          </a:blip>
          <a:srcRect b="0" l="813" r="0" t="1690"/>
          <a:stretch/>
        </p:blipFill>
        <p:spPr>
          <a:xfrm>
            <a:off x="5475025" y="3240391"/>
            <a:ext cx="3246874" cy="12607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3" name="Google Shape;713;p79"/>
          <p:cNvSpPr/>
          <p:nvPr/>
        </p:nvSpPr>
        <p:spPr>
          <a:xfrm>
            <a:off x="5475025" y="4567950"/>
            <a:ext cx="34341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"/>
                <a:ea typeface="Roboto"/>
                <a:cs typeface="Roboto"/>
                <a:sym typeface="Roboto"/>
              </a:rPr>
              <a:t>Source of Specimens: Stanford COVID-19 Clinical Testing Program</a:t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"/>
                <a:ea typeface="Roboto"/>
                <a:cs typeface="Roboto"/>
                <a:sym typeface="Roboto"/>
              </a:rPr>
              <a:t>Specimen Type: Anterior Nares Swab in PBS, previously tested and frozen</a:t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"/>
                <a:ea typeface="Roboto"/>
                <a:cs typeface="Roboto"/>
                <a:sym typeface="Roboto"/>
              </a:rPr>
              <a:t>Comparator Test: Hologic Panther Fusion SARS-CoV-2 Assay and Hologic Panther Aptima SARS-CoV-2 Assay</a:t>
            </a:r>
            <a:endParaRPr sz="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14" name="Google Shape;714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5025" y="1646527"/>
            <a:ext cx="3246874" cy="13797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5" name="Google Shape;715;p79"/>
          <p:cNvSpPr/>
          <p:nvPr/>
        </p:nvSpPr>
        <p:spPr>
          <a:xfrm>
            <a:off x="3322125" y="2968048"/>
            <a:ext cx="19854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oboto"/>
                <a:ea typeface="Roboto"/>
                <a:cs typeface="Roboto"/>
                <a:sym typeface="Roboto"/>
              </a:rPr>
              <a:t>Gamma inactivated cell lysate from BEI spiked into raw clinical negative sample</a:t>
            </a:r>
            <a:endParaRPr sz="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80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Clinical Evaluation by Stanford CLIA Lab</a:t>
            </a:r>
            <a:endParaRPr sz="2900"/>
          </a:p>
        </p:txBody>
      </p:sp>
      <p:sp>
        <p:nvSpPr>
          <p:cNvPr id="721" name="Google Shape;721;p80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2" name="Google Shape;72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6670" y="1048557"/>
            <a:ext cx="5418281" cy="371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8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3318" y="839156"/>
            <a:ext cx="4517079" cy="3178895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81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Clinical Evaluation by Stanford CLIA Lab</a:t>
            </a:r>
            <a:endParaRPr sz="2900"/>
          </a:p>
        </p:txBody>
      </p:sp>
      <p:sp>
        <p:nvSpPr>
          <p:cNvPr id="729" name="Google Shape;729;p81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30" name="Google Shape;730;p8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10" y="1209356"/>
            <a:ext cx="4517079" cy="2779069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81"/>
          <p:cNvSpPr/>
          <p:nvPr/>
        </p:nvSpPr>
        <p:spPr>
          <a:xfrm rot="5400000">
            <a:off x="2384682" y="1996275"/>
            <a:ext cx="197700" cy="40980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81"/>
          <p:cNvSpPr txBox="1"/>
          <p:nvPr/>
        </p:nvSpPr>
        <p:spPr>
          <a:xfrm>
            <a:off x="1933140" y="4136438"/>
            <a:ext cx="26784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latin typeface="Roboto"/>
                <a:ea typeface="Roboto"/>
                <a:cs typeface="Roboto"/>
                <a:sym typeface="Roboto"/>
              </a:rPr>
              <a:t>40 Clinical Positive Samples:</a:t>
            </a:r>
            <a:endParaRPr sz="900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29 Positive by FloodLAMP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Test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  7 Inconclusive (all high Ct, low viral load)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  4 Negative (all &gt; 36 Ct, very low viral load)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3" name="Google Shape;733;p81"/>
          <p:cNvSpPr/>
          <p:nvPr/>
        </p:nvSpPr>
        <p:spPr>
          <a:xfrm rot="5400000">
            <a:off x="6552739" y="1996275"/>
            <a:ext cx="197700" cy="40980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81"/>
          <p:cNvSpPr txBox="1"/>
          <p:nvPr/>
        </p:nvSpPr>
        <p:spPr>
          <a:xfrm>
            <a:off x="6101196" y="4136438"/>
            <a:ext cx="267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latin typeface="Roboto"/>
                <a:ea typeface="Roboto"/>
                <a:cs typeface="Roboto"/>
                <a:sym typeface="Roboto"/>
              </a:rPr>
              <a:t>40 Clinical Negative Samples:</a:t>
            </a:r>
            <a:endParaRPr sz="900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40 Negative by FloodLAMP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Test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82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Clinical Evaluation by Stanford CLIA Lab</a:t>
            </a:r>
            <a:endParaRPr sz="2900"/>
          </a:p>
        </p:txBody>
      </p:sp>
      <p:sp>
        <p:nvSpPr>
          <p:cNvPr id="740" name="Google Shape;740;p82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1" name="Google Shape;74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493" y="1141912"/>
            <a:ext cx="5931283" cy="36579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2" name="Google Shape;742;p82"/>
          <p:cNvCxnSpPr/>
          <p:nvPr/>
        </p:nvCxnSpPr>
        <p:spPr>
          <a:xfrm flipH="1">
            <a:off x="6262498" y="1210238"/>
            <a:ext cx="698100" cy="36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3" name="Google Shape;743;p82"/>
          <p:cNvSpPr txBox="1"/>
          <p:nvPr/>
        </p:nvSpPr>
        <p:spPr>
          <a:xfrm>
            <a:off x="6989874" y="1057613"/>
            <a:ext cx="17769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One sample Undetermined (not detected) by FloodLAMP</a:t>
            </a:r>
            <a:r>
              <a:rPr baseline="30000" lang="en" sz="11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 EasyPCR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4" name="Google Shape;744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0598" y="2530189"/>
            <a:ext cx="153938" cy="179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9077" y="1802475"/>
            <a:ext cx="195447" cy="179606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82"/>
          <p:cNvSpPr txBox="1"/>
          <p:nvPr/>
        </p:nvSpPr>
        <p:spPr>
          <a:xfrm>
            <a:off x="7074307" y="2462186"/>
            <a:ext cx="1956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Detected in both FloodLAMP EasyPCR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and 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Colorimetric LAMP test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PPA   36/40   90%)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oboto"/>
                <a:ea typeface="Roboto"/>
                <a:cs typeface="Roboto"/>
                <a:sym typeface="Roboto"/>
              </a:rPr>
              <a:t>* includes initial inconclusive resolved by PCR</a:t>
            </a:r>
            <a:endParaRPr sz="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7" name="Google Shape;747;p82"/>
          <p:cNvSpPr txBox="1"/>
          <p:nvPr/>
        </p:nvSpPr>
        <p:spPr>
          <a:xfrm>
            <a:off x="7074307" y="1738756"/>
            <a:ext cx="1956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Detected in FloodLAMP EasyPCR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endParaRPr baseline="30000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Not detected by FloodLAMP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(EasyPCR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PPA   39/40  97.5%)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8" name="Google Shape;748;p82"/>
          <p:cNvSpPr txBox="1"/>
          <p:nvPr/>
        </p:nvSpPr>
        <p:spPr>
          <a:xfrm>
            <a:off x="7074307" y="3453256"/>
            <a:ext cx="195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Both FloodLAMP EasyPCR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and 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had no false positives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(NPA   40/40  100%)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534" y="1027569"/>
            <a:ext cx="6281667" cy="3843227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83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Clinical Evaluation by Stanford CLIA Lab</a:t>
            </a:r>
            <a:endParaRPr sz="2900"/>
          </a:p>
        </p:txBody>
      </p:sp>
      <p:sp>
        <p:nvSpPr>
          <p:cNvPr id="755" name="Google Shape;755;p83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6" name="Google Shape;756;p83"/>
          <p:cNvSpPr txBox="1"/>
          <p:nvPr/>
        </p:nvSpPr>
        <p:spPr>
          <a:xfrm>
            <a:off x="6989874" y="1018009"/>
            <a:ext cx="177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One sample not detected by FloodLAMP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EasyPCR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(PPA   39/40  97.5%)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7" name="Google Shape;757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0598" y="2490586"/>
            <a:ext cx="153938" cy="179598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83"/>
          <p:cNvSpPr txBox="1"/>
          <p:nvPr/>
        </p:nvSpPr>
        <p:spPr>
          <a:xfrm>
            <a:off x="7074307" y="2422583"/>
            <a:ext cx="1956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Positives not detected by FloodLAMP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test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(PPA   36/40   90%)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oboto"/>
                <a:ea typeface="Roboto"/>
                <a:cs typeface="Roboto"/>
                <a:sym typeface="Roboto"/>
              </a:rPr>
              <a:t>* includes initial inconclusives resolved by PCR</a:t>
            </a:r>
            <a:endParaRPr sz="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9" name="Google Shape;759;p83"/>
          <p:cNvSpPr txBox="1"/>
          <p:nvPr/>
        </p:nvSpPr>
        <p:spPr>
          <a:xfrm>
            <a:off x="7074307" y="3413653"/>
            <a:ext cx="1956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All 3 Tests: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FloodLAMP EasyPCR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QuickColor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LAMP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QuickFluor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 LAMP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had no false positives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(NPA   40/40  100%)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0" name="Google Shape;760;p83"/>
          <p:cNvSpPr/>
          <p:nvPr/>
        </p:nvSpPr>
        <p:spPr>
          <a:xfrm>
            <a:off x="4917010" y="1292057"/>
            <a:ext cx="1515300" cy="3612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61" name="Google Shape;761;p83"/>
          <p:cNvCxnSpPr/>
          <p:nvPr/>
        </p:nvCxnSpPr>
        <p:spPr>
          <a:xfrm flipH="1">
            <a:off x="6347998" y="1170634"/>
            <a:ext cx="612600" cy="27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2" name="Google Shape;762;p83"/>
          <p:cNvSpPr txBox="1"/>
          <p:nvPr/>
        </p:nvSpPr>
        <p:spPr>
          <a:xfrm>
            <a:off x="6960598" y="1538247"/>
            <a:ext cx="206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6 Positives Not Detected by FloodLAMP QuickFluor</a:t>
            </a:r>
            <a:r>
              <a:rPr baseline="30000" lang="en" sz="900">
                <a:latin typeface="Roboto"/>
                <a:ea typeface="Roboto"/>
                <a:cs typeface="Roboto"/>
                <a:sym typeface="Roboto"/>
              </a:rPr>
              <a:t>TM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test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(PPA   34/40  85%)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63" name="Google Shape;763;p83"/>
          <p:cNvCxnSpPr>
            <a:stCxn id="762" idx="1"/>
          </p:cNvCxnSpPr>
          <p:nvPr/>
        </p:nvCxnSpPr>
        <p:spPr>
          <a:xfrm rot="10800000">
            <a:off x="6347998" y="1569297"/>
            <a:ext cx="612600" cy="24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1756" y="2222515"/>
            <a:ext cx="3348620" cy="2308874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84"/>
          <p:cNvSpPr txBox="1"/>
          <p:nvPr>
            <p:ph type="title"/>
          </p:nvPr>
        </p:nvSpPr>
        <p:spPr>
          <a:xfrm>
            <a:off x="471900" y="118872"/>
            <a:ext cx="8222100" cy="76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Saliva Direct "most unique EUA" - FDA</a:t>
            </a:r>
            <a:endParaRPr sz="2900"/>
          </a:p>
        </p:txBody>
      </p:sp>
      <p:pic>
        <p:nvPicPr>
          <p:cNvPr id="770" name="Google Shape;770;p84"/>
          <p:cNvPicPr preferRelativeResize="0"/>
          <p:nvPr/>
        </p:nvPicPr>
        <p:blipFill rotWithShape="1">
          <a:blip r:embed="rId4">
            <a:alphaModFix/>
          </a:blip>
          <a:srcRect b="64382" l="0" r="0" t="0"/>
          <a:stretch/>
        </p:blipFill>
        <p:spPr>
          <a:xfrm>
            <a:off x="4824363" y="4116561"/>
            <a:ext cx="4013730" cy="38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287" y="3076680"/>
            <a:ext cx="1913157" cy="174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4363" y="4609330"/>
            <a:ext cx="4012725" cy="430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4363" y="2173760"/>
            <a:ext cx="4012725" cy="191310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84"/>
          <p:cNvSpPr/>
          <p:nvPr/>
        </p:nvSpPr>
        <p:spPr>
          <a:xfrm>
            <a:off x="4708966" y="1136663"/>
            <a:ext cx="41832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730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lang="en" sz="1700">
                <a:latin typeface="Open Sans"/>
                <a:ea typeface="Open Sans"/>
                <a:cs typeface="Open Sans"/>
                <a:sym typeface="Open Sans"/>
              </a:rPr>
              <a:t>Yale can "designate" CLIA labs  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5" name="Google Shape;775;p84"/>
          <p:cNvSpPr/>
          <p:nvPr/>
        </p:nvSpPr>
        <p:spPr>
          <a:xfrm>
            <a:off x="421643" y="1136663"/>
            <a:ext cx="41832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730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lang="en" sz="1700">
                <a:latin typeface="Open Sans"/>
                <a:ea typeface="Open Sans"/>
                <a:cs typeface="Open Sans"/>
                <a:sym typeface="Open Sans"/>
              </a:rPr>
              <a:t>Is a protocol not a product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  <a:p>
            <a:pPr indent="-2730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lang="en" sz="1700">
                <a:latin typeface="Open Sans"/>
                <a:ea typeface="Open Sans"/>
                <a:cs typeface="Open Sans"/>
                <a:sym typeface="Open Sans"/>
              </a:rPr>
              <a:t>Open Access - any CLIA can use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  <a:p>
            <a:pPr indent="-2730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Char char="●"/>
            </a:pPr>
            <a:r>
              <a:rPr lang="en" sz="1700">
                <a:latin typeface="Open Sans"/>
                <a:ea typeface="Open Sans"/>
                <a:cs typeface="Open Sans"/>
                <a:sym typeface="Open Sans"/>
              </a:rPr>
              <a:t>Lots of clone assays being used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6" name="Google Shape;776;p84"/>
          <p:cNvSpPr txBox="1"/>
          <p:nvPr>
            <p:ph idx="12" type="sldNum"/>
          </p:nvPr>
        </p:nvSpPr>
        <p:spPr>
          <a:xfrm>
            <a:off x="8568903" y="4828981"/>
            <a:ext cx="282300" cy="242700"/>
          </a:xfrm>
          <a:prstGeom prst="rect">
            <a:avLst/>
          </a:prstGeom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85"/>
          <p:cNvSpPr txBox="1"/>
          <p:nvPr/>
        </p:nvSpPr>
        <p:spPr>
          <a:xfrm>
            <a:off x="457200" y="228600"/>
            <a:ext cx="7247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Open EUA's - 2 Full Submissions + Pre EUA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2" name="Google Shape;782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3" name="Google Shape;78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3800"/>
            <a:ext cx="3410400" cy="41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0325" y="844150"/>
            <a:ext cx="3341912" cy="429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4862" y="1041525"/>
            <a:ext cx="2046962" cy="2623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6"/>
          <p:cNvSpPr txBox="1"/>
          <p:nvPr/>
        </p:nvSpPr>
        <p:spPr>
          <a:xfrm>
            <a:off x="457200" y="228600"/>
            <a:ext cx="7247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Open EUA - Disclosure of Components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1" name="Google Shape;791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92" name="Google Shape;79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724938"/>
            <a:ext cx="4620201" cy="369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965" y="532300"/>
            <a:ext cx="3868026" cy="208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7400" y="2521401"/>
            <a:ext cx="3943749" cy="2299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87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Open EUA's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0" name="Google Shape;800;p87"/>
          <p:cNvSpPr txBox="1"/>
          <p:nvPr/>
        </p:nvSpPr>
        <p:spPr>
          <a:xfrm>
            <a:off x="357125" y="641296"/>
            <a:ext cx="8350500" cy="11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875" lIns="121875" spcFirstLastPara="1" rIns="121875" wrap="square" tIns="1218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rovides a path to </a:t>
            </a: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establishing generics in diagnostics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1" name="Google Shape;80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300" y="1110325"/>
            <a:ext cx="8438948" cy="3757976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88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Push for Regulatory Progress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08" name="Google Shape;80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71400"/>
            <a:ext cx="5894716" cy="4167302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88"/>
          <p:cNvSpPr txBox="1"/>
          <p:nvPr/>
        </p:nvSpPr>
        <p:spPr>
          <a:xfrm>
            <a:off x="160437" y="4809363"/>
            <a:ext cx="56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https://www.help.senate.gov/imo/media/doc/PREVENT%20Pandemics%20discussion%20draft%20sxs%20final.pdf</a:t>
            </a:r>
            <a:endParaRPr sz="8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10" name="Google Shape;810;p88"/>
          <p:cNvPicPr preferRelativeResize="0"/>
          <p:nvPr/>
        </p:nvPicPr>
        <p:blipFill rotWithShape="1">
          <a:blip r:embed="rId5">
            <a:alphaModFix/>
          </a:blip>
          <a:srcRect b="0" l="0" r="41044" t="0"/>
          <a:stretch/>
        </p:blipFill>
        <p:spPr>
          <a:xfrm>
            <a:off x="6351850" y="1183065"/>
            <a:ext cx="2347250" cy="104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9025" y="3493555"/>
            <a:ext cx="2743552" cy="9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3900" y="2349400"/>
            <a:ext cx="2793801" cy="1206621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88"/>
          <p:cNvSpPr txBox="1"/>
          <p:nvPr/>
        </p:nvSpPr>
        <p:spPr>
          <a:xfrm>
            <a:off x="6192181" y="4443711"/>
            <a:ext cx="274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https://reaganudall.org/research-funding-opportunity</a:t>
            </a:r>
            <a:endParaRPr sz="800" u="sng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4" name="Google Shape;814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89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Team Effort!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0" name="Google Shape;820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1" name="Google Shape;821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2" name="Google Shape;82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64050"/>
            <a:ext cx="4847150" cy="3635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1500" y="864050"/>
            <a:ext cx="1687926" cy="22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8650" y="2533175"/>
            <a:ext cx="2762498" cy="2013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90"/>
          <p:cNvSpPr txBox="1"/>
          <p:nvPr/>
        </p:nvSpPr>
        <p:spPr>
          <a:xfrm>
            <a:off x="1044800" y="808375"/>
            <a:ext cx="35481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Randy True   </a:t>
            </a:r>
            <a:br>
              <a:rPr b="1"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Founder &amp; CEO</a:t>
            </a:r>
            <a:endParaRPr i="1" sz="10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•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Founder TMI Inc. - Acq. Affymetrix</a:t>
            </a:r>
            <a:endParaRPr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• Former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VP of R&amp;D at Affymetrix</a:t>
            </a:r>
            <a:endParaRPr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bit.ly/biosketch-randalltrue</a:t>
            </a:r>
            <a:endParaRPr i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co-author global LAMP consortium review: </a:t>
            </a:r>
            <a:r>
              <a:rPr i="1" lang="en" sz="9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bit.ly/gLAMP-review</a:t>
            </a:r>
            <a:endParaRPr i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https://abrf.memberclicks.net/jbt-2021-september-issue</a:t>
            </a:r>
            <a:endParaRPr i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			          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				          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t/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0" name="Google Shape;830;p90"/>
          <p:cNvSpPr/>
          <p:nvPr/>
        </p:nvSpPr>
        <p:spPr>
          <a:xfrm>
            <a:off x="6500550" y="345500"/>
            <a:ext cx="21975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Scientific Advisory Board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1" name="Google Shape;831;p90"/>
          <p:cNvSpPr txBox="1"/>
          <p:nvPr/>
        </p:nvSpPr>
        <p:spPr>
          <a:xfrm>
            <a:off x="6530400" y="1583518"/>
            <a:ext cx="28683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Tim Lugo</a:t>
            </a: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	   	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William Blair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Biotechnology Group Head 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Zarak Khurshid</a:t>
            </a: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  	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Asymmetry Capital</a:t>
            </a:r>
            <a:r>
              <a:rPr b="1" i="1" lang="en" sz="900"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Top MDx Analyst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i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John Edge</a:t>
            </a:r>
            <a:r>
              <a:rPr b="1"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	   	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Oxford Internet Institute, Blue Field Labs, ID2020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2" name="Google Shape;832;p90"/>
          <p:cNvSpPr txBox="1"/>
          <p:nvPr/>
        </p:nvSpPr>
        <p:spPr>
          <a:xfrm>
            <a:off x="6530400" y="3037550"/>
            <a:ext cx="2681400" cy="18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Antanas Sadunas, Sam Fogelberg, Carey Tan, Esmé Thornhill-Davis, Jeff Huber, Cliff Wang, Chris Mason, Simon Johnson, Brett Johnson, Mike Finney, Ron Cook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NSVD: 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Vincent Law, Michael Wells, Katrina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Brandis, Gaby Hartley, Tim Earley, Nasreen Haque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Research-Aid Networks: 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Jeremy Rossman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EMS deployments: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Adam, Danny, Alex, Petar, Dr. 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Paul Pepe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Thanks too to all of our advisors, volunteers &amp; former employees!!</a:t>
            </a:r>
            <a:endParaRPr i="1"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3" name="Google Shape;833;p90"/>
          <p:cNvSpPr/>
          <p:nvPr/>
        </p:nvSpPr>
        <p:spPr>
          <a:xfrm>
            <a:off x="6530394" y="2781191"/>
            <a:ext cx="28086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Acknowledgments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4" name="Google Shape;834;p90"/>
          <p:cNvSpPr/>
          <p:nvPr/>
        </p:nvSpPr>
        <p:spPr>
          <a:xfrm>
            <a:off x="6496800" y="1364018"/>
            <a:ext cx="28758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Industry Advisors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5" name="Google Shape;835;p90"/>
          <p:cNvSpPr txBox="1"/>
          <p:nvPr/>
        </p:nvSpPr>
        <p:spPr>
          <a:xfrm>
            <a:off x="6530400" y="547415"/>
            <a:ext cx="2572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Anne Wyllie</a:t>
            </a:r>
            <a:r>
              <a:rPr b="1"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		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Yale</a:t>
            </a:r>
            <a:r>
              <a:rPr lang="en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900">
                <a:solidFill>
                  <a:srgbClr val="497BC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Lead Researcher </a:t>
            </a:r>
            <a:r>
              <a:rPr i="1" lang="en" sz="900"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SalivaDirect</a:t>
            </a:r>
            <a:br>
              <a:rPr b="1" lang="en" sz="1100">
                <a:latin typeface="Roboto"/>
                <a:ea typeface="Roboto"/>
                <a:cs typeface="Roboto"/>
                <a:sym typeface="Roboto"/>
              </a:rPr>
            </a:br>
            <a:r>
              <a:rPr b="1" lang="en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Bill Hyun</a:t>
            </a:r>
            <a:r>
              <a:rPr b="1" lang="en" sz="1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		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UC San Francisco,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Genoa Ventures</a:t>
            </a:r>
            <a:endParaRPr b="1"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6" name="Google Shape;836;p90"/>
          <p:cNvSpPr txBox="1"/>
          <p:nvPr/>
        </p:nvSpPr>
        <p:spPr>
          <a:xfrm>
            <a:off x="373675" y="249425"/>
            <a:ext cx="53595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FloodLAMP </a:t>
            </a: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Team</a:t>
            </a:r>
            <a:r>
              <a:rPr b="1"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- Thank You!</a:t>
            </a:r>
            <a:endParaRPr b="1"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7" name="Google Shape;837;p90"/>
          <p:cNvSpPr txBox="1"/>
          <p:nvPr/>
        </p:nvSpPr>
        <p:spPr>
          <a:xfrm>
            <a:off x="1044800" y="2555296"/>
            <a:ext cx="18264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Theresa Ling</a:t>
            </a:r>
            <a: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  <a:b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UX/Design Lead</a:t>
            </a:r>
            <a:br>
              <a:rPr lang="en" sz="12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38" name="Google Shape;838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650" y="1069141"/>
            <a:ext cx="732565" cy="7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90"/>
          <p:cNvPicPr preferRelativeResize="0"/>
          <p:nvPr/>
        </p:nvPicPr>
        <p:blipFill rotWithShape="1">
          <a:blip r:embed="rId7">
            <a:alphaModFix/>
          </a:blip>
          <a:srcRect b="24986" l="0" r="0" t="0"/>
          <a:stretch/>
        </p:blipFill>
        <p:spPr>
          <a:xfrm>
            <a:off x="293650" y="2515821"/>
            <a:ext cx="731400" cy="731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40" name="Google Shape;840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9452" y="3429684"/>
            <a:ext cx="880799" cy="816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90"/>
          <p:cNvSpPr txBox="1"/>
          <p:nvPr/>
        </p:nvSpPr>
        <p:spPr>
          <a:xfrm>
            <a:off x="1025050" y="3512575"/>
            <a:ext cx="2572200" cy="9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Gary Withey, Ph.D.  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Vice President of Research &amp; Development</a:t>
            </a:r>
            <a:endParaRPr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</a:pPr>
            <a:r>
              <a:t/>
            </a:r>
            <a:endParaRPr/>
          </a:p>
        </p:txBody>
      </p:sp>
      <p:pic>
        <p:nvPicPr>
          <p:cNvPr id="842" name="Google Shape;842;p90"/>
          <p:cNvPicPr preferRelativeResize="0"/>
          <p:nvPr/>
        </p:nvPicPr>
        <p:blipFill rotWithShape="1">
          <a:blip r:embed="rId9">
            <a:alphaModFix/>
          </a:blip>
          <a:srcRect b="5000" l="729" r="719" t="10525"/>
          <a:stretch/>
        </p:blipFill>
        <p:spPr>
          <a:xfrm>
            <a:off x="3656800" y="3582621"/>
            <a:ext cx="732600" cy="73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43" name="Google Shape;843;p90"/>
          <p:cNvSpPr txBox="1"/>
          <p:nvPr/>
        </p:nvSpPr>
        <p:spPr>
          <a:xfrm>
            <a:off x="4429546" y="3622096"/>
            <a:ext cx="163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Brandon Smith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Lab Assistant</a:t>
            </a:r>
            <a:endParaRPr sz="11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44" name="Google Shape;844;p90"/>
          <p:cNvCxnSpPr/>
          <p:nvPr/>
        </p:nvCxnSpPr>
        <p:spPr>
          <a:xfrm>
            <a:off x="6353425" y="244125"/>
            <a:ext cx="0" cy="46926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45" name="Google Shape;845;p90"/>
          <p:cNvPicPr preferRelativeResize="0"/>
          <p:nvPr/>
        </p:nvPicPr>
        <p:blipFill rotWithShape="1">
          <a:blip r:embed="rId10">
            <a:alphaModFix/>
          </a:blip>
          <a:srcRect b="1076" l="0" r="0" t="1076"/>
          <a:stretch/>
        </p:blipFill>
        <p:spPr>
          <a:xfrm>
            <a:off x="3658900" y="2566316"/>
            <a:ext cx="732600" cy="73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46" name="Google Shape;846;p90"/>
          <p:cNvSpPr txBox="1"/>
          <p:nvPr/>
        </p:nvSpPr>
        <p:spPr>
          <a:xfrm>
            <a:off x="4429546" y="2581525"/>
            <a:ext cx="1666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4285F4"/>
                </a:solidFill>
                <a:latin typeface="Poppins"/>
                <a:ea typeface="Poppins"/>
                <a:cs typeface="Poppins"/>
                <a:sym typeface="Poppins"/>
              </a:rPr>
              <a:t>Dr. Peter Antevy, MD</a:t>
            </a:r>
            <a:endParaRPr b="1" sz="1100">
              <a:solidFill>
                <a:srgbClr val="4285F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Program Medical Director </a:t>
            </a:r>
            <a:endParaRPr sz="11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7" name="Google Shape;847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3" name="Google Shape;853;p91"/>
          <p:cNvSpPr txBox="1"/>
          <p:nvPr/>
        </p:nvSpPr>
        <p:spPr>
          <a:xfrm>
            <a:off x="2519250" y="2305025"/>
            <a:ext cx="41055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APPENDIX</a:t>
            </a:r>
            <a:endParaRPr b="1" sz="5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Google Shape;85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8243200" y="4197875"/>
            <a:ext cx="701745" cy="52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225" y="318300"/>
            <a:ext cx="701745" cy="526300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92"/>
          <p:cNvSpPr/>
          <p:nvPr/>
        </p:nvSpPr>
        <p:spPr>
          <a:xfrm>
            <a:off x="6113475" y="0"/>
            <a:ext cx="3030600" cy="5143500"/>
          </a:xfrm>
          <a:prstGeom prst="rect">
            <a:avLst/>
          </a:prstGeom>
          <a:solidFill>
            <a:srgbClr val="C9DAF8">
              <a:alpha val="48040"/>
            </a:srgbClr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92"/>
          <p:cNvSpPr txBox="1"/>
          <p:nvPr/>
        </p:nvSpPr>
        <p:spPr>
          <a:xfrm>
            <a:off x="1037800" y="1530213"/>
            <a:ext cx="3767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Commercial deployments in 3 states.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862" name="Google Shape;862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3" name="Google Shape;863;p92"/>
          <p:cNvSpPr txBox="1"/>
          <p:nvPr/>
        </p:nvSpPr>
        <p:spPr>
          <a:xfrm>
            <a:off x="289050" y="484525"/>
            <a:ext cx="5111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244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Successful Commercial Pilots</a:t>
            </a:r>
            <a:endParaRPr b="1" sz="244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64" name="Google Shape;864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75" y="1475550"/>
            <a:ext cx="502920" cy="50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75" y="2534200"/>
            <a:ext cx="502920" cy="50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75" y="3592850"/>
            <a:ext cx="502920" cy="502919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92"/>
          <p:cNvSpPr txBox="1"/>
          <p:nvPr/>
        </p:nvSpPr>
        <p:spPr>
          <a:xfrm>
            <a:off x="1037800" y="2534200"/>
            <a:ext cx="4099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On-site, rapid mass molecular testing performed and operated by EMS staff.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8" name="Google Shape;868;p92"/>
          <p:cNvSpPr txBox="1"/>
          <p:nvPr/>
        </p:nvSpPr>
        <p:spPr>
          <a:xfrm>
            <a:off x="1037800" y="3536513"/>
            <a:ext cx="4929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cities have opted for mandatory FloodLAMP testing. Prioritizing it over antigen and PCR alternatives.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9" name="Google Shape;869;p92"/>
          <p:cNvSpPr txBox="1"/>
          <p:nvPr/>
        </p:nvSpPr>
        <p:spPr>
          <a:xfrm>
            <a:off x="6664275" y="803325"/>
            <a:ext cx="19290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97B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">
                <a:solidFill>
                  <a:srgbClr val="497B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FloodLAMP’s testing program is a total game-changer. I didn’t know this was possible. I’ve been blown away.”</a:t>
            </a:r>
            <a:endParaRPr>
              <a:solidFill>
                <a:srgbClr val="497BC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97B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President of Production Company for FloodLAMP Pilot program “ROSA”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0" name="Google Shape;870;p92"/>
          <p:cNvSpPr txBox="1"/>
          <p:nvPr/>
        </p:nvSpPr>
        <p:spPr>
          <a:xfrm>
            <a:off x="6723387" y="3179680"/>
            <a:ext cx="1869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97B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"It's been a godsend!"</a:t>
            </a:r>
            <a:endParaRPr>
              <a:solidFill>
                <a:srgbClr val="497BC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97B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>
              <a:solidFill>
                <a:srgbClr val="497BC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EMS Training Director running the FloodLAMP program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76" name="Google Shape;876;p93"/>
          <p:cNvPicPr preferRelativeResize="0"/>
          <p:nvPr/>
        </p:nvPicPr>
        <p:blipFill rotWithShape="1">
          <a:blip r:embed="rId3">
            <a:alphaModFix/>
          </a:blip>
          <a:srcRect b="56879" l="0" r="0" t="0"/>
          <a:stretch/>
        </p:blipFill>
        <p:spPr>
          <a:xfrm>
            <a:off x="2550275" y="1038225"/>
            <a:ext cx="2427624" cy="139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2576651"/>
            <a:ext cx="1925034" cy="24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3684" y="2576651"/>
            <a:ext cx="1953741" cy="2414448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93"/>
          <p:cNvSpPr txBox="1"/>
          <p:nvPr/>
        </p:nvSpPr>
        <p:spPr>
          <a:xfrm>
            <a:off x="289050" y="332125"/>
            <a:ext cx="58968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244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Collaboration with University of Antioquia (Medellin, Colombia)</a:t>
            </a:r>
            <a:endParaRPr b="1" sz="244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0" name="Google Shape;880;p93"/>
          <p:cNvSpPr txBox="1"/>
          <p:nvPr/>
        </p:nvSpPr>
        <p:spPr>
          <a:xfrm>
            <a:off x="424100" y="1091075"/>
            <a:ext cx="19251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Joint NEB / FloodLAMP project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6" name="Google Shape;88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525" y="2159050"/>
            <a:ext cx="4250724" cy="2744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7" name="Google Shape;887;p94"/>
          <p:cNvGrpSpPr/>
          <p:nvPr/>
        </p:nvGrpSpPr>
        <p:grpSpPr>
          <a:xfrm>
            <a:off x="2448375" y="379925"/>
            <a:ext cx="6272701" cy="1629700"/>
            <a:chOff x="1928825" y="555250"/>
            <a:chExt cx="6272701" cy="1629700"/>
          </a:xfrm>
        </p:grpSpPr>
        <p:pic>
          <p:nvPicPr>
            <p:cNvPr id="888" name="Google Shape;888;p94"/>
            <p:cNvPicPr preferRelativeResize="0"/>
            <p:nvPr/>
          </p:nvPicPr>
          <p:blipFill rotWithShape="1">
            <a:blip r:embed="rId4">
              <a:alphaModFix/>
            </a:blip>
            <a:srcRect b="0" l="13584" r="0" t="0"/>
            <a:stretch/>
          </p:blipFill>
          <p:spPr>
            <a:xfrm>
              <a:off x="1928825" y="555250"/>
              <a:ext cx="6272701" cy="150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9" name="Google Shape;889;p9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994192" y="1791350"/>
              <a:ext cx="1005858" cy="39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90" name="Google Shape;890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1250" y="2224650"/>
            <a:ext cx="4169900" cy="114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250" y="546400"/>
            <a:ext cx="1893750" cy="356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95"/>
          <p:cNvSpPr/>
          <p:nvPr/>
        </p:nvSpPr>
        <p:spPr>
          <a:xfrm>
            <a:off x="6716125" y="2786400"/>
            <a:ext cx="2307600" cy="19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A =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AS1e Rabe-Cepko primer      set for ORF1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ab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N =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N2 primer set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E =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E1 primer set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"H" =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HPLC purified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"D" =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Desalted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7" name="Google Shape;89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447" y="817238"/>
            <a:ext cx="6163257" cy="4002113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95"/>
          <p:cNvSpPr/>
          <p:nvPr/>
        </p:nvSpPr>
        <p:spPr>
          <a:xfrm>
            <a:off x="6657950" y="228600"/>
            <a:ext cx="2307600" cy="25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latin typeface="Poppins"/>
                <a:ea typeface="Poppins"/>
                <a:cs typeface="Poppins"/>
                <a:sym typeface="Poppins"/>
              </a:rPr>
              <a:t>All 3 primer sets chosen 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by</a:t>
            </a:r>
            <a:r>
              <a:rPr b="1" lang="en" sz="1400">
                <a:latin typeface="Poppins"/>
                <a:ea typeface="Poppins"/>
                <a:cs typeface="Poppins"/>
                <a:sym typeface="Poppins"/>
              </a:rPr>
              <a:t> HPLC purification</a:t>
            </a:r>
            <a:endParaRPr b="1"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Run with NEB E1700 Fluorimetric LAMP on QuantStudio7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Sample is contrived positive with Gamma BEI spiked into negative clinical sample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99" name="Google Shape;899;p95"/>
          <p:cNvCxnSpPr/>
          <p:nvPr/>
        </p:nvCxnSpPr>
        <p:spPr>
          <a:xfrm flipH="1">
            <a:off x="5110378" y="583356"/>
            <a:ext cx="1391700" cy="61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0" name="Google Shape;900;p95"/>
          <p:cNvSpPr/>
          <p:nvPr/>
        </p:nvSpPr>
        <p:spPr>
          <a:xfrm>
            <a:off x="5841767" y="1063537"/>
            <a:ext cx="660300" cy="2427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95"/>
          <p:cNvSpPr txBox="1"/>
          <p:nvPr/>
        </p:nvSpPr>
        <p:spPr>
          <a:xfrm>
            <a:off x="457200" y="228600"/>
            <a:ext cx="57567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Primer Comparison</a:t>
            </a:r>
            <a:endParaRPr b="1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2" name="Google Shape;902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