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7772400" cx="10058400"/>
  <p:notesSz cx="6858000" cy="9144000"/>
  <p:embeddedFontLst>
    <p:embeddedFont>
      <p:font typeface="Roboto"/>
      <p:regular r:id="rId8"/>
      <p:bold r:id="rId9"/>
      <p:italic r:id="rId10"/>
      <p:boldItalic r:id="rId11"/>
    </p:embeddedFont>
    <p:embeddedFont>
      <p:font typeface="Poppi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F674CB5-2B2A-487A-8F6C-4FC817E6F9EA}">
  <a:tblStyle styleId="{EF674CB5-2B2A-487A-8F6C-4FC817E6F9E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Roboto-bold.fntdata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8972" y="866388"/>
            <a:ext cx="4813800" cy="3263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3100" lIns="113100" spcFirstLastPara="1" rIns="1463025" wrap="square" tIns="565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Solution</a:t>
            </a: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b="1"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 has developed a vertically integrated platform for rapid molecular disease screening that can quickly scale to massive levels. We've optimized a highly efficient workflow around colorimetric LAMP, and built all the physical and digital components for a turnkey solution that is deployable anywhere in hours.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Demonstrated</a:t>
            </a:r>
            <a:r>
              <a:rPr b="1" lang="en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Success</a:t>
            </a:r>
            <a:r>
              <a:rPr b="1" lang="en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b="1"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have commercial deployments in 3 states, soon to be 6+, with </a:t>
            </a: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EMS departments and </a:t>
            </a: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municipalities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Our programs are very successful and vastly outperforming antigen and lab PCR options. 2 of 3 cities operating FloodLAMP have ramped from testing first responders to mandatory for all employees, multiple times per week.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Value Proposition</a:t>
            </a: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: </a:t>
            </a:r>
            <a:endParaRPr b="1" sz="1200" u="sng"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Local control over population level serial screening.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Ideal sensitivity that outperforms antigen on front end and purified PCR on back end of infection.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Improved health and minimized staffing shortages.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Multiple flexible configurations including ultra portable.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08975" y="4129775"/>
            <a:ext cx="4813800" cy="349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3100" lIns="113100" spcFirstLastPara="1" rIns="113100" wrap="square" tIns="56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Progress</a:t>
            </a: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n" sz="1200" u="sng">
                <a:latin typeface="Roboto"/>
                <a:ea typeface="Roboto"/>
                <a:cs typeface="Roboto"/>
                <a:sym typeface="Roboto"/>
              </a:rPr>
              <a:t> </a:t>
            </a:r>
            <a:endParaRPr sz="1200" u="sng"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6,000+ people screened, 8 systems deployed.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Full FDA EUAs submitted for 2 tests, duplex PCR and colorimetric LAMP, as open source protocol EUAs.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Pre-EUA submitted for clinical study of pooled home collection w/ FloodLAMP Mobile App, IRB approved.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 Mobile App available in Apple and Google App stores.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Key IP filed as PCT, LAMP primers licensed from Harvard.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Pooled home collection pilot successful with local pre-school, caught 2 families positive, school has moved to mandatory surveillance 2X/week.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Performance Specs</a:t>
            </a: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n" sz="1200" u="sng">
                <a:latin typeface="Roboto"/>
                <a:ea typeface="Roboto"/>
                <a:cs typeface="Roboto"/>
                <a:sym typeface="Roboto"/>
              </a:rPr>
              <a:t> </a:t>
            </a:r>
            <a:endParaRPr sz="1200" u="sng"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Stanford Clin Eval: 90% sensitivity, 100% specificity, 12 cp/uL LoD (LAMP EUA)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        98% sensitivity, 100% specificity, 3 cp/uL LoD (PCR EUA)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Real World: 100% confirmation of known positives (50+)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            only 1 potential false positive from EMS deployments, no known FN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Recent case report 12/31: FloodLAMP caught positive but Detect, Lucira, Accula and BinaXNow all missed, confirmed with PCR and BinaX 2 days later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TAT 40min minimum, 60-75min on batches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COGS and Pricing</a:t>
            </a: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:</a:t>
            </a:r>
            <a:endParaRPr b="1" sz="1200" u="sng"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Currently quoting $8/pool ($2 pp) kit price (reagents, plastics, collection kits).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27508" lvl="0" marL="1371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$20/pool ($5 pp) full service screening.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024854" y="4129775"/>
            <a:ext cx="4813800" cy="349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3100" lIns="113100" spcFirstLastPara="1" rIns="113100" wrap="square" tIns="56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Risks:</a:t>
            </a:r>
            <a:endParaRPr b="1" sz="1200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biggest delivery risks are on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commodity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components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such as basic lab equipment (heat block and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pipettes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 and lab consumables (tips and PCR plates). We have secured nonstandard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components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mastermix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primers, controls, swabs) at large volume, and have creative options for standard unsecured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components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Funding:</a:t>
            </a:r>
            <a:r>
              <a:rPr lang="en" sz="1200" u="sng">
                <a:latin typeface="Roboto"/>
                <a:ea typeface="Roboto"/>
                <a:cs typeface="Roboto"/>
                <a:sym typeface="Roboto"/>
              </a:rPr>
              <a:t> </a:t>
            </a:r>
            <a:endParaRPr sz="1200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 has raised XXX from seed investors, and done over $100k in sales with local government pilot sites.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latin typeface="Roboto"/>
                <a:ea typeface="Roboto"/>
                <a:cs typeface="Roboto"/>
                <a:sym typeface="Roboto"/>
              </a:rPr>
              <a:t>Customers:</a:t>
            </a:r>
            <a:endParaRPr b="1" sz="1200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FloodLAMP has partnered with 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Cities of Coral Springs and  Davie Florida, Sacramento Metropolitan Fire District, City of Bend Fire and Rescue Department to protect their critical human 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infrastructure with locally controlled testing capability. 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Inventory:</a:t>
            </a:r>
            <a:endParaRPr b="1" sz="12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 pending agency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supply chain 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support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 u="sng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022875" y="866388"/>
            <a:ext cx="4813800" cy="3263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Key Deliverables/Risks/Issues</a:t>
            </a:r>
            <a:r>
              <a:rPr b="1" lang="en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0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38400" y="152750"/>
            <a:ext cx="9039600" cy="6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Poppins"/>
                <a:ea typeface="Poppins"/>
                <a:cs typeface="Poppins"/>
                <a:sym typeface="Poppins"/>
              </a:rPr>
              <a:t>FloodLAMP Rapid Molecular Mass Screening Platform</a:t>
            </a:r>
            <a:endParaRPr sz="15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Randy True (randy@floodlamp.bio), FloodLAMP Biotechnologies, PBC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300" y="1945500"/>
            <a:ext cx="1240200" cy="900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275" y="212312"/>
            <a:ext cx="538373" cy="52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8587" y="2962613"/>
            <a:ext cx="1033638" cy="1113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0" l="0" r="24772" t="0"/>
          <a:stretch/>
        </p:blipFill>
        <p:spPr>
          <a:xfrm>
            <a:off x="3625300" y="948238"/>
            <a:ext cx="1240202" cy="9080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63" name="Google Shape;63;p13"/>
          <p:cNvGraphicFramePr/>
          <p:nvPr/>
        </p:nvGraphicFramePr>
        <p:xfrm>
          <a:off x="5155422" y="12001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{EF674CB5-2B2A-487A-8F6C-4FC817E6F9EA}</a:tableStyleId>
              </a:tblPr>
              <a:tblGrid>
                <a:gridCol w="1108375"/>
                <a:gridCol w="2417025"/>
                <a:gridCol w="951450"/>
              </a:tblGrid>
              <a:tr h="235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Section</a:t>
                      </a:r>
                      <a:endParaRPr b="1"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Description &amp; Status</a:t>
                      </a:r>
                      <a:endParaRPr b="1"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Deliverable Date</a:t>
                      </a:r>
                      <a:endParaRPr b="1"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3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Digital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Launched </a:t>
                      </a: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digital program management App and assets for collection and administration of surveillance screening.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9/30/21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33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Quality System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Implement phase1 of quality management system across deployments.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1/1</a:t>
                      </a: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4/</a:t>
                      </a: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33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Training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Ship async training and onboarding material to certify new testing staff quickly.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1/21/22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33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Regulatory 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2nd depriotization by FDA for open source EUAs. Seeking support from BARD/RADx.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2/1/21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33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Sourcing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Strong relationships with key reagent suppliers. Seeking agency support for sourcing key consumables at scale.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1/28/21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33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Staffing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 FT, 2 PT, many advisors. Hire 10 new FT staff to support high volume roll out.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1/14/22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</a:tr>
              <a:tr h="33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Funding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Sufficiently capitalize to secure supply, staff and manage demand fluctuations.</a:t>
                      </a:r>
                      <a:endParaRPr sz="9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1/15/22</a:t>
                      </a:r>
                      <a:endParaRPr sz="10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99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Google Shape;64;p13"/>
          <p:cNvGraphicFramePr/>
          <p:nvPr/>
        </p:nvGraphicFramePr>
        <p:xfrm>
          <a:off x="6263800" y="64917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{EF674CB5-2B2A-487A-8F6C-4FC817E6F9EA}</a:tableStyleId>
              </a:tblPr>
              <a:tblGrid>
                <a:gridCol w="876125"/>
                <a:gridCol w="876125"/>
                <a:gridCol w="876125"/>
                <a:gridCol w="876125"/>
              </a:tblGrid>
              <a:tr h="16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18275" marB="18275" marR="18275" marL="1827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On Hand</a:t>
                      </a:r>
                      <a:endParaRPr b="1" sz="800"/>
                    </a:p>
                  </a:txBody>
                  <a:tcPr marT="18275" marB="18275" marR="18275" marL="1827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 Weeks</a:t>
                      </a:r>
                      <a:endParaRPr b="1" sz="800"/>
                    </a:p>
                  </a:txBody>
                  <a:tcPr marT="18275" marB="18275" marR="18275" marL="1827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 </a:t>
                      </a: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Weeks+</a:t>
                      </a:r>
                      <a:endParaRPr b="1" sz="800"/>
                    </a:p>
                  </a:txBody>
                  <a:tcPr marT="18275" marB="18275" marR="18275" marL="18275">
                    <a:noFill/>
                  </a:tcPr>
                </a:tc>
              </a:tr>
              <a:tr h="266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Primers</a:t>
                      </a:r>
                      <a:endParaRPr b="1" sz="800"/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450,000 reactions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1.8M tests</a:t>
                      </a:r>
                      <a:endParaRPr sz="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1.25M reactions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5M tests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5M+ tests weekly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</a:tr>
              <a:tr h="266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</a:t>
                      </a: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onsumables</a:t>
                      </a: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800"/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50k tests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00k tests*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5M+ tests weekly*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</a:tr>
              <a:tr h="266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Equipment</a:t>
                      </a:r>
                      <a:endParaRPr b="1" sz="800"/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0 systems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100 systems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,000+ systems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8275" marB="18275" marR="18275" marL="18275"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