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8895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Montserrat Medium"/>
      <p:regular r:id="rId26"/>
      <p:bold r:id="rId27"/>
      <p:italic r:id="rId28"/>
      <p:boldItalic r:id="rId29"/>
    </p:embeddedFont>
    <p:embeddedFont>
      <p:font typeface="Open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Medium-regular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MontserratMedium-italic.fntdata"/><Relationship Id="rId27" Type="http://schemas.openxmlformats.org/officeDocument/2006/relationships/font" Target="fonts/Montserrat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Medium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.fntdata"/><Relationship Id="rId30" Type="http://schemas.openxmlformats.org/officeDocument/2006/relationships/font" Target="fonts/OpenSans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32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2063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/>
          <p:nvPr>
            <p:ph idx="2" type="sldImg"/>
          </p:nvPr>
        </p:nvSpPr>
        <p:spPr>
          <a:xfrm>
            <a:off x="382063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/>
          <p:nvPr>
            <p:ph idx="2" type="sldImg"/>
          </p:nvPr>
        </p:nvSpPr>
        <p:spPr>
          <a:xfrm>
            <a:off x="382063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/>
          <p:nvPr>
            <p:ph idx="2" type="sldImg"/>
          </p:nvPr>
        </p:nvSpPr>
        <p:spPr>
          <a:xfrm>
            <a:off x="381950" y="685800"/>
            <a:ext cx="609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/>
          <p:nvPr>
            <p:ph idx="2" type="sldImg"/>
          </p:nvPr>
        </p:nvSpPr>
        <p:spPr>
          <a:xfrm>
            <a:off x="381950" y="685800"/>
            <a:ext cx="609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/>
          <p:nvPr>
            <p:ph idx="2" type="sldImg"/>
          </p:nvPr>
        </p:nvSpPr>
        <p:spPr>
          <a:xfrm>
            <a:off x="381950" y="685800"/>
            <a:ext cx="609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/>
          <p:nvPr>
            <p:ph idx="2" type="sldImg"/>
          </p:nvPr>
        </p:nvSpPr>
        <p:spPr>
          <a:xfrm>
            <a:off x="381950" y="685800"/>
            <a:ext cx="609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/>
          <p:nvPr>
            <p:ph idx="2" type="sldImg"/>
          </p:nvPr>
        </p:nvSpPr>
        <p:spPr>
          <a:xfrm>
            <a:off x="382063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/>
          <p:nvPr>
            <p:ph idx="2" type="sldImg"/>
          </p:nvPr>
        </p:nvSpPr>
        <p:spPr>
          <a:xfrm>
            <a:off x="381950" y="685800"/>
            <a:ext cx="609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/>
          <p:nvPr>
            <p:ph idx="2" type="sldImg"/>
          </p:nvPr>
        </p:nvSpPr>
        <p:spPr>
          <a:xfrm>
            <a:off x="381950" y="685800"/>
            <a:ext cx="609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381950" y="685800"/>
            <a:ext cx="609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382063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/>
          <p:nvPr>
            <p:ph idx="2" type="sldImg"/>
          </p:nvPr>
        </p:nvSpPr>
        <p:spPr>
          <a:xfrm>
            <a:off x="382063" y="685800"/>
            <a:ext cx="609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FloodLAMP.bio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10992550" y="5661233"/>
            <a:ext cx="1196400" cy="11967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flipH="1">
            <a:off x="10992550" y="5661167"/>
            <a:ext cx="1196400" cy="1196700"/>
          </a:xfrm>
          <a:prstGeom prst="round1Rect">
            <a:avLst>
              <a:gd fmla="val 16667" name="adj"/>
            </a:avLst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520570" y="2425700"/>
            <a:ext cx="109602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Montserrat"/>
              <a:buNone/>
              <a:defRPr b="1" sz="6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520570" y="3718840"/>
            <a:ext cx="10960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653503" y="651000"/>
            <a:ext cx="83007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225200"/>
            <a:ext cx="12189000" cy="563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14596" y="1225200"/>
            <a:ext cx="12189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628943" y="1726734"/>
            <a:ext cx="53319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4"/>
          <p:cNvSpPr txBox="1"/>
          <p:nvPr>
            <p:ph idx="2" type="body"/>
          </p:nvPr>
        </p:nvSpPr>
        <p:spPr>
          <a:xfrm>
            <a:off x="6257334" y="1726734"/>
            <a:ext cx="53319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FloodLAMP.bio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0" y="1211450"/>
            <a:ext cx="12189000" cy="228000"/>
          </a:xfrm>
          <a:prstGeom prst="rect">
            <a:avLst/>
          </a:prstGeom>
          <a:gradFill>
            <a:gsLst>
              <a:gs pos="0">
                <a:srgbClr val="666666"/>
              </a:gs>
              <a:gs pos="100000">
                <a:srgbClr val="434343"/>
              </a:gs>
            </a:gsLst>
            <a:lin ang="10800025" scaled="0"/>
          </a:gra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614446" y="2753800"/>
            <a:ext cx="10960200" cy="13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 flipH="1" rot="10800000">
            <a:off x="0" y="1230900"/>
            <a:ext cx="12189000" cy="562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6"/>
          <p:cNvSpPr/>
          <p:nvPr/>
        </p:nvSpPr>
        <p:spPr>
          <a:xfrm>
            <a:off x="0" y="1230800"/>
            <a:ext cx="12189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6"/>
          <p:cNvSpPr txBox="1"/>
          <p:nvPr>
            <p:ph type="title"/>
          </p:nvPr>
        </p:nvSpPr>
        <p:spPr>
          <a:xfrm>
            <a:off x="614446" y="157133"/>
            <a:ext cx="109602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614446" y="1787367"/>
            <a:ext cx="109602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FloodLAMP.bio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0" y="1211450"/>
            <a:ext cx="12189000" cy="228000"/>
          </a:xfrm>
          <a:prstGeom prst="rect">
            <a:avLst/>
          </a:prstGeom>
          <a:gradFill>
            <a:gsLst>
              <a:gs pos="0">
                <a:srgbClr val="666666"/>
              </a:gs>
              <a:gs pos="100000">
                <a:srgbClr val="434343"/>
              </a:gs>
            </a:gsLst>
            <a:lin ang="10800025" scaled="0"/>
          </a:gra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 flipH="1" rot="10800000">
            <a:off x="0" y="875100"/>
            <a:ext cx="12189000" cy="598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7"/>
          <p:cNvSpPr/>
          <p:nvPr/>
        </p:nvSpPr>
        <p:spPr>
          <a:xfrm>
            <a:off x="0" y="875133"/>
            <a:ext cx="12189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130967" y="21800"/>
            <a:ext cx="11766000" cy="8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/>
        </p:nvSpPr>
        <p:spPr>
          <a:xfrm flipH="1" rot="10800000">
            <a:off x="4367707" y="33"/>
            <a:ext cx="7821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8"/>
          <p:cNvSpPr/>
          <p:nvPr/>
        </p:nvSpPr>
        <p:spPr>
          <a:xfrm rot="-5400000">
            <a:off x="1011157" y="3356550"/>
            <a:ext cx="6858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301361" y="477067"/>
            <a:ext cx="3743100" cy="1271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301358" y="1954400"/>
            <a:ext cx="3743100" cy="42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/>
          <p:nvPr/>
        </p:nvSpPr>
        <p:spPr>
          <a:xfrm flipH="1">
            <a:off x="-25" y="0"/>
            <a:ext cx="60945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9"/>
          <p:cNvSpPr/>
          <p:nvPr/>
        </p:nvSpPr>
        <p:spPr>
          <a:xfrm rot="5400000">
            <a:off x="2593708" y="3356900"/>
            <a:ext cx="68571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9"/>
          <p:cNvSpPr txBox="1"/>
          <p:nvPr>
            <p:ph type="title"/>
          </p:nvPr>
        </p:nvSpPr>
        <p:spPr>
          <a:xfrm>
            <a:off x="353911" y="1644233"/>
            <a:ext cx="53922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" type="subTitle"/>
          </p:nvPr>
        </p:nvSpPr>
        <p:spPr>
          <a:xfrm>
            <a:off x="353911" y="3705956"/>
            <a:ext cx="53922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9"/>
          <p:cNvSpPr txBox="1"/>
          <p:nvPr>
            <p:ph idx="2" type="body"/>
          </p:nvPr>
        </p:nvSpPr>
        <p:spPr>
          <a:xfrm>
            <a:off x="6584352" y="965600"/>
            <a:ext cx="51147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/>
        </p:nvSpPr>
        <p:spPr>
          <a:xfrm flipH="1" rot="10800000">
            <a:off x="0" y="-100"/>
            <a:ext cx="12189000" cy="626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0"/>
          <p:cNvSpPr/>
          <p:nvPr/>
        </p:nvSpPr>
        <p:spPr>
          <a:xfrm flipH="1" rot="10800000">
            <a:off x="0" y="6163733"/>
            <a:ext cx="12189000" cy="987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76181" y="6262433"/>
            <a:ext cx="111732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hasCustomPrompt="1" type="title"/>
          </p:nvPr>
        </p:nvSpPr>
        <p:spPr>
          <a:xfrm>
            <a:off x="633841" y="1678033"/>
            <a:ext cx="109602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633841" y="4406167"/>
            <a:ext cx="109602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43434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9043" y="984967"/>
            <a:ext cx="109602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Montserrat Medium"/>
              <a:buNone/>
              <a:defRPr b="0" i="0" sz="43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b="0" i="0" sz="4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9043" y="2558767"/>
            <a:ext cx="109602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Roboto"/>
              <a:buChar char="●"/>
              <a:defRPr b="0" i="0" sz="2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■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●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■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●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2"/>
              </a:buClr>
              <a:buSzPts val="1900"/>
              <a:buFont typeface="Roboto"/>
              <a:buChar char="■"/>
              <a:defRPr b="0" i="0" sz="19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02557" y="6260833"/>
            <a:ext cx="34908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FloodLAMP.bio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14.png"/><Relationship Id="rId7" Type="http://schemas.openxmlformats.org/officeDocument/2006/relationships/image" Target="../media/image3.png"/><Relationship Id="rId8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3"/>
          <p:cNvPicPr preferRelativeResize="0"/>
          <p:nvPr/>
        </p:nvPicPr>
        <p:blipFill rotWithShape="1">
          <a:blip r:embed="rId3">
            <a:alphaModFix/>
          </a:blip>
          <a:srcRect b="0" l="961" r="950" t="0"/>
          <a:stretch/>
        </p:blipFill>
        <p:spPr>
          <a:xfrm>
            <a:off x="5710404" y="0"/>
            <a:ext cx="7291143" cy="64032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>
            <p:ph type="ctrTitle"/>
          </p:nvPr>
        </p:nvSpPr>
        <p:spPr>
          <a:xfrm>
            <a:off x="179686" y="1615425"/>
            <a:ext cx="109602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</a:pPr>
            <a:r>
              <a:rPr lang="en"/>
              <a:t>FloodLAMP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</a:pPr>
            <a:r>
              <a:rPr lang="en"/>
              <a:t>Biotechnologies</a:t>
            </a:r>
            <a:endParaRPr/>
          </a:p>
        </p:txBody>
      </p:sp>
      <p:sp>
        <p:nvSpPr>
          <p:cNvPr id="71" name="Google Shape;71;p13"/>
          <p:cNvSpPr txBox="1"/>
          <p:nvPr>
            <p:ph idx="1" type="subTitle"/>
          </p:nvPr>
        </p:nvSpPr>
        <p:spPr>
          <a:xfrm>
            <a:off x="520575" y="6157250"/>
            <a:ext cx="41649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97BC6"/>
              </a:buClr>
              <a:buSzPts val="2200"/>
              <a:buFont typeface="Open Sans"/>
              <a:buNone/>
            </a:pPr>
            <a:r>
              <a:rPr b="1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floodlamp.bio</a:t>
            </a:r>
            <a:endParaRPr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2" name="Google Shape;72;p13"/>
          <p:cNvSpPr txBox="1"/>
          <p:nvPr>
            <p:ph idx="1" type="subTitle"/>
          </p:nvPr>
        </p:nvSpPr>
        <p:spPr>
          <a:xfrm>
            <a:off x="520575" y="3414075"/>
            <a:ext cx="51897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a Public Benefit Corporation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4"/>
          <p:cNvPicPr preferRelativeResize="0"/>
          <p:nvPr/>
        </p:nvPicPr>
        <p:blipFill rotWithShape="1">
          <a:blip r:embed="rId3">
            <a:alphaModFix/>
          </a:blip>
          <a:srcRect b="12657" l="0" r="13910" t="12349"/>
          <a:stretch/>
        </p:blipFill>
        <p:spPr>
          <a:xfrm>
            <a:off x="3051903" y="0"/>
            <a:ext cx="9137047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>
            <p:ph type="title"/>
          </p:nvPr>
        </p:nvSpPr>
        <p:spPr>
          <a:xfrm>
            <a:off x="653503" y="651000"/>
            <a:ext cx="80871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b="1" lang="en" sz="6400"/>
              <a:t>Our Mission </a:t>
            </a:r>
            <a:r>
              <a:rPr lang="en" sz="6400">
                <a:latin typeface="Montserrat"/>
                <a:ea typeface="Montserrat"/>
                <a:cs typeface="Montserrat"/>
                <a:sym typeface="Montserrat"/>
              </a:rPr>
              <a:t>is </a:t>
            </a:r>
            <a:endParaRPr sz="6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" sz="6400">
                <a:latin typeface="Montserrat"/>
                <a:ea typeface="Montserrat"/>
                <a:cs typeface="Montserrat"/>
                <a:sym typeface="Montserrat"/>
              </a:rPr>
              <a:t>to</a:t>
            </a:r>
            <a:r>
              <a:rPr lang="en" sz="6400"/>
              <a:t> deploy mass screening to stop the spread of infectious disease</a:t>
            </a:r>
            <a:endParaRPr sz="6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3800"/>
              <a:t>Overview of Technology Involved</a:t>
            </a:r>
            <a:endParaRPr sz="3800"/>
          </a:p>
        </p:txBody>
      </p:sp>
      <p:sp>
        <p:nvSpPr>
          <p:cNvPr id="84" name="Google Shape;84;p15"/>
          <p:cNvSpPr/>
          <p:nvPr/>
        </p:nvSpPr>
        <p:spPr>
          <a:xfrm>
            <a:off x="294315" y="1584450"/>
            <a:ext cx="11453100" cy="4950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360625" y="1846500"/>
            <a:ext cx="11144400" cy="425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Sample Collection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Coordinated by Custom App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Self pooling by household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Assay Chemistry - Rabe Cepko Protocol from Harvard Medical School: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Chemical Inactivation using TCEP/EDTA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Nucleic Acid Purification Protocol using ultra cheap Silica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Isothermal LAMP amplification with colorimetric readout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3800"/>
              <a:t>Rabe Cepko RT-LAMP Assay</a:t>
            </a:r>
            <a:endParaRPr sz="3800"/>
          </a:p>
        </p:txBody>
      </p:sp>
      <p:sp>
        <p:nvSpPr>
          <p:cNvPr id="91" name="Google Shape;91;p16"/>
          <p:cNvSpPr/>
          <p:nvPr/>
        </p:nvSpPr>
        <p:spPr>
          <a:xfrm>
            <a:off x="294315" y="1584450"/>
            <a:ext cx="11453100" cy="4950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360625" y="1846500"/>
            <a:ext cx="11144400" cy="425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629050" y="5225075"/>
            <a:ext cx="44415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Inactivation: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Chemical (TCEP) + Heat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Deployable outside a lab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4563542" y="4691675"/>
            <a:ext cx="37020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Purification: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Bulk Silica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Allows larger volumes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Ultra cheap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8096650" y="4691675"/>
            <a:ext cx="37020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Amplification: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Colorimetric LAMP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Isothermal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Instrument Free</a:t>
            </a:r>
            <a:endParaRPr b="0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 rotWithShape="1">
          <a:blip r:embed="rId3">
            <a:alphaModFix/>
          </a:blip>
          <a:srcRect b="18882" l="11295" r="20079" t="15525"/>
          <a:stretch/>
        </p:blipFill>
        <p:spPr>
          <a:xfrm>
            <a:off x="8306275" y="1644899"/>
            <a:ext cx="2617425" cy="308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7392" y="1702850"/>
            <a:ext cx="2744191" cy="298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049" y="1584450"/>
            <a:ext cx="2703099" cy="3581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>
            <a:off x="2329625" y="2336338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7"/>
          <p:cNvSpPr/>
          <p:nvPr/>
        </p:nvSpPr>
        <p:spPr>
          <a:xfrm>
            <a:off x="2253425" y="2641138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2177225" y="2945938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2101025" y="3250738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7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3800"/>
              <a:t>Unique Positioning</a:t>
            </a:r>
            <a:endParaRPr sz="3800"/>
          </a:p>
        </p:txBody>
      </p:sp>
      <p:cxnSp>
        <p:nvCxnSpPr>
          <p:cNvPr id="108" name="Google Shape;108;p17"/>
          <p:cNvCxnSpPr/>
          <p:nvPr/>
        </p:nvCxnSpPr>
        <p:spPr>
          <a:xfrm flipH="1" rot="10800000">
            <a:off x="1008000" y="6395500"/>
            <a:ext cx="10548000" cy="3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9" name="Google Shape;109;p17"/>
          <p:cNvSpPr txBox="1"/>
          <p:nvPr/>
        </p:nvSpPr>
        <p:spPr>
          <a:xfrm>
            <a:off x="10423500" y="5663375"/>
            <a:ext cx="14460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Upfront Lab </a:t>
            </a:r>
            <a:endParaRPr b="1" i="0" sz="17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Setup Cost</a:t>
            </a:r>
            <a:endParaRPr b="1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0" y="1482263"/>
            <a:ext cx="2133600" cy="4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Throughput</a:t>
            </a:r>
            <a:endParaRPr b="1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76100" y="2161225"/>
            <a:ext cx="11556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50K/day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76200" y="3617050"/>
            <a:ext cx="11556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10K/day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6100" y="4858650"/>
            <a:ext cx="11556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1-3K/day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-11433" y="5663375"/>
            <a:ext cx="11556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10-200/day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5" name="Google Shape;115;p17"/>
          <p:cNvCxnSpPr/>
          <p:nvPr/>
        </p:nvCxnSpPr>
        <p:spPr>
          <a:xfrm rot="10800000">
            <a:off x="1027225" y="1997325"/>
            <a:ext cx="0" cy="4433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6" name="Google Shape;116;p17"/>
          <p:cNvSpPr/>
          <p:nvPr/>
        </p:nvSpPr>
        <p:spPr>
          <a:xfrm rot="1452326">
            <a:off x="2375152" y="4164106"/>
            <a:ext cx="316090" cy="779488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2367425" y="1616825"/>
            <a:ext cx="40128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Scaling at our facility while also enabling many other labs to scale through openly sharing  protocols and procedures</a:t>
            </a:r>
            <a:endParaRPr b="1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1144175" y="5569850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Community Direct-LAMP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7"/>
          <p:cNvSpPr/>
          <p:nvPr/>
        </p:nvSpPr>
        <p:spPr>
          <a:xfrm>
            <a:off x="1566600" y="4891450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b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(non-pooled)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2024825" y="3555538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b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(non-pooled)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7699550" y="2090450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Summer.bio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9147350" y="2090450"/>
            <a:ext cx="1391100" cy="6150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Amazon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Broad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383275" y="3785775"/>
            <a:ext cx="3149400" cy="13806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Color 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Curative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LetsGetChecked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Medium Thruput Academic Labs:  IGI, UCSF, Stanford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1993850" y="6431025"/>
            <a:ext cx="11556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$5-10K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9535550" y="6431025"/>
            <a:ext cx="11556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$100-250M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6307500" y="6431025"/>
            <a:ext cx="11556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$1-50M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3800"/>
              <a:t>Scaling in Multiple Ways</a:t>
            </a:r>
            <a:endParaRPr sz="3800"/>
          </a:p>
        </p:txBody>
      </p:sp>
      <p:sp>
        <p:nvSpPr>
          <p:cNvPr id="132" name="Google Shape;132;p18"/>
          <p:cNvSpPr/>
          <p:nvPr/>
        </p:nvSpPr>
        <p:spPr>
          <a:xfrm>
            <a:off x="294315" y="1584450"/>
            <a:ext cx="11453100" cy="4950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360625" y="1846500"/>
            <a:ext cx="11144400" cy="425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051" y="2166325"/>
            <a:ext cx="2432674" cy="25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629050" y="4691675"/>
            <a:ext cx="29412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AutoNum type="arabicParenR"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Increase capacity at our facility with automation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4286650" y="4691675"/>
            <a:ext cx="32661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2)  Enable distributed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network of labs 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through open 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protocols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7944250" y="4621925"/>
            <a:ext cx="2941200" cy="1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3) IVD EUA to 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widely distribute    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full assay kits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03900" y="2166325"/>
            <a:ext cx="3572849" cy="20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05075" y="2269463"/>
            <a:ext cx="2342749" cy="23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Pooling for Infectious Detection</a:t>
            </a:r>
            <a:endParaRPr/>
          </a:p>
        </p:txBody>
      </p:sp>
      <p:pic>
        <p:nvPicPr>
          <p:cNvPr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2175" y="1651600"/>
            <a:ext cx="8234098" cy="4967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19"/>
          <p:cNvCxnSpPr/>
          <p:nvPr/>
        </p:nvCxnSpPr>
        <p:spPr>
          <a:xfrm>
            <a:off x="2955475" y="2685050"/>
            <a:ext cx="2040300" cy="11880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7" name="Google Shape;147;p19"/>
          <p:cNvSpPr txBox="1"/>
          <p:nvPr/>
        </p:nvSpPr>
        <p:spPr>
          <a:xfrm>
            <a:off x="629050" y="1802150"/>
            <a:ext cx="2301300" cy="15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Threshold for "Capable to Infect Others" ~ 1e6/ml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704175" y="3590100"/>
            <a:ext cx="2598900" cy="15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Pooling uses assay sensitivity to scale up coverage - and detect unknown infectious people in interacting populations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3800"/>
              <a:t>Benefitting Public Health</a:t>
            </a:r>
            <a:endParaRPr sz="2000"/>
          </a:p>
        </p:txBody>
      </p:sp>
      <p:sp>
        <p:nvSpPr>
          <p:cNvPr id="154" name="Google Shape;154;p20"/>
          <p:cNvSpPr/>
          <p:nvPr/>
        </p:nvSpPr>
        <p:spPr>
          <a:xfrm>
            <a:off x="294315" y="1584450"/>
            <a:ext cx="11453100" cy="4950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/>
          <p:nvPr/>
        </p:nvSpPr>
        <p:spPr>
          <a:xfrm>
            <a:off x="360625" y="1846500"/>
            <a:ext cx="10960200" cy="425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open protocol and scaling-friendly set up costs mean low overhead (training, cost, equipment) to better screen the populations that need it most. 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6500" y="3247325"/>
            <a:ext cx="4554950" cy="255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67774" y="3247326"/>
            <a:ext cx="4597477" cy="255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3800"/>
              <a:t>User-centered Screening</a:t>
            </a:r>
            <a:endParaRPr sz="3800"/>
          </a:p>
        </p:txBody>
      </p:sp>
      <p:sp>
        <p:nvSpPr>
          <p:cNvPr id="163" name="Google Shape;163;p21"/>
          <p:cNvSpPr/>
          <p:nvPr/>
        </p:nvSpPr>
        <p:spPr>
          <a:xfrm>
            <a:off x="294315" y="1584450"/>
            <a:ext cx="11453100" cy="4950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360625" y="1846500"/>
            <a:ext cx="5212800" cy="4256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At-home collection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Pooling by household or pod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Custom software for recording samples and tracking results.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b="1" i="0" lang="en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Prompts for repeat screens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1363" y="1704887"/>
            <a:ext cx="3266176" cy="3941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95275" y="1704875"/>
            <a:ext cx="2188996" cy="453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3800"/>
              <a:t>Sample Collection Workflow</a:t>
            </a:r>
            <a:endParaRPr sz="3800"/>
          </a:p>
        </p:txBody>
      </p:sp>
      <p:sp>
        <p:nvSpPr>
          <p:cNvPr id="172" name="Google Shape;172;p22"/>
          <p:cNvSpPr txBox="1"/>
          <p:nvPr/>
        </p:nvSpPr>
        <p:spPr>
          <a:xfrm>
            <a:off x="0" y="1714350"/>
            <a:ext cx="19821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Register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6716" y="3791070"/>
            <a:ext cx="1893408" cy="1666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06989" y="3664435"/>
            <a:ext cx="2188201" cy="192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19760" y="976800"/>
            <a:ext cx="2483514" cy="218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06158" y="1290854"/>
            <a:ext cx="2188192" cy="192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9325" y="1366450"/>
            <a:ext cx="2188192" cy="1927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66883" y="3871694"/>
            <a:ext cx="2188192" cy="192632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2"/>
          <p:cNvSpPr txBox="1"/>
          <p:nvPr/>
        </p:nvSpPr>
        <p:spPr>
          <a:xfrm>
            <a:off x="3384350" y="1714350"/>
            <a:ext cx="19821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2"/>
          <p:cNvSpPr txBox="1"/>
          <p:nvPr/>
        </p:nvSpPr>
        <p:spPr>
          <a:xfrm>
            <a:off x="7322075" y="1714350"/>
            <a:ext cx="19821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59025" y="4491000"/>
            <a:ext cx="19821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3443375" y="4491000"/>
            <a:ext cx="19821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Drop off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2"/>
          <p:cNvSpPr txBox="1"/>
          <p:nvPr/>
        </p:nvSpPr>
        <p:spPr>
          <a:xfrm>
            <a:off x="7381100" y="4491000"/>
            <a:ext cx="19821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View status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448900" y="3023388"/>
            <a:ext cx="31377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Visit app and register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Your info added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Your organization (if applicable)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4256625" y="3065400"/>
            <a:ext cx="31377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Receive your kit in the mail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Review instructions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8064350" y="3010725"/>
            <a:ext cx="36249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Watch videos on collection techniques and process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Prepare other participants if you’re a sponsor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22"/>
          <p:cNvSpPr txBox="1"/>
          <p:nvPr/>
        </p:nvSpPr>
        <p:spPr>
          <a:xfrm>
            <a:off x="488975" y="5482388"/>
            <a:ext cx="31377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Identify who you’re collecting for in app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Collect individual samples + record in app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pool samples + record in app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4144300" y="5531000"/>
            <a:ext cx="31377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Drop samples in secure drop box and record in app OR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Drop with staff member who records in system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8104425" y="5545925"/>
            <a:ext cx="36249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See state of your sample (in transit, processing, result, etc)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See updates for next collection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• Sharing options for adoption spread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Field Inactivation Station</a:t>
            </a:r>
            <a:endParaRPr/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6025" y="1709575"/>
            <a:ext cx="6598825" cy="496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629043" y="158496"/>
            <a:ext cx="10960200" cy="10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875" lIns="121875" spcFirstLastPara="1" rIns="121875" wrap="square" tIns="1218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FloodLAMP Facilities at MBC Biolabs</a:t>
            </a:r>
            <a:endParaRPr/>
          </a:p>
        </p:txBody>
      </p:sp>
      <p:pic>
        <p:nvPicPr>
          <p:cNvPr id="201" name="Google Shape;2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500" y="3247275"/>
            <a:ext cx="3421252" cy="242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54650" y="1768200"/>
            <a:ext cx="3638999" cy="27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44701" y="3175473"/>
            <a:ext cx="3795645" cy="282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