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04" r:id="rId1"/>
  </p:sldMasterIdLst>
  <p:notesMasterIdLst>
    <p:notesMasterId r:id="rId47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303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</p:sldIdLst>
  <p:sldSz cx="16256000" cy="9144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A00"/>
    <a:srgbClr val="FF9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45" autoAdjust="0"/>
    <p:restoredTop sz="93566"/>
  </p:normalViewPr>
  <p:slideViewPr>
    <p:cSldViewPr snapToGrid="0" snapToObjects="1">
      <p:cViewPr>
        <p:scale>
          <a:sx n="57" d="100"/>
          <a:sy n="57" d="100"/>
        </p:scale>
        <p:origin x="-738" y="216"/>
      </p:cViewPr>
      <p:guideLst>
        <p:guide orient="horz" pos="2880"/>
        <p:guide pos="5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</a:pPr>
            <a:endParaRPr/>
          </a:p>
          <a:p>
            <a:pPr lvl="1">
              <a:spcBef>
                <a:spcPts val="0"/>
              </a:spcBef>
            </a:pPr>
            <a:endParaRPr/>
          </a:p>
          <a:p>
            <a:pPr lvl="2">
              <a:spcBef>
                <a:spcPts val="0"/>
              </a:spcBef>
            </a:pPr>
            <a:endParaRPr/>
          </a:p>
          <a:p>
            <a:pPr lvl="3">
              <a:spcBef>
                <a:spcPts val="0"/>
              </a:spcBef>
            </a:pPr>
            <a:endParaRPr/>
          </a:p>
          <a:p>
            <a:pPr lvl="4">
              <a:spcBef>
                <a:spcPts val="0"/>
              </a:spcBef>
            </a:pPr>
            <a:endParaRPr/>
          </a:p>
          <a:p>
            <a:pPr lvl="5">
              <a:spcBef>
                <a:spcPts val="0"/>
              </a:spcBef>
            </a:pPr>
            <a:endParaRPr/>
          </a:p>
          <a:p>
            <a:pPr lvl="6">
              <a:spcBef>
                <a:spcPts val="0"/>
              </a:spcBef>
            </a:pPr>
            <a:endParaRPr/>
          </a:p>
          <a:p>
            <a:pPr lvl="7">
              <a:spcBef>
                <a:spcPts val="0"/>
              </a:spcBef>
            </a:pPr>
            <a:endParaRPr/>
          </a:p>
          <a:p>
            <a:pPr lvl="8">
              <a:spcBef>
                <a:spcPts val="0"/>
              </a:spcBef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843333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2"/>
              </a:buClr>
              <a:buSzPct val="78571"/>
              <a:buFont typeface="Arial"/>
              <a:buNone/>
            </a:pPr>
            <a:r>
              <a:rPr lang="ru-RU" dirty="0" smtClean="0">
                <a:solidFill>
                  <a:schemeClr val="dk2"/>
                </a:solidFill>
              </a:rPr>
              <a:t>Заметка</a:t>
            </a:r>
            <a:r>
              <a:rPr lang="ru-RU" baseline="0" dirty="0" smtClean="0">
                <a:solidFill>
                  <a:schemeClr val="dk2"/>
                </a:solidFill>
              </a:rPr>
              <a:t> от Чарльза</a:t>
            </a:r>
            <a:r>
              <a:rPr lang="ru-RU" dirty="0" smtClean="0">
                <a:solidFill>
                  <a:schemeClr val="dk2"/>
                </a:solidFill>
              </a:rPr>
              <a:t>. </a:t>
            </a:r>
            <a:r>
              <a:rPr lang="ru-RU" smtClean="0">
                <a:solidFill>
                  <a:schemeClr val="dk2"/>
                </a:solidFill>
              </a:rPr>
              <a:t>При использовании этих материалов, вы можете удалить логотип университета</a:t>
            </a:r>
            <a:r>
              <a:rPr lang="ru-RU" baseline="0" smtClean="0">
                <a:solidFill>
                  <a:schemeClr val="dk2"/>
                </a:solidFill>
              </a:rPr>
              <a:t> и заменить его собственным</a:t>
            </a:r>
            <a:r>
              <a:rPr lang="ru-RU" smtClean="0">
                <a:solidFill>
                  <a:schemeClr val="dk2"/>
                </a:solidFill>
              </a:rPr>
              <a:t>, но,</a:t>
            </a:r>
            <a:r>
              <a:rPr lang="ru-RU" baseline="0" smtClean="0">
                <a:solidFill>
                  <a:schemeClr val="dk2"/>
                </a:solidFill>
              </a:rPr>
              <a:t> пожалуйста, сохраните </a:t>
            </a:r>
            <a:r>
              <a:rPr lang="ru-RU" smtClean="0">
                <a:solidFill>
                  <a:schemeClr val="dk2"/>
                </a:solidFill>
              </a:rPr>
              <a:t>CC-BY логотип</a:t>
            </a:r>
            <a:r>
              <a:rPr lang="ru-RU" baseline="0" smtClean="0">
                <a:solidFill>
                  <a:schemeClr val="dk2"/>
                </a:solidFill>
              </a:rPr>
              <a:t> на первой странице, а также на последней странице  - «Благодарности».</a:t>
            </a:r>
            <a:endParaRPr lang="ru-RU" smtClean="0">
              <a:solidFill>
                <a:schemeClr val="dk2"/>
              </a:solidFill>
            </a:endParaRPr>
          </a:p>
        </p:txBody>
      </p:sp>
      <p:sp>
        <p:nvSpPr>
          <p:cNvPr id="209" name="Shape 20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46792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Shape 3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6" name="Shape 30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679696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4" name="Shape 3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741237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Shape 3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2" name="Shape 3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554005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Shape 3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9" name="Shape 32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906826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Shape 3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5" name="Shape 33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664470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Shape 3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2" name="Shape 34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800075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Shape 3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7" name="Shape 34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386172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Shape 3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3" name="Shape 3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894263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Shape 3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9" name="Shape 3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04048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Shape 3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7" name="Shape 37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320512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228081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Shape 3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7" name="Shape 37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183676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Shape 4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13" name="Shape 4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179917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Shape 4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21" name="Shape 4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536541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Shape 4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28" name="Shape 42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998116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Shape 4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33" name="Shape 4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392587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Shape 4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40" name="Shape 4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3395075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Shape 4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49" name="Shape 4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718226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Shape 4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55" name="Shape 4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045423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Shape 4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0" name="Shape 4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8908731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Shape 4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8" name="Shape 4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923163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4" name="Shape 23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9814061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Shape 4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81" name="Shape 4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2823435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Shape 4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86" name="Shape 4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2202313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Shape 4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2" name="Shape 4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7701808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Shape 4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9" name="Shape 4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165726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Shape 5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06" name="Shape 50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7037860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Shape 5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20" name="Shape 5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8755583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Shape 5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25" name="Shape 5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2110993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Shape 5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36" name="Shape 5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37350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Shape 5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42" name="Shape 54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0496446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Shape 5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48" name="Shape 5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23566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2" name="Shape 2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7485398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Shape 5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65" name="Shape 56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8953781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Shape 5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94" name="Shape 5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3671955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Shape 6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3" name="Shape 6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2750965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Shape 62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9" name="Shape 6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2685850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Shape 6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638" name="Shape 6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2525120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Shape 6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4" name="Shape 6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812310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Shape 2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9" name="Shape 2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563981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8" name="Shape 2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182165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5" name="Shape 2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191666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1" name="Shape 2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969773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8" name="Shape 2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47247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1155700" y="1536700"/>
            <a:ext cx="13931900" cy="3086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 sz="5400"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 dirty="0"/>
          </a:p>
        </p:txBody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1155700" y="4711700"/>
            <a:ext cx="13931900" cy="105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342900" algn="ctr" rtl="0">
              <a:spcBef>
                <a:spcPts val="0"/>
              </a:spcBef>
              <a:spcAft>
                <a:spcPts val="0"/>
              </a:spcAft>
              <a:defRPr sz="4000"/>
            </a:lvl1pPr>
            <a:lvl2pPr marL="742950" lvl="1" indent="-285750" algn="ctr" rtl="0">
              <a:spcBef>
                <a:spcPts val="0"/>
              </a:spcBef>
              <a:spcAft>
                <a:spcPts val="0"/>
              </a:spcAft>
              <a:defRPr/>
            </a:lvl2pPr>
            <a:lvl3pPr marL="1143000" lvl="2" indent="-228600" algn="ctr" rtl="0">
              <a:spcBef>
                <a:spcPts val="0"/>
              </a:spcBef>
              <a:spcAft>
                <a:spcPts val="0"/>
              </a:spcAft>
              <a:defRPr/>
            </a:lvl3pPr>
            <a:lvl4pPr marL="1600200" lvl="3" indent="-228600" algn="ctr" rtl="0">
              <a:spcBef>
                <a:spcPts val="0"/>
              </a:spcBef>
              <a:spcAft>
                <a:spcPts val="0"/>
              </a:spcAft>
              <a:defRPr/>
            </a:lvl4pPr>
            <a:lvl5pPr marL="2057400" lvl="4" indent="-22860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 txBox="1">
            <a:spLocks noGrp="1"/>
          </p:cNvSpPr>
          <p:nvPr>
            <p:ph type="title"/>
          </p:nvPr>
        </p:nvSpPr>
        <p:spPr>
          <a:xfrm>
            <a:off x="812800" y="768096"/>
            <a:ext cx="14630400" cy="136550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206" name="Shape 206"/>
          <p:cNvSpPr txBox="1">
            <a:spLocks noGrp="1"/>
          </p:cNvSpPr>
          <p:nvPr>
            <p:ph type="body" idx="1"/>
          </p:nvPr>
        </p:nvSpPr>
        <p:spPr>
          <a:xfrm>
            <a:off x="812800" y="2133600"/>
            <a:ext cx="14630400" cy="60340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749300" lvl="0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1pPr>
            <a:lvl2pPr marL="1041400" lvl="1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2pPr>
            <a:lvl3pPr marL="1333500" lvl="2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3pPr>
            <a:lvl4pPr marL="1638300" lvl="3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4pPr>
            <a:lvl5pPr marL="1930400" lvl="4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5pPr>
            <a:lvl6pPr marL="2387600" lvl="5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6pPr>
            <a:lvl7pPr marL="2844800" lvl="6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7pPr>
            <a:lvl8pPr marL="3302000" lvl="7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8pPr>
            <a:lvl9pPr marL="3759200" lvl="8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 txBox="1">
            <a:spLocks noGrp="1"/>
          </p:cNvSpPr>
          <p:nvPr>
            <p:ph type="title"/>
          </p:nvPr>
        </p:nvSpPr>
        <p:spPr>
          <a:xfrm>
            <a:off x="812800" y="768096"/>
            <a:ext cx="14630400" cy="136550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60029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258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1155700" y="1536700"/>
            <a:ext cx="13931900" cy="3086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defRPr/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 dirty="0"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1155700" y="4711700"/>
            <a:ext cx="13931900" cy="105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ctr" rtl="0">
              <a:spcBef>
                <a:spcPts val="0"/>
              </a:spcBef>
              <a:spcAft>
                <a:spcPts val="0"/>
              </a:spcAft>
              <a:defRPr/>
            </a:lvl1pPr>
            <a:lvl2pPr marL="742950" marR="0" lvl="1" indent="-285750" algn="ctr" rtl="0">
              <a:spcBef>
                <a:spcPts val="0"/>
              </a:spcBef>
              <a:spcAft>
                <a:spcPts val="0"/>
              </a:spcAft>
              <a:defRPr/>
            </a:lvl2pPr>
            <a:lvl3pPr marL="1143000" marR="0" lvl="2" indent="-228600" algn="ctr" rtl="0">
              <a:spcBef>
                <a:spcPts val="0"/>
              </a:spcBef>
              <a:spcAft>
                <a:spcPts val="0"/>
              </a:spcAft>
              <a:defRPr/>
            </a:lvl3pPr>
            <a:lvl4pPr marL="1600200" marR="0" lvl="3" indent="-228600" algn="ctr" rtl="0">
              <a:spcBef>
                <a:spcPts val="0"/>
              </a:spcBef>
              <a:spcAft>
                <a:spcPts val="0"/>
              </a:spcAft>
              <a:defRPr/>
            </a:lvl4pPr>
            <a:lvl5pPr marL="2057400" marR="0" lvl="4" indent="-22860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 dirty="0"/>
          </a:p>
        </p:txBody>
      </p:sp>
      <p:sp>
        <p:nvSpPr>
          <p:cNvPr id="6" name="Rectangle 3"/>
          <p:cNvSpPr>
            <a:spLocks noChangeArrowheads="1"/>
          </p:cNvSpPr>
          <p:nvPr userDrawn="1"/>
        </p:nvSpPr>
        <p:spPr bwMode="auto">
          <a:xfrm>
            <a:off x="0" y="0"/>
            <a:ext cx="16256000" cy="768096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Rectangle 3"/>
          <p:cNvSpPr>
            <a:spLocks noChangeArrowheads="1"/>
          </p:cNvSpPr>
          <p:nvPr userDrawn="1"/>
        </p:nvSpPr>
        <p:spPr bwMode="auto">
          <a:xfrm>
            <a:off x="0" y="8357616"/>
            <a:ext cx="16256000" cy="786384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 smtClean="0">
              <a:solidFill>
                <a:schemeClr val="bg1"/>
              </a:solidFill>
              <a:latin typeface="+mj-lt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  <p:sldLayoutId id="2147483703" r:id="rId2"/>
    <p:sldLayoutId id="2147483706" r:id="rId3"/>
    <p:sldLayoutId id="2147483705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5400" b="0" i="0" u="none" strike="noStrike" cap="none">
          <a:solidFill>
            <a:schemeClr val="bg1"/>
          </a:solidFill>
          <a:latin typeface="+mj-lt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4000" b="0" i="0" u="none" strike="noStrike" cap="none">
          <a:solidFill>
            <a:schemeClr val="bg1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www.pythonlearn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youtube.com/watch?v=vlzwuFkn88U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youtube.com/watch?v=vlzwuFkn88U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lickr.com/photos/allan_harris/4908070612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lickr.com/photos/allan_harris/4908070612/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3/3d/RaspberryPi.jpg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y39D4529FM4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jpg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youtube.com/watch?v=9eMWG3fwiEU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harrypotter.wikia.com/wiki/Parseltongue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hyperlink" Target="http://harrypotter.wikia.com/wiki/Salazar_Slytherin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www.dr-chuck.com" TargetMode="Externa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vlzwuFkn88U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youtube.com/watch?v=vlzwuFkn88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800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Почему программирование</a:t>
            </a:r>
            <a:r>
              <a:rPr lang="en-US" sz="7800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800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12" name="Shape 21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48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Глава 1</a:t>
            </a:r>
            <a:endParaRPr lang="en-US" sz="48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13" name="Shape 213"/>
          <p:cNvSpPr txBox="1"/>
          <p:nvPr/>
        </p:nvSpPr>
        <p:spPr>
          <a:xfrm>
            <a:off x="3857448" y="7037359"/>
            <a:ext cx="8528399" cy="1016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Пайтон</a:t>
            </a:r>
            <a:r>
              <a:rPr lang="en-US" sz="32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2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для </a:t>
            </a:r>
            <a:r>
              <a:rPr lang="ru-RU" sz="32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всех</a:t>
            </a:r>
            <a:endParaRPr lang="en-US" sz="32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200" u="sng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www.py4e.com</a:t>
            </a:r>
            <a:endParaRPr lang="en-US" sz="3200" u="sng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  <a:hlinkClick r:id="rId3"/>
            </a:endParaRPr>
          </a:p>
        </p:txBody>
      </p:sp>
      <p:pic>
        <p:nvPicPr>
          <p:cNvPr id="214" name="Shape 2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790312" y="7363609"/>
            <a:ext cx="1968599" cy="66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Shape 2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5250" y="7033009"/>
            <a:ext cx="1024800" cy="102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Shape 30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rgbClr val="00FF00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Программы для людей</a:t>
            </a:r>
            <a:r>
              <a:rPr lang="en-US" sz="7600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...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pic>
        <p:nvPicPr>
          <p:cNvPr id="310" name="Shape 3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67700" y="2781300"/>
            <a:ext cx="5905500" cy="42799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301"/>
          <p:cNvSpPr txBox="1"/>
          <p:nvPr/>
        </p:nvSpPr>
        <p:spPr>
          <a:xfrm>
            <a:off x="1125537" y="1809345"/>
            <a:ext cx="5873700" cy="643297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2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Пока играет музыка</a:t>
            </a:r>
            <a:r>
              <a:rPr lang="en-US" sz="2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</a:p>
          <a:p>
            <a:pPr marL="685800" lvl="2">
              <a:buClr>
                <a:schemeClr val="lt1"/>
              </a:buClr>
              <a:buSzPct val="25000"/>
            </a:pPr>
            <a:r>
              <a:rPr lang="ru-RU" sz="2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Левая рука вперед и вверх</a:t>
            </a:r>
            <a:endParaRPr lang="en-US" sz="24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lvl="2">
              <a:buClr>
                <a:schemeClr val="lt1"/>
              </a:buClr>
              <a:buSzPct val="25000"/>
            </a:pPr>
            <a:r>
              <a:rPr lang="ru-RU" sz="2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Правая рука вперед и вверх</a:t>
            </a:r>
            <a:endParaRPr lang="en-US" sz="24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lvl="2">
              <a:buClr>
                <a:schemeClr val="lt1"/>
              </a:buClr>
              <a:buSzPct val="25000"/>
            </a:pPr>
            <a:r>
              <a:rPr lang="ru-RU" sz="2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Перевернуть левую руку</a:t>
            </a:r>
            <a:endParaRPr lang="en-US" sz="24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lvl="2">
              <a:buClr>
                <a:schemeClr val="lt1"/>
              </a:buClr>
              <a:buSzPct val="25000"/>
            </a:pPr>
            <a:r>
              <a:rPr lang="ru-RU" sz="2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Перевернуть правую руку</a:t>
            </a:r>
            <a:endParaRPr lang="en-US" sz="24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lvl="2">
              <a:buClr>
                <a:schemeClr val="lt1"/>
              </a:buClr>
              <a:buSzPct val="25000"/>
            </a:pPr>
            <a:r>
              <a:rPr lang="ru-RU" sz="2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Левую руку к правому плечу</a:t>
            </a:r>
            <a:endParaRPr lang="en-US" sz="24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lvl="2">
              <a:buClr>
                <a:schemeClr val="lt1"/>
              </a:buClr>
              <a:buSzPct val="25000"/>
            </a:pPr>
            <a:r>
              <a:rPr lang="ru-RU" sz="2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Правую руку к левому плечу</a:t>
            </a:r>
            <a:endParaRPr lang="en-US" sz="24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lvl="2">
              <a:buClr>
                <a:schemeClr val="lt1"/>
              </a:buClr>
              <a:buSzPct val="25000"/>
            </a:pPr>
            <a:r>
              <a:rPr lang="ru-RU" sz="2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Левую руку к затылку</a:t>
            </a:r>
            <a:endParaRPr lang="en-US" sz="24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Правую </a:t>
            </a:r>
            <a:r>
              <a:rPr lang="ru-RU" sz="24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муку</a:t>
            </a:r>
            <a:r>
              <a:rPr lang="en-US" sz="2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 затылок</a:t>
            </a:r>
            <a:endParaRPr lang="en-US" sz="2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Левую руку на правое </a:t>
            </a:r>
            <a:r>
              <a:rPr lang="ru-RU" sz="24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ведро</a:t>
            </a:r>
            <a:endParaRPr lang="en-US" sz="24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Правую руку на  левое </a:t>
            </a:r>
            <a:r>
              <a:rPr lang="ru-RU" sz="24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ведро</a:t>
            </a:r>
            <a:endParaRPr lang="en-US" sz="24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lvl="2">
              <a:buClr>
                <a:schemeClr val="lt1"/>
              </a:buClr>
              <a:buSzPct val="25000"/>
            </a:pPr>
            <a:r>
              <a:rPr lang="ru-RU" sz="2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Левую руку на левую ягодицу</a:t>
            </a:r>
            <a:endParaRPr lang="en-US" sz="24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lvl="2">
              <a:buClr>
                <a:schemeClr val="lt1"/>
              </a:buClr>
              <a:buSzPct val="25000"/>
            </a:pPr>
            <a:r>
              <a:rPr lang="ru-RU" sz="2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Правую руку на правую ягодицу</a:t>
            </a:r>
            <a:endParaRPr lang="en-US" sz="24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lvl="2">
              <a:buClr>
                <a:schemeClr val="lt1"/>
              </a:buClr>
              <a:buSzPct val="25000"/>
            </a:pPr>
            <a:r>
              <a:rPr lang="ru-RU" sz="2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Покачивание</a:t>
            </a:r>
            <a:endParaRPr lang="en-US" sz="24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lvl="2">
              <a:buClr>
                <a:schemeClr val="lt1"/>
              </a:buClr>
              <a:buSzPct val="25000"/>
            </a:pPr>
            <a:r>
              <a:rPr lang="ru-RU" sz="2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Покачивание</a:t>
            </a:r>
            <a:endParaRPr lang="en-US" sz="24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lvl="2">
              <a:buClr>
                <a:schemeClr val="lt1"/>
              </a:buClr>
              <a:buSzPct val="25000"/>
            </a:pPr>
            <a:r>
              <a:rPr lang="ru-RU" sz="2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Прыжок</a:t>
            </a:r>
            <a:endParaRPr lang="en-US" sz="24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9" name="Shape 294"/>
          <p:cNvSpPr txBox="1"/>
          <p:nvPr/>
        </p:nvSpPr>
        <p:spPr>
          <a:xfrm>
            <a:off x="6206246" y="7708900"/>
            <a:ext cx="9600403" cy="41669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rgbClr val="FFFF00"/>
              </a:buClr>
              <a:buSzPct val="25000"/>
            </a:pPr>
            <a:r>
              <a:rPr lang="en-US" sz="3200" u="sng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4"/>
              </a:rPr>
              <a:t>https://www.youtube.com/watch?v=XiBYM6g8Tck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Shape 3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Программы для людей</a:t>
            </a:r>
            <a:r>
              <a:rPr lang="en-US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...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pic>
        <p:nvPicPr>
          <p:cNvPr id="318" name="Shape 3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67700" y="2781300"/>
            <a:ext cx="5905500" cy="42799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301"/>
          <p:cNvSpPr txBox="1"/>
          <p:nvPr/>
        </p:nvSpPr>
        <p:spPr>
          <a:xfrm>
            <a:off x="1125537" y="1809345"/>
            <a:ext cx="5873700" cy="643297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2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Пока играет музыка</a:t>
            </a:r>
            <a:r>
              <a:rPr lang="en-US" sz="2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</a:p>
          <a:p>
            <a:pPr marL="685800" lvl="2">
              <a:buClr>
                <a:schemeClr val="lt1"/>
              </a:buClr>
              <a:buSzPct val="25000"/>
            </a:pPr>
            <a:r>
              <a:rPr lang="ru-RU" sz="2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Левая рука вперед и вверх</a:t>
            </a:r>
            <a:endParaRPr lang="en-US" sz="24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lvl="2">
              <a:buClr>
                <a:schemeClr val="lt1"/>
              </a:buClr>
              <a:buSzPct val="25000"/>
            </a:pPr>
            <a:r>
              <a:rPr lang="ru-RU" sz="2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Правая рука вперед и вверх</a:t>
            </a:r>
            <a:endParaRPr lang="en-US" sz="24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lvl="2">
              <a:buClr>
                <a:schemeClr val="lt1"/>
              </a:buClr>
              <a:buSzPct val="25000"/>
            </a:pPr>
            <a:r>
              <a:rPr lang="ru-RU" sz="2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Перевернуть левую руку</a:t>
            </a:r>
            <a:endParaRPr lang="en-US" sz="24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lvl="2">
              <a:buClr>
                <a:schemeClr val="lt1"/>
              </a:buClr>
              <a:buSzPct val="25000"/>
            </a:pPr>
            <a:r>
              <a:rPr lang="ru-RU" sz="2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Перевернуть правую руку</a:t>
            </a:r>
            <a:endParaRPr lang="en-US" sz="24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lvl="2">
              <a:buClr>
                <a:schemeClr val="lt1"/>
              </a:buClr>
              <a:buSzPct val="25000"/>
            </a:pPr>
            <a:r>
              <a:rPr lang="ru-RU" sz="2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Левую руку к правому плечу</a:t>
            </a:r>
            <a:endParaRPr lang="en-US" sz="24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lvl="2">
              <a:buClr>
                <a:schemeClr val="lt1"/>
              </a:buClr>
              <a:buSzPct val="25000"/>
            </a:pPr>
            <a:r>
              <a:rPr lang="ru-RU" sz="2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Правую руку к левому плечу</a:t>
            </a:r>
            <a:endParaRPr lang="en-US" sz="24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lvl="2">
              <a:buClr>
                <a:schemeClr val="lt1"/>
              </a:buClr>
              <a:buSzPct val="25000"/>
            </a:pPr>
            <a:r>
              <a:rPr lang="ru-RU" sz="2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Левую руку на затылок</a:t>
            </a:r>
            <a:endParaRPr lang="en-US" sz="24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Правую</a:t>
            </a:r>
            <a:r>
              <a:rPr lang="en-US" sz="2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400" u="none" strike="noStrike" cap="none" dirty="0" smtClean="0">
                <a:solidFill>
                  <a:srgbClr val="00FA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руку</a:t>
            </a:r>
            <a:r>
              <a:rPr lang="en-US" sz="2400" u="none" strike="noStrike" cap="none" dirty="0" smtClean="0">
                <a:solidFill>
                  <a:srgbClr val="00FA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 затылок</a:t>
            </a:r>
            <a:endParaRPr lang="en-US" sz="2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Левую руку на правое </a:t>
            </a:r>
            <a:r>
              <a:rPr lang="ru-RU" sz="2400" u="none" strike="noStrike" cap="none" dirty="0" smtClean="0">
                <a:solidFill>
                  <a:srgbClr val="00FA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бедро</a:t>
            </a:r>
            <a:endParaRPr lang="en-US" sz="2400" u="none" strike="noStrike" cap="none" dirty="0">
              <a:solidFill>
                <a:srgbClr val="00FA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Правую руку на левое </a:t>
            </a:r>
            <a:r>
              <a:rPr lang="ru-RU" sz="2400" u="none" strike="noStrike" cap="none" dirty="0" smtClean="0">
                <a:solidFill>
                  <a:srgbClr val="00FA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бедро</a:t>
            </a:r>
            <a:endParaRPr lang="en-US" sz="2400" u="none" strike="noStrike" cap="none" dirty="0">
              <a:solidFill>
                <a:srgbClr val="00FA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lvl="2">
              <a:buClr>
                <a:schemeClr val="lt1"/>
              </a:buClr>
              <a:buSzPct val="25000"/>
            </a:pPr>
            <a:r>
              <a:rPr lang="ru-RU" sz="2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Левую руку на левую ягодицу</a:t>
            </a:r>
            <a:endParaRPr lang="en-US" sz="24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lvl="2">
              <a:buClr>
                <a:schemeClr val="lt1"/>
              </a:buClr>
              <a:buSzPct val="25000"/>
            </a:pPr>
            <a:r>
              <a:rPr lang="ru-RU" sz="2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Правую руку на правую ягодицу</a:t>
            </a:r>
            <a:endParaRPr lang="en-US" sz="24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lvl="2">
              <a:buClr>
                <a:schemeClr val="lt1"/>
              </a:buClr>
              <a:buSzPct val="25000"/>
            </a:pPr>
            <a:r>
              <a:rPr lang="ru-RU" sz="2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Покачивание</a:t>
            </a:r>
            <a:endParaRPr lang="en-US" sz="24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lvl="2">
              <a:buClr>
                <a:schemeClr val="lt1"/>
              </a:buClr>
              <a:buSzPct val="25000"/>
            </a:pPr>
            <a:r>
              <a:rPr lang="ru-RU" sz="2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Покачивание</a:t>
            </a:r>
            <a:endParaRPr lang="en-US" sz="24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lvl="2">
              <a:buClr>
                <a:schemeClr val="lt1"/>
              </a:buClr>
              <a:buSzPct val="25000"/>
            </a:pPr>
            <a:r>
              <a:rPr lang="ru-RU" sz="2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Прыжок</a:t>
            </a:r>
            <a:endParaRPr lang="en-US" sz="24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9" name="Shape 294"/>
          <p:cNvSpPr txBox="1"/>
          <p:nvPr/>
        </p:nvSpPr>
        <p:spPr>
          <a:xfrm>
            <a:off x="6206246" y="7708900"/>
            <a:ext cx="9600403" cy="41669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rgbClr val="FFFF00"/>
              </a:buClr>
              <a:buSzPct val="25000"/>
            </a:pPr>
            <a:r>
              <a:rPr lang="en-US" sz="3200" u="sng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4"/>
              </a:rPr>
              <a:t>https://www.youtube.com/watch?v=XiBYM6g8Tck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Shape 324"/>
          <p:cNvSpPr txBox="1"/>
          <p:nvPr/>
        </p:nvSpPr>
        <p:spPr>
          <a:xfrm>
            <a:off x="1952625" y="3075709"/>
            <a:ext cx="12420600" cy="283026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лоун побежал за машиной,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машина врезалась в палатку,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 палатка упала на клоуна и машину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26" name="Shape 3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Программы на Пайтон</a:t>
            </a:r>
            <a:r>
              <a:rPr lang="en-US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...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2672" y="5905976"/>
            <a:ext cx="2600528" cy="17594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59936" y="7665396"/>
            <a:ext cx="111620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Изображение</a:t>
            </a:r>
            <a:r>
              <a:rPr lang="en-US" sz="1600" dirty="0" smtClean="0">
                <a:solidFill>
                  <a:schemeClr val="bg1"/>
                </a:solidFill>
              </a:rPr>
              <a:t>: </a:t>
            </a:r>
            <a:r>
              <a:rPr lang="en-US" sz="1600" dirty="0">
                <a:solidFill>
                  <a:schemeClr val="bg1"/>
                </a:solidFill>
                <a:hlinkClick r:id="rId4"/>
              </a:rPr>
              <a:t>https://www.flickr.com/photos/allan_harris/4908070612</a:t>
            </a:r>
            <a:r>
              <a:rPr lang="en-US" sz="1600" dirty="0" smtClean="0">
                <a:solidFill>
                  <a:schemeClr val="bg1"/>
                </a:solidFill>
                <a:hlinkClick r:id="rId4"/>
              </a:rPr>
              <a:t>/</a:t>
            </a:r>
            <a:r>
              <a:rPr lang="en-US" sz="1600" dirty="0" smtClean="0">
                <a:solidFill>
                  <a:schemeClr val="bg1"/>
                </a:solidFill>
              </a:rPr>
              <a:t> Attribution-</a:t>
            </a:r>
            <a:r>
              <a:rPr lang="en-US" sz="1600" dirty="0" err="1" smtClean="0">
                <a:solidFill>
                  <a:schemeClr val="bg1"/>
                </a:solidFill>
              </a:rPr>
              <a:t>NoDerivs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>
                <a:solidFill>
                  <a:schemeClr val="bg1"/>
                </a:solidFill>
              </a:rPr>
              <a:t>2.0 Generic (CC BY-ND 2.0)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600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600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600"/>
                            </p:stCondLst>
                            <p:childTnLst>
                              <p:par>
                                <p:cTn id="1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5000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600"/>
                            </p:stCondLst>
                            <p:childTnLst>
                              <p:par>
                                <p:cTn id="13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2600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60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2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300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Shape 33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Программы на Пайтон</a:t>
            </a:r>
            <a:r>
              <a:rPr lang="en-US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...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2672" y="5905976"/>
            <a:ext cx="2600528" cy="17594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9936" y="7665396"/>
            <a:ext cx="111620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Изображение</a:t>
            </a:r>
            <a:r>
              <a:rPr lang="en-US" sz="1600" dirty="0" smtClean="0">
                <a:solidFill>
                  <a:schemeClr val="bg1"/>
                </a:solidFill>
              </a:rPr>
              <a:t>: </a:t>
            </a:r>
            <a:r>
              <a:rPr lang="en-US" sz="1600" dirty="0">
                <a:solidFill>
                  <a:schemeClr val="bg1"/>
                </a:solidFill>
                <a:hlinkClick r:id="rId4"/>
              </a:rPr>
              <a:t>https://www.flickr.com/photos/allan_harris/4908070612</a:t>
            </a:r>
            <a:r>
              <a:rPr lang="en-US" sz="1600" dirty="0" smtClean="0">
                <a:solidFill>
                  <a:schemeClr val="bg1"/>
                </a:solidFill>
                <a:hlinkClick r:id="rId4"/>
              </a:rPr>
              <a:t>/</a:t>
            </a:r>
            <a:r>
              <a:rPr lang="en-US" sz="1600" dirty="0" smtClean="0">
                <a:solidFill>
                  <a:schemeClr val="bg1"/>
                </a:solidFill>
              </a:rPr>
              <a:t> Attribution-</a:t>
            </a:r>
            <a:r>
              <a:rPr lang="en-US" sz="1600" dirty="0" err="1" smtClean="0">
                <a:solidFill>
                  <a:schemeClr val="bg1"/>
                </a:solidFill>
              </a:rPr>
              <a:t>NoDerivs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>
                <a:solidFill>
                  <a:schemeClr val="bg1"/>
                </a:solidFill>
              </a:rPr>
              <a:t>2.0 Generic (CC BY-ND 2.0)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Shape 337"/>
          <p:cNvSpPr txBox="1"/>
          <p:nvPr/>
        </p:nvSpPr>
        <p:spPr>
          <a:xfrm>
            <a:off x="574950" y="719847"/>
            <a:ext cx="9772499" cy="752920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name = </a:t>
            </a:r>
            <a:r>
              <a:rPr lang="en-US" sz="2800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input</a:t>
            </a:r>
            <a:r>
              <a:rPr lang="en-US" sz="28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ru-RU" sz="2800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Введите имя файла</a:t>
            </a:r>
            <a:r>
              <a:rPr lang="en-US" sz="2800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:')</a:t>
            </a:r>
            <a:endParaRPr lang="en-US" sz="2800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handle = open(name)</a:t>
            </a:r>
          </a:p>
          <a:p>
            <a:pPr lvl="0" algn="ctr"/>
            <a:endParaRPr lang="en-US" sz="2800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counts = </a:t>
            </a:r>
            <a:r>
              <a:rPr lang="en-US" sz="28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dict</a:t>
            </a:r>
            <a:r>
              <a:rPr lang="en-US" sz="28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for line in handle: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words = </a:t>
            </a:r>
            <a:r>
              <a:rPr lang="en-US" sz="28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line.split</a:t>
            </a:r>
            <a:r>
              <a:rPr lang="en-US" sz="28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for word in words: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    counts[word] = </a:t>
            </a:r>
            <a:r>
              <a:rPr lang="en-US" sz="28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counts.get</a:t>
            </a:r>
            <a:r>
              <a:rPr lang="en-US" sz="28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(word,0) + 1</a:t>
            </a:r>
          </a:p>
          <a:p>
            <a:pPr lvl="0">
              <a:buClr>
                <a:srgbClr val="00FF00"/>
              </a:buClr>
            </a:pPr>
            <a:endParaRPr lang="en-US" sz="2800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8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= None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bigword</a:t>
            </a:r>
            <a:r>
              <a:rPr lang="en-US" sz="28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= None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for </a:t>
            </a:r>
            <a:r>
              <a:rPr lang="en-US" sz="2800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word,count</a:t>
            </a:r>
            <a:r>
              <a:rPr lang="en-US" sz="28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in </a:t>
            </a:r>
            <a:r>
              <a:rPr lang="en-US" sz="2800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counts.items</a:t>
            </a:r>
            <a:r>
              <a:rPr lang="en-US" sz="28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():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   if </a:t>
            </a:r>
            <a:r>
              <a:rPr lang="en-US" sz="2800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8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is None or count &gt; </a:t>
            </a:r>
            <a:r>
              <a:rPr lang="en-US" sz="2800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8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2800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bigword</a:t>
            </a:r>
            <a:r>
              <a:rPr lang="en-US" sz="28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= word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2800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8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= count</a:t>
            </a:r>
          </a:p>
          <a:p>
            <a:pPr lvl="0">
              <a:buClr>
                <a:srgbClr val="00FF00"/>
              </a:buClr>
            </a:pPr>
            <a:endParaRPr lang="en-US" sz="2800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800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bigword</a:t>
            </a:r>
            <a:r>
              <a:rPr lang="en-US" sz="28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, </a:t>
            </a:r>
            <a:r>
              <a:rPr lang="en-US" sz="2800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8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338" name="Shape 338"/>
          <p:cNvSpPr txBox="1"/>
          <p:nvPr/>
        </p:nvSpPr>
        <p:spPr>
          <a:xfrm>
            <a:off x="10702925" y="1777999"/>
            <a:ext cx="4445099" cy="2145607"/>
          </a:xfrm>
          <a:prstGeom prst="rect">
            <a:avLst/>
          </a:prstGeom>
          <a:noFill/>
          <a:ln w="127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words.py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Введите имя файла</a:t>
            </a:r>
            <a:r>
              <a:rPr lang="en-US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words.txt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to 16</a:t>
            </a:r>
          </a:p>
        </p:txBody>
      </p:sp>
      <p:sp>
        <p:nvSpPr>
          <p:cNvPr id="339" name="Shape 339"/>
          <p:cNvSpPr txBox="1"/>
          <p:nvPr/>
        </p:nvSpPr>
        <p:spPr>
          <a:xfrm>
            <a:off x="10693400" y="5283199"/>
            <a:ext cx="4445000" cy="2048625"/>
          </a:xfrm>
          <a:prstGeom prst="rect">
            <a:avLst/>
          </a:prstGeom>
          <a:noFill/>
          <a:ln w="127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words.py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36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Введите имя файла</a:t>
            </a:r>
            <a:r>
              <a:rPr lang="en-US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clown.txt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Shape 344"/>
          <p:cNvSpPr txBox="1">
            <a:spLocks noGrp="1"/>
          </p:cNvSpPr>
          <p:nvPr>
            <p:ph type="title"/>
          </p:nvPr>
        </p:nvSpPr>
        <p:spPr>
          <a:xfrm>
            <a:off x="1155700" y="2594429"/>
            <a:ext cx="13931900" cy="240937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Аппаратная Архитектура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Shape 349"/>
          <p:cNvSpPr txBox="1"/>
          <p:nvPr/>
        </p:nvSpPr>
        <p:spPr>
          <a:xfrm>
            <a:off x="1693001" y="7436255"/>
            <a:ext cx="12869999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sng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http://</a:t>
            </a:r>
            <a:r>
              <a:rPr lang="en-US" sz="3000" u="sng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upload.wikimedia.org/wikipedia/commons/3/3d/RaspberryPi.jpg</a:t>
            </a:r>
          </a:p>
        </p:txBody>
      </p:sp>
      <p:pic>
        <p:nvPicPr>
          <p:cNvPr id="350" name="Shape 35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94520" y="758757"/>
            <a:ext cx="10466961" cy="64397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Shape 355"/>
          <p:cNvSpPr txBox="1"/>
          <p:nvPr/>
        </p:nvSpPr>
        <p:spPr>
          <a:xfrm>
            <a:off x="6096000" y="1022885"/>
            <a:ext cx="3454399" cy="6838949"/>
          </a:xfrm>
          <a:prstGeom prst="rect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2600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Программное  обеспечение</a:t>
            </a:r>
            <a:endParaRPr lang="en-US" sz="2600" u="none" strike="noStrike" cap="none" dirty="0">
              <a:solidFill>
                <a:srgbClr val="00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56" name="Shape 356"/>
          <p:cNvSpPr txBox="1"/>
          <p:nvPr/>
        </p:nvSpPr>
        <p:spPr>
          <a:xfrm>
            <a:off x="2693324" y="2121435"/>
            <a:ext cx="2323175" cy="21843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Устройства ввода и вывода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57" name="Shape 357"/>
          <p:cNvSpPr txBox="1"/>
          <p:nvPr/>
        </p:nvSpPr>
        <p:spPr>
          <a:xfrm>
            <a:off x="6350924" y="2223035"/>
            <a:ext cx="2975956" cy="19811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Центральный процессор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58" name="Shape 358"/>
          <p:cNvSpPr txBox="1"/>
          <p:nvPr/>
        </p:nvSpPr>
        <p:spPr>
          <a:xfrm>
            <a:off x="6731000" y="5258335"/>
            <a:ext cx="2171700" cy="21335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Основная память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59" name="Shape 359"/>
          <p:cNvSpPr txBox="1"/>
          <p:nvPr/>
        </p:nvSpPr>
        <p:spPr>
          <a:xfrm>
            <a:off x="11264900" y="3429535"/>
            <a:ext cx="2184399" cy="21843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Вторичная память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360" name="Shape 360"/>
          <p:cNvCxnSpPr/>
          <p:nvPr/>
        </p:nvCxnSpPr>
        <p:spPr>
          <a:xfrm flipH="1">
            <a:off x="5030786" y="3248560"/>
            <a:ext cx="1058862" cy="17461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stealth" w="med" len="med"/>
          </a:ln>
        </p:spPr>
      </p:cxnSp>
      <p:cxnSp>
        <p:nvCxnSpPr>
          <p:cNvPr id="361" name="Shape 361"/>
          <p:cNvCxnSpPr/>
          <p:nvPr/>
        </p:nvCxnSpPr>
        <p:spPr>
          <a:xfrm rot="10800000">
            <a:off x="7391400" y="4232809"/>
            <a:ext cx="0" cy="971550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62" name="Shape 362"/>
          <p:cNvCxnSpPr/>
          <p:nvPr/>
        </p:nvCxnSpPr>
        <p:spPr>
          <a:xfrm>
            <a:off x="8345486" y="4250272"/>
            <a:ext cx="0" cy="919162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63" name="Shape 363"/>
          <p:cNvCxnSpPr/>
          <p:nvPr/>
        </p:nvCxnSpPr>
        <p:spPr>
          <a:xfrm flipH="1">
            <a:off x="9655175" y="3872447"/>
            <a:ext cx="1562099" cy="17461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64" name="Shape 364"/>
          <p:cNvCxnSpPr/>
          <p:nvPr/>
        </p:nvCxnSpPr>
        <p:spPr>
          <a:xfrm>
            <a:off x="9620250" y="4877335"/>
            <a:ext cx="1579562" cy="0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65" name="Shape 365"/>
          <p:cNvSpPr txBox="1"/>
          <p:nvPr/>
        </p:nvSpPr>
        <p:spPr>
          <a:xfrm>
            <a:off x="12438060" y="1022885"/>
            <a:ext cx="2325343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Типичный компьютер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66" name="Shape 366"/>
          <p:cNvSpPr/>
          <p:nvPr/>
        </p:nvSpPr>
        <p:spPr>
          <a:xfrm>
            <a:off x="9655175" y="1168935"/>
            <a:ext cx="2017712" cy="1270000"/>
          </a:xfrm>
          <a:prstGeom prst="wedgeEllipseCallout">
            <a:avLst>
              <a:gd name="adj1" fmla="val -71018"/>
              <a:gd name="adj2" fmla="val 82840"/>
            </a:avLst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ru-RU" sz="2600" u="none" strike="noStrike" cap="none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Что дальше?</a:t>
            </a:r>
            <a:endParaRPr lang="en-US" sz="2600" u="none" strike="noStrike" cap="none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Shape 37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Определения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72" name="Shape 37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5471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Cabin"/>
              <a:buChar char="•"/>
            </a:pPr>
            <a:r>
              <a:rPr lang="ru-RU" sz="27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Центральный процессор</a:t>
            </a:r>
            <a:r>
              <a:rPr lang="en-US" sz="27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  <a:r>
              <a:rPr lang="en-US" sz="27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ru-RU" sz="27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Запускает программу. ЦП всегда</a:t>
            </a:r>
            <a:r>
              <a:rPr lang="en-US" sz="27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27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/>
            </a:r>
            <a:br>
              <a:rPr lang="en-US" sz="27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ru-RU" sz="27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задается вопросом: </a:t>
            </a:r>
            <a:r>
              <a:rPr lang="en-US" sz="27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700" b="0" i="0" u="none" strike="noStrike" cap="none" dirty="0" smtClean="0">
                <a:solidFill>
                  <a:srgbClr val="FFFFFF"/>
                </a:solidFill>
                <a:latin typeface="Arial"/>
                <a:sym typeface="Arial"/>
              </a:rPr>
              <a:t>«</a:t>
            </a:r>
            <a:r>
              <a:rPr lang="ru-RU" sz="27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Что дальше?</a:t>
            </a:r>
            <a:r>
              <a:rPr lang="ru-RU" sz="2700" b="0" i="0" u="none" strike="noStrike" cap="none" dirty="0" smtClean="0">
                <a:solidFill>
                  <a:srgbClr val="FFFFFF"/>
                </a:solidFill>
                <a:latin typeface="Arial"/>
                <a:sym typeface="Arial"/>
              </a:rPr>
              <a:t>»</a:t>
            </a:r>
            <a:r>
              <a:rPr lang="en-US" sz="27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r>
              <a:rPr lang="en-US" sz="27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ru-RU" sz="27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 является мозговым</a:t>
            </a:r>
            <a:r>
              <a:rPr lang="en-US" sz="27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27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/>
            </a:r>
            <a:br>
              <a:rPr lang="en-US" sz="27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ru-RU" sz="27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центром</a:t>
            </a:r>
            <a:r>
              <a:rPr lang="en-US" sz="27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– </a:t>
            </a:r>
            <a:r>
              <a:rPr lang="ru-RU" sz="27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7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глупый, но очень быстрый;</a:t>
            </a:r>
            <a:endParaRPr lang="en-US" sz="27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5471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Cabin"/>
              <a:buChar char="•"/>
            </a:pPr>
            <a:r>
              <a:rPr lang="ru-RU" sz="27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Устройства ввода</a:t>
            </a:r>
            <a:r>
              <a:rPr lang="en-US" sz="27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  <a:r>
              <a:rPr lang="en-US" sz="27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ru-RU" sz="27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Клавиатура</a:t>
            </a:r>
            <a:r>
              <a:rPr lang="en-US" sz="27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27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Мышь</a:t>
            </a:r>
            <a:r>
              <a:rPr lang="en-US" sz="27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27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Сенсорный экран;</a:t>
            </a:r>
            <a:endParaRPr lang="en-US" sz="27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5471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Cabin"/>
              <a:buChar char="•"/>
            </a:pPr>
            <a:r>
              <a:rPr lang="ru-RU" sz="27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Устройства вывода</a:t>
            </a:r>
            <a:r>
              <a:rPr lang="en-US" sz="27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</a:t>
            </a:r>
            <a:r>
              <a:rPr lang="en-US" sz="27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7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Экран</a:t>
            </a:r>
            <a:r>
              <a:rPr lang="en-US" sz="27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27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Колонки</a:t>
            </a:r>
            <a:r>
              <a:rPr lang="en-US" sz="27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27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Принтер</a:t>
            </a:r>
            <a:r>
              <a:rPr lang="en-US" sz="27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27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Записывающее </a:t>
            </a:r>
            <a:r>
              <a:rPr lang="en-US" sz="27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DVD</a:t>
            </a:r>
            <a:r>
              <a:rPr lang="ru-RU" sz="27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-устройство;</a:t>
            </a:r>
            <a:endParaRPr lang="en-US" sz="2700" u="none" strike="noStrike" cap="none" dirty="0" smtClean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5471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Cabin"/>
              <a:buChar char="•"/>
            </a:pPr>
            <a:r>
              <a:rPr lang="ru-RU" sz="27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Основная память</a:t>
            </a:r>
            <a:r>
              <a:rPr lang="en-US" sz="27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</a:t>
            </a:r>
            <a:r>
              <a:rPr lang="ru-RU" sz="27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Быстрое маленькое временное хранилище. Данные теряются после перезагрузки – он же</a:t>
            </a:r>
            <a:r>
              <a:rPr lang="en-US" sz="27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RAM</a:t>
            </a:r>
            <a:r>
              <a:rPr lang="ru-RU" sz="27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(ЗУПВ);</a:t>
            </a:r>
            <a:endParaRPr lang="en-US" sz="2700" u="none" strike="noStrike" cap="none" dirty="0" smtClean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5471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Cabin"/>
              <a:buChar char="•"/>
            </a:pPr>
            <a:r>
              <a:rPr lang="ru-RU" sz="27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Вторичная память</a:t>
            </a:r>
            <a:r>
              <a:rPr lang="en-US" sz="27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  <a:r>
              <a:rPr lang="en-US" sz="27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7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Более медленное большое постоянное хранилище</a:t>
            </a:r>
            <a:r>
              <a:rPr lang="ru-RU" sz="27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 Остается, пока не будет удалено </a:t>
            </a:r>
            <a:r>
              <a:rPr lang="en-US" sz="27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– </a:t>
            </a:r>
            <a:r>
              <a:rPr lang="ru-RU" sz="27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диск </a:t>
            </a:r>
            <a:r>
              <a:rPr lang="en-US" sz="27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 </a:t>
            </a:r>
            <a:r>
              <a:rPr lang="ru-RU" sz="27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карта памяти;</a:t>
            </a:r>
            <a:endParaRPr lang="en-US" sz="27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pic>
        <p:nvPicPr>
          <p:cNvPr id="373" name="Shape 3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674600" y="2805111"/>
            <a:ext cx="2006600" cy="1995486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Shape 374"/>
          <p:cNvSpPr/>
          <p:nvPr/>
        </p:nvSpPr>
        <p:spPr>
          <a:xfrm>
            <a:off x="14071600" y="2349500"/>
            <a:ext cx="1803400" cy="1270000"/>
          </a:xfrm>
          <a:prstGeom prst="wedgeEllipseCallout">
            <a:avLst>
              <a:gd name="adj1" fmla="val -36159"/>
              <a:gd name="adj2" fmla="val 66254"/>
            </a:avLst>
          </a:prstGeom>
          <a:blipFill rotWithShape="1">
            <a:blip r:embed="rId4">
              <a:alphaModFix/>
            </a:blip>
            <a:tile tx="0" ty="0" sx="100000" sy="100000" flip="none" algn="tl"/>
          </a:blipFill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ru-RU" sz="2400" u="none" strike="noStrike" cap="none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Что дальше?</a:t>
            </a:r>
            <a:endParaRPr lang="en-US" sz="2400" u="none" strike="noStrike" cap="none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Shape 379"/>
          <p:cNvSpPr txBox="1"/>
          <p:nvPr/>
        </p:nvSpPr>
        <p:spPr>
          <a:xfrm>
            <a:off x="6096000" y="964520"/>
            <a:ext cx="3454399" cy="6838949"/>
          </a:xfrm>
          <a:prstGeom prst="rect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26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Программное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2600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обеспечение</a:t>
            </a:r>
            <a:endParaRPr lang="en-US" sz="2600" u="none" strike="noStrike" cap="none" dirty="0">
              <a:solidFill>
                <a:srgbClr val="00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80" name="Shape 380"/>
          <p:cNvSpPr txBox="1"/>
          <p:nvPr/>
        </p:nvSpPr>
        <p:spPr>
          <a:xfrm>
            <a:off x="2626822" y="2063070"/>
            <a:ext cx="2389677" cy="21843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Устройства ввода и вывода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81" name="Shape 381"/>
          <p:cNvSpPr txBox="1"/>
          <p:nvPr/>
        </p:nvSpPr>
        <p:spPr>
          <a:xfrm>
            <a:off x="6434052" y="2164670"/>
            <a:ext cx="2748048" cy="19811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Центральный процессор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82" name="Shape 382"/>
          <p:cNvSpPr txBox="1"/>
          <p:nvPr/>
        </p:nvSpPr>
        <p:spPr>
          <a:xfrm>
            <a:off x="6731000" y="5199970"/>
            <a:ext cx="2171700" cy="21335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endParaRPr lang="ru-RU" sz="3200" u="none" strike="noStrike" cap="none" dirty="0" smtClean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Основная память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83" name="Shape 383"/>
          <p:cNvSpPr txBox="1"/>
          <p:nvPr/>
        </p:nvSpPr>
        <p:spPr>
          <a:xfrm>
            <a:off x="11264900" y="3371170"/>
            <a:ext cx="2334722" cy="21843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Вторичная память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384" name="Shape 384"/>
          <p:cNvCxnSpPr/>
          <p:nvPr/>
        </p:nvCxnSpPr>
        <p:spPr>
          <a:xfrm flipH="1">
            <a:off x="5030786" y="3190195"/>
            <a:ext cx="1058862" cy="17461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stealth" w="med" len="med"/>
          </a:ln>
        </p:spPr>
      </p:cxnSp>
      <p:cxnSp>
        <p:nvCxnSpPr>
          <p:cNvPr id="385" name="Shape 385"/>
          <p:cNvCxnSpPr/>
          <p:nvPr/>
        </p:nvCxnSpPr>
        <p:spPr>
          <a:xfrm rot="10800000">
            <a:off x="7391400" y="4174444"/>
            <a:ext cx="0" cy="971550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86" name="Shape 386"/>
          <p:cNvCxnSpPr/>
          <p:nvPr/>
        </p:nvCxnSpPr>
        <p:spPr>
          <a:xfrm>
            <a:off x="8345486" y="4191907"/>
            <a:ext cx="0" cy="919162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87" name="Shape 387"/>
          <p:cNvCxnSpPr/>
          <p:nvPr/>
        </p:nvCxnSpPr>
        <p:spPr>
          <a:xfrm flipH="1">
            <a:off x="9655175" y="3814082"/>
            <a:ext cx="1562099" cy="17461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88" name="Shape 388"/>
          <p:cNvCxnSpPr/>
          <p:nvPr/>
        </p:nvCxnSpPr>
        <p:spPr>
          <a:xfrm>
            <a:off x="9620250" y="4818970"/>
            <a:ext cx="1579562" cy="0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89" name="Shape 389"/>
          <p:cNvSpPr txBox="1"/>
          <p:nvPr/>
        </p:nvSpPr>
        <p:spPr>
          <a:xfrm>
            <a:off x="11787448" y="964520"/>
            <a:ext cx="3158836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Типичный компьютер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90" name="Shape 390"/>
          <p:cNvSpPr/>
          <p:nvPr/>
        </p:nvSpPr>
        <p:spPr>
          <a:xfrm>
            <a:off x="9396412" y="1110570"/>
            <a:ext cx="1803400" cy="1270000"/>
          </a:xfrm>
          <a:prstGeom prst="wedgeEllipseCallout">
            <a:avLst>
              <a:gd name="adj1" fmla="val -62304"/>
              <a:gd name="adj2" fmla="val 79687"/>
            </a:avLst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ru-RU" sz="2400" u="none" strike="noStrike" cap="none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Что дальше?</a:t>
            </a:r>
            <a:endParaRPr lang="en-US" sz="2400" u="none" strike="noStrike" cap="none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pic>
        <p:nvPicPr>
          <p:cNvPr id="391" name="Shape 39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22450" y="5279978"/>
            <a:ext cx="457200" cy="649286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Shape 392"/>
          <p:cNvSpPr/>
          <p:nvPr/>
        </p:nvSpPr>
        <p:spPr>
          <a:xfrm>
            <a:off x="7670800" y="4234770"/>
            <a:ext cx="2768599" cy="1270000"/>
          </a:xfrm>
          <a:prstGeom prst="wedgeEllipseCallout">
            <a:avLst>
              <a:gd name="adj1" fmla="val -17963"/>
              <a:gd name="adj2" fmla="val 84303"/>
            </a:avLst>
          </a:prstGeom>
          <a:solidFill>
            <a:schemeClr val="tx1">
              <a:lumMod val="75000"/>
            </a:schemeClr>
          </a:solidFill>
          <a:ln w="508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if x&lt; 3: print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Компьютеры хотят быть полезными</a:t>
            </a:r>
            <a:r>
              <a:rPr lang="en-US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...</a:t>
            </a:r>
            <a:endParaRPr lang="en-US" sz="64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21" name="Shape 221"/>
          <p:cNvSpPr txBox="1">
            <a:spLocks noGrp="1"/>
          </p:cNvSpPr>
          <p:nvPr>
            <p:ph type="body" idx="1"/>
          </p:nvPr>
        </p:nvSpPr>
        <p:spPr>
          <a:xfrm>
            <a:off x="812799" y="2133600"/>
            <a:ext cx="8696961" cy="603408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 indent="-345694">
              <a:spcBef>
                <a:spcPts val="0"/>
              </a:spcBef>
              <a:buSzPct val="100000"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Компьютеры созданы с одной целью </a:t>
            </a:r>
            <a:r>
              <a:rPr lang="ru-RU" sz="3200" dirty="0"/>
              <a:t>—</a:t>
            </a: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быть для нас полезными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456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Но нам необходимо говорить на их языке, чтобы описать, чего мы хотим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456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 удобству пользователей кто-то уже поместил множество разных програм</a:t>
            </a:r>
            <a:r>
              <a:rPr lang="ru-RU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 (инструкций) в компьютер, а пользовате-лям нужно лишь выбрать, какую из них они хотят использовать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22" name="Shape 222"/>
          <p:cNvSpPr/>
          <p:nvPr/>
        </p:nvSpPr>
        <p:spPr>
          <a:xfrm>
            <a:off x="9982200" y="5118100"/>
            <a:ext cx="5702299" cy="3149600"/>
          </a:xfrm>
          <a:prstGeom prst="roundRect">
            <a:avLst>
              <a:gd name="adj" fmla="val 1306"/>
            </a:avLst>
          </a:prstGeom>
          <a:solidFill>
            <a:schemeClr val="accent1">
              <a:alpha val="49411"/>
            </a:schemeClr>
          </a:solid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Shape 223"/>
          <p:cNvSpPr/>
          <p:nvPr/>
        </p:nvSpPr>
        <p:spPr>
          <a:xfrm>
            <a:off x="10401300" y="5524500"/>
            <a:ext cx="1092199" cy="1092199"/>
          </a:xfrm>
          <a:prstGeom prst="roundRect">
            <a:avLst>
              <a:gd name="adj" fmla="val 3767"/>
            </a:avLst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Что дальше</a:t>
            </a:r>
            <a:r>
              <a:rPr lang="en-US" sz="2000" u="none" strike="noStrike" cap="none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2000" u="none" strike="noStrike" cap="none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24" name="Shape 224"/>
          <p:cNvSpPr/>
          <p:nvPr/>
        </p:nvSpPr>
        <p:spPr>
          <a:xfrm>
            <a:off x="10401300" y="6908800"/>
            <a:ext cx="1092199" cy="1092199"/>
          </a:xfrm>
          <a:prstGeom prst="roundRect">
            <a:avLst>
              <a:gd name="adj" fmla="val 3767"/>
            </a:avLst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rgbClr val="000000"/>
              </a:buClr>
              <a:buSzPct val="25000"/>
            </a:pPr>
            <a:r>
              <a:rPr lang="ru-RU" sz="2000" dirty="0">
                <a:latin typeface="Arial" charset="0"/>
                <a:ea typeface="Arial" charset="0"/>
                <a:cs typeface="Arial" charset="0"/>
                <a:sym typeface="Cabin"/>
              </a:rPr>
              <a:t>Что дальше</a:t>
            </a:r>
            <a:r>
              <a:rPr lang="en-US" sz="2000" dirty="0"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</a:p>
        </p:txBody>
      </p:sp>
      <p:sp>
        <p:nvSpPr>
          <p:cNvPr id="225" name="Shape 225"/>
          <p:cNvSpPr/>
          <p:nvPr/>
        </p:nvSpPr>
        <p:spPr>
          <a:xfrm>
            <a:off x="11823700" y="5524500"/>
            <a:ext cx="1092199" cy="1092199"/>
          </a:xfrm>
          <a:prstGeom prst="roundRect">
            <a:avLst>
              <a:gd name="adj" fmla="val 3767"/>
            </a:avLst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rgbClr val="000000"/>
              </a:buClr>
              <a:buSzPct val="25000"/>
            </a:pPr>
            <a:r>
              <a:rPr lang="ru-RU" sz="2000" dirty="0">
                <a:latin typeface="Arial" charset="0"/>
                <a:ea typeface="Arial" charset="0"/>
                <a:cs typeface="Arial" charset="0"/>
                <a:sym typeface="Cabin"/>
              </a:rPr>
              <a:t>Что дальше</a:t>
            </a:r>
            <a:r>
              <a:rPr lang="en-US" sz="2000" dirty="0"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</a:p>
        </p:txBody>
      </p:sp>
      <p:sp>
        <p:nvSpPr>
          <p:cNvPr id="226" name="Shape 226"/>
          <p:cNvSpPr/>
          <p:nvPr/>
        </p:nvSpPr>
        <p:spPr>
          <a:xfrm>
            <a:off x="11823700" y="6908800"/>
            <a:ext cx="1092199" cy="1092199"/>
          </a:xfrm>
          <a:prstGeom prst="roundRect">
            <a:avLst>
              <a:gd name="adj" fmla="val 3767"/>
            </a:avLst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rgbClr val="000000"/>
              </a:buClr>
              <a:buSzPct val="25000"/>
            </a:pPr>
            <a:r>
              <a:rPr lang="ru-RU" sz="2000" dirty="0">
                <a:latin typeface="Arial" charset="0"/>
                <a:ea typeface="Arial" charset="0"/>
                <a:cs typeface="Arial" charset="0"/>
                <a:sym typeface="Cabin"/>
              </a:rPr>
              <a:t>Что дальше</a:t>
            </a:r>
            <a:r>
              <a:rPr lang="en-US" sz="2000" dirty="0"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</a:p>
        </p:txBody>
      </p:sp>
      <p:sp>
        <p:nvSpPr>
          <p:cNvPr id="227" name="Shape 227"/>
          <p:cNvSpPr/>
          <p:nvPr/>
        </p:nvSpPr>
        <p:spPr>
          <a:xfrm>
            <a:off x="13246100" y="6908800"/>
            <a:ext cx="1092199" cy="1092199"/>
          </a:xfrm>
          <a:prstGeom prst="roundRect">
            <a:avLst>
              <a:gd name="adj" fmla="val 3767"/>
            </a:avLst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rgbClr val="000000"/>
              </a:buClr>
              <a:buSzPct val="25000"/>
            </a:pPr>
            <a:r>
              <a:rPr lang="ru-RU" sz="2000" dirty="0">
                <a:latin typeface="Arial" charset="0"/>
                <a:ea typeface="Arial" charset="0"/>
                <a:cs typeface="Arial" charset="0"/>
                <a:sym typeface="Cabin"/>
              </a:rPr>
              <a:t>Что дальше</a:t>
            </a:r>
            <a:r>
              <a:rPr lang="en-US" sz="2000" dirty="0"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</a:p>
        </p:txBody>
      </p:sp>
      <p:sp>
        <p:nvSpPr>
          <p:cNvPr id="228" name="Shape 228"/>
          <p:cNvSpPr/>
          <p:nvPr/>
        </p:nvSpPr>
        <p:spPr>
          <a:xfrm>
            <a:off x="13246100" y="5524500"/>
            <a:ext cx="1092199" cy="1092199"/>
          </a:xfrm>
          <a:prstGeom prst="roundRect">
            <a:avLst>
              <a:gd name="adj" fmla="val 3767"/>
            </a:avLst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rgbClr val="000000"/>
              </a:buClr>
              <a:buSzPct val="25000"/>
            </a:pPr>
            <a:r>
              <a:rPr lang="ru-RU" sz="2000" dirty="0">
                <a:latin typeface="Arial" charset="0"/>
                <a:ea typeface="Arial" charset="0"/>
                <a:cs typeface="Arial" charset="0"/>
                <a:sym typeface="Cabin"/>
              </a:rPr>
              <a:t>Что дальше</a:t>
            </a:r>
            <a:r>
              <a:rPr lang="en-US" sz="2000" dirty="0"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</a:p>
        </p:txBody>
      </p:sp>
      <p:sp>
        <p:nvSpPr>
          <p:cNvPr id="229" name="Shape 229"/>
          <p:cNvSpPr/>
          <p:nvPr/>
        </p:nvSpPr>
        <p:spPr>
          <a:xfrm>
            <a:off x="14541500" y="6248400"/>
            <a:ext cx="876300" cy="876300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0" name="Shape 2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557000" y="2589211"/>
            <a:ext cx="2006600" cy="1995486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Shape 231"/>
          <p:cNvSpPr/>
          <p:nvPr/>
        </p:nvSpPr>
        <p:spPr>
          <a:xfrm>
            <a:off x="12992100" y="2171700"/>
            <a:ext cx="1803400" cy="1270000"/>
          </a:xfrm>
          <a:prstGeom prst="wedgeEllipseCallout">
            <a:avLst>
              <a:gd name="adj1" fmla="val -29134"/>
              <a:gd name="adj2" fmla="val 66404"/>
            </a:avLst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ru-RU" sz="2400" u="none" strike="noStrike" cap="none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Что дальше</a:t>
            </a:r>
            <a:r>
              <a:rPr lang="en-US" sz="2400" u="none" strike="noStrike" cap="none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2400" u="none" strike="noStrike" cap="none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6" name="Shape 386"/>
          <p:cNvCxnSpPr/>
          <p:nvPr/>
        </p:nvCxnSpPr>
        <p:spPr>
          <a:xfrm>
            <a:off x="8345486" y="4191907"/>
            <a:ext cx="0" cy="919162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16" name="Shape 407"/>
          <p:cNvSpPr txBox="1"/>
          <p:nvPr/>
        </p:nvSpPr>
        <p:spPr>
          <a:xfrm>
            <a:off x="11438313" y="6762750"/>
            <a:ext cx="4139738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80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chemeClr val="accent4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Язык программирования</a:t>
            </a:r>
            <a:endParaRPr lang="en-US" sz="3600" u="none" strike="noStrike" cap="none" dirty="0">
              <a:solidFill>
                <a:schemeClr val="accent4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18" name="Shape 379"/>
          <p:cNvSpPr txBox="1"/>
          <p:nvPr/>
        </p:nvSpPr>
        <p:spPr>
          <a:xfrm>
            <a:off x="6096000" y="964520"/>
            <a:ext cx="3454399" cy="6838949"/>
          </a:xfrm>
          <a:prstGeom prst="rect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26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Программное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2600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обеспечение</a:t>
            </a:r>
            <a:endParaRPr lang="en-US" sz="2600" u="none" strike="noStrike" cap="none" dirty="0">
              <a:solidFill>
                <a:srgbClr val="00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19" name="Shape 380"/>
          <p:cNvSpPr txBox="1"/>
          <p:nvPr/>
        </p:nvSpPr>
        <p:spPr>
          <a:xfrm>
            <a:off x="2626822" y="2063070"/>
            <a:ext cx="2389677" cy="21843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Устройства ввода и вывода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0" name="Shape 381"/>
          <p:cNvSpPr txBox="1"/>
          <p:nvPr/>
        </p:nvSpPr>
        <p:spPr>
          <a:xfrm>
            <a:off x="6434052" y="2164670"/>
            <a:ext cx="2748048" cy="19811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Центральный процессор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1" name="Shape 382"/>
          <p:cNvSpPr txBox="1"/>
          <p:nvPr/>
        </p:nvSpPr>
        <p:spPr>
          <a:xfrm>
            <a:off x="6731000" y="5199970"/>
            <a:ext cx="2171700" cy="21335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endParaRPr lang="ru-RU" sz="3200" u="none" strike="noStrike" cap="none" dirty="0" smtClean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Основная память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2" name="Shape 383"/>
          <p:cNvSpPr txBox="1"/>
          <p:nvPr/>
        </p:nvSpPr>
        <p:spPr>
          <a:xfrm>
            <a:off x="11264900" y="3371170"/>
            <a:ext cx="2334722" cy="21843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Вторичная память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23" name="Shape 384"/>
          <p:cNvCxnSpPr/>
          <p:nvPr/>
        </p:nvCxnSpPr>
        <p:spPr>
          <a:xfrm flipH="1">
            <a:off x="5030786" y="3190195"/>
            <a:ext cx="1058862" cy="17461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stealth" w="med" len="med"/>
          </a:ln>
        </p:spPr>
      </p:cxnSp>
      <p:cxnSp>
        <p:nvCxnSpPr>
          <p:cNvPr id="24" name="Shape 385"/>
          <p:cNvCxnSpPr/>
          <p:nvPr/>
        </p:nvCxnSpPr>
        <p:spPr>
          <a:xfrm rot="10800000">
            <a:off x="7391400" y="4174444"/>
            <a:ext cx="0" cy="971550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5" name="Shape 386"/>
          <p:cNvCxnSpPr/>
          <p:nvPr/>
        </p:nvCxnSpPr>
        <p:spPr>
          <a:xfrm>
            <a:off x="8345486" y="4191907"/>
            <a:ext cx="0" cy="919162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6" name="Shape 387"/>
          <p:cNvCxnSpPr/>
          <p:nvPr/>
        </p:nvCxnSpPr>
        <p:spPr>
          <a:xfrm flipH="1">
            <a:off x="9655175" y="3814082"/>
            <a:ext cx="1562099" cy="17461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7" name="Shape 388"/>
          <p:cNvCxnSpPr/>
          <p:nvPr/>
        </p:nvCxnSpPr>
        <p:spPr>
          <a:xfrm>
            <a:off x="9620250" y="4818970"/>
            <a:ext cx="1579562" cy="0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8" name="Shape 389"/>
          <p:cNvSpPr txBox="1"/>
          <p:nvPr/>
        </p:nvSpPr>
        <p:spPr>
          <a:xfrm>
            <a:off x="11787448" y="964520"/>
            <a:ext cx="3158836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Типичный компьютер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9" name="Shape 390"/>
          <p:cNvSpPr/>
          <p:nvPr/>
        </p:nvSpPr>
        <p:spPr>
          <a:xfrm>
            <a:off x="9396412" y="1110570"/>
            <a:ext cx="1803400" cy="1270000"/>
          </a:xfrm>
          <a:prstGeom prst="wedgeEllipseCallout">
            <a:avLst>
              <a:gd name="adj1" fmla="val -62304"/>
              <a:gd name="adj2" fmla="val 79687"/>
            </a:avLst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ru-RU" sz="2400" u="none" strike="noStrike" cap="none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Что дальше?</a:t>
            </a:r>
            <a:endParaRPr lang="en-US" sz="2400" u="none" strike="noStrike" cap="none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pic>
        <p:nvPicPr>
          <p:cNvPr id="30" name="Shape 39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22450" y="5279978"/>
            <a:ext cx="457200" cy="649286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Shape 410"/>
          <p:cNvSpPr/>
          <p:nvPr/>
        </p:nvSpPr>
        <p:spPr>
          <a:xfrm>
            <a:off x="7670800" y="3962400"/>
            <a:ext cx="2768599" cy="1270000"/>
          </a:xfrm>
          <a:prstGeom prst="wedgeEllipseCallout">
            <a:avLst>
              <a:gd name="adj1" fmla="val -23159"/>
              <a:gd name="adj2" fmla="val 71986"/>
            </a:avLst>
          </a:prstGeom>
          <a:solidFill>
            <a:schemeClr val="tx1">
              <a:lumMod val="75000"/>
            </a:schemeClr>
          </a:solidFill>
          <a:ln w="508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80"/>
              </a:buClr>
              <a:buSzPct val="25000"/>
              <a:buFont typeface="Courier New"/>
              <a:buNone/>
            </a:pPr>
            <a:r>
              <a:rPr lang="en-US" sz="2600" b="1" i="0" u="none" strike="noStrike" cap="none" dirty="0">
                <a:solidFill>
                  <a:schemeClr val="accent4"/>
                </a:solidFill>
                <a:latin typeface="Courier"/>
                <a:ea typeface="Courier"/>
                <a:cs typeface="Courier"/>
                <a:sym typeface="Courier New"/>
              </a:rPr>
              <a:t>01001001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80"/>
              </a:buClr>
              <a:buSzPct val="25000"/>
              <a:buFont typeface="Courier New"/>
              <a:buNone/>
            </a:pPr>
            <a:r>
              <a:rPr lang="en-US" sz="2600" b="1" i="0" u="none" strike="noStrike" cap="none" dirty="0">
                <a:solidFill>
                  <a:schemeClr val="accent4"/>
                </a:solidFill>
                <a:latin typeface="Courier"/>
                <a:ea typeface="Courier"/>
                <a:cs typeface="Courier"/>
                <a:sym typeface="Courier New"/>
              </a:rPr>
              <a:t>00111001</a:t>
            </a:r>
          </a:p>
        </p:txBody>
      </p:sp>
    </p:spTree>
    <p:extLst>
      <p:ext uri="{BB962C8B-B14F-4D97-AF65-F5344CB8AC3E}">
        <p14:creationId xmlns:p14="http://schemas.microsoft.com/office/powerpoint/2010/main" val="96633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Shape 4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2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Горячий Центральный Процессор</a:t>
            </a:r>
            <a:endParaRPr lang="en-US" sz="72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16" name="Shape 416"/>
          <p:cNvSpPr txBox="1"/>
          <p:nvPr/>
        </p:nvSpPr>
        <p:spPr>
          <a:xfrm>
            <a:off x="3587148" y="7532185"/>
            <a:ext cx="9602399" cy="597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u="sng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http://www.youtube.com/watch?v=y39D4529FM4</a:t>
            </a:r>
          </a:p>
        </p:txBody>
      </p:sp>
      <p:pic>
        <p:nvPicPr>
          <p:cNvPr id="417" name="Shape 4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91200" y="2654300"/>
            <a:ext cx="5194300" cy="4597399"/>
          </a:xfrm>
          <a:prstGeom prst="rect">
            <a:avLst/>
          </a:prstGeom>
          <a:noFill/>
          <a:ln>
            <a:noFill/>
          </a:ln>
        </p:spPr>
      </p:pic>
      <p:sp>
        <p:nvSpPr>
          <p:cNvPr id="418" name="Shape 418"/>
          <p:cNvSpPr/>
          <p:nvPr/>
        </p:nvSpPr>
        <p:spPr>
          <a:xfrm>
            <a:off x="9347200" y="3073400"/>
            <a:ext cx="1803400" cy="1270000"/>
          </a:xfrm>
          <a:prstGeom prst="wedgeEllipseCallout">
            <a:avLst>
              <a:gd name="adj1" fmla="val -40790"/>
              <a:gd name="adj2" fmla="val 71581"/>
            </a:avLst>
          </a:prstGeom>
          <a:blipFill rotWithShape="1">
            <a:blip r:embed="rId5">
              <a:alphaModFix/>
            </a:blip>
            <a:tile tx="0" ty="0" sx="100000" sy="100000" flip="none" algn="tl"/>
          </a:blipFill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ru-RU" sz="2400" u="none" strike="noStrike" cap="none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Что дальше?</a:t>
            </a:r>
            <a:endParaRPr lang="en-US" sz="2400" u="none" strike="noStrike" cap="none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Shape 4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Жесткий диск в работе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pic>
        <p:nvPicPr>
          <p:cNvPr id="424" name="Shape 4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07100" y="2667000"/>
            <a:ext cx="3771900" cy="4089399"/>
          </a:xfrm>
          <a:prstGeom prst="rect">
            <a:avLst/>
          </a:prstGeom>
          <a:noFill/>
          <a:ln>
            <a:noFill/>
          </a:ln>
        </p:spPr>
      </p:pic>
      <p:sp>
        <p:nvSpPr>
          <p:cNvPr id="425" name="Shape 425"/>
          <p:cNvSpPr txBox="1"/>
          <p:nvPr/>
        </p:nvSpPr>
        <p:spPr>
          <a:xfrm>
            <a:off x="3037463" y="7210242"/>
            <a:ext cx="9908700" cy="597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u="sng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4"/>
              </a:rPr>
              <a:t>http://www.youtube.com/watch?v=9eMWG3fwiEU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Shape 43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Пайтон</a:t>
            </a:r>
            <a:r>
              <a:rPr lang="en-US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 язык программирования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Shape 435"/>
          <p:cNvSpPr txBox="1"/>
          <p:nvPr/>
        </p:nvSpPr>
        <p:spPr>
          <a:xfrm>
            <a:off x="3318350" y="7319254"/>
            <a:ext cx="96390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sng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http://harrypotter.wikia.com/wiki/Parseltongue</a:t>
            </a:r>
          </a:p>
        </p:txBody>
      </p:sp>
      <p:sp>
        <p:nvSpPr>
          <p:cNvPr id="436" name="Shape 436"/>
          <p:cNvSpPr txBox="1"/>
          <p:nvPr/>
        </p:nvSpPr>
        <p:spPr>
          <a:xfrm>
            <a:off x="1558925" y="1612669"/>
            <a:ext cx="10502899" cy="541989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rgbClr val="FF00FF"/>
              </a:buClr>
              <a:buSzPct val="25000"/>
            </a:pPr>
            <a:r>
              <a:rPr lang="ru-RU" sz="42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Змеиный язык или Парселтанг </a:t>
            </a:r>
            <a:r>
              <a:rPr lang="en-US" sz="42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4400" dirty="0">
                <a:solidFill>
                  <a:schemeClr val="bg1"/>
                </a:solidFill>
              </a:rPr>
              <a:t>—</a:t>
            </a:r>
            <a:r>
              <a:rPr lang="ru-RU" sz="42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магический язык змей и тех, кто способен с ними общаться. Человека, говорящего на </a:t>
            </a:r>
            <a:r>
              <a:rPr lang="ru-RU" sz="42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Парселтанге</a:t>
            </a:r>
            <a:r>
              <a:rPr lang="ru-RU" sz="4200" u="none" strike="noStrike" cap="none" dirty="0" smtClean="0">
                <a:solidFill>
                  <a:srgbClr val="F3F3F3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называют </a:t>
            </a:r>
            <a:r>
              <a:rPr lang="ru-RU" sz="42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Змееуст</a:t>
            </a:r>
            <a:r>
              <a:rPr lang="en-US" sz="42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 </a:t>
            </a:r>
            <a:r>
              <a:rPr lang="ru-RU" sz="42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Это очень необычный навык и он может передаваться по наследству</a:t>
            </a:r>
            <a:r>
              <a:rPr lang="en-US" sz="42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 </a:t>
            </a:r>
            <a:r>
              <a:rPr lang="ru-RU" sz="42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Практически все известные </a:t>
            </a:r>
            <a:r>
              <a:rPr lang="ru-RU" sz="4200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Змееусты</a:t>
            </a:r>
            <a:r>
              <a:rPr lang="en-US" sz="42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42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произошли от </a:t>
            </a:r>
            <a:r>
              <a:rPr lang="ru-RU" sz="4200" u="sng" strike="noStrike" cap="none" dirty="0" err="1" smtClean="0">
                <a:solidFill>
                  <a:srgbClr val="F6B26B"/>
                </a:solidFill>
                <a:latin typeface="Arial" charset="0"/>
                <a:ea typeface="Arial" charset="0"/>
                <a:cs typeface="Arial" charset="0"/>
                <a:sym typeface="Cabin"/>
                <a:hlinkClick r:id="rId4"/>
              </a:rPr>
              <a:t>Салазара</a:t>
            </a:r>
            <a:r>
              <a:rPr lang="ru-RU" sz="4200" u="sng" strike="noStrike" cap="none" dirty="0" smtClean="0">
                <a:solidFill>
                  <a:srgbClr val="F6B26B"/>
                </a:solidFill>
                <a:latin typeface="Arial" charset="0"/>
                <a:ea typeface="Arial" charset="0"/>
                <a:cs typeface="Arial" charset="0"/>
                <a:sym typeface="Cabin"/>
                <a:hlinkClick r:id="rId4"/>
              </a:rPr>
              <a:t> </a:t>
            </a:r>
            <a:r>
              <a:rPr lang="ru-RU" sz="4200" u="sng" strike="noStrike" cap="none" dirty="0" err="1" smtClean="0">
                <a:solidFill>
                  <a:srgbClr val="F6B26B"/>
                </a:solidFill>
                <a:latin typeface="Arial" charset="0"/>
                <a:ea typeface="Arial" charset="0"/>
                <a:cs typeface="Arial" charset="0"/>
                <a:sym typeface="Cabin"/>
                <a:hlinkClick r:id="rId4"/>
              </a:rPr>
              <a:t>Слизерина</a:t>
            </a:r>
            <a:r>
              <a:rPr lang="en-US" sz="42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endParaRPr lang="en-US" sz="4200" u="none" strike="noStrike" cap="none" dirty="0">
              <a:solidFill>
                <a:schemeClr val="bg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pic>
        <p:nvPicPr>
          <p:cNvPr id="437" name="Shape 43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509500" y="2755900"/>
            <a:ext cx="3174900" cy="276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Shape 443"/>
          <p:cNvSpPr txBox="1"/>
          <p:nvPr/>
        </p:nvSpPr>
        <p:spPr>
          <a:xfrm>
            <a:off x="1225684" y="1297021"/>
            <a:ext cx="10991783" cy="558591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rgbClr val="FF00FF"/>
              </a:buClr>
              <a:buSzPct val="25000"/>
            </a:pPr>
            <a:r>
              <a:rPr lang="ru-RU" sz="42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Пайтон</a:t>
            </a:r>
            <a:r>
              <a:rPr lang="en-US" sz="42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4000" dirty="0">
                <a:solidFill>
                  <a:schemeClr val="bg1"/>
                </a:solidFill>
              </a:rPr>
              <a:t>—</a:t>
            </a:r>
            <a:r>
              <a:rPr lang="ru-RU" sz="42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язык интерпретатора </a:t>
            </a:r>
            <a:r>
              <a:rPr lang="ru-RU" sz="42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Пайтон</a:t>
            </a:r>
            <a:r>
              <a:rPr lang="en-US" sz="42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42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 тех, кто может с ним общаться</a:t>
            </a:r>
            <a:r>
              <a:rPr lang="en-US" sz="42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r>
              <a:rPr lang="ru-RU" sz="42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Человека, владеющего </a:t>
            </a:r>
            <a:r>
              <a:rPr lang="ru-RU" sz="42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Пайтон</a:t>
            </a:r>
            <a:r>
              <a:rPr lang="ru-RU" sz="42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называют </a:t>
            </a:r>
            <a:r>
              <a:rPr lang="ru-RU" sz="42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Пайтонист</a:t>
            </a:r>
            <a:r>
              <a:rPr lang="en-US" sz="42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r>
              <a:rPr lang="ru-RU" sz="42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42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Это </a:t>
            </a:r>
            <a:r>
              <a:rPr lang="ru-RU" sz="42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очень необычный навык и он может передаваться по наследству</a:t>
            </a:r>
            <a:r>
              <a:rPr lang="en-US" sz="42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 </a:t>
            </a:r>
            <a:r>
              <a:rPr lang="ru-RU" sz="42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Практически все </a:t>
            </a:r>
            <a:r>
              <a:rPr lang="ru-RU" sz="42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Пайтонисты</a:t>
            </a:r>
            <a:r>
              <a:rPr lang="en-US" sz="42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42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используют</a:t>
            </a:r>
            <a:r>
              <a:rPr lang="en-US" sz="42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42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программное обеспечение</a:t>
            </a:r>
            <a:r>
              <a:rPr lang="en-US" sz="42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42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разработанное</a:t>
            </a:r>
            <a:r>
              <a:rPr lang="en-US" sz="42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4200" u="none" strike="noStrike" cap="none" dirty="0" smtClean="0">
                <a:solidFill>
                  <a:srgbClr val="F6B26B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Гвидо Ван Россумом</a:t>
            </a:r>
            <a:r>
              <a:rPr lang="en-US" sz="42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endParaRPr lang="en-US" sz="4200" u="none" strike="noStrike" cap="none" dirty="0">
              <a:solidFill>
                <a:schemeClr val="bg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pic>
        <p:nvPicPr>
          <p:cNvPr id="444" name="Shape 4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5000" y="4470400"/>
            <a:ext cx="2108100" cy="317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Shape 4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46100" y="1041400"/>
            <a:ext cx="2286000" cy="2997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6" name="Shape 44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6912" y="6517178"/>
            <a:ext cx="3517899" cy="20780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Shape 45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ru-RU" sz="50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Начало обучения</a:t>
            </a:r>
            <a:r>
              <a:rPr lang="en-US" sz="50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</a:t>
            </a:r>
            <a:r>
              <a:rPr lang="ru-RU" sz="5000" u="none" strike="noStrike" cap="none" dirty="0" smtClean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Синтаксические ошибки</a:t>
            </a:r>
            <a:endParaRPr lang="en-US" sz="5000" u="none" strike="noStrike" cap="none" dirty="0">
              <a:solidFill>
                <a:srgbClr val="E066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52" name="Shape 45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 indent="-354711">
              <a:spcBef>
                <a:spcPts val="0"/>
              </a:spcBef>
              <a:buSzPct val="100000"/>
            </a:pP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Нам нужно изучить </a:t>
            </a:r>
            <a:r>
              <a:rPr lang="ru-RU" sz="30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язык Пайтон</a:t>
            </a:r>
            <a:r>
              <a:rPr lang="ru-RU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чтобы передавать инструкции Пайтон-интерпретатору. В начале обучения мы будем делать множество ошибок и нести белиберду, словно маленькие дети.</a:t>
            </a:r>
            <a:r>
              <a:rPr lang="en-US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lvl="0" indent="-354711">
              <a:buSzPct val="100000"/>
            </a:pP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Когда мы делаем ошибку, компьютеру это не кажется забавным. Он выдает сообщение: </a:t>
            </a:r>
            <a:r>
              <a:rPr lang="en-US" sz="3000" dirty="0" smtClean="0">
                <a:solidFill>
                  <a:srgbClr val="E06666"/>
                </a:solidFill>
              </a:rPr>
              <a:t>“</a:t>
            </a:r>
            <a:r>
              <a:rPr lang="ru-RU" sz="3000" dirty="0" smtClean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синтаксическая ошибка</a:t>
            </a:r>
            <a:r>
              <a:rPr lang="en-US" sz="3000" dirty="0" smtClean="0">
                <a:solidFill>
                  <a:srgbClr val="E06666"/>
                </a:solidFill>
              </a:rPr>
              <a:t>”</a:t>
            </a:r>
            <a:r>
              <a:rPr lang="ru-RU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как-бы подчеркивая, что он знает язык, а вы его еще только учите. Кажется, Пайтон жесток и бесчувственен.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lvl="0" indent="-354711">
              <a:buSzPct val="100000"/>
            </a:pP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Но вы должны помнить, что люди умны и наделены способностью учиться. Компьютер простой и очень быстрый, но он не может учиться. Поэтому для вас </a:t>
            </a:r>
            <a:r>
              <a:rPr lang="ru-RU" sz="30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освоить Пайтон </a:t>
            </a:r>
            <a:r>
              <a:rPr lang="ru-RU" sz="3200" dirty="0">
                <a:solidFill>
                  <a:srgbClr val="FFFF00"/>
                </a:solidFill>
              </a:rPr>
              <a:t>—</a:t>
            </a:r>
            <a:r>
              <a:rPr lang="ru-RU" sz="30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гораздо проще, чем компьютеру выучить английский.</a:t>
            </a:r>
            <a:endParaRPr lang="en-US" sz="30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Shape 457"/>
          <p:cNvSpPr txBox="1">
            <a:spLocks noGrp="1"/>
          </p:cNvSpPr>
          <p:nvPr>
            <p:ph type="title"/>
          </p:nvPr>
        </p:nvSpPr>
        <p:spPr>
          <a:xfrm>
            <a:off x="1155700" y="2667000"/>
            <a:ext cx="13931900" cy="250008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800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Общение с</a:t>
            </a:r>
            <a:r>
              <a:rPr lang="en-US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Пайтон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Shape 462"/>
          <p:cNvSpPr txBox="1"/>
          <p:nvPr/>
        </p:nvSpPr>
        <p:spPr>
          <a:xfrm>
            <a:off x="1336473" y="1325287"/>
            <a:ext cx="12628499" cy="32490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en-US" sz="3600" u="none" strike="noStrike" cap="none" dirty="0" err="1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csev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 </a:t>
            </a:r>
            <a:r>
              <a:rPr lang="en-US" sz="36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python3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6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 </a:t>
            </a:r>
            <a:r>
              <a:rPr lang="en-US" sz="3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3.5.1 (v3.5.1:37a07cee5969, Dec  5 2015, 21:12:44) [GCC 4.2.1 (Apple Inc. build 5666) (dot 3)] on </a:t>
            </a:r>
            <a:r>
              <a:rPr lang="en-US" sz="3600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darwinType</a:t>
            </a:r>
            <a:r>
              <a:rPr lang="en-US" sz="3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"help", "copyright", "credits" or "license" for more information</a:t>
            </a:r>
            <a:r>
              <a:rPr lang="en-US" sz="36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6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&gt;&gt;&gt; </a:t>
            </a:r>
            <a:endParaRPr lang="en-US" sz="3600" u="none" strike="noStrike" cap="none" dirty="0">
              <a:solidFill>
                <a:schemeClr val="bg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grpSp>
        <p:nvGrpSpPr>
          <p:cNvPr id="463" name="Shape 463"/>
          <p:cNvGrpSpPr/>
          <p:nvPr/>
        </p:nvGrpSpPr>
        <p:grpSpPr>
          <a:xfrm>
            <a:off x="2161309" y="4070913"/>
            <a:ext cx="5636029" cy="1598367"/>
            <a:chOff x="6843291" y="2326012"/>
            <a:chExt cx="4239245" cy="856736"/>
          </a:xfrm>
        </p:grpSpPr>
        <p:sp>
          <p:nvSpPr>
            <p:cNvPr id="464" name="Shape 464"/>
            <p:cNvSpPr txBox="1"/>
            <p:nvPr/>
          </p:nvSpPr>
          <p:spPr>
            <a:xfrm>
              <a:off x="8974181" y="2342275"/>
              <a:ext cx="2108355" cy="840473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FF"/>
                </a:buClr>
                <a:buSzPct val="25000"/>
                <a:buFont typeface="Cabin"/>
                <a:buNone/>
              </a:pPr>
              <a:r>
                <a:rPr lang="ru-RU" sz="3600" u="none" strike="noStrike" cap="none" dirty="0" smtClean="0">
                  <a:solidFill>
                    <a:srgbClr val="FF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Что дальше</a:t>
              </a:r>
              <a:r>
                <a:rPr lang="en-US" sz="3600" u="none" strike="noStrike" cap="none" dirty="0" smtClean="0">
                  <a:solidFill>
                    <a:srgbClr val="FF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?</a:t>
              </a:r>
              <a:endPara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  <p:cxnSp>
          <p:nvCxnSpPr>
            <p:cNvPr id="465" name="Shape 465"/>
            <p:cNvCxnSpPr/>
            <p:nvPr/>
          </p:nvCxnSpPr>
          <p:spPr>
            <a:xfrm>
              <a:off x="6843291" y="2326012"/>
              <a:ext cx="1988318" cy="436499"/>
            </a:xfrm>
            <a:prstGeom prst="straightConnector1">
              <a:avLst/>
            </a:prstGeom>
            <a:noFill/>
            <a:ln w="76200" cap="rnd" cmpd="sng">
              <a:solidFill>
                <a:srgbClr val="FFFF00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Shape 470"/>
          <p:cNvSpPr txBox="1"/>
          <p:nvPr/>
        </p:nvSpPr>
        <p:spPr>
          <a:xfrm>
            <a:off x="1820861" y="1519237"/>
            <a:ext cx="12628562" cy="60928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en-US" sz="3600" u="none" strike="noStrike" cap="none" dirty="0" err="1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csev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 </a:t>
            </a:r>
            <a:r>
              <a:rPr lang="en-US" sz="36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python3</a:t>
            </a:r>
            <a:endParaRPr lang="en-US" sz="3600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lvl="0">
              <a:buClr>
                <a:schemeClr val="lt1"/>
              </a:buClr>
              <a:buSzPct val="25000"/>
            </a:pPr>
            <a:r>
              <a:rPr lang="en-US" sz="3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 3.5.1 (v3.5.1:37a07cee5969, Dec  5 2015, 21:12:44) [GCC 4.2.1 (Apple Inc. build 5666) (dot 3)] on </a:t>
            </a:r>
            <a:r>
              <a:rPr lang="en-US" sz="3600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darwinType</a:t>
            </a:r>
            <a:r>
              <a:rPr lang="en-US" sz="3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"help", "copyright", "credits" or "license" for more information</a:t>
            </a:r>
            <a:r>
              <a:rPr lang="en-US" sz="36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&gt;&gt;&gt;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=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&gt;&gt;&gt; </a:t>
            </a:r>
            <a:r>
              <a:rPr lang="en-US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print(x)</a:t>
            </a:r>
            <a:endParaRPr lang="en-US" sz="36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&gt;&gt;&gt;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= x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&gt;&gt;&gt;</a:t>
            </a:r>
            <a:r>
              <a:rPr lang="en-US" sz="36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print(x)</a:t>
            </a:r>
            <a:endParaRPr lang="en-US" sz="36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&gt;&gt;&gt;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exit()</a:t>
            </a:r>
          </a:p>
        </p:txBody>
      </p:sp>
      <p:sp>
        <p:nvSpPr>
          <p:cNvPr id="471" name="Shape 471"/>
          <p:cNvSpPr txBox="1"/>
          <p:nvPr/>
        </p:nvSpPr>
        <p:spPr>
          <a:xfrm>
            <a:off x="5618835" y="4954385"/>
            <a:ext cx="9536024" cy="265767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rgbClr val="FFFF00"/>
              </a:buClr>
              <a:buSzPct val="25000"/>
            </a:pPr>
            <a:r>
              <a:rPr lang="ru-RU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Это отличный тест, чтобы убедиться, что среда разработки на Пайтон</a:t>
            </a:r>
            <a:r>
              <a:rPr lang="en-US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установлена корректно</a:t>
            </a:r>
            <a:r>
              <a:rPr lang="en-US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 </a:t>
            </a:r>
            <a:r>
              <a:rPr lang="ru-RU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Обратите внимание, что команда </a:t>
            </a:r>
            <a:r>
              <a:rPr lang="en-US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quit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 </a:t>
            </a:r>
            <a:r>
              <a:rPr lang="ru-RU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также выполняет завершение интерактивного сеанса</a:t>
            </a:r>
            <a:r>
              <a:rPr lang="en-US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endParaRPr lang="en-US" sz="36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 txBox="1">
            <a:spLocks noGrp="1"/>
          </p:cNvSpPr>
          <p:nvPr>
            <p:ph type="title"/>
          </p:nvPr>
        </p:nvSpPr>
        <p:spPr>
          <a:xfrm>
            <a:off x="812800" y="768096"/>
            <a:ext cx="12585700" cy="136550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50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Программисты предвидят потребности</a:t>
            </a:r>
            <a:endParaRPr lang="en-US" sz="50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37" name="Shape 237"/>
          <p:cNvSpPr txBox="1">
            <a:spLocks noGrp="1"/>
          </p:cNvSpPr>
          <p:nvPr>
            <p:ph type="body" idx="1"/>
          </p:nvPr>
        </p:nvSpPr>
        <p:spPr>
          <a:xfrm>
            <a:off x="812799" y="2133600"/>
            <a:ext cx="8480829" cy="603408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 indent="-345694">
              <a:spcBef>
                <a:spcPts val="0"/>
              </a:spcBef>
              <a:buSzPct val="100000"/>
            </a:pP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iPhone</a:t>
            </a:r>
            <a:r>
              <a:rPr lang="ru-RU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-приложения </a:t>
            </a:r>
            <a:r>
              <a:rPr lang="ru-RU" sz="3200" dirty="0"/>
              <a:t>—</a:t>
            </a:r>
            <a:r>
              <a:rPr lang="ru-RU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это целый рынок</a:t>
            </a:r>
            <a:endParaRPr lang="en-US" sz="3200" u="none" strike="noStrike" cap="none" dirty="0" smtClean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456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iPhone</a:t>
            </a:r>
            <a:r>
              <a:rPr lang="ru-RU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</a:t>
            </a:r>
            <a:r>
              <a:rPr lang="ru-RU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приложения имеют более </a:t>
            </a: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 </a:t>
            </a: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миллиардов скачиваний</a:t>
            </a:r>
            <a:endParaRPr lang="en-US" sz="3200" u="none" strike="noStrike" cap="none" dirty="0" smtClean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456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Все больше программистов становятся разработчиками </a:t>
            </a: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iPhone</a:t>
            </a: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-приложений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456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Программисты разбираются в том, как </a:t>
            </a:r>
            <a:r>
              <a:rPr lang="ru-RU" sz="32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работает программа</a:t>
            </a:r>
            <a:endParaRPr lang="en-US" sz="32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38" name="Shape 238"/>
          <p:cNvSpPr/>
          <p:nvPr/>
        </p:nvSpPr>
        <p:spPr>
          <a:xfrm>
            <a:off x="9740900" y="5283200"/>
            <a:ext cx="5702299" cy="3149600"/>
          </a:xfrm>
          <a:prstGeom prst="roundRect">
            <a:avLst>
              <a:gd name="adj" fmla="val 1306"/>
            </a:avLst>
          </a:prstGeom>
          <a:solidFill>
            <a:schemeClr val="accent1">
              <a:alpha val="49411"/>
            </a:schemeClr>
          </a:solid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Shape 239"/>
          <p:cNvSpPr/>
          <p:nvPr/>
        </p:nvSpPr>
        <p:spPr>
          <a:xfrm>
            <a:off x="10160000" y="5689600"/>
            <a:ext cx="1092199" cy="1092199"/>
          </a:xfrm>
          <a:prstGeom prst="roundRect">
            <a:avLst>
              <a:gd name="adj" fmla="val 3767"/>
            </a:avLst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Выбери меня!</a:t>
            </a:r>
            <a:endParaRPr lang="en-US" sz="2000" u="none" strike="noStrike" cap="none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40" name="Shape 240"/>
          <p:cNvSpPr/>
          <p:nvPr/>
        </p:nvSpPr>
        <p:spPr>
          <a:xfrm>
            <a:off x="10160000" y="7073900"/>
            <a:ext cx="1092199" cy="1092199"/>
          </a:xfrm>
          <a:prstGeom prst="roundRect">
            <a:avLst>
              <a:gd name="adj" fmla="val 3767"/>
            </a:avLst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rgbClr val="000000"/>
              </a:buClr>
              <a:buSzPct val="25000"/>
            </a:pPr>
            <a:r>
              <a:rPr lang="ru-RU" sz="2000" dirty="0">
                <a:latin typeface="Arial" charset="0"/>
                <a:ea typeface="Arial" charset="0"/>
                <a:cs typeface="Arial" charset="0"/>
                <a:sym typeface="Cabin"/>
              </a:rPr>
              <a:t>Выбери меня</a:t>
            </a:r>
            <a:endParaRPr lang="en-US" sz="2000" u="none" strike="noStrike" cap="none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41" name="Shape 241"/>
          <p:cNvSpPr/>
          <p:nvPr/>
        </p:nvSpPr>
        <p:spPr>
          <a:xfrm>
            <a:off x="11582400" y="5689600"/>
            <a:ext cx="1092199" cy="1092199"/>
          </a:xfrm>
          <a:prstGeom prst="roundRect">
            <a:avLst>
              <a:gd name="adj" fmla="val 3767"/>
            </a:avLst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rgbClr val="000000"/>
              </a:buClr>
              <a:buSzPct val="25000"/>
            </a:pPr>
            <a:r>
              <a:rPr lang="ru-RU" sz="2000" dirty="0">
                <a:latin typeface="Arial" charset="0"/>
                <a:ea typeface="Arial" charset="0"/>
                <a:cs typeface="Arial" charset="0"/>
                <a:sym typeface="Cabin"/>
              </a:rPr>
              <a:t>Выбери меня</a:t>
            </a:r>
            <a:endParaRPr lang="en-US" sz="2000" u="none" strike="noStrike" cap="none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42" name="Shape 242"/>
          <p:cNvSpPr/>
          <p:nvPr/>
        </p:nvSpPr>
        <p:spPr>
          <a:xfrm>
            <a:off x="11582400" y="7073900"/>
            <a:ext cx="1092199" cy="1092199"/>
          </a:xfrm>
          <a:prstGeom prst="roundRect">
            <a:avLst>
              <a:gd name="adj" fmla="val 3767"/>
            </a:avLst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rgbClr val="000000"/>
              </a:buClr>
              <a:buSzPct val="25000"/>
            </a:pPr>
            <a:r>
              <a:rPr lang="ru-RU" sz="2000" dirty="0">
                <a:latin typeface="Arial" charset="0"/>
                <a:ea typeface="Arial" charset="0"/>
                <a:cs typeface="Arial" charset="0"/>
                <a:sym typeface="Cabin"/>
              </a:rPr>
              <a:t>Выбери меня</a:t>
            </a:r>
            <a:endParaRPr lang="en-US" sz="2000" u="none" strike="noStrike" cap="none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43" name="Shape 243"/>
          <p:cNvSpPr/>
          <p:nvPr/>
        </p:nvSpPr>
        <p:spPr>
          <a:xfrm>
            <a:off x="13004800" y="7073900"/>
            <a:ext cx="1092199" cy="1092199"/>
          </a:xfrm>
          <a:prstGeom prst="roundRect">
            <a:avLst>
              <a:gd name="adj" fmla="val 3767"/>
            </a:avLst>
          </a:prstGeom>
          <a:solidFill>
            <a:srgbClr val="00FF00"/>
          </a:solidFill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ru-RU" sz="2200" u="none" strike="noStrike" cap="none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Купи меня!</a:t>
            </a:r>
            <a:endParaRPr lang="en-US" sz="2200" u="none" strike="noStrike" cap="none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44" name="Shape 244"/>
          <p:cNvSpPr/>
          <p:nvPr/>
        </p:nvSpPr>
        <p:spPr>
          <a:xfrm>
            <a:off x="13004800" y="5689600"/>
            <a:ext cx="1092199" cy="1092199"/>
          </a:xfrm>
          <a:prstGeom prst="roundRect">
            <a:avLst>
              <a:gd name="adj" fmla="val 3767"/>
            </a:avLst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rgbClr val="000000"/>
              </a:buClr>
              <a:buSzPct val="25000"/>
            </a:pPr>
            <a:r>
              <a:rPr lang="ru-RU" sz="2000" dirty="0">
                <a:latin typeface="Arial" charset="0"/>
                <a:ea typeface="Arial" charset="0"/>
                <a:cs typeface="Arial" charset="0"/>
                <a:sym typeface="Cabin"/>
              </a:rPr>
              <a:t>Выбери меня</a:t>
            </a:r>
            <a:endParaRPr lang="en-US" sz="2000" u="none" strike="noStrike" cap="none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45" name="Shape 245"/>
          <p:cNvSpPr/>
          <p:nvPr/>
        </p:nvSpPr>
        <p:spPr>
          <a:xfrm>
            <a:off x="14300200" y="6413500"/>
            <a:ext cx="876300" cy="876300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46" name="Shape 2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398500" y="793750"/>
            <a:ext cx="2171700" cy="4025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Shape 24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810750" y="3546475"/>
            <a:ext cx="800099" cy="1139825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Shape 248"/>
          <p:cNvSpPr/>
          <p:nvPr/>
        </p:nvSpPr>
        <p:spPr>
          <a:xfrm>
            <a:off x="10718800" y="2463800"/>
            <a:ext cx="2412999" cy="1270000"/>
          </a:xfrm>
          <a:prstGeom prst="wedgeEllipseCallout">
            <a:avLst>
              <a:gd name="adj1" fmla="val -47109"/>
              <a:gd name="adj2" fmla="val 66488"/>
            </a:avLst>
          </a:prstGeom>
          <a:blipFill rotWithShape="1">
            <a:blip r:embed="rId6">
              <a:alphaModFix/>
            </a:blip>
            <a:stretch>
              <a:fillRect/>
            </a:stretch>
          </a:blipFill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49" name="Shape 249"/>
          <p:cNvCxnSpPr/>
          <p:nvPr/>
        </p:nvCxnSpPr>
        <p:spPr>
          <a:xfrm>
            <a:off x="12376150" y="3783012"/>
            <a:ext cx="628650" cy="3290888"/>
          </a:xfrm>
          <a:prstGeom prst="straightConnector1">
            <a:avLst/>
          </a:prstGeom>
          <a:noFill/>
          <a:ln w="88900" cap="rnd" cmpd="sng">
            <a:solidFill>
              <a:srgbClr val="00FF00"/>
            </a:solidFill>
            <a:prstDash val="solid"/>
            <a:miter/>
            <a:headEnd type="none" w="med" len="med"/>
            <a:tailEnd type="stealth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Shape 48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 нам общаться</a:t>
            </a:r>
            <a:r>
              <a:rPr lang="en-US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Shape 48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Элементы языка Пайтон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89" name="Shape 489"/>
          <p:cNvSpPr txBox="1">
            <a:spLocks noGrp="1"/>
          </p:cNvSpPr>
          <p:nvPr>
            <p:ph type="body" idx="1"/>
          </p:nvPr>
        </p:nvSpPr>
        <p:spPr>
          <a:xfrm>
            <a:off x="812800" y="2133600"/>
            <a:ext cx="14630400" cy="4374893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87400" lvl="0" indent="-571500">
              <a:spcBef>
                <a:spcPts val="0"/>
              </a:spcBef>
              <a:buSzPct val="171000"/>
              <a:buFont typeface="Arial"/>
              <a:buChar char="•"/>
            </a:pPr>
            <a:r>
              <a:rPr lang="ru-RU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Лексика</a:t>
            </a:r>
            <a:r>
              <a:rPr lang="en-US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 </a:t>
            </a:r>
            <a:r>
              <a:rPr lang="ru-RU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Слова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dirty="0"/>
              <a:t>—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Переменные и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Ключевые слова 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Глава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2)</a:t>
            </a:r>
          </a:p>
          <a:p>
            <a:pPr lvl="0" indent="-533400">
              <a:buSzPct val="171000"/>
            </a:pPr>
            <a:r>
              <a:rPr lang="ru-RU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Структура предложения </a:t>
            </a:r>
            <a:r>
              <a:rPr lang="ru-RU" sz="3600" dirty="0"/>
              <a:t>—</a:t>
            </a:r>
            <a:r>
              <a:rPr lang="en-US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допустимые синтаксические шаблоны 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Главы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3-5)</a:t>
            </a:r>
          </a:p>
          <a:p>
            <a:pPr lvl="0" indent="-533400">
              <a:buSzPct val="171000"/>
            </a:pPr>
            <a:r>
              <a:rPr lang="en-US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Story </a:t>
            </a:r>
            <a:r>
              <a:rPr lang="ru-RU" sz="36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структура</a:t>
            </a:r>
            <a:r>
              <a:rPr lang="en-US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dirty="0"/>
              <a:t>—</a:t>
            </a:r>
            <a:r>
              <a:rPr lang="en-US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составление программы для определенной цели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Shape 494"/>
          <p:cNvSpPr txBox="1"/>
          <p:nvPr/>
        </p:nvSpPr>
        <p:spPr>
          <a:xfrm>
            <a:off x="419418" y="736781"/>
            <a:ext cx="9839008" cy="756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name = </a:t>
            </a:r>
            <a:r>
              <a:rPr lang="en-US" sz="2800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input</a:t>
            </a:r>
            <a:r>
              <a:rPr lang="en-US" sz="28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ru-RU" sz="2800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Введите имя файла</a:t>
            </a:r>
            <a:r>
              <a:rPr lang="en-US" sz="2800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:')</a:t>
            </a:r>
            <a:endParaRPr lang="en-US" sz="2800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handle = open(name)</a:t>
            </a:r>
          </a:p>
          <a:p>
            <a:pPr lvl="0" algn="ctr"/>
            <a:endParaRPr lang="en-US" sz="2800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counts = </a:t>
            </a:r>
            <a:r>
              <a:rPr lang="en-US" sz="28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dict</a:t>
            </a:r>
            <a:r>
              <a:rPr lang="en-US" sz="28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for line in handle: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words = </a:t>
            </a:r>
            <a:r>
              <a:rPr lang="en-US" sz="28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line.split</a:t>
            </a:r>
            <a:r>
              <a:rPr lang="en-US" sz="28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for word in words: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    counts[word] = </a:t>
            </a:r>
            <a:r>
              <a:rPr lang="en-US" sz="28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counts.get</a:t>
            </a:r>
            <a:r>
              <a:rPr lang="en-US" sz="28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(word,0) + 1</a:t>
            </a:r>
          </a:p>
          <a:p>
            <a:pPr lvl="0">
              <a:buClr>
                <a:srgbClr val="00FF00"/>
              </a:buClr>
            </a:pPr>
            <a:endParaRPr lang="en-US" sz="2800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8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= None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bigword</a:t>
            </a:r>
            <a:r>
              <a:rPr lang="en-US" sz="28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= None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for </a:t>
            </a:r>
            <a:r>
              <a:rPr lang="en-US" sz="2800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word,count</a:t>
            </a:r>
            <a:r>
              <a:rPr lang="en-US" sz="28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in </a:t>
            </a:r>
            <a:r>
              <a:rPr lang="en-US" sz="2800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counts.items</a:t>
            </a:r>
            <a:r>
              <a:rPr lang="en-US" sz="28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():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   if </a:t>
            </a:r>
            <a:r>
              <a:rPr lang="en-US" sz="2800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8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is None or count &gt; </a:t>
            </a:r>
            <a:r>
              <a:rPr lang="en-US" sz="2800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8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2800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bigword</a:t>
            </a:r>
            <a:r>
              <a:rPr lang="en-US" sz="28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= word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2800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8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= count</a:t>
            </a:r>
          </a:p>
          <a:p>
            <a:pPr lvl="0">
              <a:buClr>
                <a:srgbClr val="00FF00"/>
              </a:buClr>
            </a:pPr>
            <a:endParaRPr lang="en-US" sz="2800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800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bigword</a:t>
            </a:r>
            <a:r>
              <a:rPr lang="en-US" sz="28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, </a:t>
            </a:r>
            <a:r>
              <a:rPr lang="en-US" sz="2800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8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495" name="Shape 495"/>
          <p:cNvSpPr txBox="1"/>
          <p:nvPr/>
        </p:nvSpPr>
        <p:spPr>
          <a:xfrm>
            <a:off x="10258426" y="4690622"/>
            <a:ext cx="5027308" cy="2075937"/>
          </a:xfrm>
          <a:prstGeom prst="rect">
            <a:avLst/>
          </a:prstGeom>
          <a:noFill/>
          <a:ln w="127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words.py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Введите имя файла</a:t>
            </a:r>
            <a:r>
              <a:rPr lang="en-US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words.txt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to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16</a:t>
            </a:r>
          </a:p>
        </p:txBody>
      </p:sp>
      <p:sp>
        <p:nvSpPr>
          <p:cNvPr id="496" name="Shape 496"/>
          <p:cNvSpPr txBox="1"/>
          <p:nvPr/>
        </p:nvSpPr>
        <p:spPr>
          <a:xfrm>
            <a:off x="9792392" y="736781"/>
            <a:ext cx="5493341" cy="335032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4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Короткая</a:t>
            </a:r>
            <a:r>
              <a:rPr lang="en-US" sz="4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43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«</a:t>
            </a:r>
            <a:r>
              <a:rPr lang="ru-RU" sz="43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история</a:t>
            </a:r>
            <a:r>
              <a:rPr lang="ru-RU" sz="43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»</a:t>
            </a:r>
            <a:r>
              <a:rPr lang="en-US" sz="4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4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 том, как подсчитать слова в файле, используя Пайтон</a:t>
            </a:r>
            <a:endParaRPr lang="en-US" sz="43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Shape 50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Ключевые слова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02" name="Shape 502"/>
          <p:cNvSpPr txBox="1">
            <a:spLocks noGrp="1"/>
          </p:cNvSpPr>
          <p:nvPr>
            <p:ph type="body" idx="1"/>
          </p:nvPr>
        </p:nvSpPr>
        <p:spPr>
          <a:xfrm>
            <a:off x="1298892" y="2529191"/>
            <a:ext cx="14144308" cy="118677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215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 стоит использовать </a:t>
            </a:r>
            <a:r>
              <a:rPr lang="ru-RU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ключевые слова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качестве имен переменных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и других идентификаторов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03" name="Shape 503"/>
          <p:cNvSpPr txBox="1"/>
          <p:nvPr/>
        </p:nvSpPr>
        <p:spPr>
          <a:xfrm>
            <a:off x="3346315" y="3482501"/>
            <a:ext cx="10369686" cy="41822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rgbClr val="FFFF00"/>
              </a:buClr>
              <a:buSzPct val="25000"/>
            </a:pPr>
            <a:r>
              <a:rPr lang="de-DE" sz="3200" dirty="0" err="1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False</a:t>
            </a:r>
            <a:r>
              <a:rPr lang="de-DE" sz="32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class</a:t>
            </a:r>
            <a:r>
              <a:rPr lang="de-DE" sz="32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return</a:t>
            </a:r>
            <a:r>
              <a:rPr lang="de-DE" sz="32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	</a:t>
            </a:r>
            <a:r>
              <a:rPr lang="de-DE" sz="3200" dirty="0" err="1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is</a:t>
            </a:r>
            <a:r>
              <a:rPr lang="de-DE" sz="32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	</a:t>
            </a:r>
            <a:r>
              <a:rPr lang="de-DE" sz="3200" dirty="0" err="1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finally</a:t>
            </a:r>
            <a:r>
              <a:rPr lang="de-DE" sz="32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de-DE" sz="32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None 	</a:t>
            </a:r>
            <a:r>
              <a:rPr lang="de-DE" sz="3200" dirty="0" err="1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if</a:t>
            </a:r>
            <a:r>
              <a:rPr lang="de-DE" sz="32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		</a:t>
            </a:r>
            <a:r>
              <a:rPr lang="de-DE" sz="3200" dirty="0" err="1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for</a:t>
            </a:r>
            <a:r>
              <a:rPr lang="de-DE" sz="32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lambda</a:t>
            </a:r>
            <a:r>
              <a:rPr lang="de-DE" sz="32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continue</a:t>
            </a:r>
            <a:r>
              <a:rPr lang="de-DE" sz="32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de-DE" sz="32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True 	</a:t>
            </a:r>
            <a:r>
              <a:rPr lang="de-DE" sz="3200" dirty="0" err="1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def</a:t>
            </a:r>
            <a:r>
              <a:rPr lang="de-DE" sz="32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from</a:t>
            </a:r>
            <a:r>
              <a:rPr lang="de-DE" sz="32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while</a:t>
            </a:r>
            <a:r>
              <a:rPr lang="de-DE" sz="32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	</a:t>
            </a:r>
            <a:r>
              <a:rPr lang="de-DE" sz="3200" dirty="0" err="1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nonlocal</a:t>
            </a:r>
            <a:endParaRPr lang="de-DE" sz="3200" dirty="0" smtClean="0">
              <a:solidFill>
                <a:srgbClr val="FF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de-DE" sz="3200" dirty="0" err="1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and</a:t>
            </a:r>
            <a:r>
              <a:rPr lang="de-DE" sz="32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del 	global 	not 	</a:t>
            </a:r>
            <a:r>
              <a:rPr lang="de-DE" sz="3200" dirty="0" err="1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with</a:t>
            </a:r>
            <a:endParaRPr lang="de-DE" sz="3200" dirty="0" smtClean="0">
              <a:solidFill>
                <a:srgbClr val="FF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de-DE" sz="3200" dirty="0" err="1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as</a:t>
            </a:r>
            <a:r>
              <a:rPr lang="de-DE" sz="32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 	</a:t>
            </a:r>
            <a:r>
              <a:rPr lang="de-DE" sz="3200" dirty="0" err="1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elif</a:t>
            </a:r>
            <a:r>
              <a:rPr lang="de-DE" sz="32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try</a:t>
            </a:r>
            <a:r>
              <a:rPr lang="de-DE" sz="32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		</a:t>
            </a:r>
            <a:r>
              <a:rPr lang="de-DE" sz="3200" dirty="0" err="1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or</a:t>
            </a:r>
            <a:r>
              <a:rPr lang="de-DE" sz="32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	</a:t>
            </a:r>
            <a:r>
              <a:rPr lang="de-DE" sz="3200" dirty="0" err="1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yield</a:t>
            </a:r>
            <a:endParaRPr lang="de-DE" sz="3200" dirty="0" smtClean="0">
              <a:solidFill>
                <a:srgbClr val="FF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de-DE" sz="3200" dirty="0" err="1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assert</a:t>
            </a:r>
            <a:r>
              <a:rPr lang="de-DE" sz="32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else</a:t>
            </a:r>
            <a:r>
              <a:rPr lang="de-DE" sz="32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import</a:t>
            </a:r>
            <a:r>
              <a:rPr lang="de-DE" sz="32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pass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de-DE" sz="32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break 	</a:t>
            </a:r>
            <a:r>
              <a:rPr lang="de-DE" sz="3200" dirty="0" err="1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except</a:t>
            </a:r>
            <a:r>
              <a:rPr lang="de-DE" sz="32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in 		</a:t>
            </a:r>
            <a:r>
              <a:rPr lang="de-DE" sz="3200" dirty="0" err="1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raise</a:t>
            </a:r>
            <a:endParaRPr lang="en-US" sz="3200" u="none" strike="noStrike" cap="none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Shape 50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Предложения или линии кода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09" name="Shape 509"/>
          <p:cNvSpPr txBox="1"/>
          <p:nvPr/>
        </p:nvSpPr>
        <p:spPr>
          <a:xfrm>
            <a:off x="1554125" y="2730300"/>
            <a:ext cx="4003499" cy="4038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4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4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4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4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4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4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4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4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2</a:t>
            </a:r>
          </a:p>
          <a:p>
            <a:pPr>
              <a:buClr>
                <a:srgbClr val="FFFF00"/>
              </a:buClr>
              <a:buSzPct val="25000"/>
            </a:pPr>
            <a:r>
              <a:rPr lang="en-US" sz="4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48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48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4800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510" name="Shape 510"/>
          <p:cNvSpPr txBox="1"/>
          <p:nvPr/>
        </p:nvSpPr>
        <p:spPr>
          <a:xfrm>
            <a:off x="1322915" y="7037422"/>
            <a:ext cx="3373450" cy="723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42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Переменная</a:t>
            </a:r>
            <a:endParaRPr lang="en-US" sz="4200" u="none" strike="noStrike" cap="none" dirty="0">
              <a:solidFill>
                <a:srgbClr val="FF99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11" name="Shape 511"/>
          <p:cNvSpPr txBox="1"/>
          <p:nvPr/>
        </p:nvSpPr>
        <p:spPr>
          <a:xfrm>
            <a:off x="5273038" y="7037422"/>
            <a:ext cx="2517234" cy="723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42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Оператор</a:t>
            </a:r>
            <a:endParaRPr lang="en-US" sz="42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12" name="Shape 512"/>
          <p:cNvSpPr txBox="1"/>
          <p:nvPr/>
        </p:nvSpPr>
        <p:spPr>
          <a:xfrm>
            <a:off x="8629555" y="7088222"/>
            <a:ext cx="2808758" cy="723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ru-RU" sz="42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Константа</a:t>
            </a:r>
            <a:endParaRPr lang="en-US" sz="4200" u="none" strike="noStrike" cap="none" dirty="0">
              <a:solidFill>
                <a:srgbClr val="00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13" name="Shape 513"/>
          <p:cNvSpPr txBox="1"/>
          <p:nvPr/>
        </p:nvSpPr>
        <p:spPr>
          <a:xfrm>
            <a:off x="11728990" y="7088222"/>
            <a:ext cx="3489300" cy="723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42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Функция</a:t>
            </a:r>
            <a:endParaRPr lang="en-US" sz="42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14" name="Shape 514"/>
          <p:cNvSpPr txBox="1"/>
          <p:nvPr/>
        </p:nvSpPr>
        <p:spPr>
          <a:xfrm>
            <a:off x="7213599" y="2717800"/>
            <a:ext cx="8875949" cy="4038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5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Присвоение значения</a:t>
            </a:r>
            <a:endParaRPr lang="en-US" sz="5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5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Присвоение с выражением</a:t>
            </a:r>
            <a:endParaRPr lang="en-US" sz="5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5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Функция вывода </a:t>
            </a:r>
            <a:endParaRPr lang="en-US" sz="5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515" name="Shape 515"/>
          <p:cNvCxnSpPr/>
          <p:nvPr/>
        </p:nvCxnSpPr>
        <p:spPr>
          <a:xfrm rot="10800000" flipH="1">
            <a:off x="5308600" y="3886262"/>
            <a:ext cx="1330199" cy="17399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16" name="Shape 516"/>
          <p:cNvCxnSpPr/>
          <p:nvPr/>
        </p:nvCxnSpPr>
        <p:spPr>
          <a:xfrm rot="10800000" flipH="1">
            <a:off x="5816600" y="4734062"/>
            <a:ext cx="933599" cy="7800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17" name="Shape 517"/>
          <p:cNvCxnSpPr/>
          <p:nvPr/>
        </p:nvCxnSpPr>
        <p:spPr>
          <a:xfrm rot="10800000" flipH="1">
            <a:off x="5384800" y="5562662"/>
            <a:ext cx="1330199" cy="17399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Shape 522"/>
          <p:cNvSpPr txBox="1">
            <a:spLocks noGrp="1"/>
          </p:cNvSpPr>
          <p:nvPr>
            <p:ph type="title"/>
          </p:nvPr>
        </p:nvSpPr>
        <p:spPr>
          <a:xfrm>
            <a:off x="1155700" y="2685144"/>
            <a:ext cx="13931900" cy="253637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7800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Параграфы программы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Shape 52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Пайтон-скрипты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28" name="Shape 52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 indent="-380111">
              <a:spcBef>
                <a:spcPts val="0"/>
              </a:spcBef>
              <a:buSzPct val="100000"/>
            </a:pP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Интерактивная среда </a:t>
            </a:r>
            <a:r>
              <a:rPr lang="ru-RU" sz="34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Пайтон отлично подходит для экспериментов и небольших программ длиной в 3-4 строки;</a:t>
            </a:r>
            <a:endParaRPr lang="en-US" sz="3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lvl="0" indent="-380111">
              <a:buSzPct val="100000"/>
            </a:pP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Большинство программ гораздо длиннее, поэтому мы пишем код в файлах, а затем просим </a:t>
            </a:r>
            <a:r>
              <a:rPr lang="ru-RU" sz="34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Пайтон выполнить команды из этих файлов;</a:t>
            </a:r>
            <a:endParaRPr lang="en-US" sz="3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8011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Можно сказать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мы </a:t>
            </a:r>
            <a:r>
              <a:rPr lang="ru-RU" sz="3400" dirty="0" smtClean="0">
                <a:solidFill>
                  <a:schemeClr val="lt1"/>
                </a:solidFill>
                <a:latin typeface="Arial" charset="0"/>
                <a:cs typeface="Arial" charset="0"/>
                <a:sym typeface="Cabin"/>
              </a:rPr>
              <a:t>даем 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Пайтону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«сценарий</a:t>
            </a:r>
            <a:r>
              <a:rPr lang="ru-RU" sz="34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»;</a:t>
            </a:r>
            <a:endParaRPr lang="en-US" sz="3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49300" marR="0" lvl="0" indent="-38011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Мы добавляем расширение </a:t>
            </a:r>
            <a:r>
              <a:rPr lang="en-US" sz="34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r>
              <a:rPr lang="en-US" sz="34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</a:t>
            </a:r>
            <a:r>
              <a:rPr lang="en-US" sz="3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 концу файлов, чтобы обозначить, что они содержат команды на Пайтон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endParaRPr lang="en-US" sz="3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Shape 53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Интерактивная среда или Скрипт</a:t>
            </a:r>
            <a:endParaRPr lang="en-US" sz="64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39" name="Shape 53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171000"/>
              <a:buFont typeface="Cabin"/>
              <a:buChar char="•"/>
            </a:pPr>
            <a:r>
              <a:rPr lang="ru-RU" sz="34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Интерактивная среда</a:t>
            </a:r>
            <a:endParaRPr lang="en-US" sz="34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508000" marR="0" lvl="1" indent="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71000"/>
              <a:buNone/>
            </a:pP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-  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 вводите непосредственно в Пайтон по одной строке за раз и он отвечает</a:t>
            </a:r>
            <a:endParaRPr lang="en-US" sz="3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FFFF00"/>
              </a:buClr>
              <a:buSzPct val="171000"/>
              <a:buFont typeface="Cabin"/>
              <a:buChar char="•"/>
            </a:pPr>
            <a:r>
              <a:rPr lang="ru-RU" sz="34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Скрипт</a:t>
            </a:r>
            <a:endParaRPr lang="en-US" sz="34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508000" lvl="1" indent="0">
              <a:buSzPct val="171000"/>
              <a:buNone/>
            </a:pP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-  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 вводите последовательность инструкций (строк) в файл, используя текстовый редактор, и поручаете </a:t>
            </a:r>
            <a:r>
              <a:rPr lang="ru-RU" sz="34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Пайтону выполнить эти инструкции</a:t>
            </a:r>
            <a:endParaRPr lang="en-US" sz="3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Shape 54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Шаги программы или ход программы</a:t>
            </a:r>
            <a:endParaRPr lang="en-US" sz="64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45" name="Shape 54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 indent="-533400">
              <a:spcBef>
                <a:spcPts val="0"/>
              </a:spcBef>
              <a:buSzPct val="171000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Подобно рецепту или инструкции по установке, программа </a:t>
            </a:r>
            <a:r>
              <a:rPr lang="ru-RU" sz="3600" dirty="0" smtClean="0"/>
              <a:t>—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это </a:t>
            </a:r>
            <a:r>
              <a:rPr lang="ru-RU" sz="36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последовательность</a:t>
            </a:r>
            <a:r>
              <a:rPr lang="en-US" sz="36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шагов, исполняемых в определенном порядке;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lvl="0" indent="-533400">
              <a:buSzPct val="171000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Некоторые шаги могут быть </a:t>
            </a:r>
            <a:r>
              <a:rPr lang="ru-RU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условными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их можно пропустить;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lvl="0" indent="-533400">
              <a:buSzPct val="171000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Иногда бывает необходимо </a:t>
            </a:r>
            <a:r>
              <a:rPr lang="ru-RU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повторить 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шаг или группу шагов;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lvl="0" indent="-533400">
              <a:buSzPct val="171000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Иногда мы храним последовательность шагов, чтобы использовать их снова по мере необходимости в разных местах программы 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Глава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4).</a:t>
            </a: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Shape 55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Последовательные шаги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51" name="Shape 551"/>
          <p:cNvSpPr txBox="1"/>
          <p:nvPr/>
        </p:nvSpPr>
        <p:spPr>
          <a:xfrm>
            <a:off x="6582116" y="2826310"/>
            <a:ext cx="3244646" cy="3268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Программа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x = 2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600" u="none" strike="noStrike" cap="none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print(</a:t>
            </a:r>
            <a:r>
              <a:rPr lang="en-US" sz="3600" u="none" strike="noStrike" cap="none" dirty="0" smtClean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x</a:t>
            </a:r>
            <a:r>
              <a:rPr lang="en-US" sz="36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)</a:t>
            </a:r>
            <a:endParaRPr lang="en-US" sz="3600" u="none" strike="noStrike" cap="none" dirty="0">
              <a:solidFill>
                <a:srgbClr val="00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x = x + 2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600" u="none" strike="noStrike" cap="none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print(</a:t>
            </a:r>
            <a:r>
              <a:rPr lang="en-US" sz="3600" u="none" strike="noStrike" cap="none" dirty="0" smtClean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x</a:t>
            </a:r>
            <a:r>
              <a:rPr lang="en-US" sz="36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)</a:t>
            </a:r>
            <a:endParaRPr lang="en-US" sz="3600" u="none" strike="noStrike" cap="none" dirty="0">
              <a:solidFill>
                <a:srgbClr val="00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</p:txBody>
      </p:sp>
      <p:sp>
        <p:nvSpPr>
          <p:cNvPr id="552" name="Shape 552"/>
          <p:cNvSpPr txBox="1"/>
          <p:nvPr/>
        </p:nvSpPr>
        <p:spPr>
          <a:xfrm>
            <a:off x="11812570" y="3325265"/>
            <a:ext cx="2642732" cy="2132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Результат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2</a:t>
            </a:r>
            <a:endParaRPr lang="en-US" sz="36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4</a:t>
            </a:r>
            <a:endParaRPr lang="en-US" sz="36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53" name="Shape 553"/>
          <p:cNvSpPr txBox="1"/>
          <p:nvPr/>
        </p:nvSpPr>
        <p:spPr>
          <a:xfrm>
            <a:off x="1587500" y="2742665"/>
            <a:ext cx="2743199" cy="5969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= 2</a:t>
            </a:r>
          </a:p>
        </p:txBody>
      </p:sp>
      <p:sp>
        <p:nvSpPr>
          <p:cNvPr id="554" name="Shape 554"/>
          <p:cNvSpPr txBox="1"/>
          <p:nvPr/>
        </p:nvSpPr>
        <p:spPr>
          <a:xfrm>
            <a:off x="1587500" y="3847565"/>
            <a:ext cx="2743199" cy="5969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print(x)</a:t>
            </a:r>
            <a:endParaRPr lang="en-US" sz="35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555" name="Shape 555"/>
          <p:cNvCxnSpPr/>
          <p:nvPr/>
        </p:nvCxnSpPr>
        <p:spPr>
          <a:xfrm rot="10800000">
            <a:off x="2940049" y="3339707"/>
            <a:ext cx="14287" cy="566736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56" name="Shape 556"/>
          <p:cNvSpPr txBox="1"/>
          <p:nvPr/>
        </p:nvSpPr>
        <p:spPr>
          <a:xfrm>
            <a:off x="1587500" y="4928796"/>
            <a:ext cx="2743199" cy="5969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= x + 2</a:t>
            </a:r>
          </a:p>
        </p:txBody>
      </p:sp>
      <p:cxnSp>
        <p:nvCxnSpPr>
          <p:cNvPr id="557" name="Shape 557"/>
          <p:cNvCxnSpPr/>
          <p:nvPr/>
        </p:nvCxnSpPr>
        <p:spPr>
          <a:xfrm rot="10800000">
            <a:off x="2940049" y="4436813"/>
            <a:ext cx="14287" cy="566736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58" name="Shape 558"/>
          <p:cNvSpPr txBox="1"/>
          <p:nvPr/>
        </p:nvSpPr>
        <p:spPr>
          <a:xfrm>
            <a:off x="1587500" y="6031965"/>
            <a:ext cx="2743199" cy="5969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print(x)</a:t>
            </a:r>
            <a:endParaRPr lang="en-US" sz="35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559" name="Shape 559"/>
          <p:cNvCxnSpPr/>
          <p:nvPr/>
        </p:nvCxnSpPr>
        <p:spPr>
          <a:xfrm rot="10800000">
            <a:off x="2940049" y="5525551"/>
            <a:ext cx="14287" cy="566736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60" name="Shape 560"/>
          <p:cNvCxnSpPr/>
          <p:nvPr/>
        </p:nvCxnSpPr>
        <p:spPr>
          <a:xfrm flipH="1">
            <a:off x="8774349" y="4669277"/>
            <a:ext cx="2762656" cy="72056"/>
          </a:xfrm>
          <a:prstGeom prst="straightConnector1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61" name="Shape 561"/>
          <p:cNvCxnSpPr/>
          <p:nvPr/>
        </p:nvCxnSpPr>
        <p:spPr>
          <a:xfrm flipH="1">
            <a:off x="8774349" y="5278965"/>
            <a:ext cx="2783186" cy="613835"/>
          </a:xfrm>
          <a:prstGeom prst="straightConnector1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62" name="Shape 562"/>
          <p:cNvSpPr txBox="1"/>
          <p:nvPr/>
        </p:nvSpPr>
        <p:spPr>
          <a:xfrm>
            <a:off x="2054200" y="7065819"/>
            <a:ext cx="12401102" cy="154616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процессе выполнения программа движется от одного шага к другому. Как программисты, мы устанавливаем «пути», по которым следует программа.</a:t>
            </a:r>
            <a:endParaRPr lang="en-US" sz="33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Пользователи</a:t>
            </a:r>
            <a:r>
              <a:rPr lang="en-US" sz="6400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64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vs. </a:t>
            </a: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Программисты</a:t>
            </a:r>
            <a:endParaRPr lang="en-US" sz="64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5" name="Shape 25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 indent="-345694">
              <a:spcBef>
                <a:spcPts val="0"/>
              </a:spcBef>
              <a:buSzPct val="100000"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Пользователи воспринимают компьютер, как набор инструментов </a:t>
            </a:r>
            <a:r>
              <a:rPr lang="ru-RU" sz="3200" dirty="0" smtClean="0"/>
              <a:t>—</a:t>
            </a: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текстовый редактор, электронная таблица, карта, список дел и т.д.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456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Программисты</a:t>
            </a: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изучают как работает компьютер и язык компьютера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456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Программисты используют специальный инструментарий, который позволяет им создавать новые инструменты (программы)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456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Иногда программисты создают программы для большого количества пользователей, а иногда пишут код для себя в качестве помощника для автоматизации какой-либо задачи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Shape 567"/>
          <p:cNvSpPr txBox="1">
            <a:spLocks noGrp="1"/>
          </p:cNvSpPr>
          <p:nvPr>
            <p:ph type="title"/>
          </p:nvPr>
        </p:nvSpPr>
        <p:spPr>
          <a:xfrm>
            <a:off x="5854700" y="768096"/>
            <a:ext cx="9588499" cy="136550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Шаги-условия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68" name="Shape 568"/>
          <p:cNvSpPr txBox="1"/>
          <p:nvPr/>
        </p:nvSpPr>
        <p:spPr>
          <a:xfrm>
            <a:off x="13217236" y="3562350"/>
            <a:ext cx="2410691" cy="2184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Результат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Меньше</a:t>
            </a:r>
            <a:endParaRPr lang="en-US" sz="36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Конец</a:t>
            </a:r>
            <a:r>
              <a:rPr lang="en-US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endParaRPr lang="en-US" sz="36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69" name="Shape 569"/>
          <p:cNvSpPr txBox="1"/>
          <p:nvPr/>
        </p:nvSpPr>
        <p:spPr>
          <a:xfrm>
            <a:off x="7799386" y="2873375"/>
            <a:ext cx="4535286" cy="498474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Программа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u="none" strike="noStrike" cap="none" dirty="0" smtClean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2800" u="none" strike="noStrike" cap="none" dirty="0" smtClean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x =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u="none" strike="noStrike" cap="none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if</a:t>
            </a:r>
            <a:r>
              <a:rPr lang="en-US" sz="2800" u="none" strike="noStrike" cap="none" dirty="0" smtClean="0">
                <a:solidFill>
                  <a:srgbClr val="FF7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  <a:r>
              <a:rPr lang="en-US" sz="2800" u="none" strike="noStrike" cap="none" dirty="0" smtClean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x &lt; 10:</a:t>
            </a:r>
          </a:p>
          <a:p>
            <a:pPr lvl="0">
              <a:buClr>
                <a:srgbClr val="FF7F00"/>
              </a:buClr>
              <a:buSzPct val="25000"/>
            </a:pPr>
            <a:r>
              <a:rPr lang="en-US" sz="2800" u="none" strike="noStrike" cap="none" dirty="0" smtClean="0">
                <a:solidFill>
                  <a:srgbClr val="FF7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   </a:t>
            </a:r>
            <a:r>
              <a:rPr lang="en-US" sz="2800" u="none" strike="noStrike" cap="none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print(</a:t>
            </a:r>
            <a:r>
              <a:rPr lang="en-US" sz="2800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'</a:t>
            </a:r>
            <a:r>
              <a:rPr lang="ru-RU" sz="2800" dirty="0" smtClean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Меньше</a:t>
            </a:r>
            <a:r>
              <a:rPr lang="en-US" sz="2800" dirty="0" smtClean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'</a:t>
            </a:r>
            <a:r>
              <a:rPr lang="en-US" sz="28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)</a:t>
            </a:r>
            <a:endParaRPr lang="en-US" sz="2800" u="none" strike="noStrike" cap="none" dirty="0" smtClean="0">
              <a:solidFill>
                <a:srgbClr val="00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u="none" strike="noStrike" cap="none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if</a:t>
            </a:r>
            <a:r>
              <a:rPr lang="en-US" sz="2800" u="none" strike="noStrike" cap="none" dirty="0" smtClean="0">
                <a:solidFill>
                  <a:srgbClr val="FF7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  <a:r>
              <a:rPr lang="en-US" sz="2800" u="none" strike="noStrike" cap="none" dirty="0" smtClean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x &gt; 20:</a:t>
            </a:r>
          </a:p>
          <a:p>
            <a:pPr lvl="0">
              <a:buClr>
                <a:srgbClr val="FF7F00"/>
              </a:buClr>
              <a:buSzPct val="25000"/>
            </a:pPr>
            <a:r>
              <a:rPr lang="en-US" sz="2800" u="none" strike="noStrike" cap="none" dirty="0" smtClean="0">
                <a:solidFill>
                  <a:srgbClr val="FF7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   </a:t>
            </a:r>
            <a:r>
              <a:rPr lang="en-US" sz="2800" u="none" strike="noStrike" cap="none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print(</a:t>
            </a:r>
            <a:r>
              <a:rPr lang="en-US" sz="2800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'</a:t>
            </a:r>
            <a:r>
              <a:rPr lang="ru-RU" sz="2800" u="none" strike="noStrike" cap="none" dirty="0" smtClean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Больше</a:t>
            </a:r>
            <a:r>
              <a:rPr lang="en-US" sz="2800" dirty="0" smtClean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'</a:t>
            </a:r>
            <a:r>
              <a:rPr lang="en-US" sz="28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)</a:t>
            </a:r>
            <a:endParaRPr lang="en-US" sz="2800" u="none" strike="noStrike" cap="none" dirty="0" smtClean="0">
              <a:solidFill>
                <a:srgbClr val="00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u="none" strike="noStrike" cap="none" dirty="0" smtClean="0">
              <a:solidFill>
                <a:srgbClr val="00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en-US" sz="2800" u="none" strike="noStrike" cap="none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print(</a:t>
            </a:r>
            <a:r>
              <a:rPr lang="en-US" sz="2800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'</a:t>
            </a:r>
            <a:r>
              <a:rPr lang="ru-RU" sz="2800" u="none" strike="noStrike" cap="none" dirty="0" smtClean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Конец</a:t>
            </a:r>
            <a:r>
              <a:rPr lang="en-US" sz="2800" u="none" strike="noStrike" cap="none" dirty="0" smtClean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'</a:t>
            </a:r>
            <a:r>
              <a:rPr lang="en-US" sz="28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)</a:t>
            </a:r>
            <a:endParaRPr lang="en-US" sz="2800" u="none" strike="noStrike" cap="none" dirty="0">
              <a:solidFill>
                <a:srgbClr val="00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</p:txBody>
      </p:sp>
      <p:sp>
        <p:nvSpPr>
          <p:cNvPr id="570" name="Shape 570"/>
          <p:cNvSpPr txBox="1"/>
          <p:nvPr/>
        </p:nvSpPr>
        <p:spPr>
          <a:xfrm>
            <a:off x="1244600" y="977900"/>
            <a:ext cx="2743199" cy="5970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= 5</a:t>
            </a:r>
          </a:p>
        </p:txBody>
      </p:sp>
      <p:cxnSp>
        <p:nvCxnSpPr>
          <p:cNvPr id="571" name="Shape 571"/>
          <p:cNvCxnSpPr/>
          <p:nvPr/>
        </p:nvCxnSpPr>
        <p:spPr>
          <a:xfrm rot="10800000">
            <a:off x="2597149" y="1576387"/>
            <a:ext cx="14287" cy="566736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72" name="Shape 572"/>
          <p:cNvCxnSpPr/>
          <p:nvPr/>
        </p:nvCxnSpPr>
        <p:spPr>
          <a:xfrm flipH="1">
            <a:off x="11603152" y="5091112"/>
            <a:ext cx="1206230" cy="417513"/>
          </a:xfrm>
          <a:prstGeom prst="straightConnector1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73" name="Shape 573"/>
          <p:cNvSpPr/>
          <p:nvPr/>
        </p:nvSpPr>
        <p:spPr>
          <a:xfrm>
            <a:off x="1181100" y="2120900"/>
            <a:ext cx="2870200" cy="1270000"/>
          </a:xfrm>
          <a:prstGeom prst="diamond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&lt; 10 ?</a:t>
            </a:r>
          </a:p>
        </p:txBody>
      </p:sp>
      <p:cxnSp>
        <p:nvCxnSpPr>
          <p:cNvPr id="574" name="Shape 574"/>
          <p:cNvCxnSpPr/>
          <p:nvPr/>
        </p:nvCxnSpPr>
        <p:spPr>
          <a:xfrm rot="10800000">
            <a:off x="2597150" y="3338512"/>
            <a:ext cx="19049" cy="1609725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75" name="Shape 575"/>
          <p:cNvSpPr txBox="1"/>
          <p:nvPr/>
        </p:nvSpPr>
        <p:spPr>
          <a:xfrm>
            <a:off x="3327400" y="3352800"/>
            <a:ext cx="2921000" cy="7492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</a:t>
            </a:r>
            <a:r>
              <a:rPr lang="ru-RU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Меньше</a:t>
            </a:r>
            <a:r>
              <a:rPr lang="en-US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')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576" name="Shape 576"/>
          <p:cNvCxnSpPr/>
          <p:nvPr/>
        </p:nvCxnSpPr>
        <p:spPr>
          <a:xfrm rot="10800000">
            <a:off x="4038599" y="2749549"/>
            <a:ext cx="777875" cy="15875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577" name="Shape 577"/>
          <p:cNvCxnSpPr/>
          <p:nvPr/>
        </p:nvCxnSpPr>
        <p:spPr>
          <a:xfrm rot="10800000" flipH="1">
            <a:off x="4783137" y="2749550"/>
            <a:ext cx="15875" cy="6445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78" name="Shape 578"/>
          <p:cNvCxnSpPr/>
          <p:nvPr/>
        </p:nvCxnSpPr>
        <p:spPr>
          <a:xfrm flipH="1">
            <a:off x="4783137" y="4087812"/>
            <a:ext cx="15875" cy="3143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579" name="Shape 579"/>
          <p:cNvCxnSpPr/>
          <p:nvPr/>
        </p:nvCxnSpPr>
        <p:spPr>
          <a:xfrm>
            <a:off x="2649536" y="4419600"/>
            <a:ext cx="2149474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80" name="Shape 580"/>
          <p:cNvSpPr/>
          <p:nvPr/>
        </p:nvSpPr>
        <p:spPr>
          <a:xfrm>
            <a:off x="1181100" y="4864100"/>
            <a:ext cx="2870200" cy="1270000"/>
          </a:xfrm>
          <a:prstGeom prst="diamond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&gt; 20 ?</a:t>
            </a:r>
          </a:p>
        </p:txBody>
      </p:sp>
      <p:cxnSp>
        <p:nvCxnSpPr>
          <p:cNvPr id="581" name="Shape 581"/>
          <p:cNvCxnSpPr/>
          <p:nvPr/>
        </p:nvCxnSpPr>
        <p:spPr>
          <a:xfrm rot="10800000">
            <a:off x="2597150" y="6097586"/>
            <a:ext cx="19049" cy="1609725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82" name="Shape 582"/>
          <p:cNvSpPr txBox="1"/>
          <p:nvPr/>
        </p:nvSpPr>
        <p:spPr>
          <a:xfrm>
            <a:off x="3327400" y="6096000"/>
            <a:ext cx="2921000" cy="7492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</a:t>
            </a:r>
            <a:r>
              <a:rPr lang="ru-RU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Больше</a:t>
            </a:r>
            <a:r>
              <a:rPr lang="en-US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')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583" name="Shape 583"/>
          <p:cNvCxnSpPr/>
          <p:nvPr/>
        </p:nvCxnSpPr>
        <p:spPr>
          <a:xfrm rot="10800000">
            <a:off x="4038599" y="5492749"/>
            <a:ext cx="777875" cy="15875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584" name="Shape 584"/>
          <p:cNvCxnSpPr/>
          <p:nvPr/>
        </p:nvCxnSpPr>
        <p:spPr>
          <a:xfrm rot="10800000" flipH="1">
            <a:off x="4783137" y="5492750"/>
            <a:ext cx="15875" cy="6445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85" name="Shape 585"/>
          <p:cNvCxnSpPr/>
          <p:nvPr/>
        </p:nvCxnSpPr>
        <p:spPr>
          <a:xfrm flipH="1">
            <a:off x="4783137" y="6831011"/>
            <a:ext cx="15875" cy="3143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586" name="Shape 586"/>
          <p:cNvCxnSpPr/>
          <p:nvPr/>
        </p:nvCxnSpPr>
        <p:spPr>
          <a:xfrm>
            <a:off x="2649536" y="7162800"/>
            <a:ext cx="2149474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87" name="Shape 587"/>
          <p:cNvCxnSpPr/>
          <p:nvPr/>
        </p:nvCxnSpPr>
        <p:spPr>
          <a:xfrm flipH="1">
            <a:off x="10700068" y="5651500"/>
            <a:ext cx="2109314" cy="1654175"/>
          </a:xfrm>
          <a:prstGeom prst="straightConnector1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88" name="Shape 588"/>
          <p:cNvSpPr txBox="1"/>
          <p:nvPr/>
        </p:nvSpPr>
        <p:spPr>
          <a:xfrm>
            <a:off x="1244600" y="7658100"/>
            <a:ext cx="2743199" cy="5969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</a:t>
            </a:r>
            <a:r>
              <a:rPr lang="ru-RU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Конец</a:t>
            </a:r>
            <a:r>
              <a:rPr lang="en-US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')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89" name="Shape 589"/>
          <p:cNvSpPr txBox="1"/>
          <p:nvPr/>
        </p:nvSpPr>
        <p:spPr>
          <a:xfrm>
            <a:off x="4414837" y="2108200"/>
            <a:ext cx="725486" cy="6222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0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Да</a:t>
            </a:r>
            <a:endParaRPr lang="en-US" sz="30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90" name="Shape 590"/>
          <p:cNvSpPr txBox="1"/>
          <p:nvPr/>
        </p:nvSpPr>
        <p:spPr>
          <a:xfrm>
            <a:off x="5747875" y="2785050"/>
            <a:ext cx="3657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91" name="Shape 591"/>
          <p:cNvSpPr txBox="1"/>
          <p:nvPr/>
        </p:nvSpPr>
        <p:spPr>
          <a:xfrm>
            <a:off x="1652280" y="3609265"/>
            <a:ext cx="725399" cy="6221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0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Нет</a:t>
            </a:r>
            <a:endParaRPr lang="en-US" sz="3000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8" name="Shape 591"/>
          <p:cNvSpPr txBox="1"/>
          <p:nvPr/>
        </p:nvSpPr>
        <p:spPr>
          <a:xfrm>
            <a:off x="1663560" y="6285823"/>
            <a:ext cx="725399" cy="6221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0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Нет</a:t>
            </a:r>
            <a:endParaRPr lang="en-US" sz="3000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9" name="Shape 589"/>
          <p:cNvSpPr txBox="1"/>
          <p:nvPr/>
        </p:nvSpPr>
        <p:spPr>
          <a:xfrm>
            <a:off x="4414837" y="4802660"/>
            <a:ext cx="725486" cy="6222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Да</a:t>
            </a:r>
            <a:endParaRPr lang="en-US" sz="30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Shape 596"/>
          <p:cNvSpPr txBox="1">
            <a:spLocks noGrp="1"/>
          </p:cNvSpPr>
          <p:nvPr>
            <p:ph type="title"/>
          </p:nvPr>
        </p:nvSpPr>
        <p:spPr>
          <a:xfrm>
            <a:off x="5889608" y="768096"/>
            <a:ext cx="9553591" cy="136550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Повторяющиеся шаги</a:t>
            </a:r>
            <a:endParaRPr lang="en-US" sz="64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97" name="Shape 597"/>
          <p:cNvSpPr txBox="1"/>
          <p:nvPr/>
        </p:nvSpPr>
        <p:spPr>
          <a:xfrm>
            <a:off x="13337271" y="2406332"/>
            <a:ext cx="2406364" cy="4267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Результат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Пуск</a:t>
            </a:r>
            <a:r>
              <a:rPr lang="en-US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!</a:t>
            </a:r>
            <a:endParaRPr lang="en-US" sz="36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98" name="Shape 598"/>
          <p:cNvSpPr txBox="1"/>
          <p:nvPr/>
        </p:nvSpPr>
        <p:spPr>
          <a:xfrm>
            <a:off x="7491961" y="2611795"/>
            <a:ext cx="3895178" cy="387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Программа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n =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while</a:t>
            </a: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n &gt; 0</a:t>
            </a:r>
            <a:r>
              <a:rPr lang="en-US" sz="2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   </a:t>
            </a:r>
            <a:r>
              <a:rPr lang="en-US" sz="2800" u="none" strike="noStrike" cap="none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print(</a:t>
            </a:r>
            <a:r>
              <a:rPr lang="en-US" sz="2800" u="none" strike="noStrike" cap="none" dirty="0" smtClean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n</a:t>
            </a:r>
            <a:r>
              <a:rPr lang="en-US" sz="2800" u="none" strike="noStrike" cap="none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)</a:t>
            </a:r>
            <a:endParaRPr lang="en-US" sz="2800" u="none" strike="noStrike" cap="none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   </a:t>
            </a: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n = n – 1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p</a:t>
            </a:r>
            <a:r>
              <a:rPr lang="en-US" sz="2800" u="none" strike="noStrike" cap="none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rint(</a:t>
            </a:r>
            <a:r>
              <a:rPr lang="en-US" sz="2800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'</a:t>
            </a:r>
            <a:r>
              <a:rPr lang="ru-RU" sz="2800" u="none" strike="noStrike" cap="none" dirty="0" smtClean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Пуск!</a:t>
            </a:r>
            <a:r>
              <a:rPr lang="en-US" sz="2800" dirty="0" smtClean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'</a:t>
            </a:r>
            <a:r>
              <a:rPr lang="en-US" sz="2800" b="1" u="none" strike="noStrike" cap="none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)</a:t>
            </a:r>
            <a:endParaRPr lang="en-US" sz="2800" b="1" u="none" strike="noStrike" cap="none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</p:txBody>
      </p:sp>
      <p:cxnSp>
        <p:nvCxnSpPr>
          <p:cNvPr id="599" name="Shape 599"/>
          <p:cNvCxnSpPr/>
          <p:nvPr/>
        </p:nvCxnSpPr>
        <p:spPr>
          <a:xfrm rot="10800000">
            <a:off x="2838336" y="1981647"/>
            <a:ext cx="14400" cy="566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00" name="Shape 600"/>
          <p:cNvCxnSpPr/>
          <p:nvPr/>
        </p:nvCxnSpPr>
        <p:spPr>
          <a:xfrm flipH="1">
            <a:off x="10129838" y="3846244"/>
            <a:ext cx="2720973" cy="1231901"/>
          </a:xfrm>
          <a:prstGeom prst="straightConnector1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601" name="Shape 601"/>
          <p:cNvSpPr/>
          <p:nvPr/>
        </p:nvSpPr>
        <p:spPr>
          <a:xfrm>
            <a:off x="1422400" y="2527567"/>
            <a:ext cx="2870100" cy="1269899"/>
          </a:xfrm>
          <a:prstGeom prst="diamond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 &gt; 0 ?</a:t>
            </a:r>
          </a:p>
        </p:txBody>
      </p:sp>
      <p:cxnSp>
        <p:nvCxnSpPr>
          <p:cNvPr id="602" name="Shape 602"/>
          <p:cNvCxnSpPr/>
          <p:nvPr/>
        </p:nvCxnSpPr>
        <p:spPr>
          <a:xfrm rot="10800000" flipH="1">
            <a:off x="2836861" y="3797517"/>
            <a:ext cx="20699" cy="23177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603" name="Shape 603"/>
          <p:cNvCxnSpPr/>
          <p:nvPr/>
        </p:nvCxnSpPr>
        <p:spPr>
          <a:xfrm rot="10800000">
            <a:off x="4279899" y="3156216"/>
            <a:ext cx="777875" cy="15875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604" name="Shape 604"/>
          <p:cNvCxnSpPr/>
          <p:nvPr/>
        </p:nvCxnSpPr>
        <p:spPr>
          <a:xfrm rot="10800000" flipH="1">
            <a:off x="5024437" y="3156217"/>
            <a:ext cx="15875" cy="6445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05" name="Shape 605"/>
          <p:cNvCxnSpPr>
            <a:stCxn id="606" idx="2"/>
          </p:cNvCxnSpPr>
          <p:nvPr/>
        </p:nvCxnSpPr>
        <p:spPr>
          <a:xfrm flipH="1">
            <a:off x="5024449" y="5778866"/>
            <a:ext cx="4800" cy="3000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607" name="Shape 607"/>
          <p:cNvCxnSpPr/>
          <p:nvPr/>
        </p:nvCxnSpPr>
        <p:spPr>
          <a:xfrm>
            <a:off x="2852736" y="6081979"/>
            <a:ext cx="2187600" cy="144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608" name="Shape 608"/>
          <p:cNvCxnSpPr/>
          <p:nvPr/>
        </p:nvCxnSpPr>
        <p:spPr>
          <a:xfrm flipH="1">
            <a:off x="1066800" y="3172092"/>
            <a:ext cx="396874" cy="317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609" name="Shape 609"/>
          <p:cNvCxnSpPr/>
          <p:nvPr/>
        </p:nvCxnSpPr>
        <p:spPr>
          <a:xfrm rot="10800000" flipH="1">
            <a:off x="2840036" y="6559941"/>
            <a:ext cx="15899" cy="6444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10" name="Shape 610"/>
          <p:cNvCxnSpPr/>
          <p:nvPr/>
        </p:nvCxnSpPr>
        <p:spPr>
          <a:xfrm flipV="1">
            <a:off x="1100137" y="3156217"/>
            <a:ext cx="1" cy="3478786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11" name="Shape 611"/>
          <p:cNvCxnSpPr/>
          <p:nvPr/>
        </p:nvCxnSpPr>
        <p:spPr>
          <a:xfrm>
            <a:off x="1084262" y="6577279"/>
            <a:ext cx="1752600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612" name="Shape 612"/>
          <p:cNvCxnSpPr/>
          <p:nvPr/>
        </p:nvCxnSpPr>
        <p:spPr>
          <a:xfrm flipH="1" flipV="1">
            <a:off x="11387138" y="6115316"/>
            <a:ext cx="1692273" cy="336016"/>
          </a:xfrm>
          <a:prstGeom prst="straightConnector1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613" name="Shape 613"/>
          <p:cNvSpPr txBox="1"/>
          <p:nvPr/>
        </p:nvSpPr>
        <p:spPr>
          <a:xfrm>
            <a:off x="5158135" y="6997697"/>
            <a:ext cx="10585500" cy="119317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Циклы</a:t>
            </a: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</a:t>
            </a: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повторяющиеся шаги</a:t>
            </a: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 </a:t>
            </a: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включают</a:t>
            </a: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2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переменные итерации</a:t>
            </a: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которые изменяются с каждым проходом цикла</a:t>
            </a: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14" name="Shape 614"/>
          <p:cNvSpPr txBox="1"/>
          <p:nvPr/>
        </p:nvSpPr>
        <p:spPr>
          <a:xfrm>
            <a:off x="349135" y="2413267"/>
            <a:ext cx="917690" cy="6222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Нет</a:t>
            </a:r>
            <a:endParaRPr lang="en-US" sz="36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15" name="Shape 615"/>
          <p:cNvSpPr txBox="1"/>
          <p:nvPr/>
        </p:nvSpPr>
        <p:spPr>
          <a:xfrm>
            <a:off x="1338266" y="7175767"/>
            <a:ext cx="3051274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</a:t>
            </a:r>
            <a:r>
              <a:rPr lang="ru-RU" sz="35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Пуск!</a:t>
            </a:r>
            <a:r>
              <a:rPr lang="en-US" sz="35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')</a:t>
            </a:r>
            <a:endParaRPr lang="en-US" sz="35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16" name="Shape 616"/>
          <p:cNvSpPr txBox="1"/>
          <p:nvPr/>
        </p:nvSpPr>
        <p:spPr>
          <a:xfrm>
            <a:off x="4659311" y="2413267"/>
            <a:ext cx="997649" cy="6222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Да</a:t>
            </a:r>
            <a:endParaRPr lang="en-US" sz="36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17" name="Shape 617"/>
          <p:cNvSpPr txBox="1"/>
          <p:nvPr/>
        </p:nvSpPr>
        <p:spPr>
          <a:xfrm>
            <a:off x="1397000" y="1232167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 = 5</a:t>
            </a:r>
          </a:p>
        </p:txBody>
      </p:sp>
      <p:sp>
        <p:nvSpPr>
          <p:cNvPr id="618" name="Shape 618"/>
          <p:cNvSpPr txBox="1"/>
          <p:nvPr/>
        </p:nvSpPr>
        <p:spPr>
          <a:xfrm>
            <a:off x="3581400" y="3810267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n)</a:t>
            </a:r>
            <a:endParaRPr lang="en-US" sz="35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619" name="Shape 619"/>
          <p:cNvCxnSpPr/>
          <p:nvPr/>
        </p:nvCxnSpPr>
        <p:spPr>
          <a:xfrm flipH="1" flipV="1">
            <a:off x="10129838" y="5206732"/>
            <a:ext cx="2798761" cy="636587"/>
          </a:xfrm>
          <a:prstGeom prst="straightConnector1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606" name="Shape 606"/>
          <p:cNvSpPr txBox="1"/>
          <p:nvPr/>
        </p:nvSpPr>
        <p:spPr>
          <a:xfrm>
            <a:off x="3568700" y="5029467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 = n -1</a:t>
            </a:r>
          </a:p>
        </p:txBody>
      </p:sp>
      <p:cxnSp>
        <p:nvCxnSpPr>
          <p:cNvPr id="620" name="Shape 620"/>
          <p:cNvCxnSpPr>
            <a:stCxn id="606" idx="0"/>
            <a:endCxn id="618" idx="2"/>
          </p:cNvCxnSpPr>
          <p:nvPr/>
        </p:nvCxnSpPr>
        <p:spPr>
          <a:xfrm flipV="1">
            <a:off x="5029250" y="4559666"/>
            <a:ext cx="12700" cy="469801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Shape 625"/>
          <p:cNvSpPr txBox="1"/>
          <p:nvPr/>
        </p:nvSpPr>
        <p:spPr>
          <a:xfrm>
            <a:off x="998325" y="778213"/>
            <a:ext cx="10035299" cy="754866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name = </a:t>
            </a:r>
            <a:r>
              <a:rPr lang="en-US" sz="28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input</a:t>
            </a: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ru-RU" sz="28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Введите имя файла</a:t>
            </a:r>
            <a:r>
              <a:rPr lang="en-US" sz="28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:')</a:t>
            </a:r>
            <a:endParaRPr lang="en-US" sz="2800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handle = </a:t>
            </a:r>
            <a:r>
              <a:rPr lang="en-US" sz="28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open(name, 'r')</a:t>
            </a:r>
            <a:endParaRPr lang="en-US" sz="2800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 algn="ctr"/>
            <a:endParaRPr lang="en-US" sz="2800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counts = </a:t>
            </a:r>
            <a:r>
              <a:rPr lang="en-US" sz="2800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dict</a:t>
            </a: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00FA00"/>
                </a:solidFill>
                <a:latin typeface="Courier"/>
                <a:ea typeface="Courier"/>
                <a:cs typeface="Courier"/>
                <a:sym typeface="Courier New"/>
              </a:rPr>
              <a:t>for line in handle: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00FA00"/>
                </a:solidFill>
                <a:latin typeface="Courier"/>
                <a:ea typeface="Courier"/>
                <a:cs typeface="Courier"/>
                <a:sym typeface="Courier New"/>
              </a:rPr>
              <a:t>    words = </a:t>
            </a:r>
            <a:r>
              <a:rPr lang="en-US" sz="2800" dirty="0" err="1">
                <a:solidFill>
                  <a:srgbClr val="00FA00"/>
                </a:solidFill>
                <a:latin typeface="Courier"/>
                <a:ea typeface="Courier"/>
                <a:cs typeface="Courier"/>
                <a:sym typeface="Courier New"/>
              </a:rPr>
              <a:t>line.split</a:t>
            </a:r>
            <a:r>
              <a:rPr lang="en-US" sz="2800" dirty="0">
                <a:solidFill>
                  <a:srgbClr val="00FA00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00FA00"/>
                </a:solidFill>
                <a:latin typeface="Courier"/>
                <a:ea typeface="Courier"/>
                <a:cs typeface="Courier"/>
                <a:sym typeface="Courier New"/>
              </a:rPr>
              <a:t>    for word in words: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00FA00"/>
                </a:solidFill>
                <a:latin typeface="Courier"/>
                <a:ea typeface="Courier"/>
                <a:cs typeface="Courier"/>
                <a:sym typeface="Courier New"/>
              </a:rPr>
              <a:t>        counts[word] = </a:t>
            </a:r>
            <a:r>
              <a:rPr lang="en-US" sz="2800" dirty="0" err="1">
                <a:solidFill>
                  <a:srgbClr val="00FA00"/>
                </a:solidFill>
                <a:latin typeface="Courier"/>
                <a:ea typeface="Courier"/>
                <a:cs typeface="Courier"/>
                <a:sym typeface="Courier New"/>
              </a:rPr>
              <a:t>counts.get</a:t>
            </a:r>
            <a:r>
              <a:rPr lang="en-US" sz="2800" dirty="0">
                <a:solidFill>
                  <a:srgbClr val="00FA00"/>
                </a:solidFill>
                <a:latin typeface="Courier"/>
                <a:ea typeface="Courier"/>
                <a:cs typeface="Courier"/>
                <a:sym typeface="Courier New"/>
              </a:rPr>
              <a:t>(word,0) + 1</a:t>
            </a:r>
          </a:p>
          <a:p>
            <a:pPr lvl="0">
              <a:buClr>
                <a:srgbClr val="00FF00"/>
              </a:buClr>
            </a:pPr>
            <a:endParaRPr lang="en-US" sz="2800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None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bigword</a:t>
            </a: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None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00FA00"/>
                </a:solidFill>
                <a:latin typeface="Courier"/>
                <a:ea typeface="Courier"/>
                <a:cs typeface="Courier"/>
                <a:sym typeface="Courier New"/>
              </a:rPr>
              <a:t>for </a:t>
            </a:r>
            <a:r>
              <a:rPr lang="en-US" sz="2800" dirty="0" err="1">
                <a:solidFill>
                  <a:srgbClr val="00FA00"/>
                </a:solidFill>
                <a:latin typeface="Courier"/>
                <a:ea typeface="Courier"/>
                <a:cs typeface="Courier"/>
                <a:sym typeface="Courier New"/>
              </a:rPr>
              <a:t>word,count</a:t>
            </a:r>
            <a:r>
              <a:rPr lang="en-US" sz="2800" dirty="0">
                <a:solidFill>
                  <a:srgbClr val="00FA00"/>
                </a:solidFill>
                <a:latin typeface="Courier"/>
                <a:ea typeface="Courier"/>
                <a:cs typeface="Courier"/>
                <a:sym typeface="Courier New"/>
              </a:rPr>
              <a:t> in </a:t>
            </a:r>
            <a:r>
              <a:rPr lang="en-US" sz="2800" dirty="0" err="1">
                <a:solidFill>
                  <a:srgbClr val="00FA00"/>
                </a:solidFill>
                <a:latin typeface="Courier"/>
                <a:ea typeface="Courier"/>
                <a:cs typeface="Courier"/>
                <a:sym typeface="Courier New"/>
              </a:rPr>
              <a:t>counts.items</a:t>
            </a:r>
            <a:r>
              <a:rPr lang="en-US" sz="2800" dirty="0">
                <a:solidFill>
                  <a:srgbClr val="00FA00"/>
                </a:solidFill>
                <a:latin typeface="Courier"/>
                <a:ea typeface="Courier"/>
                <a:cs typeface="Courier"/>
                <a:sym typeface="Courier New"/>
              </a:rPr>
              <a:t>():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FF9300"/>
                </a:solidFill>
                <a:latin typeface="Courier"/>
                <a:ea typeface="Courier"/>
                <a:cs typeface="Courier"/>
                <a:sym typeface="Courier New"/>
              </a:rPr>
              <a:t>    if </a:t>
            </a:r>
            <a:r>
              <a:rPr lang="en-US" sz="2800" dirty="0" err="1">
                <a:solidFill>
                  <a:srgbClr val="FF9300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800" dirty="0">
                <a:solidFill>
                  <a:srgbClr val="FF9300"/>
                </a:solidFill>
                <a:latin typeface="Courier"/>
                <a:ea typeface="Courier"/>
                <a:cs typeface="Courier"/>
                <a:sym typeface="Courier New"/>
              </a:rPr>
              <a:t> is None or count &gt; </a:t>
            </a:r>
            <a:r>
              <a:rPr lang="en-US" sz="2800" dirty="0" err="1">
                <a:solidFill>
                  <a:srgbClr val="FF9300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800" dirty="0">
                <a:solidFill>
                  <a:srgbClr val="FF93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FF9300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2800" dirty="0" err="1">
                <a:solidFill>
                  <a:srgbClr val="FF9300"/>
                </a:solidFill>
                <a:latin typeface="Courier"/>
                <a:ea typeface="Courier"/>
                <a:cs typeface="Courier"/>
                <a:sym typeface="Courier New"/>
              </a:rPr>
              <a:t>bigword</a:t>
            </a:r>
            <a:r>
              <a:rPr lang="en-US" sz="2800" dirty="0">
                <a:solidFill>
                  <a:srgbClr val="FF9300"/>
                </a:solidFill>
                <a:latin typeface="Courier"/>
                <a:ea typeface="Courier"/>
                <a:cs typeface="Courier"/>
                <a:sym typeface="Courier New"/>
              </a:rPr>
              <a:t> = word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FF9300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2800" dirty="0" err="1">
                <a:solidFill>
                  <a:srgbClr val="FF9300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800" dirty="0">
                <a:solidFill>
                  <a:srgbClr val="FF9300"/>
                </a:solidFill>
                <a:latin typeface="Courier"/>
                <a:ea typeface="Courier"/>
                <a:cs typeface="Courier"/>
                <a:sym typeface="Courier New"/>
              </a:rPr>
              <a:t> = count</a:t>
            </a:r>
          </a:p>
          <a:p>
            <a:pPr lvl="0">
              <a:buClr>
                <a:srgbClr val="00FF00"/>
              </a:buClr>
            </a:pPr>
            <a:endParaRPr lang="en-US" sz="2800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800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bigword</a:t>
            </a: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, </a:t>
            </a:r>
            <a:r>
              <a:rPr lang="en-US" sz="2800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626" name="Shape 626"/>
          <p:cNvSpPr txBox="1"/>
          <p:nvPr/>
        </p:nvSpPr>
        <p:spPr>
          <a:xfrm>
            <a:off x="11454938" y="615550"/>
            <a:ext cx="3956858" cy="2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0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Последовательный</a:t>
            </a:r>
            <a:endParaRPr lang="en-US" sz="3000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000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Повторяющийся</a:t>
            </a:r>
            <a:endParaRPr lang="en-US" sz="3000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000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Условный</a:t>
            </a:r>
            <a:endParaRPr lang="en-US" sz="3000" dirty="0">
              <a:solidFill>
                <a:srgbClr val="FF99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625"/>
          <p:cNvSpPr txBox="1"/>
          <p:nvPr/>
        </p:nvSpPr>
        <p:spPr>
          <a:xfrm>
            <a:off x="998325" y="778213"/>
            <a:ext cx="10035299" cy="754866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rgbClr val="00FF00"/>
              </a:buClr>
              <a:buSzPct val="25000"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name = </a:t>
            </a:r>
            <a:r>
              <a:rPr lang="en-US" sz="28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input</a:t>
            </a:r>
            <a:r>
              <a:rPr lang="en-US" sz="28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28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Введите имя файла</a:t>
            </a:r>
            <a:r>
              <a:rPr lang="en-US" sz="28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:')</a:t>
            </a:r>
            <a:endParaRPr lang="en-US" sz="28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handle = open(name, 'r')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counts = 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dict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for line in handle: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words = </a:t>
            </a:r>
            <a:r>
              <a:rPr lang="en-US" sz="28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line.split</a:t>
            </a:r>
            <a:r>
              <a:rPr lang="en-US" sz="28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for word in words: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    counts[word] = </a:t>
            </a:r>
            <a:r>
              <a:rPr lang="en-US" sz="28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counts.get</a:t>
            </a:r>
            <a:r>
              <a:rPr lang="en-US" sz="28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(word,0)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endParaRPr lang="en-US" sz="28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None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bigword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None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for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word,count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in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counts.items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():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 </a:t>
            </a:r>
            <a:r>
              <a:rPr lang="en-US" sz="2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if </a:t>
            </a:r>
            <a:r>
              <a:rPr lang="en-US" sz="28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is None or count &gt; </a:t>
            </a:r>
            <a:r>
              <a:rPr lang="en-US" sz="28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28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bigword</a:t>
            </a:r>
            <a:r>
              <a:rPr lang="en-US" sz="2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= word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28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= count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Font typeface="Cabin"/>
              <a:buNone/>
            </a:pPr>
            <a:endParaRPr sz="2800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800" i="0" u="none" strike="noStrike" cap="none" dirty="0" err="1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bigword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, </a:t>
            </a:r>
            <a:r>
              <a:rPr lang="en-US" sz="2800" i="0" u="none" strike="noStrike" cap="none" dirty="0" err="1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8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8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632" name="Shape 632"/>
          <p:cNvSpPr txBox="1"/>
          <p:nvPr/>
        </p:nvSpPr>
        <p:spPr>
          <a:xfrm>
            <a:off x="12003133" y="349136"/>
            <a:ext cx="3996000" cy="8611984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lnSpc>
                <a:spcPct val="115000"/>
              </a:lnSpc>
              <a:buClr>
                <a:srgbClr val="FF00FF"/>
              </a:buClr>
              <a:buSzPct val="25000"/>
            </a:pPr>
            <a:r>
              <a:rPr lang="ru-RU" sz="27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Короткая </a:t>
            </a:r>
            <a:r>
              <a:rPr lang="ru-RU" sz="27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«история»</a:t>
            </a:r>
            <a:r>
              <a:rPr lang="en-US" sz="27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7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 </a:t>
            </a:r>
            <a:r>
              <a:rPr lang="ru-RU" sz="27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том, </a:t>
            </a:r>
            <a:r>
              <a:rPr lang="ru-RU" sz="27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 с помощью Пайтон </a:t>
            </a:r>
            <a:r>
              <a:rPr lang="ru-RU" sz="27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подсчитать количество слов в </a:t>
            </a:r>
            <a:r>
              <a:rPr lang="ru-RU" sz="27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файле</a:t>
            </a:r>
          </a:p>
          <a:p>
            <a:pPr lvl="0" algn="ctr">
              <a:lnSpc>
                <a:spcPct val="115000"/>
              </a:lnSpc>
              <a:buClr>
                <a:srgbClr val="FF00FF"/>
              </a:buClr>
              <a:buSzPct val="25000"/>
            </a:pPr>
            <a:endParaRPr sz="2700" dirty="0" smtClean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27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Слово, использующееся для чтения данных пользователя</a:t>
            </a:r>
            <a:endParaRPr lang="en-US" sz="2700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Font typeface="Cabin"/>
              <a:buNone/>
            </a:pPr>
            <a:endParaRPr sz="2700" dirty="0">
              <a:solidFill>
                <a:srgbClr val="00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2700" dirty="0" smtClean="0">
                <a:solidFill>
                  <a:srgbClr val="00FA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Предложение, обновляющее значение счетчика слова</a:t>
            </a:r>
            <a:endParaRPr lang="en-US" sz="2700" dirty="0">
              <a:solidFill>
                <a:srgbClr val="00FA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Font typeface="Cabin"/>
              <a:buNone/>
            </a:pPr>
            <a:endParaRPr sz="2700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2700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Параграф о том, как найти самый длинный элемент в списке</a:t>
            </a:r>
            <a:endParaRPr lang="en-US" sz="2700" dirty="0">
              <a:solidFill>
                <a:srgbClr val="FF99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633" name="Shape 633"/>
          <p:cNvCxnSpPr/>
          <p:nvPr/>
        </p:nvCxnSpPr>
        <p:spPr>
          <a:xfrm>
            <a:off x="6986588" y="1211263"/>
            <a:ext cx="5016545" cy="2446337"/>
          </a:xfrm>
          <a:prstGeom prst="straightConnector1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34" name="Shape 634"/>
          <p:cNvCxnSpPr/>
          <p:nvPr/>
        </p:nvCxnSpPr>
        <p:spPr>
          <a:xfrm>
            <a:off x="8163098" y="4222865"/>
            <a:ext cx="3873731" cy="1529542"/>
          </a:xfrm>
          <a:prstGeom prst="straightConnector1">
            <a:avLst/>
          </a:prstGeom>
          <a:noFill/>
          <a:ln w="38100" cap="flat" cmpd="sng">
            <a:solidFill>
              <a:srgbClr val="FFFF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35" name="Shape 635"/>
          <p:cNvCxnSpPr/>
          <p:nvPr/>
        </p:nvCxnSpPr>
        <p:spPr>
          <a:xfrm>
            <a:off x="9890125" y="6737554"/>
            <a:ext cx="1789090" cy="680936"/>
          </a:xfrm>
          <a:prstGeom prst="straightConnector1">
            <a:avLst/>
          </a:prstGeom>
          <a:noFill/>
          <a:ln w="38100" cap="flat" cmpd="sng">
            <a:solidFill>
              <a:srgbClr val="FF9900"/>
            </a:solidFill>
            <a:prstDash val="solid"/>
            <a:round/>
            <a:headEnd type="none" w="lg" len="lg"/>
            <a:tailEnd type="none" w="lg" len="lg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Shape 64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Резюме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41" name="Shape 641"/>
          <p:cNvSpPr txBox="1">
            <a:spLocks noGrp="1"/>
          </p:cNvSpPr>
          <p:nvPr>
            <p:ph type="body" idx="1"/>
          </p:nvPr>
        </p:nvSpPr>
        <p:spPr>
          <a:xfrm>
            <a:off x="812800" y="2138869"/>
            <a:ext cx="14630400" cy="510973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Это быстрый обзо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 </a:t>
            </a:r>
            <a:r>
              <a:rPr lang="ru-RU" sz="36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Главы</a:t>
            </a:r>
            <a:r>
              <a:rPr lang="en-US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Мы будем возвращаться к этим концепциям на протяжении всего курса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Сосредоточьтесь на общей картине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Shape 64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-RU" sz="3600" dirty="0" smtClean="0">
                <a:solidFill>
                  <a:srgbClr val="FFFF00"/>
                </a:solidFill>
              </a:rPr>
              <a:t>Авторы</a:t>
            </a:r>
            <a:r>
              <a:rPr lang="en-US" sz="3600" dirty="0" smtClean="0">
                <a:solidFill>
                  <a:srgbClr val="FFFF00"/>
                </a:solidFill>
              </a:rPr>
              <a:t> </a:t>
            </a:r>
            <a:r>
              <a:rPr lang="en-US" sz="3600" dirty="0">
                <a:solidFill>
                  <a:srgbClr val="FFFF00"/>
                </a:solidFill>
              </a:rPr>
              <a:t>/ </a:t>
            </a:r>
            <a:r>
              <a:rPr lang="ru-RU" sz="3600" dirty="0" smtClean="0">
                <a:solidFill>
                  <a:srgbClr val="FFFF00"/>
                </a:solidFill>
              </a:rPr>
              <a:t>Благодарности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647" name="Shape 647"/>
          <p:cNvSpPr txBox="1"/>
          <p:nvPr/>
        </p:nvSpPr>
        <p:spPr>
          <a:xfrm>
            <a:off x="1206100" y="2198849"/>
            <a:ext cx="6797699" cy="591402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FFFFFF"/>
                </a:solidFill>
              </a:rPr>
              <a:t>Авторские права на эти слайды принадлежат  Чарльзу Р. Северансу </a:t>
            </a:r>
            <a:r>
              <a:rPr lang="en-US" sz="1800" dirty="0" smtClean="0">
                <a:solidFill>
                  <a:srgbClr val="FFFFFF"/>
                </a:solidFill>
              </a:rPr>
              <a:t>(</a:t>
            </a:r>
            <a:r>
              <a:rPr lang="en-US" sz="1800" u="sng" dirty="0">
                <a:solidFill>
                  <a:srgbClr val="FFFF00"/>
                </a:solidFill>
                <a:hlinkClick r:id="rId3"/>
              </a:rPr>
              <a:t>www.dr-chuck.com</a:t>
            </a:r>
            <a:r>
              <a:rPr lang="en-US" sz="1800" dirty="0">
                <a:solidFill>
                  <a:srgbClr val="FFFFFF"/>
                </a:solidFill>
              </a:rPr>
              <a:t>) </a:t>
            </a:r>
            <a:r>
              <a:rPr lang="ru-RU" sz="1800" dirty="0" smtClean="0">
                <a:solidFill>
                  <a:srgbClr val="FFFFFF"/>
                </a:solidFill>
              </a:rPr>
              <a:t>, 2010 г., Школа Информации Мичиганского Университета  и доступны по лицензии </a:t>
            </a:r>
            <a:r>
              <a:rPr lang="en-US" sz="1800" dirty="0" smtClean="0">
                <a:solidFill>
                  <a:srgbClr val="FFFFFF"/>
                </a:solidFill>
              </a:rPr>
              <a:t>Creative </a:t>
            </a:r>
            <a:r>
              <a:rPr lang="en-US" sz="1800" dirty="0">
                <a:solidFill>
                  <a:srgbClr val="FFFFFF"/>
                </a:solidFill>
              </a:rPr>
              <a:t>Commons Attribution 4.0 License. </a:t>
            </a:r>
            <a:r>
              <a:rPr lang="ru-RU" sz="1800" dirty="0" smtClean="0">
                <a:solidFill>
                  <a:srgbClr val="FFFFFF"/>
                </a:solidFill>
              </a:rPr>
              <a:t>Пожалуйста, сохраняйте этот слайд во всех копиях этого документа, в соответствии с требованиями Лицензии. Если вы внесли изменения, добавьте свое имя или организацию в список участников на этой странице</a:t>
            </a:r>
            <a:r>
              <a:rPr lang="en-US" sz="1800" dirty="0" smtClean="0">
                <a:solidFill>
                  <a:srgbClr val="FFFFFF"/>
                </a:solidFill>
              </a:rPr>
              <a:t>.</a:t>
            </a:r>
            <a:endParaRPr lang="en-US" sz="1800" dirty="0">
              <a:solidFill>
                <a:srgbClr val="FFFFFF"/>
              </a:solidFill>
            </a:endParaRPr>
          </a:p>
          <a:p>
            <a:pPr lvl="0" rtl="0">
              <a:spcBef>
                <a:spcPts val="0"/>
              </a:spcBef>
              <a:buNone/>
            </a:pPr>
            <a:endParaRPr sz="1800" dirty="0">
              <a:solidFill>
                <a:srgbClr val="FFFFFF"/>
              </a:solidFill>
            </a:endParaRPr>
          </a:p>
          <a:p>
            <a:pPr lvl="0" rtl="0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FFFFFF"/>
                </a:solidFill>
              </a:rPr>
              <a:t>Исходная разработка</a:t>
            </a:r>
            <a:r>
              <a:rPr lang="en-US" sz="1800" dirty="0" smtClean="0">
                <a:solidFill>
                  <a:srgbClr val="FFFFFF"/>
                </a:solidFill>
              </a:rPr>
              <a:t>: </a:t>
            </a:r>
            <a:r>
              <a:rPr lang="ru-RU" sz="1800" dirty="0">
                <a:solidFill>
                  <a:srgbClr val="FFFFFF"/>
                </a:solidFill>
              </a:rPr>
              <a:t> </a:t>
            </a:r>
            <a:r>
              <a:rPr lang="ru-RU" sz="1800" dirty="0" smtClean="0">
                <a:solidFill>
                  <a:srgbClr val="FFFFFF"/>
                </a:solidFill>
              </a:rPr>
              <a:t>Чарльз Северанс, Школа Информации Мичиганского Университета.</a:t>
            </a:r>
            <a:endParaRPr lang="en-US" sz="1800" dirty="0">
              <a:solidFill>
                <a:srgbClr val="FFFFFF"/>
              </a:solidFill>
            </a:endParaRPr>
          </a:p>
          <a:p>
            <a:pPr lvl="0" rtl="0">
              <a:spcBef>
                <a:spcPts val="0"/>
              </a:spcBef>
              <a:buNone/>
            </a:pPr>
            <a:endParaRPr lang="en-US" sz="1800" dirty="0" smtClean="0">
              <a:solidFill>
                <a:srgbClr val="FFFFFF"/>
              </a:solidFill>
            </a:endParaRPr>
          </a:p>
          <a:p>
            <a:pPr lvl="0" rtl="0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FFFFFF"/>
                </a:solidFill>
              </a:rPr>
              <a:t>Перевод выполнила </a:t>
            </a:r>
            <a:r>
              <a:rPr lang="ru-RU" sz="1800" dirty="0" smtClean="0">
                <a:solidFill>
                  <a:srgbClr val="FFFFFF"/>
                </a:solidFill>
              </a:rPr>
              <a:t>Фомкина</a:t>
            </a:r>
            <a:r>
              <a:rPr lang="en-US" sz="1800" smtClean="0">
                <a:solidFill>
                  <a:srgbClr val="FFFFFF"/>
                </a:solidFill>
              </a:rPr>
              <a:t> </a:t>
            </a:r>
            <a:r>
              <a:rPr lang="ru-RU" sz="1800" smtClean="0">
                <a:solidFill>
                  <a:srgbClr val="FFFFFF"/>
                </a:solidFill>
              </a:rPr>
              <a:t>Виолетта</a:t>
            </a:r>
            <a:r>
              <a:rPr lang="ru-RU" sz="1800" dirty="0" smtClean="0">
                <a:solidFill>
                  <a:srgbClr val="FFFFFF"/>
                </a:solidFill>
              </a:rPr>
              <a:t>.</a:t>
            </a:r>
          </a:p>
          <a:p>
            <a:pPr lvl="0" rtl="0">
              <a:spcBef>
                <a:spcPts val="0"/>
              </a:spcBef>
              <a:buNone/>
            </a:pPr>
            <a:endParaRPr sz="1800" dirty="0">
              <a:solidFill>
                <a:srgbClr val="FFFFFF"/>
              </a:solidFill>
            </a:endParaRPr>
          </a:p>
          <a:p>
            <a:pPr lvl="0" rtl="0">
              <a:spcBef>
                <a:spcPts val="0"/>
              </a:spcBef>
              <a:buClr>
                <a:schemeClr val="dk2"/>
              </a:buClr>
              <a:buSzPct val="61111"/>
              <a:buFont typeface="Arial"/>
              <a:buNone/>
            </a:pPr>
            <a:r>
              <a:rPr lang="en-US" sz="1800" dirty="0">
                <a:solidFill>
                  <a:schemeClr val="lt1"/>
                </a:solidFill>
              </a:rPr>
              <a:t>… </a:t>
            </a:r>
            <a:r>
              <a:rPr lang="ru-RU" sz="1800" dirty="0" smtClean="0">
                <a:solidFill>
                  <a:schemeClr val="lt1"/>
                </a:solidFill>
              </a:rPr>
              <a:t>Добавьте сюда новых авторов и переводчиков</a:t>
            </a:r>
            <a:endParaRPr lang="en-US" sz="1800" dirty="0" smtClean="0">
              <a:solidFill>
                <a:schemeClr val="lt1"/>
              </a:solidFill>
            </a:endParaRPr>
          </a:p>
          <a:p>
            <a:pPr lvl="0">
              <a:spcBef>
                <a:spcPts val="0"/>
              </a:spcBef>
              <a:buNone/>
            </a:pPr>
            <a:endParaRPr sz="1800" dirty="0">
              <a:solidFill>
                <a:srgbClr val="FFFFFF"/>
              </a:solidFill>
            </a:endParaRPr>
          </a:p>
        </p:txBody>
      </p:sp>
      <p:pic>
        <p:nvPicPr>
          <p:cNvPr id="649" name="Shape 6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897687" y="1129973"/>
            <a:ext cx="1968599" cy="668400"/>
          </a:xfrm>
          <a:prstGeom prst="rect">
            <a:avLst/>
          </a:prstGeom>
          <a:noFill/>
          <a:ln>
            <a:noFill/>
          </a:ln>
        </p:spPr>
      </p:pic>
      <p:sp>
        <p:nvSpPr>
          <p:cNvPr id="650" name="Shape 650"/>
          <p:cNvSpPr txBox="1"/>
          <p:nvPr/>
        </p:nvSpPr>
        <p:spPr>
          <a:xfrm>
            <a:off x="8704400" y="2329324"/>
            <a:ext cx="6797699" cy="578354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FFFFFF"/>
                </a:solidFill>
              </a:rPr>
              <a:t>Продолжение следует</a:t>
            </a:r>
            <a:r>
              <a:rPr lang="is-IS" sz="1800" dirty="0" smtClean="0">
                <a:solidFill>
                  <a:srgbClr val="FFFFFF"/>
                </a:solidFill>
              </a:rPr>
              <a:t>…</a:t>
            </a:r>
            <a:endParaRPr lang="en-US" sz="18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Зачем становиться программистом</a:t>
            </a:r>
            <a:r>
              <a:rPr lang="en-US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64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82" name="Shape 282"/>
          <p:cNvSpPr txBox="1">
            <a:spLocks noGrp="1"/>
          </p:cNvSpPr>
          <p:nvPr>
            <p:ph type="body" idx="1"/>
          </p:nvPr>
        </p:nvSpPr>
        <p:spPr>
          <a:xfrm>
            <a:off x="812800" y="2360815"/>
            <a:ext cx="14630400" cy="580687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710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Cabin"/>
              <a:buChar char="•"/>
            </a:pPr>
            <a:r>
              <a:rPr lang="ru-RU" sz="34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Чтобы решить некую задачу: в этом случае мы и пользователь, </a:t>
            </a:r>
          </a:p>
          <a:p>
            <a:pPr marL="378206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100000"/>
              <a:buNone/>
            </a:pPr>
            <a:r>
              <a:rPr lang="ru-RU" sz="34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 программист в одном лице</a:t>
            </a:r>
            <a:endParaRPr lang="en-US" sz="34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70306" marR="0" lvl="1" indent="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en-US" sz="3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-  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Например, очистить данные опроса</a:t>
            </a:r>
            <a:endParaRPr lang="en-US" sz="3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lvl="0" indent="-371094">
              <a:buClr>
                <a:srgbClr val="FFFF00"/>
              </a:buClr>
              <a:buSzPct val="100000"/>
            </a:pPr>
            <a:r>
              <a:rPr lang="ru-RU" sz="34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Чтобы создавать нечто, чем смогут пользоваться другие: профессия программиста</a:t>
            </a:r>
            <a:endParaRPr lang="en-US" sz="34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70306" marR="0" lvl="1" indent="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en-US" sz="3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-  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Устранить проблему с производительностью в программном обеспечении 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Sakai</a:t>
            </a:r>
            <a:endParaRPr lang="en-US" sz="3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70306" marR="0" lvl="1" indent="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en-US" sz="3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-  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Добавить на веб-сайт гостевую книгу</a:t>
            </a:r>
            <a:endParaRPr lang="en-US" sz="3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0" name="Shape 260"/>
          <p:cNvCxnSpPr/>
          <p:nvPr/>
        </p:nvCxnSpPr>
        <p:spPr>
          <a:xfrm rot="10800000" flipH="1">
            <a:off x="5083700" y="4085193"/>
            <a:ext cx="1042306" cy="1261323"/>
          </a:xfrm>
          <a:prstGeom prst="straightConnector1">
            <a:avLst/>
          </a:prstGeom>
          <a:noFill/>
          <a:ln w="215900" cap="rnd" cmpd="sng">
            <a:solidFill>
              <a:srgbClr val="2E2F3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61" name="Shape 261"/>
          <p:cNvCxnSpPr/>
          <p:nvPr/>
        </p:nvCxnSpPr>
        <p:spPr>
          <a:xfrm rot="10800000" flipH="1">
            <a:off x="7743561" y="4196022"/>
            <a:ext cx="67287" cy="1009322"/>
          </a:xfrm>
          <a:prstGeom prst="straightConnector1">
            <a:avLst/>
          </a:prstGeom>
          <a:noFill/>
          <a:ln w="215900" cap="rnd" cmpd="sng">
            <a:solidFill>
              <a:srgbClr val="2E2F3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62" name="Shape 262"/>
          <p:cNvCxnSpPr/>
          <p:nvPr/>
        </p:nvCxnSpPr>
        <p:spPr>
          <a:xfrm rot="10800000">
            <a:off x="8919123" y="4176231"/>
            <a:ext cx="2303628" cy="773154"/>
          </a:xfrm>
          <a:prstGeom prst="straightConnector1">
            <a:avLst/>
          </a:prstGeom>
          <a:noFill/>
          <a:ln w="215900" cap="rnd" cmpd="sng">
            <a:solidFill>
              <a:srgbClr val="2E2F30"/>
            </a:solidFill>
            <a:prstDash val="solid"/>
            <a:miter/>
            <a:headEnd type="none" w="med" len="med"/>
            <a:tailEnd type="none" w="med" len="med"/>
          </a:ln>
        </p:spPr>
      </p:cxnSp>
      <p:pic>
        <p:nvPicPr>
          <p:cNvPr id="263" name="Shape 2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08762" y="1148265"/>
            <a:ext cx="986892" cy="1403815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Shape 264"/>
          <p:cNvSpPr txBox="1"/>
          <p:nvPr/>
        </p:nvSpPr>
        <p:spPr>
          <a:xfrm>
            <a:off x="3556000" y="2963725"/>
            <a:ext cx="9062719" cy="1319374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 w="25400" cap="rnd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Ovo"/>
              <a:buNone/>
            </a:pPr>
            <a:r>
              <a:rPr lang="ru-RU" sz="4400" b="0" i="0" u="none" strike="noStrike" cap="none" dirty="0" smtClean="0">
                <a:solidFill>
                  <a:schemeClr val="lt1"/>
                </a:solidFill>
                <a:latin typeface="Ovo"/>
                <a:ea typeface="Ovo"/>
                <a:cs typeface="Ovo"/>
                <a:sym typeface="Ovo"/>
              </a:rPr>
              <a:t>Компьютер</a:t>
            </a:r>
            <a:endParaRPr lang="en-US" sz="4400" b="0" i="0" u="none" strike="noStrike" cap="none" dirty="0">
              <a:solidFill>
                <a:schemeClr val="lt1"/>
              </a:solidFill>
              <a:latin typeface="Ovo"/>
              <a:ea typeface="Ovo"/>
              <a:cs typeface="Ovo"/>
              <a:sym typeface="Ov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Ovo"/>
              <a:buNone/>
            </a:pPr>
            <a:r>
              <a:rPr lang="ru-RU" sz="2600" b="0" i="0" u="none" strike="noStrike" cap="none" dirty="0" smtClean="0">
                <a:solidFill>
                  <a:schemeClr val="lt1"/>
                </a:solidFill>
                <a:latin typeface="Ovo"/>
                <a:ea typeface="Ovo"/>
                <a:cs typeface="Ovo"/>
                <a:sym typeface="Ovo"/>
              </a:rPr>
              <a:t>Аппаратное обеспечение</a:t>
            </a:r>
            <a:r>
              <a:rPr lang="en-US" sz="2600" b="0" i="0" u="none" strike="noStrike" cap="none" dirty="0" smtClean="0">
                <a:solidFill>
                  <a:schemeClr val="lt1"/>
                </a:solidFill>
                <a:latin typeface="Ovo"/>
                <a:ea typeface="Ovo"/>
                <a:cs typeface="Ovo"/>
                <a:sym typeface="Ovo"/>
              </a:rPr>
              <a:t> </a:t>
            </a:r>
            <a:r>
              <a:rPr lang="en-US" sz="3600" b="0" i="0" u="none" strike="noStrike" cap="none" dirty="0">
                <a:solidFill>
                  <a:schemeClr val="lt1"/>
                </a:solidFill>
                <a:latin typeface="Ovo"/>
                <a:ea typeface="Ovo"/>
                <a:cs typeface="Ovo"/>
                <a:sym typeface="Ovo"/>
              </a:rPr>
              <a:t>+</a:t>
            </a:r>
            <a:r>
              <a:rPr lang="en-US" sz="4400" b="0" i="0" u="none" strike="noStrike" cap="none" dirty="0">
                <a:solidFill>
                  <a:schemeClr val="lt1"/>
                </a:solidFill>
                <a:latin typeface="Ovo"/>
                <a:ea typeface="Ovo"/>
                <a:cs typeface="Ovo"/>
                <a:sym typeface="Ovo"/>
              </a:rPr>
              <a:t> </a:t>
            </a:r>
            <a:r>
              <a:rPr lang="ru-RU" sz="2600" b="0" i="0" u="none" strike="noStrike" cap="none" dirty="0" smtClean="0">
                <a:solidFill>
                  <a:schemeClr val="lt1"/>
                </a:solidFill>
                <a:latin typeface="Ovo"/>
                <a:ea typeface="Ovo"/>
                <a:cs typeface="Ovo"/>
                <a:sym typeface="Ovo"/>
              </a:rPr>
              <a:t>Программное обеспечение</a:t>
            </a:r>
            <a:endParaRPr lang="en-US" sz="2600" b="0" i="0" u="none" strike="noStrike" cap="none" dirty="0">
              <a:solidFill>
                <a:schemeClr val="lt1"/>
              </a:solidFill>
              <a:latin typeface="Ovo"/>
              <a:ea typeface="Ovo"/>
              <a:cs typeface="Ovo"/>
              <a:sym typeface="Ovo"/>
            </a:endParaRPr>
          </a:p>
        </p:txBody>
      </p:sp>
      <p:sp>
        <p:nvSpPr>
          <p:cNvPr id="265" name="Shape 265"/>
          <p:cNvSpPr/>
          <p:nvPr/>
        </p:nvSpPr>
        <p:spPr>
          <a:xfrm>
            <a:off x="10052467" y="4853071"/>
            <a:ext cx="2417095" cy="1139939"/>
          </a:xfrm>
          <a:prstGeom prst="roundRect">
            <a:avLst>
              <a:gd name="adj" fmla="val 3000"/>
            </a:avLst>
          </a:prstGeom>
          <a:blipFill rotWithShape="1">
            <a:blip r:embed="rId4">
              <a:alphaModFix/>
            </a:blip>
            <a:stretch>
              <a:fillRect/>
            </a:stretch>
          </a:blipFill>
          <a:ln w="25400" cap="rnd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Ovo"/>
              <a:buNone/>
            </a:pPr>
            <a:r>
              <a:rPr lang="ru-RU" sz="3800" b="0" i="0" u="none" strike="noStrike" cap="none" dirty="0" smtClean="0">
                <a:solidFill>
                  <a:schemeClr val="lt1"/>
                </a:solidFill>
                <a:latin typeface="Ovo"/>
                <a:ea typeface="Ovo"/>
                <a:cs typeface="Ovo"/>
                <a:sym typeface="Ovo"/>
              </a:rPr>
              <a:t>Сети</a:t>
            </a:r>
            <a:endParaRPr lang="en-US" sz="3800" b="0" i="0" u="none" strike="noStrike" cap="none" dirty="0">
              <a:solidFill>
                <a:schemeClr val="lt1"/>
              </a:solidFill>
              <a:latin typeface="Ovo"/>
              <a:ea typeface="Ovo"/>
              <a:cs typeface="Ovo"/>
              <a:sym typeface="Ovo"/>
            </a:endParaRPr>
          </a:p>
        </p:txBody>
      </p:sp>
      <p:sp>
        <p:nvSpPr>
          <p:cNvPr id="266" name="Shape 266"/>
          <p:cNvSpPr txBox="1"/>
          <p:nvPr/>
        </p:nvSpPr>
        <p:spPr>
          <a:xfrm>
            <a:off x="9155292" y="5237008"/>
            <a:ext cx="774898" cy="52775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Ovo"/>
              <a:buNone/>
            </a:pPr>
            <a:r>
              <a:rPr lang="en-US" sz="3800" b="0" i="0" u="none" strike="noStrike" cap="none" dirty="0">
                <a:solidFill>
                  <a:schemeClr val="lt1"/>
                </a:solidFill>
                <a:latin typeface="Ovo"/>
                <a:ea typeface="Ovo"/>
                <a:cs typeface="Ovo"/>
                <a:sym typeface="Ovo"/>
              </a:rPr>
              <a:t>....</a:t>
            </a:r>
          </a:p>
        </p:txBody>
      </p:sp>
      <p:pic>
        <p:nvPicPr>
          <p:cNvPr id="267" name="Shape 26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74334" y="1053270"/>
            <a:ext cx="3018730" cy="1585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Shape 26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592246" y="894945"/>
            <a:ext cx="1026473" cy="1905177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Shape 269"/>
          <p:cNvSpPr txBox="1"/>
          <p:nvPr/>
        </p:nvSpPr>
        <p:spPr>
          <a:xfrm>
            <a:off x="1895301" y="6469592"/>
            <a:ext cx="12901353" cy="205755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ru-RU" sz="2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 точки зрения создателя программного обеспечения, мы создаем программное обеспечение. Конечные пользователи </a:t>
            </a:r>
            <a:r>
              <a:rPr lang="ru-RU" sz="2800" dirty="0">
                <a:solidFill>
                  <a:schemeClr val="bg1"/>
                </a:solidFill>
              </a:rPr>
              <a:t>—</a:t>
            </a:r>
            <a:r>
              <a:rPr lang="ru-RU" sz="2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наши хозяева, им мы хотим угодить. Они платят нам, когда удовлетворены. Но данные, информаци</a:t>
            </a:r>
            <a:r>
              <a:rPr lang="ru-RU" sz="2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я и сети </a:t>
            </a:r>
            <a:r>
              <a:rPr lang="ru-RU" sz="2800" dirty="0">
                <a:solidFill>
                  <a:schemeClr val="bg1"/>
                </a:solidFill>
              </a:rPr>
              <a:t>—</a:t>
            </a:r>
            <a:r>
              <a:rPr lang="ru-RU" sz="2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наша проблема, нам приходится решать ее от их имени. Оборудование и программное обеспечение </a:t>
            </a:r>
            <a:r>
              <a:rPr lang="ru-RU" sz="2400" dirty="0">
                <a:solidFill>
                  <a:schemeClr val="bg1"/>
                </a:solidFill>
              </a:rPr>
              <a:t>—</a:t>
            </a:r>
            <a:r>
              <a:rPr lang="ru-RU" sz="2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наши друзья и союзники в этом деле</a:t>
            </a:r>
            <a:endParaRPr lang="en-US" sz="2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70" name="Shape 270"/>
          <p:cNvSpPr/>
          <p:nvPr/>
        </p:nvSpPr>
        <p:spPr>
          <a:xfrm>
            <a:off x="5946572" y="4843856"/>
            <a:ext cx="3208720" cy="1139939"/>
          </a:xfrm>
          <a:prstGeom prst="roundRect">
            <a:avLst>
              <a:gd name="adj" fmla="val 3000"/>
            </a:avLst>
          </a:prstGeom>
          <a:blipFill rotWithShape="1">
            <a:blip r:embed="rId4">
              <a:alphaModFix/>
            </a:blip>
            <a:stretch>
              <a:fillRect/>
            </a:stretch>
          </a:blipFill>
          <a:ln w="25400" cap="rnd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Ovo"/>
              <a:buNone/>
            </a:pPr>
            <a:r>
              <a:rPr lang="ru-RU" sz="3800" b="0" i="0" u="none" strike="noStrike" cap="none" dirty="0" smtClean="0">
                <a:solidFill>
                  <a:schemeClr val="lt1"/>
                </a:solidFill>
                <a:latin typeface="Ovo"/>
                <a:ea typeface="Ovo"/>
                <a:cs typeface="Ovo"/>
                <a:sym typeface="Ovo"/>
              </a:rPr>
              <a:t>Информация</a:t>
            </a:r>
            <a:endParaRPr lang="en-US" sz="3800" b="0" i="0" u="none" strike="noStrike" cap="none" dirty="0">
              <a:solidFill>
                <a:schemeClr val="lt1"/>
              </a:solidFill>
              <a:latin typeface="Ovo"/>
              <a:ea typeface="Ovo"/>
              <a:cs typeface="Ovo"/>
              <a:sym typeface="Ovo"/>
            </a:endParaRPr>
          </a:p>
        </p:txBody>
      </p:sp>
      <p:sp>
        <p:nvSpPr>
          <p:cNvPr id="271" name="Shape 271"/>
          <p:cNvSpPr/>
          <p:nvPr/>
        </p:nvSpPr>
        <p:spPr>
          <a:xfrm>
            <a:off x="3363235" y="4843856"/>
            <a:ext cx="2417095" cy="1139939"/>
          </a:xfrm>
          <a:prstGeom prst="roundRect">
            <a:avLst>
              <a:gd name="adj" fmla="val 3000"/>
            </a:avLst>
          </a:prstGeom>
          <a:blipFill rotWithShape="1">
            <a:blip r:embed="rId4">
              <a:alphaModFix/>
            </a:blip>
            <a:stretch>
              <a:fillRect/>
            </a:stretch>
          </a:blipFill>
          <a:ln w="25400" cap="rnd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Ovo"/>
              <a:buNone/>
            </a:pPr>
            <a:r>
              <a:rPr lang="ru-RU" sz="3800" b="0" i="0" u="none" strike="noStrike" cap="none" dirty="0" smtClean="0">
                <a:solidFill>
                  <a:schemeClr val="lt1"/>
                </a:solidFill>
                <a:latin typeface="Ovo"/>
                <a:ea typeface="Ovo"/>
                <a:cs typeface="Ovo"/>
                <a:sym typeface="Ovo"/>
              </a:rPr>
              <a:t>Данные</a:t>
            </a:r>
            <a:endParaRPr lang="en-US" sz="3800" b="0" i="0" u="none" strike="noStrike" cap="none" dirty="0">
              <a:solidFill>
                <a:schemeClr val="lt1"/>
              </a:solidFill>
              <a:latin typeface="Ovo"/>
              <a:ea typeface="Ovo"/>
              <a:cs typeface="Ovo"/>
              <a:sym typeface="Ovo"/>
            </a:endParaRPr>
          </a:p>
        </p:txBody>
      </p:sp>
      <p:sp>
        <p:nvSpPr>
          <p:cNvPr id="272" name="Shape 272"/>
          <p:cNvSpPr txBox="1"/>
          <p:nvPr/>
        </p:nvSpPr>
        <p:spPr>
          <a:xfrm>
            <a:off x="6593065" y="1639073"/>
            <a:ext cx="2915698" cy="5488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Пользователь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pic>
        <p:nvPicPr>
          <p:cNvPr id="274" name="Shape 27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68657" y="3352940"/>
            <a:ext cx="379980" cy="540943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Shape 275"/>
          <p:cNvSpPr txBox="1"/>
          <p:nvPr/>
        </p:nvSpPr>
        <p:spPr>
          <a:xfrm>
            <a:off x="12553481" y="3345106"/>
            <a:ext cx="3125907" cy="54877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Программист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276" name="Shape 276"/>
          <p:cNvCxnSpPr>
            <a:stCxn id="274" idx="1"/>
          </p:cNvCxnSpPr>
          <p:nvPr/>
        </p:nvCxnSpPr>
        <p:spPr>
          <a:xfrm flipH="1" flipV="1">
            <a:off x="10378229" y="2479514"/>
            <a:ext cx="790428" cy="1143898"/>
          </a:xfrm>
          <a:prstGeom prst="straightConnector1">
            <a:avLst/>
          </a:prstGeom>
          <a:noFill/>
          <a:ln w="1016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Что такое код?</a:t>
            </a:r>
            <a:r>
              <a:rPr lang="en-US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ru-RU" sz="6400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Программное обеспечение</a:t>
            </a:r>
            <a:r>
              <a:rPr lang="en-US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 </a:t>
            </a: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Программа</a:t>
            </a:r>
            <a:r>
              <a:rPr lang="en-US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64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88" name="Shape 288"/>
          <p:cNvSpPr txBox="1">
            <a:spLocks noGrp="1"/>
          </p:cNvSpPr>
          <p:nvPr>
            <p:ph type="body" idx="1"/>
          </p:nvPr>
        </p:nvSpPr>
        <p:spPr>
          <a:xfrm>
            <a:off x="812800" y="2460567"/>
            <a:ext cx="14630400" cy="570712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456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Cabin"/>
              <a:buChar char="•"/>
            </a:pPr>
            <a:r>
              <a:rPr lang="ru-RU" sz="34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Последовательность сохраненных инструкций</a:t>
            </a:r>
            <a:endParaRPr lang="en-US" sz="34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95706" marR="0" lvl="1" indent="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  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Это маленькая частичка нашего интеллекта в компьютере</a:t>
            </a:r>
            <a:endParaRPr lang="en-US" sz="3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95706" marR="0" lvl="1" indent="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  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Мы что-то узнаем, затем кодируем и отдаем результат кому-то другому, чтобы он мог сэкономить свои </a:t>
            </a:r>
            <a:r>
              <a:rPr lang="ru-RU" sz="34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силы и время</a:t>
            </a:r>
            <a:endParaRPr lang="en-US" sz="3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456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4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Произведение искусства</a:t>
            </a:r>
            <a:r>
              <a:rPr lang="ru-RU" sz="34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особенно, если мы хорошо поработали над пользовательским интерфейсом (чтобы сделать опыт пользователя приятным)</a:t>
            </a:r>
            <a:endParaRPr lang="en-US" sz="3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Shape 29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Программы для людей</a:t>
            </a:r>
            <a:r>
              <a:rPr lang="en-US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...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94" name="Shape 294"/>
          <p:cNvSpPr txBox="1"/>
          <p:nvPr/>
        </p:nvSpPr>
        <p:spPr>
          <a:xfrm>
            <a:off x="6206246" y="7708900"/>
            <a:ext cx="9600403" cy="41669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rgbClr val="FFFF00"/>
              </a:buClr>
              <a:buSzPct val="25000"/>
            </a:pPr>
            <a:r>
              <a:rPr lang="en-US" sz="3200" u="sng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https://www.youtube.com/watch?v=XiBYM6g8Tck</a:t>
            </a:r>
          </a:p>
        </p:txBody>
      </p:sp>
      <p:pic>
        <p:nvPicPr>
          <p:cNvPr id="295" name="Shape 29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67700" y="2781300"/>
            <a:ext cx="5905500" cy="427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Программы для людей</a:t>
            </a:r>
            <a:r>
              <a:rPr lang="en-US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...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01" name="Shape 301"/>
          <p:cNvSpPr txBox="1"/>
          <p:nvPr/>
        </p:nvSpPr>
        <p:spPr>
          <a:xfrm>
            <a:off x="1125537" y="1809345"/>
            <a:ext cx="5873700" cy="643297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Пока играет музыка</a:t>
            </a:r>
            <a:r>
              <a:rPr lang="en-US" sz="2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  <a:endParaRPr lang="en-US" sz="2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Левая рука вперед и вверх</a:t>
            </a:r>
            <a:endParaRPr lang="en-US" sz="2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Правая рука вперед и вверх</a:t>
            </a:r>
            <a:endParaRPr lang="en-US" sz="2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Перевернуть левую руку</a:t>
            </a:r>
            <a:endParaRPr lang="en-US" sz="2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Перевернуть правую руку</a:t>
            </a:r>
            <a:endParaRPr lang="en-US" sz="2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Левую руку к правому плечу</a:t>
            </a:r>
            <a:endParaRPr lang="en-US" sz="2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Правую руку к левому плечу</a:t>
            </a:r>
            <a:endParaRPr lang="en-US" sz="2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Левую руку на затылок</a:t>
            </a:r>
            <a:endParaRPr lang="en-US" sz="2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Правую муку на затылок</a:t>
            </a:r>
            <a:endParaRPr lang="en-US" sz="2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Левую руку на правое ведро</a:t>
            </a:r>
            <a:endParaRPr lang="en-US" sz="2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Правую руку на левое ведро</a:t>
            </a:r>
            <a:endParaRPr lang="en-US" sz="2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Левую руку на левую ягодицу</a:t>
            </a:r>
            <a:endParaRPr lang="en-US" sz="2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Правую руку на правую ягодицу</a:t>
            </a:r>
            <a:endParaRPr lang="en-US" sz="2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Покачивание</a:t>
            </a:r>
            <a:endParaRPr lang="en-US" sz="2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Покачивание</a:t>
            </a:r>
            <a:endParaRPr lang="en-US" sz="2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4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Прыжок</a:t>
            </a:r>
            <a:endParaRPr lang="en-US" sz="2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pic>
        <p:nvPicPr>
          <p:cNvPr id="302" name="Shape 30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67700" y="2781300"/>
            <a:ext cx="5905500" cy="42799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294"/>
          <p:cNvSpPr txBox="1"/>
          <p:nvPr/>
        </p:nvSpPr>
        <p:spPr>
          <a:xfrm>
            <a:off x="6206246" y="7708900"/>
            <a:ext cx="9600403" cy="41669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rgbClr val="FFFF00"/>
              </a:buClr>
              <a:buSzPct val="25000"/>
            </a:pPr>
            <a:r>
              <a:rPr lang="en-US" sz="3200" u="sng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4"/>
              </a:rPr>
              <a:t>https://www.youtube.com/watch?v=XiBYM6g8Tck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itle &amp; Subtitle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8805</TotalTime>
  <Words>2099</Words>
  <Application>Microsoft Office PowerPoint</Application>
  <PresentationFormat>Произвольный</PresentationFormat>
  <Paragraphs>388</Paragraphs>
  <Slides>45</Slides>
  <Notes>45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6" baseType="lpstr">
      <vt:lpstr>Title &amp; Subtitle</vt:lpstr>
      <vt:lpstr>Почему программирование?</vt:lpstr>
      <vt:lpstr>Компьютеры хотят быть полезными...</vt:lpstr>
      <vt:lpstr>Программисты предвидят потребности</vt:lpstr>
      <vt:lpstr>Пользователи vs. Программисты</vt:lpstr>
      <vt:lpstr>Зачем становиться программистом?</vt:lpstr>
      <vt:lpstr>Презентация PowerPoint</vt:lpstr>
      <vt:lpstr>Что такое код?  Программное обеспечение? Программа?</vt:lpstr>
      <vt:lpstr>Программы для людей...</vt:lpstr>
      <vt:lpstr>Программы для людей...</vt:lpstr>
      <vt:lpstr>Программы для людей...</vt:lpstr>
      <vt:lpstr>Программы для людей...</vt:lpstr>
      <vt:lpstr>Программы на Пайтон...</vt:lpstr>
      <vt:lpstr>Программы на Пайтон...</vt:lpstr>
      <vt:lpstr>Презентация PowerPoint</vt:lpstr>
      <vt:lpstr>Аппаратная Архитектура</vt:lpstr>
      <vt:lpstr>Презентация PowerPoint</vt:lpstr>
      <vt:lpstr>Презентация PowerPoint</vt:lpstr>
      <vt:lpstr>Определения</vt:lpstr>
      <vt:lpstr>Презентация PowerPoint</vt:lpstr>
      <vt:lpstr>Презентация PowerPoint</vt:lpstr>
      <vt:lpstr>Горячий Центральный Процессор</vt:lpstr>
      <vt:lpstr>Жесткий диск в работе</vt:lpstr>
      <vt:lpstr>Пайтон как язык программирования</vt:lpstr>
      <vt:lpstr>Презентация PowerPoint</vt:lpstr>
      <vt:lpstr>Презентация PowerPoint</vt:lpstr>
      <vt:lpstr>Начало обучения: Синтаксические ошибки</vt:lpstr>
      <vt:lpstr>Общение с Пайтон</vt:lpstr>
      <vt:lpstr>Презентация PowerPoint</vt:lpstr>
      <vt:lpstr>Презентация PowerPoint</vt:lpstr>
      <vt:lpstr>Как нам общаться?</vt:lpstr>
      <vt:lpstr>Элементы языка Пайтон</vt:lpstr>
      <vt:lpstr>Презентация PowerPoint</vt:lpstr>
      <vt:lpstr>Ключевые слова</vt:lpstr>
      <vt:lpstr>Предложения или линии кода</vt:lpstr>
      <vt:lpstr>Параграфы программы</vt:lpstr>
      <vt:lpstr>Пайтон-скрипты</vt:lpstr>
      <vt:lpstr>Интерактивная среда или Скрипт</vt:lpstr>
      <vt:lpstr>Шаги программы или ход программы</vt:lpstr>
      <vt:lpstr>Последовательные шаги</vt:lpstr>
      <vt:lpstr>Шаги-условия</vt:lpstr>
      <vt:lpstr>Повторяющиеся шаги</vt:lpstr>
      <vt:lpstr>Презентация PowerPoint</vt:lpstr>
      <vt:lpstr>Презентация PowerPoint</vt:lpstr>
      <vt:lpstr>Резюме</vt:lpstr>
      <vt:lpstr>Авторы / Благодарности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Why Program?</dc:title>
  <cp:lastModifiedBy>Vita</cp:lastModifiedBy>
  <cp:revision>222</cp:revision>
  <dcterms:modified xsi:type="dcterms:W3CDTF">2021-05-07T18:59:08Z</dcterms:modified>
</cp:coreProperties>
</file>