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703" r:id="rId1"/>
  </p:sldMasterIdLst>
  <p:notesMasterIdLst>
    <p:notesMasterId r:id="rId27"/>
  </p:notesMasterIdLst>
  <p:sldIdLst>
    <p:sldId id="256" r:id="rId2"/>
    <p:sldId id="257" r:id="rId3"/>
    <p:sldId id="258" r:id="rId4"/>
    <p:sldId id="259" r:id="rId5"/>
    <p:sldId id="260" r:id="rId6"/>
    <p:sldId id="261" r:id="rId7"/>
    <p:sldId id="280" r:id="rId8"/>
    <p:sldId id="263" r:id="rId9"/>
    <p:sldId id="264" r:id="rId10"/>
    <p:sldId id="281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8" r:id="rId24"/>
    <p:sldId id="277" r:id="rId25"/>
    <p:sldId id="279" r:id="rId26"/>
  </p:sldIdLst>
  <p:sldSz cx="16256000" cy="9144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880">
          <p15:clr>
            <a:srgbClr val="A4A3A4"/>
          </p15:clr>
        </p15:guide>
        <p15:guide id="2" pos="51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00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FDFF"/>
    <a:srgbClr val="00FF00"/>
    <a:srgbClr val="FF4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212"/>
    <p:restoredTop sz="94485"/>
  </p:normalViewPr>
  <p:slideViewPr>
    <p:cSldViewPr snapToGrid="0" snapToObjects="1">
      <p:cViewPr>
        <p:scale>
          <a:sx n="57" d="100"/>
          <a:sy n="57" d="100"/>
        </p:scale>
        <p:origin x="-438" y="216"/>
      </p:cViewPr>
      <p:guideLst>
        <p:guide orient="horz" pos="2880"/>
        <p:guide pos="512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4" name="Shape 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defRPr sz="1100"/>
            </a:lvl1pPr>
            <a:lvl2pPr lvl="1">
              <a:spcBef>
                <a:spcPts val="0"/>
              </a:spcBef>
              <a:defRPr sz="1100"/>
            </a:lvl2pPr>
            <a:lvl3pPr lvl="2">
              <a:spcBef>
                <a:spcPts val="0"/>
              </a:spcBef>
              <a:defRPr sz="1100"/>
            </a:lvl3pPr>
            <a:lvl4pPr lvl="3">
              <a:spcBef>
                <a:spcPts val="0"/>
              </a:spcBef>
              <a:defRPr sz="1100"/>
            </a:lvl4pPr>
            <a:lvl5pPr lvl="4">
              <a:spcBef>
                <a:spcPts val="0"/>
              </a:spcBef>
              <a:defRPr sz="1100"/>
            </a:lvl5pPr>
            <a:lvl6pPr lvl="5">
              <a:spcBef>
                <a:spcPts val="0"/>
              </a:spcBef>
              <a:defRPr sz="1100"/>
            </a:lvl6pPr>
            <a:lvl7pPr lvl="6">
              <a:spcBef>
                <a:spcPts val="0"/>
              </a:spcBef>
              <a:defRPr sz="1100"/>
            </a:lvl7pPr>
            <a:lvl8pPr lvl="7">
              <a:spcBef>
                <a:spcPts val="0"/>
              </a:spcBef>
              <a:defRPr sz="1100"/>
            </a:lvl8pPr>
            <a:lvl9pPr lvl="8">
              <a:spcBef>
                <a:spcPts val="0"/>
              </a:spcBef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000417696"/>
      </p:ext>
    </p:extLst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Shape 20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 smtClean="0">
                <a:solidFill>
                  <a:schemeClr val="dk2"/>
                </a:solidFill>
              </a:rPr>
              <a:t>Заметка</a:t>
            </a:r>
            <a:r>
              <a:rPr lang="ru-RU" baseline="0" dirty="0" smtClean="0">
                <a:solidFill>
                  <a:schemeClr val="dk2"/>
                </a:solidFill>
              </a:rPr>
              <a:t> от Чарльза</a:t>
            </a:r>
            <a:r>
              <a:rPr lang="ru-RU" dirty="0" smtClean="0">
                <a:solidFill>
                  <a:schemeClr val="dk2"/>
                </a:solidFill>
              </a:rPr>
              <a:t>. При использовании этих материалов, вы можете удалить логотип университета</a:t>
            </a:r>
            <a:r>
              <a:rPr lang="ru-RU" baseline="0" dirty="0" smtClean="0">
                <a:solidFill>
                  <a:schemeClr val="dk2"/>
                </a:solidFill>
              </a:rPr>
              <a:t> и заменить его собственным</a:t>
            </a:r>
            <a:r>
              <a:rPr lang="ru-RU" dirty="0" smtClean="0">
                <a:solidFill>
                  <a:schemeClr val="dk2"/>
                </a:solidFill>
              </a:rPr>
              <a:t>, но,</a:t>
            </a:r>
            <a:r>
              <a:rPr lang="ru-RU" baseline="0" dirty="0" smtClean="0">
                <a:solidFill>
                  <a:schemeClr val="dk2"/>
                </a:solidFill>
              </a:rPr>
              <a:t> пожалуйста, сохраните </a:t>
            </a:r>
            <a:r>
              <a:rPr lang="ru-RU" dirty="0" smtClean="0">
                <a:solidFill>
                  <a:schemeClr val="dk2"/>
                </a:solidFill>
              </a:rPr>
              <a:t>CC-BY логотип</a:t>
            </a:r>
            <a:r>
              <a:rPr lang="ru-RU" baseline="0" dirty="0" smtClean="0">
                <a:solidFill>
                  <a:schemeClr val="dk2"/>
                </a:solidFill>
              </a:rPr>
              <a:t> на первой странице, а также на последней странице  - «Благодарности».</a:t>
            </a:r>
            <a:endParaRPr lang="ru-RU" dirty="0" smtClean="0"/>
          </a:p>
        </p:txBody>
      </p:sp>
      <p:sp>
        <p:nvSpPr>
          <p:cNvPr id="202" name="Shape 20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37074430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Shape 29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99" name="Shape 299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18374129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" name="Shape 30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06" name="Shape 30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85150648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" name="Shape 31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14" name="Shape 31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3846978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" name="Shape 31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20" name="Shape 32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34531725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6" name="Shape 32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27" name="Shape 32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03921874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5" name="Shape 33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36" name="Shape 33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45797516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" name="Shape 34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43" name="Shape 34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40015227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" name="Shape 35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51" name="Shape 35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3341487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7" name="Shape 35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58" name="Shape 35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69859747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4" name="Shape 37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75" name="Shape 37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82764275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Shape 21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11" name="Shape 21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54412035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1" name="Shape 38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82" name="Shape 38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73316343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7" name="Shape 38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88" name="Shape 38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80969775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0" name="Shape 40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401" name="Shape 40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96146402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3" name="Shape 39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94" name="Shape 39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133713665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7" name="Shape 40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8" name="Shape 40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5357711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Shape 23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33" name="Shape 23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04538713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Shape 23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39" name="Shape 239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25791225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Shape 24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45" name="Shape 24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90231594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Shape 25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59" name="Shape 259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8755107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Shape 25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59" name="Shape 259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7662304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" name="Shape 28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85" name="Shape 28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15636434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Shape 29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92" name="Shape 29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884738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Shape 39"/>
          <p:cNvSpPr txBox="1">
            <a:spLocks noGrp="1"/>
          </p:cNvSpPr>
          <p:nvPr>
            <p:ph type="title"/>
          </p:nvPr>
        </p:nvSpPr>
        <p:spPr>
          <a:xfrm>
            <a:off x="1155700" y="1536700"/>
            <a:ext cx="13931900" cy="30860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defRPr/>
            </a:lvl5pPr>
            <a:lvl6pPr marL="457200" lvl="5" algn="ctr" rtl="0">
              <a:spcBef>
                <a:spcPts val="0"/>
              </a:spcBef>
              <a:spcAft>
                <a:spcPts val="0"/>
              </a:spcAft>
              <a:defRPr/>
            </a:lvl6pPr>
            <a:lvl7pPr marL="914400" lvl="6" algn="ctr" rtl="0">
              <a:spcBef>
                <a:spcPts val="0"/>
              </a:spcBef>
              <a:spcAft>
                <a:spcPts val="0"/>
              </a:spcAft>
              <a:defRPr/>
            </a:lvl7pPr>
            <a:lvl8pPr marL="1371600" lvl="7" algn="ctr" rtl="0">
              <a:spcBef>
                <a:spcPts val="0"/>
              </a:spcBef>
              <a:spcAft>
                <a:spcPts val="0"/>
              </a:spcAft>
              <a:defRPr/>
            </a:lvl8pPr>
            <a:lvl9pPr marL="1828800" lvl="8" algn="ctr" rtl="0">
              <a:spcBef>
                <a:spcPts val="0"/>
              </a:spcBef>
              <a:spcAft>
                <a:spcPts val="0"/>
              </a:spcAft>
              <a:defRPr/>
            </a:lvl9pPr>
          </a:lstStyle>
          <a:p>
            <a:endParaRPr dirty="0"/>
          </a:p>
        </p:txBody>
      </p:sp>
      <p:sp>
        <p:nvSpPr>
          <p:cNvPr id="40" name="Shape 40"/>
          <p:cNvSpPr txBox="1">
            <a:spLocks noGrp="1"/>
          </p:cNvSpPr>
          <p:nvPr>
            <p:ph type="body" idx="1"/>
          </p:nvPr>
        </p:nvSpPr>
        <p:spPr>
          <a:xfrm>
            <a:off x="1155700" y="4711700"/>
            <a:ext cx="13931900" cy="10541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defRPr sz="4000"/>
            </a:lvl1pPr>
            <a:lvl2pPr lvl="1" algn="ctr" rtl="0">
              <a:spcBef>
                <a:spcPts val="0"/>
              </a:spcBef>
              <a:spcAft>
                <a:spcPts val="0"/>
              </a:spcAft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defRPr/>
            </a:lvl5pPr>
            <a:lvl6pPr marL="457200" lvl="5" algn="ctr" rtl="0">
              <a:spcBef>
                <a:spcPts val="0"/>
              </a:spcBef>
              <a:spcAft>
                <a:spcPts val="0"/>
              </a:spcAft>
              <a:defRPr/>
            </a:lvl6pPr>
            <a:lvl7pPr marL="914400" lvl="6" algn="ctr" rtl="0">
              <a:spcBef>
                <a:spcPts val="0"/>
              </a:spcBef>
              <a:spcAft>
                <a:spcPts val="0"/>
              </a:spcAft>
              <a:defRPr/>
            </a:lvl7pPr>
            <a:lvl8pPr marL="1371600" lvl="7" algn="ctr" rtl="0">
              <a:spcBef>
                <a:spcPts val="0"/>
              </a:spcBef>
              <a:spcAft>
                <a:spcPts val="0"/>
              </a:spcAft>
              <a:defRPr/>
            </a:lvl8pPr>
            <a:lvl9pPr marL="1828800" lvl="8" algn="ctr" rtl="0">
              <a:spcBef>
                <a:spcPts val="0"/>
              </a:spcBef>
              <a:spcAft>
                <a:spcPts val="0"/>
              </a:spcAft>
              <a:defRPr/>
            </a:lvl9pPr>
          </a:lstStyle>
          <a:p>
            <a:endParaRPr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le and Content">
    <p:spTree>
      <p:nvGrpSpPr>
        <p:cNvPr id="1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Shape 195"/>
          <p:cNvSpPr txBox="1">
            <a:spLocks noGrp="1"/>
          </p:cNvSpPr>
          <p:nvPr>
            <p:ph type="title"/>
          </p:nvPr>
        </p:nvSpPr>
        <p:spPr>
          <a:xfrm>
            <a:off x="1155700" y="803564"/>
            <a:ext cx="13932000" cy="1736336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defRPr/>
            </a:lvl5pPr>
            <a:lvl6pPr marL="457200" lvl="5" algn="ctr" rtl="0">
              <a:spcBef>
                <a:spcPts val="0"/>
              </a:spcBef>
              <a:spcAft>
                <a:spcPts val="0"/>
              </a:spcAft>
              <a:defRPr/>
            </a:lvl6pPr>
            <a:lvl7pPr marL="914400" lvl="6" algn="ctr" rtl="0">
              <a:spcBef>
                <a:spcPts val="0"/>
              </a:spcBef>
              <a:spcAft>
                <a:spcPts val="0"/>
              </a:spcAft>
              <a:defRPr/>
            </a:lvl7pPr>
            <a:lvl8pPr marL="1371600" lvl="7" algn="ctr" rtl="0">
              <a:spcBef>
                <a:spcPts val="0"/>
              </a:spcBef>
              <a:spcAft>
                <a:spcPts val="0"/>
              </a:spcAft>
              <a:defRPr/>
            </a:lvl8pPr>
            <a:lvl9pPr marL="1828800" lvl="8" algn="ctr" rtl="0">
              <a:spcBef>
                <a:spcPts val="0"/>
              </a:spcBef>
              <a:spcAft>
                <a:spcPts val="0"/>
              </a:spcAft>
              <a:defRPr/>
            </a:lvl9pPr>
          </a:lstStyle>
          <a:p>
            <a:endParaRPr dirty="0"/>
          </a:p>
        </p:txBody>
      </p:sp>
      <p:sp>
        <p:nvSpPr>
          <p:cNvPr id="196" name="Shape 196"/>
          <p:cNvSpPr txBox="1">
            <a:spLocks noGrp="1"/>
          </p:cNvSpPr>
          <p:nvPr>
            <p:ph type="body" idx="1"/>
          </p:nvPr>
        </p:nvSpPr>
        <p:spPr>
          <a:xfrm>
            <a:off x="1155700" y="2603500"/>
            <a:ext cx="13932000" cy="57023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711200" lvl="0" indent="-142494" algn="l" rtl="0">
              <a:spcBef>
                <a:spcPts val="3500"/>
              </a:spcBef>
              <a:spcAft>
                <a:spcPts val="0"/>
              </a:spcAft>
              <a:buClr>
                <a:schemeClr val="lt1"/>
              </a:buClr>
              <a:buFont typeface="Cabin"/>
              <a:buChar char="•"/>
              <a:defRPr sz="4000"/>
            </a:lvl1pPr>
            <a:lvl2pPr marL="1003300" lvl="1" indent="-142494" algn="l" rtl="0">
              <a:spcBef>
                <a:spcPts val="3500"/>
              </a:spcBef>
              <a:spcAft>
                <a:spcPts val="0"/>
              </a:spcAft>
              <a:buClr>
                <a:schemeClr val="lt1"/>
              </a:buClr>
              <a:buFont typeface="Cabin"/>
              <a:buChar char="•"/>
              <a:defRPr/>
            </a:lvl2pPr>
            <a:lvl3pPr marL="1295400" lvl="2" indent="-142494" algn="l" rtl="0">
              <a:spcBef>
                <a:spcPts val="3500"/>
              </a:spcBef>
              <a:spcAft>
                <a:spcPts val="0"/>
              </a:spcAft>
              <a:buClr>
                <a:schemeClr val="lt1"/>
              </a:buClr>
              <a:buFont typeface="Cabin"/>
              <a:buChar char="•"/>
              <a:defRPr/>
            </a:lvl3pPr>
            <a:lvl4pPr marL="1600200" lvl="3" indent="-142494" algn="l" rtl="0">
              <a:spcBef>
                <a:spcPts val="3500"/>
              </a:spcBef>
              <a:spcAft>
                <a:spcPts val="0"/>
              </a:spcAft>
              <a:buClr>
                <a:schemeClr val="lt1"/>
              </a:buClr>
              <a:buFont typeface="Cabin"/>
              <a:buChar char="•"/>
              <a:defRPr/>
            </a:lvl4pPr>
            <a:lvl5pPr marL="1892300" lvl="4" indent="-142494" algn="l" rtl="0">
              <a:spcBef>
                <a:spcPts val="3500"/>
              </a:spcBef>
              <a:spcAft>
                <a:spcPts val="0"/>
              </a:spcAft>
              <a:buClr>
                <a:schemeClr val="lt1"/>
              </a:buClr>
              <a:buFont typeface="Cabin"/>
              <a:buChar char="•"/>
              <a:defRPr/>
            </a:lvl5pPr>
            <a:lvl6pPr marL="2349500" lvl="5" indent="-142494" algn="l" rtl="0">
              <a:spcBef>
                <a:spcPts val="3500"/>
              </a:spcBef>
              <a:spcAft>
                <a:spcPts val="0"/>
              </a:spcAft>
              <a:buClr>
                <a:schemeClr val="lt1"/>
              </a:buClr>
              <a:buFont typeface="Cabin"/>
              <a:buChar char="•"/>
              <a:defRPr/>
            </a:lvl6pPr>
            <a:lvl7pPr marL="2806700" lvl="6" indent="-142494" algn="l" rtl="0">
              <a:spcBef>
                <a:spcPts val="3500"/>
              </a:spcBef>
              <a:spcAft>
                <a:spcPts val="0"/>
              </a:spcAft>
              <a:buClr>
                <a:schemeClr val="lt1"/>
              </a:buClr>
              <a:buFont typeface="Cabin"/>
              <a:buChar char="•"/>
              <a:defRPr/>
            </a:lvl7pPr>
            <a:lvl8pPr marL="3263900" lvl="7" indent="-142494" algn="l" rtl="0">
              <a:spcBef>
                <a:spcPts val="3500"/>
              </a:spcBef>
              <a:spcAft>
                <a:spcPts val="0"/>
              </a:spcAft>
              <a:buClr>
                <a:schemeClr val="lt1"/>
              </a:buClr>
              <a:buFont typeface="Cabin"/>
              <a:buChar char="•"/>
              <a:defRPr/>
            </a:lvl8pPr>
            <a:lvl9pPr marL="3721100" lvl="8" indent="-142494" algn="l" rtl="0">
              <a:spcBef>
                <a:spcPts val="3500"/>
              </a:spcBef>
              <a:spcAft>
                <a:spcPts val="0"/>
              </a:spcAft>
              <a:buClr>
                <a:schemeClr val="lt1"/>
              </a:buClr>
              <a:buFont typeface="Cabin"/>
              <a:buChar char="•"/>
              <a:defRPr/>
            </a:lvl9pPr>
          </a:lstStyle>
          <a:p>
            <a:endParaRPr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">
    <p:spTree>
      <p:nvGrpSpPr>
        <p:cNvPr id="1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Shape 195"/>
          <p:cNvSpPr txBox="1">
            <a:spLocks noGrp="1"/>
          </p:cNvSpPr>
          <p:nvPr>
            <p:ph type="title"/>
          </p:nvPr>
        </p:nvSpPr>
        <p:spPr>
          <a:xfrm>
            <a:off x="1155700" y="803564"/>
            <a:ext cx="13932000" cy="1736336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defRPr/>
            </a:lvl5pPr>
            <a:lvl6pPr marL="457200" lvl="5" algn="ctr" rtl="0">
              <a:spcBef>
                <a:spcPts val="0"/>
              </a:spcBef>
              <a:spcAft>
                <a:spcPts val="0"/>
              </a:spcAft>
              <a:defRPr/>
            </a:lvl6pPr>
            <a:lvl7pPr marL="914400" lvl="6" algn="ctr" rtl="0">
              <a:spcBef>
                <a:spcPts val="0"/>
              </a:spcBef>
              <a:spcAft>
                <a:spcPts val="0"/>
              </a:spcAft>
              <a:defRPr/>
            </a:lvl7pPr>
            <a:lvl8pPr marL="1371600" lvl="7" algn="ctr" rtl="0">
              <a:spcBef>
                <a:spcPts val="0"/>
              </a:spcBef>
              <a:spcAft>
                <a:spcPts val="0"/>
              </a:spcAft>
              <a:defRPr/>
            </a:lvl8pPr>
            <a:lvl9pPr marL="1828800" lvl="8" algn="ctr" rtl="0">
              <a:spcBef>
                <a:spcPts val="0"/>
              </a:spcBef>
              <a:spcAft>
                <a:spcPts val="0"/>
              </a:spcAft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9690168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443010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2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6"/>
          <p:cNvSpPr txBox="1">
            <a:spLocks noGrp="1"/>
          </p:cNvSpPr>
          <p:nvPr>
            <p:ph type="title"/>
          </p:nvPr>
        </p:nvSpPr>
        <p:spPr>
          <a:xfrm>
            <a:off x="1155700" y="1536700"/>
            <a:ext cx="13931900" cy="30860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defRPr/>
            </a:lvl1pPr>
            <a:lvl2pPr marL="0" marR="0" lvl="1" indent="0" algn="ctr" rtl="0">
              <a:spcBef>
                <a:spcPts val="0"/>
              </a:spcBef>
              <a:spcAft>
                <a:spcPts val="0"/>
              </a:spcAft>
              <a:defRPr/>
            </a:lvl2pPr>
            <a:lvl3pPr marL="0" marR="0" lvl="2" indent="0" algn="ctr" rtl="0">
              <a:spcBef>
                <a:spcPts val="0"/>
              </a:spcBef>
              <a:spcAft>
                <a:spcPts val="0"/>
              </a:spcAft>
              <a:defRPr/>
            </a:lvl3pPr>
            <a:lvl4pPr marL="0" marR="0" lvl="3" indent="0" algn="ctr" rtl="0">
              <a:spcBef>
                <a:spcPts val="0"/>
              </a:spcBef>
              <a:spcAft>
                <a:spcPts val="0"/>
              </a:spcAft>
              <a:defRPr/>
            </a:lvl4pPr>
            <a:lvl5pPr marL="0" marR="0" lvl="4" indent="0" algn="ctr" rtl="0">
              <a:spcBef>
                <a:spcPts val="0"/>
              </a:spcBef>
              <a:spcAft>
                <a:spcPts val="0"/>
              </a:spcAft>
              <a:defRPr/>
            </a:lvl5pPr>
            <a:lvl6pPr marL="457200" marR="0" lvl="5" indent="0" algn="ctr" rtl="0">
              <a:spcBef>
                <a:spcPts val="0"/>
              </a:spcBef>
              <a:spcAft>
                <a:spcPts val="0"/>
              </a:spcAft>
              <a:defRPr/>
            </a:lvl6pPr>
            <a:lvl7pPr marL="914400" marR="0" lvl="6" indent="0" algn="ctr" rtl="0">
              <a:spcBef>
                <a:spcPts val="0"/>
              </a:spcBef>
              <a:spcAft>
                <a:spcPts val="0"/>
              </a:spcAft>
              <a:defRPr/>
            </a:lvl7pPr>
            <a:lvl8pPr marL="1371600" marR="0" lvl="7" indent="0" algn="ctr" rtl="0">
              <a:spcBef>
                <a:spcPts val="0"/>
              </a:spcBef>
              <a:spcAft>
                <a:spcPts val="0"/>
              </a:spcAft>
              <a:defRPr/>
            </a:lvl8pPr>
            <a:lvl9pPr marL="1828800" marR="0" lvl="8" indent="0" algn="ctr" rtl="0">
              <a:spcBef>
                <a:spcPts val="0"/>
              </a:spcBef>
              <a:spcAft>
                <a:spcPts val="0"/>
              </a:spcAft>
              <a:defRPr/>
            </a:lvl9pPr>
          </a:lstStyle>
          <a:p>
            <a:endParaRPr dirty="0"/>
          </a:p>
        </p:txBody>
      </p:sp>
      <p:sp>
        <p:nvSpPr>
          <p:cNvPr id="7" name="Shape 7"/>
          <p:cNvSpPr txBox="1">
            <a:spLocks noGrp="1"/>
          </p:cNvSpPr>
          <p:nvPr>
            <p:ph type="body" idx="1"/>
          </p:nvPr>
        </p:nvSpPr>
        <p:spPr>
          <a:xfrm>
            <a:off x="1155700" y="4711700"/>
            <a:ext cx="13931900" cy="10541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defRPr/>
            </a:lvl1pPr>
            <a:lvl2pPr marL="0" marR="0" lvl="1" indent="0" algn="ctr" rtl="0">
              <a:spcBef>
                <a:spcPts val="0"/>
              </a:spcBef>
              <a:spcAft>
                <a:spcPts val="0"/>
              </a:spcAft>
              <a:defRPr/>
            </a:lvl2pPr>
            <a:lvl3pPr marL="0" marR="0" lvl="2" indent="0" algn="ctr" rtl="0">
              <a:spcBef>
                <a:spcPts val="0"/>
              </a:spcBef>
              <a:spcAft>
                <a:spcPts val="0"/>
              </a:spcAft>
              <a:defRPr/>
            </a:lvl3pPr>
            <a:lvl4pPr marL="0" marR="0" lvl="3" indent="0" algn="ctr" rtl="0">
              <a:spcBef>
                <a:spcPts val="0"/>
              </a:spcBef>
              <a:spcAft>
                <a:spcPts val="0"/>
              </a:spcAft>
              <a:defRPr/>
            </a:lvl4pPr>
            <a:lvl5pPr marL="0" marR="0" lvl="4" indent="0" algn="ctr" rtl="0">
              <a:spcBef>
                <a:spcPts val="0"/>
              </a:spcBef>
              <a:spcAft>
                <a:spcPts val="0"/>
              </a:spcAft>
              <a:defRPr/>
            </a:lvl5pPr>
            <a:lvl6pPr marL="457200" marR="0" lvl="5" indent="0" algn="ctr" rtl="0">
              <a:spcBef>
                <a:spcPts val="0"/>
              </a:spcBef>
              <a:spcAft>
                <a:spcPts val="0"/>
              </a:spcAft>
              <a:defRPr/>
            </a:lvl6pPr>
            <a:lvl7pPr marL="914400" marR="0" lvl="6" indent="0" algn="ctr" rtl="0">
              <a:spcBef>
                <a:spcPts val="0"/>
              </a:spcBef>
              <a:spcAft>
                <a:spcPts val="0"/>
              </a:spcAft>
              <a:defRPr/>
            </a:lvl7pPr>
            <a:lvl8pPr marL="1371600" marR="0" lvl="7" indent="0" algn="ctr" rtl="0">
              <a:spcBef>
                <a:spcPts val="0"/>
              </a:spcBef>
              <a:spcAft>
                <a:spcPts val="0"/>
              </a:spcAft>
              <a:defRPr/>
            </a:lvl8pPr>
            <a:lvl9pPr marL="1828800" marR="0" lvl="8" indent="0" algn="ctr" rtl="0">
              <a:spcBef>
                <a:spcPts val="0"/>
              </a:spcBef>
              <a:spcAft>
                <a:spcPts val="0"/>
              </a:spcAft>
              <a:defRPr/>
            </a:lvl9pPr>
          </a:lstStyle>
          <a:p>
            <a:endParaRPr dirty="0"/>
          </a:p>
        </p:txBody>
      </p:sp>
      <p:sp>
        <p:nvSpPr>
          <p:cNvPr id="5" name="Rectangle 3"/>
          <p:cNvSpPr>
            <a:spLocks noChangeArrowheads="1"/>
          </p:cNvSpPr>
          <p:nvPr userDrawn="1"/>
        </p:nvSpPr>
        <p:spPr bwMode="auto">
          <a:xfrm>
            <a:off x="0" y="0"/>
            <a:ext cx="16256000" cy="768096"/>
          </a:xfrm>
          <a:prstGeom prst="rect">
            <a:avLst/>
          </a:prstGeom>
          <a:solidFill>
            <a:schemeClr val="bg2"/>
          </a:solidFill>
          <a:ln>
            <a:noFill/>
          </a:ln>
          <a:extLst/>
        </p:spPr>
        <p:txBody>
          <a:bodyPr/>
          <a:lstStyle>
            <a:lvl1pPr algn="ctr"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1pPr>
            <a:lvl2pPr marL="742950" indent="-285750" algn="ctr"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2pPr>
            <a:lvl3pPr marL="1143000" indent="-228600" algn="ctr"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3pPr>
            <a:lvl4pPr marL="1600200" indent="-228600" algn="ctr"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4pPr>
            <a:lvl5pPr marL="2057400" indent="-228600" algn="ctr"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9pPr>
          </a:lstStyle>
          <a:p>
            <a:pPr eaLnBrk="1" hangingPunct="1">
              <a:defRPr/>
            </a:pPr>
            <a:endParaRPr lang="en-US" altLang="en-US" sz="3600" smtClean="0"/>
          </a:p>
        </p:txBody>
      </p:sp>
      <p:sp>
        <p:nvSpPr>
          <p:cNvPr id="8" name="Rectangle 3"/>
          <p:cNvSpPr>
            <a:spLocks noChangeArrowheads="1"/>
          </p:cNvSpPr>
          <p:nvPr userDrawn="1"/>
        </p:nvSpPr>
        <p:spPr bwMode="auto">
          <a:xfrm>
            <a:off x="0" y="8357616"/>
            <a:ext cx="16256000" cy="786384"/>
          </a:xfrm>
          <a:prstGeom prst="rect">
            <a:avLst/>
          </a:prstGeom>
          <a:solidFill>
            <a:schemeClr val="bg2"/>
          </a:solidFill>
          <a:ln>
            <a:noFill/>
          </a:ln>
          <a:extLst/>
        </p:spPr>
        <p:txBody>
          <a:bodyPr/>
          <a:lstStyle>
            <a:lvl1pPr algn="ctr"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1pPr>
            <a:lvl2pPr marL="742950" indent="-285750" algn="ctr"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2pPr>
            <a:lvl3pPr marL="1143000" indent="-228600" algn="ctr"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3pPr>
            <a:lvl4pPr marL="1600200" indent="-228600" algn="ctr"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4pPr>
            <a:lvl5pPr marL="2057400" indent="-228600" algn="ctr"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9pPr>
          </a:lstStyle>
          <a:p>
            <a:pPr eaLnBrk="1" hangingPunct="1">
              <a:defRPr/>
            </a:pPr>
            <a:endParaRPr lang="en-US" altLang="en-US" sz="3600" smtClean="0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7" r:id="rId1"/>
    <p:sldLayoutId id="2147483701" r:id="rId2"/>
    <p:sldLayoutId id="2147483704" r:id="rId3"/>
    <p:sldLayoutId id="2147483705" r:id="rId4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72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40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www.pythonlearn.com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jpg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www.dr-chuck.com" TargetMode="External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.png"/><Relationship Id="rId4" Type="http://schemas.openxmlformats.org/officeDocument/2006/relationships/image" Target="../media/image2.jp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Shape 20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b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ru-RU" sz="7800" dirty="0" smtClean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Функции</a:t>
            </a:r>
            <a:endParaRPr lang="en-US" sz="78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205" name="Shape 205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ru-RU" sz="48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Глава</a:t>
            </a:r>
            <a:r>
              <a:rPr lang="en-US" sz="48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en-US" sz="48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4</a:t>
            </a:r>
          </a:p>
        </p:txBody>
      </p:sp>
      <p:sp>
        <p:nvSpPr>
          <p:cNvPr id="206" name="Shape 206"/>
          <p:cNvSpPr txBox="1"/>
          <p:nvPr/>
        </p:nvSpPr>
        <p:spPr>
          <a:xfrm>
            <a:off x="3930675" y="7016745"/>
            <a:ext cx="8236799" cy="10160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ru-RU" sz="3200" u="none" strike="noStrike" cap="none" dirty="0" smtClean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Пайтон для всех</a:t>
            </a:r>
            <a:endParaRPr lang="en-US" sz="3200" u="none" strike="noStrike" cap="none" dirty="0">
              <a:solidFill>
                <a:srgbClr val="FFFF00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200" u="sng" strike="noStrike" cap="none" dirty="0" smtClean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  <a:hlinkClick r:id="rId3"/>
              </a:rPr>
              <a:t>www.py4e.com</a:t>
            </a:r>
            <a:endParaRPr lang="en-US" sz="3200" u="sng" strike="noStrike" cap="none" dirty="0">
              <a:solidFill>
                <a:srgbClr val="FFFF00"/>
              </a:solidFill>
              <a:latin typeface="Arial" charset="0"/>
              <a:ea typeface="Arial" charset="0"/>
              <a:cs typeface="Arial" charset="0"/>
              <a:sym typeface="Cabin"/>
              <a:hlinkClick r:id="rId3"/>
            </a:endParaRPr>
          </a:p>
        </p:txBody>
      </p:sp>
      <p:pic>
        <p:nvPicPr>
          <p:cNvPr id="207" name="Shape 207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3957824" y="7425500"/>
            <a:ext cx="1968599" cy="668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Shape 208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35250" y="6947585"/>
            <a:ext cx="1024800" cy="1024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7800" dirty="0" smtClean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Создание собственных функций</a:t>
            </a:r>
            <a:r>
              <a:rPr lang="is-IS" sz="7800" dirty="0" smtClean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…</a:t>
            </a:r>
            <a:endParaRPr lang="en-US" sz="7800" dirty="0">
              <a:solidFill>
                <a:srgbClr val="FFD9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32901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Shape 30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ru-RU" sz="6400" u="none" strike="noStrike" cap="none" dirty="0" smtClean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Создание собственных функций</a:t>
            </a:r>
            <a:endParaRPr lang="en-US" sz="64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302" name="Shape 302"/>
          <p:cNvSpPr txBox="1">
            <a:spLocks noGrp="1"/>
          </p:cNvSpPr>
          <p:nvPr>
            <p:ph type="body" idx="1"/>
          </p:nvPr>
        </p:nvSpPr>
        <p:spPr>
          <a:xfrm>
            <a:off x="1155700" y="2603500"/>
            <a:ext cx="13932000" cy="4030400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749300" marR="0" lvl="0" indent="-37109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Cabin"/>
              <a:buChar char="•"/>
            </a:pPr>
            <a:r>
              <a:rPr lang="ru-RU" sz="3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Чтобы создать новую функцию, используется ключевое слово </a:t>
            </a:r>
            <a:r>
              <a:rPr lang="en-US" sz="3600" u="none" strike="noStrike" cap="none" dirty="0" err="1" smtClean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def</a:t>
            </a:r>
            <a:r>
              <a:rPr lang="ru-RU" sz="3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, за которым в скобочках следуют параметры, если необходимо. </a:t>
            </a:r>
            <a:endParaRPr lang="en-US" sz="3600" u="none" strike="noStrike" cap="none" dirty="0" smtClean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749300" marR="0" lvl="0" indent="-371094" algn="l" rtl="0">
              <a:lnSpc>
                <a:spcPct val="100000"/>
              </a:lnSpc>
              <a:spcBef>
                <a:spcPts val="35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Cabin"/>
              <a:buChar char="•"/>
            </a:pPr>
            <a:r>
              <a:rPr lang="ru-RU" sz="3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Тело функции требует отступа</a:t>
            </a:r>
            <a:endParaRPr lang="en-US" sz="3600" u="none" strike="noStrike" cap="none" dirty="0" smtClean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749300" marR="0" lvl="0" indent="-371094" algn="l" rtl="0">
              <a:lnSpc>
                <a:spcPct val="100000"/>
              </a:lnSpc>
              <a:spcBef>
                <a:spcPts val="35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Cabin"/>
              <a:buChar char="•"/>
            </a:pPr>
            <a:r>
              <a:rPr lang="ru-RU" sz="3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Следующая запись</a:t>
            </a:r>
            <a:r>
              <a:rPr lang="en-US" sz="3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ru-RU" sz="3600" u="none" strike="noStrike" cap="none" dirty="0" smtClean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определяет</a:t>
            </a:r>
            <a:r>
              <a:rPr lang="en-US" sz="3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ru-RU" sz="3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функцию, но </a:t>
            </a:r>
            <a:r>
              <a:rPr lang="ru-RU" sz="3600" u="none" strike="noStrike" cap="none" dirty="0" smtClean="0">
                <a:solidFill>
                  <a:srgbClr val="FF7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не выполняет</a:t>
            </a:r>
            <a:r>
              <a:rPr lang="en-US" sz="3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ru-RU" sz="3600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команды, содержащиеся в ней:</a:t>
            </a:r>
            <a:endParaRPr lang="en-US" sz="36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303" name="Shape 303"/>
          <p:cNvSpPr txBox="1"/>
          <p:nvPr/>
        </p:nvSpPr>
        <p:spPr>
          <a:xfrm>
            <a:off x="3817000" y="6633900"/>
            <a:ext cx="9938399" cy="16604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2600" i="0" u="none" strike="noStrike" cap="none" dirty="0" err="1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def</a:t>
            </a: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2600" i="0" u="none" strike="noStrike" cap="none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print_lyrics</a:t>
            </a: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():</a:t>
            </a:r>
          </a:p>
          <a:p>
            <a:pPr lvl="0">
              <a:buClr>
                <a:schemeClr val="lt1"/>
              </a:buClr>
              <a:buSzPct val="25000"/>
            </a:pP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 </a:t>
            </a:r>
            <a:r>
              <a:rPr lang="en-US" sz="2600" i="0" u="none" strike="noStrike" cap="none" dirty="0" smtClean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2600" dirty="0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2600" i="0" u="none" strike="noStrike" cap="none" dirty="0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"</a:t>
            </a:r>
            <a:r>
              <a:rPr lang="ru-RU" sz="2400" dirty="0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Я</a:t>
            </a:r>
            <a:r>
              <a:rPr lang="en-US" sz="2400" dirty="0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ru-RU" sz="24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лесоруб и все пучком</a:t>
            </a:r>
            <a:r>
              <a:rPr lang="en-US" sz="2600" i="0" u="none" strike="noStrike" cap="none" dirty="0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.</a:t>
            </a:r>
            <a:r>
              <a:rPr lang="en-US" sz="2600" dirty="0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")</a:t>
            </a:r>
            <a:endParaRPr lang="en-US" sz="2600" dirty="0">
              <a:solidFill>
                <a:schemeClr val="lt1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lvl="0">
              <a:buClr>
                <a:schemeClr val="lt1"/>
              </a:buClr>
              <a:buSzPct val="25000"/>
            </a:pP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 </a:t>
            </a:r>
            <a:r>
              <a:rPr lang="en-US" sz="2600" i="0" u="none" strike="noStrike" cap="none" dirty="0" smtClean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2600" dirty="0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2600" i="0" u="none" strike="noStrike" cap="none" dirty="0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'</a:t>
            </a:r>
            <a:r>
              <a:rPr lang="ru-RU" sz="2400" dirty="0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Сплю </a:t>
            </a:r>
            <a:r>
              <a:rPr lang="ru-RU" sz="24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ночью и работаю днем</a:t>
            </a:r>
            <a:r>
              <a:rPr lang="en-US" sz="2600" i="0" u="none" strike="noStrike" cap="none" dirty="0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.')</a:t>
            </a:r>
            <a:endParaRPr lang="en-US" sz="2600" i="0" u="none" strike="noStrike" cap="none" dirty="0">
              <a:solidFill>
                <a:schemeClr val="lt1"/>
              </a:solidFill>
              <a:latin typeface="Courier"/>
              <a:ea typeface="Courier"/>
              <a:cs typeface="Courier"/>
              <a:sym typeface="Courier New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" name="Shape 308"/>
          <p:cNvSpPr txBox="1"/>
          <p:nvPr/>
        </p:nvSpPr>
        <p:spPr>
          <a:xfrm>
            <a:off x="1061599" y="1935150"/>
            <a:ext cx="10739875" cy="55403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28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x</a:t>
            </a:r>
            <a:r>
              <a:rPr lang="en-US" sz="28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= 5</a:t>
            </a:r>
          </a:p>
          <a:p>
            <a:pPr lvl="0">
              <a:buClr>
                <a:srgbClr val="FFFF00"/>
              </a:buClr>
              <a:buSzPct val="25000"/>
            </a:pPr>
            <a:r>
              <a:rPr lang="en-US" sz="2800" i="0" u="none" strike="noStrike" cap="none" dirty="0" smtClean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2800" dirty="0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28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'</a:t>
            </a:r>
            <a:r>
              <a:rPr lang="ru-RU" sz="2800" i="0" u="none" strike="noStrike" cap="none" dirty="0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Привет</a:t>
            </a:r>
            <a:r>
              <a:rPr lang="en-US" sz="2800" i="0" u="none" strike="noStrike" cap="none" dirty="0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')</a:t>
            </a:r>
            <a:endParaRPr lang="en-US" sz="2800" i="0" u="none" strike="noStrike" cap="none" dirty="0">
              <a:solidFill>
                <a:schemeClr val="lt1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800" i="0" u="none" strike="noStrike" cap="none" dirty="0">
              <a:solidFill>
                <a:srgbClr val="FFFF00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2800" i="0" u="none" strike="noStrike" cap="none" dirty="0" err="1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def</a:t>
            </a:r>
            <a:r>
              <a:rPr lang="en-US" sz="28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2800" i="0" u="none" strike="noStrike" cap="none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print_lyrics</a:t>
            </a:r>
            <a:r>
              <a:rPr lang="en-US" sz="28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():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8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 </a:t>
            </a:r>
            <a:r>
              <a:rPr lang="en-US" sz="2800" i="0" u="none" strike="noStrike" cap="none" dirty="0" smtClean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2800" dirty="0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2800" i="0" u="none" strike="noStrike" cap="none" dirty="0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"</a:t>
            </a:r>
            <a:r>
              <a:rPr lang="ru-RU" sz="2800" dirty="0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Я</a:t>
            </a:r>
            <a:r>
              <a:rPr lang="en-US" sz="2800" dirty="0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ru-RU" sz="2800" dirty="0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лесоруб и все пучком</a:t>
            </a:r>
            <a:r>
              <a:rPr lang="en-US" sz="2800" i="0" u="none" strike="noStrike" cap="none" dirty="0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.</a:t>
            </a:r>
            <a:r>
              <a:rPr lang="en-US" sz="2800" dirty="0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")</a:t>
            </a:r>
            <a:endParaRPr lang="en-US" sz="2800" dirty="0">
              <a:solidFill>
                <a:schemeClr val="lt1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lvl="0">
              <a:buClr>
                <a:schemeClr val="lt1"/>
              </a:buClr>
              <a:buSzPct val="25000"/>
            </a:pPr>
            <a:r>
              <a:rPr lang="en-US" sz="28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 </a:t>
            </a:r>
            <a:r>
              <a:rPr lang="en-US" sz="2800" i="0" u="none" strike="noStrike" cap="none" dirty="0" smtClean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2800" dirty="0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28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'</a:t>
            </a:r>
            <a:r>
              <a:rPr lang="ru-RU" sz="2800" i="0" u="none" strike="noStrike" cap="none" dirty="0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Сплю ночью и работаю днем</a:t>
            </a:r>
            <a:r>
              <a:rPr lang="en-US" sz="2800" i="0" u="none" strike="noStrike" cap="none" dirty="0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.')</a:t>
            </a:r>
            <a:endParaRPr lang="en-US" sz="2800" i="0" u="none" strike="noStrike" cap="none" dirty="0">
              <a:solidFill>
                <a:schemeClr val="lt1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800" i="0" u="none" strike="noStrike" cap="none" dirty="0">
              <a:solidFill>
                <a:schemeClr val="lt1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lvl="0">
              <a:buClr>
                <a:srgbClr val="FFFF00"/>
              </a:buClr>
              <a:buSzPct val="25000"/>
            </a:pPr>
            <a:r>
              <a:rPr lang="en-US" sz="2800" i="0" u="none" strike="noStrike" cap="none" dirty="0" smtClean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2800" dirty="0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28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'</a:t>
            </a:r>
            <a:r>
              <a:rPr lang="ru-RU" sz="2800" dirty="0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Эй!</a:t>
            </a:r>
            <a:r>
              <a:rPr lang="en-US" sz="2800" i="0" u="none" strike="noStrike" cap="none" dirty="0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')</a:t>
            </a:r>
            <a:endParaRPr lang="en-US" sz="2800" i="0" u="none" strike="noStrike" cap="none" dirty="0">
              <a:solidFill>
                <a:schemeClr val="lt1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28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x</a:t>
            </a:r>
            <a:r>
              <a:rPr lang="en-US" sz="28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= </a:t>
            </a:r>
            <a:r>
              <a:rPr lang="en-US" sz="28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x</a:t>
            </a:r>
            <a:r>
              <a:rPr lang="en-US" sz="28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28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+</a:t>
            </a:r>
            <a:r>
              <a:rPr lang="en-US" sz="28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2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2800" i="0" u="none" strike="noStrike" cap="none" dirty="0" smtClean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28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2800" i="0" u="none" strike="noStrike" cap="none" dirty="0" smtClean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x</a:t>
            </a:r>
            <a:r>
              <a:rPr lang="en-US" sz="2800" i="0" u="none" strike="noStrike" cap="none" dirty="0" smtClean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  <a:r>
              <a:rPr lang="ru-RU" sz="2800" i="0" u="none" strike="noStrike" cap="none" dirty="0" smtClean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endParaRPr lang="en-US" sz="2800" i="0" u="none" strike="noStrike" cap="none" dirty="0">
              <a:solidFill>
                <a:schemeClr val="bg1"/>
              </a:solidFill>
              <a:latin typeface="Courier"/>
              <a:ea typeface="Courier"/>
              <a:cs typeface="Courier"/>
              <a:sym typeface="Courier New"/>
            </a:endParaRPr>
          </a:p>
        </p:txBody>
      </p:sp>
      <p:sp>
        <p:nvSpPr>
          <p:cNvPr id="309" name="Shape 309"/>
          <p:cNvSpPr txBox="1"/>
          <p:nvPr/>
        </p:nvSpPr>
        <p:spPr>
          <a:xfrm>
            <a:off x="12901353" y="4229901"/>
            <a:ext cx="1898909" cy="16637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ru-RU" sz="3600" u="none" strike="noStrike" cap="none" dirty="0" smtClean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Привет</a:t>
            </a:r>
            <a:endParaRPr lang="en-US" sz="3600" u="none" strike="noStrike" cap="none" dirty="0">
              <a:solidFill>
                <a:srgbClr val="00FF00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ru-RU" sz="3600" dirty="0" smtClean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Эй!</a:t>
            </a:r>
            <a:endParaRPr lang="en-US" sz="3600" u="none" strike="noStrike" cap="none" dirty="0">
              <a:solidFill>
                <a:srgbClr val="00FF00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3600" u="none" strike="noStrike" cap="none" dirty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7</a:t>
            </a:r>
          </a:p>
        </p:txBody>
      </p:sp>
      <p:sp>
        <p:nvSpPr>
          <p:cNvPr id="310" name="Shape 310"/>
          <p:cNvSpPr txBox="1"/>
          <p:nvPr/>
        </p:nvSpPr>
        <p:spPr>
          <a:xfrm>
            <a:off x="9626600" y="1174754"/>
            <a:ext cx="6218238" cy="1473199"/>
          </a:xfrm>
          <a:prstGeom prst="rect">
            <a:avLst/>
          </a:prstGeom>
          <a:noFill/>
          <a:ln w="76200" cap="flat" cmpd="sng">
            <a:solidFill>
              <a:srgbClr val="00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lvl="0">
              <a:buClr>
                <a:schemeClr val="lt1"/>
              </a:buClr>
              <a:buSzPct val="25000"/>
            </a:pPr>
            <a:r>
              <a:rPr lang="en-US" sz="25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   </a:t>
            </a:r>
            <a:r>
              <a:rPr lang="en-US" sz="2500" u="none" strike="noStrike" cap="none" dirty="0" smtClean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print(</a:t>
            </a:r>
            <a:r>
              <a:rPr lang="en-US" sz="25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"</a:t>
            </a:r>
            <a:r>
              <a:rPr lang="ru-RU" sz="2400" dirty="0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Я</a:t>
            </a:r>
            <a:r>
              <a:rPr lang="en-US" sz="2400" dirty="0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ru-RU" sz="24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лесоруб и все пучком</a:t>
            </a:r>
            <a:r>
              <a:rPr lang="en-US" sz="25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."</a:t>
            </a:r>
            <a:r>
              <a:rPr lang="en-US" sz="2500" u="none" strike="noStrike" cap="none" dirty="0" smtClean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)</a:t>
            </a:r>
            <a:r>
              <a:rPr lang="en-US" sz="25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   </a:t>
            </a:r>
            <a:endParaRPr lang="en-US" sz="25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lvl="0">
              <a:buClr>
                <a:schemeClr val="lt1"/>
              </a:buClr>
              <a:buSzPct val="25000"/>
            </a:pPr>
            <a:r>
              <a:rPr lang="en-US" sz="25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   </a:t>
            </a:r>
            <a:r>
              <a:rPr lang="en-US" sz="2500" u="none" strike="noStrike" cap="none" dirty="0" smtClean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print(</a:t>
            </a:r>
            <a:r>
              <a:rPr lang="en-US" sz="25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'</a:t>
            </a:r>
            <a:r>
              <a:rPr lang="ru-RU" sz="2400" dirty="0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Сплю </a:t>
            </a:r>
            <a:r>
              <a:rPr lang="ru-RU" sz="24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ночью и работаю днем</a:t>
            </a:r>
            <a:r>
              <a:rPr lang="en-US" sz="25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.'</a:t>
            </a:r>
            <a:r>
              <a:rPr lang="en-US" sz="2500" u="none" strike="noStrike" cap="none" dirty="0" smtClean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)</a:t>
            </a:r>
            <a:endParaRPr lang="en-US" sz="2500" u="none" strike="noStrike" cap="none" dirty="0">
              <a:solidFill>
                <a:srgbClr val="FFFF00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311" name="Shape 311"/>
          <p:cNvSpPr txBox="1"/>
          <p:nvPr/>
        </p:nvSpPr>
        <p:spPr>
          <a:xfrm>
            <a:off x="7416799" y="1657354"/>
            <a:ext cx="2180091" cy="5080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2800" u="none" strike="noStrike" cap="none" dirty="0" err="1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print_lyrics</a:t>
            </a:r>
            <a:r>
              <a:rPr lang="en-US" sz="28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():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6" name="Shape 31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ru-RU" sz="5800" dirty="0" smtClean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Определение и использование функции</a:t>
            </a:r>
            <a:endParaRPr lang="en-US" sz="58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317" name="Shape 317"/>
          <p:cNvSpPr txBox="1">
            <a:spLocks noGrp="1"/>
          </p:cNvSpPr>
          <p:nvPr>
            <p:ph type="body" idx="1"/>
          </p:nvPr>
        </p:nvSpPr>
        <p:spPr>
          <a:xfrm>
            <a:off x="1074767" y="2482253"/>
            <a:ext cx="14106467" cy="3916538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749300" marR="0" lvl="0" indent="-371094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Cabin"/>
              <a:buChar char="•"/>
            </a:pPr>
            <a:r>
              <a:rPr lang="ru-RU" sz="3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Как только мы </a:t>
            </a:r>
            <a:r>
              <a:rPr lang="ru-RU" sz="3600" u="none" strike="noStrike" cap="none" dirty="0" smtClean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определили/создали</a:t>
            </a:r>
            <a:r>
              <a:rPr lang="en-US" sz="3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ru-RU" sz="3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функцию</a:t>
            </a:r>
            <a:r>
              <a:rPr lang="en-US" sz="3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, </a:t>
            </a:r>
            <a:r>
              <a:rPr lang="ru-RU" sz="3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можем</a:t>
            </a:r>
            <a:r>
              <a:rPr lang="en-US" sz="3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ru-RU" sz="3600" u="none" strike="noStrike" cap="none" dirty="0" smtClean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вызывать</a:t>
            </a:r>
            <a:r>
              <a:rPr lang="en-US" sz="3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ru-RU" sz="3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ее</a:t>
            </a:r>
            <a:r>
              <a:rPr lang="en-US" sz="3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ru-RU" sz="3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столько раз, сколько потребуется</a:t>
            </a:r>
            <a:endParaRPr lang="en-US" sz="36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749300" marR="0" lvl="0" indent="-371094" algn="l" rtl="0">
              <a:lnSpc>
                <a:spcPct val="115000"/>
              </a:lnSpc>
              <a:spcBef>
                <a:spcPts val="35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Cabin"/>
              <a:buChar char="•"/>
            </a:pPr>
            <a:r>
              <a:rPr lang="ru-RU" sz="3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Это называется</a:t>
            </a:r>
            <a:r>
              <a:rPr lang="en-US" sz="3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ru-RU" sz="3600" u="none" strike="noStrike" cap="none" dirty="0" smtClean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хранением</a:t>
            </a:r>
            <a:r>
              <a:rPr lang="en-US" sz="3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ru-RU" sz="3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и</a:t>
            </a:r>
            <a:r>
              <a:rPr lang="en-US" sz="3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ru-RU" sz="3600" u="none" strike="noStrike" cap="none" dirty="0" smtClean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повторным</a:t>
            </a:r>
            <a:r>
              <a:rPr lang="en-US" sz="3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ru-RU" sz="3600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использованием</a:t>
            </a:r>
            <a:endParaRPr lang="en-US" sz="36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" name="Shape 322"/>
          <p:cNvSpPr txBox="1"/>
          <p:nvPr/>
        </p:nvSpPr>
        <p:spPr>
          <a:xfrm>
            <a:off x="1078375" y="985825"/>
            <a:ext cx="11715899" cy="60927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x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= 5</a:t>
            </a:r>
          </a:p>
          <a:p>
            <a:pPr lvl="0">
              <a:buClr>
                <a:srgbClr val="FFFF00"/>
              </a:buClr>
              <a:buSzPct val="25000"/>
            </a:pPr>
            <a:r>
              <a:rPr lang="en-US" sz="3000" i="0" u="none" strike="noStrike" cap="none" dirty="0" smtClean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3000" dirty="0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30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'</a:t>
            </a:r>
            <a:r>
              <a:rPr lang="ru-RU" sz="3000" i="0" u="none" strike="noStrike" cap="none" dirty="0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Привет</a:t>
            </a:r>
            <a:r>
              <a:rPr lang="en-US" sz="3000" i="0" u="none" strike="noStrike" cap="none" dirty="0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')</a:t>
            </a:r>
            <a:endParaRPr lang="en-US" sz="3000" i="0" u="none" strike="noStrike" cap="none" dirty="0">
              <a:solidFill>
                <a:schemeClr val="lt1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000" i="0" u="none" strike="noStrike" cap="none" dirty="0">
              <a:solidFill>
                <a:srgbClr val="FFFF00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i="0" u="none" strike="noStrike" cap="none" dirty="0" err="1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def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i="0" u="none" strike="noStrike" cap="none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print_lyrics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(): 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</a:t>
            </a:r>
            <a:r>
              <a:rPr lang="en-US" sz="3000" i="0" u="none" strike="noStrike" cap="none" dirty="0" smtClean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3000" dirty="0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3000" i="0" u="none" strike="noStrike" cap="none" dirty="0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"</a:t>
            </a:r>
            <a:r>
              <a:rPr lang="ru-RU" sz="3000" i="0" u="none" strike="noStrike" cap="none" dirty="0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Я лесоруб и все пучком</a:t>
            </a:r>
            <a:r>
              <a:rPr lang="en-US" sz="3000" i="0" u="none" strike="noStrike" cap="none" dirty="0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.</a:t>
            </a:r>
            <a:r>
              <a:rPr lang="en-US" sz="3000" dirty="0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")</a:t>
            </a:r>
            <a:endParaRPr lang="en-US" sz="3000" dirty="0">
              <a:solidFill>
                <a:schemeClr val="lt1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lvl="0">
              <a:buClr>
                <a:schemeClr val="lt1"/>
              </a:buClr>
              <a:buSzPct val="25000"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</a:t>
            </a:r>
            <a:r>
              <a:rPr lang="en-US" sz="3000" i="0" u="none" strike="noStrike" cap="none" dirty="0" smtClean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3000" dirty="0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30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'</a:t>
            </a:r>
            <a:r>
              <a:rPr lang="ru-RU" sz="3000" i="0" u="none" strike="noStrike" cap="none" dirty="0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Сплю ночью и работаю днем</a:t>
            </a:r>
            <a:r>
              <a:rPr lang="en-US" sz="3000" i="0" u="none" strike="noStrike" cap="none" dirty="0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.')</a:t>
            </a:r>
            <a:endParaRPr lang="en-US" sz="3000" i="0" u="none" strike="noStrike" cap="none" dirty="0">
              <a:solidFill>
                <a:schemeClr val="lt1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000" i="0" u="none" strike="noStrike" cap="none" dirty="0">
              <a:solidFill>
                <a:schemeClr val="lt1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lvl="0">
              <a:buClr>
                <a:srgbClr val="FFFF00"/>
              </a:buClr>
              <a:buSzPct val="25000"/>
            </a:pPr>
            <a:r>
              <a:rPr lang="en-US" sz="3000" i="0" u="none" strike="noStrike" cap="none" dirty="0" smtClean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3000" dirty="0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30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'</a:t>
            </a:r>
            <a:r>
              <a:rPr lang="ru-RU" sz="3000" dirty="0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Эй!</a:t>
            </a:r>
            <a:r>
              <a:rPr lang="en-US" sz="3000" i="0" u="none" strike="noStrike" cap="none" dirty="0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')</a:t>
            </a:r>
            <a:endParaRPr lang="en-US" sz="3000" i="0" u="none" strike="noStrike" cap="none" dirty="0">
              <a:solidFill>
                <a:schemeClr val="lt1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3000" i="0" u="none" strike="noStrike" cap="none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print_lyrics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x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= 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x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+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2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i="0" u="none" strike="noStrike" cap="none" dirty="0" smtClean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30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3000" i="0" u="none" strike="noStrike" cap="none" dirty="0" smtClean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x</a:t>
            </a:r>
            <a:r>
              <a:rPr lang="en-US" sz="3000" i="0" u="none" strike="noStrike" cap="none" dirty="0" smtClean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  <a:endParaRPr lang="en-US" sz="3000" i="0" u="none" strike="noStrike" cap="none" dirty="0">
              <a:solidFill>
                <a:schemeClr val="bg1"/>
              </a:solidFill>
              <a:latin typeface="Courier"/>
              <a:ea typeface="Courier"/>
              <a:cs typeface="Courier"/>
              <a:sym typeface="Courier New"/>
            </a:endParaRPr>
          </a:p>
        </p:txBody>
      </p:sp>
      <p:sp>
        <p:nvSpPr>
          <p:cNvPr id="323" name="Shape 323"/>
          <p:cNvSpPr txBox="1"/>
          <p:nvPr/>
        </p:nvSpPr>
        <p:spPr>
          <a:xfrm>
            <a:off x="8877300" y="5327650"/>
            <a:ext cx="6913685" cy="27051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ru-RU" sz="3600" dirty="0" smtClean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Привет</a:t>
            </a:r>
            <a:endParaRPr lang="en-US" sz="3600" u="none" strike="noStrike" cap="none" dirty="0">
              <a:solidFill>
                <a:srgbClr val="FFFF00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ru-RU" sz="3600" u="none" strike="noStrike" cap="none" dirty="0" smtClean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Эй!</a:t>
            </a:r>
            <a:endParaRPr lang="en-US" sz="3600" u="none" strike="noStrike" cap="none" dirty="0">
              <a:solidFill>
                <a:srgbClr val="FFFF00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ru-RU" sz="3600" u="none" strike="noStrike" cap="none" dirty="0" smtClean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Я лесоруб и все пучком</a:t>
            </a:r>
            <a:r>
              <a:rPr lang="en-US" sz="3600" u="none" strike="noStrike" cap="none" dirty="0" smtClean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.</a:t>
            </a:r>
            <a:endParaRPr lang="en-US" sz="3600" u="none" strike="noStrike" cap="none" dirty="0">
              <a:solidFill>
                <a:srgbClr val="00FF00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ru-RU" sz="3600" dirty="0" smtClean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Сплю ночью и работаю днем</a:t>
            </a:r>
            <a:r>
              <a:rPr lang="en-US" sz="3600" u="none" strike="noStrike" cap="none" dirty="0" smtClean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.</a:t>
            </a:r>
            <a:endParaRPr lang="en-US" sz="3600" u="none" strike="noStrike" cap="none" dirty="0">
              <a:solidFill>
                <a:srgbClr val="00FF00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600" u="none" strike="noStrike" cap="none" dirty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7</a:t>
            </a:r>
          </a:p>
        </p:txBody>
      </p:sp>
      <p:cxnSp>
        <p:nvCxnSpPr>
          <p:cNvPr id="324" name="Shape 324"/>
          <p:cNvCxnSpPr/>
          <p:nvPr/>
        </p:nvCxnSpPr>
        <p:spPr>
          <a:xfrm rot="10800000">
            <a:off x="4334486" y="5532361"/>
            <a:ext cx="4353900" cy="1343099"/>
          </a:xfrm>
          <a:prstGeom prst="straightConnector1">
            <a:avLst/>
          </a:prstGeom>
          <a:noFill/>
          <a:ln w="88900" cap="rnd" cmpd="sng">
            <a:solidFill>
              <a:srgbClr val="00FF00"/>
            </a:solidFill>
            <a:prstDash val="solid"/>
            <a:miter/>
            <a:headEnd type="stealth" w="med" len="med"/>
            <a:tailEnd type="none" w="med" len="med"/>
          </a:ln>
        </p:spPr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Shape 329"/>
          <p:cNvSpPr txBox="1">
            <a:spLocks noGrp="1"/>
          </p:cNvSpPr>
          <p:nvPr>
            <p:ph type="title"/>
          </p:nvPr>
        </p:nvSpPr>
        <p:spPr>
          <a:xfrm>
            <a:off x="1155700" y="803564"/>
            <a:ext cx="13627100" cy="1736336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Cabin"/>
              <a:buNone/>
            </a:pPr>
            <a:r>
              <a:rPr lang="ru-RU" sz="7600" u="none" strike="noStrike" cap="none" dirty="0" smtClean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Аргументы</a:t>
            </a:r>
            <a:endParaRPr lang="en-US" sz="76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330" name="Shape 330"/>
          <p:cNvSpPr txBox="1">
            <a:spLocks noGrp="1"/>
          </p:cNvSpPr>
          <p:nvPr>
            <p:ph type="body" idx="1"/>
          </p:nvPr>
        </p:nvSpPr>
        <p:spPr>
          <a:xfrm>
            <a:off x="1155700" y="2603501"/>
            <a:ext cx="13932000" cy="3911600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749300" lvl="0" indent="-371094">
              <a:spcBef>
                <a:spcPts val="0"/>
              </a:spcBef>
              <a:buSzPct val="100000"/>
            </a:pPr>
            <a:r>
              <a:rPr lang="ru-RU" sz="3200" u="none" strike="noStrike" cap="none" dirty="0" smtClean="0">
                <a:solidFill>
                  <a:srgbClr val="FF7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Аргумент</a:t>
            </a:r>
            <a:r>
              <a:rPr lang="ru-RU" sz="32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ru-RU" sz="3200" dirty="0">
                <a:solidFill>
                  <a:schemeClr val="bg1"/>
                </a:solidFill>
              </a:rPr>
              <a:t>—</a:t>
            </a:r>
            <a:r>
              <a:rPr lang="ru-RU" sz="32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это значение, которое мы передаем </a:t>
            </a:r>
            <a:r>
              <a:rPr lang="ru-RU" sz="3200" dirty="0" smtClean="0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функции</a:t>
            </a:r>
            <a:r>
              <a:rPr lang="ru-RU" sz="32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в момент вызова в качестве </a:t>
            </a:r>
            <a:r>
              <a:rPr lang="ru-RU" sz="3200" dirty="0" smtClean="0">
                <a:solidFill>
                  <a:srgbClr val="FF7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входных данных</a:t>
            </a:r>
            <a:endParaRPr lang="en-US" sz="32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749300" lvl="0" indent="-371094">
              <a:buSzPct val="100000"/>
            </a:pPr>
            <a:r>
              <a:rPr lang="ru-RU" sz="3200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Мы </a:t>
            </a:r>
            <a:r>
              <a:rPr lang="ru-RU" sz="3200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используем </a:t>
            </a:r>
            <a:r>
              <a:rPr lang="ru-RU" sz="3200" dirty="0">
                <a:solidFill>
                  <a:srgbClr val="FF7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аргументы</a:t>
            </a:r>
            <a:r>
              <a:rPr lang="ru-RU" sz="3200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, </a:t>
            </a:r>
            <a:r>
              <a:rPr lang="ru-RU" sz="3200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чтобы </a:t>
            </a:r>
            <a:r>
              <a:rPr lang="ru-RU" sz="3200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при </a:t>
            </a:r>
            <a:r>
              <a:rPr lang="ru-RU" sz="3200" dirty="0" smtClean="0">
                <a:solidFill>
                  <a:srgbClr val="FF7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различных </a:t>
            </a:r>
            <a:r>
              <a:rPr lang="ru-RU" sz="3200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вызовах </a:t>
            </a:r>
            <a:r>
              <a:rPr lang="ru-RU" sz="3200" dirty="0" smtClean="0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функция</a:t>
            </a:r>
            <a:r>
              <a:rPr lang="ru-RU" sz="3200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могла выполнить разные виды расчетов</a:t>
            </a:r>
            <a:endParaRPr lang="en-US" sz="32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749300" lvl="0" indent="-371094">
              <a:buSzPct val="100000"/>
            </a:pPr>
            <a:r>
              <a:rPr lang="ru-RU" sz="3200" dirty="0">
                <a:solidFill>
                  <a:srgbClr val="FF7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А</a:t>
            </a:r>
            <a:r>
              <a:rPr lang="ru-RU" sz="3200" dirty="0" smtClean="0">
                <a:solidFill>
                  <a:srgbClr val="FF7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ргументы</a:t>
            </a:r>
            <a:r>
              <a:rPr lang="ru-RU" sz="32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помещаем внутрь скобок</a:t>
            </a:r>
            <a:r>
              <a:rPr lang="en-US" sz="32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ru-RU" sz="32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после</a:t>
            </a:r>
            <a:r>
              <a:rPr lang="en-US" sz="32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ru-RU" sz="3200" u="none" strike="noStrike" cap="none" dirty="0" smtClean="0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имени</a:t>
            </a:r>
            <a:r>
              <a:rPr lang="en-US" sz="32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ru-RU" sz="32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функции</a:t>
            </a:r>
            <a:endParaRPr lang="en-US" sz="32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331" name="Shape 331"/>
          <p:cNvSpPr txBox="1"/>
          <p:nvPr/>
        </p:nvSpPr>
        <p:spPr>
          <a:xfrm>
            <a:off x="4635500" y="6718296"/>
            <a:ext cx="7580313" cy="8127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lvl="0">
              <a:buClr>
                <a:srgbClr val="00FF00"/>
              </a:buClr>
              <a:buSzPct val="25000"/>
            </a:pPr>
            <a:r>
              <a:rPr lang="en-US" sz="4900" u="none" strike="noStrike" cap="none" dirty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big</a:t>
            </a:r>
            <a:r>
              <a:rPr lang="en-US" sz="49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= </a:t>
            </a:r>
            <a:r>
              <a:rPr lang="en-US" sz="4900" u="none" strike="noStrike" cap="none" dirty="0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max</a:t>
            </a:r>
            <a:r>
              <a:rPr lang="en-US" sz="49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(</a:t>
            </a:r>
            <a:r>
              <a:rPr lang="en-US" sz="4900" dirty="0">
                <a:solidFill>
                  <a:srgbClr val="FF7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'</a:t>
            </a:r>
            <a:r>
              <a:rPr lang="ru-RU" sz="4900" u="none" strike="noStrike" cap="none" dirty="0" smtClean="0">
                <a:solidFill>
                  <a:srgbClr val="FF7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Привет, мир!</a:t>
            </a:r>
            <a:r>
              <a:rPr lang="en-US" sz="4900" u="none" strike="noStrike" cap="none" dirty="0" smtClean="0">
                <a:solidFill>
                  <a:srgbClr val="FF7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'</a:t>
            </a:r>
            <a:r>
              <a:rPr lang="en-US" sz="49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)</a:t>
            </a:r>
            <a:endParaRPr lang="en-US" sz="49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332" name="Shape 332"/>
          <p:cNvSpPr txBox="1"/>
          <p:nvPr/>
        </p:nvSpPr>
        <p:spPr>
          <a:xfrm>
            <a:off x="11498261" y="7823196"/>
            <a:ext cx="2446339" cy="6222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Cabin"/>
              <a:buNone/>
            </a:pPr>
            <a:r>
              <a:rPr lang="ru-RU" sz="3600" u="none" strike="noStrike" cap="none" dirty="0" smtClean="0">
                <a:solidFill>
                  <a:srgbClr val="FF7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Аргумент</a:t>
            </a:r>
            <a:endParaRPr lang="en-US" sz="3600" u="none" strike="noStrike" cap="none" dirty="0">
              <a:solidFill>
                <a:srgbClr val="FF7F00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cxnSp>
        <p:nvCxnSpPr>
          <p:cNvPr id="333" name="Shape 333"/>
          <p:cNvCxnSpPr/>
          <p:nvPr/>
        </p:nvCxnSpPr>
        <p:spPr>
          <a:xfrm>
            <a:off x="10014325" y="7538196"/>
            <a:ext cx="1288800" cy="638999"/>
          </a:xfrm>
          <a:prstGeom prst="straightConnector1">
            <a:avLst/>
          </a:prstGeom>
          <a:noFill/>
          <a:ln w="76200" cap="rnd" cmpd="sng">
            <a:solidFill>
              <a:srgbClr val="FF7F00"/>
            </a:solidFill>
            <a:prstDash val="solid"/>
            <a:miter/>
            <a:headEnd type="stealth" w="med" len="med"/>
            <a:tailEnd type="none" w="med" len="med"/>
          </a:ln>
        </p:spPr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8" name="Shape 338"/>
          <p:cNvSpPr txBox="1">
            <a:spLocks noGrp="1"/>
          </p:cNvSpPr>
          <p:nvPr>
            <p:ph type="title"/>
          </p:nvPr>
        </p:nvSpPr>
        <p:spPr>
          <a:xfrm>
            <a:off x="1155700" y="803564"/>
            <a:ext cx="13203767" cy="1736336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FF"/>
              </a:buClr>
              <a:buSzPct val="25000"/>
              <a:buFont typeface="Cabin"/>
              <a:buNone/>
            </a:pPr>
            <a:r>
              <a:rPr lang="ru-RU" sz="7600" u="none" strike="noStrike" cap="none" dirty="0" smtClean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Параметры</a:t>
            </a:r>
            <a:endParaRPr lang="en-US" sz="76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339" name="Shape 339"/>
          <p:cNvSpPr txBox="1">
            <a:spLocks noGrp="1"/>
          </p:cNvSpPr>
          <p:nvPr>
            <p:ph type="body" idx="1"/>
          </p:nvPr>
        </p:nvSpPr>
        <p:spPr>
          <a:xfrm>
            <a:off x="1155700" y="2603500"/>
            <a:ext cx="6988175" cy="5050367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600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215900" indent="0">
              <a:lnSpc>
                <a:spcPct val="115000"/>
              </a:lnSpc>
              <a:spcBef>
                <a:spcPts val="0"/>
              </a:spcBef>
              <a:buSzPct val="171000"/>
              <a:buNone/>
            </a:pPr>
            <a:r>
              <a:rPr lang="ru-RU" sz="3600" dirty="0" smtClean="0">
                <a:solidFill>
                  <a:srgbClr val="00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Параметр</a:t>
            </a:r>
            <a:r>
              <a:rPr lang="ru-RU" sz="3600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ru-RU" sz="3600" dirty="0">
                <a:solidFill>
                  <a:schemeClr val="bg1"/>
                </a:solidFill>
              </a:rPr>
              <a:t>—</a:t>
            </a:r>
            <a:r>
              <a:rPr lang="ru-RU" sz="3600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это переменная, которую мы используем </a:t>
            </a:r>
            <a:r>
              <a:rPr lang="ru-RU" sz="3600" dirty="0" smtClean="0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внутри</a:t>
            </a:r>
            <a:r>
              <a:rPr lang="en-US" sz="3600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ru-RU" sz="3600" dirty="0" smtClean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определения </a:t>
            </a:r>
            <a:r>
              <a:rPr lang="ru-RU" sz="3600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функции</a:t>
            </a:r>
            <a:r>
              <a:rPr lang="en-US" sz="3600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.  </a:t>
            </a:r>
            <a:r>
              <a:rPr lang="ru-RU" sz="3600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Это </a:t>
            </a:r>
            <a:r>
              <a:rPr lang="en-US" sz="3600" dirty="0" smtClean="0">
                <a:solidFill>
                  <a:schemeClr val="lt1"/>
                </a:solidFill>
              </a:rPr>
              <a:t>“</a:t>
            </a:r>
            <a:r>
              <a:rPr lang="ru-RU" sz="3600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дескриптор</a:t>
            </a:r>
            <a:r>
              <a:rPr lang="en-US" sz="3600" dirty="0" smtClean="0">
                <a:solidFill>
                  <a:schemeClr val="lt1"/>
                </a:solidFill>
              </a:rPr>
              <a:t>”</a:t>
            </a:r>
            <a:r>
              <a:rPr lang="ru-RU" sz="3600" dirty="0" smtClean="0">
                <a:solidFill>
                  <a:schemeClr val="lt1"/>
                </a:solidFill>
              </a:rPr>
              <a:t>, который позволяет коду внутри</a:t>
            </a:r>
            <a:r>
              <a:rPr lang="en-US" sz="3600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ru-RU" sz="3600" dirty="0" smtClean="0">
                <a:solidFill>
                  <a:schemeClr val="accen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функции</a:t>
            </a:r>
            <a:r>
              <a:rPr lang="en-US" sz="3600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ru-RU" sz="3600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обращаться к</a:t>
            </a:r>
            <a:r>
              <a:rPr lang="en-US" sz="3600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ru-RU" sz="3600" dirty="0" smtClean="0">
                <a:solidFill>
                  <a:srgbClr val="FF7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аргументам</a:t>
            </a:r>
            <a:r>
              <a:rPr lang="en-US" sz="3600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ru-RU" sz="3600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при вызове </a:t>
            </a:r>
            <a:r>
              <a:rPr lang="ru-RU" sz="3600" dirty="0" smtClean="0">
                <a:solidFill>
                  <a:schemeClr val="accen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функции</a:t>
            </a:r>
            <a:r>
              <a:rPr lang="en-US" sz="3600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.</a:t>
            </a:r>
            <a:endParaRPr lang="en-US" sz="3600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600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340" name="Shape 340"/>
          <p:cNvSpPr txBox="1"/>
          <p:nvPr/>
        </p:nvSpPr>
        <p:spPr>
          <a:xfrm>
            <a:off x="9867323" y="2188908"/>
            <a:ext cx="5713800" cy="66482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2600" i="0" u="none" strike="noStrike" cap="none" dirty="0" err="1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def</a:t>
            </a: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26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greet</a:t>
            </a: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2600" i="0" u="none" strike="noStrike" cap="none" dirty="0" err="1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lang</a:t>
            </a: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):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... </a:t>
            </a:r>
            <a:r>
              <a:rPr lang="en-US" sz="26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 </a:t>
            </a:r>
            <a:r>
              <a:rPr lang="en-US" sz="26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if</a:t>
            </a: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2600" i="0" u="none" strike="noStrike" cap="none" dirty="0" err="1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lang</a:t>
            </a: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== '</a:t>
            </a:r>
            <a:r>
              <a:rPr lang="en-US" sz="2600" i="0" u="none" strike="noStrike" cap="none" dirty="0" err="1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es</a:t>
            </a: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':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...        </a:t>
            </a:r>
            <a:r>
              <a:rPr lang="en-US" sz="2600" i="0" u="none" strike="noStrike" cap="none" dirty="0" smtClean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26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2600" i="0" u="none" strike="noStrike" cap="none" dirty="0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'</a:t>
            </a:r>
            <a:r>
              <a:rPr lang="en-US" sz="2600" i="0" u="none" strike="noStrike" cap="none" dirty="0" err="1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Hola</a:t>
            </a:r>
            <a:r>
              <a:rPr lang="en-US" sz="2600" dirty="0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')</a:t>
            </a:r>
            <a:endParaRPr lang="en-US" sz="2600" dirty="0">
              <a:solidFill>
                <a:schemeClr val="lt1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...     </a:t>
            </a:r>
            <a:r>
              <a:rPr lang="en-US" sz="2600" i="0" u="none" strike="noStrike" cap="none" dirty="0" err="1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elif</a:t>
            </a: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2600" i="0" u="none" strike="noStrike" cap="none" dirty="0" err="1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lang</a:t>
            </a: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== '</a:t>
            </a:r>
            <a:r>
              <a:rPr lang="en-US" sz="2600" i="0" u="none" strike="noStrike" cap="none" dirty="0" err="1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fr</a:t>
            </a: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':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...        </a:t>
            </a:r>
            <a:r>
              <a:rPr lang="en-US" sz="2600" i="0" u="none" strike="noStrike" cap="none" dirty="0" smtClean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26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2600" i="0" u="none" strike="noStrike" cap="none" dirty="0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'Bonjour</a:t>
            </a:r>
            <a:r>
              <a:rPr lang="en-US" sz="2600" dirty="0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')</a:t>
            </a:r>
            <a:endParaRPr lang="en-US" sz="2600" dirty="0">
              <a:solidFill>
                <a:schemeClr val="lt1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...     </a:t>
            </a:r>
            <a:r>
              <a:rPr lang="en-US" sz="26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else: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...     </a:t>
            </a:r>
            <a:r>
              <a:rPr lang="en-US" sz="26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   </a:t>
            </a:r>
            <a:r>
              <a:rPr lang="en-US" sz="2600" i="0" u="none" strike="noStrike" cap="none" dirty="0" smtClean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26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2600" i="0" u="none" strike="noStrike" cap="none" dirty="0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'Hello</a:t>
            </a:r>
            <a:r>
              <a:rPr lang="en-US" sz="2600" dirty="0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')</a:t>
            </a:r>
            <a:endParaRPr lang="en-US" sz="2600" dirty="0">
              <a:solidFill>
                <a:schemeClr val="lt1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... 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26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greet</a:t>
            </a: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26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'</a:t>
            </a:r>
            <a:r>
              <a:rPr lang="en-US" sz="2600" i="0" u="none" strike="noStrike" cap="none" dirty="0" err="1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en</a:t>
            </a:r>
            <a:r>
              <a:rPr lang="en-US" sz="26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'</a:t>
            </a: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Hello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26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greet</a:t>
            </a: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26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'</a:t>
            </a:r>
            <a:r>
              <a:rPr lang="en-US" sz="2600" i="0" u="none" strike="noStrike" cap="none" dirty="0" err="1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es</a:t>
            </a:r>
            <a:r>
              <a:rPr lang="en-US" sz="26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'</a:t>
            </a: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600" i="0" u="none" strike="noStrike" cap="none" dirty="0" err="1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Hola</a:t>
            </a:r>
            <a:endParaRPr lang="en-US" sz="2600" i="0" u="none" strike="noStrike" cap="none" dirty="0">
              <a:solidFill>
                <a:schemeClr val="lt1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26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greet</a:t>
            </a: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26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'</a:t>
            </a:r>
            <a:r>
              <a:rPr lang="en-US" sz="2600" i="0" u="none" strike="noStrike" cap="none" dirty="0" err="1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fr</a:t>
            </a:r>
            <a:r>
              <a:rPr lang="en-US" sz="26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'</a:t>
            </a: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Bonjour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5" name="Shape 34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Cabin"/>
              <a:buNone/>
            </a:pPr>
            <a:r>
              <a:rPr lang="ru-RU" sz="7600" u="none" strike="noStrike" cap="none" dirty="0" smtClean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Возвращаемое значение</a:t>
            </a:r>
            <a:endParaRPr lang="en-US" sz="76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346" name="Shape 346"/>
          <p:cNvSpPr txBox="1">
            <a:spLocks noGrp="1"/>
          </p:cNvSpPr>
          <p:nvPr>
            <p:ph type="body" idx="1"/>
          </p:nvPr>
        </p:nvSpPr>
        <p:spPr>
          <a:xfrm>
            <a:off x="1155700" y="2603500"/>
            <a:ext cx="13932000" cy="2767011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600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Ф</a:t>
            </a:r>
            <a:r>
              <a:rPr lang="ru-RU" sz="3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ункция принимает свои аргументы</a:t>
            </a:r>
            <a:r>
              <a:rPr lang="en-US" sz="3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, </a:t>
            </a:r>
            <a:r>
              <a:rPr lang="ru-RU" sz="3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производит некоторые вычисления и</a:t>
            </a:r>
            <a:r>
              <a:rPr lang="en-US" sz="3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ru-RU" sz="3600" u="none" strike="noStrike" cap="none" dirty="0" smtClean="0">
                <a:solidFill>
                  <a:srgbClr val="FF7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возвращает</a:t>
            </a:r>
            <a:r>
              <a:rPr lang="en-US" sz="3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ru-RU" sz="3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значение, которое будет использоваться в качестве значения</a:t>
            </a:r>
            <a:r>
              <a:rPr lang="en-US" sz="3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ru-RU" sz="3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вызова функции в</a:t>
            </a:r>
            <a:r>
              <a:rPr lang="en-US" sz="3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ru-RU" sz="3600" u="none" strike="noStrike" cap="none" dirty="0" smtClean="0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вызывающем выражении</a:t>
            </a:r>
            <a:r>
              <a:rPr lang="en-US" sz="3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. </a:t>
            </a:r>
            <a:r>
              <a:rPr lang="ru-RU" sz="3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Для этого используется ключевое слово</a:t>
            </a:r>
            <a:r>
              <a:rPr lang="en-US" sz="3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en-US" sz="3600" u="none" strike="noStrike" cap="none" dirty="0" smtClean="0">
                <a:solidFill>
                  <a:srgbClr val="FF7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return</a:t>
            </a:r>
            <a:r>
              <a:rPr lang="en-US" sz="3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.</a:t>
            </a:r>
            <a:endParaRPr lang="en-US" sz="36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347" name="Shape 347"/>
          <p:cNvSpPr txBox="1"/>
          <p:nvPr/>
        </p:nvSpPr>
        <p:spPr>
          <a:xfrm>
            <a:off x="2911989" y="5370512"/>
            <a:ext cx="6832088" cy="28320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ourier New"/>
              <a:buNone/>
            </a:pPr>
            <a:r>
              <a:rPr lang="en-US" sz="3200" i="0" u="none" strike="noStrike" cap="none" dirty="0" err="1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def</a:t>
            </a:r>
            <a:r>
              <a:rPr lang="en-US" sz="32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2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greet</a:t>
            </a:r>
            <a:r>
              <a:rPr lang="en-US" sz="32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():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ourier New"/>
              <a:buNone/>
            </a:pPr>
            <a:r>
              <a:rPr lang="en-US" sz="32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    </a:t>
            </a:r>
            <a:r>
              <a:rPr lang="en-US" sz="32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return</a:t>
            </a:r>
            <a:r>
              <a:rPr lang="en-US" sz="32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200" i="0" u="none" strike="noStrike" cap="none" dirty="0" smtClean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"</a:t>
            </a:r>
            <a:r>
              <a:rPr lang="ru-RU" sz="3200" dirty="0" smtClean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Привет, </a:t>
            </a:r>
            <a:r>
              <a:rPr lang="en-US" sz="3200" dirty="0" smtClean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"</a:t>
            </a:r>
            <a:endParaRPr lang="en-US" sz="3200" dirty="0">
              <a:solidFill>
                <a:srgbClr val="FFFF00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200" b="1" i="0" u="none" strike="noStrike" cap="none" dirty="0">
              <a:solidFill>
                <a:srgbClr val="FFFF00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ourier New"/>
              <a:buNone/>
            </a:pPr>
            <a:r>
              <a:rPr lang="en-US" sz="3200" i="0" u="none" strike="noStrike" cap="none" dirty="0" smtClean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print(</a:t>
            </a:r>
            <a:r>
              <a:rPr lang="en-US" sz="3200" i="0" u="none" strike="noStrike" cap="none" dirty="0" smtClean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greet</a:t>
            </a:r>
            <a:r>
              <a:rPr lang="en-US" sz="32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()</a:t>
            </a:r>
            <a:r>
              <a:rPr lang="en-US" sz="32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, </a:t>
            </a:r>
            <a:r>
              <a:rPr lang="en-US" sz="3200" i="0" u="none" strike="noStrike" cap="none" dirty="0" smtClean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"</a:t>
            </a:r>
            <a:r>
              <a:rPr lang="ru-RU" sz="3200" i="0" u="none" strike="noStrike" cap="none" dirty="0" smtClean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Аня</a:t>
            </a:r>
            <a:r>
              <a:rPr lang="en-US" sz="3200" dirty="0" smtClean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")</a:t>
            </a:r>
            <a:endParaRPr lang="en-US" sz="3200" dirty="0">
              <a:solidFill>
                <a:srgbClr val="FFFF00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ourier New"/>
              <a:buNone/>
            </a:pPr>
            <a:r>
              <a:rPr lang="en-US" sz="3200" i="0" u="none" strike="noStrike" cap="none" dirty="0" smtClean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print(</a:t>
            </a:r>
            <a:r>
              <a:rPr lang="en-US" sz="3200" i="0" u="none" strike="noStrike" cap="none" dirty="0" smtClean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greet</a:t>
            </a:r>
            <a:r>
              <a:rPr lang="en-US" sz="32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()</a:t>
            </a:r>
            <a:r>
              <a:rPr lang="en-US" sz="32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, </a:t>
            </a:r>
            <a:r>
              <a:rPr lang="en-US" sz="3200" i="0" u="none" strike="noStrike" cap="none" dirty="0" smtClean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"</a:t>
            </a:r>
            <a:r>
              <a:rPr lang="ru-RU" sz="3200" i="0" u="none" strike="noStrike" cap="none" dirty="0" smtClean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Михаил</a:t>
            </a:r>
            <a:r>
              <a:rPr lang="en-US" sz="3200" i="0" u="none" strike="noStrike" cap="none" dirty="0" smtClean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")</a:t>
            </a:r>
            <a:endParaRPr lang="en-US" sz="3200" i="0" u="none" strike="noStrike" cap="none" dirty="0">
              <a:solidFill>
                <a:srgbClr val="FFFF00"/>
              </a:solidFill>
              <a:latin typeface="Courier"/>
              <a:ea typeface="Courier"/>
              <a:cs typeface="Courier"/>
              <a:sym typeface="Courier New"/>
            </a:endParaRPr>
          </a:p>
        </p:txBody>
      </p:sp>
      <p:sp>
        <p:nvSpPr>
          <p:cNvPr id="348" name="Shape 348"/>
          <p:cNvSpPr txBox="1"/>
          <p:nvPr/>
        </p:nvSpPr>
        <p:spPr>
          <a:xfrm>
            <a:off x="10894613" y="5947162"/>
            <a:ext cx="4000500" cy="11936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ourier New"/>
              <a:buNone/>
            </a:pPr>
            <a:r>
              <a:rPr lang="ru-RU" sz="3600" i="0" u="none" strike="noStrike" cap="none" dirty="0" smtClean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Привет, Аня</a:t>
            </a:r>
            <a:endParaRPr lang="en-US" sz="3600" i="0" u="none" strike="noStrike" cap="none" dirty="0">
              <a:solidFill>
                <a:srgbClr val="00FF00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ourier New"/>
              <a:buNone/>
            </a:pPr>
            <a:r>
              <a:rPr lang="ru-RU" sz="3600" i="0" u="none" strike="noStrike" cap="none" dirty="0" smtClean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Привет, Михаил</a:t>
            </a:r>
            <a:endParaRPr lang="en-US" sz="3600" i="0" u="none" strike="noStrike" cap="none" dirty="0">
              <a:solidFill>
                <a:srgbClr val="00FF00"/>
              </a:solidFill>
              <a:latin typeface="Courier"/>
              <a:ea typeface="Courier"/>
              <a:cs typeface="Courier"/>
              <a:sym typeface="Courier New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3" name="Shape 353"/>
          <p:cNvSpPr txBox="1">
            <a:spLocks noGrp="1"/>
          </p:cNvSpPr>
          <p:nvPr>
            <p:ph type="title"/>
          </p:nvPr>
        </p:nvSpPr>
        <p:spPr>
          <a:xfrm>
            <a:off x="1155700" y="803564"/>
            <a:ext cx="13542433" cy="1736336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ru-RU" sz="7600" u="none" strike="noStrike" cap="none" dirty="0" smtClean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Возвращаемое значение</a:t>
            </a:r>
            <a:endParaRPr lang="en-US" sz="76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354" name="Shape 354"/>
          <p:cNvSpPr txBox="1">
            <a:spLocks noGrp="1"/>
          </p:cNvSpPr>
          <p:nvPr>
            <p:ph type="body" idx="1"/>
          </p:nvPr>
        </p:nvSpPr>
        <p:spPr>
          <a:xfrm>
            <a:off x="1155700" y="2603500"/>
            <a:ext cx="6616700" cy="5702399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749300" marR="0" lvl="0" indent="-37109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Cabin"/>
              <a:buChar char="•"/>
            </a:pPr>
            <a:r>
              <a:rPr lang="ru-RU" sz="3600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«Плодотворная»</a:t>
            </a:r>
            <a:r>
              <a:rPr lang="en-US" sz="3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ru-RU" sz="3600" u="none" strike="noStrike" cap="none" dirty="0" smtClean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функция</a:t>
            </a:r>
            <a:r>
              <a:rPr lang="en-US" sz="3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ru-RU" sz="3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дает </a:t>
            </a:r>
            <a:r>
              <a:rPr lang="ru-RU" sz="3600" u="none" strike="noStrike" cap="none" dirty="0" smtClean="0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результат</a:t>
            </a:r>
            <a:r>
              <a:rPr lang="en-US" sz="3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(</a:t>
            </a:r>
            <a:r>
              <a:rPr lang="ru-RU" sz="3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или</a:t>
            </a:r>
            <a:r>
              <a:rPr lang="en-US" sz="3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ru-RU" sz="3600" u="none" strike="noStrike" cap="none" dirty="0" smtClean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возвращает</a:t>
            </a:r>
            <a:r>
              <a:rPr lang="en-US" sz="3600" u="none" strike="noStrike" cap="none" dirty="0" smtClean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ru-RU" sz="3600" u="none" strike="noStrike" cap="none" dirty="0" smtClean="0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значение</a:t>
            </a:r>
            <a:r>
              <a:rPr lang="en-US" sz="3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)</a:t>
            </a:r>
            <a:endParaRPr lang="en-US" sz="36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749300" lvl="0" indent="-371094">
              <a:buSzPct val="100000"/>
            </a:pPr>
            <a:r>
              <a:rPr lang="ru-RU" sz="3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Оператор</a:t>
            </a:r>
            <a:r>
              <a:rPr lang="en-US" sz="3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en-US" sz="3600" u="none" strike="noStrike" cap="none" dirty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return</a:t>
            </a:r>
            <a:r>
              <a:rPr lang="en-US" sz="36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ru-RU" sz="3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завершает выполнение</a:t>
            </a:r>
            <a:r>
              <a:rPr lang="en-US" sz="3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ru-RU" sz="3600" u="none" strike="noStrike" cap="none" dirty="0" smtClean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функции</a:t>
            </a:r>
            <a:r>
              <a:rPr lang="en-US" sz="3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ru-RU" sz="3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и</a:t>
            </a:r>
            <a:r>
              <a:rPr lang="en-US" sz="3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ru-RU" sz="3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возвращает </a:t>
            </a:r>
            <a:r>
              <a:rPr lang="en-US" sz="3600" dirty="0" smtClean="0">
                <a:solidFill>
                  <a:schemeClr val="lt1"/>
                </a:solidFill>
              </a:rPr>
              <a:t>“</a:t>
            </a:r>
            <a:r>
              <a:rPr lang="ru-RU" sz="3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назад</a:t>
            </a:r>
            <a:r>
              <a:rPr lang="en-US" sz="3600" b="0" i="0" u="none" strike="noStrike" cap="none" dirty="0" smtClean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”</a:t>
            </a:r>
            <a:r>
              <a:rPr lang="en-US" sz="3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ru-RU" sz="3600" u="none" strike="noStrike" cap="none" dirty="0" smtClean="0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результат</a:t>
            </a:r>
            <a:r>
              <a:rPr lang="en-US" sz="3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ru-RU" sz="3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выполнения</a:t>
            </a:r>
            <a:r>
              <a:rPr lang="en-US" sz="3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ru-RU" sz="3600" u="none" strike="noStrike" cap="none" dirty="0" smtClean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функции</a:t>
            </a:r>
            <a:endParaRPr lang="en-US" sz="3600" u="none" strike="noStrike" cap="none" dirty="0">
              <a:solidFill>
                <a:srgbClr val="00FF00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355" name="Shape 355"/>
          <p:cNvSpPr txBox="1"/>
          <p:nvPr/>
        </p:nvSpPr>
        <p:spPr>
          <a:xfrm>
            <a:off x="9002225" y="2309525"/>
            <a:ext cx="6722399" cy="64293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5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2500" i="0" u="none" strike="noStrike" cap="none" dirty="0" err="1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def</a:t>
            </a:r>
            <a:r>
              <a:rPr lang="en-US" sz="25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25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greet</a:t>
            </a:r>
            <a:r>
              <a:rPr lang="en-US" sz="25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2500" i="0" u="none" strike="noStrike" cap="none" dirty="0" err="1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lang</a:t>
            </a:r>
            <a:r>
              <a:rPr lang="en-US" sz="25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):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5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... </a:t>
            </a:r>
            <a:r>
              <a:rPr lang="en-US" sz="25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 </a:t>
            </a:r>
            <a:r>
              <a:rPr lang="en-US" sz="25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if</a:t>
            </a:r>
            <a:r>
              <a:rPr lang="en-US" sz="25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2500" i="0" u="none" strike="noStrike" cap="none" dirty="0" err="1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lang</a:t>
            </a:r>
            <a:r>
              <a:rPr lang="en-US" sz="25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== '</a:t>
            </a:r>
            <a:r>
              <a:rPr lang="en-US" sz="2500" i="0" u="none" strike="noStrike" cap="none" dirty="0" err="1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es</a:t>
            </a:r>
            <a:r>
              <a:rPr lang="en-US" sz="25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':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5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...     </a:t>
            </a:r>
            <a:r>
              <a:rPr lang="en-US" sz="25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 </a:t>
            </a:r>
            <a:r>
              <a:rPr lang="en-US" sz="25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return</a:t>
            </a:r>
            <a:r>
              <a:rPr lang="en-US" sz="25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25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'</a:t>
            </a:r>
            <a:r>
              <a:rPr lang="en-US" sz="2500" i="0" u="none" strike="noStrike" cap="none" dirty="0" err="1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Hola</a:t>
            </a:r>
            <a:r>
              <a:rPr lang="en-US" sz="2500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'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5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...     </a:t>
            </a:r>
            <a:r>
              <a:rPr lang="en-US" sz="2500" i="0" u="none" strike="noStrike" cap="none" dirty="0" err="1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elif</a:t>
            </a:r>
            <a:r>
              <a:rPr lang="en-US" sz="25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2500" i="0" u="none" strike="noStrike" cap="none" dirty="0" err="1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lang</a:t>
            </a:r>
            <a:r>
              <a:rPr lang="en-US" sz="25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== '</a:t>
            </a:r>
            <a:r>
              <a:rPr lang="en-US" sz="2500" i="0" u="none" strike="noStrike" cap="none" dirty="0" err="1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fr</a:t>
            </a:r>
            <a:r>
              <a:rPr lang="en-US" sz="25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':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5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...        </a:t>
            </a:r>
            <a:r>
              <a:rPr lang="en-US" sz="25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25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return</a:t>
            </a:r>
            <a:r>
              <a:rPr lang="en-US" sz="25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25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'Bonjour</a:t>
            </a:r>
            <a:r>
              <a:rPr lang="en-US" sz="2500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'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5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...     </a:t>
            </a:r>
            <a:r>
              <a:rPr lang="en-US" sz="25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else: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5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...         </a:t>
            </a:r>
            <a:r>
              <a:rPr lang="en-US" sz="25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return</a:t>
            </a:r>
            <a:r>
              <a:rPr lang="en-US" sz="25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25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'Hello</a:t>
            </a:r>
            <a:r>
              <a:rPr lang="en-US" sz="2500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'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5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... 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5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2500" i="0" u="none" strike="noStrike" cap="none" dirty="0" smtClean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25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2500" i="0" u="none" strike="noStrike" cap="none" dirty="0" smtClean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greet</a:t>
            </a:r>
            <a:r>
              <a:rPr lang="en-US" sz="25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25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'</a:t>
            </a:r>
            <a:r>
              <a:rPr lang="en-US" sz="2500" i="0" u="none" strike="noStrike" cap="none" dirty="0" err="1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en</a:t>
            </a:r>
            <a:r>
              <a:rPr lang="en-US" sz="25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'</a:t>
            </a:r>
            <a:r>
              <a:rPr lang="en-US" sz="25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),'Glenn</a:t>
            </a:r>
            <a:r>
              <a:rPr lang="en-US" sz="2500" dirty="0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')</a:t>
            </a:r>
            <a:endParaRPr lang="en-US" sz="2500" dirty="0">
              <a:solidFill>
                <a:schemeClr val="lt1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5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Hello Glenn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5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2500" i="0" u="none" strike="noStrike" cap="none" dirty="0" smtClean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25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2500" i="0" u="none" strike="noStrike" cap="none" dirty="0" smtClean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greet</a:t>
            </a:r>
            <a:r>
              <a:rPr lang="en-US" sz="25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25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'</a:t>
            </a:r>
            <a:r>
              <a:rPr lang="en-US" sz="2500" i="0" u="none" strike="noStrike" cap="none" dirty="0" err="1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es</a:t>
            </a:r>
            <a:r>
              <a:rPr lang="en-US" sz="25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'</a:t>
            </a:r>
            <a:r>
              <a:rPr lang="en-US" sz="25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),'Sally</a:t>
            </a:r>
            <a:r>
              <a:rPr lang="en-US" sz="2500" dirty="0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')</a:t>
            </a:r>
            <a:endParaRPr lang="en-US" sz="2500" dirty="0">
              <a:solidFill>
                <a:schemeClr val="lt1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500" i="0" u="none" strike="noStrike" cap="none" dirty="0" err="1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Hola</a:t>
            </a:r>
            <a:r>
              <a:rPr lang="en-US" sz="25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Sally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5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2500" i="0" u="none" strike="noStrike" cap="none" dirty="0" smtClean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25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2500" i="0" u="none" strike="noStrike" cap="none" dirty="0" smtClean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greet</a:t>
            </a:r>
            <a:r>
              <a:rPr lang="en-US" sz="25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25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'</a:t>
            </a:r>
            <a:r>
              <a:rPr lang="en-US" sz="2500" i="0" u="none" strike="noStrike" cap="none" dirty="0" err="1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fr</a:t>
            </a:r>
            <a:r>
              <a:rPr lang="en-US" sz="25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'</a:t>
            </a:r>
            <a:r>
              <a:rPr lang="en-US" sz="25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),'Michael</a:t>
            </a:r>
            <a:r>
              <a:rPr lang="en-US" sz="2500" dirty="0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')</a:t>
            </a:r>
            <a:endParaRPr lang="en-US" sz="2500" dirty="0">
              <a:solidFill>
                <a:schemeClr val="lt1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5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Bonjour Michael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5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0" name="Shape 360"/>
          <p:cNvSpPr txBox="1">
            <a:spLocks noGrp="1"/>
          </p:cNvSpPr>
          <p:nvPr>
            <p:ph type="title"/>
          </p:nvPr>
        </p:nvSpPr>
        <p:spPr>
          <a:xfrm>
            <a:off x="771237" y="803564"/>
            <a:ext cx="14713527" cy="1736336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Cabin"/>
              <a:buNone/>
            </a:pPr>
            <a:r>
              <a:rPr lang="ru-RU" sz="6400" u="none" strike="noStrike" cap="none" dirty="0" smtClean="0">
                <a:solidFill>
                  <a:srgbClr val="FF7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Аргументы</a:t>
            </a:r>
            <a:r>
              <a:rPr lang="en-US" sz="64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,</a:t>
            </a:r>
            <a:r>
              <a:rPr lang="en-US" sz="6400" u="none" strike="noStrike" cap="none" dirty="0" smtClean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ru-RU" sz="6400" u="none" strike="noStrike" cap="none" dirty="0" smtClean="0">
                <a:solidFill>
                  <a:srgbClr val="00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Параметры</a:t>
            </a:r>
            <a:r>
              <a:rPr lang="en-US" sz="64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ru-RU" sz="64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и</a:t>
            </a:r>
            <a:r>
              <a:rPr lang="en-US" sz="6400" u="none" strike="noStrike" cap="none" dirty="0" smtClean="0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ru-RU" sz="6400" u="none" strike="noStrike" cap="none" dirty="0" smtClean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Результаты</a:t>
            </a:r>
            <a:endParaRPr lang="en-US" sz="6400" u="none" strike="noStrike" cap="none" dirty="0">
              <a:solidFill>
                <a:srgbClr val="00FF00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361" name="Shape 361"/>
          <p:cNvSpPr txBox="1"/>
          <p:nvPr/>
        </p:nvSpPr>
        <p:spPr>
          <a:xfrm>
            <a:off x="1155700" y="2908300"/>
            <a:ext cx="7557000" cy="16638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3000" i="0" u="none" strike="noStrike" cap="none" dirty="0" smtClean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big</a:t>
            </a:r>
            <a:r>
              <a:rPr lang="en-US" sz="3000" i="0" u="none" strike="noStrike" cap="none" dirty="0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= </a:t>
            </a:r>
            <a:r>
              <a:rPr lang="en-US" sz="3000" i="0" u="none" strike="noStrike" cap="none" dirty="0" smtClean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max</a:t>
            </a:r>
            <a:r>
              <a:rPr lang="en-US" sz="3000" i="0" u="none" strike="noStrike" cap="none" dirty="0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3000" i="0" u="none" strike="noStrike" cap="none" dirty="0" smtClean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'Hello world'</a:t>
            </a:r>
            <a:r>
              <a:rPr lang="en-US" sz="3000" i="0" u="none" strike="noStrike" cap="none" dirty="0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3000" i="0" u="none" strike="noStrike" cap="none" dirty="0" smtClean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3000" dirty="0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3000" i="0" u="none" strike="noStrike" cap="none" dirty="0" smtClean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big</a:t>
            </a:r>
            <a:r>
              <a:rPr lang="en-US" sz="3000" i="0" u="none" strike="noStrike" cap="none" dirty="0" smtClean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 smtClean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w</a:t>
            </a:r>
            <a:endParaRPr lang="en-US" sz="3000" i="0" u="none" strike="noStrike" cap="none" dirty="0">
              <a:solidFill>
                <a:srgbClr val="00FF00"/>
              </a:solidFill>
              <a:latin typeface="Courier"/>
              <a:ea typeface="Courier"/>
              <a:cs typeface="Courier"/>
              <a:sym typeface="Courier New"/>
            </a:endParaRPr>
          </a:p>
        </p:txBody>
      </p:sp>
      <p:sp>
        <p:nvSpPr>
          <p:cNvPr id="362" name="Shape 362"/>
          <p:cNvSpPr txBox="1"/>
          <p:nvPr/>
        </p:nvSpPr>
        <p:spPr>
          <a:xfrm>
            <a:off x="7805637" y="4011400"/>
            <a:ext cx="3127800" cy="3483300"/>
          </a:xfrm>
          <a:prstGeom prst="rect">
            <a:avLst/>
          </a:prstGeom>
          <a:noFill/>
          <a:ln w="76200" cap="flat" cmpd="sng">
            <a:solidFill>
              <a:srgbClr val="00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2400" b="1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2400" i="0" u="none" strike="noStrike" cap="none" dirty="0" err="1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def</a:t>
            </a: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max(</a:t>
            </a:r>
            <a:r>
              <a:rPr lang="en-US" sz="2400" i="0" u="none" strike="noStrike" cap="none" dirty="0" err="1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inp</a:t>
            </a: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):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 blah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 blah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 </a:t>
            </a:r>
            <a:r>
              <a:rPr lang="en-US" sz="24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for</a:t>
            </a: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x </a:t>
            </a:r>
            <a:r>
              <a:rPr lang="en-US" sz="24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in</a:t>
            </a: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2400" i="0" u="none" strike="noStrike" cap="none" dirty="0" err="1" smtClean="0">
                <a:solidFill>
                  <a:srgbClr val="00FDFF"/>
                </a:solidFill>
                <a:latin typeface="Courier"/>
                <a:ea typeface="Courier"/>
                <a:cs typeface="Courier"/>
                <a:sym typeface="Courier New"/>
              </a:rPr>
              <a:t>inp</a:t>
            </a:r>
            <a:r>
              <a:rPr lang="en-US" sz="2400" i="0" u="none" strike="noStrike" cap="none" dirty="0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:</a:t>
            </a:r>
            <a:endParaRPr lang="en-US" sz="2400" i="0" u="none" strike="noStrike" cap="none" dirty="0">
              <a:solidFill>
                <a:schemeClr val="lt1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   blah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   blah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 </a:t>
            </a:r>
            <a:r>
              <a:rPr lang="en-US" sz="24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return </a:t>
            </a:r>
            <a:r>
              <a:rPr lang="en-US" sz="2400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'</a:t>
            </a:r>
            <a:r>
              <a:rPr lang="en-US" sz="24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w</a:t>
            </a:r>
            <a:r>
              <a:rPr lang="en-US" sz="2400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'</a:t>
            </a:r>
          </a:p>
        </p:txBody>
      </p:sp>
      <p:cxnSp>
        <p:nvCxnSpPr>
          <p:cNvPr id="363" name="Shape 363"/>
          <p:cNvCxnSpPr/>
          <p:nvPr/>
        </p:nvCxnSpPr>
        <p:spPr>
          <a:xfrm flipH="1">
            <a:off x="6569200" y="5608275"/>
            <a:ext cx="1016099" cy="3600"/>
          </a:xfrm>
          <a:prstGeom prst="straightConnector1">
            <a:avLst/>
          </a:prstGeom>
          <a:noFill/>
          <a:ln w="88900" cap="rnd" cmpd="sng">
            <a:solidFill>
              <a:srgbClr val="FF7F00"/>
            </a:solidFill>
            <a:prstDash val="solid"/>
            <a:miter/>
            <a:headEnd type="stealth" w="med" len="med"/>
            <a:tailEnd type="none" w="med" len="med"/>
          </a:ln>
        </p:spPr>
      </p:cxnSp>
      <p:sp>
        <p:nvSpPr>
          <p:cNvPr id="364" name="Shape 364"/>
          <p:cNvSpPr txBox="1"/>
          <p:nvPr/>
        </p:nvSpPr>
        <p:spPr>
          <a:xfrm>
            <a:off x="3530600" y="5283200"/>
            <a:ext cx="2849562" cy="6222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Arial"/>
              <a:buNone/>
            </a:pPr>
            <a:r>
              <a:rPr lang="en-US" sz="3600">
                <a:solidFill>
                  <a:srgbClr val="FF7F00"/>
                </a:solidFill>
              </a:rPr>
              <a:t>'</a:t>
            </a:r>
            <a:r>
              <a:rPr lang="en-US" sz="3600" u="none" strike="noStrike" cap="none">
                <a:solidFill>
                  <a:srgbClr val="FF7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Hello world</a:t>
            </a:r>
            <a:r>
              <a:rPr lang="en-US" sz="3600">
                <a:solidFill>
                  <a:srgbClr val="FF7F00"/>
                </a:solidFill>
              </a:rPr>
              <a:t>'</a:t>
            </a:r>
            <a:r>
              <a:rPr lang="en-US" sz="3600" u="none" strike="noStrike" cap="none">
                <a:solidFill>
                  <a:srgbClr val="FF7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</a:p>
        </p:txBody>
      </p:sp>
      <p:sp>
        <p:nvSpPr>
          <p:cNvPr id="365" name="Shape 365"/>
          <p:cNvSpPr txBox="1"/>
          <p:nvPr/>
        </p:nvSpPr>
        <p:spPr>
          <a:xfrm>
            <a:off x="13066711" y="5232400"/>
            <a:ext cx="644524" cy="6222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Arial"/>
              <a:buNone/>
            </a:pPr>
            <a:r>
              <a:rPr lang="en-US" sz="3600">
                <a:solidFill>
                  <a:srgbClr val="00FF00"/>
                </a:solidFill>
              </a:rPr>
              <a:t>'</a:t>
            </a:r>
            <a:r>
              <a:rPr lang="en-US" sz="3600" u="none" strike="noStrike" cap="none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w</a:t>
            </a:r>
            <a:r>
              <a:rPr lang="en-US" sz="3600">
                <a:solidFill>
                  <a:srgbClr val="00FF00"/>
                </a:solidFill>
              </a:rPr>
              <a:t>'</a:t>
            </a:r>
          </a:p>
        </p:txBody>
      </p:sp>
      <p:cxnSp>
        <p:nvCxnSpPr>
          <p:cNvPr id="366" name="Shape 366"/>
          <p:cNvCxnSpPr/>
          <p:nvPr/>
        </p:nvCxnSpPr>
        <p:spPr>
          <a:xfrm flipH="1">
            <a:off x="11153774" y="5594350"/>
            <a:ext cx="1492250" cy="17461"/>
          </a:xfrm>
          <a:prstGeom prst="straightConnector1">
            <a:avLst/>
          </a:prstGeom>
          <a:noFill/>
          <a:ln w="88900" cap="rnd" cmpd="sng">
            <a:solidFill>
              <a:schemeClr val="lt1"/>
            </a:solidFill>
            <a:prstDash val="solid"/>
            <a:miter/>
            <a:headEnd type="stealth" w="med" len="med"/>
            <a:tailEnd type="none" w="med" len="med"/>
          </a:ln>
        </p:spPr>
      </p:cxnSp>
      <p:sp>
        <p:nvSpPr>
          <p:cNvPr id="367" name="Shape 367"/>
          <p:cNvSpPr txBox="1"/>
          <p:nvPr/>
        </p:nvSpPr>
        <p:spPr>
          <a:xfrm>
            <a:off x="1700213" y="6502400"/>
            <a:ext cx="2325685" cy="6222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Cabin"/>
              <a:buNone/>
            </a:pPr>
            <a:r>
              <a:rPr lang="ru-RU" sz="3600" u="none" strike="noStrike" cap="none" dirty="0" smtClean="0">
                <a:solidFill>
                  <a:srgbClr val="FF7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Аргумент</a:t>
            </a:r>
            <a:endParaRPr lang="en-US" sz="3600" u="none" strike="noStrike" cap="none" dirty="0">
              <a:solidFill>
                <a:srgbClr val="FF7F00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cxnSp>
        <p:nvCxnSpPr>
          <p:cNvPr id="368" name="Shape 368"/>
          <p:cNvCxnSpPr/>
          <p:nvPr/>
        </p:nvCxnSpPr>
        <p:spPr>
          <a:xfrm flipH="1">
            <a:off x="3027375" y="5965150"/>
            <a:ext cx="903299" cy="532499"/>
          </a:xfrm>
          <a:prstGeom prst="straightConnector1">
            <a:avLst/>
          </a:prstGeom>
          <a:noFill/>
          <a:ln w="76200" cap="rnd" cmpd="sng">
            <a:solidFill>
              <a:srgbClr val="FF7F00"/>
            </a:solidFill>
            <a:prstDash val="solid"/>
            <a:miter/>
            <a:headEnd type="stealth" w="med" len="med"/>
            <a:tailEnd type="none" w="med" len="med"/>
          </a:ln>
        </p:spPr>
      </p:cxnSp>
      <p:sp>
        <p:nvSpPr>
          <p:cNvPr id="369" name="Shape 369"/>
          <p:cNvSpPr txBox="1"/>
          <p:nvPr/>
        </p:nvSpPr>
        <p:spPr>
          <a:xfrm>
            <a:off x="11231561" y="2908300"/>
            <a:ext cx="2479674" cy="6222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FF"/>
              </a:buClr>
              <a:buSzPct val="25000"/>
              <a:buFont typeface="Cabin"/>
              <a:buNone/>
            </a:pPr>
            <a:r>
              <a:rPr lang="ru-RU" sz="3600" dirty="0" smtClean="0">
                <a:solidFill>
                  <a:srgbClr val="00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Параметр</a:t>
            </a:r>
            <a:endParaRPr lang="en-US" sz="3600" u="none" strike="noStrike" cap="none" dirty="0">
              <a:solidFill>
                <a:srgbClr val="00FFFF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cxnSp>
        <p:nvCxnSpPr>
          <p:cNvPr id="370" name="Shape 370"/>
          <p:cNvCxnSpPr/>
          <p:nvPr/>
        </p:nvCxnSpPr>
        <p:spPr>
          <a:xfrm rot="10800000" flipH="1">
            <a:off x="10056975" y="3373299"/>
            <a:ext cx="1049100" cy="1075500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stealth" w="med" len="med"/>
            <a:tailEnd type="none" w="med" len="med"/>
          </a:ln>
        </p:spPr>
      </p:cxnSp>
      <p:sp>
        <p:nvSpPr>
          <p:cNvPr id="371" name="Shape 371"/>
          <p:cNvSpPr txBox="1"/>
          <p:nvPr/>
        </p:nvSpPr>
        <p:spPr>
          <a:xfrm>
            <a:off x="12646024" y="6743700"/>
            <a:ext cx="2441676" cy="6222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ru-RU" sz="3600" dirty="0" smtClean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Результат</a:t>
            </a:r>
            <a:endParaRPr lang="en-US" sz="3600" u="none" strike="noStrike" cap="none" dirty="0">
              <a:solidFill>
                <a:srgbClr val="00FF00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cxnSp>
        <p:nvCxnSpPr>
          <p:cNvPr id="372" name="Shape 372"/>
          <p:cNvCxnSpPr/>
          <p:nvPr/>
        </p:nvCxnSpPr>
        <p:spPr>
          <a:xfrm>
            <a:off x="13377862" y="5940425"/>
            <a:ext cx="0" cy="711200"/>
          </a:xfrm>
          <a:prstGeom prst="straightConnector1">
            <a:avLst/>
          </a:prstGeom>
          <a:noFill/>
          <a:ln w="76200" cap="rnd" cmpd="sng">
            <a:solidFill>
              <a:srgbClr val="00FF00"/>
            </a:solidFill>
            <a:prstDash val="solid"/>
            <a:miter/>
            <a:headEnd type="stealth" w="med" len="med"/>
            <a:tailEnd type="none" w="med" len="med"/>
          </a:ln>
        </p:spPr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Shape 213"/>
          <p:cNvSpPr txBox="1">
            <a:spLocks noGrp="1"/>
          </p:cNvSpPr>
          <p:nvPr>
            <p:ph type="title"/>
          </p:nvPr>
        </p:nvSpPr>
        <p:spPr>
          <a:xfrm>
            <a:off x="615141" y="803564"/>
            <a:ext cx="15145789" cy="1736336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ru-RU" sz="5400" u="none" strike="noStrike" cap="none" dirty="0" smtClean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Хранимые</a:t>
            </a:r>
            <a:r>
              <a:rPr lang="en-US" sz="5400" u="none" strike="noStrike" cap="none" dirty="0" smtClean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(</a:t>
            </a:r>
            <a:r>
              <a:rPr lang="ru-RU" sz="5400" u="none" strike="noStrike" cap="none" dirty="0" smtClean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и повторно используемые</a:t>
            </a:r>
            <a:r>
              <a:rPr lang="en-US" sz="5400" u="none" strike="noStrike" cap="none" dirty="0" smtClean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) </a:t>
            </a:r>
            <a:r>
              <a:rPr lang="ru-RU" sz="5400" u="none" strike="noStrike" cap="none" dirty="0" smtClean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Шаги</a:t>
            </a:r>
            <a:endParaRPr lang="en-US" sz="54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214" name="Shape 214"/>
          <p:cNvSpPr txBox="1"/>
          <p:nvPr/>
        </p:nvSpPr>
        <p:spPr>
          <a:xfrm>
            <a:off x="12869861" y="3721100"/>
            <a:ext cx="3162300" cy="37464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ru-RU" sz="3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Результат</a:t>
            </a:r>
            <a:r>
              <a:rPr lang="en-US" sz="3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:</a:t>
            </a:r>
            <a:endParaRPr lang="en-US" sz="36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600" u="none" strike="noStrike" cap="none" dirty="0">
              <a:solidFill>
                <a:srgbClr val="FF00FF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ru-RU" sz="3600" u="none" strike="noStrike" cap="none" dirty="0" smtClean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Привет</a:t>
            </a:r>
            <a:endParaRPr lang="en-US" sz="3600" u="none" strike="noStrike" cap="none" dirty="0">
              <a:solidFill>
                <a:srgbClr val="00FF00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ru-RU" sz="3600" u="none" strike="noStrike" cap="none" dirty="0" smtClean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Здорово</a:t>
            </a:r>
            <a:endParaRPr lang="en-US" sz="3600" u="none" strike="noStrike" cap="none" dirty="0">
              <a:solidFill>
                <a:srgbClr val="00FF00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Cabin"/>
              <a:buNone/>
            </a:pPr>
            <a:r>
              <a:rPr lang="ru-RU" sz="3600" u="none" strike="noStrike" cap="none" dirty="0" smtClean="0">
                <a:solidFill>
                  <a:srgbClr val="FF7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Вжик!</a:t>
            </a:r>
            <a:endParaRPr lang="en-US" sz="3600" u="none" strike="noStrike" cap="none" dirty="0">
              <a:solidFill>
                <a:srgbClr val="FF7F00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ct val="25000"/>
              <a:buFont typeface="Cabin"/>
              <a:buNone/>
            </a:pPr>
            <a:r>
              <a:rPr lang="ru-RU" sz="3600" u="none" strike="noStrike" cap="none" dirty="0" smtClean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Привет</a:t>
            </a:r>
            <a:endParaRPr lang="en-US" sz="3600" u="none" strike="noStrike" cap="none" dirty="0">
              <a:solidFill>
                <a:srgbClr val="00FF00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ct val="25000"/>
              <a:buFont typeface="Cabin"/>
              <a:buNone/>
            </a:pPr>
            <a:r>
              <a:rPr lang="ru-RU" sz="3600" u="none" strike="noStrike" cap="none" dirty="0" smtClean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Здорово</a:t>
            </a:r>
            <a:endParaRPr lang="en-US" sz="3600" u="none" strike="noStrike" cap="none" dirty="0">
              <a:solidFill>
                <a:srgbClr val="00FF00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215" name="Shape 215"/>
          <p:cNvSpPr txBox="1"/>
          <p:nvPr/>
        </p:nvSpPr>
        <p:spPr>
          <a:xfrm>
            <a:off x="7899399" y="2971800"/>
            <a:ext cx="3586161" cy="3800474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ru-RU" sz="3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Программа</a:t>
            </a:r>
            <a:r>
              <a:rPr lang="en-US" sz="3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:</a:t>
            </a:r>
            <a:endParaRPr lang="en-US" sz="36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600" u="none" strike="noStrike" cap="none" dirty="0">
              <a:solidFill>
                <a:srgbClr val="FF7F00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ourier New"/>
              <a:buNone/>
            </a:pPr>
            <a:r>
              <a:rPr lang="en-US" sz="2500" i="0" u="none" strike="noStrike" cap="none" dirty="0" err="1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def</a:t>
            </a:r>
            <a:r>
              <a:rPr lang="en-US" sz="25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 thing():</a:t>
            </a:r>
          </a:p>
          <a:p>
            <a:pPr lvl="0">
              <a:buClr>
                <a:srgbClr val="FF7F00"/>
              </a:buClr>
              <a:buSzPct val="25000"/>
            </a:pPr>
            <a:r>
              <a:rPr lang="en-US" sz="25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    </a:t>
            </a:r>
            <a:r>
              <a:rPr lang="en-US" sz="2500" i="0" u="none" strike="noStrike" cap="none" dirty="0" smtClean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2500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('</a:t>
            </a:r>
            <a:r>
              <a:rPr lang="ru-RU" sz="2500" i="0" u="none" strike="noStrike" cap="none" dirty="0" smtClean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Привет</a:t>
            </a:r>
            <a:r>
              <a:rPr lang="en-US" sz="2500" dirty="0" smtClean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')</a:t>
            </a:r>
            <a:endParaRPr lang="en-US" sz="2500" dirty="0">
              <a:solidFill>
                <a:srgbClr val="FF7F00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lvl="0">
              <a:buClr>
                <a:srgbClr val="FF7F00"/>
              </a:buClr>
              <a:buSzPct val="25000"/>
            </a:pPr>
            <a:r>
              <a:rPr lang="en-US" sz="25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    </a:t>
            </a:r>
            <a:r>
              <a:rPr lang="en-US" sz="2500" i="0" u="none" strike="noStrike" cap="none" dirty="0" smtClean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2500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('</a:t>
            </a:r>
            <a:r>
              <a:rPr lang="ru-RU" sz="2500" i="0" u="none" strike="noStrike" cap="none" dirty="0" smtClean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Здорово</a:t>
            </a:r>
            <a:r>
              <a:rPr lang="en-US" sz="2500" dirty="0" smtClean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')</a:t>
            </a:r>
            <a:endParaRPr lang="en-US" sz="2500" dirty="0">
              <a:solidFill>
                <a:srgbClr val="FF7F00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Courier New"/>
              <a:buNone/>
            </a:pPr>
            <a:r>
              <a:rPr lang="en-US" sz="2500" b="1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Courier New"/>
              <a:buNone/>
            </a:pPr>
            <a:r>
              <a:rPr lang="en-US" sz="25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thing()</a:t>
            </a:r>
          </a:p>
          <a:p>
            <a:pPr lvl="0">
              <a:buClr>
                <a:srgbClr val="FFFF00"/>
              </a:buClr>
              <a:buSzPct val="25000"/>
            </a:pPr>
            <a:r>
              <a:rPr lang="en-US" sz="2500" i="0" u="none" strike="noStrike" cap="none" dirty="0" smtClean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2500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('</a:t>
            </a:r>
            <a:r>
              <a:rPr lang="ru-RU" sz="2500" i="0" u="none" strike="noStrike" cap="none" dirty="0" smtClean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Вжик!</a:t>
            </a:r>
            <a:r>
              <a:rPr lang="en-US" sz="2500" dirty="0" smtClean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')</a:t>
            </a:r>
            <a:endParaRPr lang="en-US" sz="2500" dirty="0">
              <a:solidFill>
                <a:srgbClr val="FF7F00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Courier New"/>
              <a:buNone/>
            </a:pPr>
            <a:r>
              <a:rPr lang="en-US" sz="25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thing()</a:t>
            </a:r>
          </a:p>
        </p:txBody>
      </p:sp>
      <p:sp>
        <p:nvSpPr>
          <p:cNvPr id="216" name="Shape 216"/>
          <p:cNvSpPr txBox="1"/>
          <p:nvPr/>
        </p:nvSpPr>
        <p:spPr>
          <a:xfrm>
            <a:off x="762000" y="2730500"/>
            <a:ext cx="2743199" cy="596900"/>
          </a:xfrm>
          <a:prstGeom prst="rect">
            <a:avLst/>
          </a:prstGeom>
          <a:noFill/>
          <a:ln w="76200" cap="flat" cmpd="sng">
            <a:solidFill>
              <a:srgbClr val="00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500" u="none" strike="noStrike" cap="none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def</a:t>
            </a:r>
          </a:p>
        </p:txBody>
      </p:sp>
      <p:cxnSp>
        <p:nvCxnSpPr>
          <p:cNvPr id="217" name="Shape 217"/>
          <p:cNvCxnSpPr/>
          <p:nvPr/>
        </p:nvCxnSpPr>
        <p:spPr>
          <a:xfrm rot="10800000">
            <a:off x="2114550" y="3313111"/>
            <a:ext cx="6349" cy="1849436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218" name="Shape 218"/>
          <p:cNvCxnSpPr/>
          <p:nvPr/>
        </p:nvCxnSpPr>
        <p:spPr>
          <a:xfrm flipH="1">
            <a:off x="9366249" y="5416550"/>
            <a:ext cx="3421062" cy="342899"/>
          </a:xfrm>
          <a:prstGeom prst="straightConnector1">
            <a:avLst/>
          </a:prstGeom>
          <a:noFill/>
          <a:ln w="50800" cap="rnd" cmpd="sng">
            <a:solidFill>
              <a:srgbClr val="00FF00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219" name="Shape 219"/>
          <p:cNvCxnSpPr/>
          <p:nvPr/>
        </p:nvCxnSpPr>
        <p:spPr>
          <a:xfrm rot="10800000">
            <a:off x="9423474" y="6615025"/>
            <a:ext cx="3334500" cy="270299"/>
          </a:xfrm>
          <a:prstGeom prst="straightConnector1">
            <a:avLst/>
          </a:prstGeom>
          <a:noFill/>
          <a:ln w="50800" cap="rnd" cmpd="sng">
            <a:solidFill>
              <a:srgbClr val="00FF00"/>
            </a:solidFill>
            <a:prstDash val="solid"/>
            <a:miter/>
            <a:headEnd type="stealth" w="med" len="med"/>
            <a:tailEnd type="none" w="med" len="med"/>
          </a:ln>
        </p:spPr>
      </p:cxnSp>
      <p:sp>
        <p:nvSpPr>
          <p:cNvPr id="220" name="Shape 220"/>
          <p:cNvSpPr txBox="1"/>
          <p:nvPr/>
        </p:nvSpPr>
        <p:spPr>
          <a:xfrm>
            <a:off x="4429850" y="3608375"/>
            <a:ext cx="3084855" cy="1115400"/>
          </a:xfrm>
          <a:prstGeom prst="rect">
            <a:avLst/>
          </a:prstGeom>
          <a:noFill/>
          <a:ln w="76200" cap="flat" cmpd="sng">
            <a:solidFill>
              <a:srgbClr val="00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lvl="0" algn="ctr">
              <a:buClr>
                <a:schemeClr val="lt1"/>
              </a:buClr>
              <a:buSzPct val="25000"/>
            </a:pPr>
            <a:r>
              <a:rPr lang="en-US" sz="30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 </a:t>
            </a:r>
            <a:r>
              <a:rPr lang="en-US" sz="3000" u="none" strike="noStrike" cap="none" dirty="0" smtClean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print</a:t>
            </a:r>
            <a:r>
              <a:rPr lang="en-US" sz="3000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(</a:t>
            </a:r>
            <a:r>
              <a:rPr lang="en-US" sz="3000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'</a:t>
            </a:r>
            <a:r>
              <a:rPr lang="ru-RU" sz="3000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Привет</a:t>
            </a:r>
            <a:r>
              <a:rPr lang="en-US" sz="30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')</a:t>
            </a:r>
            <a:endParaRPr lang="en-US" sz="30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lvl="0" algn="ctr">
              <a:buClr>
                <a:schemeClr val="lt1"/>
              </a:buClr>
              <a:buSzPct val="25000"/>
            </a:pPr>
            <a:r>
              <a:rPr lang="en-US" sz="3000" dirty="0" smtClean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print</a:t>
            </a:r>
            <a:r>
              <a:rPr lang="en-US" sz="3000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(</a:t>
            </a:r>
            <a:r>
              <a:rPr lang="en-US" sz="3000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'</a:t>
            </a:r>
            <a:r>
              <a:rPr lang="ru-RU" sz="3000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Здорово</a:t>
            </a:r>
            <a:r>
              <a:rPr lang="en-US" sz="3000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')</a:t>
            </a:r>
            <a:endParaRPr lang="en-US" sz="3000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221" name="Shape 221"/>
          <p:cNvSpPr txBox="1"/>
          <p:nvPr/>
        </p:nvSpPr>
        <p:spPr>
          <a:xfrm>
            <a:off x="762000" y="5092700"/>
            <a:ext cx="2743199" cy="596900"/>
          </a:xfrm>
          <a:prstGeom prst="rect">
            <a:avLst/>
          </a:prstGeom>
          <a:noFill/>
          <a:ln w="76200" cap="flat" cmpd="sng">
            <a:solidFill>
              <a:srgbClr val="00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50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thing</a:t>
            </a:r>
            <a:r>
              <a:rPr lang="en-US" sz="35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()</a:t>
            </a:r>
          </a:p>
        </p:txBody>
      </p:sp>
      <p:cxnSp>
        <p:nvCxnSpPr>
          <p:cNvPr id="222" name="Shape 222"/>
          <p:cNvCxnSpPr/>
          <p:nvPr/>
        </p:nvCxnSpPr>
        <p:spPr>
          <a:xfrm rot="10800000">
            <a:off x="2114549" y="5713411"/>
            <a:ext cx="14287" cy="566736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223" name="Shape 223"/>
          <p:cNvCxnSpPr/>
          <p:nvPr/>
        </p:nvCxnSpPr>
        <p:spPr>
          <a:xfrm flipH="1">
            <a:off x="3491700" y="4099050"/>
            <a:ext cx="856500" cy="1024500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224" name="Shape 224"/>
          <p:cNvCxnSpPr/>
          <p:nvPr/>
        </p:nvCxnSpPr>
        <p:spPr>
          <a:xfrm rot="10800000" flipH="1">
            <a:off x="3527425" y="4723637"/>
            <a:ext cx="2100300" cy="893699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225" name="Shape 225"/>
          <p:cNvCxnSpPr>
            <a:endCxn id="216" idx="3"/>
          </p:cNvCxnSpPr>
          <p:nvPr/>
        </p:nvCxnSpPr>
        <p:spPr>
          <a:xfrm rot="10800000">
            <a:off x="3505199" y="3028950"/>
            <a:ext cx="951900" cy="579600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stealth" w="med" len="med"/>
            <a:tailEnd type="none" w="med" len="med"/>
          </a:ln>
        </p:spPr>
      </p:cxnSp>
      <p:sp>
        <p:nvSpPr>
          <p:cNvPr id="226" name="Shape 226"/>
          <p:cNvSpPr txBox="1"/>
          <p:nvPr/>
        </p:nvSpPr>
        <p:spPr>
          <a:xfrm>
            <a:off x="2724727" y="8089746"/>
            <a:ext cx="10806546" cy="6221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ru-RU" sz="28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Мы называем эти повторно используемые части «функциями»</a:t>
            </a:r>
            <a:endParaRPr lang="en-US" sz="2800" b="0" i="0" u="none" strike="noStrike" cap="none" dirty="0">
              <a:solidFill>
                <a:schemeClr val="lt1"/>
              </a:solidFill>
              <a:sym typeface="Arial"/>
            </a:endParaRPr>
          </a:p>
        </p:txBody>
      </p:sp>
      <p:sp>
        <p:nvSpPr>
          <p:cNvPr id="227" name="Shape 227"/>
          <p:cNvSpPr txBox="1"/>
          <p:nvPr/>
        </p:nvSpPr>
        <p:spPr>
          <a:xfrm>
            <a:off x="5038724" y="2997200"/>
            <a:ext cx="1767873" cy="6222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60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thing</a:t>
            </a:r>
            <a:r>
              <a:rPr lang="en-US" sz="36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():</a:t>
            </a:r>
          </a:p>
        </p:txBody>
      </p:sp>
      <p:sp>
        <p:nvSpPr>
          <p:cNvPr id="228" name="Shape 228"/>
          <p:cNvSpPr txBox="1"/>
          <p:nvPr/>
        </p:nvSpPr>
        <p:spPr>
          <a:xfrm>
            <a:off x="762000" y="7302500"/>
            <a:ext cx="2743199" cy="596900"/>
          </a:xfrm>
          <a:prstGeom prst="rect">
            <a:avLst/>
          </a:prstGeom>
          <a:noFill/>
          <a:ln w="76200" cap="flat" cmpd="sng">
            <a:solidFill>
              <a:srgbClr val="00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50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thing</a:t>
            </a:r>
            <a:r>
              <a:rPr lang="en-US" sz="35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()</a:t>
            </a:r>
          </a:p>
        </p:txBody>
      </p:sp>
      <p:cxnSp>
        <p:nvCxnSpPr>
          <p:cNvPr id="229" name="Shape 229"/>
          <p:cNvCxnSpPr/>
          <p:nvPr/>
        </p:nvCxnSpPr>
        <p:spPr>
          <a:xfrm rot="10800000">
            <a:off x="2114549" y="6729412"/>
            <a:ext cx="14287" cy="566736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stealth" w="med" len="med"/>
            <a:tailEnd type="none" w="med" len="med"/>
          </a:ln>
        </p:spPr>
      </p:cxnSp>
      <p:sp>
        <p:nvSpPr>
          <p:cNvPr id="230" name="Shape 230"/>
          <p:cNvSpPr txBox="1"/>
          <p:nvPr/>
        </p:nvSpPr>
        <p:spPr>
          <a:xfrm>
            <a:off x="762000" y="6223000"/>
            <a:ext cx="2743199" cy="596900"/>
          </a:xfrm>
          <a:prstGeom prst="rect">
            <a:avLst/>
          </a:prstGeom>
          <a:noFill/>
          <a:ln w="76200" cap="flat" cmpd="sng">
            <a:solidFill>
              <a:srgbClr val="00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lvl="0" algn="ctr">
              <a:buClr>
                <a:srgbClr val="FFFF00"/>
              </a:buClr>
              <a:buSzPct val="25000"/>
            </a:pPr>
            <a:r>
              <a:rPr lang="en-US" sz="3500" u="none" strike="noStrike" cap="none" dirty="0" smtClean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print(</a:t>
            </a:r>
            <a:r>
              <a:rPr lang="en-US" sz="3500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'</a:t>
            </a:r>
            <a:r>
              <a:rPr lang="ru-RU" sz="3500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Вжик!</a:t>
            </a:r>
            <a:r>
              <a:rPr lang="en-US" sz="3500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'</a:t>
            </a:r>
            <a:r>
              <a:rPr lang="en-US" sz="3500" dirty="0" smtClean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)</a:t>
            </a:r>
            <a:endParaRPr lang="en-US" sz="3500" dirty="0">
              <a:solidFill>
                <a:srgbClr val="FFFF00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7" name="Shape 377"/>
          <p:cNvSpPr txBox="1">
            <a:spLocks noGrp="1"/>
          </p:cNvSpPr>
          <p:nvPr>
            <p:ph type="title"/>
          </p:nvPr>
        </p:nvSpPr>
        <p:spPr>
          <a:xfrm>
            <a:off x="648393" y="803564"/>
            <a:ext cx="14798707" cy="1736336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ru-RU" sz="5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Множественные</a:t>
            </a:r>
            <a:r>
              <a:rPr lang="en-US" sz="5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ru-RU" sz="5600" u="none" strike="noStrike" cap="none" dirty="0" smtClean="0">
                <a:solidFill>
                  <a:srgbClr val="00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Параметры</a:t>
            </a:r>
            <a:r>
              <a:rPr lang="en-US" sz="5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en-US" sz="56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/ </a:t>
            </a:r>
            <a:r>
              <a:rPr lang="ru-RU" sz="5600" u="none" strike="noStrike" cap="none" dirty="0" smtClean="0">
                <a:solidFill>
                  <a:srgbClr val="FF7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Аргументы</a:t>
            </a:r>
            <a:endParaRPr lang="en-US" sz="5600" u="none" strike="noStrike" cap="none" dirty="0">
              <a:solidFill>
                <a:srgbClr val="FF7F00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378" name="Shape 378"/>
          <p:cNvSpPr txBox="1">
            <a:spLocks noGrp="1"/>
          </p:cNvSpPr>
          <p:nvPr>
            <p:ph type="body" idx="1"/>
          </p:nvPr>
        </p:nvSpPr>
        <p:spPr>
          <a:xfrm>
            <a:off x="1155700" y="2603500"/>
            <a:ext cx="7588250" cy="5858856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749300" lvl="0" indent="-371094">
              <a:spcBef>
                <a:spcPts val="0"/>
              </a:spcBef>
              <a:buSzPct val="100000"/>
            </a:pPr>
            <a:r>
              <a:rPr lang="ru-RU" sz="3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Мы можем указать больше одного </a:t>
            </a:r>
            <a:r>
              <a:rPr lang="ru-RU" sz="3600" u="none" strike="noStrike" cap="none" dirty="0" smtClean="0">
                <a:solidFill>
                  <a:srgbClr val="00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параметра</a:t>
            </a:r>
            <a:r>
              <a:rPr lang="en-US" sz="3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ru-RU" sz="3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в </a:t>
            </a:r>
            <a:r>
              <a:rPr lang="ru-RU" sz="3600" u="none" strike="noStrike" cap="none" dirty="0" smtClean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определении </a:t>
            </a:r>
            <a:r>
              <a:rPr lang="ru-RU" sz="3600" dirty="0" smtClean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функции</a:t>
            </a:r>
            <a:endParaRPr lang="en-US" sz="3600" u="none" strike="noStrike" cap="none" dirty="0">
              <a:solidFill>
                <a:srgbClr val="FFFF00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749300" marR="0" lvl="0" indent="-371094" algn="l" rtl="0">
              <a:lnSpc>
                <a:spcPct val="100000"/>
              </a:lnSpc>
              <a:spcBef>
                <a:spcPts val="35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Cabin"/>
              <a:buChar char="•"/>
            </a:pPr>
            <a:r>
              <a:rPr lang="ru-RU" sz="3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Мы запросто можем добавить больше </a:t>
            </a:r>
            <a:r>
              <a:rPr lang="ru-RU" sz="3600" u="none" strike="noStrike" cap="none" dirty="0" smtClean="0">
                <a:solidFill>
                  <a:srgbClr val="FF7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аргументов</a:t>
            </a:r>
            <a:r>
              <a:rPr lang="en-US" sz="3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ru-RU" sz="3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при вызове</a:t>
            </a:r>
            <a:r>
              <a:rPr lang="en-US" sz="3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ru-RU" sz="3600" dirty="0" smtClean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функции</a:t>
            </a:r>
            <a:endParaRPr lang="en-US" sz="3600" u="none" strike="noStrike" cap="none" dirty="0">
              <a:solidFill>
                <a:srgbClr val="00FF00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749300" marR="0" lvl="0" indent="-371094" algn="l" rtl="0">
              <a:lnSpc>
                <a:spcPct val="100000"/>
              </a:lnSpc>
              <a:spcBef>
                <a:spcPts val="35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Cabin"/>
              <a:buChar char="•"/>
            </a:pPr>
            <a:r>
              <a:rPr lang="ru-RU" sz="3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Мы сопоставляем количество и порядок аргументов и параметров</a:t>
            </a:r>
            <a:endParaRPr lang="en-US" sz="36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379" name="Shape 379"/>
          <p:cNvSpPr txBox="1"/>
          <p:nvPr/>
        </p:nvSpPr>
        <p:spPr>
          <a:xfrm>
            <a:off x="9966100" y="3380664"/>
            <a:ext cx="5481000" cy="3934825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i="0" u="none" strike="noStrike" cap="none" dirty="0" err="1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def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i="0" u="none" strike="noStrike" cap="none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addtwo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30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a, b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):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 added = </a:t>
            </a:r>
            <a:r>
              <a:rPr lang="en-US" sz="30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a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+ </a:t>
            </a:r>
            <a:r>
              <a:rPr lang="en-US" sz="30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b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 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return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added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bin"/>
              <a:buNone/>
            </a:pPr>
            <a:endParaRPr sz="3000" dirty="0">
              <a:solidFill>
                <a:schemeClr val="lt1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x = </a:t>
            </a:r>
            <a:r>
              <a:rPr lang="en-US" sz="3000" i="0" u="none" strike="noStrike" cap="none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addtwo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30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3, 5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i="0" u="none" strike="noStrike" cap="none" dirty="0" smtClean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3000" dirty="0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3000" i="0" u="none" strike="noStrike" cap="none" dirty="0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x)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endParaRPr lang="en-US" sz="3000" i="0" u="none" strike="noStrike" cap="none" dirty="0">
              <a:solidFill>
                <a:schemeClr val="lt1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8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4" name="Shape 38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A9A9A"/>
              </a:buClr>
              <a:buSzPct val="25000"/>
              <a:buFont typeface="Cabin"/>
              <a:buNone/>
            </a:pPr>
            <a:r>
              <a:rPr lang="ru-RU" sz="6400" u="none" strike="noStrike" cap="none" dirty="0" smtClean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Пустые</a:t>
            </a:r>
            <a:r>
              <a:rPr lang="en-US" sz="6400" u="none" strike="noStrike" cap="none" dirty="0" smtClean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(</a:t>
            </a:r>
            <a:r>
              <a:rPr lang="ru-RU" sz="6400" u="none" strike="noStrike" cap="none" dirty="0" smtClean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неплодотворные</a:t>
            </a:r>
            <a:r>
              <a:rPr lang="en-US" sz="6400" u="none" strike="noStrike" cap="none" dirty="0" smtClean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) </a:t>
            </a:r>
            <a:r>
              <a:rPr lang="ru-RU" sz="6400" u="none" strike="noStrike" cap="none" dirty="0" smtClean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функции</a:t>
            </a:r>
            <a:endParaRPr lang="en-US" sz="64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385" name="Shape 385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749300" marR="0" lvl="0" indent="-533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71000"/>
              <a:buFont typeface="Cabin"/>
              <a:buChar char="•"/>
            </a:pPr>
            <a:r>
              <a:rPr lang="ru-RU" sz="3600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Если функция не возвращает значение, мы называем ее «</a:t>
            </a:r>
            <a:r>
              <a:rPr lang="ru-RU" sz="3600" u="none" strike="noStrike" cap="none" dirty="0" smtClean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пустой</a:t>
            </a:r>
            <a:r>
              <a:rPr lang="ru-RU" sz="3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» функцией</a:t>
            </a:r>
            <a:endParaRPr lang="en-US" sz="36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749300" marR="0" lvl="0" indent="-533400" algn="l" rtl="0">
              <a:lnSpc>
                <a:spcPct val="100000"/>
              </a:lnSpc>
              <a:spcBef>
                <a:spcPts val="3500"/>
              </a:spcBef>
              <a:spcAft>
                <a:spcPts val="0"/>
              </a:spcAft>
              <a:buClr>
                <a:schemeClr val="lt1"/>
              </a:buClr>
              <a:buSzPct val="171000"/>
              <a:buFont typeface="Cabin"/>
              <a:buChar char="•"/>
            </a:pPr>
            <a:r>
              <a:rPr lang="ru-RU" sz="3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Функции, которые возвращают значение, называются «плодотворными»</a:t>
            </a:r>
            <a:endParaRPr lang="en-US" sz="36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749300" marR="0" lvl="0" indent="-533400" algn="l" rtl="0">
              <a:lnSpc>
                <a:spcPct val="100000"/>
              </a:lnSpc>
              <a:spcBef>
                <a:spcPts val="3500"/>
              </a:spcBef>
              <a:spcAft>
                <a:spcPts val="0"/>
              </a:spcAft>
              <a:buClr>
                <a:srgbClr val="FFFFFF"/>
              </a:buClr>
              <a:buSzPct val="171000"/>
              <a:buFont typeface="Cabin"/>
              <a:buChar char="•"/>
            </a:pPr>
            <a:r>
              <a:rPr lang="ru-RU" sz="3600" u="none" strike="noStrike" cap="none" dirty="0" smtClean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«</a:t>
            </a:r>
            <a:r>
              <a:rPr lang="ru-RU" sz="3600" u="none" strike="noStrike" cap="none" dirty="0" smtClean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Пустые</a:t>
            </a:r>
            <a:r>
              <a:rPr lang="ru-RU" sz="3600" u="none" strike="noStrike" cap="none" dirty="0" smtClean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»</a:t>
            </a:r>
            <a:r>
              <a:rPr lang="ru-RU" sz="3600" u="none" strike="noStrike" cap="none" dirty="0" smtClean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ru-RU" sz="3600" u="none" strike="noStrike" cap="none" dirty="0" smtClean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функции не являются </a:t>
            </a:r>
            <a:r>
              <a:rPr lang="ru-RU" sz="3600" dirty="0" smtClean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«</a:t>
            </a:r>
            <a:r>
              <a:rPr lang="ru-RU" sz="3600" u="none" strike="noStrike" cap="none" dirty="0" smtClean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плодотворными»</a:t>
            </a:r>
            <a:endParaRPr lang="en-US" sz="3600" dirty="0">
              <a:solidFill>
                <a:srgbClr val="FFFFFF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0" name="Shape 390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ru-RU" sz="5800" u="none" strike="noStrike" cap="none" dirty="0" smtClean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Создавать или не создавать функцию</a:t>
            </a:r>
            <a:r>
              <a:rPr lang="en-US" sz="5800" u="none" strike="noStrike" cap="none" dirty="0" smtClean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...</a:t>
            </a:r>
            <a:endParaRPr lang="en-US" sz="58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391" name="Shape 391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749300" lvl="0" indent="-371094">
              <a:spcBef>
                <a:spcPts val="0"/>
              </a:spcBef>
              <a:buSzPct val="100000"/>
            </a:pPr>
            <a:r>
              <a:rPr lang="ru-RU" sz="33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Организуйте свой код в виде </a:t>
            </a:r>
            <a:r>
              <a:rPr lang="en-US" sz="3200" dirty="0" smtClean="0">
                <a:solidFill>
                  <a:schemeClr val="lt1"/>
                </a:solidFill>
              </a:rPr>
              <a:t>“</a:t>
            </a:r>
            <a:r>
              <a:rPr lang="ru-RU" sz="33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параграфов</a:t>
            </a:r>
            <a:r>
              <a:rPr lang="en-US" sz="3200" dirty="0" smtClean="0">
                <a:solidFill>
                  <a:schemeClr val="lt1"/>
                </a:solidFill>
              </a:rPr>
              <a:t>”</a:t>
            </a:r>
            <a:r>
              <a:rPr lang="ru-RU" sz="33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: зафиксируйте мысль и дайте ей название</a:t>
            </a:r>
            <a:endParaRPr lang="en-US" sz="3300" b="0" i="0" u="none" strike="noStrike" cap="none" dirty="0">
              <a:solidFill>
                <a:schemeClr val="lt1"/>
              </a:solidFill>
              <a:sym typeface="Arial"/>
            </a:endParaRPr>
          </a:p>
          <a:p>
            <a:pPr marL="749300" marR="0" lvl="0" indent="-371094" algn="l" rtl="0">
              <a:lnSpc>
                <a:spcPct val="100000"/>
              </a:lnSpc>
              <a:spcBef>
                <a:spcPts val="35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Cabin"/>
              <a:buChar char="•"/>
            </a:pPr>
            <a:r>
              <a:rPr lang="ru-RU" sz="33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Не повторяйтесь. Создайте функцию единожды, а затем повторно используйте по необходимости.</a:t>
            </a:r>
            <a:endParaRPr lang="en-US" sz="33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749300" marR="0" lvl="0" indent="-371094" algn="l" rtl="0">
              <a:lnSpc>
                <a:spcPct val="100000"/>
              </a:lnSpc>
              <a:spcBef>
                <a:spcPts val="35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Cabin"/>
              <a:buChar char="•"/>
            </a:pPr>
            <a:r>
              <a:rPr lang="ru-RU" sz="33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Если код начинает быть длинным или слишком сложным, разбейте его на логические фрагменты и поместите их в функции</a:t>
            </a:r>
            <a:endParaRPr lang="en-US" sz="33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749300" marR="0" lvl="0" indent="-371094" algn="l" rtl="0">
              <a:lnSpc>
                <a:spcPct val="100000"/>
              </a:lnSpc>
              <a:spcBef>
                <a:spcPts val="35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Cabin"/>
              <a:buChar char="•"/>
            </a:pPr>
            <a:r>
              <a:rPr lang="ru-RU" sz="3300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Создайте библиотеку часто используемого кода. Возможно, вы захотите поделиться ей с друзьями…</a:t>
            </a:r>
            <a:endParaRPr lang="en-US" sz="33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3" name="Shape 403"/>
          <p:cNvSpPr txBox="1">
            <a:spLocks noGrp="1"/>
          </p:cNvSpPr>
          <p:nvPr>
            <p:ph type="title"/>
          </p:nvPr>
        </p:nvSpPr>
        <p:spPr>
          <a:xfrm>
            <a:off x="1155700" y="803564"/>
            <a:ext cx="13237633" cy="1736336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Cabin"/>
              <a:buNone/>
            </a:pPr>
            <a:r>
              <a:rPr lang="ru-RU" sz="7800" u="none" strike="noStrike" cap="none" dirty="0" smtClean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Резюме</a:t>
            </a:r>
            <a:endParaRPr lang="en-US" sz="78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404" name="Shape 404"/>
          <p:cNvSpPr txBox="1">
            <a:spLocks noGrp="1"/>
          </p:cNvSpPr>
          <p:nvPr>
            <p:ph type="body" idx="1"/>
          </p:nvPr>
        </p:nvSpPr>
        <p:spPr>
          <a:xfrm>
            <a:off x="8178800" y="2886163"/>
            <a:ext cx="6908900" cy="5702399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t" anchorCtr="0">
            <a:noAutofit/>
          </a:bodyPr>
          <a:lstStyle/>
          <a:p>
            <a:pPr marL="685800" marR="0" lvl="0" indent="-361886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Cabin"/>
              <a:buChar char="•"/>
            </a:pPr>
            <a:r>
              <a:rPr lang="ru-RU" sz="3600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Аргументы</a:t>
            </a:r>
            <a:endParaRPr lang="en-US" sz="3600" dirty="0" smtClean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685800" marR="0" lvl="0" indent="-361886" algn="l" rtl="0">
              <a:lnSpc>
                <a:spcPct val="80000"/>
              </a:lnSpc>
              <a:spcBef>
                <a:spcPts val="35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Cabin"/>
              <a:buChar char="•"/>
            </a:pPr>
            <a:r>
              <a:rPr lang="ru-RU" sz="3600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Результаты</a:t>
            </a:r>
            <a:r>
              <a:rPr lang="en-US" sz="3600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(</a:t>
            </a:r>
            <a:r>
              <a:rPr lang="ru-RU" sz="3600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плодотворные функции</a:t>
            </a:r>
            <a:r>
              <a:rPr lang="en-US" sz="3600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)</a:t>
            </a:r>
          </a:p>
          <a:p>
            <a:pPr marL="685800" marR="0" lvl="0" indent="-361886" algn="l" rtl="0">
              <a:lnSpc>
                <a:spcPct val="80000"/>
              </a:lnSpc>
              <a:spcBef>
                <a:spcPts val="35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Cabin"/>
              <a:buChar char="•"/>
            </a:pPr>
            <a:r>
              <a:rPr lang="ru-RU" sz="3600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Пустые</a:t>
            </a:r>
            <a:r>
              <a:rPr lang="en-US" sz="3600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(</a:t>
            </a:r>
            <a:r>
              <a:rPr lang="ru-RU" sz="3600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неплодотворные</a:t>
            </a:r>
            <a:r>
              <a:rPr lang="en-US" sz="3600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) </a:t>
            </a:r>
            <a:r>
              <a:rPr lang="ru-RU" sz="3600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функции</a:t>
            </a:r>
            <a:endParaRPr lang="en-US" sz="3600" dirty="0" smtClean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685800" marR="0" lvl="0" indent="-361886" algn="l" rtl="0">
              <a:lnSpc>
                <a:spcPct val="80000"/>
              </a:lnSpc>
              <a:spcBef>
                <a:spcPts val="35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Cabin"/>
              <a:buChar char="•"/>
            </a:pPr>
            <a:r>
              <a:rPr lang="ru-RU" sz="3600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Зачем нам функции</a:t>
            </a:r>
            <a:r>
              <a:rPr lang="en-US" sz="3600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?</a:t>
            </a:r>
            <a:endParaRPr lang="en-US" sz="3600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405" name="Shape 405"/>
          <p:cNvSpPr txBox="1">
            <a:spLocks noGrp="1"/>
          </p:cNvSpPr>
          <p:nvPr>
            <p:ph type="body" idx="4294967295"/>
          </p:nvPr>
        </p:nvSpPr>
        <p:spPr>
          <a:xfrm>
            <a:off x="1353078" y="2886163"/>
            <a:ext cx="6370638" cy="4967288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t" anchorCtr="0">
            <a:noAutofit/>
          </a:bodyPr>
          <a:lstStyle/>
          <a:p>
            <a:pPr marL="685800" marR="0" lvl="0" indent="-361886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Cabin"/>
              <a:buChar char="•"/>
            </a:pPr>
            <a:r>
              <a:rPr lang="ru-RU" sz="3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Функции</a:t>
            </a:r>
            <a:endParaRPr lang="en-US" sz="36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685800" marR="0" lvl="0" indent="-361886" algn="l" rtl="0">
              <a:lnSpc>
                <a:spcPct val="80000"/>
              </a:lnSpc>
              <a:spcBef>
                <a:spcPts val="35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Cabin"/>
              <a:buChar char="•"/>
            </a:pPr>
            <a:r>
              <a:rPr lang="ru-RU" sz="3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Встроенные функции</a:t>
            </a:r>
            <a:endParaRPr lang="en-US" sz="3600" u="none" strike="noStrike" cap="none" dirty="0" smtClean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685800" indent="-361886" algn="l">
              <a:lnSpc>
                <a:spcPct val="80000"/>
              </a:lnSpc>
              <a:spcBef>
                <a:spcPts val="3500"/>
              </a:spcBef>
              <a:buClr>
                <a:schemeClr val="lt1"/>
              </a:buClr>
              <a:buSzPct val="100000"/>
              <a:buFont typeface="Cabin"/>
              <a:buChar char="•"/>
            </a:pPr>
            <a:r>
              <a:rPr lang="ru-RU" sz="3600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Преобразование типов</a:t>
            </a:r>
            <a:r>
              <a:rPr lang="en-US" sz="3600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(</a:t>
            </a:r>
            <a:r>
              <a:rPr lang="en-US" sz="3600" dirty="0" err="1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int</a:t>
            </a:r>
            <a:r>
              <a:rPr lang="en-US" sz="3600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, float)</a:t>
            </a:r>
          </a:p>
          <a:p>
            <a:pPr marL="685800" indent="-361886" algn="l">
              <a:lnSpc>
                <a:spcPct val="80000"/>
              </a:lnSpc>
              <a:spcBef>
                <a:spcPts val="3500"/>
              </a:spcBef>
              <a:buClr>
                <a:schemeClr val="lt1"/>
              </a:buClr>
              <a:buSzPct val="100000"/>
              <a:buFont typeface="Cabin"/>
              <a:buChar char="•"/>
            </a:pPr>
            <a:r>
              <a:rPr lang="ru-RU" sz="3600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Преобразование строк</a:t>
            </a:r>
            <a:endParaRPr lang="en-US" sz="36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685800" marR="0" lvl="0" indent="-361886" algn="l" rtl="0">
              <a:lnSpc>
                <a:spcPct val="80000"/>
              </a:lnSpc>
              <a:spcBef>
                <a:spcPts val="35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Cabin"/>
              <a:buChar char="•"/>
            </a:pPr>
            <a:r>
              <a:rPr lang="ru-RU" sz="3600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Параметры</a:t>
            </a:r>
            <a:endParaRPr lang="en-US" sz="3600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6" name="Shape 396"/>
          <p:cNvSpPr txBox="1"/>
          <p:nvPr/>
        </p:nvSpPr>
        <p:spPr>
          <a:xfrm>
            <a:off x="735013" y="871538"/>
            <a:ext cx="1993900" cy="6604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ru-RU" sz="3800" u="none" strike="noStrike" cap="none" dirty="0" smtClean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Задание</a:t>
            </a:r>
            <a:endParaRPr lang="en-US" sz="3800" u="none" strike="noStrike" cap="none" dirty="0">
              <a:solidFill>
                <a:srgbClr val="FFFF00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397" name="Shape 397"/>
          <p:cNvSpPr txBox="1"/>
          <p:nvPr/>
        </p:nvSpPr>
        <p:spPr>
          <a:xfrm>
            <a:off x="2410691" y="2133599"/>
            <a:ext cx="11770822" cy="5430983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ru-RU" sz="38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Перепишите</a:t>
            </a:r>
            <a:r>
              <a:rPr lang="en-US" sz="38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ru-RU" sz="38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программу расчета оплаты с полуторной ставкой за переработку и создайте функцию с именем</a:t>
            </a:r>
            <a:r>
              <a:rPr lang="en-US" sz="38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en-US" sz="3800" u="none" strike="noStrike" cap="none" dirty="0" smtClean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computepay</a:t>
            </a:r>
            <a:r>
              <a:rPr lang="ru-RU" sz="38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, которая принимает два параметра</a:t>
            </a:r>
            <a:r>
              <a:rPr lang="en-US" sz="38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ru-RU" sz="38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- </a:t>
            </a:r>
            <a:r>
              <a:rPr lang="en-US" sz="38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(</a:t>
            </a:r>
            <a:r>
              <a:rPr lang="ru-RU" sz="38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количество часов</a:t>
            </a:r>
            <a:r>
              <a:rPr lang="en-US" sz="38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ru-RU" sz="38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и</a:t>
            </a:r>
            <a:r>
              <a:rPr lang="en-US" sz="38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ru-RU" sz="38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ставка</a:t>
            </a:r>
            <a:r>
              <a:rPr lang="en-US" sz="38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).</a:t>
            </a:r>
            <a:endParaRPr lang="en-US" sz="38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bin"/>
              <a:buNone/>
            </a:pPr>
            <a:endParaRPr sz="3800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ru-RU" sz="38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Введите количество часов</a:t>
            </a:r>
            <a:r>
              <a:rPr lang="en-US" sz="38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: </a:t>
            </a:r>
            <a:r>
              <a:rPr lang="en-US" sz="3800" u="none" strike="noStrike" cap="none" dirty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45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ru-RU" sz="38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Введите ставку</a:t>
            </a:r>
            <a:r>
              <a:rPr lang="en-US" sz="38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: </a:t>
            </a:r>
            <a:r>
              <a:rPr lang="en-US" sz="3800" u="none" strike="noStrike" cap="none" dirty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10</a:t>
            </a:r>
            <a:r>
              <a:rPr lang="en-US" sz="38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endParaRPr lang="en-US" sz="3800" u="none" strike="noStrike" cap="none" dirty="0" smtClean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endParaRPr lang="en-US" sz="38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ru-RU" sz="3800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Оплата</a:t>
            </a:r>
            <a:r>
              <a:rPr lang="en-US" sz="38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: </a:t>
            </a:r>
            <a:r>
              <a:rPr lang="en-US" sz="38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475.0</a:t>
            </a:r>
          </a:p>
        </p:txBody>
      </p:sp>
      <p:sp>
        <p:nvSpPr>
          <p:cNvPr id="398" name="Shape 398"/>
          <p:cNvSpPr txBox="1"/>
          <p:nvPr/>
        </p:nvSpPr>
        <p:spPr>
          <a:xfrm>
            <a:off x="9746384" y="7061200"/>
            <a:ext cx="5233988" cy="6604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8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475 = 40 * 10 + 5 * 15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" name="Shape 410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/>
            <a:r>
              <a:rPr lang="ru-RU" sz="3600" dirty="0">
                <a:solidFill>
                  <a:srgbClr val="FFFF00"/>
                </a:solidFill>
              </a:rPr>
              <a:t>Авторы </a:t>
            </a:r>
            <a:r>
              <a:rPr lang="en-US" sz="3600" dirty="0">
                <a:solidFill>
                  <a:srgbClr val="FFFF00"/>
                </a:solidFill>
              </a:rPr>
              <a:t> / </a:t>
            </a:r>
            <a:r>
              <a:rPr lang="ru-RU" sz="3600">
                <a:solidFill>
                  <a:srgbClr val="FFFF00"/>
                </a:solidFill>
              </a:rPr>
              <a:t>Благодарности</a:t>
            </a:r>
            <a:endParaRPr lang="en-US" sz="3600" dirty="0">
              <a:solidFill>
                <a:srgbClr val="FFFF00"/>
              </a:solidFill>
            </a:endParaRPr>
          </a:p>
        </p:txBody>
      </p:sp>
      <p:sp>
        <p:nvSpPr>
          <p:cNvPr id="411" name="Shape 411"/>
          <p:cNvSpPr txBox="1"/>
          <p:nvPr/>
        </p:nvSpPr>
        <p:spPr>
          <a:xfrm>
            <a:off x="1234676" y="2124684"/>
            <a:ext cx="6797699" cy="591918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/>
            <a:r>
              <a:rPr lang="ru-RU" sz="1800" dirty="0">
                <a:solidFill>
                  <a:srgbClr val="FFFFFF"/>
                </a:solidFill>
              </a:rPr>
              <a:t>Авторские права на эти слайды принадлежат  Чарльзу Р. Северансу (</a:t>
            </a:r>
            <a:r>
              <a:rPr lang="ru-RU" sz="1800" u="sng" dirty="0">
                <a:solidFill>
                  <a:srgbClr val="FFFF00"/>
                </a:solidFill>
                <a:hlinkClick r:id="rId3"/>
              </a:rPr>
              <a:t>www.dr-chuck.com</a:t>
            </a:r>
            <a:r>
              <a:rPr lang="ru-RU" sz="1800" dirty="0">
                <a:solidFill>
                  <a:srgbClr val="FFFFFF"/>
                </a:solidFill>
              </a:rPr>
              <a:t>) , 2010 г., Школа Информации Мичиганского Университета  и доступны по лицензии </a:t>
            </a:r>
            <a:r>
              <a:rPr lang="ru-RU" sz="1800" dirty="0" err="1">
                <a:solidFill>
                  <a:srgbClr val="FFFFFF"/>
                </a:solidFill>
              </a:rPr>
              <a:t>Creative</a:t>
            </a:r>
            <a:r>
              <a:rPr lang="ru-RU" sz="1800" dirty="0">
                <a:solidFill>
                  <a:srgbClr val="FFFFFF"/>
                </a:solidFill>
              </a:rPr>
              <a:t> </a:t>
            </a:r>
            <a:r>
              <a:rPr lang="ru-RU" sz="1800" dirty="0" err="1">
                <a:solidFill>
                  <a:srgbClr val="FFFFFF"/>
                </a:solidFill>
              </a:rPr>
              <a:t>Commons</a:t>
            </a:r>
            <a:r>
              <a:rPr lang="ru-RU" sz="1800" dirty="0">
                <a:solidFill>
                  <a:srgbClr val="FFFFFF"/>
                </a:solidFill>
              </a:rPr>
              <a:t> </a:t>
            </a:r>
            <a:r>
              <a:rPr lang="ru-RU" sz="1800" dirty="0" err="1">
                <a:solidFill>
                  <a:srgbClr val="FFFFFF"/>
                </a:solidFill>
              </a:rPr>
              <a:t>Attribution</a:t>
            </a:r>
            <a:r>
              <a:rPr lang="ru-RU" sz="1800" dirty="0">
                <a:solidFill>
                  <a:srgbClr val="FFFFFF"/>
                </a:solidFill>
              </a:rPr>
              <a:t> 4.0 </a:t>
            </a:r>
            <a:r>
              <a:rPr lang="ru-RU" sz="1800" dirty="0" err="1">
                <a:solidFill>
                  <a:srgbClr val="FFFFFF"/>
                </a:solidFill>
              </a:rPr>
              <a:t>License</a:t>
            </a:r>
            <a:r>
              <a:rPr lang="ru-RU" sz="1800" dirty="0">
                <a:solidFill>
                  <a:srgbClr val="FFFFFF"/>
                </a:solidFill>
              </a:rPr>
              <a:t>. Пожалуйста, сохраняйте этот слайд во всех копиях этого документа, в соответствии с требованиями Лицензии. Если вы внесли изменения, добавьте свое имя или организацию в список участников на этой странице.</a:t>
            </a:r>
          </a:p>
          <a:p>
            <a:pPr lvl="0"/>
            <a:endParaRPr lang="ru-RU" sz="1800" dirty="0">
              <a:solidFill>
                <a:srgbClr val="FFFFFF"/>
              </a:solidFill>
            </a:endParaRPr>
          </a:p>
          <a:p>
            <a:pPr lvl="0"/>
            <a:r>
              <a:rPr lang="ru-RU" sz="1800" dirty="0">
                <a:solidFill>
                  <a:srgbClr val="FFFFFF"/>
                </a:solidFill>
              </a:rPr>
              <a:t>Исходная разработка:  Чарльз Северанс, Школа Информации Мичиганского </a:t>
            </a:r>
            <a:r>
              <a:rPr lang="ru-RU" sz="1800" dirty="0" smtClean="0">
                <a:solidFill>
                  <a:srgbClr val="FFFFFF"/>
                </a:solidFill>
              </a:rPr>
              <a:t>Университета</a:t>
            </a:r>
            <a:r>
              <a:rPr lang="en-US" sz="1800" dirty="0" smtClean="0">
                <a:solidFill>
                  <a:srgbClr val="FFFFFF"/>
                </a:solidFill>
              </a:rPr>
              <a:t>.</a:t>
            </a:r>
          </a:p>
          <a:p>
            <a:pPr lvl="0"/>
            <a:endParaRPr lang="en-US" sz="1800" dirty="0">
              <a:solidFill>
                <a:srgbClr val="FFFFFF"/>
              </a:solidFill>
            </a:endParaRPr>
          </a:p>
          <a:p>
            <a:r>
              <a:rPr lang="ru-RU" sz="1800" dirty="0">
                <a:solidFill>
                  <a:srgbClr val="FFFFFF"/>
                </a:solidFill>
              </a:rPr>
              <a:t>Перевод выполнила Фомкина Виолетта</a:t>
            </a:r>
            <a:r>
              <a:rPr lang="ru-RU" sz="1800" dirty="0" smtClean="0">
                <a:solidFill>
                  <a:srgbClr val="FFFFFF"/>
                </a:solidFill>
              </a:rPr>
              <a:t>.</a:t>
            </a:r>
            <a:endParaRPr lang="ru-RU" sz="1800" dirty="0">
              <a:solidFill>
                <a:srgbClr val="FFFFFF"/>
              </a:solidFill>
            </a:endParaRPr>
          </a:p>
          <a:p>
            <a:pPr lvl="0"/>
            <a:endParaRPr lang="ru-RU" sz="1800" dirty="0">
              <a:solidFill>
                <a:srgbClr val="FFFFFF"/>
              </a:solidFill>
            </a:endParaRPr>
          </a:p>
          <a:p>
            <a:pPr lvl="0">
              <a:buClr>
                <a:schemeClr val="dk2"/>
              </a:buClr>
              <a:buSzPct val="61111"/>
            </a:pPr>
            <a:r>
              <a:rPr lang="ru-RU" sz="1800" dirty="0">
                <a:solidFill>
                  <a:schemeClr val="lt1"/>
                </a:solidFill>
              </a:rPr>
              <a:t>… Добавьте сюда новых авторов и переводчиков</a:t>
            </a:r>
          </a:p>
          <a:p>
            <a:pPr lvl="0"/>
            <a:endParaRPr lang="ru-RU" sz="1800" dirty="0">
              <a:solidFill>
                <a:srgbClr val="FFFFFF"/>
              </a:solidFill>
            </a:endParaRPr>
          </a:p>
        </p:txBody>
      </p:sp>
      <p:pic>
        <p:nvPicPr>
          <p:cNvPr id="412" name="Shape 41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37900" y="863322"/>
            <a:ext cx="1024800" cy="1024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13" name="Shape 413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3897687" y="1041522"/>
            <a:ext cx="1968599" cy="668400"/>
          </a:xfrm>
          <a:prstGeom prst="rect">
            <a:avLst/>
          </a:prstGeom>
          <a:noFill/>
          <a:ln>
            <a:noFill/>
          </a:ln>
        </p:spPr>
      </p:pic>
      <p:sp>
        <p:nvSpPr>
          <p:cNvPr id="414" name="Shape 414"/>
          <p:cNvSpPr txBox="1"/>
          <p:nvPr/>
        </p:nvSpPr>
        <p:spPr>
          <a:xfrm>
            <a:off x="8732976" y="2140854"/>
            <a:ext cx="6797699" cy="594587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-US" sz="1800">
                <a:solidFill>
                  <a:srgbClr val="FFFFFF"/>
                </a:solidFill>
              </a:rPr>
              <a:t>...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Shape 23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ru-RU" sz="7600" u="none" strike="noStrike" cap="none" dirty="0" smtClean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Функции в Пайтон</a:t>
            </a:r>
            <a:endParaRPr lang="en-US" sz="76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236" name="Shape 236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749300" marR="0" lvl="0" indent="-37109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Cabin"/>
              <a:buChar char="•"/>
            </a:pPr>
            <a:r>
              <a:rPr lang="ru-RU" sz="3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В Пайтон два вида функций</a:t>
            </a:r>
            <a:r>
              <a:rPr lang="en-US" sz="3600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:</a:t>
            </a:r>
            <a:endParaRPr lang="en-US" sz="36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670306" marR="0" lvl="1" indent="0" algn="l" rtl="0">
              <a:lnSpc>
                <a:spcPct val="100000"/>
              </a:lnSpc>
              <a:spcBef>
                <a:spcPts val="3500"/>
              </a:spcBef>
              <a:spcAft>
                <a:spcPts val="0"/>
              </a:spcAft>
              <a:buClr>
                <a:srgbClr val="00FF00"/>
              </a:buClr>
              <a:buSzPct val="100000"/>
              <a:buNone/>
            </a:pPr>
            <a:r>
              <a:rPr lang="en-US" sz="3600" u="none" strike="noStrike" cap="none" dirty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- </a:t>
            </a:r>
            <a:r>
              <a:rPr lang="en-US" sz="3600" u="none" strike="noStrike" cap="none" dirty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ru-RU" sz="3600" u="none" strike="noStrike" cap="none" dirty="0" smtClean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Встроенные функции</a:t>
            </a:r>
            <a:r>
              <a:rPr lang="ru-RU" sz="3600" u="none" strike="noStrike" cap="none" dirty="0" smtClean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, поставляемые как часть языка Пайтон:</a:t>
            </a:r>
            <a:r>
              <a:rPr lang="en-US" sz="3600" u="none" strike="noStrike" cap="none" dirty="0" smtClean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en-US" sz="3600" dirty="0" smtClean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print(), </a:t>
            </a:r>
            <a:r>
              <a:rPr lang="en-US" sz="3600" u="none" strike="noStrike" cap="none" dirty="0" smtClean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input</a:t>
            </a:r>
            <a:r>
              <a:rPr lang="en-US" sz="3600" u="none" strike="noStrike" cap="none" dirty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(), type(), float(), </a:t>
            </a:r>
            <a:r>
              <a:rPr lang="en-US" sz="3600" u="none" strike="noStrike" cap="none" dirty="0" err="1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int</a:t>
            </a:r>
            <a:r>
              <a:rPr lang="en-US" sz="3600" u="none" strike="noStrike" cap="none" dirty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() </a:t>
            </a:r>
            <a:r>
              <a:rPr lang="en-US" sz="3600" u="none" strike="noStrike" cap="none" dirty="0" smtClean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...</a:t>
            </a:r>
            <a:r>
              <a:rPr lang="ru-RU" sz="3600" u="none" strike="noStrike" cap="none" dirty="0" smtClean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;</a:t>
            </a:r>
            <a:endParaRPr lang="en-US" sz="3600" u="none" strike="noStrike" cap="none" dirty="0">
              <a:solidFill>
                <a:srgbClr val="FFFFFF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670306" marR="0" lvl="1" indent="0" algn="l" rtl="0">
              <a:lnSpc>
                <a:spcPct val="100000"/>
              </a:lnSpc>
              <a:spcBef>
                <a:spcPts val="3500"/>
              </a:spcBef>
              <a:spcAft>
                <a:spcPts val="0"/>
              </a:spcAft>
              <a:buClr>
                <a:srgbClr val="00FF00"/>
              </a:buClr>
              <a:buSzPct val="100000"/>
              <a:buNone/>
            </a:pPr>
            <a:r>
              <a:rPr lang="en-US" sz="3600" u="none" strike="noStrike" cap="none" dirty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- </a:t>
            </a:r>
            <a:r>
              <a:rPr lang="en-US" sz="3600" u="none" strike="noStrike" cap="none" dirty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ru-RU" sz="3600" u="none" strike="noStrike" cap="none" dirty="0" smtClean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Функции, которые мы создаем сами</a:t>
            </a:r>
            <a:r>
              <a:rPr lang="en-US" sz="3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ru-RU" sz="3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и затем используем.</a:t>
            </a:r>
            <a:endParaRPr lang="en-US" sz="36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749300" marR="0" lvl="0" indent="-371094" algn="l" rtl="0">
              <a:lnSpc>
                <a:spcPct val="100000"/>
              </a:lnSpc>
              <a:spcBef>
                <a:spcPts val="35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Cabin"/>
              <a:buChar char="•"/>
            </a:pPr>
            <a:r>
              <a:rPr lang="ru-RU" sz="3600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Стоит воспринимать имена встроенных функций, как «</a:t>
            </a:r>
            <a:r>
              <a:rPr lang="ru-RU" sz="3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новые</a:t>
            </a:r>
            <a:r>
              <a:rPr lang="ru-RU" sz="3600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»</a:t>
            </a:r>
            <a:r>
              <a:rPr lang="en-US" sz="3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ru-RU" sz="3600" u="none" strike="noStrike" cap="none" dirty="0" smtClean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ключевые слова </a:t>
            </a:r>
            <a:r>
              <a:rPr lang="en-US" sz="3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(</a:t>
            </a:r>
            <a:r>
              <a:rPr lang="ru-RU" sz="3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не используйте их </a:t>
            </a:r>
            <a:r>
              <a:rPr lang="ru-RU" sz="3600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в качестве имен для переменных</a:t>
            </a:r>
            <a:r>
              <a:rPr lang="en-US" sz="3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)</a:t>
            </a:r>
            <a:endParaRPr lang="en-US" sz="36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Shape 24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ru-RU" sz="7600" u="none" strike="noStrike" cap="none" dirty="0" smtClean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Определение функции</a:t>
            </a:r>
            <a:endParaRPr lang="en-US" sz="76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242" name="Shape 242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749300" lvl="0" indent="-371094">
              <a:lnSpc>
                <a:spcPct val="115000"/>
              </a:lnSpc>
              <a:spcBef>
                <a:spcPts val="0"/>
              </a:spcBef>
              <a:buSzPct val="100000"/>
            </a:pPr>
            <a:r>
              <a:rPr lang="ru-RU" sz="3600" u="none" strike="noStrike" cap="none" dirty="0" smtClean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Функция</a:t>
            </a:r>
            <a:r>
              <a:rPr lang="ru-RU" sz="3600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в </a:t>
            </a:r>
            <a:r>
              <a:rPr lang="ru-RU" sz="3600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Пайтон </a:t>
            </a:r>
            <a:r>
              <a:rPr lang="ru-RU" sz="3600" dirty="0">
                <a:solidFill>
                  <a:schemeClr val="bg1"/>
                </a:solidFill>
              </a:rPr>
              <a:t>—</a:t>
            </a:r>
            <a:r>
              <a:rPr lang="ru-RU" sz="3600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это </a:t>
            </a:r>
            <a:r>
              <a:rPr lang="ru-RU" sz="3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блок повторно используемого </a:t>
            </a:r>
            <a:r>
              <a:rPr lang="ru-RU" sz="3600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кода, </a:t>
            </a:r>
            <a:r>
              <a:rPr lang="ru-RU" sz="3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который принимает </a:t>
            </a:r>
            <a:r>
              <a:rPr lang="ru-RU" sz="3600" u="none" strike="noStrike" cap="none" dirty="0" smtClean="0">
                <a:solidFill>
                  <a:srgbClr val="FF7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аргумент</a:t>
            </a:r>
            <a:r>
              <a:rPr lang="en-US" sz="3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(</a:t>
            </a:r>
            <a:r>
              <a:rPr lang="ru-RU" sz="3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ы</a:t>
            </a:r>
            <a:r>
              <a:rPr lang="en-US" sz="3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) </a:t>
            </a:r>
            <a:r>
              <a:rPr lang="ru-RU" sz="3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в качестве входных данных</a:t>
            </a:r>
            <a:r>
              <a:rPr lang="en-US" sz="3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, </a:t>
            </a:r>
            <a:r>
              <a:rPr lang="ru-RU" sz="3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производит вычислени</a:t>
            </a:r>
            <a:r>
              <a:rPr lang="ru-RU" sz="3600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я и затем </a:t>
            </a:r>
            <a:r>
              <a:rPr lang="ru-RU" sz="3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возвращает результат(ы)</a:t>
            </a:r>
            <a:endParaRPr lang="en-US" sz="36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749300" marR="0" lvl="0" indent="-371094" algn="l" rtl="0">
              <a:lnSpc>
                <a:spcPct val="115000"/>
              </a:lnSpc>
              <a:spcBef>
                <a:spcPts val="35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Cabin"/>
              <a:buChar char="•"/>
            </a:pPr>
            <a:r>
              <a:rPr lang="ru-RU" sz="3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Мы создаем </a:t>
            </a:r>
            <a:r>
              <a:rPr lang="ru-RU" sz="3600" u="none" strike="noStrike" cap="none" dirty="0" smtClean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функцию</a:t>
            </a:r>
            <a:r>
              <a:rPr lang="ru-RU" sz="3600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, </a:t>
            </a:r>
            <a:r>
              <a:rPr lang="ru-RU" sz="3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используя специальное слово</a:t>
            </a:r>
            <a:r>
              <a:rPr lang="en-US" sz="3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en-US" sz="3600" u="none" strike="noStrike" cap="none" dirty="0" err="1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def</a:t>
            </a:r>
            <a:r>
              <a:rPr lang="en-US" sz="36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endParaRPr lang="ru-RU" sz="3600" u="none" strike="noStrike" cap="none" dirty="0" smtClean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749300" marR="0" lvl="0" indent="-371094" algn="l" rtl="0">
              <a:lnSpc>
                <a:spcPct val="115000"/>
              </a:lnSpc>
              <a:spcBef>
                <a:spcPts val="35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Cabin"/>
              <a:buChar char="•"/>
            </a:pPr>
            <a:r>
              <a:rPr lang="ru-RU" sz="3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Мы вызываем </a:t>
            </a:r>
            <a:r>
              <a:rPr lang="ru-RU" sz="3600" u="none" strike="noStrike" cap="none" dirty="0" smtClean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функцию</a:t>
            </a:r>
            <a:r>
              <a:rPr lang="ru-RU" sz="3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, используя имя функции</a:t>
            </a:r>
            <a:r>
              <a:rPr lang="en-US" sz="3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, </a:t>
            </a:r>
            <a:r>
              <a:rPr lang="ru-RU" sz="3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круглые скобки и</a:t>
            </a:r>
            <a:r>
              <a:rPr lang="en-US" sz="3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ru-RU" sz="3600" u="none" strike="noStrike" cap="none" dirty="0" smtClean="0">
                <a:solidFill>
                  <a:srgbClr val="FF7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аргументы</a:t>
            </a:r>
            <a:r>
              <a:rPr lang="en-US" sz="3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ru-RU" sz="3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в выражении</a:t>
            </a:r>
            <a:endParaRPr lang="en-US" sz="36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Shape 247"/>
          <p:cNvSpPr txBox="1"/>
          <p:nvPr/>
        </p:nvSpPr>
        <p:spPr>
          <a:xfrm>
            <a:off x="8564550" y="4876800"/>
            <a:ext cx="6984899" cy="33021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lvl="0">
              <a:buClr>
                <a:schemeClr val="lt1"/>
              </a:buClr>
              <a:buSzPct val="25000"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big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= </a:t>
            </a:r>
            <a:r>
              <a:rPr lang="en-US" sz="30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max</a:t>
            </a:r>
            <a:r>
              <a:rPr lang="en-US" sz="30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('</a:t>
            </a:r>
            <a:r>
              <a:rPr lang="en-US" sz="3000" dirty="0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Hello world</a:t>
            </a:r>
            <a:r>
              <a:rPr lang="en-US" sz="3000" i="0" u="none" strike="noStrike" cap="none" dirty="0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')</a:t>
            </a:r>
            <a:endParaRPr lang="en-US" sz="3000" i="0" u="none" strike="noStrike" cap="none" dirty="0">
              <a:solidFill>
                <a:schemeClr val="lt1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urier New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3000" i="0" u="none" strike="noStrike" cap="none" dirty="0" smtClean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3000" dirty="0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3000" i="0" u="none" strike="noStrike" cap="none" dirty="0" smtClean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big</a:t>
            </a:r>
            <a:r>
              <a:rPr lang="en-US" sz="3000" i="0" u="none" strike="noStrike" cap="none" dirty="0" smtClean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  <a:endParaRPr lang="en-US" sz="3000" i="0" u="none" strike="noStrike" cap="none" dirty="0">
              <a:solidFill>
                <a:schemeClr val="bg1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urier New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w</a:t>
            </a:r>
          </a:p>
          <a:p>
            <a:pPr lvl="0">
              <a:buClr>
                <a:schemeClr val="lt1"/>
              </a:buClr>
              <a:buSzPct val="25000"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tiny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= </a:t>
            </a:r>
            <a:r>
              <a:rPr lang="en-US" sz="30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min</a:t>
            </a:r>
            <a:r>
              <a:rPr lang="en-US" sz="30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('</a:t>
            </a:r>
            <a:r>
              <a:rPr lang="en-US" sz="3000" dirty="0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Hello world</a:t>
            </a:r>
            <a:r>
              <a:rPr lang="en-US" sz="3000" i="0" u="none" strike="noStrike" cap="none" dirty="0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')</a:t>
            </a:r>
            <a:endParaRPr lang="en-US" sz="3000" i="0" u="none" strike="noStrike" cap="none" dirty="0">
              <a:solidFill>
                <a:schemeClr val="lt1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urier New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3000" i="0" u="none" strike="noStrike" cap="none" dirty="0" smtClean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3000" dirty="0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3000" i="0" u="none" strike="noStrike" cap="none" dirty="0" smtClean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tiny</a:t>
            </a:r>
            <a:r>
              <a:rPr lang="en-US" sz="3000" i="0" u="none" strike="noStrike" cap="none" dirty="0" smtClean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  <a:endParaRPr lang="en-US" sz="3000" i="0" u="none" strike="noStrike" cap="none" dirty="0">
              <a:solidFill>
                <a:schemeClr val="bg1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urier New"/>
              <a:buNone/>
            </a:pPr>
            <a:endParaRPr sz="3000" dirty="0">
              <a:solidFill>
                <a:srgbClr val="FFFFFF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urier New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</a:t>
            </a:r>
          </a:p>
        </p:txBody>
      </p:sp>
      <p:sp>
        <p:nvSpPr>
          <p:cNvPr id="248" name="Shape 248"/>
          <p:cNvSpPr txBox="1"/>
          <p:nvPr/>
        </p:nvSpPr>
        <p:spPr>
          <a:xfrm>
            <a:off x="2032000" y="1714500"/>
            <a:ext cx="7979375" cy="8127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lvl="0">
              <a:buClr>
                <a:srgbClr val="00FF00"/>
              </a:buClr>
              <a:buSzPct val="25000"/>
            </a:pPr>
            <a:r>
              <a:rPr lang="en-US" sz="4900" u="none" strike="noStrike" cap="none" dirty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big</a:t>
            </a:r>
            <a:r>
              <a:rPr lang="en-US" sz="49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=  </a:t>
            </a:r>
            <a:r>
              <a:rPr lang="en-US" sz="4900" u="none" strike="noStrike" cap="none" dirty="0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max</a:t>
            </a:r>
            <a:r>
              <a:rPr lang="en-US" sz="4900" u="none" strike="noStrike" cap="none" dirty="0" smtClean="0">
                <a:solidFill>
                  <a:srgbClr val="FF4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(</a:t>
            </a:r>
            <a:r>
              <a:rPr lang="en-US" sz="4900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'Hello world</a:t>
            </a:r>
            <a:r>
              <a:rPr lang="en-US" sz="49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'</a:t>
            </a:r>
            <a:r>
              <a:rPr lang="en-US" sz="4900" u="none" strike="noStrike" cap="none" dirty="0" smtClean="0">
                <a:solidFill>
                  <a:srgbClr val="FF4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)</a:t>
            </a:r>
            <a:endParaRPr lang="en-US" sz="4900" u="none" strike="noStrike" cap="none" dirty="0">
              <a:solidFill>
                <a:srgbClr val="FF40FF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249" name="Shape 249"/>
          <p:cNvSpPr txBox="1"/>
          <p:nvPr/>
        </p:nvSpPr>
        <p:spPr>
          <a:xfrm>
            <a:off x="8814399" y="947883"/>
            <a:ext cx="2393952" cy="6222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ru-RU" sz="3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Аргумент</a:t>
            </a:r>
            <a:endParaRPr lang="en-US" sz="36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cxnSp>
        <p:nvCxnSpPr>
          <p:cNvPr id="250" name="Shape 250"/>
          <p:cNvCxnSpPr>
            <a:endCxn id="249" idx="1"/>
          </p:cNvCxnSpPr>
          <p:nvPr/>
        </p:nvCxnSpPr>
        <p:spPr>
          <a:xfrm flipV="1">
            <a:off x="7723909" y="1259033"/>
            <a:ext cx="1090490" cy="565149"/>
          </a:xfrm>
          <a:prstGeom prst="straightConnector1">
            <a:avLst/>
          </a:prstGeom>
          <a:noFill/>
          <a:ln w="76200" cap="rnd" cmpd="sng">
            <a:solidFill>
              <a:schemeClr val="lt1"/>
            </a:solidFill>
            <a:prstDash val="solid"/>
            <a:miter/>
            <a:headEnd type="stealth" w="med" len="med"/>
            <a:tailEnd type="none" w="med" len="med"/>
          </a:ln>
        </p:spPr>
      </p:cxnSp>
      <p:sp>
        <p:nvSpPr>
          <p:cNvPr id="251" name="Shape 251"/>
          <p:cNvSpPr txBox="1"/>
          <p:nvPr/>
        </p:nvSpPr>
        <p:spPr>
          <a:xfrm>
            <a:off x="3771900" y="3460750"/>
            <a:ext cx="614361" cy="6222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600" u="none" strike="noStrike" cap="none" dirty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'w'</a:t>
            </a:r>
          </a:p>
        </p:txBody>
      </p:sp>
      <p:cxnSp>
        <p:nvCxnSpPr>
          <p:cNvPr id="252" name="Shape 252"/>
          <p:cNvCxnSpPr/>
          <p:nvPr/>
        </p:nvCxnSpPr>
        <p:spPr>
          <a:xfrm>
            <a:off x="4387850" y="3927475"/>
            <a:ext cx="1214437" cy="709612"/>
          </a:xfrm>
          <a:prstGeom prst="straightConnector1">
            <a:avLst/>
          </a:prstGeom>
          <a:noFill/>
          <a:ln w="76200" cap="rnd" cmpd="sng">
            <a:solidFill>
              <a:srgbClr val="FFFF00"/>
            </a:solidFill>
            <a:prstDash val="solid"/>
            <a:miter/>
            <a:headEnd type="stealth" w="med" len="med"/>
            <a:tailEnd type="none" w="med" len="med"/>
          </a:ln>
        </p:spPr>
      </p:cxnSp>
      <p:sp>
        <p:nvSpPr>
          <p:cNvPr id="253" name="Shape 253"/>
          <p:cNvSpPr txBox="1"/>
          <p:nvPr/>
        </p:nvSpPr>
        <p:spPr>
          <a:xfrm>
            <a:off x="5751511" y="4406900"/>
            <a:ext cx="2162205" cy="6221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ru-RU" sz="3400" u="none" strike="noStrike" cap="none" dirty="0" smtClean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Результат</a:t>
            </a:r>
            <a:endParaRPr lang="en-US" sz="3400" u="none" strike="noStrike" cap="none" dirty="0">
              <a:solidFill>
                <a:srgbClr val="FFFF00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cxnSp>
        <p:nvCxnSpPr>
          <p:cNvPr id="254" name="Shape 254"/>
          <p:cNvCxnSpPr/>
          <p:nvPr/>
        </p:nvCxnSpPr>
        <p:spPr>
          <a:xfrm>
            <a:off x="2614611" y="2671761"/>
            <a:ext cx="711200" cy="596900"/>
          </a:xfrm>
          <a:prstGeom prst="straightConnector1">
            <a:avLst/>
          </a:prstGeom>
          <a:noFill/>
          <a:ln w="76200" cap="rnd" cmpd="sng">
            <a:solidFill>
              <a:srgbClr val="00FF00"/>
            </a:solidFill>
            <a:prstDash val="solid"/>
            <a:miter/>
            <a:headEnd type="stealth" w="med" len="med"/>
            <a:tailEnd type="none" w="med" len="med"/>
          </a:ln>
        </p:spPr>
      </p:cxnSp>
      <p:sp>
        <p:nvSpPr>
          <p:cNvPr id="255" name="Shape 255"/>
          <p:cNvSpPr txBox="1"/>
          <p:nvPr/>
        </p:nvSpPr>
        <p:spPr>
          <a:xfrm>
            <a:off x="334947" y="2857500"/>
            <a:ext cx="2622300" cy="6221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ru-RU" sz="3400" u="none" strike="noStrike" cap="none" dirty="0" smtClean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Присвоение</a:t>
            </a:r>
            <a:endParaRPr lang="en-US" sz="3400" u="none" strike="noStrike" cap="none" dirty="0">
              <a:solidFill>
                <a:srgbClr val="00FF00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cxnSp>
        <p:nvCxnSpPr>
          <p:cNvPr id="256" name="Shape 256"/>
          <p:cNvCxnSpPr/>
          <p:nvPr/>
        </p:nvCxnSpPr>
        <p:spPr>
          <a:xfrm rot="10800000" flipH="1">
            <a:off x="4054475" y="2633662"/>
            <a:ext cx="204786" cy="841374"/>
          </a:xfrm>
          <a:prstGeom prst="straightConnector1">
            <a:avLst/>
          </a:prstGeom>
          <a:noFill/>
          <a:ln w="76200" cap="rnd" cmpd="sng">
            <a:solidFill>
              <a:srgbClr val="FF00FF"/>
            </a:solidFill>
            <a:prstDash val="solid"/>
            <a:miter/>
            <a:headEnd type="stealth" w="med" len="med"/>
            <a:tailEnd type="none" w="med" len="med"/>
          </a:ln>
        </p:spPr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Shape 261"/>
          <p:cNvSpPr txBox="1">
            <a:spLocks noGrp="1"/>
          </p:cNvSpPr>
          <p:nvPr>
            <p:ph type="title"/>
          </p:nvPr>
        </p:nvSpPr>
        <p:spPr>
          <a:xfrm>
            <a:off x="1155700" y="576350"/>
            <a:ext cx="13932000" cy="1208116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ru-RU" sz="7600" u="none" strike="noStrike" cap="none" dirty="0" smtClean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Функция </a:t>
            </a:r>
            <a:r>
              <a:rPr lang="en-US" sz="7600" u="none" strike="noStrike" cap="none" dirty="0" smtClean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Max</a:t>
            </a:r>
            <a:r>
              <a:rPr lang="ru-RU" sz="7600" u="none" strike="noStrike" cap="none" dirty="0" smtClean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()</a:t>
            </a:r>
            <a:endParaRPr lang="en-US" sz="76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262" name="Shape 262"/>
          <p:cNvSpPr txBox="1"/>
          <p:nvPr/>
        </p:nvSpPr>
        <p:spPr>
          <a:xfrm>
            <a:off x="1200150" y="2616200"/>
            <a:ext cx="7132199" cy="16638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big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= </a:t>
            </a:r>
            <a:r>
              <a:rPr lang="en-US" sz="30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max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('Hello world')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3000" i="0" u="none" strike="noStrike" cap="none" dirty="0" smtClean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3000" dirty="0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3000" i="0" u="none" strike="noStrike" cap="none" dirty="0" smtClean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big</a:t>
            </a:r>
            <a:r>
              <a:rPr lang="en-US" sz="3000" i="0" u="none" strike="noStrike" cap="none" dirty="0" smtClean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  <a:endParaRPr lang="en-US" sz="3000" i="0" u="none" strike="noStrike" cap="none" dirty="0">
              <a:solidFill>
                <a:schemeClr val="bg1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w</a:t>
            </a:r>
          </a:p>
        </p:txBody>
      </p:sp>
      <p:sp>
        <p:nvSpPr>
          <p:cNvPr id="263" name="Shape 263"/>
          <p:cNvSpPr txBox="1"/>
          <p:nvPr/>
        </p:nvSpPr>
        <p:spPr>
          <a:xfrm>
            <a:off x="6845300" y="4468805"/>
            <a:ext cx="2819400" cy="2819400"/>
          </a:xfrm>
          <a:prstGeom prst="rect">
            <a:avLst/>
          </a:prstGeom>
          <a:noFill/>
          <a:ln w="76200" cap="flat" cmpd="sng">
            <a:solidFill>
              <a:srgbClr val="00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54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max()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ru-RU" sz="54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функция</a:t>
            </a:r>
            <a:endParaRPr lang="en-US" sz="54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cxnSp>
        <p:nvCxnSpPr>
          <p:cNvPr id="264" name="Shape 264"/>
          <p:cNvCxnSpPr/>
          <p:nvPr/>
        </p:nvCxnSpPr>
        <p:spPr>
          <a:xfrm flipH="1">
            <a:off x="5299074" y="5922955"/>
            <a:ext cx="1492250" cy="17461"/>
          </a:xfrm>
          <a:prstGeom prst="straightConnector1">
            <a:avLst/>
          </a:prstGeom>
          <a:noFill/>
          <a:ln w="88900" cap="rnd" cmpd="sng">
            <a:solidFill>
              <a:schemeClr val="lt1"/>
            </a:solidFill>
            <a:prstDash val="solid"/>
            <a:miter/>
            <a:headEnd type="stealth" w="med" len="med"/>
            <a:tailEnd type="none" w="med" len="med"/>
          </a:ln>
        </p:spPr>
      </p:cxnSp>
      <p:sp>
        <p:nvSpPr>
          <p:cNvPr id="265" name="Shape 265"/>
          <p:cNvSpPr txBox="1"/>
          <p:nvPr/>
        </p:nvSpPr>
        <p:spPr>
          <a:xfrm>
            <a:off x="2616200" y="5351455"/>
            <a:ext cx="2849562" cy="11430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Arial"/>
              <a:buNone/>
            </a:pPr>
            <a:r>
              <a:rPr lang="en-US" sz="3600" dirty="0">
                <a:solidFill>
                  <a:srgbClr val="FF7F00"/>
                </a:solidFill>
              </a:rPr>
              <a:t>'</a:t>
            </a:r>
            <a:r>
              <a:rPr lang="en-US" sz="3600" u="none" strike="noStrike" cap="none" dirty="0">
                <a:solidFill>
                  <a:srgbClr val="FF7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Hello world</a:t>
            </a:r>
            <a:r>
              <a:rPr lang="en-US" sz="3600" dirty="0">
                <a:solidFill>
                  <a:srgbClr val="FF7F00"/>
                </a:solidFill>
              </a:rPr>
              <a:t>'</a:t>
            </a:r>
            <a:r>
              <a:rPr lang="en-US" sz="3600" u="none" strike="noStrike" cap="none" dirty="0">
                <a:solidFill>
                  <a:srgbClr val="FF7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Cabin"/>
              <a:buNone/>
            </a:pPr>
            <a:r>
              <a:rPr lang="en-US" sz="3600" u="none" strike="noStrike" cap="none" dirty="0" smtClean="0">
                <a:solidFill>
                  <a:srgbClr val="F3F3F3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(</a:t>
            </a:r>
            <a:r>
              <a:rPr lang="ru-RU" sz="3600" u="none" strike="noStrike" cap="none" dirty="0" smtClean="0">
                <a:solidFill>
                  <a:srgbClr val="F3F3F3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строка</a:t>
            </a:r>
            <a:r>
              <a:rPr lang="en-US" sz="3600" u="none" strike="noStrike" cap="none" dirty="0" smtClean="0">
                <a:solidFill>
                  <a:srgbClr val="F3F3F3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)</a:t>
            </a:r>
            <a:endParaRPr lang="en-US" sz="3600" u="none" strike="noStrike" cap="none" dirty="0">
              <a:solidFill>
                <a:srgbClr val="F3F3F3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266" name="Shape 266"/>
          <p:cNvSpPr txBox="1"/>
          <p:nvPr/>
        </p:nvSpPr>
        <p:spPr>
          <a:xfrm>
            <a:off x="11642725" y="5300655"/>
            <a:ext cx="2187575" cy="11430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Arial"/>
              <a:buNone/>
            </a:pPr>
            <a:r>
              <a:rPr lang="en-US" sz="3600" dirty="0">
                <a:solidFill>
                  <a:srgbClr val="00FF00"/>
                </a:solidFill>
              </a:rPr>
              <a:t>'</a:t>
            </a:r>
            <a:r>
              <a:rPr lang="en-US" sz="3600" u="none" strike="noStrike" cap="none" dirty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w</a:t>
            </a:r>
            <a:r>
              <a:rPr lang="en-US" sz="3600" dirty="0">
                <a:solidFill>
                  <a:srgbClr val="00FF00"/>
                </a:solidFill>
              </a:rPr>
              <a:t>'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3600" u="none" strike="noStrike" cap="none" dirty="0" smtClean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(</a:t>
            </a:r>
            <a:r>
              <a:rPr lang="ru-RU" sz="3600" u="none" strike="noStrike" cap="none" dirty="0" smtClean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строка</a:t>
            </a:r>
            <a:r>
              <a:rPr lang="en-US" sz="3600" u="none" strike="noStrike" cap="none" dirty="0" smtClean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)</a:t>
            </a:r>
            <a:endParaRPr lang="en-US" sz="3600" u="none" strike="noStrike" cap="none" dirty="0">
              <a:solidFill>
                <a:srgbClr val="FFFFFF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cxnSp>
        <p:nvCxnSpPr>
          <p:cNvPr id="267" name="Shape 267"/>
          <p:cNvCxnSpPr/>
          <p:nvPr/>
        </p:nvCxnSpPr>
        <p:spPr>
          <a:xfrm flipH="1">
            <a:off x="9680574" y="5872155"/>
            <a:ext cx="1492250" cy="17461"/>
          </a:xfrm>
          <a:prstGeom prst="straightConnector1">
            <a:avLst/>
          </a:prstGeom>
          <a:noFill/>
          <a:ln w="88900" cap="rnd" cmpd="sng">
            <a:solidFill>
              <a:schemeClr val="lt1"/>
            </a:solidFill>
            <a:prstDash val="solid"/>
            <a:miter/>
            <a:headEnd type="stealth" w="med" len="med"/>
            <a:tailEnd type="none" w="med" len="med"/>
          </a:ln>
        </p:spPr>
      </p:cxnSp>
      <p:sp>
        <p:nvSpPr>
          <p:cNvPr id="268" name="Shape 268"/>
          <p:cNvSpPr txBox="1"/>
          <p:nvPr/>
        </p:nvSpPr>
        <p:spPr>
          <a:xfrm>
            <a:off x="9664700" y="1745673"/>
            <a:ext cx="5750025" cy="3554982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lvl="0" algn="ctr">
              <a:buClr>
                <a:schemeClr val="lt1"/>
              </a:buClr>
              <a:buSzPct val="25000"/>
            </a:pPr>
            <a:r>
              <a:rPr lang="ru-RU" sz="3600" u="none" strike="noStrike" cap="none" dirty="0" smtClean="0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Функция</a:t>
            </a:r>
            <a:r>
              <a:rPr lang="en-US" sz="3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ru-RU" sz="3600" dirty="0">
                <a:solidFill>
                  <a:schemeClr val="bg1"/>
                </a:solidFill>
              </a:rPr>
              <a:t>—</a:t>
            </a:r>
            <a:r>
              <a:rPr lang="ru-RU" sz="3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это </a:t>
            </a:r>
            <a:r>
              <a:rPr lang="ru-RU" sz="3600" u="none" strike="noStrike" cap="none" dirty="0" smtClean="0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некий сохраненный код</a:t>
            </a:r>
            <a:r>
              <a:rPr lang="ru-RU" sz="3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, который мы используем</a:t>
            </a:r>
            <a:r>
              <a:rPr lang="en-US" sz="3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. </a:t>
            </a:r>
            <a:r>
              <a:rPr lang="ru-RU" sz="3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Функция получает набор </a:t>
            </a:r>
            <a:r>
              <a:rPr lang="ru-RU" sz="3600" u="none" strike="noStrike" cap="none" dirty="0" smtClean="0">
                <a:solidFill>
                  <a:srgbClr val="FF7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входных данных</a:t>
            </a:r>
            <a:r>
              <a:rPr lang="en-US" sz="3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ru-RU" sz="3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и</a:t>
            </a:r>
            <a:r>
              <a:rPr lang="en-US" sz="3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ru-RU" sz="3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возвращает </a:t>
            </a:r>
            <a:r>
              <a:rPr lang="ru-RU" sz="3600" u="none" strike="noStrike" cap="none" dirty="0" smtClean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результат</a:t>
            </a:r>
            <a:endParaRPr lang="en-US" sz="36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269" name="Shape 269"/>
          <p:cNvSpPr txBox="1"/>
          <p:nvPr/>
        </p:nvSpPr>
        <p:spPr>
          <a:xfrm>
            <a:off x="5476096" y="7618405"/>
            <a:ext cx="5303809" cy="6222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ru-RU" sz="3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Гвидо написал этот код</a:t>
            </a:r>
            <a:endParaRPr lang="en-US" sz="36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Shape 262"/>
          <p:cNvSpPr txBox="1"/>
          <p:nvPr/>
        </p:nvSpPr>
        <p:spPr>
          <a:xfrm>
            <a:off x="1200150" y="2616200"/>
            <a:ext cx="7132199" cy="16638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big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= </a:t>
            </a:r>
            <a:r>
              <a:rPr lang="en-US" sz="30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max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('Hello world')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3000" i="0" u="none" strike="noStrike" cap="none" dirty="0" smtClean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3000" i="0" u="none" strike="noStrike" cap="none" dirty="0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3000" i="0" u="none" strike="noStrike" cap="none" dirty="0" smtClean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big</a:t>
            </a:r>
            <a:r>
              <a:rPr lang="en-US" sz="3000" i="0" u="none" strike="noStrike" cap="none" dirty="0" smtClean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  <a:endParaRPr lang="en-US" sz="3000" i="0" u="none" strike="noStrike" cap="none" dirty="0">
              <a:solidFill>
                <a:schemeClr val="bg1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w</a:t>
            </a:r>
            <a:endParaRPr lang="en-US" sz="3000" i="0" u="none" strike="noStrike" cap="none" dirty="0">
              <a:solidFill>
                <a:schemeClr val="lt1"/>
              </a:solidFill>
              <a:latin typeface="Courier"/>
              <a:ea typeface="Courier"/>
              <a:cs typeface="Courier"/>
              <a:sym typeface="Courier New"/>
            </a:endParaRPr>
          </a:p>
        </p:txBody>
      </p:sp>
      <p:sp>
        <p:nvSpPr>
          <p:cNvPr id="263" name="Shape 263"/>
          <p:cNvSpPr txBox="1"/>
          <p:nvPr/>
        </p:nvSpPr>
        <p:spPr>
          <a:xfrm>
            <a:off x="6669089" y="4462455"/>
            <a:ext cx="3159124" cy="2819400"/>
          </a:xfrm>
          <a:prstGeom prst="rect">
            <a:avLst/>
          </a:prstGeom>
          <a:noFill/>
          <a:ln w="76200" cap="flat" cmpd="sng">
            <a:solidFill>
              <a:srgbClr val="00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lvl="0">
              <a:buClr>
                <a:srgbClr val="FFFF00"/>
              </a:buClr>
              <a:buSzPct val="25000"/>
            </a:pPr>
            <a:r>
              <a:rPr lang="en-US" sz="2400" b="1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2400" dirty="0" err="1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def</a:t>
            </a:r>
            <a:r>
              <a:rPr lang="en-US" sz="24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max(</a:t>
            </a:r>
            <a:r>
              <a:rPr lang="en-US" sz="2400" dirty="0" err="1">
                <a:solidFill>
                  <a:srgbClr val="00FDFF"/>
                </a:solidFill>
                <a:latin typeface="Courier"/>
                <a:ea typeface="Courier"/>
                <a:cs typeface="Courier"/>
                <a:sym typeface="Courier New"/>
              </a:rPr>
              <a:t>inp</a:t>
            </a:r>
            <a:r>
              <a:rPr lang="en-US" sz="24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):</a:t>
            </a:r>
          </a:p>
          <a:p>
            <a:pPr lvl="0">
              <a:buClr>
                <a:schemeClr val="lt1"/>
              </a:buClr>
              <a:buSzPct val="25000"/>
            </a:pPr>
            <a:r>
              <a:rPr lang="en-US" sz="24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 blah</a:t>
            </a:r>
          </a:p>
          <a:p>
            <a:pPr lvl="0">
              <a:buClr>
                <a:schemeClr val="lt1"/>
              </a:buClr>
              <a:buSzPct val="25000"/>
            </a:pPr>
            <a:r>
              <a:rPr lang="en-US" sz="24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 blah</a:t>
            </a:r>
          </a:p>
          <a:p>
            <a:pPr lvl="0">
              <a:buClr>
                <a:schemeClr val="lt1"/>
              </a:buClr>
              <a:buSzPct val="25000"/>
            </a:pPr>
            <a:r>
              <a:rPr lang="en-US" sz="24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 </a:t>
            </a:r>
            <a:r>
              <a:rPr lang="en-US" sz="2400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for</a:t>
            </a:r>
            <a:r>
              <a:rPr lang="en-US" sz="24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x </a:t>
            </a:r>
            <a:r>
              <a:rPr lang="en-US" sz="2400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in</a:t>
            </a:r>
            <a:r>
              <a:rPr lang="en-US" sz="24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2400" dirty="0" err="1" smtClean="0">
                <a:solidFill>
                  <a:srgbClr val="00FDFF"/>
                </a:solidFill>
                <a:latin typeface="Courier"/>
                <a:ea typeface="Courier"/>
                <a:cs typeface="Courier"/>
                <a:sym typeface="Courier New"/>
              </a:rPr>
              <a:t>inp</a:t>
            </a:r>
            <a:r>
              <a:rPr lang="en-US" sz="2400" dirty="0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:</a:t>
            </a:r>
            <a:endParaRPr lang="en-US" sz="2400" dirty="0">
              <a:solidFill>
                <a:schemeClr val="lt1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lvl="0">
              <a:buClr>
                <a:schemeClr val="lt1"/>
              </a:buClr>
              <a:buSzPct val="25000"/>
            </a:pPr>
            <a:r>
              <a:rPr lang="en-US" sz="24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   blah</a:t>
            </a:r>
          </a:p>
          <a:p>
            <a:pPr lvl="0">
              <a:buClr>
                <a:schemeClr val="lt1"/>
              </a:buClr>
              <a:buSzPct val="25000"/>
            </a:pPr>
            <a:r>
              <a:rPr lang="en-US" sz="24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   blah</a:t>
            </a:r>
          </a:p>
        </p:txBody>
      </p:sp>
      <p:cxnSp>
        <p:nvCxnSpPr>
          <p:cNvPr id="264" name="Shape 264"/>
          <p:cNvCxnSpPr/>
          <p:nvPr/>
        </p:nvCxnSpPr>
        <p:spPr>
          <a:xfrm flipH="1">
            <a:off x="5299074" y="5922955"/>
            <a:ext cx="1242403" cy="17461"/>
          </a:xfrm>
          <a:prstGeom prst="straightConnector1">
            <a:avLst/>
          </a:prstGeom>
          <a:noFill/>
          <a:ln w="88900" cap="rnd" cmpd="sng">
            <a:solidFill>
              <a:schemeClr val="lt1"/>
            </a:solidFill>
            <a:prstDash val="solid"/>
            <a:miter/>
            <a:headEnd type="stealth" w="med" len="med"/>
            <a:tailEnd type="none" w="med" len="med"/>
          </a:ln>
        </p:spPr>
      </p:cxnSp>
      <p:sp>
        <p:nvSpPr>
          <p:cNvPr id="265" name="Shape 265"/>
          <p:cNvSpPr txBox="1"/>
          <p:nvPr/>
        </p:nvSpPr>
        <p:spPr>
          <a:xfrm>
            <a:off x="2616200" y="5351455"/>
            <a:ext cx="2849562" cy="11430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Arial"/>
              <a:buNone/>
            </a:pPr>
            <a:r>
              <a:rPr lang="en-US" sz="3600" dirty="0">
                <a:solidFill>
                  <a:srgbClr val="FF7F00"/>
                </a:solidFill>
              </a:rPr>
              <a:t>'</a:t>
            </a:r>
            <a:r>
              <a:rPr lang="en-US" sz="3600" u="none" strike="noStrike" cap="none" dirty="0">
                <a:solidFill>
                  <a:srgbClr val="FF7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Hello world</a:t>
            </a:r>
            <a:r>
              <a:rPr lang="en-US" sz="3600" dirty="0">
                <a:solidFill>
                  <a:srgbClr val="FF7F00"/>
                </a:solidFill>
              </a:rPr>
              <a:t>'</a:t>
            </a:r>
            <a:r>
              <a:rPr lang="en-US" sz="3600" u="none" strike="noStrike" cap="none" dirty="0">
                <a:solidFill>
                  <a:srgbClr val="FF7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Cabin"/>
              <a:buNone/>
            </a:pPr>
            <a:r>
              <a:rPr lang="en-US" sz="3600" u="none" strike="noStrike" cap="none" dirty="0" smtClean="0">
                <a:solidFill>
                  <a:srgbClr val="F3F3F3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(</a:t>
            </a:r>
            <a:r>
              <a:rPr lang="ru-RU" sz="3600" u="none" strike="noStrike" cap="none" dirty="0" smtClean="0">
                <a:solidFill>
                  <a:srgbClr val="F3F3F3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строка</a:t>
            </a:r>
            <a:r>
              <a:rPr lang="en-US" sz="3600" u="none" strike="noStrike" cap="none" dirty="0" smtClean="0">
                <a:solidFill>
                  <a:srgbClr val="F3F3F3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)</a:t>
            </a:r>
            <a:endParaRPr lang="en-US" sz="3600" u="none" strike="noStrike" cap="none" dirty="0">
              <a:solidFill>
                <a:srgbClr val="F3F3F3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266" name="Shape 266"/>
          <p:cNvSpPr txBox="1"/>
          <p:nvPr/>
        </p:nvSpPr>
        <p:spPr>
          <a:xfrm>
            <a:off x="11642725" y="5300655"/>
            <a:ext cx="2187575" cy="11430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Arial"/>
              <a:buNone/>
            </a:pPr>
            <a:r>
              <a:rPr lang="en-US" sz="3600" dirty="0">
                <a:solidFill>
                  <a:srgbClr val="00FF00"/>
                </a:solidFill>
              </a:rPr>
              <a:t>'</a:t>
            </a:r>
            <a:r>
              <a:rPr lang="en-US" sz="3600" u="none" strike="noStrike" cap="none" dirty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w</a:t>
            </a:r>
            <a:r>
              <a:rPr lang="en-US" sz="3600" dirty="0">
                <a:solidFill>
                  <a:srgbClr val="00FF00"/>
                </a:solidFill>
              </a:rPr>
              <a:t>'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3600" u="none" strike="noStrike" cap="none" dirty="0" smtClean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(</a:t>
            </a:r>
            <a:r>
              <a:rPr lang="ru-RU" sz="3600" u="none" strike="noStrike" cap="none" dirty="0" smtClean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строка</a:t>
            </a:r>
            <a:r>
              <a:rPr lang="en-US" sz="3600" u="none" strike="noStrike" cap="none" dirty="0" smtClean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)</a:t>
            </a:r>
            <a:endParaRPr lang="en-US" sz="3600" u="none" strike="noStrike" cap="none" dirty="0">
              <a:solidFill>
                <a:srgbClr val="FFFFFF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cxnSp>
        <p:nvCxnSpPr>
          <p:cNvPr id="267" name="Shape 267"/>
          <p:cNvCxnSpPr/>
          <p:nvPr/>
        </p:nvCxnSpPr>
        <p:spPr>
          <a:xfrm flipH="1">
            <a:off x="10093569" y="5872155"/>
            <a:ext cx="1079255" cy="0"/>
          </a:xfrm>
          <a:prstGeom prst="straightConnector1">
            <a:avLst/>
          </a:prstGeom>
          <a:noFill/>
          <a:ln w="88900" cap="rnd" cmpd="sng">
            <a:solidFill>
              <a:schemeClr val="lt1"/>
            </a:solidFill>
            <a:prstDash val="solid"/>
            <a:miter/>
            <a:headEnd type="stealth" w="med" len="med"/>
            <a:tailEnd type="none" w="med" len="med"/>
          </a:ln>
        </p:spPr>
      </p:cxnSp>
      <p:sp>
        <p:nvSpPr>
          <p:cNvPr id="12" name="Shape 261"/>
          <p:cNvSpPr txBox="1">
            <a:spLocks noGrp="1"/>
          </p:cNvSpPr>
          <p:nvPr>
            <p:ph type="title"/>
          </p:nvPr>
        </p:nvSpPr>
        <p:spPr>
          <a:xfrm>
            <a:off x="1155700" y="609601"/>
            <a:ext cx="13932000" cy="1208116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ru-RU" sz="7600" u="none" strike="noStrike" cap="none" dirty="0" smtClean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Функция </a:t>
            </a:r>
            <a:r>
              <a:rPr lang="en-US" sz="7600" u="none" strike="noStrike" cap="none" dirty="0" smtClean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Max</a:t>
            </a:r>
            <a:r>
              <a:rPr lang="ru-RU" sz="7600" u="none" strike="noStrike" cap="none" dirty="0" smtClean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()</a:t>
            </a:r>
            <a:endParaRPr lang="en-US" sz="76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13" name="Shape 269"/>
          <p:cNvSpPr txBox="1"/>
          <p:nvPr/>
        </p:nvSpPr>
        <p:spPr>
          <a:xfrm>
            <a:off x="5476096" y="7618405"/>
            <a:ext cx="5303809" cy="6222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ru-RU" sz="3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Гвидо написал этот код</a:t>
            </a:r>
            <a:endParaRPr lang="en-US" sz="36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14" name="Shape 268"/>
          <p:cNvSpPr txBox="1"/>
          <p:nvPr/>
        </p:nvSpPr>
        <p:spPr>
          <a:xfrm>
            <a:off x="9664700" y="1745673"/>
            <a:ext cx="5750025" cy="3554982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lvl="0" algn="ctr">
              <a:buClr>
                <a:schemeClr val="lt1"/>
              </a:buClr>
              <a:buSzPct val="25000"/>
            </a:pPr>
            <a:r>
              <a:rPr lang="ru-RU" sz="3600" u="none" strike="noStrike" cap="none" dirty="0" smtClean="0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Функция</a:t>
            </a:r>
            <a:r>
              <a:rPr lang="en-US" sz="3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ru-RU" sz="3600" dirty="0">
                <a:solidFill>
                  <a:schemeClr val="bg1"/>
                </a:solidFill>
              </a:rPr>
              <a:t>—</a:t>
            </a:r>
            <a:r>
              <a:rPr lang="ru-RU" sz="3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это </a:t>
            </a:r>
            <a:r>
              <a:rPr lang="ru-RU" sz="3600" u="none" strike="noStrike" cap="none" dirty="0" smtClean="0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некий сохраненный код</a:t>
            </a:r>
            <a:r>
              <a:rPr lang="ru-RU" sz="3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, который мы используем</a:t>
            </a:r>
            <a:r>
              <a:rPr lang="en-US" sz="3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. </a:t>
            </a:r>
            <a:r>
              <a:rPr lang="ru-RU" sz="3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Функция получает набор </a:t>
            </a:r>
            <a:r>
              <a:rPr lang="ru-RU" sz="3600" u="none" strike="noStrike" cap="none" dirty="0" smtClean="0">
                <a:solidFill>
                  <a:srgbClr val="FF7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входных данных</a:t>
            </a:r>
            <a:r>
              <a:rPr lang="en-US" sz="3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ru-RU" sz="3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и</a:t>
            </a:r>
            <a:r>
              <a:rPr lang="en-US" sz="3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ru-RU" sz="3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возвращает </a:t>
            </a:r>
            <a:r>
              <a:rPr lang="ru-RU" sz="3600" u="none" strike="noStrike" cap="none" dirty="0" smtClean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результат</a:t>
            </a:r>
            <a:endParaRPr lang="en-US" sz="36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</p:spTree>
    <p:extLst>
      <p:ext uri="{BB962C8B-B14F-4D97-AF65-F5344CB8AC3E}">
        <p14:creationId xmlns:p14="http://schemas.microsoft.com/office/powerpoint/2010/main" val="2900906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Shape 287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ru-RU" sz="7600" u="none" strike="noStrike" cap="none" dirty="0" smtClean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Преобразование типов</a:t>
            </a:r>
            <a:endParaRPr lang="en-US" sz="76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288" name="Shape 288"/>
          <p:cNvSpPr txBox="1">
            <a:spLocks noGrp="1"/>
          </p:cNvSpPr>
          <p:nvPr>
            <p:ph type="body" idx="1"/>
          </p:nvPr>
        </p:nvSpPr>
        <p:spPr>
          <a:xfrm>
            <a:off x="1155699" y="2603500"/>
            <a:ext cx="6442133" cy="5702399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749300" lvl="0" indent="-371094">
              <a:spcBef>
                <a:spcPts val="0"/>
              </a:spcBef>
              <a:buSzPct val="100000"/>
            </a:pPr>
            <a:r>
              <a:rPr lang="ru-RU" sz="3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Когда вы помещаете в выражение целое число и число с плавающей точкой, целое число </a:t>
            </a:r>
            <a:r>
              <a:rPr lang="ru-RU" sz="3600" dirty="0" smtClean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преобразуется</a:t>
            </a:r>
            <a:r>
              <a:rPr lang="en-US" sz="3600" dirty="0" smtClean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ru-RU" sz="3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в число с плавающей точкой</a:t>
            </a:r>
            <a:endParaRPr lang="en-US" sz="3600" u="none" strike="noStrike" cap="none" dirty="0" smtClean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749300" marR="0" lvl="0" indent="-371094" algn="l" rtl="0">
              <a:lnSpc>
                <a:spcPct val="100000"/>
              </a:lnSpc>
              <a:spcBef>
                <a:spcPts val="35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Cabin"/>
              <a:buChar char="•"/>
            </a:pPr>
            <a:r>
              <a:rPr lang="ru-RU" sz="3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Вы можете устанавливать и </a:t>
            </a:r>
            <a:r>
              <a:rPr lang="ru-RU" sz="3600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изменять </a:t>
            </a:r>
            <a:r>
              <a:rPr lang="ru-RU" sz="3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тип при помощи встроенных функций </a:t>
            </a:r>
            <a:r>
              <a:rPr lang="en-US" sz="3600" u="none" strike="noStrike" cap="none" dirty="0" err="1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int</a:t>
            </a:r>
            <a:r>
              <a:rPr lang="en-US" sz="3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() </a:t>
            </a:r>
            <a:r>
              <a:rPr lang="ru-RU" sz="3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и</a:t>
            </a:r>
            <a:r>
              <a:rPr lang="en-US" sz="3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float()</a:t>
            </a:r>
            <a:endParaRPr lang="en-US" sz="36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289" name="Shape 289"/>
          <p:cNvSpPr txBox="1"/>
          <p:nvPr/>
        </p:nvSpPr>
        <p:spPr>
          <a:xfrm>
            <a:off x="7940325" y="2064450"/>
            <a:ext cx="7874399" cy="65981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>
              <a:buClr>
                <a:schemeClr val="lt1"/>
              </a:buClr>
              <a:buSzPct val="25000"/>
            </a:pPr>
            <a:r>
              <a:rPr lang="en-US" sz="28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2800" i="0" u="none" strike="noStrike" cap="none" dirty="0" smtClean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print(</a:t>
            </a:r>
            <a:r>
              <a:rPr lang="en-US" sz="2800" i="0" u="none" strike="noStrike" cap="none" dirty="0" smtClean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float</a:t>
            </a:r>
            <a:r>
              <a:rPr lang="en-US" sz="2800" i="0" u="none" strike="noStrike" cap="none" dirty="0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(99</a:t>
            </a:r>
            <a:r>
              <a:rPr lang="en-US" sz="28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) </a:t>
            </a:r>
            <a:r>
              <a:rPr lang="en-US" sz="28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/</a:t>
            </a:r>
            <a:r>
              <a:rPr lang="en-US" sz="28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2800" i="0" u="none" strike="noStrike" cap="none" dirty="0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100</a:t>
            </a:r>
            <a:r>
              <a:rPr lang="en-US" sz="2800" dirty="0" smtClean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  <a:endParaRPr lang="en-US" sz="2800" i="0" u="none" strike="noStrike" cap="none" dirty="0">
              <a:solidFill>
                <a:schemeClr val="lt1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8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0.99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8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2800" i="0" u="none" strike="noStrike" cap="none" dirty="0" err="1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i</a:t>
            </a:r>
            <a:r>
              <a:rPr lang="en-US" sz="28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= 42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8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28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type</a:t>
            </a:r>
            <a:r>
              <a:rPr lang="en-US" sz="28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2800" i="0" u="none" strike="noStrike" cap="none" dirty="0" err="1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i</a:t>
            </a:r>
            <a:r>
              <a:rPr lang="en-US" sz="28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800" i="0" u="none" strike="noStrike" cap="none" dirty="0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&lt;class '</a:t>
            </a:r>
            <a:r>
              <a:rPr lang="en-US" sz="2800" i="0" u="none" strike="noStrike" cap="none" dirty="0" err="1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int</a:t>
            </a:r>
            <a:r>
              <a:rPr lang="en-US" sz="28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'&gt;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8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f = </a:t>
            </a:r>
            <a:r>
              <a:rPr lang="en-US" sz="28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float</a:t>
            </a:r>
            <a:r>
              <a:rPr lang="en-US" sz="28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2800" i="0" u="none" strike="noStrike" cap="none" dirty="0" err="1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i</a:t>
            </a:r>
            <a:r>
              <a:rPr lang="en-US" sz="28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8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2800" i="0" u="none" strike="noStrike" cap="none" dirty="0" smtClean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2800" dirty="0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2800" i="0" u="none" strike="noStrike" cap="none" dirty="0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f)</a:t>
            </a:r>
            <a:endParaRPr lang="en-US" sz="2800" i="0" u="none" strike="noStrike" cap="none" dirty="0">
              <a:solidFill>
                <a:schemeClr val="lt1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8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42.0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8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28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type</a:t>
            </a:r>
            <a:r>
              <a:rPr lang="en-US" sz="28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(f)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800" i="0" u="none" strike="noStrike" cap="none" dirty="0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&lt;class 'float</a:t>
            </a:r>
            <a:r>
              <a:rPr lang="en-US" sz="28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'&gt;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8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2800" i="0" u="none" strike="noStrike" cap="none" dirty="0" smtClean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28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2800" i="0" u="none" strike="noStrike" cap="none" dirty="0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1 </a:t>
            </a:r>
            <a:r>
              <a:rPr lang="en-US" sz="28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+</a:t>
            </a:r>
            <a:r>
              <a:rPr lang="en-US" sz="28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2 </a:t>
            </a:r>
            <a:r>
              <a:rPr lang="en-US" sz="28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*</a:t>
            </a:r>
            <a:r>
              <a:rPr lang="en-US" sz="28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28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float</a:t>
            </a:r>
            <a:r>
              <a:rPr lang="en-US" sz="28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(3) </a:t>
            </a:r>
            <a:r>
              <a:rPr lang="en-US" sz="28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/</a:t>
            </a:r>
            <a:r>
              <a:rPr lang="en-US" sz="28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28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4 </a:t>
            </a:r>
            <a:r>
              <a:rPr lang="en-US" sz="2800" i="0" u="none" strike="noStrike" cap="none" dirty="0" smtClean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–</a:t>
            </a:r>
            <a:r>
              <a:rPr lang="en-US" sz="2800" i="0" u="none" strike="noStrike" cap="none" dirty="0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5)</a:t>
            </a:r>
            <a:endParaRPr lang="en-US" sz="2800" i="0" u="none" strike="noStrike" cap="none" dirty="0">
              <a:solidFill>
                <a:schemeClr val="lt1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8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-2.5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8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Shape 294"/>
          <p:cNvSpPr txBox="1">
            <a:spLocks noGrp="1"/>
          </p:cNvSpPr>
          <p:nvPr>
            <p:ph type="title"/>
          </p:nvPr>
        </p:nvSpPr>
        <p:spPr>
          <a:xfrm>
            <a:off x="1155700" y="606822"/>
            <a:ext cx="6288088" cy="2153949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ru-RU" sz="5800" u="none" strike="noStrike" cap="none" dirty="0" smtClean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Преобразование строк</a:t>
            </a:r>
            <a:endParaRPr lang="en-US" sz="58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295" name="Shape 295"/>
          <p:cNvSpPr txBox="1">
            <a:spLocks noGrp="1"/>
          </p:cNvSpPr>
          <p:nvPr>
            <p:ph type="body" idx="1"/>
          </p:nvPr>
        </p:nvSpPr>
        <p:spPr>
          <a:xfrm>
            <a:off x="1155700" y="2603500"/>
            <a:ext cx="6116638" cy="5702399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749300" marR="0" lvl="0" indent="-37109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Cabin"/>
              <a:buChar char="•"/>
            </a:pPr>
            <a:r>
              <a:rPr lang="ru-RU" sz="3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Вы можете использовать функции </a:t>
            </a:r>
            <a:r>
              <a:rPr lang="en-US" sz="3600" u="none" strike="noStrike" cap="none" dirty="0" err="1" smtClean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int</a:t>
            </a:r>
            <a:r>
              <a:rPr lang="en-US" sz="3600" u="none" strike="noStrike" cap="none" dirty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()</a:t>
            </a:r>
            <a:r>
              <a:rPr lang="en-US" sz="36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ru-RU" sz="3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и</a:t>
            </a:r>
            <a:r>
              <a:rPr lang="en-US" sz="3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en-US" sz="3600" u="none" strike="noStrike" cap="none" dirty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float()</a:t>
            </a:r>
            <a:r>
              <a:rPr lang="en-US" sz="36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ru-RU" sz="3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для преобразований между строками и числами</a:t>
            </a:r>
            <a:endParaRPr lang="en-US" sz="36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749300" marR="0" lvl="0" indent="-371094" algn="l" rtl="0">
              <a:lnSpc>
                <a:spcPct val="100000"/>
              </a:lnSpc>
              <a:spcBef>
                <a:spcPts val="35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Cabin"/>
              <a:buChar char="•"/>
            </a:pPr>
            <a:r>
              <a:rPr lang="ru-RU" sz="3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В случае, если строка не содержит числовых символов, вы получите сообщение об </a:t>
            </a:r>
            <a:r>
              <a:rPr lang="ru-RU" sz="3600" u="none" strike="noStrike" cap="none" dirty="0" smtClean="0">
                <a:solidFill>
                  <a:srgbClr val="E066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ошибке</a:t>
            </a:r>
            <a:endParaRPr lang="en-US" sz="36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296" name="Shape 296"/>
          <p:cNvSpPr txBox="1"/>
          <p:nvPr/>
        </p:nvSpPr>
        <p:spPr>
          <a:xfrm>
            <a:off x="7946600" y="742950"/>
            <a:ext cx="7369199" cy="76581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5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2500" i="0" u="none" strike="noStrike" cap="none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sval</a:t>
            </a:r>
            <a:r>
              <a:rPr lang="en-US" sz="25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= '123'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5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25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type</a:t>
            </a:r>
            <a:r>
              <a:rPr lang="en-US" sz="25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2500" i="0" u="none" strike="noStrike" cap="none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sval</a:t>
            </a:r>
            <a:r>
              <a:rPr lang="en-US" sz="25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500" i="0" u="none" strike="noStrike" cap="none" dirty="0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&lt;class '</a:t>
            </a:r>
            <a:r>
              <a:rPr lang="en-US" sz="2500" i="0" u="none" strike="noStrike" cap="none" dirty="0" err="1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str</a:t>
            </a:r>
            <a:r>
              <a:rPr lang="en-US" sz="25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'&gt;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5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2500" i="0" u="none" strike="noStrike" cap="none" dirty="0" smtClean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25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2500" i="0" u="none" strike="noStrike" cap="none" dirty="0" err="1" smtClean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sval</a:t>
            </a:r>
            <a:r>
              <a:rPr lang="en-US" sz="2500" i="0" u="none" strike="noStrike" cap="none" dirty="0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25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+</a:t>
            </a:r>
            <a:r>
              <a:rPr lang="en-US" sz="25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2500" i="0" u="none" strike="noStrike" cap="none" dirty="0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1)</a:t>
            </a:r>
            <a:endParaRPr lang="en-US" sz="2500" i="0" u="none" strike="noStrike" cap="none" dirty="0">
              <a:solidFill>
                <a:schemeClr val="lt1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ct val="25000"/>
              <a:buFont typeface="Cabin"/>
              <a:buNone/>
            </a:pPr>
            <a:r>
              <a:rPr lang="en-US" sz="2500" i="0" u="none" strike="noStrike" cap="none" dirty="0" err="1">
                <a:solidFill>
                  <a:srgbClr val="E06666"/>
                </a:solidFill>
                <a:latin typeface="Courier"/>
                <a:ea typeface="Courier"/>
                <a:cs typeface="Courier"/>
                <a:sym typeface="Courier New"/>
              </a:rPr>
              <a:t>Traceback</a:t>
            </a:r>
            <a:r>
              <a:rPr lang="en-US" sz="2500" i="0" u="none" strike="noStrike" cap="none" dirty="0">
                <a:solidFill>
                  <a:srgbClr val="E06666"/>
                </a:solidFill>
                <a:latin typeface="Courier"/>
                <a:ea typeface="Courier"/>
                <a:cs typeface="Courier"/>
                <a:sym typeface="Courier New"/>
              </a:rPr>
              <a:t> (most recent call last):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ct val="25000"/>
              <a:buFont typeface="Cabin"/>
              <a:buNone/>
            </a:pPr>
            <a:r>
              <a:rPr lang="en-US" sz="2500" i="0" u="none" strike="noStrike" cap="none" dirty="0">
                <a:solidFill>
                  <a:srgbClr val="E06666"/>
                </a:solidFill>
                <a:latin typeface="Courier"/>
                <a:ea typeface="Courier"/>
                <a:cs typeface="Courier"/>
                <a:sym typeface="Courier New"/>
              </a:rPr>
              <a:t>  File "&lt;</a:t>
            </a:r>
            <a:r>
              <a:rPr lang="en-US" sz="2500" i="0" u="none" strike="noStrike" cap="none" dirty="0" err="1">
                <a:solidFill>
                  <a:srgbClr val="E06666"/>
                </a:solidFill>
                <a:latin typeface="Courier"/>
                <a:ea typeface="Courier"/>
                <a:cs typeface="Courier"/>
                <a:sym typeface="Courier New"/>
              </a:rPr>
              <a:t>stdin</a:t>
            </a:r>
            <a:r>
              <a:rPr lang="en-US" sz="2500" i="0" u="none" strike="noStrike" cap="none" dirty="0">
                <a:solidFill>
                  <a:srgbClr val="E06666"/>
                </a:solidFill>
                <a:latin typeface="Courier"/>
                <a:ea typeface="Courier"/>
                <a:cs typeface="Courier"/>
                <a:sym typeface="Courier New"/>
              </a:rPr>
              <a:t>&gt;", line 1, in &lt;module&gt;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ct val="25000"/>
              <a:buFont typeface="Cabin"/>
              <a:buNone/>
            </a:pPr>
            <a:r>
              <a:rPr lang="en-US" sz="2500" i="0" u="none" strike="noStrike" cap="none" dirty="0" err="1">
                <a:solidFill>
                  <a:srgbClr val="E06666"/>
                </a:solidFill>
                <a:latin typeface="Courier"/>
                <a:ea typeface="Courier"/>
                <a:cs typeface="Courier"/>
                <a:sym typeface="Courier New"/>
              </a:rPr>
              <a:t>TypeError</a:t>
            </a:r>
            <a:r>
              <a:rPr lang="en-US" sz="2500" i="0" u="none" strike="noStrike" cap="none" dirty="0">
                <a:solidFill>
                  <a:srgbClr val="E06666"/>
                </a:solidFill>
                <a:latin typeface="Courier"/>
                <a:ea typeface="Courier"/>
                <a:cs typeface="Courier"/>
                <a:sym typeface="Courier New"/>
              </a:rPr>
              <a:t>: cannot concatenate '</a:t>
            </a:r>
            <a:r>
              <a:rPr lang="en-US" sz="2500" i="0" u="none" strike="noStrike" cap="none" dirty="0" err="1">
                <a:solidFill>
                  <a:srgbClr val="E06666"/>
                </a:solidFill>
                <a:latin typeface="Courier"/>
                <a:ea typeface="Courier"/>
                <a:cs typeface="Courier"/>
                <a:sym typeface="Courier New"/>
              </a:rPr>
              <a:t>str</a:t>
            </a:r>
            <a:r>
              <a:rPr lang="en-US" sz="2500" i="0" u="none" strike="noStrike" cap="none" dirty="0">
                <a:solidFill>
                  <a:srgbClr val="E06666"/>
                </a:solidFill>
                <a:latin typeface="Courier"/>
                <a:ea typeface="Courier"/>
                <a:cs typeface="Courier"/>
                <a:sym typeface="Courier New"/>
              </a:rPr>
              <a:t>' and '</a:t>
            </a:r>
            <a:r>
              <a:rPr lang="en-US" sz="2500" i="0" u="none" strike="noStrike" cap="none" dirty="0" err="1">
                <a:solidFill>
                  <a:srgbClr val="E06666"/>
                </a:solidFill>
                <a:latin typeface="Courier"/>
                <a:ea typeface="Courier"/>
                <a:cs typeface="Courier"/>
                <a:sym typeface="Courier New"/>
              </a:rPr>
              <a:t>int</a:t>
            </a:r>
            <a:r>
              <a:rPr lang="en-US" sz="2500" i="0" u="none" strike="noStrike" cap="none" dirty="0">
                <a:solidFill>
                  <a:srgbClr val="E06666"/>
                </a:solidFill>
                <a:latin typeface="Courier"/>
                <a:ea typeface="Courier"/>
                <a:cs typeface="Courier"/>
                <a:sym typeface="Courier New"/>
              </a:rPr>
              <a:t>'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5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2500" i="0" u="none" strike="noStrike" cap="none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ival</a:t>
            </a:r>
            <a:r>
              <a:rPr lang="en-US" sz="25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= </a:t>
            </a:r>
            <a:r>
              <a:rPr lang="en-US" sz="2500" i="0" u="none" strike="noStrike" cap="none" dirty="0" err="1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int</a:t>
            </a:r>
            <a:r>
              <a:rPr lang="en-US" sz="25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2500" i="0" u="none" strike="noStrike" cap="none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sval</a:t>
            </a:r>
            <a:r>
              <a:rPr lang="en-US" sz="25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5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25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type</a:t>
            </a:r>
            <a:r>
              <a:rPr lang="en-US" sz="25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2500" i="0" u="none" strike="noStrike" cap="none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ival</a:t>
            </a:r>
            <a:r>
              <a:rPr lang="en-US" sz="25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500" i="0" u="none" strike="noStrike" cap="none" dirty="0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&lt;class '</a:t>
            </a:r>
            <a:r>
              <a:rPr lang="en-US" sz="2500" i="0" u="none" strike="noStrike" cap="none" dirty="0" err="1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int</a:t>
            </a:r>
            <a:r>
              <a:rPr lang="en-US" sz="25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'&gt;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5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2500" i="0" u="none" strike="noStrike" cap="none" dirty="0" smtClean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25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2500" i="0" u="none" strike="noStrike" cap="none" dirty="0" err="1" smtClean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ival</a:t>
            </a:r>
            <a:r>
              <a:rPr lang="en-US" sz="2500" i="0" u="none" strike="noStrike" cap="none" dirty="0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25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+ </a:t>
            </a:r>
            <a:r>
              <a:rPr lang="en-US" sz="2500" i="0" u="none" strike="noStrike" cap="none" dirty="0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1)</a:t>
            </a:r>
            <a:endParaRPr lang="en-US" sz="2500" i="0" u="none" strike="noStrike" cap="none" dirty="0">
              <a:solidFill>
                <a:schemeClr val="lt1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5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124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5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2500" i="0" u="none" strike="noStrike" cap="none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nsv</a:t>
            </a:r>
            <a:r>
              <a:rPr lang="en-US" sz="25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= 'hello bob'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5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2500" i="0" u="none" strike="noStrike" cap="none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niv</a:t>
            </a:r>
            <a:r>
              <a:rPr lang="en-US" sz="25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= </a:t>
            </a:r>
            <a:r>
              <a:rPr lang="en-US" sz="2500" i="0" u="none" strike="noStrike" cap="none" dirty="0" err="1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int</a:t>
            </a:r>
            <a:r>
              <a:rPr lang="en-US" sz="25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2500" i="0" u="none" strike="noStrike" cap="none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nsv</a:t>
            </a:r>
            <a:r>
              <a:rPr lang="en-US" sz="25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ct val="25000"/>
              <a:buFont typeface="Cabin"/>
              <a:buNone/>
            </a:pPr>
            <a:r>
              <a:rPr lang="en-US" sz="2500" i="0" u="none" strike="noStrike" cap="none" dirty="0" err="1">
                <a:solidFill>
                  <a:srgbClr val="E06666"/>
                </a:solidFill>
                <a:latin typeface="Courier"/>
                <a:ea typeface="Courier"/>
                <a:cs typeface="Courier"/>
                <a:sym typeface="Courier New"/>
              </a:rPr>
              <a:t>Traceback</a:t>
            </a:r>
            <a:r>
              <a:rPr lang="en-US" sz="2500" i="0" u="none" strike="noStrike" cap="none" dirty="0">
                <a:solidFill>
                  <a:srgbClr val="E06666"/>
                </a:solidFill>
                <a:latin typeface="Courier"/>
                <a:ea typeface="Courier"/>
                <a:cs typeface="Courier"/>
                <a:sym typeface="Courier New"/>
              </a:rPr>
              <a:t> (most recent call last):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ct val="25000"/>
              <a:buFont typeface="Cabin"/>
              <a:buNone/>
            </a:pPr>
            <a:r>
              <a:rPr lang="en-US" sz="2500" i="0" u="none" strike="noStrike" cap="none" dirty="0">
                <a:solidFill>
                  <a:srgbClr val="E06666"/>
                </a:solidFill>
                <a:latin typeface="Courier"/>
                <a:ea typeface="Courier"/>
                <a:cs typeface="Courier"/>
                <a:sym typeface="Courier New"/>
              </a:rPr>
              <a:t>  File "&lt;</a:t>
            </a:r>
            <a:r>
              <a:rPr lang="en-US" sz="2500" i="0" u="none" strike="noStrike" cap="none" dirty="0" err="1">
                <a:solidFill>
                  <a:srgbClr val="E06666"/>
                </a:solidFill>
                <a:latin typeface="Courier"/>
                <a:ea typeface="Courier"/>
                <a:cs typeface="Courier"/>
                <a:sym typeface="Courier New"/>
              </a:rPr>
              <a:t>stdin</a:t>
            </a:r>
            <a:r>
              <a:rPr lang="en-US" sz="2500" i="0" u="none" strike="noStrike" cap="none" dirty="0">
                <a:solidFill>
                  <a:srgbClr val="E06666"/>
                </a:solidFill>
                <a:latin typeface="Courier"/>
                <a:ea typeface="Courier"/>
                <a:cs typeface="Courier"/>
                <a:sym typeface="Courier New"/>
              </a:rPr>
              <a:t>&gt;", line 1, in &lt;module&gt;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ct val="25000"/>
              <a:buFont typeface="Cabin"/>
              <a:buNone/>
            </a:pPr>
            <a:r>
              <a:rPr lang="en-US" sz="2500" i="0" u="none" strike="noStrike" cap="none" dirty="0" err="1">
                <a:solidFill>
                  <a:srgbClr val="E06666"/>
                </a:solidFill>
                <a:latin typeface="Courier"/>
                <a:ea typeface="Courier"/>
                <a:cs typeface="Courier"/>
                <a:sym typeface="Courier New"/>
              </a:rPr>
              <a:t>ValueError</a:t>
            </a:r>
            <a:r>
              <a:rPr lang="en-US" sz="2500" i="0" u="none" strike="noStrike" cap="none" dirty="0">
                <a:solidFill>
                  <a:srgbClr val="E06666"/>
                </a:solidFill>
                <a:latin typeface="Courier"/>
                <a:ea typeface="Courier"/>
                <a:cs typeface="Courier"/>
                <a:sym typeface="Courier New"/>
              </a:rPr>
              <a:t>: invalid literal for </a:t>
            </a:r>
            <a:r>
              <a:rPr lang="en-US" sz="2500" i="0" u="none" strike="noStrike" cap="none" dirty="0" err="1">
                <a:solidFill>
                  <a:srgbClr val="E06666"/>
                </a:solidFill>
                <a:latin typeface="Courier"/>
                <a:ea typeface="Courier"/>
                <a:cs typeface="Courier"/>
                <a:sym typeface="Courier New"/>
              </a:rPr>
              <a:t>int</a:t>
            </a:r>
            <a:r>
              <a:rPr lang="en-US" sz="2500" i="0" u="none" strike="noStrike" cap="none" dirty="0">
                <a:solidFill>
                  <a:srgbClr val="E06666"/>
                </a:solidFill>
                <a:latin typeface="Courier"/>
                <a:ea typeface="Courier"/>
                <a:cs typeface="Courier"/>
                <a:sym typeface="Courier New"/>
              </a:rPr>
              <a:t>()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itle &amp; Subtitle">
  <a:themeElements>
    <a:clrScheme name="">
      <a:dk1>
        <a:srgbClr val="808080"/>
      </a:dk1>
      <a:lt1>
        <a:srgbClr val="FFFFFF"/>
      </a:lt1>
      <a:dk2>
        <a:srgbClr val="000000"/>
      </a:dk2>
      <a:lt2>
        <a:srgbClr val="000000"/>
      </a:lt2>
      <a:accent1>
        <a:srgbClr val="BBE0E3"/>
      </a:accent1>
      <a:accent2>
        <a:srgbClr val="333399"/>
      </a:accent2>
      <a:accent3>
        <a:srgbClr val="AAAAAA"/>
      </a:accent3>
      <a:accent4>
        <a:srgbClr val="DADADA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7204</TotalTime>
  <Words>1485</Words>
  <Application>Microsoft Office PowerPoint</Application>
  <PresentationFormat>Произвольный</PresentationFormat>
  <Paragraphs>273</Paragraphs>
  <Slides>25</Slides>
  <Notes>24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26" baseType="lpstr">
      <vt:lpstr>Title &amp; Subtitle</vt:lpstr>
      <vt:lpstr>Функции</vt:lpstr>
      <vt:lpstr>Хранимые (и повторно используемые) Шаги</vt:lpstr>
      <vt:lpstr>Функции в Пайтон</vt:lpstr>
      <vt:lpstr>Определение функции</vt:lpstr>
      <vt:lpstr>Презентация PowerPoint</vt:lpstr>
      <vt:lpstr>Функция Max()</vt:lpstr>
      <vt:lpstr>Функция Max()</vt:lpstr>
      <vt:lpstr>Преобразование типов</vt:lpstr>
      <vt:lpstr>Преобразование строк</vt:lpstr>
      <vt:lpstr>Создание собственных функций…</vt:lpstr>
      <vt:lpstr>Создание собственных функций</vt:lpstr>
      <vt:lpstr>Презентация PowerPoint</vt:lpstr>
      <vt:lpstr>Определение и использование функции</vt:lpstr>
      <vt:lpstr>Презентация PowerPoint</vt:lpstr>
      <vt:lpstr>Аргументы</vt:lpstr>
      <vt:lpstr>Параметры</vt:lpstr>
      <vt:lpstr>Возвращаемое значение</vt:lpstr>
      <vt:lpstr>Возвращаемое значение</vt:lpstr>
      <vt:lpstr>Аргументы, Параметры и Результаты</vt:lpstr>
      <vt:lpstr>Множественные Параметры / Аргументы</vt:lpstr>
      <vt:lpstr>Пустые (неплодотворные) функции</vt:lpstr>
      <vt:lpstr>Создавать или не создавать функцию...</vt:lpstr>
      <vt:lpstr>Резюме</vt:lpstr>
      <vt:lpstr>Презентация PowerPoint</vt:lpstr>
      <vt:lpstr>Авторы  / Благодарности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Functions</dc:title>
  <cp:lastModifiedBy>Vita</cp:lastModifiedBy>
  <cp:revision>146</cp:revision>
  <dcterms:modified xsi:type="dcterms:W3CDTF">2021-05-07T18:30:55Z</dcterms:modified>
</cp:coreProperties>
</file>