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7" r:id="rId9"/>
    <p:sldId id="264" r:id="rId10"/>
    <p:sldId id="265" r:id="rId11"/>
    <p:sldId id="266" r:id="rId12"/>
    <p:sldId id="267" r:id="rId13"/>
    <p:sldId id="268" r:id="rId14"/>
    <p:sldId id="269" r:id="rId15"/>
    <p:sldId id="290" r:id="rId16"/>
    <p:sldId id="270" r:id="rId17"/>
    <p:sldId id="28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9" r:id="rId32"/>
    <p:sldId id="285" r:id="rId33"/>
    <p:sldId id="286" r:id="rId34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40FF"/>
    <a:srgbClr val="F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6"/>
    <p:restoredTop sz="94301"/>
  </p:normalViewPr>
  <p:slideViewPr>
    <p:cSldViewPr snapToGrid="0" snapToObjects="1">
      <p:cViewPr>
        <p:scale>
          <a:sx n="50" d="100"/>
          <a:sy n="50" d="100"/>
        </p:scale>
        <p:origin x="-948" y="-13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10648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1290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9660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98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3374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7475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287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5894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8286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7297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6249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8584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8204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90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956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69215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406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851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248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464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9637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59354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346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0590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3" name="Shape 5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08651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9538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7017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145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8877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0425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039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40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Bullet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932000" cy="1706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112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600"/>
            </a:lvl1pPr>
            <a:lvl2pPr marL="10033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2954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002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8923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495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067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2639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211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932000" cy="1706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4550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275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701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66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2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2/library/stdtypes.html#string-method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3865625" y="6973885"/>
            <a:ext cx="7926300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07" name="Shape 2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39812" y="7332660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250" y="6947585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5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Пошаговый перебор элементов строки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1155701" y="2603500"/>
            <a:ext cx="6559549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533400">
              <a:spcBef>
                <a:spcPts val="0"/>
              </a:spcBef>
              <a:buSzPct val="171000"/>
            </a:pP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икл со счетчиком, использующий оператор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 - намного </a:t>
            </a:r>
            <a:r>
              <a:rPr lang="ru-RU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элегантнее</a:t>
            </a:r>
            <a:endParaRPr lang="en-US" dirty="0"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Цикл с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берет на </a:t>
            </a:r>
            <a:r>
              <a:rPr lang="ru-RU" dirty="0" smtClean="0">
                <a:latin typeface="Arial" charset="0"/>
                <a:ea typeface="Arial" charset="0"/>
                <a:cs typeface="Arial" charset="0"/>
                <a:sym typeface="Cabin"/>
              </a:rPr>
              <a:t>себя управление</a:t>
            </a:r>
            <a:r>
              <a:rPr lang="ru-RU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еременной цикла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8" name="Shape 308"/>
          <p:cNvSpPr txBox="1"/>
          <p:nvPr/>
        </p:nvSpPr>
        <p:spPr>
          <a:xfrm>
            <a:off x="15122525" y="3740150"/>
            <a:ext cx="342899" cy="322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8774825" y="4454221"/>
            <a:ext cx="60599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5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Пошаговый перебор элементов строки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3500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533400">
              <a:spcBef>
                <a:spcPts val="0"/>
              </a:spcBef>
              <a:buSzPct val="171000"/>
            </a:pP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со счетчиком, использующий оператор</a:t>
            </a:r>
            <a:r>
              <a:rPr lang="en-US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dirty="0"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dirty="0" smtClean="0">
                <a:latin typeface="Arial" charset="0"/>
                <a:ea typeface="Arial" charset="0"/>
                <a:cs typeface="Arial" charset="0"/>
                <a:sym typeface="Cabin"/>
              </a:rPr>
              <a:t>- намного </a:t>
            </a:r>
            <a:r>
              <a:rPr lang="ru-RU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элегантнее</a:t>
            </a:r>
            <a:endParaRPr lang="en-US" dirty="0"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533400">
              <a:buSzPct val="171000"/>
            </a:pPr>
            <a:r>
              <a:rPr lang="ru-RU" dirty="0" smtClean="0"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ru-RU" dirty="0">
                <a:latin typeface="Arial" charset="0"/>
                <a:ea typeface="Arial" charset="0"/>
                <a:cs typeface="Arial" charset="0"/>
                <a:sym typeface="Cabin"/>
              </a:rPr>
              <a:t>с </a:t>
            </a:r>
            <a:r>
              <a:rPr lang="en-US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>
                <a:latin typeface="Arial" charset="0"/>
                <a:ea typeface="Arial" charset="0"/>
                <a:cs typeface="Arial" charset="0"/>
                <a:sym typeface="Cabin"/>
              </a:rPr>
              <a:t>берет на себя управление</a:t>
            </a:r>
            <a:r>
              <a:rPr lang="ru-RU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переменной цикла</a:t>
            </a:r>
            <a:endParaRPr lang="en-US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6" name="Shape 316"/>
          <p:cNvSpPr txBox="1"/>
          <p:nvPr/>
        </p:nvSpPr>
        <p:spPr>
          <a:xfrm>
            <a:off x="8058071" y="5568950"/>
            <a:ext cx="59832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</p:txBody>
      </p:sp>
      <p:sp>
        <p:nvSpPr>
          <p:cNvPr id="317" name="Shape 317"/>
          <p:cNvSpPr txBox="1"/>
          <p:nvPr/>
        </p:nvSpPr>
        <p:spPr>
          <a:xfrm>
            <a:off x="8058071" y="3424870"/>
            <a:ext cx="50157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18" name="Shape 318"/>
          <p:cNvSpPr txBox="1"/>
          <p:nvPr/>
        </p:nvSpPr>
        <p:spPr>
          <a:xfrm>
            <a:off x="15122525" y="3740150"/>
            <a:ext cx="342899" cy="322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Перебор и подсчет элементов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1155700" y="3025790"/>
            <a:ext cx="6902450" cy="443678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Перед вами простой цикл, который перебирает каждую букву в строке и подсчитывает сколько раз по ходу цикла встречаетс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буква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'a'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5" name="Shape 325"/>
          <p:cNvSpPr txBox="1"/>
          <p:nvPr/>
        </p:nvSpPr>
        <p:spPr>
          <a:xfrm>
            <a:off x="8753100" y="3468675"/>
            <a:ext cx="6885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letter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word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if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'a'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count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Присмотримся к оператору </a:t>
            </a:r>
            <a:r>
              <a:rPr lang="en-US" sz="7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endParaRPr lang="en-US" sz="7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666751" y="2603500"/>
            <a:ext cx="6972299" cy="61404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цикла </a:t>
            </a:r>
            <a:r>
              <a:rPr lang="ru-RU" sz="3000" dirty="0" smtClean="0">
                <a:solidFill>
                  <a:schemeClr val="lt1"/>
                </a:solidFill>
                <a:ea typeface="Arial" charset="0"/>
              </a:rPr>
              <a:t>«перемещается» по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 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упорядоченному набору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</a:t>
            </a:r>
            <a:r>
              <a:rPr lang="en-US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тело</a:t>
            </a:r>
            <a:r>
              <a:rPr lang="en-US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кода выполняется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однократно для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каждого значения </a:t>
            </a: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 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цикла </a:t>
            </a:r>
            <a:r>
              <a:rPr lang="ru-RU" sz="30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поочередно перемещается по всем значениям </a:t>
            </a:r>
            <a:r>
              <a:rPr lang="ru-RU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</a:t>
            </a:r>
            <a:endParaRPr lang="en-US" sz="3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2" name="Shape 332"/>
          <p:cNvSpPr txBox="1"/>
          <p:nvPr/>
        </p:nvSpPr>
        <p:spPr>
          <a:xfrm>
            <a:off x="8669342" y="5226050"/>
            <a:ext cx="7193399" cy="1371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print(letter)</a:t>
            </a:r>
            <a:endParaRPr lang="en-US" sz="36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34" name="Shape 334"/>
          <p:cNvSpPr txBox="1"/>
          <p:nvPr/>
        </p:nvSpPr>
        <p:spPr>
          <a:xfrm>
            <a:off x="8108943" y="3248202"/>
            <a:ext cx="3256613" cy="1281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цикла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5" name="Shape 335"/>
          <p:cNvSpPr txBox="1"/>
          <p:nvPr/>
        </p:nvSpPr>
        <p:spPr>
          <a:xfrm>
            <a:off x="12275426" y="3248202"/>
            <a:ext cx="3751578" cy="10751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 из 6 букв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36" name="Shape 336"/>
          <p:cNvCxnSpPr/>
          <p:nvPr/>
        </p:nvCxnSpPr>
        <p:spPr>
          <a:xfrm flipH="1" flipV="1">
            <a:off x="9577504" y="4511776"/>
            <a:ext cx="246197" cy="82230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7" name="Shape 337"/>
          <p:cNvCxnSpPr/>
          <p:nvPr/>
        </p:nvCxnSpPr>
        <p:spPr>
          <a:xfrm flipV="1">
            <a:off x="12077700" y="4323328"/>
            <a:ext cx="1924050" cy="1010749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2" name="Shape 342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3" name="Shape 343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Готово</a:t>
            </a:r>
            <a:r>
              <a:rPr lang="en-US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44" name="Shape 344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45" name="Shape 345"/>
          <p:cNvCxnSpPr>
            <a:endCxn id="354" idx="2"/>
          </p:cNvCxnSpPr>
          <p:nvPr/>
        </p:nvCxnSpPr>
        <p:spPr>
          <a:xfrm flipV="1">
            <a:off x="6985000" y="2768699"/>
            <a:ext cx="0" cy="58727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>
            <a:stCxn id="347" idx="2"/>
          </p:cNvCxnSpPr>
          <p:nvPr/>
        </p:nvCxnSpPr>
        <p:spPr>
          <a:xfrm>
            <a:off x="7042150" y="4051399"/>
            <a:ext cx="0" cy="4728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133200" y="4516675"/>
            <a:ext cx="3908950" cy="7524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50" name="Shape 35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>
            <a:off x="1401761" y="5209178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53" name="Shape 35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7" name="Shape 347"/>
          <p:cNvSpPr txBox="1"/>
          <p:nvPr/>
        </p:nvSpPr>
        <p:spPr>
          <a:xfrm>
            <a:off x="5245100" y="3302000"/>
            <a:ext cx="35941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letter</a:t>
            </a:r>
            <a:r>
              <a:rPr lang="en-US" sz="35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5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4" name="Shape 354"/>
          <p:cNvSpPr txBox="1"/>
          <p:nvPr/>
        </p:nvSpPr>
        <p:spPr>
          <a:xfrm>
            <a:off x="5130800" y="2019300"/>
            <a:ext cx="37084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ru-RU" sz="35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следующая</a:t>
            </a:r>
            <a:r>
              <a:rPr lang="en-US" sz="35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letter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7927750" y="5086350"/>
            <a:ext cx="66390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print(letter)</a:t>
            </a:r>
            <a:endParaRPr lang="en-US" sz="36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56" name="Shape 356"/>
          <p:cNvSpPr txBox="1"/>
          <p:nvPr/>
        </p:nvSpPr>
        <p:spPr>
          <a:xfrm>
            <a:off x="97409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104902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58" name="Shape 358"/>
          <p:cNvSpPr txBox="1"/>
          <p:nvPr/>
        </p:nvSpPr>
        <p:spPr>
          <a:xfrm>
            <a:off x="112649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59" name="Shape 359"/>
          <p:cNvSpPr txBox="1"/>
          <p:nvPr/>
        </p:nvSpPr>
        <p:spPr>
          <a:xfrm>
            <a:off x="120142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127381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61" name="Shape 361"/>
          <p:cNvSpPr txBox="1"/>
          <p:nvPr/>
        </p:nvSpPr>
        <p:spPr>
          <a:xfrm>
            <a:off x="134874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1171575" y="6978788"/>
            <a:ext cx="14530388" cy="13508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цикла </a:t>
            </a:r>
            <a:r>
              <a:rPr lang="ru-RU" sz="3300" b="0" i="0" u="none" strike="noStrike" cap="none" dirty="0" smtClean="0">
                <a:solidFill>
                  <a:schemeClr val="lt1"/>
                </a:solidFill>
                <a:sym typeface="Arial"/>
              </a:rPr>
              <a:t>«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перемещается</a:t>
            </a:r>
            <a:r>
              <a:rPr lang="ru-RU" sz="3300" b="0" i="0" u="none" strike="noStrike" cap="none" dirty="0" smtClean="0">
                <a:solidFill>
                  <a:schemeClr val="lt1"/>
                </a:solidFill>
                <a:sym typeface="Arial"/>
              </a:rPr>
              <a:t>»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</a:t>
            </a:r>
            <a:r>
              <a:rPr lang="ru-RU" sz="33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строке</a:t>
            </a:r>
            <a:r>
              <a:rPr lang="ru-RU" sz="33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3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блок</a:t>
            </a:r>
            <a:r>
              <a:rPr lang="en-US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тело</a:t>
            </a:r>
            <a:r>
              <a:rPr lang="en-US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кода выполняется однократно для каждого значения </a:t>
            </a:r>
            <a:r>
              <a:rPr lang="ru-RU" sz="33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последовательности</a:t>
            </a:r>
            <a:endParaRPr lang="en-US" sz="33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63" name="Shape 363"/>
          <p:cNvCxnSpPr/>
          <p:nvPr/>
        </p:nvCxnSpPr>
        <p:spPr>
          <a:xfrm>
            <a:off x="4703700" y="2385900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4095751" y="1638300"/>
            <a:ext cx="904786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Нет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Ещё операции со строками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3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5059363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Срез строки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1155699" y="2876549"/>
            <a:ext cx="7024693" cy="58864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также можем посмотреть на любой непрерывный кусок строки, используя </a:t>
            </a: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 двоеточие :</a:t>
            </a:r>
            <a:endParaRPr lang="en-US" sz="30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Второе число указывает конец среза, </a:t>
            </a:r>
            <a:r>
              <a:rPr lang="ru-RU" sz="3000" u="sng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 не включается в него</a:t>
            </a: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Срез читается как:</a:t>
            </a:r>
            <a:r>
              <a:rPr lang="en-US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b="0" i="0" u="none" strike="noStrike" cap="none" dirty="0" smtClean="0">
                <a:solidFill>
                  <a:srgbClr val="FFFFFF"/>
                </a:solidFill>
                <a:sym typeface="Arial"/>
              </a:rPr>
              <a:t>«от и </a:t>
            </a:r>
            <a:r>
              <a:rPr lang="ru-RU" sz="3000" dirty="0" smtClean="0">
                <a:solidFill>
                  <a:srgbClr val="FFFFFF"/>
                </a:solidFill>
                <a:latin typeface="Arial" charset="0"/>
                <a:cs typeface="Arial" charset="0"/>
                <a:sym typeface="Cabin"/>
              </a:rPr>
              <a:t>до, но не включая</a:t>
            </a:r>
            <a:r>
              <a:rPr lang="ru-RU" sz="3000" b="0" i="0" u="none" strike="noStrike" cap="none" dirty="0" smtClean="0">
                <a:solidFill>
                  <a:srgbClr val="FFFFFF"/>
                </a:solidFill>
                <a:sym typeface="Arial"/>
              </a:rPr>
              <a:t>»</a:t>
            </a:r>
            <a:endParaRPr lang="en-US" sz="3000" b="0" i="0" u="none" strike="noStrike" cap="none" dirty="0" smtClean="0">
              <a:solidFill>
                <a:srgbClr val="FFFFFF"/>
              </a:solidFill>
              <a:sym typeface="Arial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</a:t>
            </a:r>
            <a:r>
              <a:rPr lang="ru-RU" sz="3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второе число превышает длину строки, срез будет взят до конца строки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1" name="Shape 371"/>
          <p:cNvSpPr txBox="1"/>
          <p:nvPr/>
        </p:nvSpPr>
        <p:spPr>
          <a:xfrm>
            <a:off x="9069093" y="3351837"/>
            <a:ext cx="6553499" cy="449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'Monty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Python'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6:7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Python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7062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7062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7812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812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586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8586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9336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336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10059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10059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0809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0809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1507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385" name="Shape 385"/>
          <p:cNvSpPr txBox="1"/>
          <p:nvPr/>
        </p:nvSpPr>
        <p:spPr>
          <a:xfrm>
            <a:off x="11507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2257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257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13031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3031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13781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3781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14504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393" name="Shape 393"/>
          <p:cNvSpPr txBox="1"/>
          <p:nvPr/>
        </p:nvSpPr>
        <p:spPr>
          <a:xfrm>
            <a:off x="14504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15254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15254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402"/>
          <p:cNvSpPr txBox="1"/>
          <p:nvPr/>
        </p:nvSpPr>
        <p:spPr>
          <a:xfrm>
            <a:off x="9069093" y="3662637"/>
            <a:ext cx="68634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'Monty Python'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:]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[:]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Monty Python</a:t>
            </a:r>
          </a:p>
        </p:txBody>
      </p:sp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5059363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Срез строки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69" name="Shape 36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024692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lvl="0" indent="0">
              <a:spcBef>
                <a:spcPts val="0"/>
              </a:spcBef>
              <a:buSzPct val="171000"/>
              <a:buNone/>
            </a:pP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при извлечении среза мы опускаем первое или последнее число, подразумевается, что пропуск </a:t>
            </a:r>
            <a:r>
              <a:rPr lang="ru-RU" sz="3200" dirty="0"/>
              <a:t>—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начало или конец строки соответственно </a:t>
            </a:r>
            <a:endParaRPr lang="en-US" sz="3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2" name="Shape 372"/>
          <p:cNvSpPr txBox="1"/>
          <p:nvPr/>
        </p:nvSpPr>
        <p:spPr>
          <a:xfrm>
            <a:off x="7062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7062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7812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812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586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8586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9336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336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10059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10059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0809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0809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1507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385" name="Shape 385"/>
          <p:cNvSpPr txBox="1"/>
          <p:nvPr/>
        </p:nvSpPr>
        <p:spPr>
          <a:xfrm>
            <a:off x="11507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2257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257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13031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3031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13781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3781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14504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393" name="Shape 393"/>
          <p:cNvSpPr txBox="1"/>
          <p:nvPr/>
        </p:nvSpPr>
        <p:spPr>
          <a:xfrm>
            <a:off x="14504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15254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15254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085031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Объединение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742950" y="2603501"/>
            <a:ext cx="6472238" cy="475777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оператор 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 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применяется к строкам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он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выполняет функцию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объединения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-US" sz="3600" dirty="0"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3" name="Shape 433"/>
          <p:cNvSpPr txBox="1"/>
          <p:nvPr/>
        </p:nvSpPr>
        <p:spPr>
          <a:xfrm>
            <a:off x="7900200" y="3101750"/>
            <a:ext cx="71874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6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тебе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6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Приветтебе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 тебе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оператора</a:t>
            </a:r>
            <a:r>
              <a:rPr lang="en-US" sz="5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5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5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логического оператора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6595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533400">
              <a:spcBef>
                <a:spcPts val="0"/>
              </a:spcBef>
              <a:buSzPct val="171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Ключевое слово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</a:t>
            </a: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использовать 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 и для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проверки содержитс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ли одна строка </a:t>
            </a:r>
            <a:r>
              <a:rPr lang="ru-RU" sz="3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внутри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другой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lvl="0" indent="-533400">
              <a:buSzPct val="171000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Выражение с 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ru-RU" sz="3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dirty="0"/>
              <a:t>—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логическое выражение, возвращающее 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(Правда)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(Ложь)</a:t>
            </a:r>
            <a:r>
              <a:rPr lang="ru-RU" sz="30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быть использовано в выражениях с оператором 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0" name="Shape 440"/>
          <p:cNvSpPr txBox="1"/>
          <p:nvPr/>
        </p:nvSpPr>
        <p:spPr>
          <a:xfrm>
            <a:off x="9255125" y="2298700"/>
            <a:ext cx="6721474" cy="6311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'n'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'nan'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Найдено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Найдено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873125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Строковый тип данных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1155700" y="2305050"/>
            <a:ext cx="8559800" cy="66484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lvl="0" indent="-332994">
              <a:spcBef>
                <a:spcPts val="0"/>
              </a:spcBef>
              <a:buClr>
                <a:srgbClr val="FF00FF"/>
              </a:buClr>
              <a:buSzPct val="100000"/>
            </a:pPr>
            <a:r>
              <a:rPr lang="ru-RU" sz="28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 </a:t>
            </a:r>
            <a:r>
              <a:rPr lang="ru-RU" sz="2800" dirty="0">
                <a:solidFill>
                  <a:srgbClr val="FF40FF"/>
                </a:solidFill>
              </a:rPr>
              <a:t>—</a:t>
            </a:r>
            <a:r>
              <a:rPr lang="ru-RU" sz="28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последовательность символов алфавита</a:t>
            </a:r>
            <a:endParaRPr lang="en-US"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00000"/>
              <a:buFont typeface="Cabin"/>
              <a:buChar char="•"/>
            </a:pP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 заключается в одинарные или двойные кавычки: </a:t>
            </a:r>
            <a:r>
              <a:rPr lang="en-US" sz="2800" b="0" i="0" u="none" strike="noStrike" cap="none" dirty="0" smtClean="0">
                <a:solidFill>
                  <a:srgbClr val="FF00FF"/>
                </a:solidFill>
                <a:sym typeface="Arial"/>
              </a:rPr>
              <a:t>'</a:t>
            </a: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r>
              <a:rPr lang="en-US" sz="2800" b="0" i="0" u="none" strike="noStrike" cap="none" dirty="0" smtClean="0">
                <a:solidFill>
                  <a:srgbClr val="FF00FF"/>
                </a:solidFill>
                <a:sym typeface="Arial"/>
              </a:rPr>
              <a:t>'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dirty="0" smtClean="0">
                <a:solidFill>
                  <a:srgbClr val="FF00FF"/>
                </a:solidFill>
              </a:rPr>
              <a:t>"</a:t>
            </a:r>
            <a:r>
              <a:rPr lang="ru-RU" sz="2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r>
              <a:rPr lang="en-US" sz="2800" dirty="0" smtClean="0">
                <a:solidFill>
                  <a:srgbClr val="FF00FF"/>
                </a:solidFill>
              </a:rPr>
              <a:t>"</a:t>
            </a:r>
            <a:endParaRPr lang="en-US" sz="2800" dirty="0">
              <a:solidFill>
                <a:srgbClr val="FF00FF"/>
              </a:solidFill>
            </a:endParaRP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Font typeface="Cabin"/>
              <a:buChar char="•"/>
            </a:pP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случае строк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 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 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означает</a:t>
            </a:r>
            <a:r>
              <a:rPr lang="en-US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800" b="0" i="0" u="none" strike="noStrike" cap="none" dirty="0" smtClean="0">
                <a:solidFill>
                  <a:srgbClr val="00FF00"/>
                </a:solidFill>
                <a:sym typeface="Arial"/>
              </a:rPr>
              <a:t>«</a:t>
            </a:r>
            <a:r>
              <a:rPr lang="ru-RU" sz="2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объединение</a:t>
            </a:r>
            <a:r>
              <a:rPr lang="ru-RU" sz="2800" b="0" i="0" u="none" strike="noStrike" cap="none" dirty="0" smtClean="0">
                <a:solidFill>
                  <a:srgbClr val="00FF00"/>
                </a:solidFill>
                <a:sym typeface="Arial"/>
              </a:rPr>
              <a:t>»</a:t>
            </a:r>
            <a:endParaRPr lang="en-US" sz="2800" b="0" i="0" u="none" strike="noStrike" cap="none" dirty="0">
              <a:solidFill>
                <a:srgbClr val="00FF00"/>
              </a:solidFill>
              <a:sym typeface="Arial"/>
            </a:endParaRP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ru-RU" sz="28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в строке содержатся цифры, она все равно остается строкой</a:t>
            </a:r>
            <a:endParaRPr lang="en-US" sz="28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FF"/>
              </a:buClr>
              <a:buSzPct val="100000"/>
              <a:buFont typeface="Cabin"/>
              <a:buChar char="•"/>
            </a:pPr>
            <a:r>
              <a:rPr lang="ru-RU" sz="28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преобразовать цифры в строке в числовой тип, используя функцию </a:t>
            </a:r>
            <a:r>
              <a:rPr lang="en-US" sz="2800" u="none" strike="noStrike" cap="none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28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10153650" y="833717"/>
            <a:ext cx="5846760" cy="74721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str1 = </a:t>
            </a:r>
            <a:r>
              <a:rPr lang="en-US" sz="28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r>
              <a:rPr lang="ru-RU" sz="2800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2800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  <a:endParaRPr lang="en-US" sz="28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str2 = </a:t>
            </a:r>
            <a:r>
              <a:rPr lang="en-US" sz="28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тебе</a:t>
            </a:r>
            <a:r>
              <a:rPr lang="en-US" sz="28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28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 = str1 + str2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</a:t>
            </a:r>
            <a:r>
              <a:rPr lang="en-US" sz="28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8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Приветтебе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str3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str3 = str3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</a:t>
            </a:r>
            <a:r>
              <a:rPr lang="en-US" sz="2800" i="0" u="none" strike="noStrike" cap="none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(str3)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Сравнение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6" name="Shape 446"/>
          <p:cNvSpPr txBox="1"/>
          <p:nvPr/>
        </p:nvSpPr>
        <p:spPr>
          <a:xfrm>
            <a:off x="927100" y="2667000"/>
            <a:ext cx="15328900" cy="532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банан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Верно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бананы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.'</a:t>
            </a:r>
            <a:r>
              <a:rPr lang="en-US" sz="3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банан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Ваше слово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,'</a:t>
            </a: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идет перед бананом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</a:t>
            </a:r>
            <a:r>
              <a:rPr lang="en-US" sz="34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4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банан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Ваше слово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,'</a:t>
            </a: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идет после банана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</a:t>
            </a:r>
            <a:r>
              <a:rPr lang="en-US" sz="34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400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Верно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ru-RU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бананы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.'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7986712" y="673718"/>
            <a:ext cx="7443787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Библиотека для обработки строк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xfrm>
            <a:off x="1155700" y="1452218"/>
            <a:ext cx="6831013" cy="697716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имеется ряд строковых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функций</a:t>
            </a:r>
            <a:r>
              <a:rPr lang="ru-RU" sz="34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которые находятся в</a:t>
            </a:r>
            <a:r>
              <a:rPr lang="en-US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библиотеке для обработки строк</a:t>
            </a:r>
            <a:endParaRPr lang="en-US" sz="3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уже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встроены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каждую строку, мы вызываем их, добавляя функцию к строковой переменной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функции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изменяют исходную строку, а возвращают </a:t>
            </a:r>
            <a:r>
              <a:rPr lang="ru-RU" sz="3400" u="sng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новую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  заданными изменениями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3" name="Shape 453"/>
          <p:cNvSpPr txBox="1"/>
          <p:nvPr/>
        </p:nvSpPr>
        <p:spPr>
          <a:xfrm>
            <a:off x="8484325" y="2379900"/>
            <a:ext cx="7557299" cy="5895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4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zap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zap</a:t>
            </a:r>
            <a:r>
              <a:rPr lang="en-US" sz="3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4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greet)</a:t>
            </a:r>
            <a:endParaRPr lang="en-US" sz="3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4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 Всем</a:t>
            </a:r>
            <a:r>
              <a:rPr lang="en-US" sz="34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</a:t>
            </a:r>
            <a:r>
              <a:rPr lang="en-US" sz="3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lower</a:t>
            </a: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())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</a:t>
            </a:r>
            <a:r>
              <a:rPr lang="ru-RU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ривет всем</a:t>
            </a:r>
            <a:endParaRPr lang="en-US"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/>
        </p:nvSpPr>
        <p:spPr>
          <a:xfrm>
            <a:off x="902991" y="692855"/>
            <a:ext cx="14919599" cy="77887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Привет, Мир!</a:t>
            </a:r>
            <a:r>
              <a:rPr lang="en-US" sz="30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0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['capitalize',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casefold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'center', 'count', 'encode',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endswith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expandtabs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'find', 'format',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format_map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'index',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isalnum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isalpha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isdecimal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isdigit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isidentifier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islower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isnumeric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isprintable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isspace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istitle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isupper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'join',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ljust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'lower',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lstrip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maketrans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'partition', 'replace',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rfind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rindex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rjust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rpartition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rsplit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rstrip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'split',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splitlines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startswith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'strip',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swapcase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'title', 'translate', 'upper', 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zfill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lang="en-US" sz="2800" b="1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2800" b="1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b="1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 </a:t>
            </a:r>
            <a:r>
              <a:rPr lang="en-US" sz="28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https://docs.python.org/3/library/stdtypes.html#string-methods</a:t>
            </a:r>
            <a:endParaRPr lang="en-US" sz="2800" u="sng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1023937"/>
            <a:ext cx="12026900" cy="69977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/>
          <p:nvPr/>
        </p:nvSpPr>
        <p:spPr>
          <a:xfrm>
            <a:off x="728663" y="2406640"/>
            <a:ext cx="7857886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str.capitalize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str.center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(width[, </a:t>
            </a:r>
            <a:r>
              <a:rPr lang="en-US" sz="2800" u="none" strike="noStrike" cap="none" dirty="0" err="1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fillchar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str.endswith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(suffix[, start[, end]])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str.find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(sub[, start[, end]])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str.lstrip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</p:txBody>
      </p:sp>
      <p:sp>
        <p:nvSpPr>
          <p:cNvPr id="469" name="Shape 469"/>
          <p:cNvSpPr txBox="1"/>
          <p:nvPr/>
        </p:nvSpPr>
        <p:spPr>
          <a:xfrm>
            <a:off x="9080500" y="2406640"/>
            <a:ext cx="6721475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str.replace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(old, new[, count])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str.lower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str.rstrip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str.upper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470" name="Shape 470"/>
          <p:cNvSpPr txBox="1">
            <a:spLocks noGrp="1"/>
          </p:cNvSpPr>
          <p:nvPr>
            <p:ph type="title"/>
          </p:nvPr>
        </p:nvSpPr>
        <p:spPr>
          <a:xfrm>
            <a:off x="1767553" y="833718"/>
            <a:ext cx="1272089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Библиотека для обработки строк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7635874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886700" cy="58928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используем функцию </a:t>
            </a:r>
            <a:r>
              <a:rPr lang="en-US" sz="34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find()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поиска подстроки внутри другой строки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находит первое появление подстроки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подстрока не найдена,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Помните, что стартовая позиция начинается с 0</a:t>
            </a:r>
            <a:endParaRPr lang="en-US" sz="3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7" name="Shape 477"/>
          <p:cNvSpPr txBox="1"/>
          <p:nvPr/>
        </p:nvSpPr>
        <p:spPr>
          <a:xfrm>
            <a:off x="9677400" y="3986200"/>
            <a:ext cx="62466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pos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pos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aa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-1</a:t>
            </a:r>
          </a:p>
        </p:txBody>
      </p:sp>
      <p:cxnSp>
        <p:nvCxnSpPr>
          <p:cNvPr id="478" name="Shape 478"/>
          <p:cNvCxnSpPr/>
          <p:nvPr/>
        </p:nvCxnSpPr>
        <p:spPr>
          <a:xfrm flipH="1" flipV="1">
            <a:off x="10302875" y="1084262"/>
            <a:ext cx="1295910" cy="826299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9" name="Shape 479"/>
          <p:cNvSpPr txBox="1"/>
          <p:nvPr/>
        </p:nvSpPr>
        <p:spPr>
          <a:xfrm>
            <a:off x="97663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97663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105156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5156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483" name="Shape 483"/>
          <p:cNvSpPr txBox="1"/>
          <p:nvPr/>
        </p:nvSpPr>
        <p:spPr>
          <a:xfrm>
            <a:off x="112903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484" name="Shape 484"/>
          <p:cNvSpPr txBox="1"/>
          <p:nvPr/>
        </p:nvSpPr>
        <p:spPr>
          <a:xfrm>
            <a:off x="112903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485" name="Shape 485"/>
          <p:cNvSpPr txBox="1"/>
          <p:nvPr/>
        </p:nvSpPr>
        <p:spPr>
          <a:xfrm>
            <a:off x="120396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486" name="Shape 486"/>
          <p:cNvSpPr txBox="1"/>
          <p:nvPr/>
        </p:nvSpPr>
        <p:spPr>
          <a:xfrm>
            <a:off x="120396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487" name="Shape 487"/>
          <p:cNvSpPr txBox="1"/>
          <p:nvPr/>
        </p:nvSpPr>
        <p:spPr>
          <a:xfrm>
            <a:off x="127635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127635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489" name="Shape 489"/>
          <p:cNvSpPr txBox="1"/>
          <p:nvPr/>
        </p:nvSpPr>
        <p:spPr>
          <a:xfrm>
            <a:off x="135128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490" name="Shape 490"/>
          <p:cNvSpPr txBox="1"/>
          <p:nvPr/>
        </p:nvSpPr>
        <p:spPr>
          <a:xfrm>
            <a:off x="135128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в </a:t>
            </a:r>
            <a:r>
              <a:rPr lang="ru-RU" sz="58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ЗАГЛАВНЫЕ буквы</a:t>
            </a:r>
            <a:endParaRPr lang="en-US" sz="58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1739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создать копию строки 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нижнем регистре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в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верхнем регистре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режде чем искать подстроку с помощью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лучше преобразовать строку в нижний регистр, чтобы искать вне зависимости от регистра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97" name="Shape 497"/>
          <p:cNvSpPr txBox="1"/>
          <p:nvPr/>
        </p:nvSpPr>
        <p:spPr>
          <a:xfrm>
            <a:off x="9317825" y="3232150"/>
            <a:ext cx="66896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6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nnn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.upper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nnn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www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www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 боб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и замена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3" name="Shape 503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56594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replace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похожа на операцию «поиск и замена» в текстовом редакторе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Она заменяет содержимое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каждой встреченной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искомой строки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содержимое </a:t>
            </a:r>
            <a:r>
              <a:rPr lang="ru-RU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заменяющей строки</a:t>
            </a:r>
            <a:endParaRPr lang="en-US" sz="36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4" name="Shape 504"/>
          <p:cNvSpPr txBox="1"/>
          <p:nvPr/>
        </p:nvSpPr>
        <p:spPr>
          <a:xfrm>
            <a:off x="7366000" y="3516300"/>
            <a:ext cx="8889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 = 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Привет,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Марина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greet.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replace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‘</a:t>
            </a:r>
            <a:r>
              <a:rPr lang="ru-RU" sz="3000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Марина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30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Карина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</a:t>
            </a:r>
            <a:r>
              <a:rPr lang="ru-RU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Карина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greet.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replace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‘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р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'X'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</a:t>
            </a:r>
            <a:r>
              <a:rPr lang="en-US" sz="3000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ru-RU" sz="3000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ивет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Ка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ru-RU" sz="3000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ина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Удаление пробелов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7881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бывает нужно удалить пробелы в начале и/или в конце строки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71000"/>
              <a:buFont typeface="Cabin"/>
              <a:buChar char="•"/>
            </a:pPr>
            <a:r>
              <a:rPr lang="en-US" sz="36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lstrip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rstrip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удаляют пробелы слева и справа соответственно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strip()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одновременно удаляет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пробелы в начале и в конце строки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1" name="Shape 511"/>
          <p:cNvSpPr txBox="1"/>
          <p:nvPr/>
        </p:nvSpPr>
        <p:spPr>
          <a:xfrm>
            <a:off x="8818275" y="3244850"/>
            <a:ext cx="68634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   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  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Боб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/>
          <p:nvPr/>
        </p:nvSpPr>
        <p:spPr>
          <a:xfrm>
            <a:off x="1411262" y="2946377"/>
            <a:ext cx="130107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Хорошего тебе дня!</a:t>
            </a:r>
            <a:r>
              <a:rPr lang="en-US" sz="3600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3600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Хорошего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х</a:t>
            </a:r>
            <a:r>
              <a:rPr lang="en-US" sz="36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</p:txBody>
      </p:sp>
      <p:sp>
        <p:nvSpPr>
          <p:cNvPr id="517" name="Shape 517"/>
          <p:cNvSpPr txBox="1"/>
          <p:nvPr/>
        </p:nvSpPr>
        <p:spPr>
          <a:xfrm>
            <a:off x="1155700" y="241300"/>
            <a:ext cx="13931900" cy="22986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Префиксы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641667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 и преобразование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78549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329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предпочитаем читать данные, используя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</a:t>
            </a:r>
            <a:r>
              <a:rPr lang="ru-RU" sz="30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 затем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анализировать и преобразовывать данные по мере необходимости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 мы имеем больше контроля над ошибками и/или неправильным вводом данных пользователем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Введенные числа должны быть </a:t>
            </a: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 строкового типа в числовой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9753599" y="869950"/>
            <a:ext cx="5687911" cy="7391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Ваше имя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:'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Ваше имя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ru-RU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Чак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Чак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Количество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:'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Количество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</a:t>
            </a:r>
            <a:r>
              <a:rPr lang="en-US" sz="3000" i="0" u="none" strike="noStrike" cap="none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unsupported operand type(s) for -: '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/>
          <p:nvPr/>
        </p:nvSpPr>
        <p:spPr>
          <a:xfrm>
            <a:off x="832600" y="3383450"/>
            <a:ext cx="15316200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'From 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'@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host</a:t>
            </a:r>
            <a:r>
              <a:rPr lang="en-US" sz="280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1016000" y="2749550"/>
            <a:ext cx="14649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@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5599987" y="1764575"/>
            <a:ext cx="537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21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7917521" y="1816100"/>
            <a:ext cx="537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31</a:t>
            </a:r>
          </a:p>
        </p:txBody>
      </p:sp>
      <p:cxnSp>
        <p:nvCxnSpPr>
          <p:cNvPr id="526" name="Shape 526"/>
          <p:cNvCxnSpPr/>
          <p:nvPr/>
        </p:nvCxnSpPr>
        <p:spPr>
          <a:xfrm rot="10800000">
            <a:off x="5859764" y="2395399"/>
            <a:ext cx="17700" cy="3731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7" name="Shape 527"/>
          <p:cNvCxnSpPr/>
          <p:nvPr/>
        </p:nvCxnSpPr>
        <p:spPr>
          <a:xfrm rot="10800000">
            <a:off x="8180110" y="2476361"/>
            <a:ext cx="16499" cy="3731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8" name="Shape 528"/>
          <p:cNvCxnSpPr/>
          <p:nvPr/>
        </p:nvCxnSpPr>
        <p:spPr>
          <a:xfrm rot="10800000" flipH="1">
            <a:off x="6116450" y="3362449"/>
            <a:ext cx="1877699" cy="177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29" name="Shape 529"/>
          <p:cNvSpPr txBox="1"/>
          <p:nvPr/>
        </p:nvSpPr>
        <p:spPr>
          <a:xfrm>
            <a:off x="9182100" y="776149"/>
            <a:ext cx="6483800" cy="17002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Разбор и извлечение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530" name="Shape 5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2186" y="5241450"/>
            <a:ext cx="2186099" cy="232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7644" y="833718"/>
            <a:ext cx="13360712" cy="1706182"/>
          </a:xfrm>
        </p:spPr>
        <p:txBody>
          <a:bodyPr/>
          <a:lstStyle/>
          <a:p>
            <a:r>
              <a:rPr lang="ru-RU" sz="7600" dirty="0" smtClean="0">
                <a:solidFill>
                  <a:srgbClr val="FFD966"/>
                </a:solidFill>
              </a:rPr>
              <a:t>Два вида строк</a:t>
            </a:r>
            <a:endParaRPr lang="en-US" sz="7600" dirty="0">
              <a:solidFill>
                <a:srgbClr val="FFD9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9694" y="2723853"/>
            <a:ext cx="62841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sz="32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3.5.1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7137" y="2723853"/>
            <a:ext cx="63601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2.7.10 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type(x</a:t>
            </a:r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type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unicode</a:t>
            </a:r>
            <a:r>
              <a:rPr lang="en-US" sz="32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endParaRPr lang="en-US" sz="3200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2613" y="7366599"/>
            <a:ext cx="10210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FA00"/>
                </a:solidFill>
              </a:rPr>
              <a:t>В Пайтон 3 все строки </a:t>
            </a:r>
            <a:r>
              <a:rPr lang="ru-RU" sz="3600" dirty="0">
                <a:solidFill>
                  <a:srgbClr val="00FA00"/>
                </a:solidFill>
              </a:rPr>
              <a:t>—</a:t>
            </a:r>
            <a:r>
              <a:rPr lang="ru-RU" sz="3600" dirty="0" smtClean="0">
                <a:solidFill>
                  <a:srgbClr val="00FA00"/>
                </a:solidFill>
              </a:rPr>
              <a:t> последовательность Юникод-символов</a:t>
            </a:r>
            <a:endParaRPr lang="en-US" sz="3600" dirty="0">
              <a:solidFill>
                <a:srgbClr val="00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62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15171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6007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Строковой тип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Чтение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Индексация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[]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Срез строки 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[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:4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]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Перебор элементов строки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помощью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Объединение строк с </a:t>
            </a:r>
          </a:p>
          <a:p>
            <a:pPr marL="356489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None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помощью </a:t>
            </a:r>
            <a:r>
              <a:rPr lang="en-US" sz="3600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  <a:endParaRPr lang="en-US" sz="36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7" name="Shape 537"/>
          <p:cNvSpPr txBox="1">
            <a:spLocks noGrp="1"/>
          </p:cNvSpPr>
          <p:nvPr>
            <p:ph type="body" idx="4294967295"/>
          </p:nvPr>
        </p:nvSpPr>
        <p:spPr>
          <a:xfrm>
            <a:off x="9110663" y="2655720"/>
            <a:ext cx="5977037" cy="562768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Операции со строками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Библиотека операций со строками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Сравнение строк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внутри строк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Замена текста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Удаление пробелов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3600" dirty="0"/>
              <a:t>Авторы </a:t>
            </a:r>
            <a:r>
              <a:rPr lang="en-US" sz="3600" dirty="0"/>
              <a:t> / </a:t>
            </a:r>
            <a:r>
              <a:rPr lang="ru-RU" sz="3600" dirty="0"/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43" name="Shape 543"/>
          <p:cNvSpPr txBox="1"/>
          <p:nvPr/>
        </p:nvSpPr>
        <p:spPr>
          <a:xfrm>
            <a:off x="1155700" y="2208255"/>
            <a:ext cx="6797699" cy="5690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544" name="Shape 5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977618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Shape 5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7687" y="1155818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Shape 546"/>
          <p:cNvSpPr txBox="1"/>
          <p:nvPr/>
        </p:nvSpPr>
        <p:spPr>
          <a:xfrm>
            <a:off x="8704400" y="2208255"/>
            <a:ext cx="6797699" cy="5690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028950" y="833718"/>
            <a:ext cx="1205875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Заглянем внутрь строки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8802688" cy="60261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добраться до любого отдельного символа внутри строки, указав в </a:t>
            </a:r>
            <a:r>
              <a:rPr lang="ru-RU" sz="33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квадратных скобках </a:t>
            </a:r>
            <a:r>
              <a:rPr lang="ru-RU" sz="33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индекс этого символа</a:t>
            </a:r>
            <a:endParaRPr lang="en-US" sz="3300" u="none" strike="noStrike" cap="none" dirty="0"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 индекса должно быть целым числом и начинаться с нуля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 индекса также может быть выражением, которое можно вычислить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10867921" y="4517526"/>
            <a:ext cx="4878899" cy="37883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-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</p:txBody>
      </p:sp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0" y="908000"/>
            <a:ext cx="2489200" cy="1663317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105664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105664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13157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113157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120904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120904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128397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38" name="Shape 238"/>
          <p:cNvSpPr txBox="1"/>
          <p:nvPr/>
        </p:nvSpPr>
        <p:spPr>
          <a:xfrm>
            <a:off x="128397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39" name="Shape 239"/>
          <p:cNvSpPr txBox="1"/>
          <p:nvPr/>
        </p:nvSpPr>
        <p:spPr>
          <a:xfrm>
            <a:off x="135636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135636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143129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42" name="Shape 242"/>
          <p:cNvSpPr txBox="1"/>
          <p:nvPr/>
        </p:nvSpPr>
        <p:spPr>
          <a:xfrm>
            <a:off x="143129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Символ за пределами строки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6883400" cy="55880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вы получите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ошибку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, попытавшись</a:t>
            </a:r>
            <a:r>
              <a:rPr lang="en-US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latin typeface="Arial" charset="0"/>
                <a:ea typeface="Arial" charset="0"/>
                <a:cs typeface="Arial" charset="0"/>
                <a:sym typeface="Cabin"/>
              </a:rPr>
              <a:t>добраться до элемента за пределами конца строки (несуществующий индекс)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Будьте внимательны при построении значений индексов и срезов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8759825" y="3239110"/>
            <a:ext cx="6845400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zot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</a:t>
            </a:r>
            <a:r>
              <a:rPr lang="en-US" sz="3000" i="0" u="none" strike="noStrike" cap="none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IndexError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string index out of range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7" name="Shape 232"/>
          <p:cNvSpPr txBox="1"/>
          <p:nvPr/>
        </p:nvSpPr>
        <p:spPr>
          <a:xfrm>
            <a:off x="9601200" y="6985510"/>
            <a:ext cx="5162550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индекс вне диапазона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" name="Прямая со стрелкой 3"/>
          <p:cNvCxnSpPr>
            <a:stCxn id="7" idx="0"/>
          </p:cNvCxnSpPr>
          <p:nvPr/>
        </p:nvCxnSpPr>
        <p:spPr>
          <a:xfrm flipH="1" flipV="1">
            <a:off x="11906250" y="6096000"/>
            <a:ext cx="276225" cy="88951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 строки есть длина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1155700" y="2603501"/>
            <a:ext cx="7386041" cy="46084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Встроенная функция</a:t>
            </a:r>
            <a:r>
              <a:rPr lang="en-US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000" u="none" strike="noStrike" cap="none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ru-RU" sz="4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4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позволяет нам узнать длину строки</a:t>
            </a:r>
            <a:endParaRPr lang="en-US" sz="4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9947700" y="5551475"/>
            <a:ext cx="63080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 smtClean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03759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103759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11252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111252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18999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18999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126492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126492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133731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33731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141224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141224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u="none" strike="noStrike" cap="none" dirty="0" err="1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ru-RU" sz="76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4" name="Shape 274"/>
          <p:cNvSpPr txBox="1"/>
          <p:nvPr/>
        </p:nvSpPr>
        <p:spPr>
          <a:xfrm>
            <a:off x="1200150" y="2539900"/>
            <a:ext cx="56451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275" name="Shape 275"/>
          <p:cNvSpPr txBox="1"/>
          <p:nvPr/>
        </p:nvSpPr>
        <p:spPr>
          <a:xfrm>
            <a:off x="6845300" y="5168900"/>
            <a:ext cx="2819400" cy="2819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ru-RU" sz="54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</a:t>
            </a: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ункция</a:t>
            </a:r>
          </a:p>
          <a:p>
            <a:pPr algn="ctr">
              <a:buClr>
                <a:schemeClr val="lt1"/>
              </a:buClr>
              <a:buSzPct val="25000"/>
            </a:pPr>
            <a:r>
              <a:rPr lang="en-US" sz="5400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5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76" name="Shape 276"/>
          <p:cNvCxnSpPr/>
          <p:nvPr/>
        </p:nvCxnSpPr>
        <p:spPr>
          <a:xfrm flipH="1">
            <a:off x="5299074" y="66230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77" name="Shape 277"/>
          <p:cNvSpPr txBox="1"/>
          <p:nvPr/>
        </p:nvSpPr>
        <p:spPr>
          <a:xfrm>
            <a:off x="3208336" y="6069012"/>
            <a:ext cx="1820862" cy="11080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'banana'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8" name="Shape 278"/>
          <p:cNvSpPr txBox="1"/>
          <p:nvPr/>
        </p:nvSpPr>
        <p:spPr>
          <a:xfrm>
            <a:off x="11442699" y="6000750"/>
            <a:ext cx="23590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79" name="Shape 279"/>
          <p:cNvCxnSpPr/>
          <p:nvPr/>
        </p:nvCxnSpPr>
        <p:spPr>
          <a:xfrm flipH="1">
            <a:off x="9680574" y="65722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80" name="Shape 280"/>
          <p:cNvSpPr txBox="1"/>
          <p:nvPr/>
        </p:nvSpPr>
        <p:spPr>
          <a:xfrm>
            <a:off x="9829800" y="2171700"/>
            <a:ext cx="6115049" cy="3505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представляет собой некий </a:t>
            </a:r>
            <a:r>
              <a:rPr lang="ru-RU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сохраненный код</a:t>
            </a:r>
            <a:r>
              <a:rPr lang="ru-RU" sz="33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мы используем.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принимает </a:t>
            </a:r>
            <a:r>
              <a:rPr lang="ru-RU" sz="33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входные данные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возвращает </a:t>
            </a:r>
            <a:r>
              <a:rPr lang="ru-RU" sz="3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вывод/результат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</a:t>
            </a:r>
            <a:r>
              <a:rPr lang="en-US" sz="7600" dirty="0" err="1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ru-RU" sz="7600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6845300" y="5168900"/>
            <a:ext cx="2819400" cy="2819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y: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blah</a:t>
            </a:r>
          </a:p>
        </p:txBody>
      </p:sp>
      <p:cxnSp>
        <p:nvCxnSpPr>
          <p:cNvPr id="276" name="Shape 276"/>
          <p:cNvCxnSpPr/>
          <p:nvPr/>
        </p:nvCxnSpPr>
        <p:spPr>
          <a:xfrm flipH="1">
            <a:off x="5299074" y="66230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77" name="Shape 277"/>
          <p:cNvSpPr txBox="1"/>
          <p:nvPr/>
        </p:nvSpPr>
        <p:spPr>
          <a:xfrm>
            <a:off x="3208336" y="6069012"/>
            <a:ext cx="1820862" cy="11080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'banana'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r>
              <a:rPr lang="en-US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8" name="Shape 278"/>
          <p:cNvSpPr txBox="1"/>
          <p:nvPr/>
        </p:nvSpPr>
        <p:spPr>
          <a:xfrm>
            <a:off x="11442699" y="6000750"/>
            <a:ext cx="23590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79" name="Shape 279"/>
          <p:cNvCxnSpPr/>
          <p:nvPr/>
        </p:nvCxnSpPr>
        <p:spPr>
          <a:xfrm flipH="1">
            <a:off x="9680574" y="65722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1" name="Shape 274"/>
          <p:cNvSpPr txBox="1"/>
          <p:nvPr/>
        </p:nvSpPr>
        <p:spPr>
          <a:xfrm>
            <a:off x="1200150" y="2539900"/>
            <a:ext cx="56451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12" name="Shape 280"/>
          <p:cNvSpPr txBox="1"/>
          <p:nvPr/>
        </p:nvSpPr>
        <p:spPr>
          <a:xfrm>
            <a:off x="9829800" y="2171700"/>
            <a:ext cx="6115049" cy="3505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представляет собой некий </a:t>
            </a:r>
            <a:r>
              <a:rPr lang="ru-RU" sz="33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сохраненный код</a:t>
            </a:r>
            <a:r>
              <a:rPr lang="ru-RU" sz="33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мы используем.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принимает </a:t>
            </a:r>
            <a:r>
              <a:rPr lang="ru-RU" sz="33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входные данные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возвращает </a:t>
            </a:r>
            <a:r>
              <a:rPr lang="ru-RU" sz="3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вывод/результат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52719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58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Пошаговый перебор элементов строки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5949949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Используя оператор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переменную цикла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функцию </a:t>
            </a:r>
            <a:r>
              <a:rPr lang="en-US" sz="3600" u="none" strike="noStrike" cap="none" dirty="0" err="1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ru-RU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создать цикл для доступа к каждой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отдельной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букве в строке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0" name="Shape 300"/>
          <p:cNvSpPr txBox="1"/>
          <p:nvPr/>
        </p:nvSpPr>
        <p:spPr>
          <a:xfrm>
            <a:off x="8239813" y="3690900"/>
            <a:ext cx="59453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 smtClean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bg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</p:txBody>
      </p:sp>
      <p:sp>
        <p:nvSpPr>
          <p:cNvPr id="301" name="Shape 301"/>
          <p:cNvSpPr txBox="1"/>
          <p:nvPr/>
        </p:nvSpPr>
        <p:spPr>
          <a:xfrm>
            <a:off x="14728825" y="3740150"/>
            <a:ext cx="6984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 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 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 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7407</TotalTime>
  <Words>2081</Words>
  <Application>Microsoft Office PowerPoint</Application>
  <PresentationFormat>Произвольный</PresentationFormat>
  <Paragraphs>448</Paragraphs>
  <Slides>33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Title &amp; Subtitle</vt:lpstr>
      <vt:lpstr>Строки</vt:lpstr>
      <vt:lpstr>Строковый тип данных</vt:lpstr>
      <vt:lpstr>Чтение и преобразование</vt:lpstr>
      <vt:lpstr>Заглянем внутрь строки</vt:lpstr>
      <vt:lpstr>Символ за пределами строки</vt:lpstr>
      <vt:lpstr>У строки есть длина</vt:lpstr>
      <vt:lpstr>Функция len()</vt:lpstr>
      <vt:lpstr>Функция len()</vt:lpstr>
      <vt:lpstr>Пошаговый перебор элементов строки</vt:lpstr>
      <vt:lpstr>Пошаговый перебор элементов строки</vt:lpstr>
      <vt:lpstr>Пошаговый перебор элементов строки</vt:lpstr>
      <vt:lpstr>Перебор и подсчет элементов</vt:lpstr>
      <vt:lpstr>Присмотримся к оператору in</vt:lpstr>
      <vt:lpstr>Презентация PowerPoint</vt:lpstr>
      <vt:lpstr>Ещё операции со строками</vt:lpstr>
      <vt:lpstr>Срез строки</vt:lpstr>
      <vt:lpstr>Срез строки</vt:lpstr>
      <vt:lpstr>Объединение строк</vt:lpstr>
      <vt:lpstr>Использование оператора in в качестве логического оператора</vt:lpstr>
      <vt:lpstr>Сравнение строк</vt:lpstr>
      <vt:lpstr>Библиотека для обработки строк</vt:lpstr>
      <vt:lpstr>Презентация PowerPoint</vt:lpstr>
      <vt:lpstr>Презентация PowerPoint</vt:lpstr>
      <vt:lpstr>Библиотека для обработки строк</vt:lpstr>
      <vt:lpstr>Поиск строки</vt:lpstr>
      <vt:lpstr>Преобразование в ЗАГЛАВНЫЕ буквы</vt:lpstr>
      <vt:lpstr>Поиск и замена</vt:lpstr>
      <vt:lpstr>Удаление пробелов</vt:lpstr>
      <vt:lpstr>Презентация PowerPoint</vt:lpstr>
      <vt:lpstr>Презентация PowerPoint</vt:lpstr>
      <vt:lpstr>Два вида строк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Strings</dc:title>
  <cp:lastModifiedBy>Vita</cp:lastModifiedBy>
  <cp:revision>208</cp:revision>
  <dcterms:modified xsi:type="dcterms:W3CDTF">2021-05-07T18:31:18Z</dcterms:modified>
</cp:coreProperties>
</file>