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2" r:id="rId1"/>
  </p:sldMasterIdLst>
  <p:notesMasterIdLst>
    <p:notesMasterId r:id="rId31"/>
  </p:notesMasterIdLst>
  <p:sldIdLst>
    <p:sldId id="256" r:id="rId2"/>
    <p:sldId id="28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66"/>
    <a:srgbClr val="FF9933"/>
    <a:srgbClr val="FF99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88235"/>
  </p:normalViewPr>
  <p:slideViewPr>
    <p:cSldViewPr snapToGrid="0" snapToObjects="1">
      <p:cViewPr>
        <p:scale>
          <a:sx n="55" d="100"/>
          <a:sy n="55" d="100"/>
        </p:scale>
        <p:origin x="-630" y="27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95288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799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324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127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9468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392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848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085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2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926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38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642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885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1869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2124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780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3718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557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5866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499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888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42427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8981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58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83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3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711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435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9714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82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pening 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1900" cy="570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47700" lvl="0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/>
            </a:lvl1pPr>
            <a:lvl2pPr marL="939800" lvl="1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31900" lvl="2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536700" lvl="3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28800" lvl="4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286000" lvl="5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743200" lvl="6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00400" lvl="7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657600" lvl="8" indent="-165861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49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29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90" r:id="rId2"/>
    <p:sldLayoutId id="2147483693" r:id="rId3"/>
    <p:sldLayoutId id="214748369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ython.org/tutorial/datastructures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0;&#1083;&#1075;&#1086;&#1088;&#1080;&#1090;&#1084;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&#1057;&#1090;&#1088;&#1091;&#1082;&#1090;&#1091;&#1088;&#1072;_&#1076;&#1072;&#1085;&#1085;&#1099;&#1093;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в Пайтон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3804600" y="6415089"/>
            <a:ext cx="7987499" cy="156060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 smtClean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www.py4e.com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168" name="Shape 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87412" y="7318368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250" y="6933293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1445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узнать длину списка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4882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принимает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параметра и возвращает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количество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элементов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списке</a:t>
            </a:r>
            <a:endParaRPr lang="en-US" sz="34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самом деле функция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количество элементов в любом наборе или последовательности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например, в строке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6" name="Shape 236"/>
          <p:cNvSpPr txBox="1"/>
          <p:nvPr/>
        </p:nvSpPr>
        <p:spPr>
          <a:xfrm>
            <a:off x="9239250" y="3543301"/>
            <a:ext cx="6119700" cy="397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Борис!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endParaRPr lang="en-US"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[ 1, 2,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солнце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функции </a:t>
            </a:r>
            <a:r>
              <a:rPr lang="en-US" sz="7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range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1155700" y="2802283"/>
            <a:ext cx="6374653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range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список чисел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диапазоне от нуля до числа на единицу меньше, чем указанный </a:t>
            </a:r>
            <a:r>
              <a:rPr lang="ru-RU" sz="3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</a:t>
            </a:r>
            <a:endParaRPr lang="en-US" sz="34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написать цикл по индексам элементов, используя </a:t>
            </a:r>
            <a:r>
              <a:rPr lang="en-US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целое число в качестве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счетчика</a:t>
            </a:r>
            <a:endParaRPr lang="en-US" sz="3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3" name="Shape 243"/>
          <p:cNvSpPr txBox="1"/>
          <p:nvPr/>
        </p:nvSpPr>
        <p:spPr>
          <a:xfrm>
            <a:off x="8122024" y="3022600"/>
            <a:ext cx="7447975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Петр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Вероника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История двух циклов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584950" y="3118400"/>
            <a:ext cx="7175700" cy="3594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Александр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Мария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 Новым Годом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:',  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Новым Годом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:',  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8105725" y="5652525"/>
            <a:ext cx="5591699" cy="213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Годом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Татьяна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lnSpc>
                <a:spcPct val="115000"/>
              </a:lnSpc>
              <a:buClr>
                <a:srgbClr val="FFFF00"/>
              </a:buClr>
              <a:buSzPct val="25000"/>
            </a:pPr>
            <a:r>
              <a:rPr lang="ru-RU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Годом</a:t>
            </a: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Александр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lnSpc>
                <a:spcPct val="115000"/>
              </a:lnSpc>
              <a:buClr>
                <a:srgbClr val="FFFF00"/>
              </a:buClr>
              <a:buSzPct val="25000"/>
            </a:pPr>
            <a:r>
              <a:rPr lang="ru-RU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Годом</a:t>
            </a: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Мария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 txBox="1"/>
          <p:nvPr/>
        </p:nvSpPr>
        <p:spPr>
          <a:xfrm>
            <a:off x="8105725" y="2509825"/>
            <a:ext cx="78888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Александр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Мария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(friends))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Объединение</a:t>
            </a:r>
            <a:r>
              <a:rPr lang="en-US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списков с помощью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  <a:endParaRPr lang="en-US" sz="64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1778000" y="2933702"/>
            <a:ext cx="6039224" cy="2603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создать новый список, объединив два существующих списка вместе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9714275" y="2714100"/>
            <a:ext cx="49659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[4, 5, 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3, 4, 5, 6]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Срез</a:t>
            </a:r>
            <a:r>
              <a:rPr lang="en-US" sz="7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списка с помощью</a:t>
            </a:r>
            <a:r>
              <a:rPr lang="en-US" sz="7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962200" y="2875600"/>
            <a:ext cx="69416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[9, 41, 12, 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[41,12]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3, 74, 15]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8506725" y="4033424"/>
            <a:ext cx="6715346" cy="2564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ак и в случае со строками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второе число означает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до, но не включая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 списка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1918550" y="3110400"/>
            <a:ext cx="120428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&lt;type 'list'&gt;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['append', 'count', 'extend', 'index', 'insert', 'pop', 'remove', 'reverse', 'sort']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2913200" y="7123112"/>
            <a:ext cx="1041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http://docs.python.org/tutorial/datastructures.html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список с нуля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1155699" y="2603500"/>
            <a:ext cx="7755219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создать пустой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а затем добавить в него элементы, используя метод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append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остается упорядоченным,  новые элементы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добавляются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конец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списка</a:t>
            </a:r>
            <a:endParaRPr lang="en-US" sz="3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9610165" y="2990850"/>
            <a:ext cx="621260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книга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книга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печенька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книга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99,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печенька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Есть ли элемент в списке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5738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имеется два </a:t>
            </a:r>
            <a:r>
              <a:rPr lang="ru-RU" sz="34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оператора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позволяющих проверить, находится ли элемент в списке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логические операторы, возвращающие 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(Правда)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(Ложь)</a:t>
            </a:r>
            <a:endParaRPr lang="en-US" sz="3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Они не изменяют список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8585238" y="2940050"/>
            <a:ext cx="7131013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[1, 9, 21, 10, 16]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9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 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являются упорядоченными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22300" y="2603500"/>
            <a:ext cx="7428005" cy="57022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5906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содержать множество элементов и хранить их в определенном порядке, пока мы не изменим порядок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5906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сортировать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.,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изменять его порядок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5906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отличие от строк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означает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сортировать себя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3" name="Shape 293"/>
          <p:cNvSpPr txBox="1"/>
          <p:nvPr/>
        </p:nvSpPr>
        <p:spPr>
          <a:xfrm>
            <a:off x="8677835" y="3041075"/>
            <a:ext cx="7070165" cy="4365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Михаил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Глеб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Ирина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.sort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Глеб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Михаил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Ирина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Михаил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 и списки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5802313" cy="4940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44500"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en-US" sz="34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имеется ряд встроенных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функций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которые принимают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параметров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 циклы, которые мы написали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намного проще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929600" y="2455850"/>
            <a:ext cx="7885799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[3, 41, 12, 9, 74, 15]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74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154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)/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25.6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299203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Программирование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155700" y="2857500"/>
            <a:ext cx="13760450" cy="48434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Алгоритм</a:t>
            </a:r>
            <a:endParaRPr lang="en-US" sz="3600" u="none" strike="noStrike" cap="none" dirty="0" smtClean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304800" lvl="1" indent="0"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en-US" sz="3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 правил или шагов, используемых для решения задачи</a:t>
            </a:r>
            <a:endParaRPr lang="en-US" sz="32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1" indent="-444500"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3200" u="none" strike="noStrike" cap="none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данных</a:t>
            </a:r>
            <a:endParaRPr lang="en-US" sz="3600" dirty="0" smtClean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304800" lvl="1" indent="0"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Особый способ организации данных на компьютере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54727" y="6941246"/>
            <a:ext cx="87863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en-US" sz="3200" dirty="0" smtClean="0">
                <a:solidFill>
                  <a:srgbClr val="FFFF00"/>
                </a:solidFill>
                <a:hlinkClick r:id="rId3"/>
              </a:rPr>
              <a:t>ru.wikipedia.org/wiki/</a:t>
            </a:r>
            <a:r>
              <a:rPr lang="ru-RU" sz="3200" dirty="0" smtClean="0">
                <a:solidFill>
                  <a:srgbClr val="FFFF00"/>
                </a:solidFill>
                <a:hlinkClick r:id="rId3"/>
              </a:rPr>
              <a:t>Алгоритм</a:t>
            </a:r>
            <a:endParaRPr lang="en-US" sz="3200" dirty="0" smtClean="0">
              <a:solidFill>
                <a:srgbClr val="FFFF00"/>
              </a:solidFill>
            </a:endParaRPr>
          </a:p>
          <a:p>
            <a:pPr algn="r"/>
            <a:r>
              <a:rPr lang="en-US" sz="3200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en-US" sz="3200" dirty="0" smtClean="0">
                <a:solidFill>
                  <a:srgbClr val="FFFF00"/>
                </a:solidFill>
                <a:hlinkClick r:id="rId4"/>
              </a:rPr>
              <a:t>ru.wikipedia.org/wiki/</a:t>
            </a:r>
            <a:r>
              <a:rPr lang="ru-RU" sz="3200" dirty="0" err="1" smtClean="0">
                <a:solidFill>
                  <a:srgbClr val="FFFF00"/>
                </a:solidFill>
                <a:hlinkClick r:id="rId4"/>
              </a:rPr>
              <a:t>Структура_данных</a:t>
            </a:r>
            <a:endParaRPr lang="en-US" sz="32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/>
        </p:nvSpPr>
        <p:spPr>
          <a:xfrm>
            <a:off x="7548282" y="4800524"/>
            <a:ext cx="7894168" cy="39878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input('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Введите число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numlist.append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(value)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average = sum(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 /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Среднее арифметическое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:', average)</a:t>
            </a:r>
            <a:endParaRPr lang="en-US"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6" name="Shape 306"/>
          <p:cNvSpPr txBox="1"/>
          <p:nvPr/>
        </p:nvSpPr>
        <p:spPr>
          <a:xfrm>
            <a:off x="697125" y="1031888"/>
            <a:ext cx="8127900" cy="4835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total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input('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Введите число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total = total + value 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average = total / count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6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Среднее арифметическое</a:t>
            </a:r>
            <a:r>
              <a:rPr lang="en-US" sz="26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:', average)</a:t>
            </a:r>
            <a:endParaRPr lang="en-US"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7" name="Shape 307"/>
          <p:cNvSpPr txBox="1"/>
          <p:nvPr/>
        </p:nvSpPr>
        <p:spPr>
          <a:xfrm>
            <a:off x="7548282" y="828687"/>
            <a:ext cx="6500227" cy="33488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число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lvl="0">
              <a:lnSpc>
                <a:spcPct val="115000"/>
              </a:lnSpc>
              <a:buClr>
                <a:srgbClr val="FFFF00"/>
              </a:buClr>
              <a:buSzPct val="25000"/>
            </a:pP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число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lvl="0">
              <a:lnSpc>
                <a:spcPct val="115000"/>
              </a:lnSpc>
              <a:buClr>
                <a:srgbClr val="FFFF00"/>
              </a:buClr>
              <a:buSzPct val="25000"/>
            </a:pP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число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lvl="0">
              <a:lnSpc>
                <a:spcPct val="115000"/>
              </a:lnSpc>
              <a:buClr>
                <a:srgbClr val="FFFF00"/>
              </a:buClr>
              <a:buSzPct val="25000"/>
            </a:pP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число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Среднее арифметическое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5.66666666667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Лучшие друзья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 и списки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/>
          <p:nvPr/>
        </p:nvSpPr>
        <p:spPr>
          <a:xfrm>
            <a:off x="1498600" y="2349500"/>
            <a:ext cx="67491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Эти три слова</a:t>
            </a:r>
            <a:r>
              <a:rPr lang="en-US" sz="30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три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слова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Эти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9398000" y="2292350"/>
            <a:ext cx="64509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три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слова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Эти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три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слова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457200" y="6781699"/>
            <a:ext cx="15125699" cy="199999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Split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разбивает строку на части и создает из них список, состоящий из строк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endParaRPr lang="ru-RU" sz="3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представляем их как отдельные слова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ожно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получить доступ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определенному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слову или с помощью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цикла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пройти по всем словам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965199" y="1085851"/>
            <a:ext cx="7247148" cy="7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Тут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очень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           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много пробелов</a:t>
            </a:r>
            <a:r>
              <a:rPr lang="en-US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26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Тут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очень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много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пробелов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третий</a:t>
            </a:r>
            <a:r>
              <a:rPr lang="en-US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26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третий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';'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третий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9226644" y="1371601"/>
            <a:ext cx="6490311" cy="533631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вы не укажете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разделитель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разделении несколько пробелов будут считаться как один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можете указать какой символ-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разделитель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использовать при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разделении строки</a:t>
            </a:r>
            <a:endParaRPr lang="en-US" sz="3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/>
        </p:nvSpPr>
        <p:spPr>
          <a:xfrm>
            <a:off x="2526075" y="2058975"/>
            <a:ext cx="8889299" cy="33243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 ') :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[2]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400" b="1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3538200" y="2330450"/>
            <a:ext cx="8160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Sat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...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642650" y="945775"/>
            <a:ext cx="130700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stephen.marquard@uct.ac.za </a:t>
            </a:r>
            <a:r>
              <a:rPr lang="en-US" sz="3600" b="0" i="0" u="none" strike="noStrike" cap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Sat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Jan  5 09:14:16 2008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1212375" y="6000750"/>
            <a:ext cx="142832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'From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['From', 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'Sat', 'Jan', '5', '09:14:16', '2008']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Пример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1900" cy="16106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бывает необходимо сначала разделить строку одним образом, а затем взять один из получившихся кусков и разделить его ещё раз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7" name="Shape 33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Пример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5" name="Shape 345"/>
          <p:cNvSpPr txBox="1"/>
          <p:nvPr/>
        </p:nvSpPr>
        <p:spPr>
          <a:xfrm>
            <a:off x="7336425" y="58357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6" name="Shape 346"/>
          <p:cNvSpPr txBox="1"/>
          <p:nvPr/>
        </p:nvSpPr>
        <p:spPr>
          <a:xfrm>
            <a:off x="1155700" y="4506450"/>
            <a:ext cx="131826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2008</a:t>
            </a:r>
            <a:endParaRPr lang="en-US"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7" name="Shape 347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Пример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3" name="Shape 353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24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1155700" y="54416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Пример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1155700" y="55940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pieces[1]</a:t>
            </a:r>
            <a:r>
              <a:rPr lang="en-US" sz="24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endParaRPr lang="en-US" sz="2400" b="1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7" name="Shape 36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7246300" y="67669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 txBox="1"/>
          <p:nvPr/>
        </p:nvSpPr>
        <p:spPr>
          <a:xfrm>
            <a:off x="774275" y="2733899"/>
            <a:ext cx="7450500" cy="591314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lvl="0" indent="-394462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Концепция коллекции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и циклы со счётчиком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Индексация и поиск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Изменяемость списков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len, min, max, </a:t>
            </a:r>
            <a:r>
              <a:rPr lang="en-US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</a:t>
            </a:r>
            <a:endParaRPr lang="ru-RU" sz="3600" dirty="0" smtClean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indent="-394462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Срезы в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списках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6" name="Shape 376"/>
          <p:cNvSpPr txBox="1"/>
          <p:nvPr/>
        </p:nvSpPr>
        <p:spPr>
          <a:xfrm>
            <a:off x="7932975" y="2733899"/>
            <a:ext cx="7565400" cy="573423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 списка</a:t>
            </a:r>
            <a:r>
              <a:rPr lang="en-US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append,  remove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списка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Разделение строк на списки слов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ru-RU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split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разделения строк</a:t>
            </a: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/>
          <p:nvPr/>
        </p:nvSpPr>
        <p:spPr>
          <a:xfrm>
            <a:off x="1155700" y="1155705"/>
            <a:ext cx="13932000" cy="81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ru-RU" sz="3600" dirty="0">
                <a:solidFill>
                  <a:srgbClr val="FFFF00"/>
                </a:solidFill>
              </a:rPr>
              <a:t>Авторы </a:t>
            </a:r>
            <a:r>
              <a:rPr lang="en-US" sz="3600" dirty="0">
                <a:solidFill>
                  <a:srgbClr val="FFFF00"/>
                </a:solidFill>
              </a:rPr>
              <a:t> / </a:t>
            </a:r>
            <a:r>
              <a:rPr lang="ru-RU" sz="3600" dirty="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82" name="Shape 382"/>
          <p:cNvSpPr txBox="1"/>
          <p:nvPr/>
        </p:nvSpPr>
        <p:spPr>
          <a:xfrm>
            <a:off x="1206100" y="2296131"/>
            <a:ext cx="6797699" cy="58191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383" name="Shape 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1049055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Shape 3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227255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Shape 385"/>
          <p:cNvSpPr txBox="1"/>
          <p:nvPr/>
        </p:nvSpPr>
        <p:spPr>
          <a:xfrm>
            <a:off x="8704400" y="2426605"/>
            <a:ext cx="6797699" cy="58172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 является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dirty="0" smtClean="0">
                <a:solidFill>
                  <a:srgbClr val="FFD966"/>
                </a:solidFill>
                <a:ea typeface="Arial" charset="0"/>
              </a:rPr>
              <a:t>«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Коллекцией</a:t>
            </a:r>
            <a:r>
              <a:rPr lang="ru-RU" sz="6400" dirty="0" smtClean="0">
                <a:solidFill>
                  <a:srgbClr val="FFD966"/>
                </a:solidFill>
                <a:ea typeface="Arial" charset="0"/>
              </a:rPr>
              <a:t>»</a:t>
            </a:r>
            <a:r>
              <a:rPr lang="en-US" sz="6400" b="0" i="0" u="none" strike="noStrike" cap="none" dirty="0" smtClean="0">
                <a:solidFill>
                  <a:srgbClr val="FFD966"/>
                </a:solidFill>
                <a:sym typeface="Arial"/>
              </a:rPr>
              <a:t>?</a:t>
            </a:r>
            <a:endParaRPr lang="en-US" sz="6400" b="0" i="0" u="none" strike="noStrike" cap="none" dirty="0">
              <a:solidFill>
                <a:srgbClr val="FFD966"/>
              </a:solidFill>
              <a:sym typeface="Arial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1900" cy="2654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Большинство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хранят внутри одно значение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мы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присваиваем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 </a:t>
            </a:r>
            <a:r>
              <a:rPr lang="ru-RU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новое значение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старое значение перезаписывается / заменяется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2136725" y="5621338"/>
            <a:ext cx="12214275" cy="22574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1688763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 </a:t>
            </a:r>
            <a:r>
              <a:rPr lang="ru-RU" sz="6400" dirty="0">
                <a:solidFill>
                  <a:srgbClr val="FF9900"/>
                </a:solidFill>
              </a:rPr>
              <a:t>—</a:t>
            </a:r>
            <a:r>
              <a:rPr lang="ru-RU" sz="64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подобие Коллекции</a:t>
            </a:r>
            <a:endParaRPr lang="en-US" sz="64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1900" cy="35258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Коллекция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позволяет нам помещать множество значений в одну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</a:t>
            </a:r>
            <a:endParaRPr lang="en-US" sz="3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Удобство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коллекции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том, что мы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можем хранить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много значений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внутри одной удобной «упаковки»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7850" y="789709"/>
            <a:ext cx="2557874" cy="209629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2002250" y="6000750"/>
            <a:ext cx="12192000" cy="22145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Катя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Антон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Павел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carryon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носки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футболка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духи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списка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98500" y="2857500"/>
            <a:ext cx="7331075" cy="5214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44500"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ru-RU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</a:t>
            </a:r>
            <a:r>
              <a:rPr lang="ru-RU" sz="34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списка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заключаются в квадратные скобки, а элементы списка разделяются запятыми</a:t>
            </a:r>
            <a:endParaRPr lang="en-US" sz="3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Элементом</a:t>
            </a: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списка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может быть любой объект, даже </a:t>
            </a:r>
            <a:r>
              <a:rPr lang="ru-RU" sz="3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другой список</a:t>
            </a:r>
            <a:endParaRPr lang="en-US" sz="34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быть пустым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8774113" y="2532050"/>
            <a:ext cx="7162387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1, 24, 76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24, 76]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красный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желтый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голубой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красный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желтый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голубой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красный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24, 98.6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 smtClean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красный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24, 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98.6]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1,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[5, 6]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7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[5, 6], 7]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 smtClean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уже используем списки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1895475" y="2840601"/>
            <a:ext cx="8488800" cy="363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Старт!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</a:t>
            </a:r>
            <a:r>
              <a:rPr lang="en-US" sz="4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4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и циклы со счетчиком </a:t>
            </a:r>
            <a:r>
              <a:rPr lang="ru-RU" sz="6400" dirty="0">
                <a:solidFill>
                  <a:srgbClr val="FFCC66"/>
                </a:solidFill>
              </a:rPr>
              <a:t>—</a:t>
            </a:r>
            <a:r>
              <a:rPr lang="ru-RU" sz="6400" u="none" strike="noStrike" cap="none" dirty="0" smtClean="0">
                <a:solidFill>
                  <a:srgbClr val="FFCC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лучшие друзья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279124" y="3423163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Анатолий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Роман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 Новым Годом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:'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10658475" y="4051100"/>
            <a:ext cx="5224255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Годом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Анатолий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Годом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Роман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Годом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Татьяна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06" name="Shape 206"/>
          <p:cNvCxnSpPr/>
          <p:nvPr/>
        </p:nvCxnSpPr>
        <p:spPr>
          <a:xfrm flipH="1">
            <a:off x="8443912" y="4353475"/>
            <a:ext cx="1986512" cy="31853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7" name="Shape 207"/>
          <p:cNvCxnSpPr/>
          <p:nvPr/>
        </p:nvCxnSpPr>
        <p:spPr>
          <a:xfrm flipH="1" flipV="1">
            <a:off x="8464060" y="4672014"/>
            <a:ext cx="1961138" cy="839786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8" name="Shape 208"/>
          <p:cNvCxnSpPr/>
          <p:nvPr/>
        </p:nvCxnSpPr>
        <p:spPr>
          <a:xfrm rot="10800000">
            <a:off x="3904399" y="5160163"/>
            <a:ext cx="6596999" cy="7988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04"/>
          <p:cNvSpPr txBox="1"/>
          <p:nvPr/>
        </p:nvSpPr>
        <p:spPr>
          <a:xfrm>
            <a:off x="1279124" y="5997591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Анатолий</a:t>
            </a:r>
            <a:r>
              <a:rPr lang="en-US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Роман</a:t>
            </a:r>
            <a:r>
              <a:rPr lang="en-US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 </a:t>
            </a:r>
            <a:r>
              <a:rPr lang="ru-RU" sz="2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Новым </a:t>
            </a:r>
            <a:r>
              <a:rPr lang="ru-RU" sz="2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Годом: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Заглянем внутрь списка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1900" cy="3086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и в случае со строками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получить любой отдельный элемент списка, указав его индекс в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квадратных скобках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215" name="Shape 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" y="992909"/>
            <a:ext cx="27368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17272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11557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Катя</a:t>
            </a:r>
            <a:endParaRPr lang="en-US" sz="4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7429500" y="5065701"/>
            <a:ext cx="8156400" cy="2339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Катя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Маша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Петя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4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Маша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36068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30353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Маша</a:t>
            </a:r>
            <a:endParaRPr lang="en-US" sz="4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54864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49149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Петя</a:t>
            </a:r>
            <a:endParaRPr lang="en-US" sz="4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4493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изменяемы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7331075" cy="5156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неизменяемы</a:t>
            </a:r>
            <a:r>
              <a:rPr lang="ru-RU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не можем изменить содержимое строки. Нам необходимо создать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новую строку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внести какие-либо изменения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44500">
              <a:spcAft>
                <a:spcPts val="1000"/>
              </a:spcAft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изменяемы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изменять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 списка, используя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взятие по </a:t>
            </a:r>
            <a:r>
              <a:rPr lang="ru-RU" sz="3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индексу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9334300" y="2247900"/>
            <a:ext cx="6464399" cy="59694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'Banana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'</a:t>
            </a: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does not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support item 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banana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28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28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41, 63]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</TotalTime>
  <Words>1958</Words>
  <Application>Microsoft Office PowerPoint</Application>
  <PresentationFormat>Произвольный</PresentationFormat>
  <Paragraphs>339</Paragraphs>
  <Slides>29</Slides>
  <Notes>29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Title &amp; Subtitle</vt:lpstr>
      <vt:lpstr>Списки в Пайтон</vt:lpstr>
      <vt:lpstr>Программирование</vt:lpstr>
      <vt:lpstr>Что Не является «Коллекцией»?</vt:lpstr>
      <vt:lpstr>Список — это подобие Коллекции</vt:lpstr>
      <vt:lpstr>Константы списка</vt:lpstr>
      <vt:lpstr>Мы уже используем списки!</vt:lpstr>
      <vt:lpstr>Списки и циклы со счетчиком — лучшие друзья</vt:lpstr>
      <vt:lpstr>Заглянем внутрь списка</vt:lpstr>
      <vt:lpstr>Списки изменяемы</vt:lpstr>
      <vt:lpstr>Как узнать длину списка?</vt:lpstr>
      <vt:lpstr>Использование функции range</vt:lpstr>
      <vt:lpstr>История двух циклов...</vt:lpstr>
      <vt:lpstr>Объединение списков с помощью +</vt:lpstr>
      <vt:lpstr>Срез списка с помощью :</vt:lpstr>
      <vt:lpstr>Методы списка</vt:lpstr>
      <vt:lpstr>Создаем список с нуля</vt:lpstr>
      <vt:lpstr>Есть ли элемент в списке?</vt:lpstr>
      <vt:lpstr>Списки являются упорядоченными</vt:lpstr>
      <vt:lpstr>Встроенные функции и списки</vt:lpstr>
      <vt:lpstr>Презентация PowerPoint</vt:lpstr>
      <vt:lpstr>Лучшие друзья: строки и списки</vt:lpstr>
      <vt:lpstr>Презентация PowerPoint</vt:lpstr>
      <vt:lpstr>Презентация PowerPoint</vt:lpstr>
      <vt:lpstr>Пример двойного разделения</vt:lpstr>
      <vt:lpstr>Пример двойного разделения</vt:lpstr>
      <vt:lpstr>Пример двойного разделения</vt:lpstr>
      <vt:lpstr>Пример двойного разделения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Lists</dc:title>
  <cp:lastModifiedBy>Vita</cp:lastModifiedBy>
  <cp:revision>206</cp:revision>
  <dcterms:modified xsi:type="dcterms:W3CDTF">2021-05-07T18:31:40Z</dcterms:modified>
</cp:coreProperties>
</file>