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3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92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55"/>
    <p:restoredTop sz="94444"/>
  </p:normalViewPr>
  <p:slideViewPr>
    <p:cSldViewPr snapToGrid="0" snapToObjects="1">
      <p:cViewPr>
        <p:scale>
          <a:sx n="57" d="100"/>
          <a:sy n="57" d="100"/>
        </p:scale>
        <p:origin x="-582" y="216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81456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dk2"/>
                </a:solidFill>
              </a:rPr>
              <a:t>Заметка</a:t>
            </a:r>
            <a:r>
              <a:rPr lang="ru-RU" baseline="0" dirty="0" smtClean="0">
                <a:solidFill>
                  <a:schemeClr val="dk2"/>
                </a:solidFill>
              </a:rPr>
              <a:t> от Чарльза</a:t>
            </a:r>
            <a:r>
              <a:rPr lang="ru-RU" dirty="0" smtClean="0">
                <a:solidFill>
                  <a:schemeClr val="dk2"/>
                </a:solidFill>
              </a:rPr>
              <a:t>. При использовании этих материалов, вы можете удалить логотип университета</a:t>
            </a:r>
            <a:r>
              <a:rPr lang="ru-RU" baseline="0" dirty="0" smtClean="0">
                <a:solidFill>
                  <a:schemeClr val="dk2"/>
                </a:solidFill>
              </a:rPr>
              <a:t> и заменить его собственным</a:t>
            </a:r>
            <a:r>
              <a:rPr lang="ru-RU" dirty="0" smtClean="0">
                <a:solidFill>
                  <a:schemeClr val="dk2"/>
                </a:solidFill>
              </a:rPr>
              <a:t>, но,</a:t>
            </a:r>
            <a:r>
              <a:rPr lang="ru-RU" baseline="0" dirty="0" smtClean="0">
                <a:solidFill>
                  <a:schemeClr val="dk2"/>
                </a:solidFill>
              </a:rPr>
              <a:t> пожалуйста, сохраните </a:t>
            </a:r>
            <a:r>
              <a:rPr lang="ru-RU" dirty="0" smtClean="0">
                <a:solidFill>
                  <a:schemeClr val="dk2"/>
                </a:solidFill>
              </a:rPr>
              <a:t>CC-BY логотип</a:t>
            </a:r>
            <a:r>
              <a:rPr lang="ru-RU" baseline="0" dirty="0" smtClean="0">
                <a:solidFill>
                  <a:schemeClr val="dk2"/>
                </a:solidFill>
              </a:rPr>
              <a:t> на первой странице, а также на последней странице  - «Благодарности».</a:t>
            </a:r>
            <a:endParaRPr lang="ru-RU" dirty="0" smtClean="0"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5553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1704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392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0884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1414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1" name="Shape 3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6800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58316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83054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18632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45545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0042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17078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0" name="Shape 3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16693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2" name="Shape 4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73393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3" name="Shape 4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35230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3" name="Shape 4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72726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6" name="Shape 4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59329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7" name="Shape 4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09531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8" name="Shape 4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66674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9" name="Shape 4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19194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9" name="Shape 4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65960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848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31544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2" name="Shape 5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1718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Shape 5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0" name="Shape 5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071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Shape 5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525" name="Shape 5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88564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Shape 5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Shape 5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5215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6207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0613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8160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55993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369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6" name="Shape 2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4897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pe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1155700" y="814388"/>
            <a:ext cx="13932000" cy="17255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570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711200" lvl="0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3200"/>
            </a:lvl1pPr>
            <a:lvl2pPr marL="1003300" lvl="1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2pPr>
            <a:lvl3pPr marL="1295400" lvl="2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3pPr>
            <a:lvl4pPr marL="1600200" lvl="3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4pPr>
            <a:lvl5pPr marL="1892300" lvl="4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5pPr>
            <a:lvl6pPr marL="2349500" lvl="5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6pPr>
            <a:lvl7pPr marL="2806700" lvl="6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7pPr>
            <a:lvl8pPr marL="3263900" lvl="7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8pPr>
            <a:lvl9pPr marL="3721100" lvl="8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1155700" y="814388"/>
            <a:ext cx="13932000" cy="17255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1283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866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90" r:id="rId2"/>
    <p:sldLayoutId id="2147483704" r:id="rId3"/>
    <p:sldLayoutId id="2147483705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7200" b="0" i="0" u="none" strike="noStrike" cap="none">
          <a:solidFill>
            <a:srgbClr val="FFFF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6;&#1077;&#1075;&#1091;&#1083;&#1103;&#1088;&#1085;&#1099;&#1077;_&#1074;&#1099;&#1088;&#1072;&#1078;&#1077;&#1085;&#1080;&#1103;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en.wikipedia.org/wiki/Regular_expression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6;&#1077;&#1075;&#1091;&#1083;&#1103;&#1088;&#1085;&#1099;&#1077;_&#1074;&#1099;&#1088;&#1072;&#1078;&#1077;&#1085;&#1080;&#1103;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en.wikipedia.org/wiki/Regular_expression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2.jpg"/><Relationship Id="rId4" Type="http://schemas.openxmlformats.org/officeDocument/2006/relationships/hyperlink" Target="http://open.umich.ed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xkcd.com/208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Регулярные выражения</a:t>
            </a:r>
            <a:endParaRPr lang="en-US" sz="78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5494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8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Глава</a:t>
            </a:r>
            <a:r>
              <a:rPr lang="en-US" sz="48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4800" u="none" strike="noStrike" cap="none" dirty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11</a:t>
            </a:r>
          </a:p>
        </p:txBody>
      </p:sp>
      <p:sp>
        <p:nvSpPr>
          <p:cNvPr id="206" name="Shape 206"/>
          <p:cNvSpPr txBox="1"/>
          <p:nvPr/>
        </p:nvSpPr>
        <p:spPr>
          <a:xfrm>
            <a:off x="2990025" y="6988169"/>
            <a:ext cx="9985799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Пайтон для всех</a:t>
            </a:r>
            <a:endParaRPr lang="en-US" sz="3200" u="none" strike="noStrike" cap="none" dirty="0" smtClean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www.py4e.com</a:t>
            </a:r>
            <a:endParaRPr lang="en-US" sz="3200" u="none" strike="noStrike" cap="none" dirty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pic>
        <p:nvPicPr>
          <p:cNvPr id="207" name="Shape 2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30212" y="7346944"/>
            <a:ext cx="1968500" cy="668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Shape 2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6325" y="6669169"/>
            <a:ext cx="1346100" cy="134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title"/>
          </p:nvPr>
        </p:nvSpPr>
        <p:spPr>
          <a:xfrm>
            <a:off x="912898" y="814388"/>
            <a:ext cx="14621325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Использование</a:t>
            </a:r>
            <a:r>
              <a:rPr lang="en-US" sz="58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5800" u="none" strike="noStrike" cap="none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re.search</a:t>
            </a:r>
            <a:r>
              <a:rPr lang="en-US" sz="58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</a:t>
            </a:r>
            <a:r>
              <a:rPr lang="ru-RU" sz="58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, как </a:t>
            </a:r>
            <a:r>
              <a:rPr lang="en-US" sz="5800" u="none" strike="noStrike" cap="none" dirty="0" err="1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startswith</a:t>
            </a:r>
            <a:r>
              <a:rPr lang="en-US" sz="5800" u="none" strike="noStrike" cap="none" dirty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7881325" y="3120650"/>
            <a:ext cx="7895700" cy="341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import re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hand = open('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line in hand: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line =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line.rstrip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re.search('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From:', line)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print(line)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267" name="Shape 267"/>
          <p:cNvSpPr txBox="1"/>
          <p:nvPr/>
        </p:nvSpPr>
        <p:spPr>
          <a:xfrm>
            <a:off x="682250" y="3305150"/>
            <a:ext cx="8364000" cy="32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hand = open('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line in hand: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line =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line.rstrip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line.startswith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('From:')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print(line)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268" name="Shape 268"/>
          <p:cNvSpPr txBox="1"/>
          <p:nvPr/>
        </p:nvSpPr>
        <p:spPr>
          <a:xfrm>
            <a:off x="240550" y="7454900"/>
            <a:ext cx="15762299" cy="120696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Мы гибко настраиваем то, что нужно найти, добавляя специальные символы в строку</a:t>
            </a:r>
            <a:endParaRPr lang="en-US" sz="30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Метасимволы (символы-джокеры)</a:t>
            </a:r>
            <a:endParaRPr lang="en-US" sz="64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225651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Символ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.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(точка)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означает один любой символ</a:t>
            </a: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749300" lvl="0" indent="-371094">
              <a:buSzPct val="100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Символ </a:t>
            </a:r>
            <a:r>
              <a:rPr lang="ru-RU" sz="3600" dirty="0" smtClean="0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* (звездочка)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означает «</a:t>
            </a:r>
            <a:r>
              <a:rPr lang="ru-RU" sz="3600" dirty="0" smtClean="0">
                <a:solidFill>
                  <a:schemeClr val="bg1"/>
                </a:solidFill>
              </a:rPr>
              <a:t>ноль </a:t>
            </a:r>
            <a:r>
              <a:rPr lang="ru-RU" sz="3600" dirty="0">
                <a:solidFill>
                  <a:schemeClr val="bg1"/>
                </a:solidFill>
              </a:rPr>
              <a:t>или </a:t>
            </a:r>
            <a:r>
              <a:rPr lang="ru-RU" sz="3600" dirty="0" smtClean="0">
                <a:solidFill>
                  <a:schemeClr val="bg1"/>
                </a:solidFill>
              </a:rPr>
              <a:t>более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повторений»</a:t>
            </a:r>
            <a:endParaRPr lang="en-US" sz="3600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83" name="Shape 283"/>
          <p:cNvSpPr txBox="1"/>
          <p:nvPr/>
        </p:nvSpPr>
        <p:spPr>
          <a:xfrm>
            <a:off x="1877019" y="5408975"/>
            <a:ext cx="95073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-Sieve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CMU Sieve 2.3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-DSPAM-Result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Innocent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-DSPAM-Confidence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0.8475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-Content-Type-Message-Body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text/plain</a:t>
            </a:r>
          </a:p>
        </p:txBody>
      </p:sp>
      <p:sp>
        <p:nvSpPr>
          <p:cNvPr id="284" name="Shape 284"/>
          <p:cNvSpPr txBox="1"/>
          <p:nvPr/>
        </p:nvSpPr>
        <p:spPr>
          <a:xfrm>
            <a:off x="11843075" y="6286475"/>
            <a:ext cx="3071700" cy="97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000" b="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6000" b="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6000" b="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.</a:t>
            </a:r>
            <a:r>
              <a:rPr lang="en-US" sz="6000" b="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*</a:t>
            </a:r>
            <a:r>
              <a:rPr lang="en-US" sz="6000" b="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</p:txBody>
      </p:sp>
      <p:sp>
        <p:nvSpPr>
          <p:cNvPr id="285" name="Shape 285"/>
          <p:cNvSpPr txBox="1"/>
          <p:nvPr/>
        </p:nvSpPr>
        <p:spPr>
          <a:xfrm>
            <a:off x="7351711" y="5173555"/>
            <a:ext cx="440716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Начало строки</a:t>
            </a:r>
            <a:endParaRPr lang="en-US" sz="3600" u="none" strike="noStrike" cap="none" dirty="0">
              <a:solidFill>
                <a:srgbClr val="FF00FF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86" name="Shape 286"/>
          <p:cNvSpPr txBox="1"/>
          <p:nvPr/>
        </p:nvSpPr>
        <p:spPr>
          <a:xfrm>
            <a:off x="11277600" y="7785100"/>
            <a:ext cx="48188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Любой символ</a:t>
            </a:r>
            <a:endParaRPr lang="en-US" sz="3600" u="none" strike="noStrike" cap="none" dirty="0">
              <a:solidFill>
                <a:srgbClr val="00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87" name="Shape 287"/>
          <p:cNvSpPr txBox="1"/>
          <p:nvPr/>
        </p:nvSpPr>
        <p:spPr>
          <a:xfrm>
            <a:off x="13378925" y="4507637"/>
            <a:ext cx="2449875" cy="1258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Множество раз</a:t>
            </a:r>
            <a:endParaRPr lang="en-US" sz="3600" u="none" strike="noStrike" cap="none" dirty="0">
              <a:solidFill>
                <a:srgbClr val="FF7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288" name="Shape 288"/>
          <p:cNvCxnSpPr/>
          <p:nvPr/>
        </p:nvCxnSpPr>
        <p:spPr>
          <a:xfrm>
            <a:off x="13417487" y="7264500"/>
            <a:ext cx="81000" cy="5906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89" name="Shape 289"/>
          <p:cNvCxnSpPr>
            <a:endCxn id="287" idx="2"/>
          </p:cNvCxnSpPr>
          <p:nvPr/>
        </p:nvCxnSpPr>
        <p:spPr>
          <a:xfrm flipV="1">
            <a:off x="14122400" y="5765837"/>
            <a:ext cx="481463" cy="606000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90" name="Shape 290"/>
          <p:cNvCxnSpPr/>
          <p:nvPr/>
        </p:nvCxnSpPr>
        <p:spPr>
          <a:xfrm flipH="1" flipV="1">
            <a:off x="11277600" y="5601534"/>
            <a:ext cx="962561" cy="863680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Тонкая настройка соответствия</a:t>
            </a:r>
            <a:endParaRPr lang="en-US" sz="64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04" name="Shape 304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171911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 зависимости от «чистоты» данных и целей вашего приложения,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вам может понадобиться немного сузить диапазон соответствия</a:t>
            </a: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96" name="Shape 296"/>
          <p:cNvSpPr txBox="1"/>
          <p:nvPr/>
        </p:nvSpPr>
        <p:spPr>
          <a:xfrm>
            <a:off x="1247775" y="5460627"/>
            <a:ext cx="8796300" cy="218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-Sieve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CMU Sieve 2.3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-DSPAM-Result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Innocent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-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Plane is behind schedule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two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weeks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dirty="0" smtClean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-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Very short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297" name="Shape 297"/>
          <p:cNvSpPr txBox="1"/>
          <p:nvPr/>
        </p:nvSpPr>
        <p:spPr>
          <a:xfrm>
            <a:off x="12074525" y="6286500"/>
            <a:ext cx="3071700" cy="97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000" b="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6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60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.</a:t>
            </a:r>
            <a:r>
              <a:rPr lang="en-US" sz="6000" b="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*</a:t>
            </a:r>
            <a:r>
              <a:rPr lang="en-US" sz="6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</p:txBody>
      </p:sp>
      <p:sp>
        <p:nvSpPr>
          <p:cNvPr id="298" name="Shape 298"/>
          <p:cNvSpPr txBox="1"/>
          <p:nvPr/>
        </p:nvSpPr>
        <p:spPr>
          <a:xfrm>
            <a:off x="8728389" y="4854894"/>
            <a:ext cx="3619021" cy="128714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Начало строки</a:t>
            </a:r>
            <a:endParaRPr lang="en-US" sz="3600" u="none" strike="noStrike" cap="none" dirty="0">
              <a:solidFill>
                <a:srgbClr val="FF00FF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99" name="Shape 299"/>
          <p:cNvSpPr txBox="1"/>
          <p:nvPr/>
        </p:nvSpPr>
        <p:spPr>
          <a:xfrm>
            <a:off x="11277600" y="7785100"/>
            <a:ext cx="48188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Любой символ</a:t>
            </a:r>
            <a:endParaRPr lang="en-US" sz="3600" u="none" strike="noStrike" cap="none" dirty="0">
              <a:solidFill>
                <a:srgbClr val="00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00" name="Shape 300"/>
          <p:cNvSpPr txBox="1"/>
          <p:nvPr/>
        </p:nvSpPr>
        <p:spPr>
          <a:xfrm>
            <a:off x="13300364" y="4507637"/>
            <a:ext cx="2528436" cy="1258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Множество раз</a:t>
            </a:r>
            <a:endParaRPr lang="en-US" sz="3600" u="none" strike="noStrike" cap="none" dirty="0">
              <a:solidFill>
                <a:srgbClr val="FF7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301" name="Shape 301"/>
          <p:cNvCxnSpPr/>
          <p:nvPr/>
        </p:nvCxnSpPr>
        <p:spPr>
          <a:xfrm>
            <a:off x="13646087" y="7264500"/>
            <a:ext cx="81000" cy="5906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2" name="Shape 302"/>
          <p:cNvCxnSpPr>
            <a:endCxn id="300" idx="2"/>
          </p:cNvCxnSpPr>
          <p:nvPr/>
        </p:nvCxnSpPr>
        <p:spPr>
          <a:xfrm flipV="1">
            <a:off x="14122400" y="5765837"/>
            <a:ext cx="442182" cy="606000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3" name="Shape 303"/>
          <p:cNvCxnSpPr/>
          <p:nvPr/>
        </p:nvCxnSpPr>
        <p:spPr>
          <a:xfrm rot="10800000">
            <a:off x="11615674" y="5797499"/>
            <a:ext cx="982800" cy="632400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Тонкая настройка соответствия</a:t>
            </a:r>
            <a:endParaRPr lang="en-US" sz="64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10" name="Shape 310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3932000" cy="15621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lvl="0" indent="0">
              <a:spcBef>
                <a:spcPts val="0"/>
              </a:spcBef>
              <a:buSzPct val="100000"/>
              <a:buNone/>
            </a:pPr>
            <a:r>
              <a:rPr lang="ru-RU" sz="3600" dirty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 зависимости от «чистоты» данных и целей вашего приложения,</a:t>
            </a:r>
            <a:r>
              <a:rPr lang="en-US" sz="3600" dirty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dirty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вам может понадобиться немного сузить диапазон соответствия</a:t>
            </a:r>
            <a:endParaRPr lang="en-US" sz="3600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11" name="Shape 311"/>
          <p:cNvSpPr txBox="1"/>
          <p:nvPr/>
        </p:nvSpPr>
        <p:spPr>
          <a:xfrm>
            <a:off x="1247775" y="4654550"/>
            <a:ext cx="8781600" cy="299304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X-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Sieve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CMU Sieve 2.3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X-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DSPAM-Result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Innocent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X-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: Very Short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X-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Plane is behind schedule: two weeks</a:t>
            </a:r>
          </a:p>
        </p:txBody>
      </p:sp>
      <p:sp>
        <p:nvSpPr>
          <p:cNvPr id="312" name="Shape 312"/>
          <p:cNvSpPr txBox="1"/>
          <p:nvPr/>
        </p:nvSpPr>
        <p:spPr>
          <a:xfrm>
            <a:off x="11690350" y="6286500"/>
            <a:ext cx="3259500" cy="97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000" b="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6000" b="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X-</a:t>
            </a:r>
            <a:r>
              <a:rPr lang="en-US" sz="6000" b="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</a:t>
            </a:r>
            <a:r>
              <a:rPr lang="en-US" sz="6000" b="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  <a:r>
              <a:rPr lang="en-US" sz="6000" b="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</p:txBody>
      </p:sp>
      <p:sp>
        <p:nvSpPr>
          <p:cNvPr id="313" name="Shape 313"/>
          <p:cNvSpPr txBox="1"/>
          <p:nvPr/>
        </p:nvSpPr>
        <p:spPr>
          <a:xfrm>
            <a:off x="8248152" y="4941550"/>
            <a:ext cx="3885819" cy="11953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Начало строки</a:t>
            </a:r>
            <a:endParaRPr lang="en-US" sz="3600" u="none" strike="noStrike" cap="none" dirty="0">
              <a:solidFill>
                <a:srgbClr val="FF00FF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14" name="Shape 314"/>
          <p:cNvSpPr txBox="1"/>
          <p:nvPr/>
        </p:nvSpPr>
        <p:spPr>
          <a:xfrm>
            <a:off x="7529513" y="7651745"/>
            <a:ext cx="8267697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Любой непробельный символ</a:t>
            </a:r>
            <a:endParaRPr lang="en-US" sz="3600" u="none" strike="noStrike" cap="none" dirty="0">
              <a:solidFill>
                <a:srgbClr val="00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15" name="Shape 315"/>
          <p:cNvSpPr txBox="1"/>
          <p:nvPr/>
        </p:nvSpPr>
        <p:spPr>
          <a:xfrm>
            <a:off x="13065125" y="4654550"/>
            <a:ext cx="30607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Один или более раз</a:t>
            </a:r>
            <a:endParaRPr lang="en-US" sz="3600" u="none" strike="noStrike" cap="none" dirty="0">
              <a:solidFill>
                <a:srgbClr val="FF7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316" name="Shape 316"/>
          <p:cNvCxnSpPr>
            <a:stCxn id="312" idx="2"/>
          </p:cNvCxnSpPr>
          <p:nvPr/>
        </p:nvCxnSpPr>
        <p:spPr>
          <a:xfrm flipH="1">
            <a:off x="13065125" y="7264500"/>
            <a:ext cx="254975" cy="387245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7" name="Shape 317"/>
          <p:cNvCxnSpPr/>
          <p:nvPr/>
        </p:nvCxnSpPr>
        <p:spPr>
          <a:xfrm rot="10800000" flipH="1">
            <a:off x="14313179" y="5797550"/>
            <a:ext cx="357000" cy="632400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8" name="Shape 318"/>
          <p:cNvCxnSpPr/>
          <p:nvPr/>
        </p:nvCxnSpPr>
        <p:spPr>
          <a:xfrm rot="10800000">
            <a:off x="11583720" y="5797550"/>
            <a:ext cx="285750" cy="528637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title"/>
          </p:nvPr>
        </p:nvSpPr>
        <p:spPr>
          <a:xfrm>
            <a:off x="771954" y="794703"/>
            <a:ext cx="14712093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Сопоставление и извлечение данных</a:t>
            </a:r>
            <a:endParaRPr lang="en-US" sz="64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3932000" cy="29400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re.search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возвращает значение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True/False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 зависимости от того, соответствует ли строка регулярному выражению</a:t>
            </a: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Если необходимо извлечь совпадающие строки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используем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600" u="none" strike="noStrike" cap="none" dirty="0" err="1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re.findall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</a:t>
            </a:r>
          </a:p>
        </p:txBody>
      </p:sp>
      <p:sp>
        <p:nvSpPr>
          <p:cNvPr id="325" name="Shape 325"/>
          <p:cNvSpPr txBox="1"/>
          <p:nvPr/>
        </p:nvSpPr>
        <p:spPr>
          <a:xfrm>
            <a:off x="6378626" y="5382026"/>
            <a:ext cx="9615062" cy="2462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x = 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'2 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моих любимых числа - 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19 </a:t>
            </a:r>
            <a:r>
              <a:rPr lang="ru-RU" sz="26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и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42'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[0-9]+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'2', '19', '42']</a:t>
            </a:r>
          </a:p>
        </p:txBody>
      </p:sp>
      <p:sp>
        <p:nvSpPr>
          <p:cNvPr id="326" name="Shape 326"/>
          <p:cNvSpPr txBox="1"/>
          <p:nvPr/>
        </p:nvSpPr>
        <p:spPr>
          <a:xfrm>
            <a:off x="1798638" y="5699125"/>
            <a:ext cx="2772299" cy="91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6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[0-9]+</a:t>
            </a:r>
          </a:p>
        </p:txBody>
      </p:sp>
      <p:sp>
        <p:nvSpPr>
          <p:cNvPr id="327" name="Shape 327"/>
          <p:cNvSpPr txBox="1"/>
          <p:nvPr/>
        </p:nvSpPr>
        <p:spPr>
          <a:xfrm>
            <a:off x="1003300" y="7286625"/>
            <a:ext cx="4154488" cy="959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Одна или более цифр</a:t>
            </a:r>
            <a:endParaRPr lang="en-US" sz="3600" u="none" strike="noStrike" cap="none" dirty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328" name="Shape 328"/>
          <p:cNvCxnSpPr/>
          <p:nvPr/>
        </p:nvCxnSpPr>
        <p:spPr>
          <a:xfrm>
            <a:off x="3168650" y="6629400"/>
            <a:ext cx="81000" cy="5906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 txBox="1">
            <a:spLocks noGrp="1"/>
          </p:cNvSpPr>
          <p:nvPr>
            <p:ph type="title"/>
          </p:nvPr>
        </p:nvSpPr>
        <p:spPr>
          <a:xfrm>
            <a:off x="958388" y="814388"/>
            <a:ext cx="14339224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64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Сопоставление и извлечение данных</a:t>
            </a:r>
            <a:endParaRPr lang="en-US" sz="64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3932000" cy="153758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600" u="none" strike="noStrike" cap="none" dirty="0" err="1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re.findall</a:t>
            </a:r>
            <a:r>
              <a:rPr lang="en-US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возвращает список из нуля или более подстрок, соответствующих регулярному выражению</a:t>
            </a: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35" name="Shape 335"/>
          <p:cNvSpPr txBox="1"/>
          <p:nvPr/>
        </p:nvSpPr>
        <p:spPr>
          <a:xfrm>
            <a:off x="3120200" y="4378428"/>
            <a:ext cx="11680500" cy="3575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x =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'2 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моих любимых числа -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19 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и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42'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[0-9]+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'2', '19', '42']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[AEIOU]+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[]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title"/>
          </p:nvPr>
        </p:nvSpPr>
        <p:spPr>
          <a:xfrm>
            <a:off x="730301" y="528852"/>
            <a:ext cx="14795399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Осторожно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: </a:t>
            </a:r>
            <a:r>
              <a:rPr lang="ru-RU" sz="64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Жадные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квантификаторы</a:t>
            </a:r>
            <a:endParaRPr lang="en-US" sz="64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760839" y="2254364"/>
            <a:ext cx="13932000" cy="161936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37820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Квантификаторы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(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*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+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)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называют «жадными», так как в некоторых реализациях регулярным выражениям с ними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соответствует максимально длинная строка из возможных</a:t>
            </a:r>
            <a:endParaRPr lang="en-US" sz="30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42" name="Shape 342"/>
          <p:cNvSpPr txBox="1"/>
          <p:nvPr/>
        </p:nvSpPr>
        <p:spPr>
          <a:xfrm>
            <a:off x="987425" y="4168770"/>
            <a:ext cx="10033000" cy="270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x = '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From: Using the 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character'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^F.+: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From: Using the 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343" name="Shape 343"/>
          <p:cNvSpPr txBox="1"/>
          <p:nvPr/>
        </p:nvSpPr>
        <p:spPr>
          <a:xfrm>
            <a:off x="10909300" y="5153020"/>
            <a:ext cx="2588999" cy="102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60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^F</a:t>
            </a:r>
            <a:r>
              <a:rPr lang="en-US" sz="6000" b="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.+</a:t>
            </a:r>
            <a:r>
              <a:rPr lang="en-US" sz="6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</p:txBody>
      </p:sp>
      <p:sp>
        <p:nvSpPr>
          <p:cNvPr id="344" name="Shape 344"/>
          <p:cNvSpPr txBox="1"/>
          <p:nvPr/>
        </p:nvSpPr>
        <p:spPr>
          <a:xfrm>
            <a:off x="11757025" y="3425820"/>
            <a:ext cx="37378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Один или более символов</a:t>
            </a:r>
            <a:endParaRPr lang="en-US" sz="3600" u="none" strike="noStrike" cap="none" dirty="0">
              <a:solidFill>
                <a:srgbClr val="FF7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345" name="Shape 345"/>
          <p:cNvCxnSpPr/>
          <p:nvPr/>
        </p:nvCxnSpPr>
        <p:spPr>
          <a:xfrm rot="10800000" flipH="1">
            <a:off x="12652975" y="4568819"/>
            <a:ext cx="799499" cy="793800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46" name="Shape 346"/>
          <p:cNvSpPr txBox="1"/>
          <p:nvPr/>
        </p:nvSpPr>
        <p:spPr>
          <a:xfrm>
            <a:off x="6234546" y="7051670"/>
            <a:ext cx="5220754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FF00"/>
              </a:buClr>
              <a:buSzPct val="25000"/>
            </a:pPr>
            <a:r>
              <a:rPr lang="ru-RU" sz="3600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Первый символ </a:t>
            </a:r>
            <a:r>
              <a:rPr lang="ru-RU" sz="3600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совпадения </a:t>
            </a:r>
            <a:r>
              <a:rPr lang="ru-RU" sz="3600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- буква </a:t>
            </a:r>
            <a:r>
              <a:rPr lang="en-US" sz="3600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</a:t>
            </a:r>
          </a:p>
        </p:txBody>
      </p:sp>
      <p:cxnSp>
        <p:nvCxnSpPr>
          <p:cNvPr id="347" name="Shape 347"/>
          <p:cNvCxnSpPr/>
          <p:nvPr/>
        </p:nvCxnSpPr>
        <p:spPr>
          <a:xfrm flipH="1">
            <a:off x="10757590" y="6183306"/>
            <a:ext cx="514499" cy="9350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48" name="Shape 348"/>
          <p:cNvSpPr txBox="1"/>
          <p:nvPr/>
        </p:nvSpPr>
        <p:spPr>
          <a:xfrm>
            <a:off x="11785600" y="7064370"/>
            <a:ext cx="4165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Последний символ совпадения - </a:t>
            </a:r>
            <a:r>
              <a:rPr lang="en-US" sz="3600" b="1" u="none" strike="noStrike" cap="none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:</a:t>
            </a:r>
            <a:endParaRPr lang="en-US" sz="3600" b="1" u="none" strike="noStrike" cap="none" dirty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349" name="Shape 349"/>
          <p:cNvCxnSpPr/>
          <p:nvPr/>
        </p:nvCxnSpPr>
        <p:spPr>
          <a:xfrm>
            <a:off x="13004875" y="6073845"/>
            <a:ext cx="863400" cy="9905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50" name="Shape 350"/>
          <p:cNvSpPr txBox="1"/>
          <p:nvPr/>
        </p:nvSpPr>
        <p:spPr>
          <a:xfrm>
            <a:off x="1155696" y="7359720"/>
            <a:ext cx="4030200" cy="8476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Почему не просто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'From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:'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00FF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Ленивые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квантификаторы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899574" y="2581470"/>
            <a:ext cx="12450666" cy="147514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37820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ru-RU" sz="33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Но не все квантификаторы регулярных выражений жадные!</a:t>
            </a:r>
          </a:p>
          <a:p>
            <a:pPr marL="37820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ru-RU" sz="33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Добавьте символ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300" u="none" strike="noStrike" cap="none" dirty="0" smtClean="0">
                <a:solidFill>
                  <a:srgbClr val="00FF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?</a:t>
            </a:r>
            <a:r>
              <a:rPr lang="ru-RU" sz="3300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,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это немного охладит пыл 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+ 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*...</a:t>
            </a:r>
            <a:endParaRPr lang="en-US" sz="33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57" name="Shape 357"/>
          <p:cNvSpPr txBox="1"/>
          <p:nvPr/>
        </p:nvSpPr>
        <p:spPr>
          <a:xfrm>
            <a:off x="987425" y="5059354"/>
            <a:ext cx="10033000" cy="270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x = '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From: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Using the : character'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^F.+?: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From: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358" name="Shape 358"/>
          <p:cNvSpPr txBox="1"/>
          <p:nvPr/>
        </p:nvSpPr>
        <p:spPr>
          <a:xfrm>
            <a:off x="10833100" y="5281604"/>
            <a:ext cx="2966399" cy="102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60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^F</a:t>
            </a:r>
            <a:r>
              <a:rPr lang="en-US" sz="6000" b="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.+?</a:t>
            </a:r>
            <a:r>
              <a:rPr lang="en-US" sz="60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</p:txBody>
      </p:sp>
      <p:sp>
        <p:nvSpPr>
          <p:cNvPr id="359" name="Shape 359"/>
          <p:cNvSpPr txBox="1"/>
          <p:nvPr/>
        </p:nvSpPr>
        <p:spPr>
          <a:xfrm>
            <a:off x="12747625" y="3344854"/>
            <a:ext cx="3238499" cy="245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Один или более символов, но минимально возможное количество</a:t>
            </a:r>
            <a:endParaRPr lang="en-US" sz="3000" u="none" strike="noStrike" cap="none" dirty="0">
              <a:solidFill>
                <a:srgbClr val="FF7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360" name="Shape 360"/>
          <p:cNvCxnSpPr>
            <a:stCxn id="358" idx="0"/>
          </p:cNvCxnSpPr>
          <p:nvPr/>
        </p:nvCxnSpPr>
        <p:spPr>
          <a:xfrm rot="10800000" flipH="1">
            <a:off x="12316299" y="4472204"/>
            <a:ext cx="547800" cy="809400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1" name="Shape 361"/>
          <p:cNvSpPr txBox="1"/>
          <p:nvPr/>
        </p:nvSpPr>
        <p:spPr>
          <a:xfrm>
            <a:off x="6234545" y="7180254"/>
            <a:ext cx="522075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Первый символ совпадения - буква 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</a:t>
            </a:r>
            <a:endParaRPr lang="en-US" sz="3600" u="none" strike="noStrike" cap="none" dirty="0">
              <a:solidFill>
                <a:srgbClr val="00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362" name="Shape 362"/>
          <p:cNvCxnSpPr/>
          <p:nvPr/>
        </p:nvCxnSpPr>
        <p:spPr>
          <a:xfrm flipH="1">
            <a:off x="10644036" y="6311890"/>
            <a:ext cx="514499" cy="9350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3" name="Shape 363"/>
          <p:cNvSpPr txBox="1"/>
          <p:nvPr/>
        </p:nvSpPr>
        <p:spPr>
          <a:xfrm>
            <a:off x="11785600" y="7192954"/>
            <a:ext cx="4165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FF00"/>
              </a:buClr>
              <a:buSzPct val="25000"/>
            </a:pPr>
            <a:r>
              <a:rPr lang="ru-RU" sz="3600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Последний символ </a:t>
            </a:r>
            <a:r>
              <a:rPr lang="ru-RU" sz="3600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совпадения </a:t>
            </a:r>
            <a:r>
              <a:rPr lang="ru-RU" sz="3600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- </a:t>
            </a:r>
            <a:r>
              <a:rPr lang="en-US" sz="3600" b="1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:</a:t>
            </a:r>
          </a:p>
        </p:txBody>
      </p:sp>
      <p:cxnSp>
        <p:nvCxnSpPr>
          <p:cNvPr id="364" name="Shape 364"/>
          <p:cNvCxnSpPr>
            <a:endCxn id="363" idx="0"/>
          </p:cNvCxnSpPr>
          <p:nvPr/>
        </p:nvCxnSpPr>
        <p:spPr>
          <a:xfrm>
            <a:off x="13483749" y="6217054"/>
            <a:ext cx="384600" cy="975900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Тонкая настройка извлечения строк</a:t>
            </a:r>
            <a:endParaRPr lang="en-US" sz="64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3932000" cy="164298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Вы можете точнее настроить поиск совпадения для </a:t>
            </a:r>
            <a:r>
              <a:rPr lang="en-US" u="none" strike="noStrike" cap="none" dirty="0" err="1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re.findall</a:t>
            </a:r>
            <a:r>
              <a:rPr lang="en-US" u="none" strike="noStrike" cap="none" dirty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 </a:t>
            </a:r>
            <a:r>
              <a:rPr lang="ru-RU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 отдельно указать, какая часть совпадения должна быть извлечена, используя круглые скобки</a:t>
            </a:r>
            <a:endParaRPr lang="en-US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71" name="Shape 371"/>
          <p:cNvSpPr txBox="1"/>
          <p:nvPr/>
        </p:nvSpPr>
        <p:spPr>
          <a:xfrm>
            <a:off x="959775" y="4467918"/>
            <a:ext cx="14409602" cy="673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1670718" y="5141017"/>
            <a:ext cx="11107074" cy="194578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\S+@\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S+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</a:t>
            </a:r>
            <a:r>
              <a:rPr lang="en-US" sz="3000" i="0" u="none" strike="noStrike" cap="none" dirty="0" err="1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’]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373" name="Shape 373"/>
          <p:cNvSpPr txBox="1"/>
          <p:nvPr/>
        </p:nvSpPr>
        <p:spPr>
          <a:xfrm>
            <a:off x="11945942" y="4878481"/>
            <a:ext cx="3238499" cy="926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7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\S+</a:t>
            </a:r>
            <a:r>
              <a:rPr lang="en-US" sz="570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@</a:t>
            </a:r>
            <a:r>
              <a:rPr lang="en-US" sz="57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\S+</a:t>
            </a:r>
          </a:p>
        </p:txBody>
      </p:sp>
      <p:sp>
        <p:nvSpPr>
          <p:cNvPr id="374" name="Shape 374"/>
          <p:cNvSpPr txBox="1"/>
          <p:nvPr/>
        </p:nvSpPr>
        <p:spPr>
          <a:xfrm>
            <a:off x="11930067" y="6816436"/>
            <a:ext cx="3238499" cy="19285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Как минимум один непробельный символ</a:t>
            </a:r>
            <a:endParaRPr lang="en-US" sz="3600" u="none" strike="noStrike" cap="none" dirty="0">
              <a:solidFill>
                <a:srgbClr val="00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375" name="Shape 375"/>
          <p:cNvCxnSpPr/>
          <p:nvPr/>
        </p:nvCxnSpPr>
        <p:spPr>
          <a:xfrm>
            <a:off x="12733342" y="5881681"/>
            <a:ext cx="177900" cy="6890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6" name="Shape 376"/>
          <p:cNvCxnSpPr/>
          <p:nvPr/>
        </p:nvCxnSpPr>
        <p:spPr>
          <a:xfrm flipH="1">
            <a:off x="14117504" y="5819767"/>
            <a:ext cx="182699" cy="8348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64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Тонкая настройка извлечения строк</a:t>
            </a:r>
            <a:endParaRPr lang="en-US" sz="64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82" name="Shape 382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3932000" cy="134564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Круглые скобки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не являются частью совпадения, они лишь сообщают, где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начинается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заканчивается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извлечение строки</a:t>
            </a: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83" name="Shape 383"/>
          <p:cNvSpPr txBox="1"/>
          <p:nvPr/>
        </p:nvSpPr>
        <p:spPr>
          <a:xfrm>
            <a:off x="1320800" y="4184650"/>
            <a:ext cx="13666800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384" name="Shape 384"/>
          <p:cNvSpPr txBox="1"/>
          <p:nvPr/>
        </p:nvSpPr>
        <p:spPr>
          <a:xfrm>
            <a:off x="10377800" y="5581650"/>
            <a:ext cx="6068700" cy="926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4800" i="0" u="none" strike="noStrike" cap="none" dirty="0" smtClean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</a:t>
            </a:r>
            <a:r>
              <a:rPr lang="en-US" sz="4800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48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48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</a:t>
            </a: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S+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@</a:t>
            </a: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\S+</a:t>
            </a:r>
            <a:r>
              <a:rPr lang="en-US" sz="48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</p:txBody>
      </p:sp>
      <p:cxnSp>
        <p:nvCxnSpPr>
          <p:cNvPr id="385" name="Shape 385"/>
          <p:cNvCxnSpPr/>
          <p:nvPr/>
        </p:nvCxnSpPr>
        <p:spPr>
          <a:xfrm>
            <a:off x="12465724" y="6679982"/>
            <a:ext cx="177900" cy="689099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6" name="Shape 386"/>
          <p:cNvCxnSpPr/>
          <p:nvPr/>
        </p:nvCxnSpPr>
        <p:spPr>
          <a:xfrm flipH="1">
            <a:off x="14896250" y="6679982"/>
            <a:ext cx="182699" cy="834899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87" name="Shape 387"/>
          <p:cNvSpPr txBox="1"/>
          <p:nvPr/>
        </p:nvSpPr>
        <p:spPr>
          <a:xfrm>
            <a:off x="786416" y="5120500"/>
            <a:ext cx="9100209" cy="3027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\S+@\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S+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28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(\S+@\</a:t>
            </a:r>
            <a:r>
              <a:rPr lang="en-US" sz="28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S+)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Регулярные выражения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14" name="Shape 214"/>
          <p:cNvSpPr txBox="1"/>
          <p:nvPr/>
        </p:nvSpPr>
        <p:spPr>
          <a:xfrm>
            <a:off x="2417650" y="7304649"/>
            <a:ext cx="11408100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FF00"/>
              </a:buClr>
              <a:buSzPct val="25000"/>
            </a:pPr>
            <a:r>
              <a:rPr lang="en-US" sz="3000" u="sng" dirty="0">
                <a:solidFill>
                  <a:srgbClr val="0070C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https://</a:t>
            </a:r>
            <a:r>
              <a:rPr lang="en-US" sz="3000" u="sng" dirty="0" smtClean="0">
                <a:solidFill>
                  <a:srgbClr val="0070C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ru.wikipedia.org/wiki/</a:t>
            </a:r>
            <a:r>
              <a:rPr lang="ru-RU" sz="3000" u="sng" dirty="0" err="1" smtClean="0">
                <a:solidFill>
                  <a:srgbClr val="0070C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Регулярные_выражения</a:t>
            </a:r>
            <a:endParaRPr lang="en-US" sz="3000" u="sng" strike="noStrike" cap="none" dirty="0">
              <a:solidFill>
                <a:srgbClr val="0070C0"/>
              </a:solidFill>
              <a:latin typeface="Arial Regular" charset="0"/>
              <a:ea typeface="Arial Regular" charset="0"/>
              <a:cs typeface="Arial Regular" charset="0"/>
              <a:sym typeface="Cabin"/>
              <a:hlinkClick r:id="rId4"/>
            </a:endParaRPr>
          </a:p>
        </p:txBody>
      </p:sp>
      <p:sp>
        <p:nvSpPr>
          <p:cNvPr id="215" name="Shape 215"/>
          <p:cNvSpPr txBox="1"/>
          <p:nvPr/>
        </p:nvSpPr>
        <p:spPr>
          <a:xfrm>
            <a:off x="862676" y="2946400"/>
            <a:ext cx="14530648" cy="4281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600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 компьютерной терминологии «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регулярное выражение» (</a:t>
            </a:r>
            <a:r>
              <a:rPr lang="ru-RU" sz="3600" dirty="0" smtClean="0">
                <a:solidFill>
                  <a:schemeClr val="bg1"/>
                </a:solidFill>
              </a:rPr>
              <a:t>его </a:t>
            </a:r>
            <a:r>
              <a:rPr lang="ru-RU" sz="3600" dirty="0">
                <a:solidFill>
                  <a:schemeClr val="bg1"/>
                </a:solidFill>
              </a:rPr>
              <a:t>еще называют </a:t>
            </a:r>
            <a:r>
              <a:rPr lang="ru-RU" sz="3600" i="1" dirty="0" smtClean="0">
                <a:solidFill>
                  <a:schemeClr val="bg1"/>
                </a:solidFill>
              </a:rPr>
              <a:t>regexp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>
                <a:solidFill>
                  <a:schemeClr val="bg1"/>
                </a:solidFill>
              </a:rPr>
              <a:t>или </a:t>
            </a:r>
            <a:r>
              <a:rPr lang="ru-RU" sz="3600" i="1" dirty="0" smtClean="0">
                <a:solidFill>
                  <a:schemeClr val="bg1"/>
                </a:solidFill>
              </a:rPr>
              <a:t>regex, сокр. «регулярка»</a:t>
            </a:r>
            <a:r>
              <a:rPr lang="ru-RU" sz="3600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)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dirty="0">
                <a:solidFill>
                  <a:schemeClr val="bg1"/>
                </a:solidFill>
              </a:rPr>
              <a:t>—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мощное и гибкое средство для сопоставления строк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текста, например, определенных символов, слов или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наборов символов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. </a:t>
            </a:r>
            <a:endParaRPr lang="ru-RU" sz="3600" u="none" strike="noStrike" cap="none" dirty="0" smtClean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lvl="0" algn="ctr">
              <a:buClr>
                <a:schemeClr val="lt1"/>
              </a:buClr>
              <a:buSzPct val="25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Регулярное выражение написано на формальном языке, который может интерпретироваться обработчиком регулярных выражений</a:t>
            </a: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800" dirty="0" smtClean="0"/>
              <a:t>Примеры анализа строк</a:t>
            </a:r>
            <a:endParaRPr lang="en-US" sz="7800" dirty="0"/>
          </a:p>
        </p:txBody>
      </p:sp>
    </p:spTree>
    <p:extLst>
      <p:ext uri="{BB962C8B-B14F-4D97-AF65-F5344CB8AC3E}">
        <p14:creationId xmlns:p14="http://schemas.microsoft.com/office/powerpoint/2010/main" val="14996797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/>
          <p:nvPr/>
        </p:nvSpPr>
        <p:spPr>
          <a:xfrm>
            <a:off x="787475" y="3154351"/>
            <a:ext cx="15182700" cy="478370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'From </a:t>
            </a:r>
            <a:r>
              <a:rPr lang="en-US" sz="28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.find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'@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21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sppos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.find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 '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sppos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31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host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1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 :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sppos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host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393" name="Shape 393"/>
          <p:cNvSpPr txBox="1"/>
          <p:nvPr/>
        </p:nvSpPr>
        <p:spPr>
          <a:xfrm>
            <a:off x="330200" y="1835150"/>
            <a:ext cx="15582900" cy="673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36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</a:t>
            </a:r>
            <a:r>
              <a:rPr lang="en-US" sz="36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@</a:t>
            </a:r>
            <a:r>
              <a:rPr lang="en-US" sz="36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394" name="Shape 394"/>
          <p:cNvSpPr txBox="1"/>
          <p:nvPr/>
        </p:nvSpPr>
        <p:spPr>
          <a:xfrm>
            <a:off x="5950931" y="8255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21</a:t>
            </a:r>
          </a:p>
        </p:txBody>
      </p:sp>
      <p:sp>
        <p:nvSpPr>
          <p:cNvPr id="395" name="Shape 395"/>
          <p:cNvSpPr txBox="1"/>
          <p:nvPr/>
        </p:nvSpPr>
        <p:spPr>
          <a:xfrm>
            <a:off x="8724900" y="8255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31</a:t>
            </a:r>
          </a:p>
        </p:txBody>
      </p:sp>
      <p:cxnSp>
        <p:nvCxnSpPr>
          <p:cNvPr id="396" name="Shape 396"/>
          <p:cNvCxnSpPr/>
          <p:nvPr/>
        </p:nvCxnSpPr>
        <p:spPr>
          <a:xfrm rot="10800000">
            <a:off x="6236681" y="1481137"/>
            <a:ext cx="19049" cy="373061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97" name="Shape 397"/>
          <p:cNvCxnSpPr/>
          <p:nvPr/>
        </p:nvCxnSpPr>
        <p:spPr>
          <a:xfrm rot="10800000">
            <a:off x="9004299" y="1485899"/>
            <a:ext cx="17461" cy="373061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98" name="Shape 398"/>
          <p:cNvCxnSpPr/>
          <p:nvPr/>
        </p:nvCxnSpPr>
        <p:spPr>
          <a:xfrm>
            <a:off x="6351587" y="2446336"/>
            <a:ext cx="2541587" cy="19049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99" name="Shape 399"/>
          <p:cNvSpPr txBox="1"/>
          <p:nvPr/>
        </p:nvSpPr>
        <p:spPr>
          <a:xfrm>
            <a:off x="10902069" y="4779647"/>
            <a:ext cx="4457700" cy="29345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41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Извлечение имени хоста, используя метод </a:t>
            </a:r>
            <a:r>
              <a:rPr lang="en-US" sz="41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find </a:t>
            </a:r>
            <a:r>
              <a:rPr lang="ru-RU" sz="41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 срез строки</a:t>
            </a:r>
            <a:endParaRPr lang="en-US" sz="4100" u="none" strike="noStrike" cap="none" dirty="0">
              <a:solidFill>
                <a:srgbClr val="00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Шаблон двойного разделения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405" name="Shape 405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3932000" cy="167702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lvl="0" indent="0">
              <a:spcBef>
                <a:spcPts val="0"/>
              </a:spcBef>
              <a:buSzPct val="100000"/>
              <a:buNone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Иногда бывает необходимо сначала разделить строку одним образом, а затем взять один из получившихся кусков и разделить его ещё раз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6" name="Shape 406"/>
          <p:cNvSpPr txBox="1"/>
          <p:nvPr/>
        </p:nvSpPr>
        <p:spPr>
          <a:xfrm>
            <a:off x="7321275" y="6326775"/>
            <a:ext cx="6981300" cy="482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26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['stephen.marquard', 'uct.ac.za']</a:t>
            </a:r>
          </a:p>
        </p:txBody>
      </p:sp>
      <p:sp>
        <p:nvSpPr>
          <p:cNvPr id="407" name="Shape 407"/>
          <p:cNvSpPr txBox="1"/>
          <p:nvPr/>
        </p:nvSpPr>
        <p:spPr>
          <a:xfrm>
            <a:off x="1155700" y="4526525"/>
            <a:ext cx="133427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408" name="Shape 408"/>
          <p:cNvSpPr txBox="1"/>
          <p:nvPr/>
        </p:nvSpPr>
        <p:spPr>
          <a:xfrm>
            <a:off x="1155700" y="5594000"/>
            <a:ext cx="6179100" cy="21590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words = 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line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.split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email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words[1]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pieces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email.split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('@')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2600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pieces[1]</a:t>
            </a:r>
            <a:r>
              <a:rPr lang="en-US" sz="2600" dirty="0" smtClean="0">
                <a:solidFill>
                  <a:schemeClr val="bg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2600" dirty="0">
              <a:solidFill>
                <a:schemeClr val="bg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409" name="Shape 409"/>
          <p:cNvSpPr txBox="1"/>
          <p:nvPr/>
        </p:nvSpPr>
        <p:spPr>
          <a:xfrm>
            <a:off x="7336425" y="5683325"/>
            <a:ext cx="65738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Arial"/>
              <a:buNone/>
            </a:pPr>
            <a:r>
              <a:rPr lang="en-US" sz="260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</a:p>
        </p:txBody>
      </p:sp>
      <p:sp>
        <p:nvSpPr>
          <p:cNvPr id="410" name="Shape 410"/>
          <p:cNvSpPr txBox="1"/>
          <p:nvPr/>
        </p:nvSpPr>
        <p:spPr>
          <a:xfrm>
            <a:off x="7301045" y="6843100"/>
            <a:ext cx="2729099" cy="548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rgbClr val="00FF00"/>
                </a:solidFill>
                <a:latin typeface="Courier New"/>
                <a:ea typeface="Courier New"/>
                <a:cs typeface="Courier New"/>
                <a:sym typeface="Courier New"/>
              </a:rPr>
              <a:t>'</a:t>
            </a:r>
            <a:r>
              <a:rPr lang="en-US" sz="26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uct.ac.za'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/>
          <p:nvPr/>
        </p:nvSpPr>
        <p:spPr>
          <a:xfrm>
            <a:off x="7035800" y="5822950"/>
            <a:ext cx="4386262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48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48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@</a:t>
            </a:r>
            <a:r>
              <a:rPr lang="en-US" sz="48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([^ ]*)'</a:t>
            </a:r>
          </a:p>
        </p:txBody>
      </p:sp>
      <p:sp>
        <p:nvSpPr>
          <p:cNvPr id="417" name="Shape 417"/>
          <p:cNvSpPr txBox="1"/>
          <p:nvPr/>
        </p:nvSpPr>
        <p:spPr>
          <a:xfrm>
            <a:off x="2290308" y="7543800"/>
            <a:ext cx="1167538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Просматривать строку пока не встретится символ 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@</a:t>
            </a:r>
            <a:endParaRPr lang="en-US" sz="3600" u="none" strike="noStrike" cap="none" dirty="0">
              <a:solidFill>
                <a:srgbClr val="00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418" name="Shape 418"/>
          <p:cNvCxnSpPr/>
          <p:nvPr/>
        </p:nvCxnSpPr>
        <p:spPr>
          <a:xfrm flipH="1">
            <a:off x="7078661" y="6591300"/>
            <a:ext cx="530224" cy="99695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19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420" name="Shape 420"/>
          <p:cNvSpPr txBox="1"/>
          <p:nvPr/>
        </p:nvSpPr>
        <p:spPr>
          <a:xfrm>
            <a:off x="707596" y="3527296"/>
            <a:ext cx="14919049" cy="2596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'@([^ ]*)'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9" name="Shape 425"/>
          <p:cNvSpPr txBox="1">
            <a:spLocks noGrp="1"/>
          </p:cNvSpPr>
          <p:nvPr>
            <p:ph type="title"/>
          </p:nvPr>
        </p:nvSpPr>
        <p:spPr>
          <a:xfrm>
            <a:off x="1155700" y="814388"/>
            <a:ext cx="13932000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Версия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 регулярным выражением </a:t>
            </a:r>
            <a:endParaRPr lang="en-US" sz="64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64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Версия</a:t>
            </a:r>
            <a:r>
              <a:rPr lang="en-US" sz="64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64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 регулярным выражением </a:t>
            </a:r>
            <a:endParaRPr lang="en-US" sz="64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426" name="Shape 426"/>
          <p:cNvSpPr txBox="1"/>
          <p:nvPr/>
        </p:nvSpPr>
        <p:spPr>
          <a:xfrm>
            <a:off x="7035800" y="5822950"/>
            <a:ext cx="4386262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'@(</a:t>
            </a:r>
            <a:r>
              <a:rPr lang="en-US" sz="570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[^ ]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*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)'</a:t>
            </a:r>
          </a:p>
        </p:txBody>
      </p:sp>
      <p:sp>
        <p:nvSpPr>
          <p:cNvPr id="427" name="Shape 427"/>
          <p:cNvSpPr txBox="1"/>
          <p:nvPr/>
        </p:nvSpPr>
        <p:spPr>
          <a:xfrm>
            <a:off x="4343749" y="7901963"/>
            <a:ext cx="61256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Захватить непробельные символы</a:t>
            </a:r>
            <a:endParaRPr lang="en-US" sz="3600" u="none" strike="noStrike" cap="none" dirty="0">
              <a:solidFill>
                <a:srgbClr val="FF00FF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428" name="Shape 428"/>
          <p:cNvCxnSpPr/>
          <p:nvPr/>
        </p:nvCxnSpPr>
        <p:spPr>
          <a:xfrm>
            <a:off x="8707436" y="6708775"/>
            <a:ext cx="576300" cy="1001700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9" name="Shape 429"/>
          <p:cNvCxnSpPr/>
          <p:nvPr/>
        </p:nvCxnSpPr>
        <p:spPr>
          <a:xfrm>
            <a:off x="10431461" y="6672261"/>
            <a:ext cx="747105" cy="9495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30" name="Shape 430"/>
          <p:cNvCxnSpPr/>
          <p:nvPr/>
        </p:nvCxnSpPr>
        <p:spPr>
          <a:xfrm flipH="1">
            <a:off x="9342511" y="6702425"/>
            <a:ext cx="447600" cy="976199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31" name="Shape 431"/>
          <p:cNvSpPr txBox="1"/>
          <p:nvPr/>
        </p:nvSpPr>
        <p:spPr>
          <a:xfrm>
            <a:off x="10805013" y="7594600"/>
            <a:ext cx="4391582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Ноль или более символов</a:t>
            </a:r>
            <a:endParaRPr lang="en-US" sz="3600" u="none" strike="noStrike" cap="none" dirty="0">
              <a:solidFill>
                <a:srgbClr val="00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12" name="Shape 420"/>
          <p:cNvSpPr txBox="1"/>
          <p:nvPr/>
        </p:nvSpPr>
        <p:spPr>
          <a:xfrm>
            <a:off x="707596" y="3529457"/>
            <a:ext cx="14919049" cy="2596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'@([^ ]*)'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11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64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Версия</a:t>
            </a:r>
            <a:r>
              <a:rPr lang="en-US" sz="64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64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 регулярным выражением </a:t>
            </a:r>
            <a:endParaRPr lang="en-US" sz="64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439" name="Shape 439"/>
          <p:cNvSpPr txBox="1"/>
          <p:nvPr/>
        </p:nvSpPr>
        <p:spPr>
          <a:xfrm>
            <a:off x="7035800" y="5822950"/>
            <a:ext cx="4386262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'@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[^ ]*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</a:p>
        </p:txBody>
      </p:sp>
      <p:sp>
        <p:nvSpPr>
          <p:cNvPr id="440" name="Shape 440"/>
          <p:cNvSpPr txBox="1"/>
          <p:nvPr/>
        </p:nvSpPr>
        <p:spPr>
          <a:xfrm>
            <a:off x="7823275" y="7620000"/>
            <a:ext cx="76344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Извлечь</a:t>
            </a:r>
            <a:r>
              <a:rPr lang="en-US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непробельные символы</a:t>
            </a:r>
            <a:endParaRPr lang="en-US" sz="3600" u="none" strike="noStrike" cap="none" dirty="0">
              <a:solidFill>
                <a:srgbClr val="FF00FF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441" name="Shape 441"/>
          <p:cNvCxnSpPr/>
          <p:nvPr/>
        </p:nvCxnSpPr>
        <p:spPr>
          <a:xfrm>
            <a:off x="8340725" y="6692900"/>
            <a:ext cx="793749" cy="915986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42" name="Shape 442"/>
          <p:cNvCxnSpPr/>
          <p:nvPr/>
        </p:nvCxnSpPr>
        <p:spPr>
          <a:xfrm flipH="1">
            <a:off x="9621836" y="6734175"/>
            <a:ext cx="895349" cy="9144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11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13" name="Shape 420"/>
          <p:cNvSpPr txBox="1"/>
          <p:nvPr/>
        </p:nvSpPr>
        <p:spPr>
          <a:xfrm>
            <a:off x="707596" y="3529457"/>
            <a:ext cx="14919049" cy="2596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'@([^ ]*)'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Shape 4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Сделаем еще круче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450" name="Shape 450"/>
          <p:cNvSpPr txBox="1"/>
          <p:nvPr/>
        </p:nvSpPr>
        <p:spPr>
          <a:xfrm>
            <a:off x="7035800" y="5822950"/>
            <a:ext cx="7896225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570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.*@([^ ]*)'</a:t>
            </a:r>
          </a:p>
        </p:txBody>
      </p:sp>
      <p:sp>
        <p:nvSpPr>
          <p:cNvPr id="451" name="Shape 451"/>
          <p:cNvSpPr txBox="1"/>
          <p:nvPr/>
        </p:nvSpPr>
        <p:spPr>
          <a:xfrm>
            <a:off x="1775792" y="7719599"/>
            <a:ext cx="13736668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Начиная с начала строки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ищем подстроку</a:t>
            </a:r>
            <a:r>
              <a:rPr lang="en-US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'From ' </a:t>
            </a:r>
          </a:p>
        </p:txBody>
      </p:sp>
      <p:cxnSp>
        <p:nvCxnSpPr>
          <p:cNvPr id="452" name="Shape 452"/>
          <p:cNvCxnSpPr/>
          <p:nvPr/>
        </p:nvCxnSpPr>
        <p:spPr>
          <a:xfrm flipH="1">
            <a:off x="7035800" y="6591300"/>
            <a:ext cx="674686" cy="11282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53" name="Shape 453"/>
          <p:cNvCxnSpPr/>
          <p:nvPr/>
        </p:nvCxnSpPr>
        <p:spPr>
          <a:xfrm>
            <a:off x="9052292" y="6656988"/>
            <a:ext cx="1206588" cy="1062611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10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11" name="Shape 466"/>
          <p:cNvSpPr txBox="1"/>
          <p:nvPr/>
        </p:nvSpPr>
        <p:spPr>
          <a:xfrm>
            <a:off x="707596" y="3432292"/>
            <a:ext cx="14983146" cy="2814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^From .*@([^ ]*)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Сделаем еще круче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461" name="Shape 461"/>
          <p:cNvSpPr txBox="1"/>
          <p:nvPr/>
        </p:nvSpPr>
        <p:spPr>
          <a:xfrm>
            <a:off x="7035800" y="5822950"/>
            <a:ext cx="7896225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'^From </a:t>
            </a:r>
            <a:r>
              <a:rPr lang="en-US" sz="57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.*</a:t>
            </a:r>
            <a:r>
              <a:rPr lang="en-US" sz="57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@</a:t>
            </a:r>
            <a:r>
              <a:rPr lang="en-US" sz="5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([^ ]*)'</a:t>
            </a:r>
          </a:p>
        </p:txBody>
      </p:sp>
      <p:sp>
        <p:nvSpPr>
          <p:cNvPr id="462" name="Shape 462"/>
          <p:cNvSpPr txBox="1"/>
          <p:nvPr/>
        </p:nvSpPr>
        <p:spPr>
          <a:xfrm>
            <a:off x="3591097" y="7662861"/>
            <a:ext cx="12467392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Пропустим часть символов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пока не встретим </a:t>
            </a:r>
            <a:r>
              <a:rPr lang="ru-RU" sz="3600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символ </a:t>
            </a:r>
            <a:r>
              <a:rPr lang="en-US" sz="3600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@</a:t>
            </a:r>
            <a:endParaRPr lang="en-US" sz="3600" u="none" strike="noStrike" cap="none" dirty="0">
              <a:solidFill>
                <a:srgbClr val="FF00FF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463" name="Shape 463"/>
          <p:cNvCxnSpPr/>
          <p:nvPr/>
        </p:nvCxnSpPr>
        <p:spPr>
          <a:xfrm flipH="1">
            <a:off x="9372901" y="6629400"/>
            <a:ext cx="236812" cy="1033462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4" name="Shape 464"/>
          <p:cNvCxnSpPr/>
          <p:nvPr/>
        </p:nvCxnSpPr>
        <p:spPr>
          <a:xfrm>
            <a:off x="10654078" y="6713061"/>
            <a:ext cx="415719" cy="1033462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66" name="Shape 466"/>
          <p:cNvSpPr txBox="1"/>
          <p:nvPr/>
        </p:nvSpPr>
        <p:spPr>
          <a:xfrm>
            <a:off x="707596" y="3432292"/>
            <a:ext cx="14983146" cy="2814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^From .*@([^ ]*)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10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Сделаем еще круче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472" name="Shape 472"/>
          <p:cNvSpPr txBox="1"/>
          <p:nvPr/>
        </p:nvSpPr>
        <p:spPr>
          <a:xfrm>
            <a:off x="7035800" y="5822950"/>
            <a:ext cx="7896225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b="1" i="0" u="none" strike="noStrike" cap="none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'^From .*@</a:t>
            </a:r>
            <a:r>
              <a:rPr lang="en-US" sz="5700" b="1" i="0" u="none" strike="noStrike" cap="none">
                <a:solidFill>
                  <a:srgbClr val="00FF00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en-US" sz="5700" b="1" i="0" u="none" strike="noStrike" cap="none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[^ ]*)'</a:t>
            </a:r>
          </a:p>
        </p:txBody>
      </p:sp>
      <p:sp>
        <p:nvSpPr>
          <p:cNvPr id="473" name="Shape 473"/>
          <p:cNvSpPr txBox="1"/>
          <p:nvPr/>
        </p:nvSpPr>
        <p:spPr>
          <a:xfrm>
            <a:off x="7401025" y="8062475"/>
            <a:ext cx="7896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Начало извлечения</a:t>
            </a:r>
            <a:endParaRPr lang="en-US" sz="3600" u="none" strike="noStrike" cap="none" dirty="0">
              <a:solidFill>
                <a:srgbClr val="00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474" name="Shape 474"/>
          <p:cNvCxnSpPr/>
          <p:nvPr/>
        </p:nvCxnSpPr>
        <p:spPr>
          <a:xfrm flipH="1">
            <a:off x="11367986" y="6705600"/>
            <a:ext cx="330300" cy="13445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11" name="Shape 466"/>
          <p:cNvSpPr txBox="1"/>
          <p:nvPr/>
        </p:nvSpPr>
        <p:spPr>
          <a:xfrm>
            <a:off x="707596" y="3432292"/>
            <a:ext cx="14983146" cy="2814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lin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= 'From </a:t>
            </a:r>
            <a:r>
              <a:rPr lang="en-US" sz="30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stephen.marquard@uct.ac.za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y = </a:t>
            </a:r>
            <a:r>
              <a:rPr lang="en-US" sz="30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re.findall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en-US" sz="3000" b="1" i="0" u="none" strike="noStrike" cap="none" dirty="0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'</a:t>
            </a:r>
            <a:r>
              <a:rPr lang="en-US" sz="3000" b="1" dirty="0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^From .*@([^ ]*)</a:t>
            </a:r>
            <a:r>
              <a:rPr lang="en-US" sz="3000" b="1" i="0" u="none" strike="noStrike" cap="none" dirty="0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'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,</a:t>
            </a:r>
            <a:r>
              <a:rPr lang="en-US" sz="30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lin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b="1" i="0" u="none" strike="noStrike" cap="none" dirty="0" smtClean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b="1" i="0" u="none" strike="noStrike" cap="none" dirty="0">
              <a:solidFill>
                <a:schemeClr val="lt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['</a:t>
            </a:r>
            <a:r>
              <a:rPr lang="en-US" sz="30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uct.ac.za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']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Сделаем еще круче</a:t>
            </a:r>
            <a:endParaRPr lang="en-US" sz="7600" dirty="0">
              <a:sym typeface="Cabin"/>
            </a:endParaRPr>
          </a:p>
        </p:txBody>
      </p:sp>
      <p:sp>
        <p:nvSpPr>
          <p:cNvPr id="482" name="Shape 482"/>
          <p:cNvSpPr txBox="1"/>
          <p:nvPr/>
        </p:nvSpPr>
        <p:spPr>
          <a:xfrm>
            <a:off x="7035800" y="5822950"/>
            <a:ext cx="7896225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'^From .*@(</a:t>
            </a:r>
            <a:r>
              <a:rPr lang="en-US" sz="57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[^ </a:t>
            </a:r>
            <a:r>
              <a:rPr lang="en-US" sz="57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]</a:t>
            </a:r>
            <a:r>
              <a:rPr lang="en-US" sz="57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  <a:r>
              <a:rPr lang="en-US" sz="57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)'</a:t>
            </a:r>
            <a:endParaRPr lang="en-US" sz="570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483" name="Shape 483"/>
          <p:cNvSpPr txBox="1"/>
          <p:nvPr/>
        </p:nvSpPr>
        <p:spPr>
          <a:xfrm>
            <a:off x="5998523" y="7734300"/>
            <a:ext cx="5601300" cy="10439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Захватить непробельные символы</a:t>
            </a:r>
            <a:endParaRPr lang="en-US" sz="3600" u="none" strike="noStrike" cap="none" dirty="0">
              <a:solidFill>
                <a:srgbClr val="FF00FF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484" name="Shape 484"/>
          <p:cNvCxnSpPr/>
          <p:nvPr/>
        </p:nvCxnSpPr>
        <p:spPr>
          <a:xfrm flipH="1">
            <a:off x="11175999" y="6651625"/>
            <a:ext cx="868362" cy="1122361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5" name="Shape 485"/>
          <p:cNvCxnSpPr/>
          <p:nvPr/>
        </p:nvCxnSpPr>
        <p:spPr>
          <a:xfrm flipH="1">
            <a:off x="13849287" y="6632575"/>
            <a:ext cx="20699" cy="11555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6" name="Shape 486"/>
          <p:cNvCxnSpPr/>
          <p:nvPr/>
        </p:nvCxnSpPr>
        <p:spPr>
          <a:xfrm flipH="1">
            <a:off x="11234736" y="6651625"/>
            <a:ext cx="1989136" cy="1090612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7" name="Shape 487"/>
          <p:cNvSpPr txBox="1"/>
          <p:nvPr/>
        </p:nvSpPr>
        <p:spPr>
          <a:xfrm>
            <a:off x="11697723" y="7734300"/>
            <a:ext cx="4382100" cy="10439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Захватить их как можно больше</a:t>
            </a:r>
            <a:endParaRPr lang="en-US" sz="3600" u="none" strike="noStrike" cap="none" dirty="0">
              <a:solidFill>
                <a:srgbClr val="00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11" name="Shape 466"/>
          <p:cNvSpPr txBox="1"/>
          <p:nvPr/>
        </p:nvSpPr>
        <p:spPr>
          <a:xfrm>
            <a:off x="707596" y="3432292"/>
            <a:ext cx="14983146" cy="2814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^From .*@([^ ]*)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13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b="1" i="0" u="none" strike="noStrike" cap="none">
                <a:solidFill>
                  <a:srgbClr val="FF7F00"/>
                </a:solidFill>
                <a:latin typeface="Courier New"/>
                <a:ea typeface="Courier New"/>
                <a:cs typeface="Courier New"/>
                <a:sym typeface="Courier New"/>
              </a:rPr>
              <a:t>From stephen.marquard@</a:t>
            </a:r>
            <a:r>
              <a:rPr lang="en-US" sz="3000" b="1" i="0" u="none" strike="noStrike" cap="none">
                <a:solidFill>
                  <a:srgbClr val="00FF00"/>
                </a:solidFill>
                <a:latin typeface="Courier New"/>
                <a:ea typeface="Courier New"/>
                <a:cs typeface="Courier New"/>
                <a:sym typeface="Courier New"/>
              </a:rPr>
              <a:t>uct.ac.za</a:t>
            </a:r>
            <a:r>
              <a:rPr lang="en-US" sz="3000" b="1" i="0" u="none" strike="noStrike" cap="none">
                <a:solidFill>
                  <a:srgbClr val="FF7F00"/>
                </a:solidFill>
                <a:latin typeface="Courier New"/>
                <a:ea typeface="Courier New"/>
                <a:cs typeface="Courier New"/>
                <a:sym typeface="Courier New"/>
              </a:rPr>
              <a:t> Sat Jan  5 09:14:16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Регулярные выражения</a:t>
            </a:r>
            <a:endParaRPr lang="en-US" sz="78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21" name="Shape 221"/>
          <p:cNvSpPr txBox="1"/>
          <p:nvPr/>
        </p:nvSpPr>
        <p:spPr>
          <a:xfrm>
            <a:off x="2641600" y="2844800"/>
            <a:ext cx="10642599" cy="184357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dirty="0" smtClean="0">
                <a:solidFill>
                  <a:schemeClr val="bg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Умный подход к анализу и сопоставлению строк, основанный на использовании метасимволов</a:t>
            </a:r>
            <a:endParaRPr lang="en-US" sz="3800" u="none" strike="noStrike" cap="none" dirty="0">
              <a:solidFill>
                <a:schemeClr val="bg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22" name="Shape 222"/>
          <p:cNvSpPr txBox="1"/>
          <p:nvPr/>
        </p:nvSpPr>
        <p:spPr>
          <a:xfrm>
            <a:off x="2540075" y="8115300"/>
            <a:ext cx="11408100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FF00"/>
              </a:buClr>
              <a:buSzPct val="25000"/>
            </a:pPr>
            <a:r>
              <a:rPr lang="en-US" sz="3000" u="sng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https://ru.wikipedia.org/wiki/</a:t>
            </a:r>
            <a:r>
              <a:rPr lang="ru-RU" sz="3000" u="sng" dirty="0" err="1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Регулярные_выражения</a:t>
            </a:r>
            <a:endParaRPr lang="en-US" sz="3000" u="sng" strike="noStrike" cap="none" dirty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  <a:hlinkClick r:id="rId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Сделаем еще круче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495" name="Shape 495"/>
          <p:cNvSpPr txBox="1"/>
          <p:nvPr/>
        </p:nvSpPr>
        <p:spPr>
          <a:xfrm>
            <a:off x="7035800" y="5822950"/>
            <a:ext cx="7896225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'^From 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.*@([^ </a:t>
            </a:r>
            <a:r>
              <a:rPr lang="en-US" sz="5700" i="0" u="none" strike="noStrike" cap="none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]+</a:t>
            </a:r>
            <a:r>
              <a:rPr lang="en-US" sz="5700" i="0" u="none" strike="noStrike" cap="none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5700" i="0" u="none" strike="noStrike" cap="none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endParaRPr lang="en-US" sz="570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496" name="Shape 496"/>
          <p:cNvSpPr txBox="1"/>
          <p:nvPr/>
        </p:nvSpPr>
        <p:spPr>
          <a:xfrm>
            <a:off x="11744325" y="8026400"/>
            <a:ext cx="43942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Конец извлечения</a:t>
            </a:r>
            <a:endParaRPr lang="en-US" sz="3600" u="none" strike="noStrike" cap="none" dirty="0">
              <a:solidFill>
                <a:srgbClr val="00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497" name="Shape 497"/>
          <p:cNvCxnSpPr/>
          <p:nvPr/>
        </p:nvCxnSpPr>
        <p:spPr>
          <a:xfrm>
            <a:off x="12718473" y="6699250"/>
            <a:ext cx="1037214" cy="1376362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" name="Shape 466"/>
          <p:cNvSpPr txBox="1"/>
          <p:nvPr/>
        </p:nvSpPr>
        <p:spPr>
          <a:xfrm>
            <a:off x="707596" y="3432292"/>
            <a:ext cx="14983146" cy="2814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^From .*@([^ ]*)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10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 txBox="1">
            <a:spLocks noGrp="1"/>
          </p:cNvSpPr>
          <p:nvPr>
            <p:ph type="title"/>
          </p:nvPr>
        </p:nvSpPr>
        <p:spPr>
          <a:xfrm>
            <a:off x="2577835" y="520319"/>
            <a:ext cx="10850933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Проверка на спам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505" name="Shape 505"/>
          <p:cNvSpPr txBox="1"/>
          <p:nvPr/>
        </p:nvSpPr>
        <p:spPr>
          <a:xfrm>
            <a:off x="656281" y="2245831"/>
            <a:ext cx="14587107" cy="4924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hand = open('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mbox-short.txt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numlist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list()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line in hand: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line = 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line.rstrip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stuff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^X-DSPAM-Confidence: </a:t>
            </a:r>
            <a:r>
              <a:rPr lang="en-US" sz="300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[0-9.]+</a:t>
            </a:r>
            <a:r>
              <a:rPr lang="en-US" sz="300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line)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if 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len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stuff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 != 1 :  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num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float(</a:t>
            </a:r>
            <a:r>
              <a:rPr lang="en-US" sz="300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stuff</a:t>
            </a:r>
            <a:r>
              <a:rPr lang="en-US" sz="300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[0]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numlist.append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num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print('Maximum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:', max(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numlist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))</a:t>
            </a:r>
            <a:endParaRPr lang="en-US" sz="300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506" name="Shape 506"/>
          <p:cNvSpPr txBox="1"/>
          <p:nvPr/>
        </p:nvSpPr>
        <p:spPr>
          <a:xfrm>
            <a:off x="11000028" y="6449888"/>
            <a:ext cx="4717199" cy="1200299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900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900" u="none" strike="noStrike" cap="none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python </a:t>
            </a:r>
            <a:r>
              <a:rPr lang="en-US" sz="3900" u="none" strike="noStrike" cap="none" dirty="0" err="1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ds.py</a:t>
            </a:r>
            <a:r>
              <a:rPr lang="en-US" sz="3900" u="none" strike="noStrike" cap="none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900" dirty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900" u="none" strike="noStrike" cap="none" dirty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Maximum: 0.9907</a:t>
            </a:r>
          </a:p>
        </p:txBody>
      </p:sp>
      <p:sp>
        <p:nvSpPr>
          <p:cNvPr id="507" name="Shape 507"/>
          <p:cNvSpPr txBox="1"/>
          <p:nvPr/>
        </p:nvSpPr>
        <p:spPr>
          <a:xfrm>
            <a:off x="652449" y="7449711"/>
            <a:ext cx="10618799" cy="89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40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X-DSPAM-Confidence: 0.8475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Shape 512"/>
          <p:cNvSpPr txBox="1">
            <a:spLocks noGrp="1"/>
          </p:cNvSpPr>
          <p:nvPr>
            <p:ph type="title"/>
          </p:nvPr>
        </p:nvSpPr>
        <p:spPr>
          <a:xfrm>
            <a:off x="1155700" y="646308"/>
            <a:ext cx="13932000" cy="1520052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Экранирование символа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513" name="Shape 513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168163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t" anchorCtr="0">
            <a:noAutofit/>
          </a:bodyPr>
          <a:lstStyle/>
          <a:p>
            <a:pPr marL="501523" lvl="0" indent="0">
              <a:spcBef>
                <a:spcPts val="0"/>
              </a:spcBef>
              <a:buSzPct val="100000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Чтобы </a:t>
            </a:r>
            <a:r>
              <a:rPr lang="ru-RU" sz="3600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отменить (экранировать)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специальное значение символа регулярного выражения, поставьте перед ним обратную косую черту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'\'</a:t>
            </a:r>
            <a:endParaRPr lang="en-US" sz="3600" u="none" strike="noStrike" cap="none" dirty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514" name="Shape 514"/>
          <p:cNvSpPr txBox="1"/>
          <p:nvPr/>
        </p:nvSpPr>
        <p:spPr>
          <a:xfrm>
            <a:off x="675335" y="4651586"/>
            <a:ext cx="9682323" cy="24052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x =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Мы только что получили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$10.00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за печенье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.'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\$[0-9.]+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$10.00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515" name="Shape 515"/>
          <p:cNvSpPr txBox="1"/>
          <p:nvPr/>
        </p:nvSpPr>
        <p:spPr>
          <a:xfrm>
            <a:off x="11115376" y="6283188"/>
            <a:ext cx="3370173" cy="81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49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\$</a:t>
            </a:r>
            <a:r>
              <a:rPr lang="en-US" sz="49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[0-9.]</a:t>
            </a:r>
            <a:r>
              <a:rPr lang="en-US" sz="49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</a:p>
        </p:txBody>
      </p:sp>
      <p:sp>
        <p:nvSpPr>
          <p:cNvPr id="516" name="Shape 516"/>
          <p:cNvSpPr txBox="1"/>
          <p:nvPr/>
        </p:nvSpPr>
        <p:spPr>
          <a:xfrm>
            <a:off x="12055272" y="7718288"/>
            <a:ext cx="3834085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Число или точка</a:t>
            </a:r>
            <a:endParaRPr lang="en-US" sz="3800" u="none" strike="noStrike" cap="none" dirty="0">
              <a:solidFill>
                <a:srgbClr val="00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517" name="Shape 517"/>
          <p:cNvSpPr txBox="1"/>
          <p:nvPr/>
        </p:nvSpPr>
        <p:spPr>
          <a:xfrm>
            <a:off x="7354958" y="7654788"/>
            <a:ext cx="4019528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Знак доллара</a:t>
            </a:r>
            <a:endParaRPr lang="en-US" sz="3800" u="none" strike="noStrike" cap="none" dirty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518" name="Shape 518"/>
          <p:cNvCxnSpPr/>
          <p:nvPr/>
        </p:nvCxnSpPr>
        <p:spPr>
          <a:xfrm flipH="1">
            <a:off x="11188837" y="7162663"/>
            <a:ext cx="312599" cy="4985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9" name="Shape 519"/>
          <p:cNvCxnSpPr/>
          <p:nvPr/>
        </p:nvCxnSpPr>
        <p:spPr>
          <a:xfrm>
            <a:off x="12503325" y="7061088"/>
            <a:ext cx="312599" cy="6062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20" name="Shape 520"/>
          <p:cNvCxnSpPr/>
          <p:nvPr/>
        </p:nvCxnSpPr>
        <p:spPr>
          <a:xfrm flipH="1">
            <a:off x="13474698" y="7068788"/>
            <a:ext cx="85500" cy="6494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21" name="Shape 521"/>
          <p:cNvSpPr txBox="1"/>
          <p:nvPr/>
        </p:nvSpPr>
        <p:spPr>
          <a:xfrm>
            <a:off x="12869655" y="4276588"/>
            <a:ext cx="2838756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Один или более</a:t>
            </a:r>
            <a:endParaRPr lang="en-US" sz="3800" u="none" strike="noStrike" cap="none" dirty="0">
              <a:solidFill>
                <a:srgbClr val="FF7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522" name="Shape 522"/>
          <p:cNvCxnSpPr/>
          <p:nvPr/>
        </p:nvCxnSpPr>
        <p:spPr>
          <a:xfrm flipH="1" flipV="1">
            <a:off x="14266859" y="5495787"/>
            <a:ext cx="5732" cy="787401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Shape 5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Резюме</a:t>
            </a:r>
            <a:endParaRPr lang="en-US" sz="78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528" name="Shape 528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435205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lvl="0" indent="-603377">
              <a:spcBef>
                <a:spcPts val="0"/>
              </a:spcBef>
              <a:buSzPct val="100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Регулярные выражения </a:t>
            </a:r>
            <a:r>
              <a:rPr lang="ru-RU" sz="3600" dirty="0">
                <a:solidFill>
                  <a:schemeClr val="bg1"/>
                </a:solidFill>
              </a:rPr>
              <a:t>—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загадочный, но очень мощный язык для сопоставления строк и извлечения элементов из этих строк</a:t>
            </a: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1104900" lvl="0" indent="-603377">
              <a:spcBef>
                <a:spcPts val="2300"/>
              </a:spcBef>
              <a:buSzPct val="100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Регулярные выражения содержат специальные символы, которые </a:t>
            </a:r>
            <a:r>
              <a:rPr lang="ru-RU" sz="3600" dirty="0">
                <a:solidFill>
                  <a:schemeClr val="bg1"/>
                </a:solidFill>
              </a:rPr>
              <a:t>являются управляющими </a:t>
            </a:r>
            <a:r>
              <a:rPr lang="ru-RU" sz="3600" dirty="0" smtClean="0">
                <a:solidFill>
                  <a:schemeClr val="bg1"/>
                </a:solidFill>
              </a:rPr>
              <a:t>конструкциями</a:t>
            </a: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Shape 533"/>
          <p:cNvSpPr txBox="1">
            <a:spLocks noGrp="1"/>
          </p:cNvSpPr>
          <p:nvPr>
            <p:ph type="title" idx="4294967295"/>
          </p:nvPr>
        </p:nvSpPr>
        <p:spPr>
          <a:xfrm>
            <a:off x="1462700" y="1009927"/>
            <a:ext cx="12469200" cy="81121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ru-RU" sz="3600" dirty="0"/>
              <a:t>Авторы </a:t>
            </a:r>
            <a:r>
              <a:rPr lang="en-US" sz="3600" dirty="0"/>
              <a:t> / </a:t>
            </a:r>
            <a:r>
              <a:rPr lang="ru-RU" sz="3600" dirty="0"/>
              <a:t>Благодарности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535" name="Shape 535"/>
          <p:cNvSpPr txBox="1"/>
          <p:nvPr/>
        </p:nvSpPr>
        <p:spPr>
          <a:xfrm>
            <a:off x="1206100" y="2150353"/>
            <a:ext cx="6797699" cy="53503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solidFill>
                  <a:srgbClr val="FFFFFF"/>
                </a:solidFill>
              </a:rPr>
              <a:t>… Insert new Contributors and Translations here</a:t>
            </a:r>
            <a:endParaRPr lang="ru-RU" sz="1800" dirty="0" smtClean="0">
              <a:solidFill>
                <a:srgbClr val="FFFFFF"/>
              </a:solidFill>
            </a:endParaRPr>
          </a:p>
          <a:p>
            <a:pPr lvl="0"/>
            <a:r>
              <a:rPr lang="ru-RU" sz="1800" dirty="0">
                <a:solidFill>
                  <a:srgbClr val="FFFFFF"/>
                </a:solidFill>
              </a:rPr>
              <a:t>Авторские права на эти слайды принадлежат  Чарльзу Р. Северансу (</a:t>
            </a:r>
            <a:r>
              <a:rPr lang="ru-RU" sz="18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ru-RU" sz="1800" dirty="0">
                <a:solidFill>
                  <a:srgbClr val="FFFFFF"/>
                </a:solidFill>
              </a:rPr>
              <a:t>) , 2010 г., </a:t>
            </a:r>
            <a:r>
              <a:rPr lang="ru-RU" sz="1800" dirty="0" smtClean="0">
                <a:solidFill>
                  <a:srgbClr val="FFFFFF"/>
                </a:solidFill>
              </a:rPr>
              <a:t>Школе </a:t>
            </a:r>
            <a:r>
              <a:rPr lang="ru-RU" sz="1800" dirty="0">
                <a:solidFill>
                  <a:srgbClr val="FFFFFF"/>
                </a:solidFill>
              </a:rPr>
              <a:t>Информации Мичиганского Университета </a:t>
            </a:r>
            <a:r>
              <a:rPr lang="ru-RU" sz="1800" dirty="0" smtClean="0">
                <a:solidFill>
                  <a:srgbClr val="FFFFFF"/>
                </a:solidFill>
              </a:rPr>
              <a:t> и </a:t>
            </a:r>
            <a:r>
              <a:rPr lang="en-US" sz="1800" u="sng" dirty="0">
                <a:solidFill>
                  <a:srgbClr val="FFFF00"/>
                </a:solidFill>
                <a:hlinkClick r:id="rId4"/>
              </a:rPr>
              <a:t>open.umich.edu</a:t>
            </a:r>
            <a:r>
              <a:rPr lang="ru-RU" sz="1800" dirty="0" smtClean="0">
                <a:solidFill>
                  <a:srgbClr val="FFFFFF"/>
                </a:solidFill>
              </a:rPr>
              <a:t> , и </a:t>
            </a:r>
            <a:r>
              <a:rPr lang="ru-RU" sz="1800" dirty="0">
                <a:solidFill>
                  <a:srgbClr val="FFFFFF"/>
                </a:solidFill>
              </a:rPr>
              <a:t>доступны по лицензии Creative Commons Attribution 4.0 License. Пожалуйста, сохраняйте этот слайд во всех копиях этого документа, в соответствии с требованиями Лицензии. Если вы внесли изменения, добавьте свое имя или организацию в список участников на этой странице.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r>
              <a:rPr lang="ru-RU" sz="1800" dirty="0">
                <a:solidFill>
                  <a:srgbClr val="FFFFFF"/>
                </a:solidFill>
              </a:rPr>
              <a:t>Исходная разработка:  Чарльз Северанс, Школа Информации Мичиганского </a:t>
            </a:r>
            <a:r>
              <a:rPr lang="ru-RU" sz="1800" dirty="0" smtClean="0">
                <a:solidFill>
                  <a:srgbClr val="FFFFFF"/>
                </a:solidFill>
              </a:rPr>
              <a:t>Университета</a:t>
            </a:r>
            <a:r>
              <a:rPr lang="en-US" sz="1800" dirty="0" smtClean="0">
                <a:solidFill>
                  <a:srgbClr val="FFFFFF"/>
                </a:solidFill>
              </a:rPr>
              <a:t>.</a:t>
            </a:r>
          </a:p>
          <a:p>
            <a:pPr lvl="0"/>
            <a:endParaRPr lang="en-US" sz="1800" dirty="0">
              <a:solidFill>
                <a:srgbClr val="FFFFFF"/>
              </a:solidFill>
            </a:endParaRPr>
          </a:p>
          <a:p>
            <a:r>
              <a:rPr lang="ru-RU" sz="1800">
                <a:solidFill>
                  <a:srgbClr val="FFFFFF"/>
                </a:solidFill>
              </a:rPr>
              <a:t>Перевод выполнила Фомкина Виолетта.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>
              <a:buClr>
                <a:schemeClr val="dk2"/>
              </a:buClr>
              <a:buSzPct val="61111"/>
            </a:pPr>
            <a:r>
              <a:rPr lang="ru-RU" sz="1800" dirty="0">
                <a:solidFill>
                  <a:schemeClr val="lt1"/>
                </a:solidFill>
              </a:rPr>
              <a:t>… Добавьте сюда новых авторов и переводчиков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536" name="Shape 5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7900" y="903277"/>
            <a:ext cx="1024800" cy="102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Shape 5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897687" y="1081477"/>
            <a:ext cx="1968599" cy="6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Shape 538"/>
          <p:cNvSpPr txBox="1"/>
          <p:nvPr/>
        </p:nvSpPr>
        <p:spPr>
          <a:xfrm>
            <a:off x="8704400" y="2280828"/>
            <a:ext cx="6797699" cy="521990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>
                <a:solidFill>
                  <a:srgbClr val="FFFFFF"/>
                </a:solidFill>
              </a:rPr>
              <a:t>...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/>
          <p:nvPr/>
        </p:nvSpPr>
        <p:spPr>
          <a:xfrm>
            <a:off x="2857500" y="7645400"/>
            <a:ext cx="10413899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«Умные» функции «Искать»</a:t>
            </a:r>
            <a:r>
              <a:rPr lang="ru-RU" sz="3800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/</a:t>
            </a:r>
            <a:r>
              <a:rPr lang="en-US" sz="38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8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«Поиск»</a:t>
            </a:r>
            <a:endParaRPr lang="en-US" sz="38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29" name="Shape 229"/>
          <p:cNvSpPr/>
          <p:nvPr/>
        </p:nvSpPr>
        <p:spPr>
          <a:xfrm flipH="1">
            <a:off x="14895447" y="1492729"/>
            <a:ext cx="1269899" cy="660300"/>
          </a:xfrm>
          <a:prstGeom prst="rightArrow">
            <a:avLst>
              <a:gd name="adj1" fmla="val 42844"/>
              <a:gd name="adj2" fmla="val 43131"/>
            </a:avLst>
          </a:prstGeom>
          <a:solidFill>
            <a:srgbClr val="00FF00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166" y="1193981"/>
            <a:ext cx="13299405" cy="5902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О регулярных выражениях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1155699" y="2603500"/>
            <a:ext cx="14239471" cy="5283767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60337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Очень мощные и немного загадочные</a:t>
            </a: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1104900" marR="0" lvl="0" indent="-603377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Забавные, как только поймешь их</a:t>
            </a: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1104900" marR="0" lvl="0" indent="-603377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Регулярные выражения сами по себе напоминают язык программирования</a:t>
            </a: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1104900" lvl="0" indent="-603377">
              <a:spcBef>
                <a:spcPts val="2300"/>
              </a:spcBef>
              <a:buSzPct val="100000"/>
            </a:pPr>
            <a:r>
              <a:rPr lang="ru-RU" sz="3600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Пишутся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 помощью специальных символов</a:t>
            </a: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1104900" marR="0" lvl="0" indent="-603377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Компактные, это своего рода язык «старой школы»</a:t>
            </a: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/>
          <p:nvPr/>
        </p:nvSpPr>
        <p:spPr>
          <a:xfrm>
            <a:off x="10427225" y="6931025"/>
            <a:ext cx="5152799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800" u="sng" strike="noStrike" cap="none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http://</a:t>
            </a:r>
            <a:r>
              <a:rPr lang="en-US" sz="3800" u="sng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xkcd.com/208/</a:t>
            </a:r>
          </a:p>
        </p:txBody>
      </p:sp>
      <p:pic>
        <p:nvPicPr>
          <p:cNvPr id="1026" name="Picture 2" descr="https://hsto.org/webt/l1/z1/9s/l1z19s49sk5bpc8vkmcbho7zgro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40" y="750338"/>
            <a:ext cx="7325880" cy="74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xfrm>
            <a:off x="791968" y="814388"/>
            <a:ext cx="14672064" cy="1725512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5200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Регулярные выражения: краткое руководство</a:t>
            </a:r>
            <a:endParaRPr lang="en-US" sz="52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47" name="Shape 247"/>
          <p:cNvSpPr txBox="1"/>
          <p:nvPr/>
        </p:nvSpPr>
        <p:spPr>
          <a:xfrm>
            <a:off x="2565400" y="2539900"/>
            <a:ext cx="11607801" cy="519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^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ru-RU" sz="2400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Начало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всего </a:t>
            </a:r>
            <a:r>
              <a:rPr lang="ru-RU" sz="2400" dirty="0">
                <a:solidFill>
                  <a:schemeClr val="bg1"/>
                </a:solidFill>
              </a:rPr>
              <a:t>текста или начало </a:t>
            </a:r>
            <a:r>
              <a:rPr lang="ru-RU" sz="2400" dirty="0" smtClean="0">
                <a:solidFill>
                  <a:schemeClr val="bg1"/>
                </a:solidFill>
              </a:rPr>
              <a:t>стро</a:t>
            </a:r>
            <a:r>
              <a:rPr lang="ru-RU" sz="2400" dirty="0">
                <a:solidFill>
                  <a:schemeClr val="bg1"/>
                </a:solidFill>
              </a:rPr>
              <a:t>к</a:t>
            </a:r>
            <a:r>
              <a:rPr lang="ru-RU" sz="2400" dirty="0" smtClean="0">
                <a:solidFill>
                  <a:schemeClr val="bg1"/>
                </a:solidFill>
              </a:rPr>
              <a:t>и </a:t>
            </a:r>
            <a:r>
              <a:rPr lang="ru-RU" sz="2400" dirty="0">
                <a:solidFill>
                  <a:schemeClr val="bg1"/>
                </a:solidFill>
              </a:rPr>
              <a:t>текста</a:t>
            </a:r>
            <a:endParaRPr lang="en-US" sz="2400" i="0" u="none" strike="noStrike" cap="none" dirty="0">
              <a:solidFill>
                <a:schemeClr val="bg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$ 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ru-RU" sz="24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Конец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всего текста или конец </a:t>
            </a:r>
            <a:r>
              <a:rPr lang="ru-RU" sz="2400" dirty="0" smtClean="0">
                <a:solidFill>
                  <a:schemeClr val="bg1"/>
                </a:solidFill>
              </a:rPr>
              <a:t>строки </a:t>
            </a:r>
            <a:r>
              <a:rPr lang="ru-RU" sz="2400" dirty="0">
                <a:solidFill>
                  <a:schemeClr val="bg1"/>
                </a:solidFill>
              </a:rPr>
              <a:t>текста</a:t>
            </a:r>
            <a:endParaRPr lang="en-US" sz="2400" i="0" u="none" strike="noStrike" cap="none" dirty="0">
              <a:solidFill>
                <a:schemeClr val="bg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.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Один </a:t>
            </a:r>
            <a:r>
              <a:rPr lang="ru-RU" sz="2400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л</a:t>
            </a:r>
            <a:r>
              <a:rPr lang="ru-RU" sz="24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юбой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символ, кроме новой строки </a:t>
            </a:r>
            <a:r>
              <a:rPr lang="en-US" sz="2400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\n</a:t>
            </a:r>
            <a:endParaRPr lang="en-US" sz="2400" i="0" u="none" strike="noStrike" cap="none" dirty="0" smtClean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Любой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пробельный </a:t>
            </a:r>
            <a:r>
              <a:rPr lang="ru-RU" sz="2400" i="0" u="none" strike="noStrike" cap="none" dirty="0" smtClean="0">
                <a:solidFill>
                  <a:schemeClr val="bg1"/>
                </a:solidFill>
                <a:latin typeface="Courier"/>
                <a:ea typeface="Courier New"/>
                <a:cs typeface="Courier"/>
                <a:sym typeface="Courier New"/>
              </a:rPr>
              <a:t>символ</a:t>
            </a:r>
            <a:endParaRPr lang="en-US" sz="2400" i="0" u="none" strike="noStrike" cap="none" dirty="0" smtClean="0">
              <a:solidFill>
                <a:schemeClr val="bg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ru-RU" sz="2400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Любой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непробельный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символ 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*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</a:t>
            </a:r>
            <a:r>
              <a:rPr lang="ru-RU" sz="24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Повторяет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символ ноль или более раз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*?  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ru-RU" sz="24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Повторяет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символ ноль или более раз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(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не жадный</a:t>
            </a:r>
            <a:r>
              <a:rPr lang="ru-RU" sz="2400" i="0" u="none" strike="noStrike" cap="none" dirty="0" smtClean="0">
                <a:solidFill>
                  <a:schemeClr val="bg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квантификатор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</a:t>
            </a:r>
            <a:r>
              <a:rPr lang="ru-RU" sz="2400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Повторяет</a:t>
            </a:r>
            <a:r>
              <a:rPr lang="en-US" sz="2400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символ ноль или более раз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+? </a:t>
            </a:r>
            <a:r>
              <a:rPr lang="ru-RU" sz="24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ru-RU" sz="2400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Повторяет</a:t>
            </a:r>
            <a:r>
              <a:rPr lang="en-US" sz="2400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символ ноль или более раз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(</a:t>
            </a:r>
            <a:r>
              <a:rPr lang="ru-RU" sz="24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не жадный</a:t>
            </a:r>
            <a:r>
              <a:rPr lang="ru-RU" sz="2400" dirty="0">
                <a:solidFill>
                  <a:schemeClr val="bg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квантификатор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aeiou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]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Любой из символов, перечисленных в </a:t>
            </a:r>
            <a:r>
              <a:rPr lang="ru-RU" sz="24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наборе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[^XYZ]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Любой символ,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не указанный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в данном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наборе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[a-z0-9]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Набор символов может включать </a:t>
            </a:r>
            <a:r>
              <a:rPr lang="ru-RU" sz="24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диапазон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(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</a:t>
            </a:r>
            <a:r>
              <a:rPr lang="ru-RU" sz="2400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Указывает начало </a:t>
            </a:r>
            <a:r>
              <a:rPr lang="ru-RU" sz="24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извлечения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строки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) 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Указывает конец </a:t>
            </a:r>
            <a:r>
              <a:rPr lang="ru-RU" sz="24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извлечения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строки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4500" y="8407400"/>
            <a:ext cx="93762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https://www.py4e.com/lectures3/Pythonlearn-11-Regex-Handout.txt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Модуль регулярных выражений</a:t>
            </a:r>
            <a:endParaRPr lang="en-US" sz="64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Прежде чем вы сможете использовать в своей программе регулярные выражения, необходимо импортировать библиотеку, используя команду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import re</a:t>
            </a: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спользуя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re.search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</a:t>
            </a:r>
            <a:r>
              <a:rPr lang="ru-RU" sz="3600" u="none" strike="noStrike" cap="none" dirty="0" smtClean="0">
                <a:solidFill>
                  <a:schemeClr val="bg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,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можно проверить, соответствует ли строка регулярному выражению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аналогично использованию метода </a:t>
            </a:r>
            <a:r>
              <a:rPr lang="en-US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find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для строк</a:t>
            </a: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Вы можете использовать </a:t>
            </a:r>
            <a:r>
              <a:rPr lang="en-US" sz="3600" u="none" strike="noStrike" cap="none" dirty="0" err="1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re.findall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для извлечения частей строки, которые соответствуют регулярному выражению, аналогично комбинации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метода </a:t>
            </a:r>
            <a:r>
              <a:rPr lang="en-US" sz="3600" u="none" strike="noStrike" cap="none" dirty="0" smtClean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find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 среза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:  </a:t>
            </a:r>
            <a:r>
              <a:rPr lang="en-US" sz="3600" u="none" strike="noStrike" cap="none" dirty="0" err="1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var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[5:10]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Использование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6400" u="none" strike="noStrike" cap="none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re.search</a:t>
            </a:r>
            <a:r>
              <a:rPr lang="en-US" sz="6400" u="none" strike="noStrike" cap="none" dirty="0" smtClean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</a:t>
            </a:r>
            <a:r>
              <a:rPr lang="ru-RU" sz="6400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, как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6400" u="none" strike="noStrike" cap="none" dirty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find()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8371600" y="3410950"/>
            <a:ext cx="7579499" cy="3852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import re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hand = open('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line in hand: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line =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line.rstrip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re.search('From:', line)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print(line)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260" name="Shape 260"/>
          <p:cNvSpPr txBox="1"/>
          <p:nvPr/>
        </p:nvSpPr>
        <p:spPr>
          <a:xfrm>
            <a:off x="985838" y="3652600"/>
            <a:ext cx="6997186" cy="32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hand = open('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line in hand: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line =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line.rstrip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line.find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('From:')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&gt;= 0: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print(line)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6045</TotalTime>
  <Words>1816</Words>
  <Application>Microsoft Office PowerPoint</Application>
  <PresentationFormat>Произвольный</PresentationFormat>
  <Paragraphs>306</Paragraphs>
  <Slides>34</Slides>
  <Notes>33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Title &amp; Subtitle</vt:lpstr>
      <vt:lpstr>Регулярные выражения</vt:lpstr>
      <vt:lpstr>Регулярные выражения</vt:lpstr>
      <vt:lpstr>Регулярные выражения</vt:lpstr>
      <vt:lpstr>Презентация PowerPoint</vt:lpstr>
      <vt:lpstr>О регулярных выражениях</vt:lpstr>
      <vt:lpstr>Презентация PowerPoint</vt:lpstr>
      <vt:lpstr>Регулярные выражения: краткое руководство</vt:lpstr>
      <vt:lpstr>Модуль регулярных выражений</vt:lpstr>
      <vt:lpstr>Использование re.search(), как find()</vt:lpstr>
      <vt:lpstr>Использование re.search(), как startswith()</vt:lpstr>
      <vt:lpstr>Метасимволы (символы-джокеры)</vt:lpstr>
      <vt:lpstr>Тонкая настройка соответствия</vt:lpstr>
      <vt:lpstr>Тонкая настройка соответствия</vt:lpstr>
      <vt:lpstr>Сопоставление и извлечение данных</vt:lpstr>
      <vt:lpstr>Сопоставление и извлечение данных</vt:lpstr>
      <vt:lpstr>Осторожно: Жадные квантификаторы</vt:lpstr>
      <vt:lpstr>Ленивые квантификаторы</vt:lpstr>
      <vt:lpstr>Тонкая настройка извлечения строк</vt:lpstr>
      <vt:lpstr>Тонкая настройка извлечения строк</vt:lpstr>
      <vt:lpstr>Примеры анализа строк</vt:lpstr>
      <vt:lpstr>Презентация PowerPoint</vt:lpstr>
      <vt:lpstr>Шаблон двойного разделения</vt:lpstr>
      <vt:lpstr>Версия с регулярным выражением </vt:lpstr>
      <vt:lpstr>Версия с регулярным выражением </vt:lpstr>
      <vt:lpstr>Версия с регулярным выражением </vt:lpstr>
      <vt:lpstr>Сделаем еще круче</vt:lpstr>
      <vt:lpstr>Сделаем еще круче</vt:lpstr>
      <vt:lpstr>Сделаем еще круче</vt:lpstr>
      <vt:lpstr>Сделаем еще круче</vt:lpstr>
      <vt:lpstr>Сделаем еще круче</vt:lpstr>
      <vt:lpstr>Проверка на спам</vt:lpstr>
      <vt:lpstr>Экранирование символа</vt:lpstr>
      <vt:lpstr>Резюме</vt:lpstr>
      <vt:lpstr>Авторы  / Благодарности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Regular Expressions</dc:title>
  <cp:lastModifiedBy>Vita</cp:lastModifiedBy>
  <cp:revision>182</cp:revision>
  <dcterms:modified xsi:type="dcterms:W3CDTF">2021-05-07T18:32:19Z</dcterms:modified>
</cp:coreProperties>
</file>