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3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9"/>
    <p:restoredTop sz="93487"/>
  </p:normalViewPr>
  <p:slideViewPr>
    <p:cSldViewPr snapToGrid="0" snapToObjects="1">
      <p:cViewPr>
        <p:scale>
          <a:sx n="51" d="100"/>
          <a:sy n="51" d="100"/>
        </p:scale>
        <p:origin x="-810" y="-108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74769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654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6528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242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36391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5792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5" name="Shape 3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5406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7079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4805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0360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23124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8031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54610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8603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5405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4" name="Shape 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2023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2" name="Shape 4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26568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1" name="Shape 4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3592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5" name="Shape 4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04449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2" name="Shape 4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09323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8" name="Shape 4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44428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4" name="Shape 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09670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4683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62222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33937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4" name="Shape 5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57255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9" name="Shape 5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13429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4" name="Shape 5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0964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Shape 5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1" name="Shape 5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79832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8" name="Shape 5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15690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5" name="Shape 5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35045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hape 5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2" name="Shape 5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63800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Shape 5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1" name="Shape 5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6243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78" name="Shape 5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549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285799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4" name="Shape 5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329978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Shape 5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00" name="Shape 6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10618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hape 6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07" name="Shape 6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973780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14" name="Shape 6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742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Shape 6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20" name="Shape 6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2659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Shape 6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25" name="Shape 6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7508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0" name="Shape 6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8902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Shape 6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5" name="Shape 6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44811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Shape 6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0" name="Shape 6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10311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Shape 6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6" name="Shape 6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5400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934769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2" name="Shape 6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23127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hape 6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7" name="Shape 6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50645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Shape 6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4" name="Shape 6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101144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9" name="Shape 6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768568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6" name="Shape 6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684401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Shape 6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Shape 6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5189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0559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8845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8166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4531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pe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762000"/>
            <a:ext cx="13932000" cy="17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570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711200" lvl="0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3200"/>
            </a:lvl1pPr>
            <a:lvl2pPr marL="1003300" lvl="1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295400" lvl="2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6002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8923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495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067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2639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211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762000"/>
            <a:ext cx="13932000" cy="177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7608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2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701" r:id="rId2"/>
    <p:sldLayoutId id="2147483704" r:id="rId3"/>
    <p:sldLayoutId id="214748370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7;&#1077;&#1088;&#1080;&#1072;&#1083;&#1080;&#1079;&#1072;&#1094;&#1080;&#1103;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Serialization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Xml_schema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n.wikibooks.org/wiki/XML_Schema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X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Xml_schema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DTD" TargetMode="External"/><Relationship Id="rId7" Type="http://schemas.openxmlformats.org/officeDocument/2006/relationships/hyperlink" Target="http://en.wikipedia.org/wiki/Xml_schem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hyperlink" Target="https://ru.wikipedia.org/wiki/XML_Schema_(W3C)" TargetMode="External"/><Relationship Id="rId4" Type="http://schemas.openxmlformats.org/officeDocument/2006/relationships/hyperlink" Target="https://ru.wikipedia.org/wiki/SG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.org/XML/Schema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XML_Schema_(W3C)" TargetMode="External"/><Relationship Id="rId4" Type="http://schemas.openxmlformats.org/officeDocument/2006/relationships/hyperlink" Target="https://ru.wikipedia.org/wiki/XML_Schema_(W3C)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schools.com/Schema/schema_complex_indicators.asp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schools.com/Schema/schema_dtypes_numeric.asp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ISO_8601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en.wikipedia.org/wiki/Coordinated_Universal_Time" TargetMode="External"/><Relationship Id="rId5" Type="http://schemas.openxmlformats.org/officeDocument/2006/relationships/hyperlink" Target="https://ru.wikipedia.org/wiki/&#1042;&#1089;&#1077;&#1084;&#1080;&#1088;&#1085;&#1086;&#1077;_&#1082;&#1086;&#1086;&#1088;&#1076;&#1080;&#1085;&#1080;&#1088;&#1086;&#1074;&#1072;&#1085;&#1085;&#1086;&#1077;_&#1074;&#1088;&#1077;&#1084;&#1103;" TargetMode="External"/><Relationship Id="rId4" Type="http://schemas.openxmlformats.org/officeDocument/2006/relationships/hyperlink" Target="http://en.wikipedia.org/wiki/ISO_8601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schools.com/Schema/schema_example.asp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kc8BAR7SHJI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7;&#1077;&#1088;&#1074;&#1080;&#1089;-&#1086;&#1088;&#1080;&#1077;&#1085;&#1090;&#1080;&#1088;&#1086;&#1074;&#1072;&#1085;&#1085;&#1072;&#1103;_&#1072;&#1088;&#1093;&#1080;&#1090;&#1077;&#1082;&#1090;&#1091;&#1088;&#1072;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n.wikipedia.org/wiki/Service-oriented_architecture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mj-kCFzF0ME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2;&#1077;&#1073;-&#1089;&#1083;&#1091;&#1078;&#1073;&#1072;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n.wikipedia.org/wiki/Web_services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API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en.wikipedia.org/wiki/AP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s.google.com/maps/documentation/geocoding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jpg"/><Relationship Id="rId4" Type="http://schemas.openxmlformats.org/officeDocument/2006/relationships/hyperlink" Target="http://open.umich.ed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X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n.wikipedia.org/wiki/X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X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XM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155700" y="1257300"/>
            <a:ext cx="13932000" cy="35510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 веб-сервисов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1215825" y="5037000"/>
            <a:ext cx="13932000" cy="15620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</a:t>
            </a:r>
          </a:p>
        </p:txBody>
      </p:sp>
      <p:sp>
        <p:nvSpPr>
          <p:cNvPr id="7" name="Shape 206"/>
          <p:cNvSpPr txBox="1"/>
          <p:nvPr/>
        </p:nvSpPr>
        <p:spPr>
          <a:xfrm>
            <a:off x="2990025" y="6988169"/>
            <a:ext cx="99857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Пайтон для всех</a:t>
            </a:r>
            <a:endParaRPr lang="en-US" sz="3200" u="none" strike="noStrike" cap="none" dirty="0" smtClean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www.py4e.com</a:t>
            </a:r>
            <a:endParaRPr lang="en-US" sz="3200" u="none" strike="noStrike" cap="none" dirty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pic>
        <p:nvPicPr>
          <p:cNvPr id="8" name="Shape 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30212" y="7346944"/>
            <a:ext cx="1968500" cy="668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2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6325" y="6669169"/>
            <a:ext cx="1346100" cy="134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title"/>
          </p:nvPr>
        </p:nvSpPr>
        <p:spPr>
          <a:xfrm>
            <a:off x="1155700" y="762000"/>
            <a:ext cx="12872858" cy="17779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1C23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Пробелы</a:t>
            </a:r>
            <a:endParaRPr lang="en-US" sz="7600" u="none" strike="noStrike" cap="none" dirty="0">
              <a:solidFill>
                <a:srgbClr val="F1C232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5" name="Shape 285"/>
          <p:cNvSpPr txBox="1"/>
          <p:nvPr/>
        </p:nvSpPr>
        <p:spPr>
          <a:xfrm>
            <a:off x="769661" y="2133600"/>
            <a:ext cx="5915025" cy="397399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Чак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&lt;phone type=</a:t>
            </a:r>
            <a:r>
              <a:rPr lang="en-US" sz="3200" dirty="0">
                <a:solidFill>
                  <a:srgbClr val="00FF00"/>
                </a:solidFill>
              </a:rPr>
              <a:t>"</a:t>
            </a:r>
            <a:r>
              <a:rPr lang="en-US" sz="32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intl</a:t>
            </a:r>
            <a:r>
              <a:rPr lang="en-US" sz="3200" dirty="0">
                <a:solidFill>
                  <a:srgbClr val="00FF00"/>
                </a:solidFill>
              </a:rPr>
              <a:t>"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+1 734 303 4456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&lt;/phone&gt;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&lt;email hide=</a:t>
            </a:r>
            <a:r>
              <a:rPr lang="en-US" sz="3200" dirty="0">
                <a:solidFill>
                  <a:srgbClr val="00FF00"/>
                </a:solidFill>
              </a:rPr>
              <a:t>"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  <a:r>
              <a:rPr lang="en-US" sz="3200" dirty="0">
                <a:solidFill>
                  <a:srgbClr val="00FF00"/>
                </a:solidFill>
              </a:rPr>
              <a:t>"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&lt;/person&gt;</a:t>
            </a:r>
          </a:p>
        </p:txBody>
      </p:sp>
      <p:sp>
        <p:nvSpPr>
          <p:cNvPr id="286" name="Shape 286"/>
          <p:cNvSpPr txBox="1"/>
          <p:nvPr/>
        </p:nvSpPr>
        <p:spPr>
          <a:xfrm>
            <a:off x="7460974" y="5473700"/>
            <a:ext cx="9117495" cy="2755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Чак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&lt;phone type=</a:t>
            </a:r>
            <a:r>
              <a:rPr lang="en-US" sz="3200" dirty="0">
                <a:solidFill>
                  <a:srgbClr val="FFFF00"/>
                </a:solidFill>
              </a:rPr>
              <a:t>"</a:t>
            </a:r>
            <a:r>
              <a:rPr lang="en-US" sz="32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intl</a:t>
            </a:r>
            <a:r>
              <a:rPr lang="en-US" sz="3200" dirty="0">
                <a:solidFill>
                  <a:srgbClr val="FFFF00"/>
                </a:solidFill>
              </a:rPr>
              <a:t>"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&gt;+1 734 303 4456&lt;/phone&gt;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email hide=</a:t>
            </a:r>
            <a:r>
              <a:rPr lang="en-US" sz="3200" dirty="0">
                <a:solidFill>
                  <a:srgbClr val="FFFF00"/>
                </a:solidFill>
              </a:rPr>
              <a:t>"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  <a:r>
              <a:rPr lang="en-US" sz="3200" dirty="0">
                <a:solidFill>
                  <a:srgbClr val="FFFF00"/>
                </a:solidFill>
              </a:rPr>
              <a:t>"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&lt;/person&gt;</a:t>
            </a:r>
          </a:p>
        </p:txBody>
      </p:sp>
      <p:sp>
        <p:nvSpPr>
          <p:cNvPr id="287" name="Shape 287"/>
          <p:cNvSpPr txBox="1"/>
          <p:nvPr/>
        </p:nvSpPr>
        <p:spPr>
          <a:xfrm>
            <a:off x="8445731" y="2426046"/>
            <a:ext cx="6778394" cy="30476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Концы строк не имеют значения. Пробелы в текстовых элементах обычно отбрасываются.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делаем отступ только для удобства чтения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XML-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терминология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0" name="Shape 30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marR="0" lvl="0" indent="-4572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Теги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обозначают начало и конец элемента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lvl="0" indent="-4572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ct val="100000"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Атрибуты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bg1"/>
                </a:solidFill>
              </a:rPr>
              <a:t>—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Пары Ключевое слово/Значение в открывающем теге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lvl="0" indent="-4572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ct val="100000"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Сериализовать</a:t>
            </a: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Десериализовать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преобразовать данные программы в общий формат, который может храниться и/или передаваться между системами независимо от языка программирования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4052051" y="7682697"/>
            <a:ext cx="81518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3000" u="sng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Сериализация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 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виде дерева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7" name="Shape 307"/>
          <p:cNvSpPr txBox="1"/>
          <p:nvPr/>
        </p:nvSpPr>
        <p:spPr>
          <a:xfrm>
            <a:off x="2578100" y="3160711"/>
            <a:ext cx="2727325" cy="3876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&lt;a&gt;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&lt;b&gt;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&lt;/b&gt;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-US" sz="32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&lt;d&gt;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&lt;/d&gt;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&lt;e&gt;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-US" sz="32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&lt;/a&gt;</a:t>
            </a:r>
          </a:p>
        </p:txBody>
      </p:sp>
      <p:grpSp>
        <p:nvGrpSpPr>
          <p:cNvPr id="308" name="Shape 308"/>
          <p:cNvGrpSpPr/>
          <p:nvPr/>
        </p:nvGrpSpPr>
        <p:grpSpPr>
          <a:xfrm>
            <a:off x="10185400" y="2527300"/>
            <a:ext cx="5143499" cy="5524499"/>
            <a:chOff x="0" y="0"/>
            <a:chExt cx="5143499" cy="5524499"/>
          </a:xfrm>
        </p:grpSpPr>
        <p:cxnSp>
          <p:nvCxnSpPr>
            <p:cNvPr id="309" name="Shape 309"/>
            <p:cNvCxnSpPr/>
            <p:nvPr/>
          </p:nvCxnSpPr>
          <p:spPr>
            <a:xfrm>
              <a:off x="430212" y="2054225"/>
              <a:ext cx="0" cy="1031875"/>
            </a:xfrm>
            <a:prstGeom prst="straightConnector1">
              <a:avLst/>
            </a:prstGeom>
            <a:noFill/>
            <a:ln w="76200" cap="rnd" cmpd="sng">
              <a:solidFill>
                <a:srgbClr val="FF00FF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10" name="Shape 310"/>
            <p:cNvCxnSpPr/>
            <p:nvPr/>
          </p:nvCxnSpPr>
          <p:spPr>
            <a:xfrm>
              <a:off x="2868611" y="3667125"/>
              <a:ext cx="0" cy="1031875"/>
            </a:xfrm>
            <a:prstGeom prst="straightConnector1">
              <a:avLst/>
            </a:prstGeom>
            <a:noFill/>
            <a:ln w="76200" cap="rnd" cmpd="sng">
              <a:solidFill>
                <a:srgbClr val="FF00FF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11" name="Shape 311"/>
            <p:cNvCxnSpPr/>
            <p:nvPr/>
          </p:nvCxnSpPr>
          <p:spPr>
            <a:xfrm>
              <a:off x="4710112" y="3667125"/>
              <a:ext cx="0" cy="1031875"/>
            </a:xfrm>
            <a:prstGeom prst="straightConnector1">
              <a:avLst/>
            </a:prstGeom>
            <a:noFill/>
            <a:ln w="76200" cap="rnd" cmpd="sng">
              <a:solidFill>
                <a:srgbClr val="FF00FF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313" name="Shape 313"/>
            <p:cNvSpPr/>
            <p:nvPr/>
          </p:nvSpPr>
          <p:spPr>
            <a:xfrm>
              <a:off x="0" y="134620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6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b</a:t>
              </a:r>
            </a:p>
          </p:txBody>
        </p:sp>
        <p:sp>
          <p:nvSpPr>
            <p:cNvPr id="314" name="Shape 314"/>
            <p:cNvSpPr/>
            <p:nvPr/>
          </p:nvSpPr>
          <p:spPr>
            <a:xfrm>
              <a:off x="3276600" y="134620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6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c</a:t>
              </a:r>
            </a:p>
          </p:txBody>
        </p:sp>
        <p:sp>
          <p:nvSpPr>
            <p:cNvPr id="315" name="Shape 315"/>
            <p:cNvSpPr/>
            <p:nvPr/>
          </p:nvSpPr>
          <p:spPr>
            <a:xfrm>
              <a:off x="0" y="2882900"/>
              <a:ext cx="863599" cy="863599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4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X</a:t>
              </a:r>
            </a:p>
          </p:txBody>
        </p:sp>
        <p:sp>
          <p:nvSpPr>
            <p:cNvPr id="316" name="Shape 316"/>
            <p:cNvSpPr/>
            <p:nvPr/>
          </p:nvSpPr>
          <p:spPr>
            <a:xfrm>
              <a:off x="2438400" y="288290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6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d</a:t>
              </a:r>
            </a:p>
          </p:txBody>
        </p:sp>
        <p:sp>
          <p:nvSpPr>
            <p:cNvPr id="317" name="Shape 317"/>
            <p:cNvSpPr/>
            <p:nvPr/>
          </p:nvSpPr>
          <p:spPr>
            <a:xfrm>
              <a:off x="4279900" y="288290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6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e</a:t>
              </a:r>
            </a:p>
          </p:txBody>
        </p:sp>
        <p:sp>
          <p:nvSpPr>
            <p:cNvPr id="318" name="Shape 318"/>
            <p:cNvSpPr/>
            <p:nvPr/>
          </p:nvSpPr>
          <p:spPr>
            <a:xfrm>
              <a:off x="2438400" y="4660900"/>
              <a:ext cx="863599" cy="863599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4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Y</a:t>
              </a:r>
            </a:p>
          </p:txBody>
        </p:sp>
        <p:sp>
          <p:nvSpPr>
            <p:cNvPr id="319" name="Shape 319"/>
            <p:cNvSpPr/>
            <p:nvPr/>
          </p:nvSpPr>
          <p:spPr>
            <a:xfrm>
              <a:off x="4279900" y="4660900"/>
              <a:ext cx="863599" cy="863599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4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Z</a:t>
              </a:r>
            </a:p>
          </p:txBody>
        </p:sp>
        <p:cxnSp>
          <p:nvCxnSpPr>
            <p:cNvPr id="320" name="Shape 320"/>
            <p:cNvCxnSpPr/>
            <p:nvPr/>
          </p:nvCxnSpPr>
          <p:spPr>
            <a:xfrm flipH="1">
              <a:off x="622299" y="612775"/>
              <a:ext cx="1449386" cy="989012"/>
            </a:xfrm>
            <a:prstGeom prst="straightConnector1">
              <a:avLst/>
            </a:prstGeom>
            <a:noFill/>
            <a:ln w="76200" cap="rnd" cmpd="sng">
              <a:solidFill>
                <a:srgbClr val="FF7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21" name="Shape 321"/>
            <p:cNvCxnSpPr/>
            <p:nvPr/>
          </p:nvCxnSpPr>
          <p:spPr>
            <a:xfrm>
              <a:off x="2444750" y="657225"/>
              <a:ext cx="1054100" cy="879474"/>
            </a:xfrm>
            <a:prstGeom prst="straightConnector1">
              <a:avLst/>
            </a:prstGeom>
            <a:noFill/>
            <a:ln w="76200" cap="rnd" cmpd="sng">
              <a:solidFill>
                <a:srgbClr val="FF7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22" name="Shape 322"/>
            <p:cNvCxnSpPr/>
            <p:nvPr/>
          </p:nvCxnSpPr>
          <p:spPr>
            <a:xfrm flipH="1">
              <a:off x="2994024" y="2084386"/>
              <a:ext cx="549275" cy="966787"/>
            </a:xfrm>
            <a:prstGeom prst="straightConnector1">
              <a:avLst/>
            </a:prstGeom>
            <a:noFill/>
            <a:ln w="76200" cap="rnd" cmpd="sng">
              <a:solidFill>
                <a:srgbClr val="FF7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23" name="Shape 323"/>
            <p:cNvCxnSpPr/>
            <p:nvPr/>
          </p:nvCxnSpPr>
          <p:spPr>
            <a:xfrm>
              <a:off x="3873500" y="2063750"/>
              <a:ext cx="768349" cy="855661"/>
            </a:xfrm>
            <a:prstGeom prst="straightConnector1">
              <a:avLst/>
            </a:prstGeom>
            <a:noFill/>
            <a:ln w="76200" cap="rnd" cmpd="sng">
              <a:solidFill>
                <a:srgbClr val="FF7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312" name="Shape 312"/>
            <p:cNvSpPr/>
            <p:nvPr/>
          </p:nvSpPr>
          <p:spPr>
            <a:xfrm>
              <a:off x="1790700" y="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9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a</a:t>
              </a:r>
            </a:p>
          </p:txBody>
        </p:sp>
      </p:grpSp>
      <p:sp>
        <p:nvSpPr>
          <p:cNvPr id="324" name="Shape 324"/>
          <p:cNvSpPr txBox="1"/>
          <p:nvPr/>
        </p:nvSpPr>
        <p:spPr>
          <a:xfrm>
            <a:off x="1679171" y="7226300"/>
            <a:ext cx="238786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Элементы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5" name="Shape 325"/>
          <p:cNvSpPr txBox="1"/>
          <p:nvPr/>
        </p:nvSpPr>
        <p:spPr>
          <a:xfrm>
            <a:off x="4554450" y="7226300"/>
            <a:ext cx="158034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</a:t>
            </a:r>
            <a:endParaRPr lang="en-US"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 и атрибуты в 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 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1" name="Shape 331"/>
          <p:cNvSpPr txBox="1"/>
          <p:nvPr/>
        </p:nvSpPr>
        <p:spPr>
          <a:xfrm>
            <a:off x="2578100" y="3160711"/>
            <a:ext cx="3675061" cy="3876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&lt;a&gt; 	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&lt;b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w=</a:t>
            </a:r>
            <a:r>
              <a:rPr lang="en-US" sz="3200" dirty="0">
                <a:solidFill>
                  <a:srgbClr val="00FF00"/>
                </a:solidFill>
              </a:rPr>
              <a:t>"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r>
              <a:rPr lang="en-US" sz="3200" dirty="0">
                <a:solidFill>
                  <a:srgbClr val="00FF00"/>
                </a:solidFill>
              </a:rPr>
              <a:t>"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&lt;/b&gt;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&lt;c&gt; 	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&lt;d&gt;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&lt;/d&gt;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&lt;e&gt;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&lt;/e&gt;	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&lt;/c&gt;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&lt;/a&gt;</a:t>
            </a:r>
          </a:p>
        </p:txBody>
      </p:sp>
      <p:cxnSp>
        <p:nvCxnSpPr>
          <p:cNvPr id="332" name="Shape 332"/>
          <p:cNvCxnSpPr/>
          <p:nvPr/>
        </p:nvCxnSpPr>
        <p:spPr>
          <a:xfrm>
            <a:off x="10615611" y="4581525"/>
            <a:ext cx="558799" cy="938212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33" name="Shape 333"/>
          <p:cNvCxnSpPr/>
          <p:nvPr/>
        </p:nvCxnSpPr>
        <p:spPr>
          <a:xfrm>
            <a:off x="13054011" y="6194425"/>
            <a:ext cx="0" cy="1031875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>
            <a:off x="14895512" y="6194425"/>
            <a:ext cx="0" cy="1031875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35" name="Shape 335"/>
          <p:cNvSpPr/>
          <p:nvPr/>
        </p:nvSpPr>
        <p:spPr>
          <a:xfrm>
            <a:off x="11976100" y="2527300"/>
            <a:ext cx="863599" cy="863599"/>
          </a:xfrm>
          <a:prstGeom prst="ellipse">
            <a:avLst/>
          </a:prstGeom>
          <a:solidFill>
            <a:srgbClr val="FF7F0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36" name="Shape 336"/>
          <p:cNvSpPr/>
          <p:nvPr/>
        </p:nvSpPr>
        <p:spPr>
          <a:xfrm>
            <a:off x="10185400" y="3873500"/>
            <a:ext cx="863599" cy="863599"/>
          </a:xfrm>
          <a:prstGeom prst="ellipse">
            <a:avLst/>
          </a:prstGeom>
          <a:solidFill>
            <a:srgbClr val="FF7F0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337" name="Shape 337"/>
          <p:cNvSpPr/>
          <p:nvPr/>
        </p:nvSpPr>
        <p:spPr>
          <a:xfrm>
            <a:off x="13462000" y="3873500"/>
            <a:ext cx="863599" cy="863599"/>
          </a:xfrm>
          <a:prstGeom prst="ellipse">
            <a:avLst/>
          </a:prstGeom>
          <a:solidFill>
            <a:srgbClr val="FF7F0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</a:t>
            </a:r>
          </a:p>
        </p:txBody>
      </p:sp>
      <p:sp>
        <p:nvSpPr>
          <p:cNvPr id="338" name="Shape 338"/>
          <p:cNvSpPr/>
          <p:nvPr/>
        </p:nvSpPr>
        <p:spPr>
          <a:xfrm>
            <a:off x="10922000" y="5410200"/>
            <a:ext cx="863599" cy="863599"/>
          </a:xfrm>
          <a:prstGeom prst="ellipse">
            <a:avLst/>
          </a:prstGeom>
          <a:solidFill>
            <a:srgbClr val="FF00FF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39" name="Shape 339"/>
          <p:cNvSpPr/>
          <p:nvPr/>
        </p:nvSpPr>
        <p:spPr>
          <a:xfrm>
            <a:off x="12623800" y="5410200"/>
            <a:ext cx="863599" cy="863599"/>
          </a:xfrm>
          <a:prstGeom prst="ellipse">
            <a:avLst/>
          </a:prstGeom>
          <a:solidFill>
            <a:srgbClr val="FF7F0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</a:t>
            </a:r>
          </a:p>
        </p:txBody>
      </p:sp>
      <p:sp>
        <p:nvSpPr>
          <p:cNvPr id="340" name="Shape 340"/>
          <p:cNvSpPr/>
          <p:nvPr/>
        </p:nvSpPr>
        <p:spPr>
          <a:xfrm>
            <a:off x="14465300" y="5410200"/>
            <a:ext cx="863599" cy="863599"/>
          </a:xfrm>
          <a:prstGeom prst="ellipse">
            <a:avLst/>
          </a:prstGeom>
          <a:solidFill>
            <a:srgbClr val="FF7F0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</a:t>
            </a:r>
          </a:p>
        </p:txBody>
      </p:sp>
      <p:sp>
        <p:nvSpPr>
          <p:cNvPr id="341" name="Shape 341"/>
          <p:cNvSpPr/>
          <p:nvPr/>
        </p:nvSpPr>
        <p:spPr>
          <a:xfrm>
            <a:off x="12623800" y="7188200"/>
            <a:ext cx="863599" cy="863599"/>
          </a:xfrm>
          <a:prstGeom prst="ellipse">
            <a:avLst/>
          </a:prstGeom>
          <a:solidFill>
            <a:srgbClr val="FF00FF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42" name="Shape 342"/>
          <p:cNvSpPr/>
          <p:nvPr/>
        </p:nvSpPr>
        <p:spPr>
          <a:xfrm>
            <a:off x="14465300" y="7188200"/>
            <a:ext cx="863599" cy="863599"/>
          </a:xfrm>
          <a:prstGeom prst="ellipse">
            <a:avLst/>
          </a:prstGeom>
          <a:solidFill>
            <a:srgbClr val="FF00FF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</a:t>
            </a:r>
          </a:p>
        </p:txBody>
      </p:sp>
      <p:cxnSp>
        <p:nvCxnSpPr>
          <p:cNvPr id="343" name="Shape 343"/>
          <p:cNvCxnSpPr>
            <a:stCxn id="335" idx="3"/>
          </p:cNvCxnSpPr>
          <p:nvPr/>
        </p:nvCxnSpPr>
        <p:spPr>
          <a:xfrm flipH="1">
            <a:off x="10807699" y="3264428"/>
            <a:ext cx="1294872" cy="86465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4" name="Shape 344"/>
          <p:cNvCxnSpPr/>
          <p:nvPr/>
        </p:nvCxnSpPr>
        <p:spPr>
          <a:xfrm>
            <a:off x="12630150" y="3184525"/>
            <a:ext cx="1054100" cy="879474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5" name="Shape 345"/>
          <p:cNvCxnSpPr/>
          <p:nvPr/>
        </p:nvCxnSpPr>
        <p:spPr>
          <a:xfrm flipH="1">
            <a:off x="13179424" y="4611687"/>
            <a:ext cx="549275" cy="966787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6" name="Shape 346"/>
          <p:cNvCxnSpPr/>
          <p:nvPr/>
        </p:nvCxnSpPr>
        <p:spPr>
          <a:xfrm>
            <a:off x="14058900" y="4591050"/>
            <a:ext cx="768349" cy="855661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7" name="Shape 347"/>
          <p:cNvCxnSpPr/>
          <p:nvPr/>
        </p:nvCxnSpPr>
        <p:spPr>
          <a:xfrm flipH="1">
            <a:off x="10029824" y="4706937"/>
            <a:ext cx="417511" cy="769937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48" name="Shape 348"/>
          <p:cNvSpPr/>
          <p:nvPr/>
        </p:nvSpPr>
        <p:spPr>
          <a:xfrm>
            <a:off x="9436100" y="5410200"/>
            <a:ext cx="863599" cy="863599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4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49" name="Shape 349"/>
          <p:cNvSpPr txBox="1"/>
          <p:nvPr/>
        </p:nvSpPr>
        <p:spPr>
          <a:xfrm>
            <a:off x="8399052" y="4298950"/>
            <a:ext cx="1468847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5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</a:t>
            </a:r>
            <a:r>
              <a:rPr lang="ru-RU" sz="25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-атрибут</a:t>
            </a:r>
            <a:endParaRPr lang="en-US" sz="25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0" name="Shape 350"/>
          <p:cNvSpPr txBox="1"/>
          <p:nvPr/>
        </p:nvSpPr>
        <p:spPr>
          <a:xfrm>
            <a:off x="11277599" y="4305300"/>
            <a:ext cx="15620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5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Текстовая нода</a:t>
            </a:r>
            <a:endParaRPr lang="en-US" sz="25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" name="Shape 324"/>
          <p:cNvSpPr txBox="1"/>
          <p:nvPr/>
        </p:nvSpPr>
        <p:spPr>
          <a:xfrm>
            <a:off x="1712423" y="7226300"/>
            <a:ext cx="2354614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Элементы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" name="Shape 325"/>
          <p:cNvSpPr txBox="1"/>
          <p:nvPr/>
        </p:nvSpPr>
        <p:spPr>
          <a:xfrm>
            <a:off x="4554450" y="7226300"/>
            <a:ext cx="1247834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</a:t>
            </a:r>
            <a:endParaRPr lang="en-US"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 txBox="1">
            <a:spLocks noGrp="1"/>
          </p:cNvSpPr>
          <p:nvPr>
            <p:ph type="title"/>
          </p:nvPr>
        </p:nvSpPr>
        <p:spPr>
          <a:xfrm>
            <a:off x="1155700" y="762000"/>
            <a:ext cx="8320084" cy="17779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 </a:t>
            </a: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виде путей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8" name="Shape 358"/>
          <p:cNvSpPr txBox="1"/>
          <p:nvPr/>
        </p:nvSpPr>
        <p:spPr>
          <a:xfrm>
            <a:off x="1121943" y="2790616"/>
            <a:ext cx="2470149" cy="3876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&lt;a&gt;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&lt;b&gt;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&lt;/b&gt;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&lt;c&gt;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&lt;d&gt;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&lt;/d&gt;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&lt;e&gt;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</a:t>
            </a: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&lt;/c&gt;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&lt;/a&gt;  </a:t>
            </a:r>
          </a:p>
        </p:txBody>
      </p:sp>
      <p:grpSp>
        <p:nvGrpSpPr>
          <p:cNvPr id="359" name="Shape 359"/>
          <p:cNvGrpSpPr/>
          <p:nvPr/>
        </p:nvGrpSpPr>
        <p:grpSpPr>
          <a:xfrm>
            <a:off x="10058400" y="1635200"/>
            <a:ext cx="5143499" cy="5524499"/>
            <a:chOff x="0" y="0"/>
            <a:chExt cx="5143499" cy="5524499"/>
          </a:xfrm>
        </p:grpSpPr>
        <p:cxnSp>
          <p:nvCxnSpPr>
            <p:cNvPr id="360" name="Shape 360"/>
            <p:cNvCxnSpPr/>
            <p:nvPr/>
          </p:nvCxnSpPr>
          <p:spPr>
            <a:xfrm>
              <a:off x="430212" y="2054225"/>
              <a:ext cx="0" cy="1031875"/>
            </a:xfrm>
            <a:prstGeom prst="straightConnector1">
              <a:avLst/>
            </a:prstGeom>
            <a:noFill/>
            <a:ln w="76200" cap="rnd" cmpd="sng">
              <a:solidFill>
                <a:srgbClr val="FF00FF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61" name="Shape 361"/>
            <p:cNvCxnSpPr/>
            <p:nvPr/>
          </p:nvCxnSpPr>
          <p:spPr>
            <a:xfrm>
              <a:off x="2868611" y="3667125"/>
              <a:ext cx="0" cy="1031875"/>
            </a:xfrm>
            <a:prstGeom prst="straightConnector1">
              <a:avLst/>
            </a:prstGeom>
            <a:noFill/>
            <a:ln w="76200" cap="rnd" cmpd="sng">
              <a:solidFill>
                <a:srgbClr val="FF00FF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62" name="Shape 362"/>
            <p:cNvCxnSpPr/>
            <p:nvPr/>
          </p:nvCxnSpPr>
          <p:spPr>
            <a:xfrm>
              <a:off x="4710112" y="3667125"/>
              <a:ext cx="0" cy="1031875"/>
            </a:xfrm>
            <a:prstGeom prst="straightConnector1">
              <a:avLst/>
            </a:prstGeom>
            <a:noFill/>
            <a:ln w="76200" cap="rnd" cmpd="sng">
              <a:solidFill>
                <a:srgbClr val="FF00FF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363" name="Shape 363"/>
            <p:cNvSpPr/>
            <p:nvPr/>
          </p:nvSpPr>
          <p:spPr>
            <a:xfrm>
              <a:off x="1790700" y="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9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a</a:t>
              </a:r>
            </a:p>
          </p:txBody>
        </p:sp>
        <p:sp>
          <p:nvSpPr>
            <p:cNvPr id="364" name="Shape 364"/>
            <p:cNvSpPr/>
            <p:nvPr/>
          </p:nvSpPr>
          <p:spPr>
            <a:xfrm>
              <a:off x="0" y="134620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6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b</a:t>
              </a:r>
            </a:p>
          </p:txBody>
        </p:sp>
        <p:sp>
          <p:nvSpPr>
            <p:cNvPr id="365" name="Shape 365"/>
            <p:cNvSpPr/>
            <p:nvPr/>
          </p:nvSpPr>
          <p:spPr>
            <a:xfrm>
              <a:off x="3276600" y="134620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6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c</a:t>
              </a:r>
            </a:p>
          </p:txBody>
        </p:sp>
        <p:sp>
          <p:nvSpPr>
            <p:cNvPr id="366" name="Shape 366"/>
            <p:cNvSpPr/>
            <p:nvPr/>
          </p:nvSpPr>
          <p:spPr>
            <a:xfrm>
              <a:off x="0" y="2882900"/>
              <a:ext cx="863599" cy="863599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4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X</a:t>
              </a:r>
            </a:p>
          </p:txBody>
        </p:sp>
        <p:sp>
          <p:nvSpPr>
            <p:cNvPr id="367" name="Shape 367"/>
            <p:cNvSpPr/>
            <p:nvPr/>
          </p:nvSpPr>
          <p:spPr>
            <a:xfrm>
              <a:off x="2438400" y="288290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6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d</a:t>
              </a:r>
            </a:p>
          </p:txBody>
        </p:sp>
        <p:sp>
          <p:nvSpPr>
            <p:cNvPr id="368" name="Shape 368"/>
            <p:cNvSpPr/>
            <p:nvPr/>
          </p:nvSpPr>
          <p:spPr>
            <a:xfrm>
              <a:off x="4279900" y="2882900"/>
              <a:ext cx="863599" cy="863599"/>
            </a:xfrm>
            <a:prstGeom prst="ellipse">
              <a:avLst/>
            </a:prstGeom>
            <a:solidFill>
              <a:srgbClr val="FF7F00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6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e</a:t>
              </a:r>
            </a:p>
          </p:txBody>
        </p:sp>
        <p:sp>
          <p:nvSpPr>
            <p:cNvPr id="369" name="Shape 369"/>
            <p:cNvSpPr/>
            <p:nvPr/>
          </p:nvSpPr>
          <p:spPr>
            <a:xfrm>
              <a:off x="2438400" y="4660900"/>
              <a:ext cx="863599" cy="863599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4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Y</a:t>
              </a:r>
            </a:p>
          </p:txBody>
        </p:sp>
        <p:sp>
          <p:nvSpPr>
            <p:cNvPr id="370" name="Shape 370"/>
            <p:cNvSpPr/>
            <p:nvPr/>
          </p:nvSpPr>
          <p:spPr>
            <a:xfrm>
              <a:off x="4279900" y="4660900"/>
              <a:ext cx="863599" cy="863599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4400" u="none" strike="noStrike" cap="none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Z</a:t>
              </a:r>
            </a:p>
          </p:txBody>
        </p:sp>
        <p:cxnSp>
          <p:nvCxnSpPr>
            <p:cNvPr id="371" name="Shape 371"/>
            <p:cNvCxnSpPr/>
            <p:nvPr/>
          </p:nvCxnSpPr>
          <p:spPr>
            <a:xfrm flipH="1">
              <a:off x="622299" y="612775"/>
              <a:ext cx="1449386" cy="989012"/>
            </a:xfrm>
            <a:prstGeom prst="straightConnector1">
              <a:avLst/>
            </a:prstGeom>
            <a:noFill/>
            <a:ln w="76200" cap="rnd" cmpd="sng">
              <a:solidFill>
                <a:srgbClr val="FF7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72" name="Shape 372"/>
            <p:cNvCxnSpPr/>
            <p:nvPr/>
          </p:nvCxnSpPr>
          <p:spPr>
            <a:xfrm>
              <a:off x="2444750" y="657225"/>
              <a:ext cx="1054100" cy="879474"/>
            </a:xfrm>
            <a:prstGeom prst="straightConnector1">
              <a:avLst/>
            </a:prstGeom>
            <a:noFill/>
            <a:ln w="76200" cap="rnd" cmpd="sng">
              <a:solidFill>
                <a:srgbClr val="FF7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73" name="Shape 373"/>
            <p:cNvCxnSpPr/>
            <p:nvPr/>
          </p:nvCxnSpPr>
          <p:spPr>
            <a:xfrm flipH="1">
              <a:off x="2994024" y="2084386"/>
              <a:ext cx="549275" cy="966787"/>
            </a:xfrm>
            <a:prstGeom prst="straightConnector1">
              <a:avLst/>
            </a:prstGeom>
            <a:noFill/>
            <a:ln w="76200" cap="rnd" cmpd="sng">
              <a:solidFill>
                <a:srgbClr val="FF7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74" name="Shape 374"/>
            <p:cNvCxnSpPr/>
            <p:nvPr/>
          </p:nvCxnSpPr>
          <p:spPr>
            <a:xfrm>
              <a:off x="3873500" y="2063750"/>
              <a:ext cx="768349" cy="855661"/>
            </a:xfrm>
            <a:prstGeom prst="straightConnector1">
              <a:avLst/>
            </a:prstGeom>
            <a:noFill/>
            <a:ln w="76200" cap="rnd" cmpd="sng">
              <a:solidFill>
                <a:srgbClr val="FF7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375" name="Shape 375"/>
          <p:cNvSpPr txBox="1"/>
          <p:nvPr/>
        </p:nvSpPr>
        <p:spPr>
          <a:xfrm>
            <a:off x="5953543" y="3740562"/>
            <a:ext cx="2693569" cy="168468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/a/b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 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/a/c/d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/a/c/e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Z</a:t>
            </a:r>
          </a:p>
        </p:txBody>
      </p:sp>
      <p:sp>
        <p:nvSpPr>
          <p:cNvPr id="376" name="Shape 376"/>
          <p:cNvSpPr/>
          <p:nvPr/>
        </p:nvSpPr>
        <p:spPr>
          <a:xfrm>
            <a:off x="4022303" y="3947904"/>
            <a:ext cx="1270000" cy="1270000"/>
          </a:xfrm>
          <a:prstGeom prst="rightArrow">
            <a:avLst>
              <a:gd name="adj1" fmla="val 43456"/>
              <a:gd name="adj2" fmla="val 18960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Shape 324"/>
          <p:cNvSpPr txBox="1"/>
          <p:nvPr/>
        </p:nvSpPr>
        <p:spPr>
          <a:xfrm>
            <a:off x="1712423" y="7226300"/>
            <a:ext cx="2354614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Элементы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" name="Shape 325"/>
          <p:cNvSpPr txBox="1"/>
          <p:nvPr/>
        </p:nvSpPr>
        <p:spPr>
          <a:xfrm>
            <a:off x="4554450" y="7226300"/>
            <a:ext cx="1247834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</a:t>
            </a:r>
            <a:endParaRPr lang="en-US"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-схема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lvl="0" indent="0">
              <a:buClr>
                <a:schemeClr val="lt1"/>
              </a:buClr>
              <a:buSzPct val="25000"/>
            </a:pPr>
            <a:r>
              <a:rPr lang="ru-RU" sz="3200" dirty="0" smtClean="0">
                <a:solidFill>
                  <a:schemeClr val="bg1"/>
                </a:solidFill>
              </a:rPr>
              <a:t>Описание правил</a:t>
            </a:r>
            <a:r>
              <a:rPr lang="ru-RU" sz="3200" dirty="0">
                <a:solidFill>
                  <a:schemeClr val="bg1"/>
                </a:solidFill>
              </a:rPr>
              <a:t>, которым должен </a:t>
            </a:r>
            <a:r>
              <a:rPr lang="ru-RU" sz="3200" dirty="0">
                <a:solidFill>
                  <a:srgbClr val="FFFF00"/>
                </a:solidFill>
              </a:rPr>
              <a:t>подчиняться</a:t>
            </a:r>
            <a:r>
              <a:rPr lang="ru-RU" sz="3200" dirty="0">
                <a:solidFill>
                  <a:schemeClr val="bg1"/>
                </a:solidFill>
              </a:rPr>
              <a:t> документ</a:t>
            </a:r>
            <a:endParaRPr lang="en-US" sz="32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5" name="Shape 385"/>
          <p:cNvSpPr txBox="1"/>
          <p:nvPr/>
        </p:nvSpPr>
        <p:spPr>
          <a:xfrm>
            <a:off x="4056250" y="6499455"/>
            <a:ext cx="85706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http://en.wikipedia.org/wiki/Xml_schema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3848100" y="7107030"/>
            <a:ext cx="88794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http://en.wikibooks.org/wiki/XML_Schema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-схема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Язык описания </a:t>
            </a: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структуры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XML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-документа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Налагает ограничения на структуру и содержимое документа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Часто используется для установления «</a:t>
            </a: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контракта</a:t>
            </a:r>
            <a:r>
              <a:rPr lang="ru-RU" sz="3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между системами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«Моя система будет принимать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который соответствует этой конкретной Схеме»</a:t>
            </a:r>
            <a:endParaRPr lang="en-US" sz="3000" b="0" i="0" u="none" strike="noStrike" cap="none" dirty="0">
              <a:solidFill>
                <a:schemeClr val="lt1"/>
              </a:solidFill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конкретный фрагмент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соответствует спецификации Схемы, он считается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b="0" i="0" u="none" strike="noStrike" cap="none" dirty="0" smtClean="0">
                <a:solidFill>
                  <a:schemeClr val="lt1"/>
                </a:solidFill>
                <a:sym typeface="Arial"/>
              </a:rPr>
              <a:t>«</a:t>
            </a: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подтвержденным</a:t>
            </a:r>
            <a:r>
              <a:rPr lang="ru-RU" sz="3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-US" sz="3000" b="0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393" name="Shape 393"/>
          <p:cNvSpPr txBox="1"/>
          <p:nvPr/>
        </p:nvSpPr>
        <p:spPr>
          <a:xfrm>
            <a:off x="4203700" y="8445798"/>
            <a:ext cx="87804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http://en.wikipedia.org/wiki/Xml_schema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/>
          <p:nvPr/>
        </p:nvSpPr>
        <p:spPr>
          <a:xfrm>
            <a:off x="11036300" y="2692400"/>
            <a:ext cx="3962399" cy="3962399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Валидатор</a:t>
            </a:r>
            <a:endParaRPr lang="en-US" sz="5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9" name="Shape 399"/>
          <p:cNvSpPr txBox="1"/>
          <p:nvPr/>
        </p:nvSpPr>
        <p:spPr>
          <a:xfrm>
            <a:off x="1366293" y="5759450"/>
            <a:ext cx="6126556" cy="14227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Договор об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5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-схеме</a:t>
            </a:r>
            <a:endParaRPr lang="en-US" sz="5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0" name="Shape 400"/>
          <p:cNvSpPr txBox="1"/>
          <p:nvPr/>
        </p:nvSpPr>
        <p:spPr>
          <a:xfrm>
            <a:off x="2072966" y="2520950"/>
            <a:ext cx="4794250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5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5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-документ</a:t>
            </a:r>
            <a:endParaRPr lang="en-US" sz="5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01" name="Shape 401"/>
          <p:cNvCxnSpPr/>
          <p:nvPr/>
        </p:nvCxnSpPr>
        <p:spPr>
          <a:xfrm rot="10800000">
            <a:off x="7666037" y="3184524"/>
            <a:ext cx="3097211" cy="85725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pic>
        <p:nvPicPr>
          <p:cNvPr id="402" name="Shape 4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9936" y="3022600"/>
            <a:ext cx="1617662" cy="1638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3" name="Shape 403"/>
          <p:cNvCxnSpPr/>
          <p:nvPr/>
        </p:nvCxnSpPr>
        <p:spPr>
          <a:xfrm flipH="1">
            <a:off x="7666037" y="4986337"/>
            <a:ext cx="3074988" cy="11565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4" name="Shape 404"/>
          <p:cNvSpPr txBox="1"/>
          <p:nvPr/>
        </p:nvSpPr>
        <p:spPr>
          <a:xfrm>
            <a:off x="9203532" y="762000"/>
            <a:ext cx="6246018" cy="1003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Валидация 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 txBox="1"/>
          <p:nvPr/>
        </p:nvSpPr>
        <p:spPr>
          <a:xfrm>
            <a:off x="11036300" y="2692400"/>
            <a:ext cx="3962399" cy="3962399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Валидатор</a:t>
            </a:r>
            <a:endParaRPr lang="en-US" sz="5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0" name="Shape 410"/>
          <p:cNvSpPr txBox="1"/>
          <p:nvPr/>
        </p:nvSpPr>
        <p:spPr>
          <a:xfrm>
            <a:off x="1062024" y="1816100"/>
            <a:ext cx="6330900" cy="2324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&lt;lastname&gt;Severance&lt;/lastname&gt;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&lt;age&gt;17&lt;/age&gt;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&lt;dateborn&gt;2001-04-17&lt;/dateborn&gt;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&lt;/person&gt;</a:t>
            </a:r>
          </a:p>
        </p:txBody>
      </p:sp>
      <p:sp>
        <p:nvSpPr>
          <p:cNvPr id="411" name="Shape 411"/>
          <p:cNvSpPr txBox="1"/>
          <p:nvPr/>
        </p:nvSpPr>
        <p:spPr>
          <a:xfrm>
            <a:off x="795325" y="5150990"/>
            <a:ext cx="8870399" cy="32603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&lt;xs:complexType name=</a:t>
            </a:r>
            <a:r>
              <a:rPr lang="en-US" sz="2900" b="0" i="0" u="none" strike="noStrike" cap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2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person</a:t>
            </a:r>
            <a:r>
              <a:rPr lang="en-US" sz="2900" b="0" i="0" u="none" strike="noStrike" cap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2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&lt;xs:sequence&gt;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&lt;xs:element name="lastname" type="xs:string"/&gt;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&lt;xs:element name="age" type="xs:integer"/&gt;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&lt;xs:element name="dateborn" type="xs:date"/&gt;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&lt;/xs:sequence&gt;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9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&lt;/xs:complexType&gt;</a:t>
            </a:r>
          </a:p>
        </p:txBody>
      </p:sp>
      <p:sp>
        <p:nvSpPr>
          <p:cNvPr id="412" name="Shape 412"/>
          <p:cNvSpPr txBox="1"/>
          <p:nvPr/>
        </p:nvSpPr>
        <p:spPr>
          <a:xfrm>
            <a:off x="1479665" y="4465240"/>
            <a:ext cx="5568906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Договор об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хеме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3" name="Shape 413"/>
          <p:cNvSpPr txBox="1"/>
          <p:nvPr/>
        </p:nvSpPr>
        <p:spPr>
          <a:xfrm>
            <a:off x="2403475" y="1117600"/>
            <a:ext cx="402382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-документ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14" name="Shape 414"/>
          <p:cNvCxnSpPr/>
          <p:nvPr/>
        </p:nvCxnSpPr>
        <p:spPr>
          <a:xfrm rot="10800000">
            <a:off x="7666037" y="3184524"/>
            <a:ext cx="3097211" cy="85725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pic>
        <p:nvPicPr>
          <p:cNvPr id="415" name="Shape 4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9936" y="3022600"/>
            <a:ext cx="1617662" cy="1638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7" name="Shape 417"/>
          <p:cNvCxnSpPr/>
          <p:nvPr/>
        </p:nvCxnSpPr>
        <p:spPr>
          <a:xfrm flipH="1">
            <a:off x="7666037" y="4986337"/>
            <a:ext cx="3074989" cy="765106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2" name="Shape 404"/>
          <p:cNvSpPr txBox="1"/>
          <p:nvPr/>
        </p:nvSpPr>
        <p:spPr>
          <a:xfrm>
            <a:off x="9203532" y="762000"/>
            <a:ext cx="6246018" cy="1003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Валидация 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Множество языков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XML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-схемы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rmAutofit fontScale="92500" lnSpcReduction="10000"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Определение типа документа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англ.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DTD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457200" lvl="1" indent="0">
              <a:spcAft>
                <a:spcPts val="1000"/>
              </a:spcAft>
              <a:buSzPct val="100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https://ru.wikipedia.org/wiki/DTD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Стандартный обобщенный язык разметки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ISO 8879:1986 SGML)</a:t>
            </a:r>
          </a:p>
          <a:p>
            <a:pPr marL="457200" lvl="1" indent="0">
              <a:spcAft>
                <a:spcPts val="1000"/>
              </a:spcAft>
              <a:buSzPct val="100000"/>
              <a:buNone/>
            </a:pP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https://ru.wikipedia.org/wiki/SGML</a:t>
            </a:r>
            <a:endParaRPr lang="en-US" sz="3600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lvl="0" indent="-457200">
              <a:spcAft>
                <a:spcPts val="1000"/>
              </a:spcAft>
              <a:buSzPct val="100000"/>
            </a:pP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-схема (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W3C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.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XSD</a:t>
            </a:r>
            <a:r>
              <a:rPr lang="ru-RU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расширение </a:t>
            </a: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файла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lvl="1" indent="0">
              <a:spcAft>
                <a:spcPts val="1000"/>
              </a:spcAft>
              <a:buSzPct val="100000"/>
              <a:buNone/>
            </a:pP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</a:t>
            </a: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5"/>
              </a:rPr>
              <a:t>https://ru.wikipedia.org/wiki/XML_Schema_(W3C)</a:t>
            </a:r>
            <a:endParaRPr lang="en-US" sz="3600" u="none" strike="noStrike" cap="none" dirty="0">
              <a:solidFill>
                <a:srgbClr val="00FA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4" name="Shape 424"/>
          <p:cNvSpPr/>
          <p:nvPr/>
        </p:nvSpPr>
        <p:spPr>
          <a:xfrm flipH="1">
            <a:off x="13309700" y="6705600"/>
            <a:ext cx="1269899" cy="1269899"/>
          </a:xfrm>
          <a:prstGeom prst="rightArrow">
            <a:avLst>
              <a:gd name="adj1" fmla="val 45342"/>
              <a:gd name="adj2" fmla="val 23151"/>
            </a:avLst>
          </a:prstGeom>
          <a:blipFill rotWithShape="0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Shape 425"/>
          <p:cNvSpPr txBox="1"/>
          <p:nvPr/>
        </p:nvSpPr>
        <p:spPr>
          <a:xfrm>
            <a:off x="4776762" y="8435759"/>
            <a:ext cx="7106100" cy="533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7"/>
              </a:rPr>
              <a:t>http://en.wikipedia.org/wiki/Xml_schema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1155700" y="762000"/>
            <a:ext cx="13046050" cy="17779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 в Веб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 как технология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запрос/ответ)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понятна и хорошо поддерживается, возник естественный переход к обмену данными между программами, использующими эти протоколы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Необходимо было придумать согласованный способ представления данных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передаваемых между приложениями и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 сети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используются два формата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XSD 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-схема 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(W3C)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1" name="Shape 431"/>
          <p:cNvSpPr txBox="1">
            <a:spLocks noGrp="1"/>
          </p:cNvSpPr>
          <p:nvPr>
            <p:ph type="body" idx="1"/>
          </p:nvPr>
        </p:nvSpPr>
        <p:spPr>
          <a:xfrm>
            <a:off x="1016578" y="2866820"/>
            <a:ext cx="14222845" cy="543907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сосредоточимся на версии Консорциума Всемирной паутины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англ.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W3C)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Ее часто называют </a:t>
            </a:r>
            <a:r>
              <a:rPr lang="ru-RU" sz="3400" b="0" i="0" u="none" strike="noStrike" cap="none" dirty="0" smtClean="0">
                <a:solidFill>
                  <a:schemeClr val="lt1"/>
                </a:solidFill>
                <a:sym typeface="Arial"/>
              </a:rPr>
              <a:t>«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W3C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-схема</a:t>
            </a:r>
            <a:r>
              <a:rPr lang="ru-RU" sz="3400" b="0" i="0" u="none" strike="noStrike" cap="none" dirty="0" smtClean="0">
                <a:solidFill>
                  <a:schemeClr val="lt1"/>
                </a:solidFill>
                <a:sym typeface="Arial"/>
              </a:rPr>
              <a:t>», так как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b="0" i="0" u="none" strike="noStrike" cap="none" dirty="0" smtClean="0">
                <a:solidFill>
                  <a:schemeClr val="lt1"/>
                </a:solidFill>
                <a:sym typeface="Arial"/>
              </a:rPr>
              <a:t>«Схема» считается универсальной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Частенько ее называют 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XSD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так как файл имеет расширение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-US" sz="34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xsd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2" name="Shape 432"/>
          <p:cNvSpPr txBox="1"/>
          <p:nvPr/>
        </p:nvSpPr>
        <p:spPr>
          <a:xfrm>
            <a:off x="4375325" y="6813273"/>
            <a:ext cx="6822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http://www.w3.org/XML/Schema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2836300" y="7422873"/>
            <a:ext cx="107369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https://ru.wikipedia.org/wiki/XML_Schema_(W3C)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xfrm>
            <a:off x="482138" y="761999"/>
            <a:ext cx="5519651" cy="221973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 </a:t>
            </a:r>
            <a:r>
              <a:rPr lang="en-US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XSD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</a:pPr>
            <a:r>
              <a:rPr lang="en-US" sz="36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xs:element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3500"/>
              </a:spcBef>
              <a:spcAft>
                <a:spcPts val="0"/>
              </a:spcAft>
              <a:buClr>
                <a:srgbClr val="00FF00"/>
              </a:buClr>
              <a:buSzPct val="100000"/>
              <a:buFont typeface="Cabin"/>
            </a:pPr>
            <a:r>
              <a:rPr lang="en-US" sz="3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xs:sequence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xs:complexType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0" name="Shape 440"/>
          <p:cNvSpPr txBox="1"/>
          <p:nvPr/>
        </p:nvSpPr>
        <p:spPr>
          <a:xfrm>
            <a:off x="6449375" y="4628800"/>
            <a:ext cx="89756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&lt;xs:complexType name=</a:t>
            </a:r>
            <a:r>
              <a:rPr lang="en-US" sz="30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person</a:t>
            </a:r>
            <a:r>
              <a:rPr lang="en-US" sz="3000" b="0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&lt;xs:sequence&gt;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&lt;xs:element name="lastname" type="xs:string"/&gt;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&lt;xs:element name="age" type="xs:integer"/&gt;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&lt;xs:element name="dateborn" type="xs:date"/&gt;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&lt;/xs:sequence&gt;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&lt;/xs:complexType&gt;</a:t>
            </a:r>
          </a:p>
        </p:txBody>
      </p:sp>
      <p:sp>
        <p:nvSpPr>
          <p:cNvPr id="441" name="Shape 441"/>
          <p:cNvSpPr txBox="1"/>
          <p:nvPr/>
        </p:nvSpPr>
        <p:spPr>
          <a:xfrm>
            <a:off x="6530261" y="1371325"/>
            <a:ext cx="7196099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lastname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&gt;Severance&lt;/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lastname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&lt;age&gt;17&lt;/age&gt;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dateborn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&gt;2001-04-17&lt;/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dateborn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&lt;/person&gt;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>
            <a:spLocks noGrp="1"/>
          </p:cNvSpPr>
          <p:nvPr>
            <p:ph type="title"/>
          </p:nvPr>
        </p:nvSpPr>
        <p:spPr>
          <a:xfrm>
            <a:off x="9193878" y="761999"/>
            <a:ext cx="6392586" cy="200861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XSD</a:t>
            </a: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-ограничения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7" name="Shape 447"/>
          <p:cNvSpPr txBox="1"/>
          <p:nvPr/>
        </p:nvSpPr>
        <p:spPr>
          <a:xfrm>
            <a:off x="1164099" y="8414297"/>
            <a:ext cx="139236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http://www.w3schools.com/Schema/schema_complex_indicators.asp</a:t>
            </a:r>
          </a:p>
        </p:txBody>
      </p:sp>
      <p:sp>
        <p:nvSpPr>
          <p:cNvPr id="448" name="Shape 448"/>
          <p:cNvSpPr txBox="1"/>
          <p:nvPr/>
        </p:nvSpPr>
        <p:spPr>
          <a:xfrm>
            <a:off x="339725" y="1195819"/>
            <a:ext cx="10960099" cy="460863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  <a:r>
              <a:rPr lang="en-US" sz="30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xs:element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name="person"&gt;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</a:t>
            </a:r>
            <a:r>
              <a:rPr lang="en-US" sz="30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xs:complexType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</a:t>
            </a:r>
            <a:r>
              <a:rPr lang="en-US" sz="30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xs:sequence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&lt;</a:t>
            </a:r>
            <a:r>
              <a:rPr lang="en-US" sz="3000" u="none" strike="noStrike" cap="none" dirty="0" err="1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xs:element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name="</a:t>
            </a:r>
            <a:r>
              <a:rPr lang="en-US" sz="3000" u="none" strike="noStrike" cap="none" dirty="0" err="1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full_name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 type="</a:t>
            </a:r>
            <a:r>
              <a:rPr lang="en-US" sz="3000" u="none" strike="noStrike" cap="none" dirty="0" err="1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xs:string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    minOccurs="1" </a:t>
            </a:r>
            <a:r>
              <a:rPr lang="en-US" sz="3000" u="none" strike="noStrike" cap="none" dirty="0" err="1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maxOccurs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="1" 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xs:element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name="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child_name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 type="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xs:string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      minOccurs="0" 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maxOccurs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="10" 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&lt;/</a:t>
            </a:r>
            <a:r>
              <a:rPr lang="en-US" sz="30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xs:sequence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&lt;/</a:t>
            </a:r>
            <a:r>
              <a:rPr lang="en-US" sz="30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xs:complexType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30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xs:element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</p:txBody>
      </p:sp>
      <p:sp>
        <p:nvSpPr>
          <p:cNvPr id="449" name="Shape 449"/>
          <p:cNvSpPr txBox="1"/>
          <p:nvPr/>
        </p:nvSpPr>
        <p:spPr>
          <a:xfrm>
            <a:off x="8509502" y="4784035"/>
            <a:ext cx="7505699" cy="31144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</a:t>
            </a:r>
            <a:r>
              <a:rPr lang="en-US" sz="3000" u="none" strike="noStrike" cap="none" dirty="0" err="1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full_name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  <a:r>
              <a:rPr lang="en-US" sz="3000" u="none" strike="noStrike" cap="none" dirty="0" err="1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Tove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 err="1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Refsnes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3000" u="none" strike="noStrike" cap="none" dirty="0" err="1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full_name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child_name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Hege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child_name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child_name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&gt;Stale&lt;/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child_name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child_name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&gt;Jim&lt;/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child_name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&lt;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child_name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Borge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30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child_name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&lt;/person&gt;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title"/>
          </p:nvPr>
        </p:nvSpPr>
        <p:spPr>
          <a:xfrm>
            <a:off x="10274530" y="761999"/>
            <a:ext cx="5353397" cy="206633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Типы данных </a:t>
            </a:r>
            <a:r>
              <a:rPr lang="en-US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XSD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5" name="Shape 455"/>
          <p:cNvSpPr txBox="1"/>
          <p:nvPr/>
        </p:nvSpPr>
        <p:spPr>
          <a:xfrm>
            <a:off x="1488423" y="8426174"/>
            <a:ext cx="133824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http://www.w3schools.com/Schema/</a:t>
            </a: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schema_dtypes_numeric.asp</a:t>
            </a:r>
          </a:p>
        </p:txBody>
      </p:sp>
      <p:sp>
        <p:nvSpPr>
          <p:cNvPr id="456" name="Shape 456"/>
          <p:cNvSpPr txBox="1"/>
          <p:nvPr/>
        </p:nvSpPr>
        <p:spPr>
          <a:xfrm>
            <a:off x="695325" y="1371600"/>
            <a:ext cx="10185300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&lt;xs:element name="customer" type="xs:string"/&gt;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&lt;xs:element name="start" type="xs:date"/&gt;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&lt;xs:element name="startdate" type="xs:dateTime"/&gt;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&lt;xs:element name="prize" type="xs:decimal"/&gt;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&lt;xs:element name="weeks" type="xs:integer"/&gt;</a:t>
            </a:r>
          </a:p>
        </p:txBody>
      </p:sp>
      <p:sp>
        <p:nvSpPr>
          <p:cNvPr id="457" name="Shape 457"/>
          <p:cNvSpPr txBox="1"/>
          <p:nvPr/>
        </p:nvSpPr>
        <p:spPr>
          <a:xfrm>
            <a:off x="6432550" y="4808537"/>
            <a:ext cx="8880475" cy="3324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&lt;customer&gt;John Smith&lt;/customer&gt;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&lt;start&gt;2002-09-24&lt;/start&gt;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&lt;startdate&gt;2002-05-30T09:30:10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</a:t>
            </a:r>
            <a:r>
              <a:rPr lang="en-US" sz="32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&lt;/startdate&gt;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&lt;prize&gt;999.50&lt;/prize&gt;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&lt;weeks&gt;30&lt;/weeks&gt;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Shape 458"/>
          <p:cNvSpPr txBox="1"/>
          <p:nvPr/>
        </p:nvSpPr>
        <p:spPr>
          <a:xfrm>
            <a:off x="1087500" y="5187275"/>
            <a:ext cx="4700475" cy="229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Время обычно отображается в формате </a:t>
            </a:r>
            <a:r>
              <a:rPr lang="en-US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UTC/GMT</a:t>
            </a:r>
            <a:r>
              <a:rPr lang="en-US" sz="2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7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учитывая, что </a:t>
            </a:r>
            <a:r>
              <a:rPr lang="ru-RU" sz="2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серверы часто разбросаны по всему миру</a:t>
            </a:r>
            <a:endParaRPr lang="en-US" sz="2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Shape 4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ISO 8601 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Формат Дата/Время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4" name="Shape 464"/>
          <p:cNvSpPr txBox="1"/>
          <p:nvPr/>
        </p:nvSpPr>
        <p:spPr>
          <a:xfrm>
            <a:off x="1808894" y="2825750"/>
            <a:ext cx="10905505" cy="1155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2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2002-05-30</a:t>
            </a:r>
            <a:r>
              <a:rPr lang="en-US" sz="72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  <a:r>
              <a:rPr lang="en-US" sz="7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09:30:10</a:t>
            </a:r>
            <a:r>
              <a:rPr lang="en-US" sz="72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</a:t>
            </a:r>
          </a:p>
        </p:txBody>
      </p:sp>
      <p:sp>
        <p:nvSpPr>
          <p:cNvPr id="465" name="Shape 465"/>
          <p:cNvSpPr txBox="1"/>
          <p:nvPr/>
        </p:nvSpPr>
        <p:spPr>
          <a:xfrm>
            <a:off x="1228725" y="5143500"/>
            <a:ext cx="38075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Год-месяц-день</a:t>
            </a:r>
            <a:endParaRPr lang="en-US"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6351587" y="5257800"/>
            <a:ext cx="22937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Время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7" name="Shape 467"/>
          <p:cNvSpPr txBox="1"/>
          <p:nvPr/>
        </p:nvSpPr>
        <p:spPr>
          <a:xfrm>
            <a:off x="9793275" y="5092699"/>
            <a:ext cx="5934405" cy="21007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Часовой пояс обычно указывается в формате</a:t>
            </a: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UTC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 </a:t>
            </a: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GMT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а не в формате местного часового пояса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8" name="Shape 468"/>
          <p:cNvSpPr txBox="1"/>
          <p:nvPr/>
        </p:nvSpPr>
        <p:spPr>
          <a:xfrm>
            <a:off x="3695100" y="7398686"/>
            <a:ext cx="83873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https://ru.wikipedia.org/wiki/ISO_8601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sp>
        <p:nvSpPr>
          <p:cNvPr id="469" name="Shape 469"/>
          <p:cNvSpPr txBox="1"/>
          <p:nvPr/>
        </p:nvSpPr>
        <p:spPr>
          <a:xfrm>
            <a:off x="1564585" y="7956136"/>
            <a:ext cx="1312683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30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5"/>
              </a:rPr>
              <a:t>https://</a:t>
            </a:r>
            <a:r>
              <a:rPr lang="en-US" sz="30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5"/>
              </a:rPr>
              <a:t>ru.wikipedia.org/wiki/</a:t>
            </a:r>
            <a:r>
              <a:rPr lang="ru-RU" sz="3000" u="sng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5"/>
              </a:rPr>
              <a:t>Всемирное_координированное_время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6"/>
            </a:endParaRPr>
          </a:p>
        </p:txBody>
      </p:sp>
      <p:cxnSp>
        <p:nvCxnSpPr>
          <p:cNvPr id="470" name="Shape 470"/>
          <p:cNvCxnSpPr/>
          <p:nvPr/>
        </p:nvCxnSpPr>
        <p:spPr>
          <a:xfrm flipH="1">
            <a:off x="2874961" y="4135437"/>
            <a:ext cx="314324" cy="9524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1" name="Shape 471"/>
          <p:cNvCxnSpPr/>
          <p:nvPr/>
        </p:nvCxnSpPr>
        <p:spPr>
          <a:xfrm flipH="1">
            <a:off x="7556461" y="4025900"/>
            <a:ext cx="4799" cy="11318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2" name="Shape 472"/>
          <p:cNvCxnSpPr/>
          <p:nvPr/>
        </p:nvCxnSpPr>
        <p:spPr>
          <a:xfrm>
            <a:off x="10995025" y="4002087"/>
            <a:ext cx="358799" cy="888899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Shape 4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564" y="728870"/>
            <a:ext cx="12555882" cy="7576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Shape 4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98519" y="5033272"/>
            <a:ext cx="8615568" cy="3445565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Shape 479"/>
          <p:cNvSpPr/>
          <p:nvPr/>
        </p:nvSpPr>
        <p:spPr>
          <a:xfrm>
            <a:off x="635000" y="4826000"/>
            <a:ext cx="1270000" cy="1270000"/>
          </a:xfrm>
          <a:prstGeom prst="rightArrow">
            <a:avLst>
              <a:gd name="adj1" fmla="val 12096"/>
              <a:gd name="adj2" fmla="val 26041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 txBox="1"/>
          <p:nvPr/>
        </p:nvSpPr>
        <p:spPr>
          <a:xfrm>
            <a:off x="2265502" y="8401019"/>
            <a:ext cx="12270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http://www.w3schools.com/Schema/schema_example.asp</a:t>
            </a:r>
          </a:p>
        </p:txBody>
      </p:sp>
      <p:pic>
        <p:nvPicPr>
          <p:cNvPr id="485" name="Shape 4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0452" y="808383"/>
            <a:ext cx="7977809" cy="7473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 txBox="1"/>
          <p:nvPr/>
        </p:nvSpPr>
        <p:spPr>
          <a:xfrm>
            <a:off x="1549400" y="831850"/>
            <a:ext cx="10589591" cy="650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xml.etree.ElementTree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as 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data = '''&lt;person&gt;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&lt;name&gt;Chuck&lt;/name&gt;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&lt;phone type="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intl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+1 734 303 4456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&lt;/phone&gt;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&lt;email hide="yes"/&gt;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&lt;/person&gt;'''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tree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ET.fromstring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(data)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print('Name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:',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tree.find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('name').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text)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</a:t>
            </a:r>
            <a:r>
              <a:rPr lang="en-US" sz="3000" i="0" u="none" strike="noStrike" cap="none" dirty="0" err="1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Attr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:',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tree.find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('email').get('hide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91" name="Shape 491"/>
          <p:cNvSpPr txBox="1"/>
          <p:nvPr/>
        </p:nvSpPr>
        <p:spPr>
          <a:xfrm>
            <a:off x="13290494" y="927928"/>
            <a:ext cx="1714500" cy="558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xml1.py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Shape 496"/>
          <p:cNvSpPr txBox="1"/>
          <p:nvPr/>
        </p:nvSpPr>
        <p:spPr>
          <a:xfrm>
            <a:off x="1270000" y="781878"/>
            <a:ext cx="10972799" cy="789554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xml.etree.ElementTree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as 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input = '''&lt;stuff&gt;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&lt;users&gt;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&lt;user x="2"&gt;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&lt;id&gt;001&lt;/id&gt;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&lt;name&gt;Chuck&lt;/name&gt;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&lt;/user&gt;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&lt;user x="7"&gt;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&lt;id&gt;009&lt;/id&gt;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&lt;name&gt;Brent&lt;/name&gt;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&lt;/user&gt;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&lt;/users&gt;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&lt;/stuff&gt;'''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stuff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ET.fromstring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(input)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stuff.findall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('users/user')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print('User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count:',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item in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item.find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('name').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text)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print('Id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item.find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('id').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text)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print('Attribute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item.get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("x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"))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97" name="Shape 497"/>
          <p:cNvSpPr txBox="1"/>
          <p:nvPr/>
        </p:nvSpPr>
        <p:spPr>
          <a:xfrm>
            <a:off x="13282883" y="916561"/>
            <a:ext cx="1714500" cy="558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xml2.py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83332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Текстовый формат обмена данными 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(JSON)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Передача данных по </a:t>
            </a:r>
            <a:r>
              <a:rPr lang="ru-RU" sz="7600" b="1" i="0" u="none" strike="noStrike" cap="none" dirty="0" smtClean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сети»</a:t>
            </a:r>
            <a:endParaRPr lang="en-US" sz="7600" b="1" i="0" u="none" strike="noStrike" cap="none" dirty="0">
              <a:solidFill>
                <a:srgbClr val="FFD9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244"/>
          <p:cNvSpPr txBox="1">
            <a:spLocks noChangeArrowheads="1"/>
          </p:cNvSpPr>
          <p:nvPr/>
        </p:nvSpPr>
        <p:spPr bwMode="auto">
          <a:xfrm>
            <a:off x="849491" y="3112912"/>
            <a:ext cx="3174999" cy="1817511"/>
          </a:xfrm>
          <a:prstGeom prst="rect">
            <a:avLst/>
          </a:prstGeom>
          <a:noFill/>
          <a:ln w="63500" cap="rnd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>
              <a:buClr>
                <a:srgbClr val="FFFFFF"/>
              </a:buClr>
              <a:buSzPct val="25000"/>
            </a:pPr>
            <a:r>
              <a:rPr lang="en-US" altLang="x-none" sz="4267" dirty="0">
                <a:solidFill>
                  <a:srgbClr val="FFFFFF"/>
                </a:solidFill>
                <a:latin typeface="Arial" charset="0"/>
                <a:sym typeface="Cabin" charset="0"/>
              </a:rPr>
              <a:t>PHP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ru-RU" altLang="x-none" sz="4267" dirty="0" smtClean="0">
                <a:solidFill>
                  <a:srgbClr val="FFFFFF"/>
                </a:solidFill>
                <a:latin typeface="Arial" charset="0"/>
                <a:sym typeface="Cabin" charset="0"/>
              </a:rPr>
              <a:t>массив</a:t>
            </a:r>
            <a:endParaRPr lang="en-US" altLang="x-none" sz="4267" dirty="0">
              <a:solidFill>
                <a:srgbClr val="FFFFFF"/>
              </a:solidFill>
              <a:latin typeface="Arial" charset="0"/>
              <a:sym typeface="Cabin" charset="0"/>
            </a:endParaRPr>
          </a:p>
        </p:txBody>
      </p:sp>
      <p:pic>
        <p:nvPicPr>
          <p:cNvPr id="10" name="Shape 223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068" y="3327402"/>
            <a:ext cx="4476044" cy="368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hape 224"/>
          <p:cNvSpPr txBox="1">
            <a:spLocks noChangeArrowheads="1"/>
          </p:cNvSpPr>
          <p:nvPr/>
        </p:nvSpPr>
        <p:spPr bwMode="auto">
          <a:xfrm>
            <a:off x="849491" y="7501826"/>
            <a:ext cx="14449777" cy="110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>
              <a:buClr>
                <a:srgbClr val="FFFFFF"/>
              </a:buClr>
              <a:buSzPct val="25000"/>
            </a:pPr>
            <a:r>
              <a:rPr lang="ru-RU" altLang="x-none" sz="3556" dirty="0" smtClean="0">
                <a:solidFill>
                  <a:srgbClr val="FFFFFF"/>
                </a:solidFill>
                <a:latin typeface="Arial" charset="0"/>
                <a:sym typeface="Cabin" charset="0"/>
              </a:rPr>
              <a:t>Также известный как </a:t>
            </a:r>
            <a:r>
              <a:rPr lang="ru-RU" altLang="x-none" sz="3556" dirty="0" smtClean="0">
                <a:solidFill>
                  <a:srgbClr val="FFFFFF"/>
                </a:solidFill>
                <a:latin typeface="Arial" charset="0"/>
                <a:sym typeface="Arial" charset="0"/>
              </a:rPr>
              <a:t>«</a:t>
            </a:r>
            <a:r>
              <a:rPr lang="ru-RU" altLang="x-none" sz="3556" dirty="0" smtClean="0">
                <a:solidFill>
                  <a:srgbClr val="FFFFFF"/>
                </a:solidFill>
                <a:latin typeface="Arial" charset="0"/>
                <a:sym typeface="Cabin" charset="0"/>
              </a:rPr>
              <a:t>Проводной протокол передачи данных»</a:t>
            </a:r>
            <a:r>
              <a:rPr lang="ru-RU" altLang="x-none" sz="3556" dirty="0" smtClean="0">
                <a:solidFill>
                  <a:schemeClr val="bg1"/>
                </a:solidFill>
                <a:latin typeface="Arial" charset="0"/>
                <a:sym typeface="Cabin" charset="0"/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altLang="x-none" sz="3556" dirty="0" smtClean="0">
                <a:solidFill>
                  <a:srgbClr val="FFFFFF"/>
                </a:solidFill>
                <a:latin typeface="Arial" charset="0"/>
                <a:sym typeface="Cabin" charset="0"/>
              </a:rPr>
              <a:t> то, что мы отправляем по сети («по проводам»)</a:t>
            </a:r>
            <a:endParaRPr lang="en-US" altLang="x-none" sz="3556" dirty="0">
              <a:solidFill>
                <a:srgbClr val="FFFFFF"/>
              </a:solidFill>
              <a:latin typeface="Arial" charset="0"/>
              <a:sym typeface="Arial" charset="0"/>
            </a:endParaRPr>
          </a:p>
        </p:txBody>
      </p:sp>
      <p:sp>
        <p:nvSpPr>
          <p:cNvPr id="12" name="Shape 244"/>
          <p:cNvSpPr txBox="1">
            <a:spLocks noChangeArrowheads="1"/>
          </p:cNvSpPr>
          <p:nvPr/>
        </p:nvSpPr>
        <p:spPr bwMode="auto">
          <a:xfrm>
            <a:off x="11912602" y="3090334"/>
            <a:ext cx="3174999" cy="1817511"/>
          </a:xfrm>
          <a:prstGeom prst="rect">
            <a:avLst/>
          </a:prstGeom>
          <a:noFill/>
          <a:ln w="63500" cap="rnd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>
              <a:buClr>
                <a:srgbClr val="FFFFFF"/>
              </a:buClr>
              <a:buSzPct val="25000"/>
            </a:pPr>
            <a:r>
              <a:rPr lang="en-US" altLang="x-none" sz="4267" dirty="0">
                <a:solidFill>
                  <a:srgbClr val="FFFFFF"/>
                </a:solidFill>
                <a:latin typeface="Arial" charset="0"/>
                <a:sym typeface="Cabin" charset="0"/>
              </a:rPr>
              <a:t>JavaScript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ru-RU" altLang="x-none" sz="4267" dirty="0" smtClean="0">
                <a:solidFill>
                  <a:srgbClr val="FFFFFF"/>
                </a:solidFill>
                <a:latin typeface="Arial" charset="0"/>
                <a:sym typeface="Cabin" charset="0"/>
              </a:rPr>
              <a:t>Объект</a:t>
            </a:r>
            <a:endParaRPr lang="en-US" altLang="x-none" sz="4267" dirty="0">
              <a:solidFill>
                <a:srgbClr val="FFFFFF"/>
              </a:solidFill>
              <a:latin typeface="Arial" charset="0"/>
              <a:sym typeface="Cabin" charset="0"/>
            </a:endParaRPr>
          </a:p>
        </p:txBody>
      </p:sp>
      <p:sp>
        <p:nvSpPr>
          <p:cNvPr id="13" name="Shape 244"/>
          <p:cNvSpPr txBox="1">
            <a:spLocks noChangeArrowheads="1"/>
          </p:cNvSpPr>
          <p:nvPr/>
        </p:nvSpPr>
        <p:spPr bwMode="auto">
          <a:xfrm>
            <a:off x="11912602" y="5421490"/>
            <a:ext cx="3174999" cy="1817511"/>
          </a:xfrm>
          <a:prstGeom prst="rect">
            <a:avLst/>
          </a:prstGeom>
          <a:noFill/>
          <a:ln w="63500" cap="rnd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>
              <a:buClr>
                <a:srgbClr val="FFFFFF"/>
              </a:buClr>
              <a:buSzPct val="25000"/>
            </a:pPr>
            <a:r>
              <a:rPr lang="en-US" altLang="x-none" sz="4267" dirty="0">
                <a:solidFill>
                  <a:srgbClr val="FFFFFF"/>
                </a:solidFill>
                <a:latin typeface="Arial" charset="0"/>
                <a:sym typeface="Cabin" charset="0"/>
              </a:rPr>
              <a:t>Java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ru-RU" altLang="x-none" sz="4267" dirty="0" smtClean="0">
                <a:solidFill>
                  <a:srgbClr val="FFFFFF"/>
                </a:solidFill>
                <a:latin typeface="Arial" charset="0"/>
                <a:sym typeface="Cabin" charset="0"/>
              </a:rPr>
              <a:t>Хешмап</a:t>
            </a:r>
            <a:endParaRPr lang="en-US" altLang="x-none" sz="4267" dirty="0">
              <a:solidFill>
                <a:srgbClr val="FFFFFF"/>
              </a:solidFill>
              <a:latin typeface="Arial" charset="0"/>
              <a:sym typeface="Cabin" charset="0"/>
            </a:endParaRPr>
          </a:p>
        </p:txBody>
      </p:sp>
      <p:sp>
        <p:nvSpPr>
          <p:cNvPr id="14" name="Shape 244"/>
          <p:cNvSpPr txBox="1">
            <a:spLocks noChangeArrowheads="1"/>
          </p:cNvSpPr>
          <p:nvPr/>
        </p:nvSpPr>
        <p:spPr bwMode="auto">
          <a:xfrm>
            <a:off x="900291" y="5503334"/>
            <a:ext cx="3174999" cy="1814690"/>
          </a:xfrm>
          <a:prstGeom prst="rect">
            <a:avLst/>
          </a:prstGeom>
          <a:noFill/>
          <a:ln w="63500" cap="rnd">
            <a:solidFill>
              <a:srgbClr val="FF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ctr">
              <a:buClr>
                <a:srgbClr val="FFFFFF"/>
              </a:buClr>
              <a:buSzPct val="25000"/>
            </a:pPr>
            <a:r>
              <a:rPr lang="ru-RU" altLang="x-none" sz="4267" dirty="0" smtClean="0">
                <a:solidFill>
                  <a:srgbClr val="FFFFFF"/>
                </a:solidFill>
                <a:latin typeface="Arial" charset="0"/>
                <a:sym typeface="Cabin" charset="0"/>
              </a:rPr>
              <a:t>Пайтон</a:t>
            </a:r>
            <a:endParaRPr lang="en-US" altLang="x-none" sz="4267" dirty="0">
              <a:solidFill>
                <a:srgbClr val="FFFFFF"/>
              </a:solidFill>
              <a:latin typeface="Arial" charset="0"/>
              <a:sym typeface="Cabin" charset="0"/>
            </a:endParaRPr>
          </a:p>
          <a:p>
            <a:pPr algn="ctr">
              <a:buClr>
                <a:srgbClr val="FFFFFF"/>
              </a:buClr>
              <a:buSzPct val="25000"/>
            </a:pPr>
            <a:r>
              <a:rPr lang="ru-RU" altLang="x-none" sz="4267" dirty="0" smtClean="0">
                <a:solidFill>
                  <a:srgbClr val="FFFFFF"/>
                </a:solidFill>
                <a:latin typeface="Arial" charset="0"/>
                <a:sym typeface="Cabin" charset="0"/>
              </a:rPr>
              <a:t>Словарь</a:t>
            </a:r>
            <a:endParaRPr lang="en-US" altLang="x-none" sz="4267" dirty="0">
              <a:solidFill>
                <a:srgbClr val="FFFFFF"/>
              </a:solidFill>
              <a:latin typeface="Arial" charset="0"/>
              <a:sym typeface="Cabin" charset="0"/>
            </a:endParaRPr>
          </a:p>
        </p:txBody>
      </p:sp>
      <p:sp>
        <p:nvSpPr>
          <p:cNvPr id="15" name="Left-Right Arrow 1"/>
          <p:cNvSpPr>
            <a:spLocks noChangeArrowheads="1"/>
          </p:cNvSpPr>
          <p:nvPr/>
        </p:nvSpPr>
        <p:spPr bwMode="auto">
          <a:xfrm rot="1366424">
            <a:off x="4354690" y="3970869"/>
            <a:ext cx="1230489" cy="649111"/>
          </a:xfrm>
          <a:prstGeom prst="leftRightArrow">
            <a:avLst>
              <a:gd name="adj1" fmla="val 50000"/>
              <a:gd name="adj2" fmla="val 49857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25400">
            <a:solidFill>
              <a:srgbClr val="FFFFFF"/>
            </a:solidFill>
            <a:miter lim="0"/>
            <a:headEnd/>
            <a:tailEnd/>
          </a:ln>
        </p:spPr>
        <p:txBody>
          <a:bodyPr lIns="90311" tIns="90311" rIns="90311" bIns="90311" anchor="ctr"/>
          <a:lstStyle>
            <a:lvl1pPr marL="228600"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1pPr>
            <a:lvl2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2pPr>
            <a:lvl3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3pPr>
            <a:lvl4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4pPr>
            <a:lvl5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5pPr>
            <a:lvl6pPr marL="9715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6pPr>
            <a:lvl7pPr marL="14287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7pPr>
            <a:lvl8pPr marL="18859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8pPr>
            <a:lvl9pPr marL="23431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9pPr>
          </a:lstStyle>
          <a:p>
            <a:pPr eaLnBrk="1"/>
            <a:endParaRPr lang="x-none" altLang="x-none" sz="2133">
              <a:ea typeface="Helvetica" charset="0"/>
              <a:cs typeface="Helvetica" charset="0"/>
            </a:endParaRPr>
          </a:p>
        </p:txBody>
      </p:sp>
      <p:sp>
        <p:nvSpPr>
          <p:cNvPr id="16" name="Left-Right Arrow 16"/>
          <p:cNvSpPr>
            <a:spLocks noChangeArrowheads="1"/>
          </p:cNvSpPr>
          <p:nvPr/>
        </p:nvSpPr>
        <p:spPr bwMode="auto">
          <a:xfrm rot="-922861">
            <a:off x="4354690" y="6000045"/>
            <a:ext cx="1230489" cy="649111"/>
          </a:xfrm>
          <a:prstGeom prst="leftRightArrow">
            <a:avLst>
              <a:gd name="adj1" fmla="val 50000"/>
              <a:gd name="adj2" fmla="val 49857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25400">
            <a:solidFill>
              <a:srgbClr val="FFFFFF"/>
            </a:solidFill>
            <a:miter lim="0"/>
            <a:headEnd/>
            <a:tailEnd/>
          </a:ln>
        </p:spPr>
        <p:txBody>
          <a:bodyPr lIns="90311" tIns="90311" rIns="90311" bIns="90311" anchor="ctr"/>
          <a:lstStyle>
            <a:lvl1pPr marL="228600"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1pPr>
            <a:lvl2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2pPr>
            <a:lvl3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3pPr>
            <a:lvl4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4pPr>
            <a:lvl5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5pPr>
            <a:lvl6pPr marL="9715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6pPr>
            <a:lvl7pPr marL="14287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7pPr>
            <a:lvl8pPr marL="18859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8pPr>
            <a:lvl9pPr marL="23431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9pPr>
          </a:lstStyle>
          <a:p>
            <a:pPr eaLnBrk="1"/>
            <a:endParaRPr lang="x-none" altLang="x-none" sz="2133">
              <a:ea typeface="Helvetica" charset="0"/>
              <a:cs typeface="Helvetica" charset="0"/>
            </a:endParaRPr>
          </a:p>
        </p:txBody>
      </p:sp>
      <p:sp>
        <p:nvSpPr>
          <p:cNvPr id="17" name="Left-Right Arrow 17"/>
          <p:cNvSpPr>
            <a:spLocks noChangeArrowheads="1"/>
          </p:cNvSpPr>
          <p:nvPr/>
        </p:nvSpPr>
        <p:spPr bwMode="auto">
          <a:xfrm rot="-1027410">
            <a:off x="10377312" y="3970869"/>
            <a:ext cx="1230489" cy="649111"/>
          </a:xfrm>
          <a:prstGeom prst="leftRightArrow">
            <a:avLst>
              <a:gd name="adj1" fmla="val 50000"/>
              <a:gd name="adj2" fmla="val 49857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25400">
            <a:solidFill>
              <a:srgbClr val="FFFFFF"/>
            </a:solidFill>
            <a:miter lim="0"/>
            <a:headEnd/>
            <a:tailEnd/>
          </a:ln>
        </p:spPr>
        <p:txBody>
          <a:bodyPr lIns="90311" tIns="90311" rIns="90311" bIns="90311" anchor="ctr"/>
          <a:lstStyle>
            <a:lvl1pPr marL="228600"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1pPr>
            <a:lvl2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2pPr>
            <a:lvl3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3pPr>
            <a:lvl4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4pPr>
            <a:lvl5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5pPr>
            <a:lvl6pPr marL="9715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6pPr>
            <a:lvl7pPr marL="14287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7pPr>
            <a:lvl8pPr marL="18859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8pPr>
            <a:lvl9pPr marL="23431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9pPr>
          </a:lstStyle>
          <a:p>
            <a:pPr eaLnBrk="1"/>
            <a:endParaRPr lang="x-none" altLang="x-none" sz="2133">
              <a:ea typeface="Helvetica" charset="0"/>
              <a:cs typeface="Helvetica" charset="0"/>
            </a:endParaRPr>
          </a:p>
        </p:txBody>
      </p:sp>
      <p:sp>
        <p:nvSpPr>
          <p:cNvPr id="18" name="Left-Right Arrow 18"/>
          <p:cNvSpPr>
            <a:spLocks noChangeArrowheads="1"/>
          </p:cNvSpPr>
          <p:nvPr/>
        </p:nvSpPr>
        <p:spPr bwMode="auto">
          <a:xfrm rot="1462947">
            <a:off x="10377312" y="6000045"/>
            <a:ext cx="1230489" cy="649111"/>
          </a:xfrm>
          <a:prstGeom prst="leftRightArrow">
            <a:avLst>
              <a:gd name="adj1" fmla="val 50000"/>
              <a:gd name="adj2" fmla="val 49857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25400">
            <a:solidFill>
              <a:srgbClr val="FFFFFF"/>
            </a:solidFill>
            <a:miter lim="0"/>
            <a:headEnd/>
            <a:tailEnd/>
          </a:ln>
        </p:spPr>
        <p:txBody>
          <a:bodyPr lIns="90311" tIns="90311" rIns="90311" bIns="90311" anchor="ctr"/>
          <a:lstStyle>
            <a:lvl1pPr marL="228600"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1pPr>
            <a:lvl2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2pPr>
            <a:lvl3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3pPr>
            <a:lvl4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4pPr>
            <a:lvl5pPr defTabSz="457200"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5pPr>
            <a:lvl6pPr marL="9715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6pPr>
            <a:lvl7pPr marL="14287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7pPr>
            <a:lvl8pPr marL="18859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8pPr>
            <a:lvl9pPr marL="2343150" indent="514350" defTabSz="457200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rgbClr val="000000"/>
                </a:solidFill>
                <a:latin typeface="Helvetica" charset="0"/>
                <a:ea typeface="ＭＳ Ｐゴシック" charset="-128"/>
                <a:sym typeface="Helvetica" charset="0"/>
              </a:defRPr>
            </a:lvl9pPr>
          </a:lstStyle>
          <a:p>
            <a:pPr eaLnBrk="1"/>
            <a:endParaRPr lang="x-none" altLang="x-none" sz="2133">
              <a:ea typeface="Helvetica" charset="0"/>
              <a:cs typeface="Helvetica" charset="0"/>
            </a:endParaRPr>
          </a:p>
        </p:txBody>
      </p:sp>
      <p:sp>
        <p:nvSpPr>
          <p:cNvPr id="19" name="Shape 247"/>
          <p:cNvSpPr txBox="1">
            <a:spLocks noChangeArrowheads="1"/>
          </p:cNvSpPr>
          <p:nvPr/>
        </p:nvSpPr>
        <p:spPr bwMode="auto">
          <a:xfrm>
            <a:off x="6400801" y="4236156"/>
            <a:ext cx="3601616" cy="18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>
              <a:buClr>
                <a:srgbClr val="00FF00"/>
              </a:buClr>
              <a:buSzPct val="25000"/>
            </a:pPr>
            <a:r>
              <a:rPr lang="en-US" altLang="x-none" sz="2489" dirty="0">
                <a:solidFill>
                  <a:schemeClr val="bg2"/>
                </a:solidFill>
                <a:latin typeface="Arial" charset="0"/>
                <a:sym typeface="Cabin" charset="0"/>
              </a:rPr>
              <a:t>{</a:t>
            </a:r>
          </a:p>
          <a:p>
            <a:pPr>
              <a:buClr>
                <a:srgbClr val="00FF00"/>
              </a:buClr>
              <a:buSzPct val="25000"/>
            </a:pPr>
            <a:r>
              <a:rPr lang="en-US" altLang="x-none" sz="2489" dirty="0">
                <a:solidFill>
                  <a:schemeClr val="bg2"/>
                </a:solidFill>
                <a:latin typeface="Arial" charset="0"/>
                <a:sym typeface="Cabin" charset="0"/>
              </a:rPr>
              <a:t>  </a:t>
            </a:r>
            <a:r>
              <a:rPr lang="en-US" altLang="x-none" sz="2489" dirty="0" smtClean="0">
                <a:solidFill>
                  <a:schemeClr val="bg2"/>
                </a:solidFill>
                <a:latin typeface="Arial" charset="0"/>
                <a:sym typeface="Cabin" charset="0"/>
              </a:rPr>
              <a:t>"</a:t>
            </a:r>
            <a:r>
              <a:rPr lang="ru-RU" altLang="x-none" sz="2489" dirty="0" smtClean="0">
                <a:solidFill>
                  <a:schemeClr val="bg2"/>
                </a:solidFill>
                <a:latin typeface="Arial" charset="0"/>
                <a:sym typeface="Cabin" charset="0"/>
              </a:rPr>
              <a:t>имя</a:t>
            </a:r>
            <a:r>
              <a:rPr lang="en-US" altLang="x-none" sz="2489" dirty="0" smtClean="0">
                <a:solidFill>
                  <a:schemeClr val="bg2"/>
                </a:solidFill>
                <a:latin typeface="Arial" charset="0"/>
                <a:sym typeface="Cabin" charset="0"/>
              </a:rPr>
              <a:t>" </a:t>
            </a:r>
            <a:r>
              <a:rPr lang="en-US" altLang="x-none" sz="2489" dirty="0">
                <a:solidFill>
                  <a:schemeClr val="bg2"/>
                </a:solidFill>
                <a:latin typeface="Arial" charset="0"/>
                <a:sym typeface="Cabin" charset="0"/>
              </a:rPr>
              <a:t>:  </a:t>
            </a:r>
            <a:r>
              <a:rPr lang="en-US" altLang="x-none" sz="2489" dirty="0" smtClean="0">
                <a:solidFill>
                  <a:schemeClr val="bg2"/>
                </a:solidFill>
                <a:latin typeface="Arial" charset="0"/>
                <a:sym typeface="Cabin" charset="0"/>
              </a:rPr>
              <a:t>"</a:t>
            </a:r>
            <a:r>
              <a:rPr lang="ru-RU" altLang="x-none" sz="2489" dirty="0" smtClean="0">
                <a:solidFill>
                  <a:schemeClr val="bg2"/>
                </a:solidFill>
                <a:latin typeface="Arial" charset="0"/>
                <a:sym typeface="Cabin" charset="0"/>
              </a:rPr>
              <a:t>Чак</a:t>
            </a:r>
            <a:r>
              <a:rPr lang="en-US" altLang="x-none" sz="2489" dirty="0" smtClean="0">
                <a:solidFill>
                  <a:schemeClr val="bg2"/>
                </a:solidFill>
                <a:latin typeface="Arial" charset="0"/>
                <a:sym typeface="Cabin" charset="0"/>
              </a:rPr>
              <a:t>",</a:t>
            </a:r>
            <a:endParaRPr lang="en-US" altLang="x-none" sz="2489" dirty="0">
              <a:solidFill>
                <a:schemeClr val="bg2"/>
              </a:solidFill>
              <a:latin typeface="Arial" charset="0"/>
              <a:sym typeface="Cabin" charset="0"/>
            </a:endParaRPr>
          </a:p>
          <a:p>
            <a:pPr>
              <a:buClr>
                <a:srgbClr val="00FF00"/>
              </a:buClr>
              <a:buSzPct val="25000"/>
            </a:pPr>
            <a:r>
              <a:rPr lang="en-US" altLang="x-none" sz="2489" dirty="0">
                <a:solidFill>
                  <a:schemeClr val="bg2"/>
                </a:solidFill>
                <a:latin typeface="Arial" charset="0"/>
                <a:sym typeface="Cabin" charset="0"/>
              </a:rPr>
              <a:t>  </a:t>
            </a:r>
            <a:r>
              <a:rPr lang="en-US" altLang="x-none" sz="2489" dirty="0" smtClean="0">
                <a:solidFill>
                  <a:schemeClr val="bg2"/>
                </a:solidFill>
                <a:latin typeface="Arial" charset="0"/>
                <a:sym typeface="Cabin" charset="0"/>
              </a:rPr>
              <a:t>"</a:t>
            </a:r>
            <a:r>
              <a:rPr lang="ru-RU" altLang="x-none" sz="2489" dirty="0" smtClean="0">
                <a:solidFill>
                  <a:schemeClr val="bg2"/>
                </a:solidFill>
                <a:latin typeface="Arial" charset="0"/>
                <a:sym typeface="Cabin" charset="0"/>
              </a:rPr>
              <a:t>телефон</a:t>
            </a:r>
            <a:r>
              <a:rPr lang="en-US" altLang="x-none" sz="2489" dirty="0" smtClean="0">
                <a:solidFill>
                  <a:schemeClr val="bg2"/>
                </a:solidFill>
                <a:latin typeface="Arial" charset="0"/>
                <a:sym typeface="Cabin" charset="0"/>
              </a:rPr>
              <a:t>" </a:t>
            </a:r>
            <a:r>
              <a:rPr lang="en-US" altLang="x-none" sz="2489" dirty="0">
                <a:solidFill>
                  <a:schemeClr val="bg2"/>
                </a:solidFill>
                <a:latin typeface="Arial" charset="0"/>
                <a:sym typeface="Cabin" charset="0"/>
              </a:rPr>
              <a:t>: "303-4456"</a:t>
            </a:r>
          </a:p>
          <a:p>
            <a:pPr>
              <a:buClr>
                <a:srgbClr val="00FF00"/>
              </a:buClr>
              <a:buSzPct val="25000"/>
            </a:pPr>
            <a:r>
              <a:rPr lang="en-US" altLang="x-none" sz="2489" dirty="0">
                <a:solidFill>
                  <a:schemeClr val="bg2"/>
                </a:solidFill>
                <a:latin typeface="Arial" charset="0"/>
                <a:sym typeface="Cabin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xfrm>
            <a:off x="448887" y="762000"/>
            <a:ext cx="15278793" cy="177790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5800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Литеральная нотация объектов в </a:t>
            </a:r>
            <a:r>
              <a:rPr lang="en-US" sz="5800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JavaScript</a:t>
            </a:r>
            <a:endParaRPr lang="en-US" sz="5800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9" name="Shape 509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8359361" cy="399595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787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Формат </a:t>
            </a:r>
            <a:r>
              <a:rPr lang="en-US" sz="3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JSON </a:t>
            </a:r>
            <a:r>
              <a:rPr lang="ru-RU" sz="3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был разработан Дугласом Крокфордом</a:t>
            </a:r>
            <a:endParaRPr lang="en-US" sz="3800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787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Литеральная нотация объектов в 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JavaScript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0" name="Shape 510"/>
          <p:cNvSpPr txBox="1"/>
          <p:nvPr/>
        </p:nvSpPr>
        <p:spPr>
          <a:xfrm>
            <a:off x="2304796" y="7645599"/>
            <a:ext cx="11362499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http://www.youtube.com/watch?v=kc8BAR7SHJI</a:t>
            </a:r>
          </a:p>
        </p:txBody>
      </p:sp>
      <p:pic>
        <p:nvPicPr>
          <p:cNvPr id="511" name="Shape 5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55200" y="2489200"/>
            <a:ext cx="5310186" cy="4762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Shape 516"/>
          <p:cNvPicPr preferRelativeResize="0"/>
          <p:nvPr/>
        </p:nvPicPr>
        <p:blipFill rotWithShape="1">
          <a:blip r:embed="rId3">
            <a:alphaModFix/>
          </a:blip>
          <a:srcRect t="14288" b="12351"/>
          <a:stretch/>
        </p:blipFill>
        <p:spPr>
          <a:xfrm>
            <a:off x="2133550" y="1362975"/>
            <a:ext cx="12009600" cy="6607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278" y="1490663"/>
            <a:ext cx="13505444" cy="683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 txBox="1"/>
          <p:nvPr/>
        </p:nvSpPr>
        <p:spPr>
          <a:xfrm>
            <a:off x="962026" y="838200"/>
            <a:ext cx="9907258" cy="742590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json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data = '''{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"name" : "Chuck",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"phone" :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"type" : "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intl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"number" : "+1 734 303 4456"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},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"email" :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"hide" : "yes"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}'''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info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json.loads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(data)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</a:t>
            </a:r>
            <a:r>
              <a:rPr lang="en-US" sz="3000" i="0" u="none" strike="noStrike" cap="none" dirty="0" err="1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:',info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["name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"])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</a:t>
            </a:r>
            <a:r>
              <a:rPr lang="en-US" sz="3000" i="0" u="none" strike="noStrike" cap="none" dirty="0" err="1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Hide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:',info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["email"]["hide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"])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527" name="Shape 527"/>
          <p:cNvSpPr txBox="1"/>
          <p:nvPr/>
        </p:nvSpPr>
        <p:spPr>
          <a:xfrm>
            <a:off x="13390586" y="846588"/>
            <a:ext cx="2308200" cy="64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6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json1.py</a:t>
            </a:r>
          </a:p>
        </p:txBody>
      </p:sp>
      <p:sp>
        <p:nvSpPr>
          <p:cNvPr id="528" name="Shape 528"/>
          <p:cNvSpPr txBox="1"/>
          <p:nvPr/>
        </p:nvSpPr>
        <p:spPr>
          <a:xfrm>
            <a:off x="9927771" y="3276599"/>
            <a:ext cx="5771015" cy="300782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Формат 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JSON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представляет данные в виде вложенных «списков» и «словарей»</a:t>
            </a:r>
            <a:endParaRPr lang="en-US" sz="3600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hape 533"/>
          <p:cNvSpPr txBox="1"/>
          <p:nvPr/>
        </p:nvSpPr>
        <p:spPr>
          <a:xfrm>
            <a:off x="962025" y="857250"/>
            <a:ext cx="8682307" cy="73033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json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input = '''[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{ "id" : "001",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"x" : "2",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"name" : "Chuck"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} 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{ "id" : "009",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"x" : "7",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"name" : "Chuck"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]'''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info = 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json.loads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(input)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print('User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count:', 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len</a:t>
            </a:r>
            <a:r>
              <a:rPr lang="en-US" sz="2600" i="0" u="none" strike="noStrike" cap="none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(info</a:t>
            </a:r>
            <a:r>
              <a:rPr lang="en-US" sz="2600" i="0" u="none" strike="noStrike" cap="none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item in info: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print('Name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item['name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print('Id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item['id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print('Attribute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item['x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6" name="Shape 527"/>
          <p:cNvSpPr txBox="1"/>
          <p:nvPr/>
        </p:nvSpPr>
        <p:spPr>
          <a:xfrm>
            <a:off x="13390586" y="846588"/>
            <a:ext cx="2308200" cy="64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6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json2.py</a:t>
            </a:r>
          </a:p>
        </p:txBody>
      </p:sp>
      <p:sp>
        <p:nvSpPr>
          <p:cNvPr id="5" name="Shape 528"/>
          <p:cNvSpPr txBox="1"/>
          <p:nvPr/>
        </p:nvSpPr>
        <p:spPr>
          <a:xfrm>
            <a:off x="10039739" y="3276599"/>
            <a:ext cx="5659047" cy="300782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Формат 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JSON 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представляет данные в виде вложенных «списков» и «словарей»</a:t>
            </a:r>
            <a:endParaRPr lang="en-US" sz="3600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7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Сервис-ориентированный подход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42" name="Shape 542"/>
          <p:cNvSpPr txBox="1"/>
          <p:nvPr/>
        </p:nvSpPr>
        <p:spPr>
          <a:xfrm>
            <a:off x="1788368" y="7496355"/>
            <a:ext cx="1267926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</a:t>
            </a:r>
            <a:r>
              <a:rPr lang="en-US" sz="30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ru.wikipedia.org/wiki/</a:t>
            </a:r>
            <a:r>
              <a:rPr lang="ru-RU" sz="30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Сервис-</a:t>
            </a:r>
            <a:r>
              <a:rPr lang="ru-RU" sz="3000" u="sng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ориентированная_архитектура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Сервис-ориентированный подход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98631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Большинство веб-приложений используют сервисы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Используются сервисы из других приложений: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Комиссия по кредитной карте;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Системы бронирования отелей.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Сервисы публикуют «правила», которым приложени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 должны следовать, чтобы использовать данный сервис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pic>
        <p:nvPicPr>
          <p:cNvPr id="549" name="Shape 5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79200" y="5143500"/>
            <a:ext cx="4203699" cy="3179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Shape 5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96887" y="5724525"/>
            <a:ext cx="838199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Shape 5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38287" y="6156325"/>
            <a:ext cx="838199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Shape 5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20586" y="6562725"/>
            <a:ext cx="838199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Shape 553"/>
          <p:cNvSpPr txBox="1"/>
          <p:nvPr/>
        </p:nvSpPr>
        <p:spPr>
          <a:xfrm>
            <a:off x="12369800" y="2552700"/>
            <a:ext cx="2235199" cy="12700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Приложение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54" name="Shape 554"/>
          <p:cNvCxnSpPr/>
          <p:nvPr/>
        </p:nvCxnSpPr>
        <p:spPr>
          <a:xfrm flipH="1">
            <a:off x="12657136" y="3935412"/>
            <a:ext cx="247649" cy="2524124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55" name="Shape 555"/>
          <p:cNvCxnSpPr/>
          <p:nvPr/>
        </p:nvCxnSpPr>
        <p:spPr>
          <a:xfrm>
            <a:off x="13488987" y="3970337"/>
            <a:ext cx="106362" cy="1584325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56" name="Shape 556"/>
          <p:cNvCxnSpPr/>
          <p:nvPr/>
        </p:nvCxnSpPr>
        <p:spPr>
          <a:xfrm>
            <a:off x="14092237" y="4041775"/>
            <a:ext cx="390524" cy="2009774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57" name="Shape 557"/>
          <p:cNvSpPr txBox="1"/>
          <p:nvPr/>
        </p:nvSpPr>
        <p:spPr>
          <a:xfrm>
            <a:off x="11634786" y="4356100"/>
            <a:ext cx="102235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APIs</a:t>
            </a:r>
          </a:p>
        </p:txBody>
      </p:sp>
      <p:sp>
        <p:nvSpPr>
          <p:cNvPr id="558" name="Shape 558"/>
          <p:cNvSpPr txBox="1"/>
          <p:nvPr/>
        </p:nvSpPr>
        <p:spPr>
          <a:xfrm>
            <a:off x="11999911" y="7277100"/>
            <a:ext cx="1595438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7B7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3397B7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Сервис</a:t>
            </a:r>
            <a:endParaRPr lang="en-US" sz="3600" u="none" strike="noStrike" cap="none" dirty="0">
              <a:solidFill>
                <a:srgbClr val="3397B7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9" name="Shape 559"/>
          <p:cNvSpPr txBox="1"/>
          <p:nvPr/>
        </p:nvSpPr>
        <p:spPr>
          <a:xfrm>
            <a:off x="13766800" y="6997700"/>
            <a:ext cx="18160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7B7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3397B7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Сервис</a:t>
            </a:r>
            <a:endParaRPr lang="en-US" sz="3600" u="none" strike="noStrike" cap="none" dirty="0">
              <a:solidFill>
                <a:srgbClr val="3397B7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Многочисленные системы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8445500" cy="48386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Изначально две системы взаимодействуют и разделяют проблему между собой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 мере того как данные/сервис становятся полезными, многие приложения хотят использовать информацию / приложение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566" name="Shape 5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1200" y="3187700"/>
            <a:ext cx="5411786" cy="4254499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Shape 567"/>
          <p:cNvSpPr txBox="1"/>
          <p:nvPr/>
        </p:nvSpPr>
        <p:spPr>
          <a:xfrm>
            <a:off x="3174424" y="7614688"/>
            <a:ext cx="101705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</a:t>
            </a: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www.youtube.com/watch?v=mj-kCFzF0ME</a:t>
            </a:r>
          </a:p>
        </p:txBody>
      </p:sp>
      <p:sp>
        <p:nvSpPr>
          <p:cNvPr id="568" name="Shape 568"/>
          <p:cNvSpPr txBox="1"/>
          <p:nvPr/>
        </p:nvSpPr>
        <p:spPr>
          <a:xfrm>
            <a:off x="14913747" y="7613110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5:15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Shape 5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7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Веб-сервисы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3421475" y="7145285"/>
            <a:ext cx="94184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Веб-служба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 txBox="1">
            <a:spLocks noGrp="1"/>
          </p:cNvSpPr>
          <p:nvPr>
            <p:ph type="title"/>
          </p:nvPr>
        </p:nvSpPr>
        <p:spPr>
          <a:xfrm>
            <a:off x="555105" y="762000"/>
            <a:ext cx="15145790" cy="17779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Программный интерфейс приложения (</a:t>
            </a:r>
            <a:r>
              <a:rPr lang="en-US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API)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1" name="Shape 581"/>
          <p:cNvSpPr txBox="1"/>
          <p:nvPr/>
        </p:nvSpPr>
        <p:spPr>
          <a:xfrm>
            <a:off x="5015275" y="7501387"/>
            <a:ext cx="68414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https://ru.wikipedia.org/wiki/API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sp>
        <p:nvSpPr>
          <p:cNvPr id="582" name="Shape 582"/>
          <p:cNvSpPr txBox="1"/>
          <p:nvPr/>
        </p:nvSpPr>
        <p:spPr>
          <a:xfrm>
            <a:off x="32423100" y="4254500"/>
            <a:ext cx="922337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Text</a:t>
            </a:r>
          </a:p>
        </p:txBody>
      </p:sp>
      <p:sp>
        <p:nvSpPr>
          <p:cNvPr id="583" name="Shape 583"/>
          <p:cNvSpPr txBox="1"/>
          <p:nvPr/>
        </p:nvSpPr>
        <p:spPr>
          <a:xfrm>
            <a:off x="1819783" y="2539900"/>
            <a:ext cx="13232482" cy="42577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</a:t>
            </a:r>
            <a:r>
              <a:rPr lang="ru-RU" sz="3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определяет интерфейс и поведение объектов в этом интерфейсе, но при этом позволяет абстрагироваться от того, как именно эта функциональность будет реализована.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Программное обеспечение, которое предоставляет функциональность, описываемую в </a:t>
            </a:r>
            <a:r>
              <a:rPr lang="en-US" sz="3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</a:t>
            </a:r>
            <a:r>
              <a:rPr lang="ru-RU" sz="3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называется </a:t>
            </a:r>
            <a:r>
              <a:rPr lang="ru-RU" sz="3400" b="0" u="none" strike="noStrike" cap="none" dirty="0" smtClean="0">
                <a:solidFill>
                  <a:srgbClr val="FFFFFF"/>
                </a:solidFill>
                <a:sym typeface="Arial"/>
              </a:rPr>
              <a:t>«реализация»</a:t>
            </a:r>
            <a:r>
              <a:rPr lang="ru-RU" sz="3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API. </a:t>
            </a:r>
            <a:r>
              <a:rPr lang="ru-RU" sz="3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</a:t>
            </a:r>
            <a:r>
              <a:rPr lang="en-US" sz="3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 </a:t>
            </a:r>
            <a:r>
              <a:rPr lang="ru-RU" sz="3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определяется в терминах языка программирования, используемого при создании приложения</a:t>
            </a:r>
            <a:endParaRPr lang="en-US" sz="3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dirty="0" smtClean="0">
                <a:solidFill>
                  <a:srgbClr val="FFD966"/>
                </a:solidFill>
                <a:latin typeface="Arial" charset="0"/>
                <a:cs typeface="Arial" charset="0"/>
                <a:sym typeface="Cabin"/>
              </a:rPr>
              <a:t>Соглашения по формату передачи</a:t>
            </a:r>
            <a:endParaRPr lang="en-US" sz="6400" b="1" i="0" u="none" strike="noStrike" cap="none" dirty="0">
              <a:solidFill>
                <a:srgbClr val="FFD966"/>
              </a:solidFill>
              <a:sym typeface="Arial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850900" y="4394200"/>
            <a:ext cx="3174999" cy="2400300"/>
          </a:xfrm>
          <a:prstGeom prst="rect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</a:t>
            </a:r>
            <a:endParaRPr lang="en-US" sz="4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Словарь</a:t>
            </a:r>
            <a:endParaRPr lang="en-US" sz="4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2" name="Shape 232"/>
          <p:cNvSpPr txBox="1"/>
          <p:nvPr/>
        </p:nvSpPr>
        <p:spPr>
          <a:xfrm>
            <a:off x="12204700" y="4394200"/>
            <a:ext cx="3174999" cy="2400300"/>
          </a:xfrm>
          <a:prstGeom prst="rect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Java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Хешмап</a:t>
            </a:r>
            <a:endParaRPr lang="en-US" sz="4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3" name="Shape 233"/>
          <p:cNvSpPr txBox="1"/>
          <p:nvPr/>
        </p:nvSpPr>
        <p:spPr>
          <a:xfrm>
            <a:off x="4025899" y="6340000"/>
            <a:ext cx="289029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Сериализовать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4" name="Shape 234"/>
          <p:cNvSpPr txBox="1"/>
          <p:nvPr/>
        </p:nvSpPr>
        <p:spPr>
          <a:xfrm>
            <a:off x="6580186" y="2952750"/>
            <a:ext cx="3067049" cy="5283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Chuck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&lt;/name&gt;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&lt;phone&gt;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303 4456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&lt;/phone&gt;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&lt;/person&gt;</a:t>
            </a:r>
          </a:p>
        </p:txBody>
      </p:sp>
      <p:sp>
        <p:nvSpPr>
          <p:cNvPr id="235" name="Shape 235"/>
          <p:cNvSpPr txBox="1"/>
          <p:nvPr/>
        </p:nvSpPr>
        <p:spPr>
          <a:xfrm>
            <a:off x="8844742" y="4168150"/>
            <a:ext cx="31957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Десериализовать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6" name="Shape 236"/>
          <p:cNvSpPr txBox="1"/>
          <p:nvPr/>
        </p:nvSpPr>
        <p:spPr>
          <a:xfrm>
            <a:off x="14870112" y="7613651"/>
            <a:ext cx="1019174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</a:p>
        </p:txBody>
      </p:sp>
      <p:sp>
        <p:nvSpPr>
          <p:cNvPr id="237" name="Shape 237"/>
          <p:cNvSpPr/>
          <p:nvPr/>
        </p:nvSpPr>
        <p:spPr>
          <a:xfrm>
            <a:off x="4635500" y="4965700"/>
            <a:ext cx="1269899" cy="1269899"/>
          </a:xfrm>
          <a:prstGeom prst="rightArrow">
            <a:avLst>
              <a:gd name="adj1" fmla="val 38114"/>
              <a:gd name="adj2" fmla="val 19928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Shape 238"/>
          <p:cNvSpPr/>
          <p:nvPr/>
        </p:nvSpPr>
        <p:spPr>
          <a:xfrm>
            <a:off x="10579150" y="4968125"/>
            <a:ext cx="1269899" cy="1269899"/>
          </a:xfrm>
          <a:prstGeom prst="rightArrow">
            <a:avLst>
              <a:gd name="adj1" fmla="val 38114"/>
              <a:gd name="adj2" fmla="val 19928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 txBox="1"/>
          <p:nvPr/>
        </p:nvSpPr>
        <p:spPr>
          <a:xfrm>
            <a:off x="1962274" y="8354683"/>
            <a:ext cx="132260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https://developers.google.com/maps/documentation/geocoding/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74" y="522156"/>
            <a:ext cx="12278659" cy="8076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Shape 602"/>
          <p:cNvSpPr txBox="1"/>
          <p:nvPr/>
        </p:nvSpPr>
        <p:spPr>
          <a:xfrm>
            <a:off x="596900" y="793631"/>
            <a:ext cx="9202708" cy="74704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7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lang="en-US" sz="2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"status": "OK",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"results": [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"geometry":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"</a:t>
            </a:r>
            <a:r>
              <a:rPr lang="en-US" sz="2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location_type</a:t>
            </a: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": "APPROXIMATE",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 "location":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    "</a:t>
            </a:r>
            <a:r>
              <a:rPr lang="en-US" sz="2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lat</a:t>
            </a: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": 42.2808256,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     "</a:t>
            </a:r>
            <a:r>
              <a:rPr lang="en-US" sz="2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lng</a:t>
            </a: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": -83.7430378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},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"</a:t>
            </a:r>
            <a:r>
              <a:rPr lang="en-US" sz="2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address_components</a:t>
            </a: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": [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    "</a:t>
            </a:r>
            <a:r>
              <a:rPr lang="en-US" sz="2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long_name</a:t>
            </a: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": "Ann Arbor",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     "types": [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        "locality",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         "political"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    ],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    "</a:t>
            </a:r>
            <a:r>
              <a:rPr lang="en-US" sz="2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short_name</a:t>
            </a: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": "Ann Arbor"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],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"</a:t>
            </a:r>
            <a:r>
              <a:rPr lang="en-US" sz="2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formatted_address</a:t>
            </a: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": "Ann Arbor, MI, USA",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"types": [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"locality",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    "political"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   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7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</p:txBody>
      </p:sp>
      <p:sp>
        <p:nvSpPr>
          <p:cNvPr id="604" name="Shape 604"/>
          <p:cNvSpPr txBox="1"/>
          <p:nvPr/>
        </p:nvSpPr>
        <p:spPr>
          <a:xfrm>
            <a:off x="7824191" y="2308550"/>
            <a:ext cx="7947300" cy="8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-US" sz="2600" u="none" strike="noStrike" cap="none" dirty="0" err="1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maps.googleapis.com</a:t>
            </a:r>
            <a:r>
              <a:rPr lang="en-US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/maps/</a:t>
            </a:r>
            <a:r>
              <a:rPr lang="en-US" sz="2600" u="none" strike="noStrike" cap="none" dirty="0" err="1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</a:t>
            </a:r>
            <a:r>
              <a:rPr lang="en-US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/geocode/</a:t>
            </a:r>
            <a:r>
              <a:rPr lang="en-US" sz="2600" u="none" strike="noStrike" cap="none" dirty="0" err="1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json?address</a:t>
            </a:r>
            <a:r>
              <a:rPr lang="en-US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=Ann+Arbor%2C+MI</a:t>
            </a:r>
            <a:endParaRPr lang="en-US" sz="2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610"/>
          <p:cNvSpPr txBox="1"/>
          <p:nvPr/>
        </p:nvSpPr>
        <p:spPr>
          <a:xfrm>
            <a:off x="12258150" y="7471982"/>
            <a:ext cx="331639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Courier"/>
                <a:ea typeface="Arial" charset="0"/>
                <a:cs typeface="Courier"/>
                <a:sym typeface="Cabin"/>
              </a:rPr>
              <a:t>geojson.py</a:t>
            </a:r>
            <a:endParaRPr lang="en-US" sz="3600" u="none" strike="noStrike" cap="none" dirty="0">
              <a:solidFill>
                <a:srgbClr val="FFFF00"/>
              </a:solidFill>
              <a:latin typeface="Courier"/>
              <a:ea typeface="Arial" charset="0"/>
              <a:cs typeface="Courier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/>
          <p:nvPr/>
        </p:nvSpPr>
        <p:spPr>
          <a:xfrm>
            <a:off x="596900" y="346327"/>
            <a:ext cx="15341724" cy="8542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json</a:t>
            </a:r>
            <a:endParaRPr lang="en-US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serviceurl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'http://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maps.googleapis.com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/maps/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api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/geocode/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json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?'</a:t>
            </a:r>
          </a:p>
          <a:p>
            <a:endParaRPr lang="en-US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while True:</a:t>
            </a: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address = input</a:t>
            </a:r>
            <a:r>
              <a:rPr lang="en-US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('</a:t>
            </a:r>
            <a:r>
              <a:rPr lang="ru-RU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Введите местонахождение</a:t>
            </a:r>
            <a:r>
              <a:rPr lang="en-US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: 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')</a:t>
            </a: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if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len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(address) &lt; 1: break</a:t>
            </a:r>
          </a:p>
          <a:p>
            <a:endParaRPr lang="en-US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serviceurl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+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urllib.parse.urlencode</a:t>
            </a:r>
            <a:r>
              <a:rPr lang="en-US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({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'address': address})</a:t>
            </a:r>
          </a:p>
          <a:p>
            <a:endParaRPr lang="en-US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</a:t>
            </a:r>
            <a:r>
              <a:rPr lang="en-US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('</a:t>
            </a:r>
            <a:r>
              <a:rPr lang="ru-RU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Извлечение с </a:t>
            </a:r>
            <a:r>
              <a:rPr lang="en-US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',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uh =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urllib.request.urlopen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data =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uh.read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().decode()</a:t>
            </a: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print('</a:t>
            </a:r>
            <a:r>
              <a:rPr lang="ru-RU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Извлечено</a:t>
            </a:r>
            <a:r>
              <a:rPr lang="en-US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', </a:t>
            </a:r>
            <a:r>
              <a:rPr lang="en-US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len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(data), </a:t>
            </a:r>
            <a:r>
              <a:rPr lang="en-US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r>
              <a:rPr lang="ru-RU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символов</a:t>
            </a:r>
            <a:r>
              <a:rPr lang="en-US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')</a:t>
            </a:r>
            <a:endParaRPr lang="en-US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pl-P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pl-PL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try</a:t>
            </a:r>
            <a:r>
              <a:rPr lang="pl-P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cs-CZ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</a:t>
            </a:r>
            <a:r>
              <a:rPr lang="cs-CZ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cs-CZ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cs-CZ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json.loads</a:t>
            </a:r>
            <a:r>
              <a:rPr lang="cs-CZ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(data)</a:t>
            </a:r>
          </a:p>
          <a:p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except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</a:t>
            </a:r>
            <a:r>
              <a:rPr lang="de-DE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None</a:t>
            </a:r>
          </a:p>
          <a:p>
            <a:endParaRPr lang="de-DE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de-DE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if</a:t>
            </a:r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not </a:t>
            </a:r>
            <a:r>
              <a:rPr lang="de-DE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de-DE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or</a:t>
            </a:r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'</a:t>
            </a:r>
            <a:r>
              <a:rPr lang="de-DE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status</a:t>
            </a:r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 not in </a:t>
            </a:r>
            <a:r>
              <a:rPr lang="de-DE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de-DE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or</a:t>
            </a:r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de-DE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['</a:t>
            </a:r>
            <a:r>
              <a:rPr lang="de-DE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status</a:t>
            </a:r>
            <a:r>
              <a:rPr lang="de-DE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'] != 'OK':</a:t>
            </a:r>
          </a:p>
          <a:p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print('==== </a:t>
            </a:r>
            <a:r>
              <a:rPr lang="ru-RU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Ошибка извлечения</a:t>
            </a:r>
            <a:r>
              <a:rPr lang="en-US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====')</a:t>
            </a:r>
          </a:p>
          <a:p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print(data)</a:t>
            </a:r>
          </a:p>
          <a:p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continue</a:t>
            </a:r>
          </a:p>
          <a:p>
            <a:endParaRPr lang="ro-RO" sz="18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lat = 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["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results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"][0]["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geometry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"]["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location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"]["lat"]</a:t>
            </a:r>
          </a:p>
          <a:p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lng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["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results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"][0]["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geometry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"]["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location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"]["</a:t>
            </a:r>
            <a:r>
              <a:rPr lang="ro-RO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lng</a:t>
            </a:r>
            <a:r>
              <a:rPr lang="ro-RO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"]</a:t>
            </a:r>
          </a:p>
          <a:p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</a:t>
            </a:r>
            <a:r>
              <a:rPr lang="nl-NL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('</a:t>
            </a:r>
            <a:r>
              <a:rPr lang="ru-RU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Широта</a:t>
            </a:r>
            <a:r>
              <a:rPr lang="nl-NL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', </a:t>
            </a:r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lat, </a:t>
            </a:r>
            <a:r>
              <a:rPr lang="nl-NL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r>
              <a:rPr lang="ru-RU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Долгота</a:t>
            </a:r>
            <a:r>
              <a:rPr lang="nl-NL" sz="18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', </a:t>
            </a:r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lng)</a:t>
            </a:r>
          </a:p>
          <a:p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nl-NL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location</a:t>
            </a:r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nl-NL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['</a:t>
            </a:r>
            <a:r>
              <a:rPr lang="nl-NL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results</a:t>
            </a:r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'][0]['</a:t>
            </a:r>
            <a:r>
              <a:rPr lang="nl-NL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formatted_address</a:t>
            </a:r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']</a:t>
            </a:r>
          </a:p>
          <a:p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nl-NL" sz="18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location</a:t>
            </a:r>
            <a:r>
              <a:rPr lang="nl-NL" sz="18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endParaRPr lang="en-US" sz="1800" u="none" strike="noStrike" cap="none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610" name="Shape 610"/>
          <p:cNvSpPr txBox="1"/>
          <p:nvPr/>
        </p:nvSpPr>
        <p:spPr>
          <a:xfrm>
            <a:off x="12258150" y="7471982"/>
            <a:ext cx="331639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rgbClr val="FFFF00"/>
                </a:solidFill>
                <a:latin typeface="Courier"/>
                <a:ea typeface="Arial" charset="0"/>
                <a:cs typeface="Courier"/>
                <a:sym typeface="Cabin"/>
              </a:rPr>
              <a:t>geojson.py</a:t>
            </a:r>
            <a:endParaRPr lang="en-US" sz="3600" u="none" strike="noStrike" cap="none" dirty="0">
              <a:solidFill>
                <a:srgbClr val="FFFF00"/>
              </a:solidFill>
              <a:latin typeface="Courier"/>
              <a:ea typeface="Arial" charset="0"/>
              <a:cs typeface="Courier"/>
              <a:sym typeface="Cabin"/>
            </a:endParaRPr>
          </a:p>
        </p:txBody>
      </p:sp>
      <p:sp>
        <p:nvSpPr>
          <p:cNvPr id="611" name="Shape 611"/>
          <p:cNvSpPr txBox="1"/>
          <p:nvPr/>
        </p:nvSpPr>
        <p:spPr>
          <a:xfrm>
            <a:off x="9177252" y="3378150"/>
            <a:ext cx="6947198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местонахождение</a:t>
            </a:r>
            <a:r>
              <a:rPr lang="en-US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2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Ann Arbor, MI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Извлечение</a:t>
            </a:r>
            <a:r>
              <a:rPr lang="ru-RU" sz="2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</a:t>
            </a:r>
            <a:r>
              <a:rPr lang="en-US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</a:t>
            </a:r>
            <a:r>
              <a:rPr lang="en-US" sz="2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://maps.googleapis.com/...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Извлечено</a:t>
            </a:r>
            <a:r>
              <a:rPr lang="en-US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1669 </a:t>
            </a:r>
            <a:r>
              <a:rPr lang="ru-RU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символов</a:t>
            </a:r>
            <a:endParaRPr lang="en-US" sz="2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6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Широта</a:t>
            </a:r>
            <a:r>
              <a:rPr lang="en-US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42.2808256 </a:t>
            </a:r>
            <a:r>
              <a:rPr lang="ru-RU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Долгота</a:t>
            </a:r>
            <a:r>
              <a:rPr lang="en-US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-83.7430378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Ann Arbor, MI, USA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ru-RU" sz="2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Введите </a:t>
            </a:r>
            <a:r>
              <a:rPr lang="ru-RU" sz="26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местонахождение</a:t>
            </a:r>
            <a:r>
              <a:rPr lang="en-US" sz="2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-US" sz="2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Shape 6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-безопасность и ограничение на количество обращений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7" name="Shape 617"/>
          <p:cNvSpPr txBox="1">
            <a:spLocks noGrp="1"/>
          </p:cNvSpPr>
          <p:nvPr>
            <p:ph type="body" idx="1"/>
          </p:nvPr>
        </p:nvSpPr>
        <p:spPr>
          <a:xfrm>
            <a:off x="833698" y="2752788"/>
            <a:ext cx="14588605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Вычислительные ресурсы для запуска этих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являются платными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данные, предоставляемые этими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имеют ценность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Поставщики данных могут ограничивать количество запросов в день, запрашивать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API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-ключ, а также взимать плату за использование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Время от времени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равила могут меняться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Shape 6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100" y="1231900"/>
            <a:ext cx="14643100" cy="69595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546599" y="4404128"/>
            <a:ext cx="7789488" cy="615142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bg2"/>
                </a:solidFill>
              </a:rPr>
              <a:t>Не более 100,000 запросов в день для бизнес-клиентов</a:t>
            </a:r>
            <a:endParaRPr lang="ru-RU" sz="2200" dirty="0">
              <a:solidFill>
                <a:schemeClr val="bg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3869" y="1237441"/>
            <a:ext cx="6048895" cy="6151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dirty="0" smtClean="0">
                <a:solidFill>
                  <a:schemeClr val="bg2"/>
                </a:solidFill>
              </a:rPr>
              <a:t>Ограничения по использованию</a:t>
            </a:r>
            <a:endParaRPr lang="ru-RU" sz="3000" dirty="0">
              <a:solidFill>
                <a:schemeClr val="bg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26906" y="2794231"/>
            <a:ext cx="3204672" cy="615142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bg2"/>
                </a:solidFill>
              </a:rPr>
              <a:t>2,500 запросов в день</a:t>
            </a:r>
            <a:endParaRPr lang="ru-RU" sz="22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Shape 6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39683" y="724618"/>
            <a:ext cx="10852030" cy="7660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Shape 6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6936" y="759125"/>
            <a:ext cx="10696756" cy="762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" name="Shape 6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3200" y="931652"/>
            <a:ext cx="11214340" cy="7401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Shape 642"/>
          <p:cNvSpPr txBox="1"/>
          <p:nvPr/>
        </p:nvSpPr>
        <p:spPr>
          <a:xfrm>
            <a:off x="549275" y="269366"/>
            <a:ext cx="10716823" cy="844653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urllib.request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urllib.parse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urllib.error</a:t>
            </a:r>
            <a:endParaRPr lang="en-US" sz="2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twurl</a:t>
            </a:r>
            <a:endParaRPr lang="en-US" sz="2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import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json</a:t>
            </a:r>
            <a:endParaRPr lang="en-US" sz="2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sz="2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TWITTER_URL = 'https://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api.twitter.com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/1.1/friends/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list.json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endParaRPr lang="en-US" sz="2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while True:</a:t>
            </a:r>
          </a:p>
          <a:p>
            <a:r>
              <a:rPr lang="ro-RO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print('')</a:t>
            </a:r>
          </a:p>
          <a:p>
            <a:r>
              <a:rPr lang="ro-RO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ro-RO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acct</a:t>
            </a:r>
            <a:r>
              <a:rPr lang="ro-RO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input('</a:t>
            </a:r>
            <a:r>
              <a:rPr lang="ro-RO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Enter</a:t>
            </a:r>
            <a:r>
              <a:rPr lang="ro-RO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ro-RO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Twitter</a:t>
            </a:r>
            <a:r>
              <a:rPr lang="ro-RO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ro-RO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Account</a:t>
            </a:r>
            <a:r>
              <a:rPr lang="ro-RO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:')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if (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len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(acct) &lt; 1): break</a:t>
            </a:r>
          </a:p>
          <a:p>
            <a:r>
              <a:rPr lang="en-US" sz="2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en-US" sz="2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url</a:t>
            </a:r>
            <a:r>
              <a:rPr lang="en-US" sz="2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2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twurl.augment</a:t>
            </a:r>
            <a:r>
              <a:rPr lang="en-US" sz="2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(TWITTER_URL,</a:t>
            </a:r>
          </a:p>
          <a:p>
            <a:r>
              <a:rPr lang="en-US" sz="2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                        {'</a:t>
            </a:r>
            <a:r>
              <a:rPr lang="en-US" sz="2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screen_name</a:t>
            </a:r>
            <a:r>
              <a:rPr lang="en-US" sz="2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': acct, 'count': '5'})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print('Retrieving',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connection =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urllib.request.urlopen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url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data =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connection.read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().decode()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headers =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dict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connection.getheaders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print('Remaining', headers['x-rate-limit-remaining'])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json.loads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(data)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print(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json.dumps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indent=4))</a:t>
            </a:r>
          </a:p>
          <a:p>
            <a:endParaRPr lang="en-US" sz="2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for u in 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js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['users']: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print(u['</a:t>
            </a:r>
            <a:r>
              <a:rPr lang="en-US" sz="2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screen_name</a:t>
            </a:r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'])</a:t>
            </a:r>
          </a:p>
          <a:p>
            <a:r>
              <a:rPr lang="en-US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s = u['status']['text']</a:t>
            </a:r>
          </a:p>
          <a:p>
            <a:r>
              <a:rPr lang="ro-RO" sz="2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   print('  ', s[:50])</a:t>
            </a:r>
            <a:endParaRPr lang="en-US" sz="2200" u="none" strike="noStrike" cap="none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643" name="Shape 643"/>
          <p:cNvSpPr txBox="1"/>
          <p:nvPr/>
        </p:nvSpPr>
        <p:spPr>
          <a:xfrm>
            <a:off x="12247773" y="895350"/>
            <a:ext cx="35305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4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twitter2.py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 txBox="1"/>
          <p:nvPr/>
        </p:nvSpPr>
        <p:spPr>
          <a:xfrm>
            <a:off x="549275" y="404049"/>
            <a:ext cx="11044627" cy="841214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Enter Twitter 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Account:drchuck</a:t>
            </a:r>
            <a:endParaRPr lang="en-US" sz="1600" b="1" i="0" u="none" strike="noStrike" cap="none" dirty="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Retrieving https://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api.twitter.com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/1.1/friends 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Remaining 14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"users": [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"status":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"text": "@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jazzychad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I just bought one .__.",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"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created_at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": "Fri Sep 20 08:36:34 +0000 2013",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},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"location": "San Francisco, California",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"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screen_name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": "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leahculver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"name": "Leah Culver",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},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"status": 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"text": "RT @WSJ: Big employers like Google ...",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"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created_at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": "Sat Sep 28 19:36:37 +0000 2013",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},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"location": "Victoria Canada",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"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screen_name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": "_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valeriei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"name": "Valerie Irvine",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],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Leahculver</a:t>
            </a:r>
            <a:endParaRPr lang="en-US" sz="1600" b="1" i="0" u="none" strike="noStrike" cap="none" dirty="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@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jazzychad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I just bought one .__._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Valeriei</a:t>
            </a:r>
            <a:endParaRPr lang="en-US" sz="1600" b="1" i="0" u="none" strike="noStrike" cap="none" dirty="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RT @WSJ: Big employers like Google, 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AT&amp;amp;T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are 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Ericbollens</a:t>
            </a:r>
            <a:endParaRPr lang="en-US" sz="1600" b="1" i="0" u="none" strike="noStrike" cap="none" dirty="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RT @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lukew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: sneak peek: my LONG take on the good &amp;a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halherzog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Learning Objects is 10. We had a cake with the LO,</a:t>
            </a:r>
          </a:p>
        </p:txBody>
      </p:sp>
      <p:sp>
        <p:nvSpPr>
          <p:cNvPr id="4" name="Shape 643"/>
          <p:cNvSpPr txBox="1"/>
          <p:nvPr/>
        </p:nvSpPr>
        <p:spPr>
          <a:xfrm>
            <a:off x="12247773" y="895350"/>
            <a:ext cx="35305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4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twitter2.py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Соглашения по формату передачи</a:t>
            </a:r>
            <a:endParaRPr lang="en-US" sz="6400" b="1" i="0" u="none" strike="noStrike" cap="none" dirty="0">
              <a:solidFill>
                <a:srgbClr val="FFD966"/>
              </a:solidFill>
              <a:sym typeface="Arial"/>
            </a:endParaRPr>
          </a:p>
        </p:txBody>
      </p:sp>
      <p:sp>
        <p:nvSpPr>
          <p:cNvPr id="244" name="Shape 244"/>
          <p:cNvSpPr txBox="1"/>
          <p:nvPr/>
        </p:nvSpPr>
        <p:spPr>
          <a:xfrm>
            <a:off x="850900" y="4394200"/>
            <a:ext cx="3174999" cy="2400300"/>
          </a:xfrm>
          <a:prstGeom prst="rect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</a:t>
            </a:r>
            <a:endParaRPr lang="en-US" sz="4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Словарь</a:t>
            </a:r>
            <a:endParaRPr lang="en-US" sz="4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5" name="Shape 245"/>
          <p:cNvSpPr txBox="1"/>
          <p:nvPr/>
        </p:nvSpPr>
        <p:spPr>
          <a:xfrm>
            <a:off x="12204700" y="4394200"/>
            <a:ext cx="3174999" cy="2400300"/>
          </a:xfrm>
          <a:prstGeom prst="rect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47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Java</a:t>
            </a:r>
          </a:p>
          <a:p>
            <a:pPr lvl="0" algn="ctr">
              <a:buClr>
                <a:schemeClr val="lt1"/>
              </a:buClr>
              <a:buSzPct val="25000"/>
            </a:pPr>
            <a:r>
              <a:rPr lang="ru-RU" sz="47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Хешмап</a:t>
            </a:r>
            <a:endParaRPr lang="en-US" sz="47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7" name="Shape 247"/>
          <p:cNvSpPr txBox="1"/>
          <p:nvPr/>
        </p:nvSpPr>
        <p:spPr>
          <a:xfrm>
            <a:off x="6326155" y="3600450"/>
            <a:ext cx="4252995" cy="3987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{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имя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 </a:t>
            </a:r>
            <a:r>
              <a:rPr lang="en-US" sz="2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Чак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</a:t>
            </a:r>
            <a:endParaRPr lang="en-US" sz="28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телефон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 </a:t>
            </a:r>
            <a:r>
              <a:rPr lang="en-US" sz="2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"</a:t>
            </a:r>
            <a:r>
              <a:rPr lang="en-US" sz="2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303-4456"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}</a:t>
            </a:r>
          </a:p>
        </p:txBody>
      </p:sp>
      <p:sp>
        <p:nvSpPr>
          <p:cNvPr id="249" name="Shape 249"/>
          <p:cNvSpPr txBox="1"/>
          <p:nvPr/>
        </p:nvSpPr>
        <p:spPr>
          <a:xfrm>
            <a:off x="14321524" y="7588250"/>
            <a:ext cx="1532352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JSON</a:t>
            </a:r>
          </a:p>
        </p:txBody>
      </p:sp>
      <p:sp>
        <p:nvSpPr>
          <p:cNvPr id="250" name="Shape 250"/>
          <p:cNvSpPr/>
          <p:nvPr/>
        </p:nvSpPr>
        <p:spPr>
          <a:xfrm>
            <a:off x="4635500" y="4965700"/>
            <a:ext cx="1269899" cy="1269899"/>
          </a:xfrm>
          <a:prstGeom prst="rightArrow">
            <a:avLst>
              <a:gd name="adj1" fmla="val 38114"/>
              <a:gd name="adj2" fmla="val 19928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Shape 251"/>
          <p:cNvSpPr/>
          <p:nvPr/>
        </p:nvSpPr>
        <p:spPr>
          <a:xfrm>
            <a:off x="10579150" y="4968125"/>
            <a:ext cx="1269899" cy="1269899"/>
          </a:xfrm>
          <a:prstGeom prst="rightArrow">
            <a:avLst>
              <a:gd name="adj1" fmla="val 38114"/>
              <a:gd name="adj2" fmla="val 19928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hape 233"/>
          <p:cNvSpPr txBox="1"/>
          <p:nvPr/>
        </p:nvSpPr>
        <p:spPr>
          <a:xfrm>
            <a:off x="4025899" y="6340000"/>
            <a:ext cx="2840414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Сериализовать</a:t>
            </a:r>
            <a:endParaRPr lang="en-US" sz="3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2" name="Shape 235"/>
          <p:cNvSpPr txBox="1"/>
          <p:nvPr/>
        </p:nvSpPr>
        <p:spPr>
          <a:xfrm>
            <a:off x="8911244" y="4168150"/>
            <a:ext cx="317307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Десериализовать</a:t>
            </a:r>
            <a:endParaRPr lang="en-US" sz="3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Shape 6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3969" y="793631"/>
            <a:ext cx="10817525" cy="7556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6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3969" y="793631"/>
            <a:ext cx="10817525" cy="7556740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Shape 660"/>
          <p:cNvSpPr txBox="1"/>
          <p:nvPr/>
        </p:nvSpPr>
        <p:spPr>
          <a:xfrm>
            <a:off x="1800225" y="4095750"/>
            <a:ext cx="14211300" cy="2832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def oauth()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return { "consumer_key" : "h7Lu...Ng",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"consumer_secret" : "dNKenAC3New...mmn7Q",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"token_key" : "10185562-ein2...P4GEQQOSGI",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      "token_secret" : "H0ycCFemmwyf1...qoIpBo" }</a:t>
            </a:r>
          </a:p>
        </p:txBody>
      </p:sp>
      <p:sp>
        <p:nvSpPr>
          <p:cNvPr id="661" name="Shape 661"/>
          <p:cNvSpPr txBox="1"/>
          <p:nvPr/>
        </p:nvSpPr>
        <p:spPr>
          <a:xfrm>
            <a:off x="13839825" y="4095750"/>
            <a:ext cx="2171700" cy="558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b="0" i="0" u="none" strike="noStrike" cap="none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hidden.py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" name="Shape 6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8475" y="810883"/>
            <a:ext cx="10386204" cy="7539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Shape 671"/>
          <p:cNvSpPr txBox="1"/>
          <p:nvPr/>
        </p:nvSpPr>
        <p:spPr>
          <a:xfrm>
            <a:off x="409575" y="882748"/>
            <a:ext cx="15135225" cy="405120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urllib</a:t>
            </a:r>
            <a:endParaRPr lang="en-US" sz="22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oauth</a:t>
            </a:r>
            <a:endParaRPr lang="en-US" sz="22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hidden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augment(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url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parameters)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secrets =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hidden.oauth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consumer =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oauth.OAuthConsumer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(secrets['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consumer_key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'], secrets['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consumer_secret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token =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oauth.OAuthToken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(secrets['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token_key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'],secrets['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token_secret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oauth_request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oauth.OAuthRequest.from_consumer_and_token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(consumer,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 token=token,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http_method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='GET',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http_url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=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url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parameters=parameters)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oauth_request.sign_request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(oauth.OAuthSignatureMethod_HMAC_SHA1(), consumer, token)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return </a:t>
            </a:r>
            <a:r>
              <a:rPr lang="en-US" sz="2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oauth_request.to_url</a:t>
            </a:r>
            <a:r>
              <a:rPr lang="en-US" sz="2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  <p:sp>
        <p:nvSpPr>
          <p:cNvPr id="672" name="Shape 672"/>
          <p:cNvSpPr txBox="1"/>
          <p:nvPr/>
        </p:nvSpPr>
        <p:spPr>
          <a:xfrm>
            <a:off x="13008649" y="936044"/>
            <a:ext cx="2536151" cy="558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b="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twurl.py</a:t>
            </a:r>
            <a:endParaRPr lang="en-US" sz="3000" b="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673" name="Shape 673"/>
          <p:cNvSpPr txBox="1"/>
          <p:nvPr/>
        </p:nvSpPr>
        <p:spPr>
          <a:xfrm>
            <a:off x="863600" y="5698346"/>
            <a:ext cx="14517687" cy="2387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https://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api.twitter.com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/1.1/statuses/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user_timeline.json?count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=2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&amp;oauth_version=1.0&amp;oauth_token=101...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SGI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&amp;screen_name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=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drchuck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&amp;oauth_nonce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=09239679&amp;oauth_timestamp=1380395644&amp;oauth_signature=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rLK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...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BoD&amp;oauth_consumer_key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=h7Lu...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GNg&amp;oauth_signature_method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=HMAC-SHA1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9" name="Shape 679"/>
          <p:cNvSpPr txBox="1">
            <a:spLocks noGrp="1"/>
          </p:cNvSpPr>
          <p:nvPr>
            <p:ph type="body" idx="1"/>
          </p:nvPr>
        </p:nvSpPr>
        <p:spPr>
          <a:xfrm>
            <a:off x="950076" y="2603500"/>
            <a:ext cx="14355849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Сервис-ориентированная архитектура позволяет разбить приложение на независимые компоненты и использовать их в сети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lvl="0" indent="-457200">
              <a:spcAft>
                <a:spcPts val="1000"/>
              </a:spcAft>
              <a:buSzPct val="100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Программный интерфейс приложения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(API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000" dirty="0">
                <a:solidFill>
                  <a:schemeClr val="bg1"/>
                </a:solidFill>
              </a:rPr>
              <a:t>—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договор для взаимодействия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lvl="0" indent="-457200">
              <a:spcAft>
                <a:spcPts val="1000"/>
              </a:spcAft>
              <a:buSzPct val="100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Веб-сервисы предоставляют инфраструктуру для приложений, взаимодейст-вующих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(API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 сети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SOAP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REST </a:t>
            </a:r>
            <a:r>
              <a:rPr lang="ru-RU" sz="3000" dirty="0" smtClean="0">
                <a:solidFill>
                  <a:schemeClr val="bg1"/>
                </a:solidFill>
              </a:rPr>
              <a:t>—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два стиля взаимодействия веб-сервисов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lvl="0" indent="-457200">
              <a:spcAft>
                <a:spcPts val="1000"/>
              </a:spcAft>
              <a:buSzPct val="100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JSON </a:t>
            </a:r>
            <a:r>
              <a:rPr lang="ru-RU" sz="2800" dirty="0" smtClean="0">
                <a:solidFill>
                  <a:schemeClr val="bg1"/>
                </a:solidFill>
              </a:rPr>
              <a:t>— форматы сериализации (публикации по частям)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Shape 684"/>
          <p:cNvSpPr txBox="1">
            <a:spLocks noGrp="1"/>
          </p:cNvSpPr>
          <p:nvPr>
            <p:ph type="title" idx="4294967295"/>
          </p:nvPr>
        </p:nvSpPr>
        <p:spPr>
          <a:xfrm>
            <a:off x="1725282" y="1121193"/>
            <a:ext cx="12206617" cy="81121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-RU" sz="3600" dirty="0">
                <a:solidFill>
                  <a:srgbClr val="FFFF00"/>
                </a:solidFill>
              </a:rPr>
              <a:t>Авторы </a:t>
            </a:r>
            <a:r>
              <a:rPr lang="en-US" sz="3600" dirty="0">
                <a:solidFill>
                  <a:srgbClr val="FFFF00"/>
                </a:solidFill>
              </a:rPr>
              <a:t> / </a:t>
            </a:r>
            <a:r>
              <a:rPr lang="ru-RU" sz="3600" dirty="0">
                <a:solidFill>
                  <a:srgbClr val="FFFF00"/>
                </a:solidFill>
              </a:rPr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686" name="Shape 686"/>
          <p:cNvSpPr txBox="1"/>
          <p:nvPr/>
        </p:nvSpPr>
        <p:spPr>
          <a:xfrm>
            <a:off x="1206100" y="2261619"/>
            <a:ext cx="6797699" cy="577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en-US" sz="1800" dirty="0">
                <a:solidFill>
                  <a:srgbClr val="FFFFFF"/>
                </a:solidFill>
              </a:rPr>
              <a:t>… Insert new Contributors and Translations here</a:t>
            </a:r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Школе Информации Мичиганского Университета  и </a:t>
            </a:r>
            <a:r>
              <a:rPr lang="en-US" sz="1800" u="sng" dirty="0">
                <a:solidFill>
                  <a:srgbClr val="FFFF00"/>
                </a:solidFill>
                <a:hlinkClick r:id="rId4"/>
              </a:rPr>
              <a:t>open.umich.edu</a:t>
            </a:r>
            <a:r>
              <a:rPr lang="ru-RU" sz="1800" dirty="0">
                <a:solidFill>
                  <a:srgbClr val="FFFFFF"/>
                </a:solidFill>
              </a:rPr>
              <a:t> , и доступны по лицензии Creative Commons Attribution 4.0 License.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687" name="Shape 6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900" y="1014543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Shape 68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897687" y="1192743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Shape 689"/>
          <p:cNvSpPr txBox="1"/>
          <p:nvPr/>
        </p:nvSpPr>
        <p:spPr>
          <a:xfrm>
            <a:off x="8704400" y="2392094"/>
            <a:ext cx="6797699" cy="56477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</a:p>
        </p:txBody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Разметка данных для отправки по сети…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5" name="Shape 265"/>
          <p:cNvSpPr txBox="1"/>
          <p:nvPr/>
        </p:nvSpPr>
        <p:spPr>
          <a:xfrm>
            <a:off x="3840216" y="7170530"/>
            <a:ext cx="857556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https://ru.wikipedia.org/wiki/XML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1155700" y="762000"/>
            <a:ext cx="13932000" cy="17779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-элементы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Ноды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Простой элемент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Сложный элемент</a:t>
            </a:r>
            <a:endParaRPr lang="en-US"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7316786" y="2539899"/>
            <a:ext cx="7295999" cy="56631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&lt;people&gt;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Чак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 &lt;phone&gt;303 4456&lt;/phone&gt;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&lt;/person&gt;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 &lt;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  <a:r>
              <a:rPr lang="ru-RU" sz="3600" dirty="0" err="1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Ноа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 &lt;phone&gt;622 7421&lt;/phone&gt;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&lt;/person&gt;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&lt;/people&gt;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title"/>
          </p:nvPr>
        </p:nvSpPr>
        <p:spPr>
          <a:xfrm>
            <a:off x="850323" y="762000"/>
            <a:ext cx="14555355" cy="17779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Расширяемый язык разметки</a:t>
            </a:r>
            <a:r>
              <a:rPr lang="en-US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(XML)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1155700" y="2963022"/>
            <a:ext cx="13932000" cy="469465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457200" lvl="0" indent="-457200"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Основная цель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помочь информационным системам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обмениваться структурированными данными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Появился как подмножество Стандартного обобщенного языка разметки (англ.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SGML)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и разработан так, чтобы быть понятным человеку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265"/>
          <p:cNvSpPr txBox="1"/>
          <p:nvPr/>
        </p:nvSpPr>
        <p:spPr>
          <a:xfrm>
            <a:off x="4673900" y="7170530"/>
            <a:ext cx="68955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https://ru.wikipedia.org/wiki/XML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1155700" y="762000"/>
            <a:ext cx="13571873" cy="17779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Основы 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XML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171000"/>
              <a:buFont typeface="Cabin"/>
              <a:buChar char="•"/>
            </a:pP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Начальный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тег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Закрывающий тег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Текстовый контент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Атрибут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Самозакрывающийся тег</a:t>
            </a:r>
            <a:endParaRPr lang="en-US"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9" name="Shape 279"/>
          <p:cNvSpPr txBox="1"/>
          <p:nvPr/>
        </p:nvSpPr>
        <p:spPr>
          <a:xfrm>
            <a:off x="8332774" y="3136900"/>
            <a:ext cx="6394799" cy="4635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&lt;person&gt;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4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</a:t>
            </a:r>
            <a:r>
              <a:rPr lang="en-US" sz="44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  <a:r>
              <a:rPr lang="ru-RU" sz="4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Чак</a:t>
            </a:r>
            <a:r>
              <a:rPr lang="en-US" sz="4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</a:t>
            </a:r>
            <a:r>
              <a:rPr lang="en-US" sz="4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4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&lt;phone </a:t>
            </a:r>
            <a:r>
              <a:rPr lang="en-US" sz="4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type=</a:t>
            </a:r>
            <a:r>
              <a:rPr lang="en-US" sz="4400" dirty="0">
                <a:solidFill>
                  <a:srgbClr val="FF7F00"/>
                </a:solidFill>
              </a:rPr>
              <a:t>"</a:t>
            </a:r>
            <a:r>
              <a:rPr lang="en-US" sz="44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intl</a:t>
            </a:r>
            <a:r>
              <a:rPr lang="en-US" sz="4400" dirty="0">
                <a:solidFill>
                  <a:srgbClr val="FF7F00"/>
                </a:solidFill>
              </a:rPr>
              <a:t>"</a:t>
            </a:r>
            <a:r>
              <a:rPr lang="en-US" sz="4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+1 734 303 4456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-US" sz="4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&lt;/phone&gt;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-US" sz="4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&lt;email</a:t>
            </a:r>
            <a:r>
              <a:rPr lang="en-US" sz="4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hide=</a:t>
            </a:r>
            <a:r>
              <a:rPr lang="en-US" sz="4400" dirty="0">
                <a:solidFill>
                  <a:srgbClr val="FF7F00"/>
                </a:solidFill>
              </a:rPr>
              <a:t>"</a:t>
            </a:r>
            <a:r>
              <a:rPr lang="en-US" sz="4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  <a:r>
              <a:rPr lang="en-US" sz="4400" dirty="0">
                <a:solidFill>
                  <a:srgbClr val="FF7F00"/>
                </a:solidFill>
              </a:rPr>
              <a:t>"</a:t>
            </a:r>
            <a:r>
              <a:rPr lang="en-US" sz="4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&lt;/person&gt;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5400</TotalTime>
  <Words>2802</Words>
  <Application>Microsoft Office PowerPoint</Application>
  <PresentationFormat>Произвольный</PresentationFormat>
  <Paragraphs>540</Paragraphs>
  <Slides>55</Slides>
  <Notes>55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Title &amp; Subtitle</vt:lpstr>
      <vt:lpstr>Использование веб-сервисов</vt:lpstr>
      <vt:lpstr>Данные в Веб</vt:lpstr>
      <vt:lpstr>Передача данных по «сети»</vt:lpstr>
      <vt:lpstr>Соглашения по формату передачи</vt:lpstr>
      <vt:lpstr>Соглашения по формату передачи</vt:lpstr>
      <vt:lpstr>XML</vt:lpstr>
      <vt:lpstr>XML-элементы (Ноды)</vt:lpstr>
      <vt:lpstr>Расширяемый язык разметки (XML)</vt:lpstr>
      <vt:lpstr>Основы XML</vt:lpstr>
      <vt:lpstr>Пробелы</vt:lpstr>
      <vt:lpstr>XML-терминология</vt:lpstr>
      <vt:lpstr>XML в виде дерева</vt:lpstr>
      <vt:lpstr>Текст и атрибуты в XML </vt:lpstr>
      <vt:lpstr>XML в виде путей</vt:lpstr>
      <vt:lpstr>XML-схема</vt:lpstr>
      <vt:lpstr>XML-схема </vt:lpstr>
      <vt:lpstr>Презентация PowerPoint</vt:lpstr>
      <vt:lpstr>Презентация PowerPoint</vt:lpstr>
      <vt:lpstr>Множество языков XML-схемы</vt:lpstr>
      <vt:lpstr>XSD XML-схема (W3C)</vt:lpstr>
      <vt:lpstr>Структура XSD</vt:lpstr>
      <vt:lpstr>XSD-ограничения</vt:lpstr>
      <vt:lpstr> Типы данных XSD</vt:lpstr>
      <vt:lpstr>ISO 8601 Формат Дата/Время</vt:lpstr>
      <vt:lpstr>Презентация PowerPoint</vt:lpstr>
      <vt:lpstr>Презентация PowerPoint</vt:lpstr>
      <vt:lpstr>Презентация PowerPoint</vt:lpstr>
      <vt:lpstr>Презентация PowerPoint</vt:lpstr>
      <vt:lpstr>Текстовый формат обмена данными (JSON)</vt:lpstr>
      <vt:lpstr>Литеральная нотация объектов в JavaScript</vt:lpstr>
      <vt:lpstr>Презентация PowerPoint</vt:lpstr>
      <vt:lpstr>Презентация PowerPoint</vt:lpstr>
      <vt:lpstr>Презентация PowerPoint</vt:lpstr>
      <vt:lpstr>Презентация PowerPoint</vt:lpstr>
      <vt:lpstr> Сервис-ориентированный подход</vt:lpstr>
      <vt:lpstr>Сервис-ориентированный подход</vt:lpstr>
      <vt:lpstr>Многочисленные системы</vt:lpstr>
      <vt:lpstr> Веб-сервисы</vt:lpstr>
      <vt:lpstr>Программный интерфейс приложения (API)</vt:lpstr>
      <vt:lpstr>Презентация PowerPoint</vt:lpstr>
      <vt:lpstr>Презентация PowerPoint</vt:lpstr>
      <vt:lpstr>Презентация PowerPoint</vt:lpstr>
      <vt:lpstr>API-безопасность и ограничение на количество обращений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Резюме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Web Services</dc:title>
  <cp:lastModifiedBy>Vita</cp:lastModifiedBy>
  <cp:revision>181</cp:revision>
  <dcterms:modified xsi:type="dcterms:W3CDTF">2021-05-07T18:32:39Z</dcterms:modified>
</cp:coreProperties>
</file>