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4" r:id="rId1"/>
  </p:sldMasterIdLst>
  <p:notesMasterIdLst>
    <p:notesMasterId r:id="rId49"/>
  </p:notesMasterIdLst>
  <p:sldIdLst>
    <p:sldId id="256" r:id="rId2"/>
    <p:sldId id="257" r:id="rId3"/>
    <p:sldId id="258" r:id="rId4"/>
    <p:sldId id="259" r:id="rId5"/>
    <p:sldId id="260" r:id="rId6"/>
    <p:sldId id="302" r:id="rId7"/>
    <p:sldId id="262" r:id="rId8"/>
    <p:sldId id="263" r:id="rId9"/>
    <p:sldId id="266" r:id="rId10"/>
    <p:sldId id="267" r:id="rId11"/>
    <p:sldId id="268" r:id="rId12"/>
    <p:sldId id="269" r:id="rId13"/>
    <p:sldId id="270" r:id="rId14"/>
    <p:sldId id="271" r:id="rId15"/>
    <p:sldId id="273" r:id="rId16"/>
    <p:sldId id="274" r:id="rId17"/>
    <p:sldId id="308" r:id="rId18"/>
    <p:sldId id="275" r:id="rId19"/>
    <p:sldId id="276" r:id="rId20"/>
    <p:sldId id="305" r:id="rId21"/>
    <p:sldId id="309" r:id="rId22"/>
    <p:sldId id="310" r:id="rId23"/>
    <p:sldId id="280" r:id="rId24"/>
    <p:sldId id="281" r:id="rId25"/>
    <p:sldId id="283" r:id="rId26"/>
    <p:sldId id="282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311" r:id="rId35"/>
    <p:sldId id="312" r:id="rId36"/>
    <p:sldId id="291" r:id="rId37"/>
    <p:sldId id="313" r:id="rId38"/>
    <p:sldId id="293" r:id="rId39"/>
    <p:sldId id="294" r:id="rId40"/>
    <p:sldId id="295" r:id="rId41"/>
    <p:sldId id="296" r:id="rId42"/>
    <p:sldId id="306" r:id="rId43"/>
    <p:sldId id="307" r:id="rId44"/>
    <p:sldId id="299" r:id="rId45"/>
    <p:sldId id="300" r:id="rId46"/>
    <p:sldId id="301" r:id="rId47"/>
    <p:sldId id="304" r:id="rId4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A00"/>
    <a:srgbClr val="FF9300"/>
    <a:srgbClr val="FF40FF"/>
    <a:srgbClr val="00F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00"/>
    <p:restoredTop sz="93870"/>
  </p:normalViewPr>
  <p:slideViewPr>
    <p:cSldViewPr snapToGrid="0" snapToObjects="1">
      <p:cViewPr>
        <p:scale>
          <a:sx n="100" d="100"/>
          <a:sy n="100" d="100"/>
        </p:scale>
        <p:origin x="-660" y="15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6346740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solidFill>
                  <a:schemeClr val="dk2"/>
                </a:solidFill>
              </a:rPr>
              <a:t>Заметка</a:t>
            </a:r>
            <a:r>
              <a:rPr lang="ru-RU" baseline="0" dirty="0" smtClean="0">
                <a:solidFill>
                  <a:schemeClr val="dk2"/>
                </a:solidFill>
              </a:rPr>
              <a:t> от Чарльза</a:t>
            </a:r>
            <a:r>
              <a:rPr lang="ru-RU" dirty="0" smtClean="0">
                <a:solidFill>
                  <a:schemeClr val="dk2"/>
                </a:solidFill>
              </a:rPr>
              <a:t>. При использовании этих материалов, вы можете удалить логотип университета</a:t>
            </a:r>
            <a:r>
              <a:rPr lang="ru-RU" baseline="0" dirty="0" smtClean="0">
                <a:solidFill>
                  <a:schemeClr val="dk2"/>
                </a:solidFill>
              </a:rPr>
              <a:t> и заменить его собственным</a:t>
            </a:r>
            <a:r>
              <a:rPr lang="ru-RU" dirty="0" smtClean="0">
                <a:solidFill>
                  <a:schemeClr val="dk2"/>
                </a:solidFill>
              </a:rPr>
              <a:t>, но,</a:t>
            </a:r>
            <a:r>
              <a:rPr lang="ru-RU" baseline="0" dirty="0" smtClean="0">
                <a:solidFill>
                  <a:schemeClr val="dk2"/>
                </a:solidFill>
              </a:rPr>
              <a:t> пожалуйста, сохраните </a:t>
            </a:r>
            <a:r>
              <a:rPr lang="ru-RU" dirty="0" smtClean="0">
                <a:solidFill>
                  <a:schemeClr val="dk2"/>
                </a:solidFill>
              </a:rPr>
              <a:t>CC-BY логотип</a:t>
            </a:r>
            <a:r>
              <a:rPr lang="ru-RU" baseline="0" dirty="0" smtClean="0">
                <a:solidFill>
                  <a:schemeClr val="dk2"/>
                </a:solidFill>
              </a:rPr>
              <a:t> на первой странице, а также на последней странице  - «Благодарности».</a:t>
            </a:r>
            <a:endParaRPr lang="ru-RU" dirty="0" smtClean="0"/>
          </a:p>
        </p:txBody>
      </p:sp>
      <p:sp>
        <p:nvSpPr>
          <p:cNvPr id="141" name="Shape 1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461791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28" name="Shape 22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42821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247" name="Shape 24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272540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Shape 269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270" name="Shape 2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629874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0" name="Shape 2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56211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Shape 296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7" name="Shape 2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83102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4" name="Shape 3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654004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Shape 322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3" name="Shape 32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349731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Shape 331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2" name="Shape 3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03379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Shape 337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8" name="Shape 3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290123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Shape 368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9" name="Shape 3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004933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7" name="Shape 14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69225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Shape 368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9" name="Shape 3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8014305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Shape 368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9" name="Shape 3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87035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Shape 391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2" name="Shape 3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8036778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Shape 396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7" name="Shape 3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5035022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Shape 409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10" name="Shape 4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303929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Shape 403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04" name="Shape 4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102486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Shape 416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17" name="Shape 4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0339323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Shape 422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23" name="Shape 42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066593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Shape 428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29" name="Shape 42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0427925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Shape 434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35" name="Shape 43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81330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3" name="Shape 1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2633042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Shape 441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42" name="Shape 44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634568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Shape 449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50" name="Shape 4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9412330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Shape 455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56" name="Shape 4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96829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Shape 461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2" name="Shape 4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5455218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Shape 461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2" name="Shape 4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6483272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Shape 461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2" name="Shape 4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1169901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Shape 461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2" name="Shape 4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4993265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Shape 495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6" name="Shape 4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9125371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Shape 501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02" name="Shape 5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107979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Shape 507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08" name="Shape 5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632389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0" name="Shape 1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6004963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Shape 515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16" name="Shape 51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50323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Shape 515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16" name="Shape 51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5492677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Shape 515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16" name="Shape 51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9257178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Shape 541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42" name="Shape 54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0757023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Shape 548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49" name="Shape 5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1742885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Shape 5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55" name="Shape 5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Font typeface="Merriweather Sans"/>
              <a:buNone/>
            </a:pPr>
            <a:endParaRPr sz="3000" b="0" i="0" u="none" strike="noStrike" cap="none"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  <p:extLst>
      <p:ext uri="{BB962C8B-B14F-4D97-AF65-F5344CB8AC3E}">
        <p14:creationId xmlns:p14="http://schemas.microsoft.com/office/powerpoint/2010/main" val="16752683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70" name="Shape 1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095587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Shape 4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77" name="Shape 47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570375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7" name="Shape 1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68016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3" name="Shape 1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166696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9" name="Shape 20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967054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pe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650081" y="864394"/>
            <a:ext cx="7836694" cy="173593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257175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51435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771525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0287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650081" y="2650331"/>
            <a:ext cx="7836694" cy="59293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192881" lvl="0" indent="-192881" algn="ctr" rtl="0">
              <a:spcBef>
                <a:spcPts val="0"/>
              </a:spcBef>
              <a:spcAft>
                <a:spcPts val="0"/>
              </a:spcAft>
              <a:defRPr/>
            </a:lvl1pPr>
            <a:lvl2pPr marL="417909" lvl="1" indent="-160734" algn="ctr" rtl="0">
              <a:spcBef>
                <a:spcPts val="0"/>
              </a:spcBef>
              <a:spcAft>
                <a:spcPts val="0"/>
              </a:spcAft>
              <a:defRPr/>
            </a:lvl2pPr>
            <a:lvl3pPr marL="642938" lvl="2" indent="-128588" algn="ctr" rtl="0">
              <a:spcBef>
                <a:spcPts val="0"/>
              </a:spcBef>
              <a:spcAft>
                <a:spcPts val="0"/>
              </a:spcAft>
              <a:defRPr/>
            </a:lvl3pPr>
            <a:lvl4pPr marL="900113" lvl="3" indent="-128588" algn="ctr" rtl="0">
              <a:spcBef>
                <a:spcPts val="0"/>
              </a:spcBef>
              <a:spcAft>
                <a:spcPts val="0"/>
              </a:spcAft>
              <a:defRPr/>
            </a:lvl4pPr>
            <a:lvl5pPr marL="1157288" lvl="4" indent="-128588" algn="ctr" rtl="0">
              <a:spcBef>
                <a:spcPts val="0"/>
              </a:spcBef>
              <a:spcAft>
                <a:spcPts val="0"/>
              </a:spcAft>
              <a:defRPr/>
            </a:lvl5pPr>
            <a:lvl6pPr marL="257175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51435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771525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0287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9318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>
            <a:spLocks noGrp="1"/>
          </p:cNvSpPr>
          <p:nvPr>
            <p:ph type="title"/>
          </p:nvPr>
        </p:nvSpPr>
        <p:spPr>
          <a:xfrm>
            <a:off x="650081" y="428625"/>
            <a:ext cx="7836750" cy="100006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257175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51435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771525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0287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650081" y="1464469"/>
            <a:ext cx="7836750" cy="3207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00050" lvl="0" indent="-80153" algn="l" rtl="0">
              <a:spcBef>
                <a:spcPts val="1969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 sz="3200"/>
            </a:lvl1pPr>
            <a:lvl2pPr marL="564356" lvl="1" indent="-80153" algn="l" rtl="0">
              <a:spcBef>
                <a:spcPts val="1969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2pPr>
            <a:lvl3pPr marL="728663" lvl="2" indent="-80153" algn="l" rtl="0">
              <a:spcBef>
                <a:spcPts val="1969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3pPr>
            <a:lvl4pPr marL="900113" lvl="3" indent="-80153" algn="l" rtl="0">
              <a:spcBef>
                <a:spcPts val="1969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4pPr>
            <a:lvl5pPr marL="1064419" lvl="4" indent="-80153" algn="l" rtl="0">
              <a:spcBef>
                <a:spcPts val="1969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5pPr>
            <a:lvl6pPr marL="1321594" lvl="5" indent="-80153" algn="l" rtl="0">
              <a:spcBef>
                <a:spcPts val="1969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6pPr>
            <a:lvl7pPr marL="1578769" lvl="6" indent="-80153" algn="l" rtl="0">
              <a:spcBef>
                <a:spcPts val="1969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7pPr>
            <a:lvl8pPr marL="1835944" lvl="7" indent="-80153" algn="l" rtl="0">
              <a:spcBef>
                <a:spcPts val="1969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8pPr>
            <a:lvl9pPr marL="2093119" lvl="8" indent="-80153" algn="l" rtl="0">
              <a:spcBef>
                <a:spcPts val="1969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03144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tle Only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>
            <a:spLocks noGrp="1"/>
          </p:cNvSpPr>
          <p:nvPr>
            <p:ph type="title"/>
          </p:nvPr>
        </p:nvSpPr>
        <p:spPr>
          <a:xfrm>
            <a:off x="650081" y="428625"/>
            <a:ext cx="7836750" cy="100006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257175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51435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771525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0287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01211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008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650081" y="864394"/>
            <a:ext cx="7836694" cy="173593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defRPr/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650081" y="2650331"/>
            <a:ext cx="7836694" cy="59293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342900" algn="ctr" rtl="0">
              <a:spcBef>
                <a:spcPts val="0"/>
              </a:spcBef>
              <a:spcAft>
                <a:spcPts val="0"/>
              </a:spcAft>
              <a:defRPr/>
            </a:lvl1pPr>
            <a:lvl2pPr marL="742950" marR="0" lvl="1" indent="-285750" algn="ctr" rtl="0">
              <a:spcBef>
                <a:spcPts val="0"/>
              </a:spcBef>
              <a:spcAft>
                <a:spcPts val="0"/>
              </a:spcAft>
              <a:defRPr/>
            </a:lvl2pPr>
            <a:lvl3pPr marL="1143000" marR="0" lvl="2" indent="-228600" algn="ctr" rtl="0">
              <a:spcBef>
                <a:spcPts val="0"/>
              </a:spcBef>
              <a:spcAft>
                <a:spcPts val="0"/>
              </a:spcAft>
              <a:defRPr/>
            </a:lvl3pPr>
            <a:lvl4pPr marL="1600200" marR="0" lvl="3" indent="-228600" algn="ctr" rtl="0">
              <a:spcBef>
                <a:spcPts val="0"/>
              </a:spcBef>
              <a:spcAft>
                <a:spcPts val="0"/>
              </a:spcAft>
              <a:defRPr/>
            </a:lvl4pPr>
            <a:lvl5pPr marL="2057400" marR="0" lvl="4" indent="-22860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432054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2025" smtClean="0"/>
          </a:p>
        </p:txBody>
      </p:sp>
      <p:sp>
        <p:nvSpPr>
          <p:cNvPr id="5" name="Rectangle 3"/>
          <p:cNvSpPr>
            <a:spLocks noChangeArrowheads="1"/>
          </p:cNvSpPr>
          <p:nvPr userDrawn="1"/>
        </p:nvSpPr>
        <p:spPr bwMode="auto">
          <a:xfrm>
            <a:off x="0" y="4701159"/>
            <a:ext cx="9144000" cy="442341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2025" smtClean="0"/>
          </a:p>
        </p:txBody>
      </p:sp>
    </p:spTree>
    <p:extLst>
      <p:ext uri="{BB962C8B-B14F-4D97-AF65-F5344CB8AC3E}">
        <p14:creationId xmlns:p14="http://schemas.microsoft.com/office/powerpoint/2010/main" val="80086883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5" r:id="rId1"/>
    <p:sldLayoutId id="2147483687" r:id="rId2"/>
    <p:sldLayoutId id="2147483688" r:id="rId3"/>
    <p:sldLayoutId id="2147483689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788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&#1054;&#1073;&#1098;&#1077;&#1082;&#1090;&#1085;&#1086;-&#1086;&#1088;&#1080;&#1077;&#1085;&#1090;&#1080;&#1088;&#1086;&#1074;&#1072;&#1085;&#1085;&#1086;&#1077;_&#1087;&#1088;&#1086;&#1075;&#1088;&#1072;&#1084;&#1084;&#1080;&#1088;&#1086;&#1074;&#1072;&#1085;&#1080;&#1077;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ru.wikipedia.org/wiki/&#1054;&#1073;&#1098;&#1077;&#1082;&#1090;&#1085;&#1086;-&#1086;&#1088;&#1080;&#1077;&#1085;&#1090;&#1080;&#1088;&#1086;&#1074;&#1072;&#1085;&#1085;&#1086;&#1077;_&#1087;&#1088;&#1086;&#1075;&#1088;&#1072;&#1084;&#1084;&#1080;&#1088;&#1086;&#1074;&#1072;&#1085;&#1080;&#1077;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ru.wikipedia.org/wiki/&#1054;&#1073;&#1098;&#1077;&#1082;&#1090;&#1085;&#1086;-&#1086;&#1088;&#1080;&#1077;&#1085;&#1090;&#1080;&#1088;&#1086;&#1074;&#1072;&#1085;&#1085;&#1086;&#1077;_&#1087;&#1088;&#1086;&#1075;&#1088;&#1072;&#1084;&#1084;&#1080;&#1088;&#1086;&#1074;&#1072;&#1085;&#1080;&#1077;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&#1050;&#1086;&#1085;&#1089;&#1090;&#1088;&#1091;&#1082;&#1090;&#1086;&#1088;_(&#1086;&#1073;&#1098;&#1077;&#1082;&#1090;&#1085;&#1086;-&#1086;&#1088;&#1080;&#1077;&#1085;&#1090;&#1080;&#1088;&#1086;&#1074;&#1072;&#1085;&#1085;&#1086;&#1077;_&#1087;&#1088;&#1086;&#1075;&#1088;&#1072;&#1084;&#1084;&#1080;&#1088;&#1086;&#1074;&#1072;&#1085;&#1080;&#1077;)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&#1050;&#1086;&#1085;&#1089;&#1090;&#1088;&#1091;&#1082;&#1090;&#1086;&#1088;_(&#1086;&#1073;&#1098;&#1077;&#1082;&#1090;&#1085;&#1086;-&#1086;&#1088;&#1080;&#1077;&#1085;&#1090;&#1080;&#1088;&#1086;&#1074;&#1072;&#1085;&#1085;&#1086;&#1077;_&#1087;&#1088;&#1086;&#1075;&#1088;&#1072;&#1084;&#1084;&#1080;&#1088;&#1086;&#1074;&#1072;&#1085;&#1080;&#1077;)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&#1054;&#1073;&#1098;&#1077;&#1082;&#1090;&#1085;&#1086;-&#1086;&#1088;&#1080;&#1077;&#1085;&#1090;&#1080;&#1088;&#1086;&#1074;&#1072;&#1085;&#1085;&#1086;&#1077;_&#1087;&#1088;&#1086;&#1075;&#1088;&#1072;&#1084;&#1084;&#1080;&#1088;&#1086;&#1074;&#1072;&#1085;&#1080;&#1077;" TargetMode="Externa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www.dr-chuck.com" TargetMode="Externa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png"/><Relationship Id="rId5" Type="http://schemas.openxmlformats.org/officeDocument/2006/relationships/image" Target="../media/image2.jpg"/><Relationship Id="rId4" Type="http://schemas.openxmlformats.org/officeDocument/2006/relationships/hyperlink" Target="http://open.umich.edu/" TargetMode="Externa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Lassie#/media/File:Lassie_and_Tommy_Rettig_1956.JPG" TargetMode="External"/><Relationship Id="rId2" Type="http://schemas.openxmlformats.org/officeDocument/2006/relationships/hyperlink" Target="https://www.flickr.com/photos/dinnerseries/23570475099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25000"/>
              <a:buFont typeface="Cabin"/>
              <a:buNone/>
            </a:pPr>
            <a:r>
              <a:rPr lang="ru-RU" sz="47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Объекты Пайтон</a:t>
            </a:r>
            <a:endParaRPr lang="en" sz="47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144" name="Shape 14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rgbClr val="FFFB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Чарльз Северанс</a:t>
            </a:r>
            <a:endParaRPr lang="en" sz="2000" u="none" strike="noStrike" cap="none" dirty="0">
              <a:solidFill>
                <a:srgbClr val="FFFB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33081" y="3689514"/>
            <a:ext cx="8633012" cy="797468"/>
            <a:chOff x="212560" y="3293268"/>
            <a:chExt cx="14572387" cy="1346112"/>
          </a:xfrm>
        </p:grpSpPr>
        <p:sp>
          <p:nvSpPr>
            <p:cNvPr id="10" name="Shape 206"/>
            <p:cNvSpPr txBox="1"/>
            <p:nvPr/>
          </p:nvSpPr>
          <p:spPr>
            <a:xfrm>
              <a:off x="2676260" y="3612268"/>
              <a:ext cx="9985799" cy="1016099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00"/>
                </a:buClr>
                <a:buSzPct val="25000"/>
                <a:buFont typeface="Cabin"/>
                <a:buNone/>
              </a:pPr>
              <a:r>
                <a:rPr lang="ru-RU" sz="1800" u="none" strike="noStrike" cap="none" dirty="0" smtClean="0">
                  <a:solidFill>
                    <a:srgbClr val="FFFF00"/>
                  </a:solidFill>
                  <a:latin typeface="Arial Regular" charset="0"/>
                  <a:ea typeface="Arial Regular" charset="0"/>
                  <a:cs typeface="Arial Regular" charset="0"/>
                  <a:sym typeface="Cabin"/>
                </a:rPr>
                <a:t>Пайтон для всех</a:t>
              </a:r>
              <a:endParaRPr lang="en-US" sz="1800" u="none" strike="noStrike" cap="none" dirty="0" smtClean="0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00"/>
                </a:buClr>
                <a:buSzPct val="25000"/>
                <a:buFont typeface="Cabin"/>
                <a:buNone/>
              </a:pPr>
              <a:r>
                <a:rPr lang="en-US" sz="1800" dirty="0" smtClean="0">
                  <a:solidFill>
                    <a:srgbClr val="FFFF00"/>
                  </a:solidFill>
                  <a:latin typeface="Arial Regular" charset="0"/>
                  <a:ea typeface="Arial Regular" charset="0"/>
                  <a:cs typeface="Arial Regular" charset="0"/>
                  <a:sym typeface="Cabin"/>
                </a:rPr>
                <a:t>www.py4e.com</a:t>
              </a:r>
              <a:endParaRPr lang="en-US" sz="1800" u="none" strike="noStrike" cap="none" dirty="0">
                <a:solidFill>
                  <a:srgbClr val="FFFF00"/>
                </a:solidFill>
                <a:latin typeface="Arial Regular" charset="0"/>
                <a:ea typeface="Arial Regular" charset="0"/>
                <a:cs typeface="Arial Regular" charset="0"/>
                <a:sym typeface="Cabin"/>
              </a:endParaRPr>
            </a:p>
          </p:txBody>
        </p:sp>
        <p:pic>
          <p:nvPicPr>
            <p:cNvPr id="11" name="Shape 20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2816447" y="3971043"/>
              <a:ext cx="1968500" cy="66833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Shape 208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12560" y="3293268"/>
              <a:ext cx="1346100" cy="134610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Shape 2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72342" y="411479"/>
            <a:ext cx="5513700" cy="3754800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Shape 231"/>
          <p:cNvSpPr/>
          <p:nvPr/>
        </p:nvSpPr>
        <p:spPr>
          <a:xfrm>
            <a:off x="2690275" y="1440175"/>
            <a:ext cx="1810799" cy="612299"/>
          </a:xfrm>
          <a:prstGeom prst="rect">
            <a:avLst/>
          </a:prstGeom>
          <a:solidFill>
            <a:srgbClr val="FF40FF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ru-RU" sz="24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Код</a:t>
            </a:r>
            <a:r>
              <a:rPr lang="en" sz="24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</a:t>
            </a:r>
            <a:r>
              <a:rPr lang="ru-RU" sz="24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Данные</a:t>
            </a:r>
            <a:endParaRPr lang="en" sz="24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32" name="Shape 232"/>
          <p:cNvSpPr/>
          <p:nvPr/>
        </p:nvSpPr>
        <p:spPr>
          <a:xfrm>
            <a:off x="183885" y="715191"/>
            <a:ext cx="1366199" cy="612299"/>
          </a:xfrm>
          <a:prstGeom prst="rect">
            <a:avLst/>
          </a:prstGeom>
          <a:solidFill>
            <a:srgbClr val="00F900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ru-RU" sz="2600" u="none" strike="noStrike" cap="none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Ввод</a:t>
            </a:r>
            <a:endParaRPr lang="en" sz="2600" u="none" strike="noStrike" cap="none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33" name="Shape 233"/>
          <p:cNvSpPr/>
          <p:nvPr/>
        </p:nvSpPr>
        <p:spPr>
          <a:xfrm>
            <a:off x="7554685" y="3913958"/>
            <a:ext cx="1366199" cy="612299"/>
          </a:xfrm>
          <a:prstGeom prst="rect">
            <a:avLst/>
          </a:prstGeom>
          <a:solidFill>
            <a:srgbClr val="FF9300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ru-RU" sz="2600" u="none" strike="noStrike" cap="none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Вывод</a:t>
            </a:r>
            <a:endParaRPr lang="en" sz="2600" u="none" strike="noStrike" cap="none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34" name="Shape 234"/>
          <p:cNvSpPr/>
          <p:nvPr/>
        </p:nvSpPr>
        <p:spPr>
          <a:xfrm>
            <a:off x="2690275" y="2659925"/>
            <a:ext cx="1795865" cy="612299"/>
          </a:xfrm>
          <a:prstGeom prst="rect">
            <a:avLst/>
          </a:prstGeom>
          <a:solidFill>
            <a:srgbClr val="FF40FF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ru-RU" sz="24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Код</a:t>
            </a:r>
            <a:r>
              <a:rPr lang="en" sz="24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</a:t>
            </a:r>
            <a:r>
              <a:rPr lang="ru-RU" sz="24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Данные</a:t>
            </a:r>
            <a:endParaRPr lang="en" sz="24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35" name="Shape 235"/>
          <p:cNvSpPr/>
          <p:nvPr/>
        </p:nvSpPr>
        <p:spPr>
          <a:xfrm>
            <a:off x="5461500" y="2086375"/>
            <a:ext cx="1797716" cy="612299"/>
          </a:xfrm>
          <a:prstGeom prst="rect">
            <a:avLst/>
          </a:prstGeom>
          <a:solidFill>
            <a:srgbClr val="FF40FF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ru-RU" sz="24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Код</a:t>
            </a:r>
            <a:r>
              <a:rPr lang="en" sz="24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</a:t>
            </a:r>
            <a:r>
              <a:rPr lang="ru-RU" sz="24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Данные</a:t>
            </a:r>
            <a:endParaRPr lang="en" sz="24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36" name="Shape 236"/>
          <p:cNvSpPr/>
          <p:nvPr/>
        </p:nvSpPr>
        <p:spPr>
          <a:xfrm>
            <a:off x="5099948" y="920925"/>
            <a:ext cx="1860689" cy="612299"/>
          </a:xfrm>
          <a:prstGeom prst="rect">
            <a:avLst/>
          </a:prstGeom>
          <a:solidFill>
            <a:srgbClr val="FF40FF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ru-RU" sz="24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Код</a:t>
            </a:r>
            <a:r>
              <a:rPr lang="en" sz="24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</a:t>
            </a:r>
            <a:r>
              <a:rPr lang="ru-RU" sz="24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Данные</a:t>
            </a:r>
            <a:endParaRPr lang="en" sz="24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237" name="Shape 237"/>
          <p:cNvCxnSpPr/>
          <p:nvPr/>
        </p:nvCxnSpPr>
        <p:spPr>
          <a:xfrm flipH="1">
            <a:off x="4516749" y="1159098"/>
            <a:ext cx="634800" cy="579899"/>
          </a:xfrm>
          <a:prstGeom prst="straightConnector1">
            <a:avLst/>
          </a:prstGeom>
          <a:noFill/>
          <a:ln w="38100" cap="flat" cmpd="sng">
            <a:solidFill>
              <a:srgbClr val="FF40FF"/>
            </a:solidFill>
            <a:prstDash val="solid"/>
            <a:miter/>
            <a:headEnd type="triangle" w="lg" len="lg"/>
            <a:tailEnd type="none" w="med" len="med"/>
          </a:ln>
        </p:spPr>
      </p:cxnSp>
      <p:cxnSp>
        <p:nvCxnSpPr>
          <p:cNvPr id="238" name="Shape 238"/>
          <p:cNvCxnSpPr/>
          <p:nvPr/>
        </p:nvCxnSpPr>
        <p:spPr>
          <a:xfrm rot="10800000" flipH="1">
            <a:off x="4486140" y="1535713"/>
            <a:ext cx="837000" cy="376799"/>
          </a:xfrm>
          <a:prstGeom prst="straightConnector1">
            <a:avLst/>
          </a:prstGeom>
          <a:noFill/>
          <a:ln w="38100" cap="flat" cmpd="sng">
            <a:solidFill>
              <a:srgbClr val="FF40FF"/>
            </a:solidFill>
            <a:prstDash val="solid"/>
            <a:miter/>
            <a:headEnd type="triangle" w="lg" len="lg"/>
            <a:tailEnd type="none" w="med" len="med"/>
          </a:ln>
        </p:spPr>
      </p:cxnSp>
      <p:cxnSp>
        <p:nvCxnSpPr>
          <p:cNvPr id="239" name="Shape 239"/>
          <p:cNvCxnSpPr/>
          <p:nvPr/>
        </p:nvCxnSpPr>
        <p:spPr>
          <a:xfrm rot="10800000" flipH="1">
            <a:off x="3670478" y="2067008"/>
            <a:ext cx="42899" cy="579600"/>
          </a:xfrm>
          <a:prstGeom prst="straightConnector1">
            <a:avLst/>
          </a:prstGeom>
          <a:noFill/>
          <a:ln w="38100" cap="flat" cmpd="sng">
            <a:solidFill>
              <a:srgbClr val="FF40FF"/>
            </a:solidFill>
            <a:prstDash val="solid"/>
            <a:miter/>
            <a:headEnd type="triangle" w="lg" len="lg"/>
            <a:tailEnd type="none" w="med" len="med"/>
          </a:ln>
        </p:spPr>
      </p:cxnSp>
      <p:cxnSp>
        <p:nvCxnSpPr>
          <p:cNvPr id="240" name="Shape 240"/>
          <p:cNvCxnSpPr/>
          <p:nvPr/>
        </p:nvCxnSpPr>
        <p:spPr>
          <a:xfrm rot="10800000">
            <a:off x="4443118" y="2018856"/>
            <a:ext cx="1062600" cy="309000"/>
          </a:xfrm>
          <a:prstGeom prst="straightConnector1">
            <a:avLst/>
          </a:prstGeom>
          <a:noFill/>
          <a:ln w="38100" cap="flat" cmpd="sng">
            <a:solidFill>
              <a:srgbClr val="FF40FF"/>
            </a:solidFill>
            <a:prstDash val="solid"/>
            <a:miter/>
            <a:headEnd type="triangle" w="lg" len="lg"/>
            <a:tailEnd type="none" w="med" len="med"/>
          </a:ln>
        </p:spPr>
      </p:cxnSp>
      <p:cxnSp>
        <p:nvCxnSpPr>
          <p:cNvPr id="241" name="Shape 241"/>
          <p:cNvCxnSpPr/>
          <p:nvPr/>
        </p:nvCxnSpPr>
        <p:spPr>
          <a:xfrm flipH="1">
            <a:off x="3831544" y="2086377"/>
            <a:ext cx="225299" cy="521699"/>
          </a:xfrm>
          <a:prstGeom prst="straightConnector1">
            <a:avLst/>
          </a:prstGeom>
          <a:noFill/>
          <a:ln w="38100" cap="flat" cmpd="sng">
            <a:solidFill>
              <a:srgbClr val="FF40FF"/>
            </a:solidFill>
            <a:prstDash val="solid"/>
            <a:miter/>
            <a:headEnd type="triangle" w="lg" len="lg"/>
            <a:tailEnd type="none" w="med" len="med"/>
          </a:ln>
        </p:spPr>
      </p:cxnSp>
      <p:cxnSp>
        <p:nvCxnSpPr>
          <p:cNvPr id="242" name="Shape 242"/>
          <p:cNvCxnSpPr/>
          <p:nvPr/>
        </p:nvCxnSpPr>
        <p:spPr>
          <a:xfrm rot="10800000">
            <a:off x="1695600" y="1081906"/>
            <a:ext cx="1352400" cy="453899"/>
          </a:xfrm>
          <a:prstGeom prst="straightConnector1">
            <a:avLst/>
          </a:prstGeom>
          <a:noFill/>
          <a:ln w="76200" cap="flat" cmpd="sng">
            <a:solidFill>
              <a:srgbClr val="00F900"/>
            </a:solidFill>
            <a:prstDash val="solid"/>
            <a:miter/>
            <a:headEnd type="triangle" w="lg" len="lg"/>
            <a:tailEnd type="none" w="med" len="med"/>
          </a:ln>
        </p:spPr>
      </p:cxnSp>
      <p:cxnSp>
        <p:nvCxnSpPr>
          <p:cNvPr id="243" name="Shape 243"/>
          <p:cNvCxnSpPr/>
          <p:nvPr/>
        </p:nvCxnSpPr>
        <p:spPr>
          <a:xfrm rot="10800000">
            <a:off x="6257050" y="2810763"/>
            <a:ext cx="1180500" cy="1265399"/>
          </a:xfrm>
          <a:prstGeom prst="straightConnector1">
            <a:avLst/>
          </a:prstGeom>
          <a:noFill/>
          <a:ln w="76200" cap="flat" cmpd="sng">
            <a:solidFill>
              <a:srgbClr val="FF9300"/>
            </a:solidFill>
            <a:prstDash val="solid"/>
            <a:miter/>
            <a:headEnd type="triangle" w="lg" len="lg"/>
            <a:tailEnd type="none" w="med" len="med"/>
          </a:ln>
        </p:spPr>
      </p:cxnSp>
      <p:sp>
        <p:nvSpPr>
          <p:cNvPr id="244" name="Shape 244"/>
          <p:cNvSpPr/>
          <p:nvPr/>
        </p:nvSpPr>
        <p:spPr>
          <a:xfrm>
            <a:off x="233776" y="3331028"/>
            <a:ext cx="1806899" cy="979799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lvl="0" algn="ctr">
              <a:buClr>
                <a:srgbClr val="FFFFFF"/>
              </a:buClr>
              <a:buSzPct val="25000"/>
            </a:pPr>
            <a:r>
              <a:rPr lang="ru-RU" sz="23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Объекты </a:t>
            </a:r>
            <a:r>
              <a:rPr lang="ru-RU" sz="2400" dirty="0">
                <a:solidFill>
                  <a:schemeClr val="bg1"/>
                </a:solidFill>
              </a:rPr>
              <a:t>—</a:t>
            </a:r>
            <a:r>
              <a:rPr lang="ru-RU" sz="23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биты кода и данных</a:t>
            </a:r>
            <a:endParaRPr lang="en" sz="23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Shape 2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72342" y="411479"/>
            <a:ext cx="5513700" cy="3754800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Shape 250"/>
          <p:cNvSpPr/>
          <p:nvPr/>
        </p:nvSpPr>
        <p:spPr>
          <a:xfrm>
            <a:off x="2690275" y="1440175"/>
            <a:ext cx="1810799" cy="612299"/>
          </a:xfrm>
          <a:prstGeom prst="rect">
            <a:avLst/>
          </a:prstGeom>
          <a:solidFill>
            <a:srgbClr val="FF40FF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ru-RU" sz="24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Код</a:t>
            </a:r>
            <a:r>
              <a:rPr lang="en" sz="24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</a:t>
            </a:r>
            <a:r>
              <a:rPr lang="ru-RU" sz="24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Данные</a:t>
            </a:r>
            <a:endParaRPr lang="en" sz="24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51" name="Shape 251"/>
          <p:cNvSpPr/>
          <p:nvPr/>
        </p:nvSpPr>
        <p:spPr>
          <a:xfrm>
            <a:off x="152400" y="715191"/>
            <a:ext cx="1366199" cy="612299"/>
          </a:xfrm>
          <a:prstGeom prst="rect">
            <a:avLst/>
          </a:prstGeom>
          <a:solidFill>
            <a:srgbClr val="00F900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ru-RU" sz="2600" u="none" strike="noStrike" cap="none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Ввод</a:t>
            </a:r>
            <a:endParaRPr lang="en" sz="2600" u="none" strike="noStrike" cap="none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52" name="Shape 252"/>
          <p:cNvSpPr/>
          <p:nvPr/>
        </p:nvSpPr>
        <p:spPr>
          <a:xfrm>
            <a:off x="7554685" y="3913958"/>
            <a:ext cx="1366199" cy="612299"/>
          </a:xfrm>
          <a:prstGeom prst="rect">
            <a:avLst/>
          </a:prstGeom>
          <a:solidFill>
            <a:srgbClr val="FF9300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ru-RU" sz="2600" u="none" strike="noStrike" cap="none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Вывод</a:t>
            </a:r>
            <a:endParaRPr lang="en" sz="2600" u="none" strike="noStrike" cap="none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53" name="Shape 253"/>
          <p:cNvSpPr/>
          <p:nvPr/>
        </p:nvSpPr>
        <p:spPr>
          <a:xfrm>
            <a:off x="2690275" y="2659925"/>
            <a:ext cx="1826474" cy="612299"/>
          </a:xfrm>
          <a:prstGeom prst="rect">
            <a:avLst/>
          </a:prstGeom>
          <a:solidFill>
            <a:srgbClr val="FF40FF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ru-RU" sz="24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Код</a:t>
            </a:r>
            <a:r>
              <a:rPr lang="en" sz="24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</a:t>
            </a:r>
            <a:r>
              <a:rPr lang="ru-RU" sz="24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Данные</a:t>
            </a:r>
            <a:endParaRPr lang="en" sz="24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54" name="Shape 254"/>
          <p:cNvSpPr/>
          <p:nvPr/>
        </p:nvSpPr>
        <p:spPr>
          <a:xfrm>
            <a:off x="5461500" y="2086375"/>
            <a:ext cx="1853700" cy="612299"/>
          </a:xfrm>
          <a:prstGeom prst="rect">
            <a:avLst/>
          </a:prstGeom>
          <a:solidFill>
            <a:srgbClr val="FF40FF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ru-RU" sz="24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Код</a:t>
            </a:r>
            <a:r>
              <a:rPr lang="en" sz="24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</a:t>
            </a:r>
            <a:r>
              <a:rPr lang="ru-RU" sz="24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Данные</a:t>
            </a:r>
            <a:endParaRPr lang="en" sz="24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55" name="Shape 255"/>
          <p:cNvSpPr/>
          <p:nvPr/>
        </p:nvSpPr>
        <p:spPr>
          <a:xfrm>
            <a:off x="5099948" y="920925"/>
            <a:ext cx="1835376" cy="612299"/>
          </a:xfrm>
          <a:prstGeom prst="rect">
            <a:avLst/>
          </a:prstGeom>
          <a:solidFill>
            <a:srgbClr val="FF40FF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ru-RU" sz="24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Код</a:t>
            </a:r>
            <a:r>
              <a:rPr lang="en" sz="24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</a:t>
            </a:r>
            <a:r>
              <a:rPr lang="ru-RU" sz="24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Данные</a:t>
            </a:r>
            <a:endParaRPr lang="en" sz="24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256" name="Shape 256"/>
          <p:cNvCxnSpPr/>
          <p:nvPr/>
        </p:nvCxnSpPr>
        <p:spPr>
          <a:xfrm flipH="1">
            <a:off x="4516749" y="1159098"/>
            <a:ext cx="634800" cy="579899"/>
          </a:xfrm>
          <a:prstGeom prst="straightConnector1">
            <a:avLst/>
          </a:prstGeom>
          <a:noFill/>
          <a:ln w="38100" cap="flat" cmpd="sng">
            <a:solidFill>
              <a:srgbClr val="FF40FF"/>
            </a:solidFill>
            <a:prstDash val="solid"/>
            <a:miter/>
            <a:headEnd type="triangle" w="lg" len="lg"/>
            <a:tailEnd type="none" w="med" len="med"/>
          </a:ln>
        </p:spPr>
      </p:cxnSp>
      <p:cxnSp>
        <p:nvCxnSpPr>
          <p:cNvPr id="257" name="Shape 257"/>
          <p:cNvCxnSpPr/>
          <p:nvPr/>
        </p:nvCxnSpPr>
        <p:spPr>
          <a:xfrm rot="10800000" flipH="1">
            <a:off x="4486140" y="1535713"/>
            <a:ext cx="837000" cy="376799"/>
          </a:xfrm>
          <a:prstGeom prst="straightConnector1">
            <a:avLst/>
          </a:prstGeom>
          <a:noFill/>
          <a:ln w="38100" cap="flat" cmpd="sng">
            <a:solidFill>
              <a:srgbClr val="FF40FF"/>
            </a:solidFill>
            <a:prstDash val="solid"/>
            <a:miter/>
            <a:headEnd type="triangle" w="lg" len="lg"/>
            <a:tailEnd type="none" w="med" len="med"/>
          </a:ln>
        </p:spPr>
      </p:cxnSp>
      <p:cxnSp>
        <p:nvCxnSpPr>
          <p:cNvPr id="258" name="Shape 258"/>
          <p:cNvCxnSpPr/>
          <p:nvPr/>
        </p:nvCxnSpPr>
        <p:spPr>
          <a:xfrm rot="10800000" flipH="1">
            <a:off x="3670478" y="2067008"/>
            <a:ext cx="42899" cy="579600"/>
          </a:xfrm>
          <a:prstGeom prst="straightConnector1">
            <a:avLst/>
          </a:prstGeom>
          <a:noFill/>
          <a:ln w="38100" cap="flat" cmpd="sng">
            <a:solidFill>
              <a:srgbClr val="FF40FF"/>
            </a:solidFill>
            <a:prstDash val="solid"/>
            <a:miter/>
            <a:headEnd type="triangle" w="lg" len="lg"/>
            <a:tailEnd type="none" w="med" len="med"/>
          </a:ln>
        </p:spPr>
      </p:cxnSp>
      <p:cxnSp>
        <p:nvCxnSpPr>
          <p:cNvPr id="259" name="Shape 259"/>
          <p:cNvCxnSpPr/>
          <p:nvPr/>
        </p:nvCxnSpPr>
        <p:spPr>
          <a:xfrm rot="10800000">
            <a:off x="4443118" y="2018856"/>
            <a:ext cx="1062600" cy="309000"/>
          </a:xfrm>
          <a:prstGeom prst="straightConnector1">
            <a:avLst/>
          </a:prstGeom>
          <a:noFill/>
          <a:ln w="38100" cap="flat" cmpd="sng">
            <a:solidFill>
              <a:srgbClr val="FF40FF"/>
            </a:solidFill>
            <a:prstDash val="solid"/>
            <a:miter/>
            <a:headEnd type="triangle" w="lg" len="lg"/>
            <a:tailEnd type="none" w="med" len="med"/>
          </a:ln>
        </p:spPr>
      </p:cxnSp>
      <p:cxnSp>
        <p:nvCxnSpPr>
          <p:cNvPr id="260" name="Shape 260"/>
          <p:cNvCxnSpPr/>
          <p:nvPr/>
        </p:nvCxnSpPr>
        <p:spPr>
          <a:xfrm flipH="1">
            <a:off x="3831544" y="2086377"/>
            <a:ext cx="225299" cy="521699"/>
          </a:xfrm>
          <a:prstGeom prst="straightConnector1">
            <a:avLst/>
          </a:prstGeom>
          <a:noFill/>
          <a:ln w="38100" cap="flat" cmpd="sng">
            <a:solidFill>
              <a:srgbClr val="FF40FF"/>
            </a:solidFill>
            <a:prstDash val="solid"/>
            <a:miter/>
            <a:headEnd type="triangle" w="lg" len="lg"/>
            <a:tailEnd type="none" w="med" len="med"/>
          </a:ln>
        </p:spPr>
      </p:cxnSp>
      <p:cxnSp>
        <p:nvCxnSpPr>
          <p:cNvPr id="261" name="Shape 261"/>
          <p:cNvCxnSpPr/>
          <p:nvPr/>
        </p:nvCxnSpPr>
        <p:spPr>
          <a:xfrm rot="10800000">
            <a:off x="1695600" y="1081906"/>
            <a:ext cx="1352400" cy="453899"/>
          </a:xfrm>
          <a:prstGeom prst="straightConnector1">
            <a:avLst/>
          </a:prstGeom>
          <a:noFill/>
          <a:ln w="76200" cap="flat" cmpd="sng">
            <a:solidFill>
              <a:srgbClr val="00F900"/>
            </a:solidFill>
            <a:prstDash val="solid"/>
            <a:miter/>
            <a:headEnd type="triangle" w="lg" len="lg"/>
            <a:tailEnd type="none" w="med" len="med"/>
          </a:ln>
        </p:spPr>
      </p:cxnSp>
      <p:cxnSp>
        <p:nvCxnSpPr>
          <p:cNvPr id="262" name="Shape 262"/>
          <p:cNvCxnSpPr/>
          <p:nvPr/>
        </p:nvCxnSpPr>
        <p:spPr>
          <a:xfrm rot="10800000">
            <a:off x="6257050" y="2810763"/>
            <a:ext cx="1180500" cy="1265399"/>
          </a:xfrm>
          <a:prstGeom prst="straightConnector1">
            <a:avLst/>
          </a:prstGeom>
          <a:noFill/>
          <a:ln w="76200" cap="flat" cmpd="sng">
            <a:solidFill>
              <a:srgbClr val="FF9300"/>
            </a:solidFill>
            <a:prstDash val="solid"/>
            <a:miter/>
            <a:headEnd type="triangle" w="lg" len="lg"/>
            <a:tailEnd type="none" w="med" len="med"/>
          </a:ln>
        </p:spPr>
      </p:cxnSp>
      <p:sp>
        <p:nvSpPr>
          <p:cNvPr id="264" name="Shape 264"/>
          <p:cNvSpPr/>
          <p:nvPr/>
        </p:nvSpPr>
        <p:spPr>
          <a:xfrm>
            <a:off x="7016620" y="328200"/>
            <a:ext cx="1294704" cy="1557600"/>
          </a:xfrm>
          <a:prstGeom prst="rect">
            <a:avLst/>
          </a:prstGeom>
          <a:solidFill>
            <a:srgbClr val="000000">
              <a:alpha val="68630"/>
            </a:srgbClr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2300" u="none" strike="noStrike" cap="none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66" name="Shape 266"/>
          <p:cNvSpPr/>
          <p:nvPr/>
        </p:nvSpPr>
        <p:spPr>
          <a:xfrm>
            <a:off x="4757057" y="132261"/>
            <a:ext cx="1812600" cy="485099"/>
          </a:xfrm>
          <a:prstGeom prst="rect">
            <a:avLst/>
          </a:prstGeom>
          <a:solidFill>
            <a:srgbClr val="000000">
              <a:alpha val="68630"/>
            </a:srgbClr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2300" u="none" strike="noStrike" cap="none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3" name="Shape 265"/>
          <p:cNvSpPr/>
          <p:nvPr/>
        </p:nvSpPr>
        <p:spPr>
          <a:xfrm>
            <a:off x="4911825" y="1876150"/>
            <a:ext cx="4046999" cy="3154799"/>
          </a:xfrm>
          <a:prstGeom prst="rect">
            <a:avLst/>
          </a:prstGeom>
          <a:solidFill>
            <a:srgbClr val="000000">
              <a:alpha val="68630"/>
            </a:srgbClr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2300" u="none" strike="noStrike" cap="none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5" name="Shape 263"/>
          <p:cNvSpPr/>
          <p:nvPr/>
        </p:nvSpPr>
        <p:spPr>
          <a:xfrm>
            <a:off x="-35175" y="181250"/>
            <a:ext cx="4947000" cy="4800600"/>
          </a:xfrm>
          <a:prstGeom prst="rect">
            <a:avLst/>
          </a:prstGeom>
          <a:solidFill>
            <a:srgbClr val="000000">
              <a:alpha val="68630"/>
            </a:srgbClr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2300" u="none" strike="noStrike" cap="none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67" name="Shape 267"/>
          <p:cNvSpPr/>
          <p:nvPr/>
        </p:nvSpPr>
        <p:spPr>
          <a:xfrm>
            <a:off x="54161" y="3164477"/>
            <a:ext cx="2384163" cy="1696772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ru-RU" sz="18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Объекты скрывают детали и позволяют нам </a:t>
            </a:r>
            <a:r>
              <a:rPr lang="ru-RU" sz="18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игнорировать детали, относящиеся к остальной части программы</a:t>
            </a:r>
            <a:endParaRPr lang="en" sz="18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Shape 2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72342" y="411479"/>
            <a:ext cx="5513700" cy="3754800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Shape 273"/>
          <p:cNvSpPr/>
          <p:nvPr/>
        </p:nvSpPr>
        <p:spPr>
          <a:xfrm>
            <a:off x="2690275" y="1440175"/>
            <a:ext cx="1810799" cy="612299"/>
          </a:xfrm>
          <a:prstGeom prst="rect">
            <a:avLst/>
          </a:prstGeom>
          <a:solidFill>
            <a:srgbClr val="FF40FF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ru-RU" sz="24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Код</a:t>
            </a:r>
            <a:r>
              <a:rPr lang="en" sz="24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</a:t>
            </a:r>
            <a:r>
              <a:rPr lang="ru-RU" sz="24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Данные</a:t>
            </a:r>
            <a:endParaRPr lang="en" sz="24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74" name="Shape 274"/>
          <p:cNvSpPr/>
          <p:nvPr/>
        </p:nvSpPr>
        <p:spPr>
          <a:xfrm>
            <a:off x="162895" y="715191"/>
            <a:ext cx="1366199" cy="612299"/>
          </a:xfrm>
          <a:prstGeom prst="rect">
            <a:avLst/>
          </a:prstGeom>
          <a:solidFill>
            <a:srgbClr val="00F900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ru-RU" sz="2600" u="none" strike="noStrike" cap="none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Ввод</a:t>
            </a:r>
            <a:endParaRPr lang="en" sz="2600" u="none" strike="noStrike" cap="none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75" name="Shape 275"/>
          <p:cNvSpPr/>
          <p:nvPr/>
        </p:nvSpPr>
        <p:spPr>
          <a:xfrm>
            <a:off x="7554685" y="3913958"/>
            <a:ext cx="1366199" cy="612299"/>
          </a:xfrm>
          <a:prstGeom prst="rect">
            <a:avLst/>
          </a:prstGeom>
          <a:solidFill>
            <a:srgbClr val="FF9300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ru-RU" sz="2600" u="none" strike="noStrike" cap="none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Вывод</a:t>
            </a:r>
            <a:endParaRPr lang="en" sz="2600" u="none" strike="noStrike" cap="none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76" name="Shape 276"/>
          <p:cNvSpPr/>
          <p:nvPr/>
        </p:nvSpPr>
        <p:spPr>
          <a:xfrm>
            <a:off x="2690275" y="2659925"/>
            <a:ext cx="1810799" cy="612299"/>
          </a:xfrm>
          <a:prstGeom prst="rect">
            <a:avLst/>
          </a:prstGeom>
          <a:solidFill>
            <a:srgbClr val="FF40FF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ru-RU" sz="24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Код</a:t>
            </a:r>
            <a:r>
              <a:rPr lang="en" sz="24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</a:t>
            </a:r>
            <a:r>
              <a:rPr lang="ru-RU" sz="24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Данные</a:t>
            </a:r>
            <a:endParaRPr lang="en" sz="24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77" name="Shape 277"/>
          <p:cNvSpPr/>
          <p:nvPr/>
        </p:nvSpPr>
        <p:spPr>
          <a:xfrm>
            <a:off x="5461499" y="2086375"/>
            <a:ext cx="1844369" cy="612299"/>
          </a:xfrm>
          <a:prstGeom prst="rect">
            <a:avLst/>
          </a:prstGeom>
          <a:solidFill>
            <a:srgbClr val="FF40FF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ru-RU" sz="24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Код</a:t>
            </a:r>
            <a:r>
              <a:rPr lang="en" sz="24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</a:t>
            </a:r>
            <a:r>
              <a:rPr lang="ru-RU" sz="24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Данные</a:t>
            </a:r>
            <a:endParaRPr lang="en" sz="24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78" name="Shape 278"/>
          <p:cNvSpPr/>
          <p:nvPr/>
        </p:nvSpPr>
        <p:spPr>
          <a:xfrm>
            <a:off x="5099948" y="920925"/>
            <a:ext cx="1879350" cy="612299"/>
          </a:xfrm>
          <a:prstGeom prst="rect">
            <a:avLst/>
          </a:prstGeom>
          <a:solidFill>
            <a:srgbClr val="FF40FF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ru-RU" sz="24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Код</a:t>
            </a:r>
            <a:r>
              <a:rPr lang="en" sz="24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</a:t>
            </a:r>
            <a:r>
              <a:rPr lang="ru-RU" sz="24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Данные</a:t>
            </a:r>
            <a:endParaRPr lang="en" sz="24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279" name="Shape 279"/>
          <p:cNvCxnSpPr/>
          <p:nvPr/>
        </p:nvCxnSpPr>
        <p:spPr>
          <a:xfrm flipH="1">
            <a:off x="4516749" y="1159098"/>
            <a:ext cx="634800" cy="579899"/>
          </a:xfrm>
          <a:prstGeom prst="straightConnector1">
            <a:avLst/>
          </a:prstGeom>
          <a:noFill/>
          <a:ln w="38100" cap="flat" cmpd="sng">
            <a:solidFill>
              <a:srgbClr val="FF40FF"/>
            </a:solidFill>
            <a:prstDash val="solid"/>
            <a:miter/>
            <a:headEnd type="triangle" w="lg" len="lg"/>
            <a:tailEnd type="none" w="med" len="med"/>
          </a:ln>
        </p:spPr>
      </p:cxnSp>
      <p:cxnSp>
        <p:nvCxnSpPr>
          <p:cNvPr id="280" name="Shape 280"/>
          <p:cNvCxnSpPr/>
          <p:nvPr/>
        </p:nvCxnSpPr>
        <p:spPr>
          <a:xfrm rot="10800000" flipH="1">
            <a:off x="4486140" y="1535713"/>
            <a:ext cx="837000" cy="376799"/>
          </a:xfrm>
          <a:prstGeom prst="straightConnector1">
            <a:avLst/>
          </a:prstGeom>
          <a:noFill/>
          <a:ln w="38100" cap="flat" cmpd="sng">
            <a:solidFill>
              <a:srgbClr val="FF40FF"/>
            </a:solidFill>
            <a:prstDash val="solid"/>
            <a:miter/>
            <a:headEnd type="triangle" w="lg" len="lg"/>
            <a:tailEnd type="none" w="med" len="med"/>
          </a:ln>
        </p:spPr>
      </p:cxnSp>
      <p:cxnSp>
        <p:nvCxnSpPr>
          <p:cNvPr id="281" name="Shape 281"/>
          <p:cNvCxnSpPr/>
          <p:nvPr/>
        </p:nvCxnSpPr>
        <p:spPr>
          <a:xfrm rot="10800000" flipH="1">
            <a:off x="3670478" y="2067008"/>
            <a:ext cx="42899" cy="579600"/>
          </a:xfrm>
          <a:prstGeom prst="straightConnector1">
            <a:avLst/>
          </a:prstGeom>
          <a:noFill/>
          <a:ln w="38100" cap="flat" cmpd="sng">
            <a:solidFill>
              <a:srgbClr val="FF40FF"/>
            </a:solidFill>
            <a:prstDash val="solid"/>
            <a:miter/>
            <a:headEnd type="triangle" w="lg" len="lg"/>
            <a:tailEnd type="none" w="med" len="med"/>
          </a:ln>
        </p:spPr>
      </p:cxnSp>
      <p:cxnSp>
        <p:nvCxnSpPr>
          <p:cNvPr id="282" name="Shape 282"/>
          <p:cNvCxnSpPr/>
          <p:nvPr/>
        </p:nvCxnSpPr>
        <p:spPr>
          <a:xfrm rot="10800000">
            <a:off x="4443118" y="2018856"/>
            <a:ext cx="1062600" cy="309000"/>
          </a:xfrm>
          <a:prstGeom prst="straightConnector1">
            <a:avLst/>
          </a:prstGeom>
          <a:noFill/>
          <a:ln w="38100" cap="flat" cmpd="sng">
            <a:solidFill>
              <a:srgbClr val="FF40FF"/>
            </a:solidFill>
            <a:prstDash val="solid"/>
            <a:miter/>
            <a:headEnd type="triangle" w="lg" len="lg"/>
            <a:tailEnd type="none" w="med" len="med"/>
          </a:ln>
        </p:spPr>
      </p:cxnSp>
      <p:cxnSp>
        <p:nvCxnSpPr>
          <p:cNvPr id="283" name="Shape 283"/>
          <p:cNvCxnSpPr/>
          <p:nvPr/>
        </p:nvCxnSpPr>
        <p:spPr>
          <a:xfrm flipH="1">
            <a:off x="3831544" y="2086377"/>
            <a:ext cx="225299" cy="521699"/>
          </a:xfrm>
          <a:prstGeom prst="straightConnector1">
            <a:avLst/>
          </a:prstGeom>
          <a:noFill/>
          <a:ln w="38100" cap="flat" cmpd="sng">
            <a:solidFill>
              <a:srgbClr val="FF40FF"/>
            </a:solidFill>
            <a:prstDash val="solid"/>
            <a:miter/>
            <a:headEnd type="triangle" w="lg" len="lg"/>
            <a:tailEnd type="none" w="med" len="med"/>
          </a:ln>
        </p:spPr>
      </p:cxnSp>
      <p:cxnSp>
        <p:nvCxnSpPr>
          <p:cNvPr id="284" name="Shape 284"/>
          <p:cNvCxnSpPr/>
          <p:nvPr/>
        </p:nvCxnSpPr>
        <p:spPr>
          <a:xfrm rot="10800000">
            <a:off x="1695600" y="1081906"/>
            <a:ext cx="1352400" cy="453899"/>
          </a:xfrm>
          <a:prstGeom prst="straightConnector1">
            <a:avLst/>
          </a:prstGeom>
          <a:noFill/>
          <a:ln w="76200" cap="flat" cmpd="sng">
            <a:solidFill>
              <a:srgbClr val="00F900"/>
            </a:solidFill>
            <a:prstDash val="solid"/>
            <a:miter/>
            <a:headEnd type="triangle" w="lg" len="lg"/>
            <a:tailEnd type="none" w="med" len="med"/>
          </a:ln>
        </p:spPr>
      </p:cxnSp>
      <p:cxnSp>
        <p:nvCxnSpPr>
          <p:cNvPr id="285" name="Shape 285"/>
          <p:cNvCxnSpPr/>
          <p:nvPr/>
        </p:nvCxnSpPr>
        <p:spPr>
          <a:xfrm rot="10800000">
            <a:off x="6257050" y="2810763"/>
            <a:ext cx="1180500" cy="1265399"/>
          </a:xfrm>
          <a:prstGeom prst="straightConnector1">
            <a:avLst/>
          </a:prstGeom>
          <a:noFill/>
          <a:ln w="76200" cap="flat" cmpd="sng">
            <a:solidFill>
              <a:srgbClr val="FF9300"/>
            </a:solidFill>
            <a:prstDash val="solid"/>
            <a:miter/>
            <a:headEnd type="triangle" w="lg" len="lg"/>
            <a:tailEnd type="none" w="med" len="med"/>
          </a:ln>
        </p:spPr>
      </p:cxnSp>
      <p:sp>
        <p:nvSpPr>
          <p:cNvPr id="287" name="Shape 287"/>
          <p:cNvSpPr/>
          <p:nvPr/>
        </p:nvSpPr>
        <p:spPr>
          <a:xfrm>
            <a:off x="54162" y="3007722"/>
            <a:ext cx="2418450" cy="1712060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ru-RU" sz="18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Объекты скрывают детали и позволяют остальной части программы</a:t>
            </a:r>
            <a:r>
              <a:rPr lang="en-US" sz="18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18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игнорировать детали о «нас»</a:t>
            </a:r>
            <a:endParaRPr lang="en" sz="18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18" name="Shape 286"/>
          <p:cNvSpPr/>
          <p:nvPr/>
        </p:nvSpPr>
        <p:spPr>
          <a:xfrm>
            <a:off x="4904014" y="617220"/>
            <a:ext cx="2252566" cy="1268699"/>
          </a:xfrm>
          <a:prstGeom prst="rect">
            <a:avLst/>
          </a:prstGeom>
          <a:solidFill>
            <a:srgbClr val="000000">
              <a:alpha val="68630"/>
            </a:srgbClr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2300" u="none" strike="noStrike" cap="none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 txBox="1">
            <a:spLocks noGrp="1"/>
          </p:cNvSpPr>
          <p:nvPr>
            <p:ph type="title"/>
          </p:nvPr>
        </p:nvSpPr>
        <p:spPr>
          <a:xfrm>
            <a:off x="650081" y="428625"/>
            <a:ext cx="6906510" cy="1000069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25000"/>
              <a:buFont typeface="Cabin"/>
              <a:buNone/>
            </a:pPr>
            <a:r>
              <a:rPr lang="ru-RU" sz="4700" dirty="0" smtClean="0">
                <a:solidFill>
                  <a:srgbClr val="FFD966"/>
                </a:solidFill>
                <a:sym typeface="Cabin"/>
              </a:rPr>
              <a:t>Определения</a:t>
            </a:r>
            <a:endParaRPr lang="en" sz="4700" u="none" strike="noStrike" cap="none" dirty="0">
              <a:solidFill>
                <a:srgbClr val="FFD966"/>
              </a:solidFill>
              <a:sym typeface="Cabin"/>
            </a:endParaRPr>
          </a:p>
        </p:txBody>
      </p:sp>
      <p:sp>
        <p:nvSpPr>
          <p:cNvPr id="293" name="Shape 293"/>
          <p:cNvSpPr txBox="1">
            <a:spLocks noGrp="1"/>
          </p:cNvSpPr>
          <p:nvPr>
            <p:ph type="body" idx="1"/>
          </p:nvPr>
        </p:nvSpPr>
        <p:spPr>
          <a:xfrm>
            <a:off x="672250" y="1428694"/>
            <a:ext cx="7836750" cy="2969523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457200" lvl="0" indent="-374650">
              <a:spcBef>
                <a:spcPts val="0"/>
              </a:spcBef>
              <a:buSzPct val="100000"/>
            </a:pPr>
            <a:r>
              <a:rPr lang="ru-RU" sz="2300" u="none" strike="noStrike" cap="none" dirty="0" smtClean="0">
                <a:solidFill>
                  <a:srgbClr val="FF9300"/>
                </a:solidFill>
                <a:sym typeface="Cabin"/>
              </a:rPr>
              <a:t>Класс</a:t>
            </a:r>
            <a:r>
              <a:rPr lang="en" sz="2300" u="none" strike="noStrike" cap="none" dirty="0" smtClean="0">
                <a:solidFill>
                  <a:srgbClr val="FFFFFF"/>
                </a:solidFill>
                <a:sym typeface="Cabin"/>
              </a:rPr>
              <a:t> </a:t>
            </a:r>
            <a:r>
              <a:rPr lang="ru-RU" sz="2300" dirty="0">
                <a:solidFill>
                  <a:schemeClr val="bg1"/>
                </a:solidFill>
              </a:rPr>
              <a:t>—</a:t>
            </a:r>
            <a:r>
              <a:rPr lang="en" sz="2300" u="none" strike="noStrike" cap="none" dirty="0" smtClean="0">
                <a:solidFill>
                  <a:srgbClr val="FFFFFF"/>
                </a:solidFill>
                <a:sym typeface="Cabin"/>
              </a:rPr>
              <a:t> </a:t>
            </a:r>
            <a:r>
              <a:rPr lang="ru-RU" sz="2300" u="none" strike="noStrike" cap="none" dirty="0" smtClean="0">
                <a:solidFill>
                  <a:srgbClr val="FFFFFF"/>
                </a:solidFill>
                <a:sym typeface="Cabin"/>
              </a:rPr>
              <a:t>это шаблон</a:t>
            </a:r>
            <a:endParaRPr lang="en" sz="2300" u="none" strike="noStrike" cap="none" dirty="0" smtClean="0">
              <a:solidFill>
                <a:srgbClr val="FFFFFF"/>
              </a:solidFill>
              <a:sym typeface="Cabin"/>
            </a:endParaRPr>
          </a:p>
          <a:p>
            <a:pPr marL="457200" lvl="0" indent="-374650">
              <a:spcBef>
                <a:spcPts val="1400"/>
              </a:spcBef>
              <a:buSzPct val="100000"/>
            </a:pPr>
            <a:r>
              <a:rPr lang="ru-RU" sz="2300" u="none" strike="noStrike" cap="none" dirty="0" smtClean="0">
                <a:solidFill>
                  <a:srgbClr val="FF9300"/>
                </a:solidFill>
                <a:sym typeface="Cabin"/>
              </a:rPr>
              <a:t>Метод</a:t>
            </a:r>
            <a:r>
              <a:rPr lang="en" sz="2300" u="none" strike="noStrike" cap="none" dirty="0" smtClean="0">
                <a:solidFill>
                  <a:srgbClr val="FF9300"/>
                </a:solidFill>
                <a:sym typeface="Cabin"/>
              </a:rPr>
              <a:t> </a:t>
            </a:r>
            <a:r>
              <a:rPr lang="ru-RU" sz="2300" u="none" strike="noStrike" cap="none" dirty="0" smtClean="0">
                <a:solidFill>
                  <a:srgbClr val="FF9300"/>
                </a:solidFill>
                <a:sym typeface="Cabin"/>
              </a:rPr>
              <a:t>или</a:t>
            </a:r>
            <a:r>
              <a:rPr lang="en" sz="2300" u="none" strike="noStrike" cap="none" dirty="0" smtClean="0">
                <a:solidFill>
                  <a:srgbClr val="FF9300"/>
                </a:solidFill>
                <a:sym typeface="Cabin"/>
              </a:rPr>
              <a:t> </a:t>
            </a:r>
            <a:r>
              <a:rPr lang="ru-RU" sz="2300" u="none" strike="noStrike" cap="none" dirty="0" smtClean="0">
                <a:solidFill>
                  <a:srgbClr val="FF9300"/>
                </a:solidFill>
                <a:sym typeface="Cabin"/>
              </a:rPr>
              <a:t>Сообщение</a:t>
            </a:r>
            <a:r>
              <a:rPr lang="en" sz="2300" u="none" strike="noStrike" cap="none" dirty="0" smtClean="0">
                <a:solidFill>
                  <a:srgbClr val="FF9300"/>
                </a:solidFill>
                <a:sym typeface="Cabin"/>
              </a:rPr>
              <a:t> </a:t>
            </a:r>
            <a:r>
              <a:rPr lang="ru-RU" sz="2300" dirty="0">
                <a:solidFill>
                  <a:schemeClr val="bg1"/>
                </a:solidFill>
              </a:rPr>
              <a:t>—</a:t>
            </a:r>
            <a:r>
              <a:rPr lang="en" sz="2300" u="none" strike="noStrike" cap="none" dirty="0" smtClean="0">
                <a:solidFill>
                  <a:srgbClr val="FFFFFF"/>
                </a:solidFill>
                <a:sym typeface="Cabin"/>
              </a:rPr>
              <a:t> </a:t>
            </a:r>
            <a:r>
              <a:rPr lang="ru-RU" sz="2300" u="none" strike="noStrike" cap="none" dirty="0" smtClean="0">
                <a:solidFill>
                  <a:srgbClr val="FFFFFF"/>
                </a:solidFill>
                <a:sym typeface="Cabin"/>
              </a:rPr>
              <a:t>определенные возможности класса</a:t>
            </a:r>
            <a:endParaRPr lang="en-US" sz="2300" dirty="0" smtClean="0">
              <a:solidFill>
                <a:srgbClr val="FFFFFF"/>
              </a:solidFill>
              <a:sym typeface="Cabin"/>
            </a:endParaRPr>
          </a:p>
          <a:p>
            <a:pPr marL="457200" lvl="0" indent="-374650">
              <a:spcBef>
                <a:spcPts val="1400"/>
              </a:spcBef>
              <a:buSzPct val="100000"/>
            </a:pPr>
            <a:r>
              <a:rPr lang="ru-RU" sz="2300" u="none" strike="noStrike" cap="none" dirty="0" smtClean="0">
                <a:solidFill>
                  <a:srgbClr val="FF9300"/>
                </a:solidFill>
                <a:sym typeface="Cabin"/>
              </a:rPr>
              <a:t>Поле класса</a:t>
            </a:r>
            <a:r>
              <a:rPr lang="en" sz="2300" u="none" strike="noStrike" cap="none" dirty="0" smtClean="0">
                <a:solidFill>
                  <a:srgbClr val="FF9300"/>
                </a:solidFill>
                <a:sym typeface="Cabin"/>
              </a:rPr>
              <a:t> </a:t>
            </a:r>
            <a:r>
              <a:rPr lang="ru-RU" sz="2300" u="none" strike="noStrike" cap="none" dirty="0" smtClean="0">
                <a:solidFill>
                  <a:srgbClr val="FF9300"/>
                </a:solidFill>
                <a:sym typeface="Cabin"/>
              </a:rPr>
              <a:t>или</a:t>
            </a:r>
            <a:r>
              <a:rPr lang="en" sz="2300" u="none" strike="noStrike" cap="none" dirty="0" smtClean="0">
                <a:solidFill>
                  <a:srgbClr val="FF9300"/>
                </a:solidFill>
                <a:sym typeface="Cabin"/>
              </a:rPr>
              <a:t> </a:t>
            </a:r>
            <a:r>
              <a:rPr lang="ru-RU" sz="2300" dirty="0">
                <a:solidFill>
                  <a:srgbClr val="FF9300"/>
                </a:solidFill>
                <a:sym typeface="Cabin"/>
              </a:rPr>
              <a:t>А</a:t>
            </a:r>
            <a:r>
              <a:rPr lang="ru-RU" sz="2300" u="none" strike="noStrike" cap="none" dirty="0" smtClean="0">
                <a:solidFill>
                  <a:srgbClr val="FF9300"/>
                </a:solidFill>
                <a:sym typeface="Cabin"/>
              </a:rPr>
              <a:t>трибут </a:t>
            </a:r>
            <a:r>
              <a:rPr lang="ru-RU" sz="2300" dirty="0">
                <a:solidFill>
                  <a:schemeClr val="bg1"/>
                </a:solidFill>
              </a:rPr>
              <a:t>—</a:t>
            </a:r>
            <a:r>
              <a:rPr lang="en" sz="2300" u="none" strike="noStrike" cap="none" dirty="0" smtClean="0">
                <a:solidFill>
                  <a:srgbClr val="FFFFFF"/>
                </a:solidFill>
                <a:sym typeface="Cabin"/>
              </a:rPr>
              <a:t> </a:t>
            </a:r>
            <a:r>
              <a:rPr lang="ru-RU" sz="2300" u="none" strike="noStrike" cap="none" dirty="0" smtClean="0">
                <a:solidFill>
                  <a:srgbClr val="FFFFFF"/>
                </a:solidFill>
                <a:sym typeface="Cabin"/>
              </a:rPr>
              <a:t>данные внутри класса</a:t>
            </a:r>
            <a:endParaRPr lang="en" sz="2300" u="none" strike="noStrike" cap="none" dirty="0">
              <a:solidFill>
                <a:srgbClr val="FFFFFF"/>
              </a:solidFill>
              <a:sym typeface="Cabin"/>
            </a:endParaRPr>
          </a:p>
          <a:p>
            <a:pPr marL="457200" lvl="0" indent="-374650">
              <a:spcBef>
                <a:spcPts val="1400"/>
              </a:spcBef>
              <a:buSzPct val="100000"/>
            </a:pPr>
            <a:r>
              <a:rPr lang="ru-RU" sz="2300" dirty="0" smtClean="0">
                <a:solidFill>
                  <a:srgbClr val="FF9300"/>
                </a:solidFill>
                <a:sym typeface="Cabin"/>
              </a:rPr>
              <a:t>Объект</a:t>
            </a:r>
            <a:r>
              <a:rPr lang="en" sz="2300" u="none" strike="noStrike" cap="none" dirty="0" smtClean="0">
                <a:solidFill>
                  <a:srgbClr val="FF9300"/>
                </a:solidFill>
                <a:sym typeface="Cabin"/>
              </a:rPr>
              <a:t> </a:t>
            </a:r>
            <a:r>
              <a:rPr lang="ru-RU" sz="2300" u="none" strike="noStrike" cap="none" dirty="0" smtClean="0">
                <a:solidFill>
                  <a:srgbClr val="FF9300"/>
                </a:solidFill>
                <a:sym typeface="Cabin"/>
              </a:rPr>
              <a:t>или Экземпляр</a:t>
            </a:r>
            <a:r>
              <a:rPr lang="en" sz="2300" u="none" strike="noStrike" cap="none" dirty="0" smtClean="0">
                <a:solidFill>
                  <a:srgbClr val="FFFFFF"/>
                </a:solidFill>
                <a:sym typeface="Cabin"/>
              </a:rPr>
              <a:t> </a:t>
            </a:r>
            <a:r>
              <a:rPr lang="ru-RU" sz="2300" dirty="0" smtClean="0">
                <a:solidFill>
                  <a:schemeClr val="bg1"/>
                </a:solidFill>
              </a:rPr>
              <a:t>—</a:t>
            </a:r>
            <a:r>
              <a:rPr lang="ru-RU" sz="2300" dirty="0">
                <a:solidFill>
                  <a:srgbClr val="FFFFFF"/>
                </a:solidFill>
                <a:sym typeface="Cabin"/>
              </a:rPr>
              <a:t> </a:t>
            </a:r>
            <a:r>
              <a:rPr lang="ru-RU" sz="2300" u="none" strike="noStrike" cap="none" dirty="0" smtClean="0">
                <a:solidFill>
                  <a:srgbClr val="FFFFFF"/>
                </a:solidFill>
                <a:sym typeface="Cabin"/>
              </a:rPr>
              <a:t>конкретный экземпляр класса </a:t>
            </a:r>
            <a:endParaRPr lang="en" sz="2300" u="none" strike="noStrike" cap="none" dirty="0">
              <a:solidFill>
                <a:srgbClr val="FFFFFF"/>
              </a:solidFill>
              <a:sym typeface="Cabin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666750"/>
            <a:ext cx="1498600" cy="99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Shape 299"/>
          <p:cNvSpPr txBox="1">
            <a:spLocks noGrp="1"/>
          </p:cNvSpPr>
          <p:nvPr>
            <p:ph type="title"/>
          </p:nvPr>
        </p:nvSpPr>
        <p:spPr>
          <a:xfrm>
            <a:off x="650081" y="428625"/>
            <a:ext cx="6210001" cy="1000069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ru-RU" sz="4700" u="none" strike="noStrike" cap="none" dirty="0" smtClean="0">
                <a:solidFill>
                  <a:srgbClr val="FFFFFF"/>
                </a:solidFill>
                <a:sym typeface="Cabin"/>
              </a:rPr>
              <a:t>Терминология: </a:t>
            </a:r>
            <a:r>
              <a:rPr lang="ru-RU" sz="4700" u="none" strike="noStrike" cap="none" dirty="0" smtClean="0">
                <a:solidFill>
                  <a:srgbClr val="FF9300"/>
                </a:solidFill>
                <a:sym typeface="Cabin"/>
              </a:rPr>
              <a:t>Класс</a:t>
            </a:r>
            <a:endParaRPr lang="en" sz="4700" u="none" strike="noStrike" cap="none" dirty="0">
              <a:solidFill>
                <a:srgbClr val="FF9300"/>
              </a:solidFill>
              <a:sym typeface="Cabin"/>
            </a:endParaRPr>
          </a:p>
        </p:txBody>
      </p:sp>
      <p:sp>
        <p:nvSpPr>
          <p:cNvPr id="300" name="Shape 300"/>
          <p:cNvSpPr/>
          <p:nvPr/>
        </p:nvSpPr>
        <p:spPr>
          <a:xfrm>
            <a:off x="634650" y="4512121"/>
            <a:ext cx="7874700" cy="352800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lvl="0" algn="ctr">
              <a:buClr>
                <a:srgbClr val="FFFFFF"/>
              </a:buClr>
              <a:buSzPct val="25000"/>
            </a:pPr>
            <a:r>
              <a:rPr lang="en-US" sz="16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https://</a:t>
            </a:r>
            <a:r>
              <a:rPr lang="en-US" sz="16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ru.wikipedia.org/wiki/</a:t>
            </a:r>
            <a:r>
              <a:rPr lang="ru-RU" sz="16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Объектно-</a:t>
            </a:r>
            <a:r>
              <a:rPr lang="ru-RU" sz="1600" u="none" strike="noStrike" cap="none" dirty="0" err="1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ориентированное_программирование</a:t>
            </a:r>
            <a:endParaRPr lang="en" sz="16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01" name="Shape 301"/>
          <p:cNvSpPr/>
          <p:nvPr/>
        </p:nvSpPr>
        <p:spPr>
          <a:xfrm>
            <a:off x="729076" y="1665288"/>
            <a:ext cx="7930242" cy="2574249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lvl="0" algn="ctr">
              <a:buClr>
                <a:srgbClr val="FFFFFF"/>
              </a:buClr>
              <a:buSzPct val="25000"/>
            </a:pPr>
            <a:r>
              <a:rPr lang="ru-RU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Описывае</a:t>
            </a:r>
            <a:r>
              <a:rPr lang="ru-RU" sz="20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 абстрактные свойства объекта</a:t>
            </a:r>
            <a:r>
              <a:rPr lang="ru-RU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включая характеристики (атрибуты, </a:t>
            </a:r>
            <a:r>
              <a:rPr lang="ru-RU" sz="2000" u="none" strike="noStrike" cap="none" dirty="0" smtClean="0">
                <a:solidFill>
                  <a:srgbClr val="1DFF63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поля</a:t>
            </a:r>
            <a:r>
              <a:rPr lang="en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или</a:t>
            </a:r>
            <a:r>
              <a:rPr lang="en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rgbClr val="1FFF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свойства</a:t>
            </a:r>
            <a:r>
              <a:rPr lang="ru-RU" sz="20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r>
              <a:rPr lang="ru-RU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</a:t>
            </a:r>
            <a:r>
              <a:rPr lang="en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 поведение объекта (то, что объект может делать или </a:t>
            </a:r>
            <a:r>
              <a:rPr lang="ru-RU" sz="2000" u="none" strike="noStrike" cap="none" dirty="0" smtClean="0">
                <a:solidFill>
                  <a:srgbClr val="1FFF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методы</a:t>
            </a:r>
            <a:r>
              <a:rPr lang="en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операции</a:t>
            </a:r>
            <a:r>
              <a:rPr lang="en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 </a:t>
            </a:r>
            <a:r>
              <a:rPr lang="ru-RU" sz="20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дополнительные возможности</a:t>
            </a:r>
            <a:r>
              <a:rPr lang="en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). </a:t>
            </a:r>
            <a:r>
              <a:rPr lang="ru-RU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Можно сказать, что </a:t>
            </a:r>
            <a:r>
              <a:rPr lang="ru-RU" sz="2000" u="none" strike="noStrike" cap="none" dirty="0" smtClean="0">
                <a:solidFill>
                  <a:srgbClr val="FF93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класс</a:t>
            </a:r>
            <a:r>
              <a:rPr lang="en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dirty="0">
                <a:solidFill>
                  <a:schemeClr val="bg1"/>
                </a:solidFill>
              </a:rPr>
              <a:t>—</a:t>
            </a:r>
            <a:r>
              <a:rPr lang="ru-RU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это</a:t>
            </a:r>
            <a:r>
              <a:rPr lang="en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rgbClr val="FF93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шаблон</a:t>
            </a:r>
            <a:r>
              <a:rPr lang="ru-RU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который описывает природу чего-либо.</a:t>
            </a:r>
            <a:r>
              <a:rPr lang="en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Например,</a:t>
            </a:r>
            <a:r>
              <a:rPr lang="en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rgbClr val="FF93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класс</a:t>
            </a:r>
            <a:r>
              <a:rPr lang="en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«Собака»</a:t>
            </a:r>
            <a:r>
              <a:rPr lang="en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будет содержать черты, присущие всем собакам, такие как порода или цвет шерсти (характеристики)</a:t>
            </a:r>
            <a:r>
              <a:rPr lang="en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 также способность лаять и сидеть (поведение)</a:t>
            </a:r>
            <a:r>
              <a:rPr lang="en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endParaRPr lang="en" sz="20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666750"/>
            <a:ext cx="1498600" cy="99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Shape 316"/>
          <p:cNvSpPr txBox="1">
            <a:spLocks noGrp="1"/>
          </p:cNvSpPr>
          <p:nvPr>
            <p:ph type="title"/>
          </p:nvPr>
        </p:nvSpPr>
        <p:spPr>
          <a:xfrm>
            <a:off x="650081" y="428625"/>
            <a:ext cx="6203301" cy="1000069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ru-RU" sz="3800" u="none" strike="noStrike" cap="none" dirty="0" smtClean="0">
                <a:solidFill>
                  <a:srgbClr val="FFFFFF"/>
                </a:solidFill>
                <a:sym typeface="Cabin"/>
              </a:rPr>
              <a:t>Терминология</a:t>
            </a:r>
            <a:r>
              <a:rPr lang="en" sz="3800" u="none" strike="noStrike" cap="none" dirty="0" smtClean="0">
                <a:solidFill>
                  <a:srgbClr val="FFFFFF"/>
                </a:solidFill>
                <a:sym typeface="Cabin"/>
              </a:rPr>
              <a:t>: </a:t>
            </a:r>
            <a:r>
              <a:rPr lang="ru-RU" sz="3800" u="none" strike="noStrike" cap="none" dirty="0" smtClean="0">
                <a:solidFill>
                  <a:srgbClr val="FF40FF"/>
                </a:solidFill>
                <a:sym typeface="Cabin"/>
              </a:rPr>
              <a:t>Экземпляр</a:t>
            </a:r>
            <a:endParaRPr lang="en" sz="3800" u="none" strike="noStrike" cap="none" dirty="0">
              <a:solidFill>
                <a:srgbClr val="FF40FF"/>
              </a:solidFill>
              <a:sym typeface="Cabin"/>
            </a:endParaRPr>
          </a:p>
        </p:txBody>
      </p:sp>
      <p:sp>
        <p:nvSpPr>
          <p:cNvPr id="318" name="Shape 318"/>
          <p:cNvSpPr/>
          <p:nvPr/>
        </p:nvSpPr>
        <p:spPr>
          <a:xfrm>
            <a:off x="729076" y="1873175"/>
            <a:ext cx="7930242" cy="2033963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lvl="0" algn="ctr">
              <a:buClr>
                <a:srgbClr val="FFFFFF"/>
              </a:buClr>
              <a:buSzPct val="25000"/>
            </a:pPr>
            <a:r>
              <a:rPr lang="ru-RU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Можно создать </a:t>
            </a:r>
            <a:r>
              <a:rPr lang="ru-RU" sz="2000" u="none" strike="noStrike" cap="none" dirty="0" smtClean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экземпляр</a:t>
            </a:r>
            <a:r>
              <a:rPr lang="en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класса</a:t>
            </a:r>
            <a:r>
              <a:rPr lang="en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или конкретного объекта</a:t>
            </a:r>
            <a:r>
              <a:rPr lang="en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 </a:t>
            </a:r>
            <a:r>
              <a:rPr lang="ru-RU" sz="2000" u="none" strike="noStrike" cap="none" dirty="0" smtClean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Экземпляр </a:t>
            </a:r>
            <a:r>
              <a:rPr lang="ru-RU" sz="2000" dirty="0" smtClean="0">
                <a:solidFill>
                  <a:schemeClr val="bg1"/>
                </a:solidFill>
              </a:rPr>
              <a:t>— </a:t>
            </a:r>
            <a:r>
              <a:rPr lang="ru-RU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это фактический объект, созданный во время выполнения. </a:t>
            </a:r>
            <a:r>
              <a:rPr lang="ru-RU" sz="20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 жаргоне программистов объект Лесси </a:t>
            </a:r>
            <a:r>
              <a:rPr lang="ru-RU" sz="2000" dirty="0">
                <a:solidFill>
                  <a:schemeClr val="bg1"/>
                </a:solidFill>
              </a:rPr>
              <a:t>—</a:t>
            </a:r>
            <a:r>
              <a:rPr lang="ru-RU" sz="20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это </a:t>
            </a:r>
            <a:r>
              <a:rPr lang="ru-RU" sz="2000" u="none" strike="noStrike" cap="none" dirty="0" smtClean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экземпляр</a:t>
            </a:r>
            <a:r>
              <a:rPr lang="en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класса «Собака»</a:t>
            </a:r>
            <a:r>
              <a:rPr lang="en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 </a:t>
            </a:r>
            <a:r>
              <a:rPr lang="ru-RU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Набор значений атрибутов конкретного </a:t>
            </a:r>
            <a:r>
              <a:rPr lang="ru-RU" sz="2000" u="none" strike="noStrike" cap="none" dirty="0" smtClean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объекта</a:t>
            </a:r>
            <a:r>
              <a:rPr lang="en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называется</a:t>
            </a:r>
            <a:r>
              <a:rPr lang="en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rgbClr val="1FFF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состоянием</a:t>
            </a:r>
            <a:r>
              <a:rPr lang="en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 </a:t>
            </a:r>
            <a:r>
              <a:rPr lang="ru-RU" sz="2000" u="none" strike="noStrike" cap="none" dirty="0" smtClean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Объект</a:t>
            </a:r>
            <a:r>
              <a:rPr lang="en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состоит из состояния и поведения, которые определены в классе объекта.</a:t>
            </a:r>
            <a:endParaRPr lang="en" sz="20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19" name="Shape 319"/>
          <p:cNvSpPr/>
          <p:nvPr/>
        </p:nvSpPr>
        <p:spPr>
          <a:xfrm>
            <a:off x="663824" y="4171125"/>
            <a:ext cx="7894799" cy="298800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ru-RU" sz="1900" u="none" strike="noStrike" cap="none" dirty="0" smtClean="0">
                <a:solidFill>
                  <a:srgbClr val="FFFB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Термины «Объект» и «Экземпляр»</a:t>
            </a:r>
            <a:r>
              <a:rPr lang="en" sz="1900" u="none" strike="noStrike" cap="none" dirty="0" smtClean="0">
                <a:solidFill>
                  <a:srgbClr val="FFFB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1900" u="none" strike="noStrike" cap="none" dirty="0" smtClean="0">
                <a:solidFill>
                  <a:srgbClr val="FFFB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взаимозаменяемы</a:t>
            </a:r>
            <a:r>
              <a:rPr lang="en" sz="1900" u="none" strike="noStrike" cap="none" dirty="0" smtClean="0">
                <a:solidFill>
                  <a:srgbClr val="FFFB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endParaRPr lang="en" sz="1900" u="none" strike="noStrike" cap="none" dirty="0">
              <a:solidFill>
                <a:srgbClr val="FFFB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pic>
        <p:nvPicPr>
          <p:cNvPr id="8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666750"/>
            <a:ext cx="1498600" cy="99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hape 300"/>
          <p:cNvSpPr/>
          <p:nvPr/>
        </p:nvSpPr>
        <p:spPr>
          <a:xfrm>
            <a:off x="634650" y="4512121"/>
            <a:ext cx="7874700" cy="352800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lvl="0" algn="ctr">
              <a:buClr>
                <a:srgbClr val="FFFFFF"/>
              </a:buClr>
              <a:buSzPct val="25000"/>
            </a:pPr>
            <a:r>
              <a:rPr lang="en-US" sz="16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  <a:hlinkClick r:id="rId4"/>
              </a:rPr>
              <a:t>https://</a:t>
            </a:r>
            <a:r>
              <a:rPr lang="en-US" sz="16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  <a:hlinkClick r:id="rId4"/>
              </a:rPr>
              <a:t>ru.wikipedia.org/wiki/</a:t>
            </a:r>
            <a:r>
              <a:rPr lang="ru-RU" sz="16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  <a:hlinkClick r:id="rId4"/>
              </a:rPr>
              <a:t>Объектно-</a:t>
            </a:r>
            <a:r>
              <a:rPr lang="ru-RU" sz="1600" u="none" strike="noStrike" cap="none" dirty="0" err="1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  <a:hlinkClick r:id="rId4"/>
              </a:rPr>
              <a:t>ориентированное_программирование</a:t>
            </a:r>
            <a:endParaRPr lang="en" sz="16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Shape 325"/>
          <p:cNvSpPr txBox="1">
            <a:spLocks noGrp="1"/>
          </p:cNvSpPr>
          <p:nvPr>
            <p:ph type="title"/>
          </p:nvPr>
        </p:nvSpPr>
        <p:spPr>
          <a:xfrm>
            <a:off x="650081" y="428625"/>
            <a:ext cx="6138646" cy="1000069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ru-RU" sz="4000" u="none" strike="noStrike" cap="none" dirty="0" smtClean="0">
                <a:solidFill>
                  <a:srgbClr val="FFFFFF"/>
                </a:solidFill>
                <a:sym typeface="Cabin"/>
              </a:rPr>
              <a:t>Терминология</a:t>
            </a:r>
            <a:r>
              <a:rPr lang="en" sz="4000" u="none" strike="noStrike" cap="none" dirty="0" smtClean="0">
                <a:solidFill>
                  <a:srgbClr val="FFFFFF"/>
                </a:solidFill>
                <a:sym typeface="Cabin"/>
              </a:rPr>
              <a:t>: </a:t>
            </a:r>
            <a:r>
              <a:rPr lang="ru-RU" sz="4000" u="none" strike="noStrike" cap="none" dirty="0" smtClean="0">
                <a:solidFill>
                  <a:srgbClr val="00F900"/>
                </a:solidFill>
                <a:sym typeface="Cabin"/>
              </a:rPr>
              <a:t>Метод</a:t>
            </a:r>
            <a:endParaRPr lang="en" sz="4000" u="none" strike="noStrike" cap="none" dirty="0">
              <a:solidFill>
                <a:srgbClr val="00F900"/>
              </a:solidFill>
              <a:sym typeface="Cabin"/>
            </a:endParaRPr>
          </a:p>
        </p:txBody>
      </p:sp>
      <p:sp>
        <p:nvSpPr>
          <p:cNvPr id="327" name="Shape 327"/>
          <p:cNvSpPr/>
          <p:nvPr/>
        </p:nvSpPr>
        <p:spPr>
          <a:xfrm>
            <a:off x="729076" y="1735494"/>
            <a:ext cx="7930242" cy="2258007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lvl="0" algn="ctr">
              <a:buClr>
                <a:srgbClr val="FFFFFF"/>
              </a:buClr>
              <a:buSzPct val="25000"/>
            </a:pPr>
            <a:r>
              <a:rPr lang="ru-RU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Способности объекта. С точки зрения языка</a:t>
            </a:r>
            <a:r>
              <a:rPr lang="en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2000" dirty="0" smtClean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методы</a:t>
            </a:r>
            <a:r>
              <a:rPr lang="en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dirty="0">
                <a:solidFill>
                  <a:schemeClr val="bg1"/>
                </a:solidFill>
              </a:rPr>
              <a:t>—</a:t>
            </a:r>
            <a:r>
              <a:rPr lang="en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это глаголы</a:t>
            </a:r>
            <a:r>
              <a:rPr lang="en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 </a:t>
            </a:r>
            <a:r>
              <a:rPr lang="ru-RU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Лесси, будучи Собакой, имеет способность лаять</a:t>
            </a:r>
            <a:r>
              <a:rPr lang="en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 </a:t>
            </a:r>
            <a:r>
              <a:rPr lang="ru-RU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Так что</a:t>
            </a:r>
            <a:r>
              <a:rPr lang="en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лай()</a:t>
            </a:r>
            <a:r>
              <a:rPr lang="ru-RU" sz="20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dirty="0" smtClean="0">
                <a:solidFill>
                  <a:schemeClr val="bg1"/>
                </a:solidFill>
              </a:rPr>
              <a:t>— один из методов Лесси</a:t>
            </a:r>
            <a:r>
              <a:rPr lang="en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 </a:t>
            </a:r>
            <a:r>
              <a:rPr lang="ru-RU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 нее могут быть и другие </a:t>
            </a:r>
            <a:r>
              <a:rPr lang="ru-RU" sz="2000" u="none" strike="noStrike" cap="none" dirty="0" smtClean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методы</a:t>
            </a:r>
            <a:r>
              <a:rPr lang="ru-RU" sz="20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например, сидеть(), есть(), идти() или защищать_хозяина</a:t>
            </a:r>
            <a:r>
              <a:rPr lang="ru-RU" sz="2000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  <a:r>
              <a:rPr lang="en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 </a:t>
            </a:r>
            <a:r>
              <a:rPr lang="ru-RU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программе использование</a:t>
            </a:r>
            <a:r>
              <a:rPr lang="en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метода</a:t>
            </a:r>
            <a:r>
              <a:rPr lang="en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обычно влияет только на один конкретный объект; лаять умеют все Собаки, но вам нужно чтобы лаяла какая-то одна.</a:t>
            </a:r>
            <a:endParaRPr lang="en" sz="20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28" name="Shape 328"/>
          <p:cNvSpPr/>
          <p:nvPr/>
        </p:nvSpPr>
        <p:spPr>
          <a:xfrm>
            <a:off x="849075" y="4066155"/>
            <a:ext cx="7576199" cy="298800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ru-RU" sz="1900" u="none" strike="noStrike" cap="none" dirty="0" smtClean="0">
                <a:solidFill>
                  <a:srgbClr val="FFFB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Термины «Метод»</a:t>
            </a:r>
            <a:r>
              <a:rPr lang="en" sz="1900" u="none" strike="noStrike" cap="none" dirty="0" smtClean="0">
                <a:solidFill>
                  <a:srgbClr val="FFFB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1900" u="none" strike="noStrike" cap="none" dirty="0" smtClean="0">
                <a:solidFill>
                  <a:srgbClr val="FFFB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</a:t>
            </a:r>
            <a:r>
              <a:rPr lang="en" sz="1900" u="none" strike="noStrike" cap="none" dirty="0" smtClean="0">
                <a:solidFill>
                  <a:srgbClr val="FFFB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1900" u="none" strike="noStrike" cap="none" dirty="0" smtClean="0">
                <a:solidFill>
                  <a:srgbClr val="FFFB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«</a:t>
            </a:r>
            <a:r>
              <a:rPr lang="ru-RU" sz="1900" dirty="0" smtClean="0">
                <a:solidFill>
                  <a:srgbClr val="FFFB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Сообщение»</a:t>
            </a:r>
            <a:r>
              <a:rPr lang="en" sz="1900" u="none" strike="noStrike" cap="none" dirty="0" smtClean="0">
                <a:solidFill>
                  <a:srgbClr val="FFFB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1900" u="none" strike="noStrike" cap="none" dirty="0" smtClean="0">
                <a:solidFill>
                  <a:srgbClr val="FFFB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взаимозаменяемы</a:t>
            </a:r>
            <a:r>
              <a:rPr lang="en" sz="1900" u="none" strike="noStrike" cap="none" dirty="0" smtClean="0">
                <a:solidFill>
                  <a:srgbClr val="FFFB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endParaRPr lang="en" sz="1900" u="none" strike="noStrike" cap="none" dirty="0">
              <a:solidFill>
                <a:srgbClr val="FFFB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pic>
        <p:nvPicPr>
          <p:cNvPr id="8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666750"/>
            <a:ext cx="1498600" cy="99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hape 300"/>
          <p:cNvSpPr/>
          <p:nvPr/>
        </p:nvSpPr>
        <p:spPr>
          <a:xfrm>
            <a:off x="634650" y="4512121"/>
            <a:ext cx="7874700" cy="352800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lvl="0" algn="ctr">
              <a:buClr>
                <a:srgbClr val="FFFFFF"/>
              </a:buClr>
              <a:buSzPct val="25000"/>
            </a:pPr>
            <a:r>
              <a:rPr lang="en-US" sz="16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  <a:hlinkClick r:id="rId4"/>
              </a:rPr>
              <a:t>https://</a:t>
            </a:r>
            <a:r>
              <a:rPr lang="en-US" sz="16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  <a:hlinkClick r:id="rId4"/>
              </a:rPr>
              <a:t>ru.wikipedia.org/wiki/</a:t>
            </a:r>
            <a:r>
              <a:rPr lang="ru-RU" sz="16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  <a:hlinkClick r:id="rId4"/>
              </a:rPr>
              <a:t>Объектно-</a:t>
            </a:r>
            <a:r>
              <a:rPr lang="ru-RU" sz="1600" u="none" strike="noStrike" cap="none" dirty="0" err="1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  <a:hlinkClick r:id="rId4"/>
              </a:rPr>
              <a:t>ориентированное_программирование</a:t>
            </a:r>
            <a:endParaRPr lang="en" sz="16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solidFill>
                  <a:srgbClr val="FFC000"/>
                </a:solidFill>
              </a:rPr>
              <a:t>Некоторые объекты Пайтон</a:t>
            </a:r>
            <a:endParaRPr lang="en-US" sz="4000" dirty="0">
              <a:solidFill>
                <a:srgbClr val="FFC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6348" y="1567786"/>
            <a:ext cx="1678391" cy="26810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x = '</a:t>
            </a:r>
            <a:r>
              <a:rPr lang="en-US" sz="1294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abc</a:t>
            </a:r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</a:t>
            </a:r>
          </a:p>
          <a:p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type(x)</a:t>
            </a:r>
          </a:p>
          <a:p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&lt;</a:t>
            </a:r>
            <a:r>
              <a:rPr lang="en-US" sz="1294" dirty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class</a:t>
            </a:r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'</a:t>
            </a:r>
            <a:r>
              <a:rPr lang="en-US" sz="1294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str</a:t>
            </a:r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'&gt;</a:t>
            </a:r>
          </a:p>
          <a:p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type(2.5)</a:t>
            </a:r>
          </a:p>
          <a:p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&lt;</a:t>
            </a:r>
            <a:r>
              <a:rPr lang="en-US" sz="1294" dirty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class</a:t>
            </a:r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'float'&gt;</a:t>
            </a:r>
          </a:p>
          <a:p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type(2)</a:t>
            </a:r>
          </a:p>
          <a:p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&lt;</a:t>
            </a:r>
            <a:r>
              <a:rPr lang="en-US" sz="1294" dirty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class </a:t>
            </a:r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</a:t>
            </a:r>
            <a:r>
              <a:rPr lang="en-US" sz="1294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int</a:t>
            </a:r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'&gt;</a:t>
            </a:r>
          </a:p>
          <a:p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y = list()</a:t>
            </a:r>
          </a:p>
          <a:p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type(y)</a:t>
            </a:r>
          </a:p>
          <a:p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&lt;</a:t>
            </a:r>
            <a:r>
              <a:rPr lang="en-US" sz="1294" dirty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class </a:t>
            </a:r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'list'&gt;</a:t>
            </a:r>
          </a:p>
          <a:p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z = </a:t>
            </a:r>
            <a:r>
              <a:rPr lang="en-US" sz="1294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dict</a:t>
            </a:r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()</a:t>
            </a:r>
          </a:p>
          <a:p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type(z)</a:t>
            </a:r>
          </a:p>
          <a:p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&lt;</a:t>
            </a:r>
            <a:r>
              <a:rPr lang="en-US" sz="1294" dirty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class</a:t>
            </a:r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'</a:t>
            </a:r>
            <a:r>
              <a:rPr lang="en-US" sz="1294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dict</a:t>
            </a:r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'&gt;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07985" y="1384274"/>
            <a:ext cx="5235111" cy="3278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</a:t>
            </a:r>
            <a:r>
              <a:rPr lang="en-US" sz="1294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dir</a:t>
            </a:r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(x)</a:t>
            </a:r>
          </a:p>
          <a:p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[ </a:t>
            </a:r>
            <a:r>
              <a:rPr lang="is-I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… </a:t>
            </a:r>
            <a:r>
              <a:rPr lang="en-US" sz="1294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'capitalize', '</a:t>
            </a:r>
            <a:r>
              <a:rPr lang="en-US" sz="1294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casefold</a:t>
            </a:r>
            <a:r>
              <a:rPr lang="en-US" sz="1294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', 'center', 'count', 'encode', '</a:t>
            </a:r>
            <a:r>
              <a:rPr lang="en-US" sz="1294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endswith</a:t>
            </a:r>
            <a:r>
              <a:rPr lang="en-US" sz="1294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', '</a:t>
            </a:r>
            <a:r>
              <a:rPr lang="en-US" sz="1294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expandtabs</a:t>
            </a:r>
            <a:r>
              <a:rPr lang="en-US" sz="1294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', 'find', 'format', </a:t>
            </a:r>
            <a:r>
              <a:rPr lang="is-IS" sz="1294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… </a:t>
            </a:r>
            <a:r>
              <a:rPr lang="en-US" sz="1294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'lower', '</a:t>
            </a:r>
            <a:r>
              <a:rPr lang="en-US" sz="1294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lstrip</a:t>
            </a:r>
            <a:r>
              <a:rPr lang="en-US" sz="1294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', '</a:t>
            </a:r>
            <a:r>
              <a:rPr lang="en-US" sz="1294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maketrans</a:t>
            </a:r>
            <a:r>
              <a:rPr lang="en-US" sz="1294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', 'partition', 'replace', '</a:t>
            </a:r>
            <a:r>
              <a:rPr lang="en-US" sz="1294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rfind</a:t>
            </a:r>
            <a:r>
              <a:rPr lang="en-US" sz="1294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', '</a:t>
            </a:r>
            <a:r>
              <a:rPr lang="en-US" sz="1294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rindex</a:t>
            </a:r>
            <a:r>
              <a:rPr lang="en-US" sz="1294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', '</a:t>
            </a:r>
            <a:r>
              <a:rPr lang="en-US" sz="1294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rjust</a:t>
            </a:r>
            <a:r>
              <a:rPr lang="en-US" sz="1294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', '</a:t>
            </a:r>
            <a:r>
              <a:rPr lang="en-US" sz="1294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rpartition</a:t>
            </a:r>
            <a:r>
              <a:rPr lang="en-US" sz="1294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', '</a:t>
            </a:r>
            <a:r>
              <a:rPr lang="en-US" sz="1294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rsplit</a:t>
            </a:r>
            <a:r>
              <a:rPr lang="en-US" sz="1294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', '</a:t>
            </a:r>
            <a:r>
              <a:rPr lang="en-US" sz="1294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rstrip</a:t>
            </a:r>
            <a:r>
              <a:rPr lang="en-US" sz="1294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', 'split', '</a:t>
            </a:r>
            <a:r>
              <a:rPr lang="en-US" sz="1294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splitlines</a:t>
            </a:r>
            <a:r>
              <a:rPr lang="en-US" sz="1294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', '</a:t>
            </a:r>
            <a:r>
              <a:rPr lang="en-US" sz="1294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startswith</a:t>
            </a:r>
            <a:r>
              <a:rPr lang="en-US" sz="1294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', 'strip', '</a:t>
            </a:r>
            <a:r>
              <a:rPr lang="en-US" sz="1294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swapcase</a:t>
            </a:r>
            <a:r>
              <a:rPr lang="en-US" sz="1294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', 'title', 'translate', 'upper', '</a:t>
            </a:r>
            <a:r>
              <a:rPr lang="en-US" sz="1294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zfill</a:t>
            </a:r>
            <a:r>
              <a:rPr lang="en-US" sz="1294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</a:t>
            </a:r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]</a:t>
            </a:r>
          </a:p>
          <a:p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</a:t>
            </a:r>
            <a:r>
              <a:rPr lang="en-US" sz="1294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dir</a:t>
            </a:r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(y)</a:t>
            </a:r>
          </a:p>
          <a:p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[</a:t>
            </a:r>
            <a:r>
              <a:rPr lang="is-I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… </a:t>
            </a:r>
            <a:r>
              <a:rPr lang="en-US" sz="1294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'append', 'clear', 'copy', 'count', 'extend', 'index', 'insert', 'pop', 'remove', 'reverse', 'sort']</a:t>
            </a:r>
          </a:p>
          <a:p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&gt;&gt;&gt; </a:t>
            </a:r>
            <a:r>
              <a:rPr lang="en-US" sz="1294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dir</a:t>
            </a:r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(z)</a:t>
            </a:r>
          </a:p>
          <a:p>
            <a:r>
              <a:rPr lang="is-I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[…</a:t>
            </a:r>
            <a:r>
              <a:rPr lang="en-US" sz="1294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, </a:t>
            </a:r>
            <a:r>
              <a:rPr lang="en-US" sz="1294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'clear', 'copy', '</a:t>
            </a:r>
            <a:r>
              <a:rPr lang="en-US" sz="1294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fromkeys</a:t>
            </a:r>
            <a:r>
              <a:rPr lang="en-US" sz="1294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', 'get', 'items', 'keys', 'pop', '</a:t>
            </a:r>
            <a:r>
              <a:rPr lang="en-US" sz="1294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popitem</a:t>
            </a:r>
            <a:r>
              <a:rPr lang="en-US" sz="1294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', '</a:t>
            </a:r>
            <a:r>
              <a:rPr lang="en-US" sz="1294" dirty="0" err="1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setdefault</a:t>
            </a:r>
            <a:r>
              <a:rPr lang="en-US" sz="1294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', 'update', 'values']</a:t>
            </a:r>
          </a:p>
        </p:txBody>
      </p:sp>
    </p:spTree>
    <p:extLst>
      <p:ext uri="{BB962C8B-B14F-4D97-AF65-F5344CB8AC3E}">
        <p14:creationId xmlns:p14="http://schemas.microsoft.com/office/powerpoint/2010/main" val="12380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Shape 334"/>
          <p:cNvSpPr txBox="1">
            <a:spLocks noGrp="1"/>
          </p:cNvSpPr>
          <p:nvPr>
            <p:ph type="title"/>
          </p:nvPr>
        </p:nvSpPr>
        <p:spPr>
          <a:xfrm>
            <a:off x="650082" y="864394"/>
            <a:ext cx="4593558" cy="1735931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25000"/>
              <a:buFont typeface="Cabin"/>
              <a:buNone/>
            </a:pPr>
            <a:r>
              <a:rPr lang="ru-RU" sz="47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Образец класса</a:t>
            </a:r>
            <a:endParaRPr lang="en" sz="47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998" y="1423113"/>
            <a:ext cx="3533505" cy="2354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Shape 340"/>
          <p:cNvSpPr/>
          <p:nvPr/>
        </p:nvSpPr>
        <p:spPr>
          <a:xfrm>
            <a:off x="2807825" y="532603"/>
            <a:ext cx="3087000" cy="4136695"/>
          </a:xfrm>
          <a:prstGeom prst="rect">
            <a:avLst/>
          </a:prstGeom>
          <a:noFill/>
          <a:ln w="12700" cap="flat" cmpd="sng">
            <a:solidFill>
              <a:srgbClr val="FFFB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20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0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class</a:t>
            </a:r>
            <a:r>
              <a:rPr lang="en" sz="2000" u="none" strike="noStrike" cap="none" dirty="0">
                <a:solidFill>
                  <a:srgbClr val="FF26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000" u="none" strike="noStrike" cap="none" dirty="0" err="1" smtClean="0">
                <a:solidFill>
                  <a:srgbClr val="00FD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PartyAnimal</a:t>
            </a:r>
            <a:r>
              <a:rPr lang="en" sz="2000" u="none" strike="noStrike" cap="none" dirty="0" smtClean="0">
                <a:solidFill>
                  <a:srgbClr val="00FD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  <a:endParaRPr lang="en" sz="2000" u="none" strike="noStrike" cap="none" dirty="0">
              <a:solidFill>
                <a:srgbClr val="00FD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2000" u="none" strike="noStrike" cap="none" dirty="0">
                <a:solidFill>
                  <a:srgbClr val="FFFB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x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20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20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</a:t>
            </a:r>
            <a:r>
              <a:rPr lang="en" sz="2000" u="none" strike="noStrike" cap="none" dirty="0" err="1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def</a:t>
            </a:r>
            <a:r>
              <a:rPr lang="en" sz="20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party(self)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20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  </a:t>
            </a:r>
            <a:r>
              <a:rPr lang="en" sz="2000" u="none" strike="noStrike" cap="none" dirty="0" err="1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self.x</a:t>
            </a:r>
            <a:r>
              <a:rPr lang="en" sz="20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</a:t>
            </a:r>
            <a:r>
              <a:rPr lang="en" sz="2000" u="none" strike="noStrike" cap="none" dirty="0" err="1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self.x</a:t>
            </a:r>
            <a:r>
              <a:rPr lang="en" sz="20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20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  </a:t>
            </a:r>
            <a:r>
              <a:rPr lang="en" sz="2000" u="none" strike="noStrike" cap="none" dirty="0" smtClean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</a:t>
            </a:r>
            <a:r>
              <a:rPr lang="en-US" sz="2000" u="none" strike="noStrike" cap="none" dirty="0" smtClean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en" sz="2000" u="none" strike="noStrike" cap="none" dirty="0" smtClean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"</a:t>
            </a:r>
            <a:r>
              <a:rPr lang="ru-RU" sz="2000" dirty="0" smtClean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Сейчас </a:t>
            </a:r>
            <a:r>
              <a:rPr lang="en" sz="2000" u="none" strike="noStrike" cap="none" dirty="0" smtClean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",self.x</a:t>
            </a:r>
            <a:r>
              <a:rPr lang="en-US" sz="2000" u="none" strike="noStrike" cap="none" dirty="0" smtClean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" sz="2000" u="none" strike="noStrike" cap="none" dirty="0">
              <a:solidFill>
                <a:srgbClr val="00F9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20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300"/>
              </a:buClr>
              <a:buSzPct val="25000"/>
              <a:buFont typeface="Cabin"/>
              <a:buNone/>
            </a:pPr>
            <a:r>
              <a:rPr lang="en" sz="2000" dirty="0">
                <a:solidFill>
                  <a:srgbClr val="FF93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000" u="none" strike="noStrike" cap="none" dirty="0">
                <a:solidFill>
                  <a:srgbClr val="FF93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an = </a:t>
            </a:r>
            <a:r>
              <a:rPr lang="en" sz="2000" u="none" strike="noStrike" cap="none" dirty="0" err="1">
                <a:solidFill>
                  <a:srgbClr val="FF93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PartyAnimal</a:t>
            </a:r>
            <a:r>
              <a:rPr lang="en" sz="2000" u="none" strike="noStrike" cap="none" dirty="0">
                <a:solidFill>
                  <a:srgbClr val="FF93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2000" u="none" strike="noStrike" cap="none" dirty="0">
              <a:solidFill>
                <a:srgbClr val="FF93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40FF"/>
              </a:buClr>
              <a:buSzPct val="25000"/>
              <a:buFont typeface="Cabin"/>
              <a:buNone/>
            </a:pPr>
            <a:r>
              <a:rPr lang="en" sz="2000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000" u="none" strike="noStrike" cap="none" dirty="0" err="1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an.party</a:t>
            </a:r>
            <a:r>
              <a:rPr lang="en" sz="20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40FF"/>
              </a:buClr>
              <a:buSzPct val="25000"/>
              <a:buFont typeface="Cabin"/>
              <a:buNone/>
            </a:pPr>
            <a:r>
              <a:rPr lang="en" sz="2000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000" u="none" strike="noStrike" cap="none" dirty="0" err="1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an.party</a:t>
            </a:r>
            <a:r>
              <a:rPr lang="en" sz="20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40FF"/>
              </a:buClr>
              <a:buSzPct val="25000"/>
              <a:buFont typeface="Cabin"/>
              <a:buNone/>
            </a:pPr>
            <a:r>
              <a:rPr lang="en" sz="2000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000" u="none" strike="noStrike" cap="none" dirty="0" err="1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an.party</a:t>
            </a:r>
            <a:r>
              <a:rPr lang="en" sz="20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</a:p>
        </p:txBody>
      </p:sp>
      <p:sp>
        <p:nvSpPr>
          <p:cNvPr id="341" name="Shape 341"/>
          <p:cNvSpPr/>
          <p:nvPr/>
        </p:nvSpPr>
        <p:spPr>
          <a:xfrm>
            <a:off x="6161047" y="359722"/>
            <a:ext cx="2818925" cy="1036767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DFF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rgbClr val="00FD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Шаблон создания объектов </a:t>
            </a:r>
            <a:r>
              <a:rPr lang="en" sz="2000" u="none" strike="noStrike" cap="none" dirty="0" smtClean="0">
                <a:solidFill>
                  <a:srgbClr val="00FD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PartyAnimal</a:t>
            </a:r>
            <a:endParaRPr lang="en" sz="2000" u="none" strike="noStrike" cap="none" dirty="0">
              <a:solidFill>
                <a:srgbClr val="00FD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42" name="Shape 342"/>
          <p:cNvSpPr/>
          <p:nvPr/>
        </p:nvSpPr>
        <p:spPr>
          <a:xfrm>
            <a:off x="75933" y="532603"/>
            <a:ext cx="2639786" cy="863886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lvl="0" algn="ctr">
              <a:buClr>
                <a:srgbClr val="FFFFFF"/>
              </a:buClr>
              <a:buSzPct val="25000"/>
            </a:pPr>
            <a:r>
              <a:rPr lang="ru-RU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«</a:t>
            </a:r>
            <a:r>
              <a:rPr lang="en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class</a:t>
            </a:r>
            <a:r>
              <a:rPr lang="ru-RU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» </a:t>
            </a:r>
            <a:r>
              <a:rPr lang="ru-RU" sz="2000" dirty="0">
                <a:solidFill>
                  <a:schemeClr val="bg1"/>
                </a:solidFill>
              </a:rPr>
              <a:t>—</a:t>
            </a:r>
            <a:r>
              <a:rPr lang="ru-RU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зарезервированное слово</a:t>
            </a:r>
            <a:endParaRPr lang="en" sz="20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43" name="Shape 343"/>
          <p:cNvSpPr/>
          <p:nvPr/>
        </p:nvSpPr>
        <p:spPr>
          <a:xfrm>
            <a:off x="6259019" y="1324948"/>
            <a:ext cx="2720954" cy="1276002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rgbClr val="FFFB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Каждый объект</a:t>
            </a:r>
            <a:r>
              <a:rPr lang="en" sz="2000" u="none" strike="noStrike" cap="none" dirty="0" smtClean="0">
                <a:solidFill>
                  <a:srgbClr val="FFFB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PartyAnimal</a:t>
            </a:r>
            <a:r>
              <a:rPr lang="ru-RU" sz="2000" u="none" strike="noStrike" cap="none" dirty="0" smtClean="0">
                <a:solidFill>
                  <a:srgbClr val="FFFB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содержит некоторое количество данных</a:t>
            </a:r>
            <a:endParaRPr lang="en" sz="2000" u="none" strike="noStrike" cap="none" dirty="0">
              <a:solidFill>
                <a:srgbClr val="FFFB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44" name="Shape 344"/>
          <p:cNvSpPr/>
          <p:nvPr/>
        </p:nvSpPr>
        <p:spPr>
          <a:xfrm>
            <a:off x="75933" y="1768384"/>
            <a:ext cx="2639786" cy="1319160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Каждый объект</a:t>
            </a:r>
            <a:r>
              <a:rPr lang="en" sz="2000" u="none" strike="noStrike" cap="none" dirty="0" smtClean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0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PartyAnimal </a:t>
            </a:r>
            <a:r>
              <a:rPr lang="ru-RU" sz="2000" u="none" strike="noStrike" cap="none" dirty="0" smtClean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содержит некоторое количество кода</a:t>
            </a:r>
            <a:endParaRPr lang="en" sz="2000" u="none" strike="noStrike" cap="none" dirty="0">
              <a:solidFill>
                <a:srgbClr val="00F9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45" name="Shape 345"/>
          <p:cNvSpPr/>
          <p:nvPr/>
        </p:nvSpPr>
        <p:spPr>
          <a:xfrm>
            <a:off x="6161047" y="2649407"/>
            <a:ext cx="2818925" cy="894937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300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rgbClr val="FF93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Создает объект</a:t>
            </a:r>
            <a:r>
              <a:rPr lang="en" sz="2000" u="none" strike="noStrike" cap="none" dirty="0" smtClean="0">
                <a:solidFill>
                  <a:srgbClr val="FF93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000" u="none" strike="noStrike" cap="none" dirty="0">
                <a:solidFill>
                  <a:srgbClr val="FF93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PartyAnimal </a:t>
            </a:r>
            <a:r>
              <a:rPr lang="ru-RU" sz="2000" u="none" strike="noStrike" cap="none" dirty="0" smtClean="0">
                <a:solidFill>
                  <a:srgbClr val="FF93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 хранит его в переменной «</a:t>
            </a:r>
            <a:r>
              <a:rPr lang="en-US" sz="2000" u="none" strike="noStrike" cap="none" dirty="0" smtClean="0">
                <a:solidFill>
                  <a:srgbClr val="FF93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an</a:t>
            </a:r>
            <a:r>
              <a:rPr lang="ru-RU" sz="2000" u="none" strike="noStrike" cap="none" dirty="0" smtClean="0">
                <a:solidFill>
                  <a:srgbClr val="FF93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»</a:t>
            </a:r>
            <a:endParaRPr lang="en" sz="2000" u="none" strike="noStrike" cap="none" dirty="0">
              <a:solidFill>
                <a:srgbClr val="FF93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46" name="Shape 346"/>
          <p:cNvSpPr/>
          <p:nvPr/>
        </p:nvSpPr>
        <p:spPr>
          <a:xfrm>
            <a:off x="250105" y="3452328"/>
            <a:ext cx="2046514" cy="1539550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40FF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Указывает объекту «</a:t>
            </a:r>
            <a:r>
              <a:rPr lang="en-US" sz="2000" u="none" strike="noStrike" cap="none" dirty="0" smtClean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an</a:t>
            </a:r>
            <a:r>
              <a:rPr lang="ru-RU" sz="2000" u="none" strike="noStrike" cap="none" dirty="0" smtClean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»</a:t>
            </a:r>
            <a:r>
              <a:rPr lang="en-US" sz="2000" u="none" strike="noStrike" cap="none" dirty="0" smtClean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запустить внутри него код</a:t>
            </a:r>
            <a:r>
              <a:rPr lang="en" sz="2000" u="none" strike="noStrike" cap="none" dirty="0" smtClean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party()</a:t>
            </a:r>
            <a:endParaRPr lang="en" sz="2000" u="none" strike="noStrike" cap="none" dirty="0">
              <a:solidFill>
                <a:srgbClr val="FF4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347" name="Shape 347"/>
          <p:cNvCxnSpPr/>
          <p:nvPr/>
        </p:nvCxnSpPr>
        <p:spPr>
          <a:xfrm>
            <a:off x="4121239" y="1198808"/>
            <a:ext cx="2296800" cy="363292"/>
          </a:xfrm>
          <a:prstGeom prst="straightConnector1">
            <a:avLst/>
          </a:prstGeom>
          <a:noFill/>
          <a:ln w="76200" cap="flat" cmpd="sng">
            <a:solidFill>
              <a:srgbClr val="FFFB00"/>
            </a:solidFill>
            <a:prstDash val="solid"/>
            <a:miter/>
            <a:headEnd type="stealth" w="lg" len="lg"/>
            <a:tailEnd type="none" w="med" len="med"/>
          </a:ln>
        </p:spPr>
      </p:cxnSp>
      <p:sp>
        <p:nvSpPr>
          <p:cNvPr id="349" name="Shape 349"/>
          <p:cNvSpPr/>
          <p:nvPr/>
        </p:nvSpPr>
        <p:spPr>
          <a:xfrm>
            <a:off x="6229735" y="3693523"/>
            <a:ext cx="2750238" cy="371969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DFF"/>
              </a:buClr>
              <a:buSzPct val="25000"/>
              <a:buFont typeface="Cabin"/>
              <a:buNone/>
            </a:pPr>
            <a:r>
              <a:rPr lang="en" sz="2000" u="none" strike="noStrike" cap="none" dirty="0" err="1">
                <a:solidFill>
                  <a:srgbClr val="00FD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PartyAnimal</a:t>
            </a:r>
            <a:r>
              <a:rPr lang="en" sz="2000" u="none" strike="noStrike" cap="none" dirty="0" err="1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r>
              <a:rPr lang="en" sz="2000" u="none" strike="noStrike" cap="none" dirty="0" err="1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party</a:t>
            </a:r>
            <a:r>
              <a:rPr lang="en" sz="20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en" sz="20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an</a:t>
            </a:r>
            <a:r>
              <a:rPr lang="en" sz="20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cxnSp>
        <p:nvCxnSpPr>
          <p:cNvPr id="350" name="Shape 350"/>
          <p:cNvCxnSpPr>
            <a:endCxn id="349" idx="1"/>
          </p:cNvCxnSpPr>
          <p:nvPr/>
        </p:nvCxnSpPr>
        <p:spPr>
          <a:xfrm flipV="1">
            <a:off x="4121239" y="3879508"/>
            <a:ext cx="2108496" cy="27474"/>
          </a:xfrm>
          <a:prstGeom prst="straightConnector1">
            <a:avLst/>
          </a:prstGeom>
          <a:noFill/>
          <a:ln w="76200" cap="flat" cmpd="sng">
            <a:solidFill>
              <a:srgbClr val="FFFB00"/>
            </a:solidFill>
            <a:prstDash val="solid"/>
            <a:miter/>
            <a:headEnd type="stealth" w="med" len="med"/>
            <a:tailEnd type="stealth" w="med" len="med"/>
          </a:ln>
        </p:spPr>
      </p:cxnSp>
      <p:cxnSp>
        <p:nvCxnSpPr>
          <p:cNvPr id="12" name="Shape 347"/>
          <p:cNvCxnSpPr>
            <a:endCxn id="345" idx="1"/>
          </p:cNvCxnSpPr>
          <p:nvPr/>
        </p:nvCxnSpPr>
        <p:spPr>
          <a:xfrm flipV="1">
            <a:off x="5108713" y="3096876"/>
            <a:ext cx="1052334" cy="3526"/>
          </a:xfrm>
          <a:prstGeom prst="straightConnector1">
            <a:avLst/>
          </a:prstGeom>
          <a:noFill/>
          <a:ln w="76200" cap="flat" cmpd="sng">
            <a:solidFill>
              <a:srgbClr val="FF9300"/>
            </a:solidFill>
            <a:prstDash val="solid"/>
            <a:miter/>
            <a:headEnd type="stealth" w="lg" len="lg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ct val="25000"/>
              <a:buFont typeface="Cabin"/>
              <a:buNone/>
            </a:pPr>
            <a:r>
              <a:rPr lang="ru-RU" sz="4700" u="none" strike="noStrike" cap="none" dirty="0" smtClean="0">
                <a:solidFill>
                  <a:srgbClr val="FF0000"/>
                </a:solidFill>
                <a:sym typeface="Cabin"/>
              </a:rPr>
              <a:t>Внимание!</a:t>
            </a:r>
            <a:endParaRPr lang="en" sz="4700" u="none" strike="noStrike" cap="none" dirty="0">
              <a:solidFill>
                <a:srgbClr val="FF0000"/>
              </a:solidFill>
              <a:sym typeface="Cabin"/>
            </a:endParaRPr>
          </a:p>
        </p:txBody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rmAutofit lnSpcReduction="10000"/>
          </a:bodyPr>
          <a:lstStyle/>
          <a:p>
            <a:pPr marL="457200" marR="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Cabin"/>
            </a:pPr>
            <a:r>
              <a:rPr lang="ru-RU" sz="2300" u="none" strike="noStrike" cap="none" dirty="0" smtClean="0">
                <a:solidFill>
                  <a:srgbClr val="FFFFFF"/>
                </a:solidFill>
                <a:sym typeface="Cabin"/>
              </a:rPr>
              <a:t>Эта лекция посвящена определениям и механике объектов</a:t>
            </a:r>
            <a:endParaRPr lang="en" sz="2300" u="none" strike="noStrike" cap="none" dirty="0">
              <a:solidFill>
                <a:srgbClr val="FFFFFF"/>
              </a:solidFill>
              <a:sym typeface="Cabin"/>
            </a:endParaRPr>
          </a:p>
          <a:p>
            <a:pPr marL="457200" marR="0" lvl="0" indent="-37465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Cabin"/>
            </a:pPr>
            <a:r>
              <a:rPr lang="ru-RU" sz="2300" dirty="0" smtClean="0">
                <a:solidFill>
                  <a:srgbClr val="FFFFFF"/>
                </a:solidFill>
                <a:sym typeface="Cabin"/>
              </a:rPr>
              <a:t>Л</a:t>
            </a:r>
            <a:r>
              <a:rPr lang="ru-RU" sz="2300" u="none" strike="noStrike" cap="none" dirty="0" smtClean="0">
                <a:solidFill>
                  <a:srgbClr val="FFFFFF"/>
                </a:solidFill>
                <a:sym typeface="Cabin"/>
              </a:rPr>
              <a:t>екция больше о том, «как это работает» и в меньшей степени о том, «как это используется»</a:t>
            </a:r>
            <a:endParaRPr lang="en" sz="2300" u="none" strike="noStrike" cap="none" dirty="0">
              <a:solidFill>
                <a:srgbClr val="FFFFFF"/>
              </a:solidFill>
              <a:sym typeface="Cabin"/>
            </a:endParaRPr>
          </a:p>
          <a:p>
            <a:pPr marL="457200" marR="0" lvl="0" indent="-37465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Cabin"/>
            </a:pPr>
            <a:r>
              <a:rPr lang="ru-RU" sz="2300" u="none" strike="noStrike" cap="none" dirty="0" smtClean="0">
                <a:solidFill>
                  <a:srgbClr val="FFFFFF"/>
                </a:solidFill>
                <a:sym typeface="Cabin"/>
              </a:rPr>
              <a:t>Вы не получите цельной картины без рассмотрения в контексте реальной проблемы</a:t>
            </a:r>
            <a:endParaRPr lang="en" sz="2300" u="none" strike="noStrike" cap="none" dirty="0">
              <a:solidFill>
                <a:srgbClr val="FFFFFF"/>
              </a:solidFill>
              <a:sym typeface="Cabin"/>
            </a:endParaRPr>
          </a:p>
          <a:p>
            <a:pPr marL="457200" lvl="0" indent="-374650">
              <a:spcBef>
                <a:spcPts val="1400"/>
              </a:spcBef>
              <a:buClr>
                <a:srgbClr val="FFFFFF"/>
              </a:buClr>
              <a:buSzPct val="100000"/>
            </a:pPr>
            <a:r>
              <a:rPr lang="ru-RU" sz="2300" dirty="0">
                <a:solidFill>
                  <a:srgbClr val="FFFFFF"/>
                </a:solidFill>
                <a:sym typeface="Cabin"/>
              </a:rPr>
              <a:t>О</a:t>
            </a:r>
            <a:r>
              <a:rPr lang="ru-RU" sz="2300" dirty="0" smtClean="0">
                <a:solidFill>
                  <a:srgbClr val="FFFFFF"/>
                </a:solidFill>
                <a:sym typeface="Cabin"/>
              </a:rPr>
              <a:t>тбросьте </a:t>
            </a:r>
            <a:r>
              <a:rPr lang="ru-RU" sz="2300" dirty="0">
                <a:solidFill>
                  <a:srgbClr val="FFFFFF"/>
                </a:solidFill>
                <a:sym typeface="Cabin"/>
              </a:rPr>
              <a:t>сомнения </a:t>
            </a:r>
            <a:r>
              <a:rPr lang="ru-RU" sz="2300" dirty="0" smtClean="0">
                <a:solidFill>
                  <a:srgbClr val="FFFFFF"/>
                </a:solidFill>
                <a:sym typeface="Cabin"/>
              </a:rPr>
              <a:t>и и</a:t>
            </a:r>
            <a:r>
              <a:rPr lang="ru-RU" sz="2300" u="none" strike="noStrike" cap="none" dirty="0" smtClean="0">
                <a:solidFill>
                  <a:srgbClr val="FFFFFF"/>
                </a:solidFill>
                <a:sym typeface="Cabin"/>
              </a:rPr>
              <a:t>зучите технику! Приблизительно 40 слайдов ждут вас</a:t>
            </a:r>
            <a:r>
              <a:rPr lang="is-IS" sz="2300" u="none" strike="noStrike" cap="none" dirty="0" smtClean="0">
                <a:solidFill>
                  <a:srgbClr val="FFFFFF"/>
                </a:solidFill>
                <a:sym typeface="Cabin"/>
              </a:rPr>
              <a:t>…</a:t>
            </a:r>
            <a:endParaRPr lang="en" sz="2300" u="none" strike="noStrike" cap="none" dirty="0">
              <a:solidFill>
                <a:srgbClr val="FFFFFF"/>
              </a:solidFill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Shape 371"/>
          <p:cNvSpPr/>
          <p:nvPr/>
        </p:nvSpPr>
        <p:spPr>
          <a:xfrm>
            <a:off x="718449" y="480061"/>
            <a:ext cx="3443003" cy="4359028"/>
          </a:xfrm>
          <a:prstGeom prst="rect">
            <a:avLst/>
          </a:prstGeom>
          <a:noFill/>
          <a:ln w="12700" cap="flat" cmpd="sng">
            <a:solidFill>
              <a:srgbClr val="FFFB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DFF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00FD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class </a:t>
            </a:r>
            <a:r>
              <a:rPr lang="en" sz="2300" u="none" strike="noStrike" cap="none" dirty="0" err="1">
                <a:solidFill>
                  <a:srgbClr val="00FD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PartyAnimal</a:t>
            </a:r>
            <a:r>
              <a:rPr lang="en" sz="2300" u="none" strike="noStrike" cap="none" dirty="0">
                <a:solidFill>
                  <a:srgbClr val="00FD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FFFB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x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23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</a:t>
            </a:r>
            <a:r>
              <a:rPr lang="en" sz="2300" u="none" strike="noStrike" cap="none" dirty="0" err="1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def</a:t>
            </a:r>
            <a:r>
              <a:rPr lang="en" sz="23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party(</a:t>
            </a:r>
            <a:r>
              <a:rPr lang="en" sz="2300" u="none" strike="noStrike" cap="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self</a:t>
            </a:r>
            <a:r>
              <a:rPr lang="en" sz="23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 </a:t>
            </a:r>
            <a:r>
              <a:rPr lang="en" sz="2300" u="none" strike="noStrike" cap="none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self</a:t>
            </a:r>
            <a:r>
              <a:rPr lang="en" sz="2300" u="none" strike="noStrike" cap="none" dirty="0" err="1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r>
              <a:rPr lang="en" sz="23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" sz="23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</a:t>
            </a:r>
            <a:r>
              <a:rPr lang="en" sz="2300" u="none" strike="noStrike" cap="none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self</a:t>
            </a:r>
            <a:r>
              <a:rPr lang="en" sz="2300" u="none" strike="noStrike" cap="none" dirty="0" err="1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r>
              <a:rPr lang="en" sz="23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" sz="23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 </a:t>
            </a:r>
            <a:r>
              <a:rPr lang="en" sz="2300" u="none" strike="noStrike" cap="none" dirty="0" smtClean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</a:t>
            </a:r>
            <a:r>
              <a:rPr lang="en-US" sz="2300" u="none" strike="noStrike" cap="none" dirty="0" smtClean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en" sz="2300" u="none" strike="noStrike" cap="none" dirty="0" smtClean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"</a:t>
            </a:r>
            <a:r>
              <a:rPr lang="ru-RU" sz="2300" dirty="0" smtClean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Сейчас </a:t>
            </a:r>
            <a:r>
              <a:rPr lang="en" sz="2300" u="none" strike="noStrike" cap="none" dirty="0" smtClean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",</a:t>
            </a:r>
            <a:r>
              <a:rPr lang="en" sz="23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self</a:t>
            </a:r>
            <a:r>
              <a:rPr lang="en" sz="2300" u="none" strike="noStrike" cap="none" dirty="0" smtClean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r>
              <a:rPr lang="en" sz="23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-US" sz="2300" u="none" strike="noStrike" cap="none" dirty="0" smtClean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" sz="2300" u="none" strike="noStrike" cap="none" dirty="0">
              <a:solidFill>
                <a:srgbClr val="00F9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23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300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FF93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an = </a:t>
            </a:r>
            <a:r>
              <a:rPr lang="en" sz="2300" u="none" strike="noStrike" cap="none" dirty="0" err="1">
                <a:solidFill>
                  <a:srgbClr val="FF93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PartyAnimal</a:t>
            </a:r>
            <a:r>
              <a:rPr lang="en" sz="2300" u="none" strike="noStrike" cap="none" dirty="0">
                <a:solidFill>
                  <a:srgbClr val="FF93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40FF"/>
              </a:buClr>
              <a:buFont typeface="Cabin"/>
              <a:buNone/>
            </a:pPr>
            <a:endParaRPr sz="2300" u="none" strike="noStrike" cap="none" dirty="0">
              <a:solidFill>
                <a:srgbClr val="FF93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40FF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300" u="none" strike="noStrike" cap="none" dirty="0" err="1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an.party</a:t>
            </a:r>
            <a:r>
              <a:rPr lang="en" sz="23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40FF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300" u="none" strike="noStrike" cap="none" dirty="0" err="1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an.party</a:t>
            </a:r>
            <a:r>
              <a:rPr lang="en" sz="23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40FF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300" u="none" strike="noStrike" cap="none" dirty="0" err="1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an.party</a:t>
            </a:r>
            <a:r>
              <a:rPr lang="en" sz="23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</a:p>
        </p:txBody>
      </p:sp>
      <p:sp>
        <p:nvSpPr>
          <p:cNvPr id="12" name="Shape 356"/>
          <p:cNvSpPr/>
          <p:nvPr/>
        </p:nvSpPr>
        <p:spPr>
          <a:xfrm>
            <a:off x="5763985" y="602403"/>
            <a:ext cx="3093688" cy="1293300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</a:t>
            </a:r>
            <a:r>
              <a:rPr lang="en" sz="24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400" u="none" strike="noStrike" cap="none" dirty="0">
                <a:solidFill>
                  <a:srgbClr val="FFFB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 </a:t>
            </a:r>
            <a:r>
              <a:rPr lang="en" sz="2400" u="none" strike="noStrike" cap="none" dirty="0" smtClean="0">
                <a:solidFill>
                  <a:srgbClr val="FFFB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party1.py</a:t>
            </a:r>
            <a:endParaRPr lang="en-US" sz="2400" u="none" strike="noStrike" cap="none" dirty="0" smtClean="0">
              <a:solidFill>
                <a:srgbClr val="FFFB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endParaRPr lang="en-US" sz="2400" dirty="0">
              <a:solidFill>
                <a:srgbClr val="FFFB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endParaRPr lang="en-US" sz="2400" u="none" strike="noStrike" cap="none" dirty="0" smtClean="0">
              <a:solidFill>
                <a:srgbClr val="FFFB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endParaRPr lang="en" sz="2400" u="none" strike="noStrike" cap="none" dirty="0" smtClean="0">
              <a:solidFill>
                <a:srgbClr val="FFFB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  <p:extLst>
      <p:ext uri="{BB962C8B-B14F-4D97-AF65-F5344CB8AC3E}">
        <p14:creationId xmlns:p14="http://schemas.microsoft.com/office/powerpoint/2010/main" val="168344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Shape 371"/>
          <p:cNvSpPr/>
          <p:nvPr/>
        </p:nvSpPr>
        <p:spPr>
          <a:xfrm>
            <a:off x="718449" y="480061"/>
            <a:ext cx="3284383" cy="4359028"/>
          </a:xfrm>
          <a:prstGeom prst="rect">
            <a:avLst/>
          </a:prstGeom>
          <a:noFill/>
          <a:ln w="12700" cap="flat" cmpd="sng">
            <a:solidFill>
              <a:srgbClr val="FFFB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DFF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00FD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class </a:t>
            </a:r>
            <a:r>
              <a:rPr lang="en" sz="2300" u="none" strike="noStrike" cap="none" dirty="0" err="1">
                <a:solidFill>
                  <a:srgbClr val="00FD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PartyAnimal</a:t>
            </a:r>
            <a:r>
              <a:rPr lang="en" sz="2300" u="none" strike="noStrike" cap="none" dirty="0">
                <a:solidFill>
                  <a:srgbClr val="00FD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FFFB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x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23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</a:t>
            </a:r>
            <a:r>
              <a:rPr lang="en" sz="2300" u="none" strike="noStrike" cap="none" dirty="0" err="1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def</a:t>
            </a:r>
            <a:r>
              <a:rPr lang="en" sz="23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party(</a:t>
            </a:r>
            <a:r>
              <a:rPr lang="en" sz="2300" u="none" strike="noStrike" cap="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self</a:t>
            </a:r>
            <a:r>
              <a:rPr lang="en" sz="23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 </a:t>
            </a:r>
            <a:r>
              <a:rPr lang="en" sz="2300" u="none" strike="noStrike" cap="none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self</a:t>
            </a:r>
            <a:r>
              <a:rPr lang="en" sz="2300" u="none" strike="noStrike" cap="none" dirty="0" err="1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r>
              <a:rPr lang="en" sz="23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" sz="23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</a:t>
            </a:r>
            <a:r>
              <a:rPr lang="en" sz="2300" u="none" strike="noStrike" cap="none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self</a:t>
            </a:r>
            <a:r>
              <a:rPr lang="en" sz="2300" u="none" strike="noStrike" cap="none" dirty="0" err="1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r>
              <a:rPr lang="en" sz="23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" sz="23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 </a:t>
            </a:r>
            <a:r>
              <a:rPr lang="en" sz="2300" u="none" strike="noStrike" cap="none" dirty="0" smtClean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</a:t>
            </a:r>
            <a:r>
              <a:rPr lang="en-US" sz="2300" u="none" strike="noStrike" cap="none" dirty="0" smtClean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en" sz="2300" u="none" strike="noStrike" cap="none" dirty="0" smtClean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"</a:t>
            </a:r>
            <a:r>
              <a:rPr lang="ru-RU" sz="2300" dirty="0" smtClean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Сейчас </a:t>
            </a:r>
            <a:r>
              <a:rPr lang="en" sz="2300" u="none" strike="noStrike" cap="none" dirty="0" smtClean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",</a:t>
            </a:r>
            <a:r>
              <a:rPr lang="en" sz="23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self</a:t>
            </a:r>
            <a:r>
              <a:rPr lang="en" sz="2300" u="none" strike="noStrike" cap="none" dirty="0" smtClean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r>
              <a:rPr lang="en" sz="23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-US" sz="2300" u="none" strike="noStrike" cap="none" dirty="0" smtClean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" sz="2300" u="none" strike="noStrike" cap="none" dirty="0">
              <a:solidFill>
                <a:srgbClr val="00F9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23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300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FF93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an = </a:t>
            </a:r>
            <a:r>
              <a:rPr lang="en" sz="2300" u="none" strike="noStrike" cap="none" dirty="0" err="1">
                <a:solidFill>
                  <a:srgbClr val="FF93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PartyAnimal</a:t>
            </a:r>
            <a:r>
              <a:rPr lang="en" sz="2300" u="none" strike="noStrike" cap="none" dirty="0">
                <a:solidFill>
                  <a:srgbClr val="FF93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40FF"/>
              </a:buClr>
              <a:buFont typeface="Cabin"/>
              <a:buNone/>
            </a:pPr>
            <a:endParaRPr sz="2300" u="none" strike="noStrike" cap="none" dirty="0">
              <a:solidFill>
                <a:srgbClr val="FF93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40FF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300" u="none" strike="noStrike" cap="none" dirty="0" err="1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an.party</a:t>
            </a:r>
            <a:r>
              <a:rPr lang="en" sz="23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40FF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300" u="none" strike="noStrike" cap="none" dirty="0" err="1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an.party</a:t>
            </a:r>
            <a:r>
              <a:rPr lang="en" sz="23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40FF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300" u="none" strike="noStrike" cap="none" dirty="0" err="1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an.party</a:t>
            </a:r>
            <a:r>
              <a:rPr lang="en" sz="23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</a:p>
        </p:txBody>
      </p:sp>
      <p:sp>
        <p:nvSpPr>
          <p:cNvPr id="373" name="Shape 373"/>
          <p:cNvSpPr/>
          <p:nvPr/>
        </p:nvSpPr>
        <p:spPr>
          <a:xfrm>
            <a:off x="5923720" y="2623716"/>
            <a:ext cx="2385393" cy="1543050"/>
          </a:xfrm>
          <a:prstGeom prst="rect">
            <a:avLst/>
          </a:prstGeom>
          <a:noFill/>
          <a:ln w="50800" cap="flat" cmpd="sng">
            <a:solidFill>
              <a:srgbClr val="00F9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21050" tIns="21050" rIns="21050" bIns="210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250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endParaRPr lang="en" sz="25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74" name="Shape 374"/>
          <p:cNvSpPr/>
          <p:nvPr/>
        </p:nvSpPr>
        <p:spPr>
          <a:xfrm>
            <a:off x="6629400" y="2824557"/>
            <a:ext cx="1371090" cy="489857"/>
          </a:xfrm>
          <a:prstGeom prst="rect">
            <a:avLst/>
          </a:prstGeom>
          <a:solidFill>
            <a:srgbClr val="FFFB00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en" sz="2900" dirty="0"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2900" dirty="0"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  <a:endParaRPr lang="en" sz="2900" u="none" strike="noStrike" cap="none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75" name="Shape 375"/>
          <p:cNvSpPr/>
          <p:nvPr/>
        </p:nvSpPr>
        <p:spPr>
          <a:xfrm>
            <a:off x="6202017" y="3441777"/>
            <a:ext cx="1798473" cy="489857"/>
          </a:xfrm>
          <a:prstGeom prst="rect">
            <a:avLst/>
          </a:prstGeom>
          <a:solidFill>
            <a:srgbClr val="00F900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en" sz="2400"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400" u="none" strike="noStrike" cap="none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party()</a:t>
            </a:r>
          </a:p>
        </p:txBody>
      </p:sp>
      <p:sp>
        <p:nvSpPr>
          <p:cNvPr id="380" name="Shape 380"/>
          <p:cNvSpPr/>
          <p:nvPr/>
        </p:nvSpPr>
        <p:spPr>
          <a:xfrm>
            <a:off x="5171262" y="2503402"/>
            <a:ext cx="544200" cy="830677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-US" sz="2300" dirty="0" smtClean="0">
                <a:solidFill>
                  <a:srgbClr val="FF93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an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endParaRPr lang="en" sz="2300" u="none" strike="noStrike" cap="none" dirty="0">
              <a:solidFill>
                <a:schemeClr val="bg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11" name="Shape 380"/>
          <p:cNvSpPr/>
          <p:nvPr/>
        </p:nvSpPr>
        <p:spPr>
          <a:xfrm>
            <a:off x="6131935" y="2856028"/>
            <a:ext cx="382604" cy="350617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-US" sz="23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endParaRPr lang="en" sz="23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12" name="Shape 356"/>
          <p:cNvSpPr/>
          <p:nvPr/>
        </p:nvSpPr>
        <p:spPr>
          <a:xfrm>
            <a:off x="5763985" y="602403"/>
            <a:ext cx="3093688" cy="1293300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</a:t>
            </a:r>
            <a:r>
              <a:rPr lang="en" sz="24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400" u="none" strike="noStrike" cap="none" dirty="0">
                <a:solidFill>
                  <a:srgbClr val="FFFB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 </a:t>
            </a:r>
            <a:r>
              <a:rPr lang="en" sz="2400" u="none" strike="noStrike" cap="none" dirty="0" smtClean="0">
                <a:solidFill>
                  <a:srgbClr val="FFFB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party1.py</a:t>
            </a:r>
            <a:endParaRPr lang="en-US" sz="2400" u="none" strike="noStrike" cap="none" dirty="0" smtClean="0">
              <a:solidFill>
                <a:srgbClr val="FFFB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endParaRPr lang="en-US" sz="2400" dirty="0">
              <a:solidFill>
                <a:srgbClr val="FFFB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endParaRPr lang="en" sz="2400" u="none" strike="noStrike" cap="none" dirty="0">
              <a:solidFill>
                <a:srgbClr val="FFFB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  <p:extLst>
      <p:ext uri="{BB962C8B-B14F-4D97-AF65-F5344CB8AC3E}">
        <p14:creationId xmlns:p14="http://schemas.microsoft.com/office/powerpoint/2010/main" val="1832557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Shape 371"/>
          <p:cNvSpPr/>
          <p:nvPr/>
        </p:nvSpPr>
        <p:spPr>
          <a:xfrm>
            <a:off x="718450" y="480061"/>
            <a:ext cx="3359028" cy="4359028"/>
          </a:xfrm>
          <a:prstGeom prst="rect">
            <a:avLst/>
          </a:prstGeom>
          <a:noFill/>
          <a:ln w="12700" cap="flat" cmpd="sng">
            <a:solidFill>
              <a:srgbClr val="FFFB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DFF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00FD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class </a:t>
            </a:r>
            <a:r>
              <a:rPr lang="en" sz="2300" u="none" strike="noStrike" cap="none" dirty="0" err="1">
                <a:solidFill>
                  <a:srgbClr val="00FD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PartyAnimal</a:t>
            </a:r>
            <a:r>
              <a:rPr lang="en" sz="2300" u="none" strike="noStrike" cap="none" dirty="0">
                <a:solidFill>
                  <a:srgbClr val="00FD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FFFB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x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23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</a:t>
            </a:r>
            <a:r>
              <a:rPr lang="en" sz="2300" u="none" strike="noStrike" cap="none" dirty="0" err="1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def</a:t>
            </a:r>
            <a:r>
              <a:rPr lang="en" sz="23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party(</a:t>
            </a:r>
            <a:r>
              <a:rPr lang="en" sz="2300" u="none" strike="noStrike" cap="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self</a:t>
            </a:r>
            <a:r>
              <a:rPr lang="en" sz="23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 </a:t>
            </a:r>
            <a:r>
              <a:rPr lang="en" sz="2300" u="none" strike="noStrike" cap="none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self</a:t>
            </a:r>
            <a:r>
              <a:rPr lang="en" sz="2300" u="none" strike="noStrike" cap="none" dirty="0" err="1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r>
              <a:rPr lang="en" sz="23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" sz="23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</a:t>
            </a:r>
            <a:r>
              <a:rPr lang="en" sz="2300" u="none" strike="noStrike" cap="none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self</a:t>
            </a:r>
            <a:r>
              <a:rPr lang="en" sz="2300" u="none" strike="noStrike" cap="none" dirty="0" err="1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r>
              <a:rPr lang="en" sz="23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" sz="23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  </a:t>
            </a:r>
            <a:r>
              <a:rPr lang="en" sz="2300" u="none" strike="noStrike" cap="none" dirty="0" smtClean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</a:t>
            </a:r>
            <a:r>
              <a:rPr lang="en-US" sz="2300" u="none" strike="noStrike" cap="none" dirty="0" smtClean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en" sz="2300" u="none" strike="noStrike" cap="none" dirty="0" smtClean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"</a:t>
            </a:r>
            <a:r>
              <a:rPr lang="ru-RU" sz="2300" dirty="0" smtClean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Сейчас </a:t>
            </a:r>
            <a:r>
              <a:rPr lang="en" sz="2300" u="none" strike="noStrike" cap="none" dirty="0" smtClean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",</a:t>
            </a:r>
            <a:r>
              <a:rPr lang="en" sz="23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self</a:t>
            </a:r>
            <a:r>
              <a:rPr lang="en" sz="2300" u="none" strike="noStrike" cap="none" dirty="0" smtClean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r>
              <a:rPr lang="en" sz="23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-US" sz="2300" u="none" strike="noStrike" cap="none" dirty="0" smtClean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" sz="2300" u="none" strike="noStrike" cap="none" dirty="0">
              <a:solidFill>
                <a:srgbClr val="00F9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23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300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FF93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an = </a:t>
            </a:r>
            <a:r>
              <a:rPr lang="en" sz="2300" u="none" strike="noStrike" cap="none" dirty="0" err="1">
                <a:solidFill>
                  <a:srgbClr val="FF93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PartyAnimal</a:t>
            </a:r>
            <a:r>
              <a:rPr lang="en" sz="2300" u="none" strike="noStrike" cap="none" dirty="0">
                <a:solidFill>
                  <a:srgbClr val="FF93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40FF"/>
              </a:buClr>
              <a:buFont typeface="Cabin"/>
              <a:buNone/>
            </a:pPr>
            <a:endParaRPr sz="2300" u="none" strike="noStrike" cap="none" dirty="0">
              <a:solidFill>
                <a:srgbClr val="FF93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40FF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300" u="none" strike="noStrike" cap="none" dirty="0" err="1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an.party</a:t>
            </a:r>
            <a:r>
              <a:rPr lang="en" sz="23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40FF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300" u="none" strike="noStrike" cap="none" dirty="0" err="1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an.party</a:t>
            </a:r>
            <a:r>
              <a:rPr lang="en" sz="23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40FF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300" u="none" strike="noStrike" cap="none" dirty="0" err="1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an.party</a:t>
            </a:r>
            <a:r>
              <a:rPr lang="en" sz="23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</a:p>
        </p:txBody>
      </p:sp>
      <p:sp>
        <p:nvSpPr>
          <p:cNvPr id="373" name="Shape 373"/>
          <p:cNvSpPr/>
          <p:nvPr/>
        </p:nvSpPr>
        <p:spPr>
          <a:xfrm>
            <a:off x="5923720" y="2623716"/>
            <a:ext cx="2385393" cy="1543050"/>
          </a:xfrm>
          <a:prstGeom prst="rect">
            <a:avLst/>
          </a:prstGeom>
          <a:noFill/>
          <a:ln w="50800" cap="flat" cmpd="sng">
            <a:solidFill>
              <a:srgbClr val="00F9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21050" tIns="21050" rIns="21050" bIns="210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250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endParaRPr lang="en" sz="25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74" name="Shape 374"/>
          <p:cNvSpPr/>
          <p:nvPr/>
        </p:nvSpPr>
        <p:spPr>
          <a:xfrm>
            <a:off x="6629400" y="2824557"/>
            <a:ext cx="1371090" cy="489857"/>
          </a:xfrm>
          <a:prstGeom prst="rect">
            <a:avLst/>
          </a:prstGeom>
          <a:solidFill>
            <a:srgbClr val="FFFB00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en" sz="2900" dirty="0"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endParaRPr lang="en" sz="2900" u="none" strike="noStrike" cap="none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75" name="Shape 375"/>
          <p:cNvSpPr/>
          <p:nvPr/>
        </p:nvSpPr>
        <p:spPr>
          <a:xfrm>
            <a:off x="6202017" y="3441777"/>
            <a:ext cx="1798473" cy="489857"/>
          </a:xfrm>
          <a:prstGeom prst="rect">
            <a:avLst/>
          </a:prstGeom>
          <a:solidFill>
            <a:srgbClr val="00F900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en" sz="2400"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400" u="none" strike="noStrike" cap="none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party()</a:t>
            </a:r>
          </a:p>
        </p:txBody>
      </p:sp>
      <p:sp>
        <p:nvSpPr>
          <p:cNvPr id="380" name="Shape 380"/>
          <p:cNvSpPr/>
          <p:nvPr/>
        </p:nvSpPr>
        <p:spPr>
          <a:xfrm>
            <a:off x="5171262" y="2503402"/>
            <a:ext cx="544200" cy="830677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-US" sz="2300" dirty="0" smtClean="0">
                <a:solidFill>
                  <a:srgbClr val="FF93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an</a:t>
            </a:r>
            <a:r>
              <a:rPr lang="en" sz="2300" dirty="0" smtClean="0">
                <a:solidFill>
                  <a:srgbClr val="FF93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300" u="none" strike="noStrike" cap="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self</a:t>
            </a:r>
          </a:p>
        </p:txBody>
      </p:sp>
      <p:sp>
        <p:nvSpPr>
          <p:cNvPr id="11" name="Shape 380"/>
          <p:cNvSpPr/>
          <p:nvPr/>
        </p:nvSpPr>
        <p:spPr>
          <a:xfrm>
            <a:off x="6131935" y="2856028"/>
            <a:ext cx="382604" cy="350617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-US" sz="23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endParaRPr lang="en" sz="23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12" name="Shape 356"/>
          <p:cNvSpPr/>
          <p:nvPr/>
        </p:nvSpPr>
        <p:spPr>
          <a:xfrm>
            <a:off x="5763985" y="602403"/>
            <a:ext cx="3093688" cy="1293300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23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</a:t>
            </a:r>
            <a:r>
              <a:rPr lang="en" sz="24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400" u="none" strike="noStrike" cap="none" dirty="0">
                <a:solidFill>
                  <a:srgbClr val="FFFB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 party1.py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ru-RU" sz="23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Сейчас</a:t>
            </a:r>
            <a:r>
              <a:rPr lang="en" sz="23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3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ru-RU" sz="23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Сейчас</a:t>
            </a:r>
            <a:r>
              <a:rPr lang="en" sz="23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3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ru-RU" sz="23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Сейчас</a:t>
            </a:r>
            <a:r>
              <a:rPr lang="en" sz="23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3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</p:txBody>
      </p:sp>
      <p:sp>
        <p:nvSpPr>
          <p:cNvPr id="9" name="Shape 349"/>
          <p:cNvSpPr/>
          <p:nvPr/>
        </p:nvSpPr>
        <p:spPr>
          <a:xfrm>
            <a:off x="4249970" y="4399078"/>
            <a:ext cx="2750238" cy="371969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DFF"/>
              </a:buClr>
              <a:buSzPct val="25000"/>
              <a:buFont typeface="Cabin"/>
              <a:buNone/>
            </a:pPr>
            <a:r>
              <a:rPr lang="en" sz="2000" u="none" strike="noStrike" cap="none" dirty="0" err="1">
                <a:solidFill>
                  <a:srgbClr val="00FD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PartyAnimal</a:t>
            </a:r>
            <a:r>
              <a:rPr lang="en" sz="2000" u="none" strike="noStrike" cap="none" dirty="0" err="1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r>
              <a:rPr lang="en" sz="2000" u="none" strike="noStrike" cap="none" dirty="0" err="1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party</a:t>
            </a:r>
            <a:r>
              <a:rPr lang="en" sz="20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en" sz="20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an</a:t>
            </a:r>
            <a:r>
              <a:rPr lang="en" sz="20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88551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Shape 39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25000"/>
              <a:buFont typeface="Cabin"/>
              <a:buNone/>
            </a:pPr>
            <a:r>
              <a:rPr lang="ru-RU" sz="47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Забавы с </a:t>
            </a:r>
            <a:r>
              <a:rPr lang="en" sz="47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dir</a:t>
            </a:r>
            <a:r>
              <a:rPr lang="en" sz="47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 </a:t>
            </a:r>
            <a:r>
              <a:rPr lang="ru-RU" sz="47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</a:t>
            </a:r>
            <a:r>
              <a:rPr lang="en" sz="47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47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type()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Shape 39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15775" tIns="15775" rIns="15775" bIns="157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ct val="25000"/>
              <a:buFont typeface="Cabin"/>
              <a:buNone/>
            </a:pPr>
            <a:r>
              <a:rPr lang="ru-RU" sz="2700" dirty="0" smtClean="0">
                <a:solidFill>
                  <a:srgbClr val="FFD966"/>
                </a:solidFill>
                <a:sym typeface="Cabin"/>
              </a:rPr>
              <a:t>«Ботанский»</a:t>
            </a:r>
            <a:r>
              <a:rPr lang="ru-RU" sz="2700" u="none" strike="noStrike" cap="none" dirty="0" smtClean="0">
                <a:solidFill>
                  <a:srgbClr val="FFD966"/>
                </a:solidFill>
                <a:sym typeface="Cabin"/>
              </a:rPr>
              <a:t> способ нахождения возможностей объекта</a:t>
            </a:r>
            <a:endParaRPr lang="en" sz="2700" u="none" strike="noStrike" cap="none" dirty="0">
              <a:solidFill>
                <a:srgbClr val="FFD966"/>
              </a:solidFill>
              <a:sym typeface="Cabin"/>
            </a:endParaRPr>
          </a:p>
        </p:txBody>
      </p:sp>
      <p:sp>
        <p:nvSpPr>
          <p:cNvPr id="400" name="Shape 400"/>
          <p:cNvSpPr txBox="1">
            <a:spLocks noGrp="1"/>
          </p:cNvSpPr>
          <p:nvPr>
            <p:ph type="body" idx="1"/>
          </p:nvPr>
        </p:nvSpPr>
        <p:spPr>
          <a:xfrm>
            <a:off x="650081" y="1464469"/>
            <a:ext cx="4472425" cy="3462094"/>
          </a:xfrm>
          <a:prstGeom prst="rect">
            <a:avLst/>
          </a:prstGeom>
          <a:noFill/>
          <a:ln>
            <a:noFill/>
          </a:ln>
        </p:spPr>
        <p:txBody>
          <a:bodyPr lIns="15775" tIns="15775" rIns="15775" bIns="15775" anchor="ctr" anchorCtr="0">
            <a:noAutofit/>
          </a:bodyPr>
          <a:lstStyle/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Cabin"/>
            </a:pPr>
            <a:r>
              <a:rPr lang="ru-RU" sz="1700" dirty="0" smtClean="0">
                <a:solidFill>
                  <a:srgbClr val="FFFFFF"/>
                </a:solidFill>
                <a:sym typeface="Cabin"/>
              </a:rPr>
              <a:t>Функция</a:t>
            </a:r>
            <a:r>
              <a:rPr lang="en" sz="1700" u="none" strike="noStrike" cap="none" dirty="0" smtClean="0">
                <a:solidFill>
                  <a:srgbClr val="FFFFFF"/>
                </a:solidFill>
                <a:sym typeface="Cabin"/>
              </a:rPr>
              <a:t> </a:t>
            </a:r>
            <a:r>
              <a:rPr lang="en" sz="1700" u="none" strike="noStrike" cap="none" dirty="0">
                <a:solidFill>
                  <a:srgbClr val="DE6A10"/>
                </a:solidFill>
                <a:sym typeface="Cabin"/>
              </a:rPr>
              <a:t>dir()</a:t>
            </a:r>
            <a:r>
              <a:rPr lang="en" sz="1700" u="none" strike="noStrike" cap="none" dirty="0">
                <a:solidFill>
                  <a:srgbClr val="FFFFFF"/>
                </a:solidFill>
                <a:sym typeface="Cabin"/>
              </a:rPr>
              <a:t> </a:t>
            </a:r>
            <a:r>
              <a:rPr lang="ru-RU" sz="1700" u="none" strike="noStrike" cap="none" dirty="0" smtClean="0">
                <a:solidFill>
                  <a:srgbClr val="FFFFFF"/>
                </a:solidFill>
                <a:sym typeface="Cabin"/>
              </a:rPr>
              <a:t>возвращает список возможностей объекта</a:t>
            </a:r>
            <a:endParaRPr lang="en" sz="1700" u="none" strike="noStrike" cap="none" dirty="0">
              <a:solidFill>
                <a:srgbClr val="FFFFFF"/>
              </a:solidFill>
              <a:sym typeface="Cabin"/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00FDFF"/>
              </a:buClr>
              <a:buSzPct val="100000"/>
              <a:buFont typeface="Cabin"/>
            </a:pPr>
            <a:r>
              <a:rPr lang="ru-RU" sz="1700" u="none" strike="noStrike" cap="none" dirty="0" smtClean="0">
                <a:solidFill>
                  <a:srgbClr val="00FDFF"/>
                </a:solidFill>
                <a:sym typeface="Cabin"/>
              </a:rPr>
              <a:t>Игнорируйте те, что с подчеркиванием, это специальные методы Пайтон</a:t>
            </a:r>
            <a:endParaRPr lang="en" sz="1700" u="none" strike="noStrike" cap="none" dirty="0">
              <a:solidFill>
                <a:srgbClr val="00FDFF"/>
              </a:solidFill>
              <a:sym typeface="Cabin"/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00F900"/>
              </a:buClr>
              <a:buSzPct val="100000"/>
              <a:buFont typeface="Cabin"/>
            </a:pPr>
            <a:r>
              <a:rPr lang="ru-RU" sz="1700" dirty="0" smtClean="0">
                <a:solidFill>
                  <a:srgbClr val="00F900"/>
                </a:solidFill>
                <a:sym typeface="Cabin"/>
              </a:rPr>
              <a:t>Операции, которые объект может производить</a:t>
            </a:r>
            <a:endParaRPr lang="en" sz="1700" u="none" strike="noStrike" cap="none" dirty="0">
              <a:solidFill>
                <a:srgbClr val="00F900"/>
              </a:solidFill>
              <a:sym typeface="Cabin"/>
            </a:endParaRPr>
          </a:p>
          <a:p>
            <a:pPr marL="457200" marR="0" lvl="0" indent="-355600" algn="l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Cabin"/>
            </a:pPr>
            <a:r>
              <a:rPr lang="ru-RU" sz="1700" u="none" strike="noStrike" cap="none" dirty="0" smtClean="0">
                <a:solidFill>
                  <a:srgbClr val="FFFFFF"/>
                </a:solidFill>
                <a:sym typeface="Cabin"/>
              </a:rPr>
              <a:t>Похоже на функцию </a:t>
            </a:r>
            <a:r>
              <a:rPr lang="en" sz="1700" u="none" strike="noStrike" cap="none" dirty="0" smtClean="0">
                <a:solidFill>
                  <a:srgbClr val="FFFFFF"/>
                </a:solidFill>
                <a:sym typeface="Cabin"/>
              </a:rPr>
              <a:t>type()</a:t>
            </a:r>
            <a:r>
              <a:rPr lang="ru-RU" sz="1700" u="none" strike="noStrike" cap="none" dirty="0" smtClean="0">
                <a:solidFill>
                  <a:srgbClr val="FFFFFF"/>
                </a:solidFill>
                <a:sym typeface="Cabin"/>
              </a:rPr>
              <a:t>, которая сообщает нам некую *информацию* о переменной</a:t>
            </a:r>
            <a:endParaRPr lang="en" sz="1700" u="none" strike="noStrike" cap="none" dirty="0">
              <a:solidFill>
                <a:srgbClr val="FFFFFF"/>
              </a:solidFill>
              <a:sym typeface="Cabin"/>
            </a:endParaRPr>
          </a:p>
        </p:txBody>
      </p:sp>
      <p:sp>
        <p:nvSpPr>
          <p:cNvPr id="401" name="Shape 401"/>
          <p:cNvSpPr/>
          <p:nvPr/>
        </p:nvSpPr>
        <p:spPr>
          <a:xfrm>
            <a:off x="5221664" y="1490114"/>
            <a:ext cx="3810000" cy="3181954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-US" sz="1600" i="0" u="none" strike="noStrike" cap="none" dirty="0" smtClean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y</a:t>
            </a:r>
            <a:r>
              <a:rPr lang="en" sz="1600" i="0" u="none" strike="noStrike" cap="none" dirty="0" smtClean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= list()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&gt;&gt;&gt;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" sz="1600" i="0" u="none" strike="noStrike" cap="none" dirty="0" smtClean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type(</a:t>
            </a:r>
            <a:r>
              <a:rPr lang="en-US" sz="1600" i="0" u="none" strike="noStrike" cap="none" dirty="0" smtClean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y</a:t>
            </a:r>
            <a:r>
              <a:rPr lang="en" sz="1600" i="0" u="none" strike="noStrike" cap="none" dirty="0" smtClean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" sz="1600" i="0" u="none" strike="noStrike" cap="none" dirty="0">
              <a:solidFill>
                <a:srgbClr val="FFFB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r>
              <a:rPr lang="en" sz="16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&lt;</a:t>
            </a:r>
            <a:r>
              <a:rPr lang="en-US" sz="16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class </a:t>
            </a:r>
            <a:r>
              <a:rPr lang="en" sz="16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'list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" sz="1600" i="0" u="none" strike="noStrike" cap="none" dirty="0" err="1" smtClean="0">
                <a:solidFill>
                  <a:srgbClr val="DE6A10"/>
                </a:solidFill>
                <a:latin typeface="Courier"/>
                <a:ea typeface="Courier New"/>
                <a:cs typeface="Courier"/>
                <a:sym typeface="Courier New"/>
              </a:rPr>
              <a:t>dir</a:t>
            </a:r>
            <a:r>
              <a:rPr lang="en" sz="1600" i="0" u="none" strike="noStrike" cap="none" dirty="0" smtClean="0">
                <a:solidFill>
                  <a:srgbClr val="DE6A10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1600" i="0" u="none" strike="noStrike" cap="none" dirty="0" smtClean="0">
                <a:solidFill>
                  <a:srgbClr val="DE6A10"/>
                </a:solidFill>
                <a:latin typeface="Courier"/>
                <a:ea typeface="Courier New"/>
                <a:cs typeface="Courier"/>
                <a:sym typeface="Courier New"/>
              </a:rPr>
              <a:t>y</a:t>
            </a:r>
            <a:r>
              <a:rPr lang="en" sz="1600" i="0" u="none" strike="noStrike" cap="none" dirty="0" smtClean="0">
                <a:solidFill>
                  <a:srgbClr val="DE6A1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" sz="1600" i="0" u="none" strike="noStrike" cap="none" dirty="0">
              <a:solidFill>
                <a:srgbClr val="DE6A1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>
              <a:buClr>
                <a:srgbClr val="FFFFFF"/>
              </a:buClr>
            </a:pPr>
            <a:r>
              <a:rPr lang="en" sz="1600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[</a:t>
            </a:r>
            <a:r>
              <a:rPr lang="en" sz="1600" dirty="0">
                <a:solidFill>
                  <a:srgbClr val="00FDFF"/>
                </a:solidFill>
                <a:latin typeface="Courier"/>
                <a:ea typeface="Courier New"/>
                <a:cs typeface="Courier"/>
                <a:sym typeface="Courier New"/>
              </a:rPr>
              <a:t>'__add__', '__class__', '__contains__', '__</a:t>
            </a:r>
            <a:r>
              <a:rPr lang="en" sz="1600" dirty="0" err="1">
                <a:solidFill>
                  <a:srgbClr val="00FDFF"/>
                </a:solidFill>
                <a:latin typeface="Courier"/>
                <a:ea typeface="Courier New"/>
                <a:cs typeface="Courier"/>
                <a:sym typeface="Courier New"/>
              </a:rPr>
              <a:t>delattr</a:t>
            </a:r>
            <a:r>
              <a:rPr lang="en" sz="1600" dirty="0">
                <a:solidFill>
                  <a:srgbClr val="00FDFF"/>
                </a:solidFill>
                <a:latin typeface="Courier"/>
                <a:ea typeface="Courier New"/>
                <a:cs typeface="Courier"/>
                <a:sym typeface="Courier New"/>
              </a:rPr>
              <a:t>__', '__</a:t>
            </a:r>
            <a:r>
              <a:rPr lang="en" sz="1600" dirty="0" err="1">
                <a:solidFill>
                  <a:srgbClr val="00FDFF"/>
                </a:solidFill>
                <a:latin typeface="Courier"/>
                <a:ea typeface="Courier New"/>
                <a:cs typeface="Courier"/>
                <a:sym typeface="Courier New"/>
              </a:rPr>
              <a:t>delitem</a:t>
            </a:r>
            <a:r>
              <a:rPr lang="en" sz="1600" dirty="0">
                <a:solidFill>
                  <a:srgbClr val="00FDFF"/>
                </a:solidFill>
                <a:latin typeface="Courier"/>
                <a:ea typeface="Courier New"/>
                <a:cs typeface="Courier"/>
                <a:sym typeface="Courier New"/>
              </a:rPr>
              <a:t>__', '__</a:t>
            </a:r>
            <a:r>
              <a:rPr lang="en" sz="1600" dirty="0" err="1">
                <a:solidFill>
                  <a:srgbClr val="00FDFF"/>
                </a:solidFill>
                <a:latin typeface="Courier"/>
                <a:ea typeface="Courier New"/>
                <a:cs typeface="Courier"/>
                <a:sym typeface="Courier New"/>
              </a:rPr>
              <a:t>delslice</a:t>
            </a:r>
            <a:r>
              <a:rPr lang="en" sz="1600" dirty="0">
                <a:solidFill>
                  <a:srgbClr val="00FDFF"/>
                </a:solidFill>
                <a:latin typeface="Courier"/>
                <a:ea typeface="Courier New"/>
                <a:cs typeface="Courier"/>
                <a:sym typeface="Courier New"/>
              </a:rPr>
              <a:t>__', '__doc__', </a:t>
            </a:r>
            <a:r>
              <a:rPr lang="is-IS" sz="1600" dirty="0">
                <a:solidFill>
                  <a:srgbClr val="00FDFF"/>
                </a:solidFill>
                <a:latin typeface="Courier"/>
                <a:ea typeface="Courier New"/>
                <a:cs typeface="Courier"/>
                <a:sym typeface="Courier New"/>
              </a:rPr>
              <a:t>… </a:t>
            </a:r>
            <a:r>
              <a:rPr lang="en" sz="1600" dirty="0">
                <a:solidFill>
                  <a:srgbClr val="00FDFF"/>
                </a:solidFill>
                <a:latin typeface="Courier"/>
                <a:ea typeface="Courier New"/>
                <a:cs typeface="Courier"/>
                <a:sym typeface="Courier New"/>
              </a:rPr>
              <a:t>'__</a:t>
            </a:r>
            <a:r>
              <a:rPr lang="en" sz="1600" dirty="0" err="1">
                <a:solidFill>
                  <a:srgbClr val="00FDFF"/>
                </a:solidFill>
                <a:latin typeface="Courier"/>
                <a:ea typeface="Courier New"/>
                <a:cs typeface="Courier"/>
                <a:sym typeface="Courier New"/>
              </a:rPr>
              <a:t>setitem</a:t>
            </a:r>
            <a:r>
              <a:rPr lang="en" sz="1600" dirty="0">
                <a:solidFill>
                  <a:srgbClr val="00FDFF"/>
                </a:solidFill>
                <a:latin typeface="Courier"/>
                <a:ea typeface="Courier New"/>
                <a:cs typeface="Courier"/>
                <a:sym typeface="Courier New"/>
              </a:rPr>
              <a:t>__', '__</a:t>
            </a:r>
            <a:r>
              <a:rPr lang="en" sz="1600" dirty="0" err="1">
                <a:solidFill>
                  <a:srgbClr val="00FDFF"/>
                </a:solidFill>
                <a:latin typeface="Courier"/>
                <a:ea typeface="Courier New"/>
                <a:cs typeface="Courier"/>
                <a:sym typeface="Courier New"/>
              </a:rPr>
              <a:t>setslice</a:t>
            </a:r>
            <a:r>
              <a:rPr lang="en" sz="1600" dirty="0">
                <a:solidFill>
                  <a:srgbClr val="00FDFF"/>
                </a:solidFill>
                <a:latin typeface="Courier"/>
                <a:ea typeface="Courier New"/>
                <a:cs typeface="Courier"/>
                <a:sym typeface="Courier New"/>
              </a:rPr>
              <a:t>__', '__</a:t>
            </a:r>
            <a:r>
              <a:rPr lang="en" sz="1600" dirty="0" err="1">
                <a:solidFill>
                  <a:srgbClr val="00FDFF"/>
                </a:solidFill>
                <a:latin typeface="Courier"/>
                <a:ea typeface="Courier New"/>
                <a:cs typeface="Courier"/>
                <a:sym typeface="Courier New"/>
              </a:rPr>
              <a:t>str</a:t>
            </a:r>
            <a:r>
              <a:rPr lang="en" sz="1600" dirty="0">
                <a:solidFill>
                  <a:srgbClr val="00FDFF"/>
                </a:solidFill>
                <a:latin typeface="Courier"/>
                <a:ea typeface="Courier New"/>
                <a:cs typeface="Courier"/>
                <a:sym typeface="Courier New"/>
              </a:rPr>
              <a:t>__', </a:t>
            </a:r>
            <a:r>
              <a:rPr lang="en" sz="1600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'append', </a:t>
            </a:r>
            <a:r>
              <a:rPr lang="en-US" sz="1600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'clear', 'copy', </a:t>
            </a:r>
            <a:r>
              <a:rPr lang="en" sz="1600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'count', 'extend', 'index', 'insert', 'pop', 'remove', 'reverse', 'sort'</a:t>
            </a:r>
            <a:r>
              <a:rPr lang="en" sz="1600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r>
              <a:rPr lang="en" sz="16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endParaRPr lang="en"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Shape 412"/>
          <p:cNvSpPr/>
          <p:nvPr/>
        </p:nvSpPr>
        <p:spPr>
          <a:xfrm>
            <a:off x="261491" y="489932"/>
            <a:ext cx="4585199" cy="3566099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8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class </a:t>
            </a:r>
            <a:r>
              <a:rPr lang="en" sz="18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PartyAnimal</a:t>
            </a:r>
            <a:r>
              <a:rPr lang="en" sz="18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8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x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18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8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</a:t>
            </a:r>
            <a:r>
              <a:rPr lang="en" sz="18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def</a:t>
            </a:r>
            <a:r>
              <a:rPr lang="en" sz="18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party(self)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8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en" sz="18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self.x</a:t>
            </a:r>
            <a:r>
              <a:rPr lang="en" sz="18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" sz="18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self.x</a:t>
            </a:r>
            <a:r>
              <a:rPr lang="en" sz="18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8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en" sz="18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print</a:t>
            </a:r>
            <a:r>
              <a:rPr lang="en-US" sz="18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8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"</a:t>
            </a:r>
            <a:r>
              <a:rPr lang="ru-RU" sz="18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Сейчас </a:t>
            </a:r>
            <a:r>
              <a:rPr lang="en" sz="18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",self.x</a:t>
            </a:r>
            <a:r>
              <a:rPr lang="en-US" sz="18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" sz="18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18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8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an = </a:t>
            </a:r>
            <a:r>
              <a:rPr lang="en" sz="18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PartyAnimal</a:t>
            </a:r>
            <a:r>
              <a:rPr lang="en" sz="18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18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1800" i="0" u="none" strike="noStrike" cap="none" dirty="0" smtClean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print</a:t>
            </a:r>
            <a:r>
              <a:rPr lang="en-US" sz="1800" i="0" u="none" strike="noStrike" cap="none" dirty="0" smtClean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800" i="0" u="none" strike="noStrike" cap="none" dirty="0" smtClean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"</a:t>
            </a:r>
            <a:r>
              <a:rPr lang="ru-RU" sz="1800" dirty="0" smtClean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Тип </a:t>
            </a:r>
            <a:r>
              <a:rPr lang="en" sz="1800" i="0" u="none" strike="noStrike" cap="none" dirty="0" smtClean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", </a:t>
            </a:r>
            <a:r>
              <a:rPr lang="en" sz="18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type(an</a:t>
            </a:r>
            <a:r>
              <a:rPr lang="en" sz="1800" i="0" u="none" strike="noStrike" cap="none" dirty="0" smtClean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r>
              <a:rPr lang="en-US" sz="1800" i="0" u="none" strike="noStrike" cap="none" dirty="0" smtClean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" sz="1800" i="0" u="none" strike="noStrike" cap="none" dirty="0">
              <a:solidFill>
                <a:srgbClr val="00F9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40FF"/>
              </a:buClr>
              <a:buSzPct val="25000"/>
              <a:buFont typeface="Cabin"/>
              <a:buNone/>
            </a:pPr>
            <a:r>
              <a:rPr lang="en" sz="1800" i="0" u="none" strike="noStrike" cap="none" dirty="0" smtClean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print</a:t>
            </a:r>
            <a:r>
              <a:rPr lang="en-US" sz="1800" i="0" u="none" strike="noStrike" cap="none" dirty="0" smtClean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800" i="0" u="none" strike="noStrike" cap="none" dirty="0" smtClean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"Dir </a:t>
            </a:r>
            <a:r>
              <a:rPr lang="en" sz="1800" i="0" u="none" strike="noStrike" cap="none" dirty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", </a:t>
            </a:r>
            <a:r>
              <a:rPr lang="en" sz="1800" i="0" u="none" strike="noStrike" cap="none" dirty="0" err="1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dir</a:t>
            </a:r>
            <a:r>
              <a:rPr lang="en" sz="1800" i="0" u="none" strike="noStrike" cap="none" dirty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(an</a:t>
            </a:r>
            <a:r>
              <a:rPr lang="en" sz="1800" i="0" u="none" strike="noStrike" cap="none" dirty="0" smtClean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r>
              <a:rPr lang="en-US" sz="1800" i="0" u="none" strike="noStrike" cap="none" dirty="0" smtClean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" sz="1800" i="0" u="none" strike="noStrike" cap="none" dirty="0">
              <a:solidFill>
                <a:srgbClr val="FF40FF"/>
              </a:solidFill>
              <a:latin typeface="Courier"/>
              <a:ea typeface="Courier New"/>
              <a:cs typeface="Courier"/>
              <a:sym typeface="Courier New"/>
            </a:endParaRPr>
          </a:p>
        </p:txBody>
      </p:sp>
      <p:sp>
        <p:nvSpPr>
          <p:cNvPr id="413" name="Shape 413"/>
          <p:cNvSpPr/>
          <p:nvPr/>
        </p:nvSpPr>
        <p:spPr>
          <a:xfrm>
            <a:off x="4291076" y="2721517"/>
            <a:ext cx="4622028" cy="1508700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$ 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python </a:t>
            </a:r>
            <a:r>
              <a:rPr lang="en" sz="1600" i="0" u="none" strike="noStrike" cap="none" dirty="0" smtClean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party</a:t>
            </a:r>
            <a:r>
              <a:rPr lang="en-US" sz="1600" i="0" u="none" strike="noStrike" cap="none" dirty="0" smtClean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3</a:t>
            </a:r>
            <a:r>
              <a:rPr lang="en" sz="1600" i="0" u="none" strike="noStrike" cap="none" dirty="0" smtClean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.</a:t>
            </a:r>
            <a:r>
              <a:rPr lang="en" sz="1600" i="0" u="none" strike="noStrike" cap="none" dirty="0" err="1" smtClean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py</a:t>
            </a:r>
            <a:endParaRPr lang="en" sz="1600" i="0" u="none" strike="noStrike" cap="none" dirty="0">
              <a:solidFill>
                <a:srgbClr val="FFFB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lvl="0">
              <a:buClr>
                <a:srgbClr val="00F900"/>
              </a:buClr>
              <a:buSzPct val="25000"/>
            </a:pPr>
            <a:r>
              <a:rPr lang="ru-RU" sz="1600" dirty="0" smtClean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Тип</a:t>
            </a:r>
            <a:r>
              <a:rPr lang="en" sz="1600" dirty="0" smtClean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" sz="1600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&lt;class '__main__.PartyAnimal</a:t>
            </a:r>
            <a:r>
              <a:rPr lang="en" sz="1600" dirty="0" smtClean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'&gt;</a:t>
            </a:r>
            <a:endParaRPr lang="en-US" sz="1600" dirty="0" smtClean="0">
              <a:solidFill>
                <a:srgbClr val="00F9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lvl="0">
              <a:buClr>
                <a:srgbClr val="00F900"/>
              </a:buClr>
              <a:buSzPct val="25000"/>
            </a:pPr>
            <a:r>
              <a:rPr lang="en-US" sz="1600" dirty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Dir  ['__class</a:t>
            </a:r>
            <a:r>
              <a:rPr lang="en-US" sz="1600" dirty="0" smtClean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__', </a:t>
            </a:r>
            <a:r>
              <a:rPr lang="en-US" sz="1600" i="0" u="none" strike="noStrike" cap="none" dirty="0" smtClean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...</a:t>
            </a:r>
            <a:r>
              <a:rPr lang="en" sz="1600" i="0" u="none" strike="noStrike" cap="none" dirty="0" smtClean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 'party', 'x']</a:t>
            </a:r>
            <a:endParaRPr lang="en" sz="1600" i="0" u="none" strike="noStrike" cap="none" dirty="0">
              <a:solidFill>
                <a:srgbClr val="FF40FF"/>
              </a:solidFill>
              <a:latin typeface="Courier"/>
              <a:ea typeface="Courier New"/>
              <a:cs typeface="Courier"/>
              <a:sym typeface="Courier New"/>
            </a:endParaRPr>
          </a:p>
        </p:txBody>
      </p:sp>
      <p:sp>
        <p:nvSpPr>
          <p:cNvPr id="414" name="Shape 414"/>
          <p:cNvSpPr/>
          <p:nvPr/>
        </p:nvSpPr>
        <p:spPr>
          <a:xfrm>
            <a:off x="4609322" y="903515"/>
            <a:ext cx="3890866" cy="1653073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ru-RU" sz="2200" dirty="0" smtClean="0">
                <a:solidFill>
                  <a:srgbClr val="FFFB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Можем </a:t>
            </a:r>
            <a:r>
              <a:rPr lang="ru-RU" sz="2200" u="none" strike="noStrike" cap="none" dirty="0" smtClean="0">
                <a:solidFill>
                  <a:srgbClr val="FFFB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использовать </a:t>
            </a:r>
            <a:r>
              <a:rPr lang="en" sz="2200" u="none" strike="noStrike" cap="none" dirty="0" smtClean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dir</a:t>
            </a:r>
            <a:r>
              <a:rPr lang="en" sz="2200" u="none" strike="noStrike" cap="none" dirty="0" smtClean="0">
                <a:solidFill>
                  <a:srgbClr val="FFFB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  <a:r>
              <a:rPr lang="ru-RU" sz="2200" u="none" strike="noStrike" cap="none" dirty="0" smtClean="0">
                <a:solidFill>
                  <a:srgbClr val="FFFB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чтобы узнать «возможности» созданного нами класса</a:t>
            </a:r>
            <a:r>
              <a:rPr lang="en" sz="2200" u="none" strike="noStrike" cap="none" dirty="0" smtClean="0">
                <a:solidFill>
                  <a:srgbClr val="FFFB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endParaRPr lang="en" sz="2200" u="none" strike="noStrike" cap="none" dirty="0">
              <a:solidFill>
                <a:srgbClr val="FFFB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Shape 40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15775" tIns="15775" rIns="15775" bIns="157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ct val="25000"/>
              <a:buFont typeface="Cabin"/>
              <a:buNone/>
            </a:pPr>
            <a:r>
              <a:rPr lang="ru-RU" sz="3800" u="none" strike="noStrike" cap="none" dirty="0" smtClean="0">
                <a:solidFill>
                  <a:srgbClr val="FFD966"/>
                </a:solidFill>
                <a:sym typeface="Cabin"/>
              </a:rPr>
              <a:t>Пробуем применить</a:t>
            </a:r>
            <a:r>
              <a:rPr lang="en" sz="3800" u="none" strike="noStrike" cap="none" dirty="0" smtClean="0">
                <a:solidFill>
                  <a:srgbClr val="FFD966"/>
                </a:solidFill>
                <a:sym typeface="Cabin"/>
              </a:rPr>
              <a:t> </a:t>
            </a:r>
            <a:r>
              <a:rPr lang="en" sz="3800" u="none" strike="noStrike" cap="none" dirty="0">
                <a:solidFill>
                  <a:srgbClr val="FFD966"/>
                </a:solidFill>
                <a:sym typeface="Cabin"/>
              </a:rPr>
              <a:t>dir</a:t>
            </a:r>
            <a:r>
              <a:rPr lang="en" sz="3800" u="none" strike="noStrike" cap="none" dirty="0" smtClean="0">
                <a:solidFill>
                  <a:srgbClr val="FFD966"/>
                </a:solidFill>
                <a:sym typeface="Cabin"/>
              </a:rPr>
              <a:t>()</a:t>
            </a:r>
            <a:r>
              <a:rPr lang="ru-RU" sz="3800" u="none" strike="noStrike" cap="none" dirty="0" smtClean="0">
                <a:solidFill>
                  <a:srgbClr val="FFD966"/>
                </a:solidFill>
                <a:sym typeface="Cabin"/>
              </a:rPr>
              <a:t> к строке</a:t>
            </a:r>
            <a:endParaRPr lang="en" sz="3800" u="none" strike="noStrike" cap="none" dirty="0">
              <a:solidFill>
                <a:srgbClr val="FFD966"/>
              </a:solidFill>
              <a:sym typeface="Cabin"/>
            </a:endParaRPr>
          </a:p>
        </p:txBody>
      </p:sp>
      <p:sp>
        <p:nvSpPr>
          <p:cNvPr id="407" name="Shape 407"/>
          <p:cNvSpPr/>
          <p:nvPr/>
        </p:nvSpPr>
        <p:spPr>
          <a:xfrm>
            <a:off x="472287" y="1400219"/>
            <a:ext cx="7913429" cy="3459864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&gt;&gt;&gt;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1600" i="0" u="none" strike="noStrike" cap="none" dirty="0" smtClean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x</a:t>
            </a:r>
            <a:r>
              <a:rPr lang="en" sz="1600" i="0" u="none" strike="noStrike" cap="none" dirty="0" smtClean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= </a:t>
            </a:r>
            <a:r>
              <a:rPr lang="en-US" sz="1600" i="0" u="none" strike="noStrike" cap="none" dirty="0" smtClean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'</a:t>
            </a:r>
            <a:r>
              <a:rPr lang="en" sz="1600" i="0" u="none" strike="noStrike" cap="none" dirty="0" smtClean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Hello there</a:t>
            </a:r>
            <a:r>
              <a:rPr lang="en-US" sz="1600" i="0" u="none" strike="noStrike" cap="none" dirty="0" smtClean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'</a:t>
            </a:r>
            <a:endParaRPr lang="en" sz="1600" i="0" u="none" strike="noStrike" cap="none" dirty="0">
              <a:solidFill>
                <a:srgbClr val="FFFB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&gt;&gt;&gt; </a:t>
            </a:r>
            <a:r>
              <a:rPr lang="en" sz="1600" i="0" u="none" strike="noStrike" cap="none" dirty="0" err="1" smtClean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dir</a:t>
            </a:r>
            <a:r>
              <a:rPr lang="en" sz="1600" i="0" u="none" strike="noStrike" cap="none" dirty="0" smtClean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1600" i="0" u="none" strike="noStrike" cap="none" smtClean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x</a:t>
            </a:r>
            <a:r>
              <a:rPr lang="en" sz="1600" i="0" u="none" strike="noStrike" cap="none" smtClean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" sz="1600" i="0" u="none" strike="noStrike" cap="none" dirty="0">
              <a:solidFill>
                <a:srgbClr val="FFFB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['__add__', '__class__', '__contains__', '__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delattr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__', '__doc__', '__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eq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__', '__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ge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__', '__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getattribute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__', '__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getitem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__', '__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getnewargs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__', '__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getslice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__', '__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gt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__', '__hash__', '__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init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__', '__le__', '__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len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__', '__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lt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__', '__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repr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__', '__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rmod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__', '__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rmul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__', '__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setattr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__', '__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str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__', 'capitalize', 'center', 'count', 'decode', 'encode', '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endswith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', '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expandtabs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', 'find', 'index', '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isalnum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', '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isalpha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', '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isdigit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', '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islower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', '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isspace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', '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istitle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', '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isupper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', 'join', '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ljust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', 'lower', '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lstrip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', 'partition', 'replace', '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rfind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', '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rindex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', '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rjust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', '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rpartition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', '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rsplit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', '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rstrip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', 'split', '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splitlines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', '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startswith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', 'strip', '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swapcase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', 'title', 'translate', 'upper', '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zfill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']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Shape 4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25000"/>
              <a:buFont typeface="Cabin"/>
              <a:buNone/>
            </a:pPr>
            <a:r>
              <a:rPr lang="ru-RU" sz="47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Жизненный цикл объекта</a:t>
            </a:r>
            <a:endParaRPr lang="en" sz="47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20" name="Shape 42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t" anchorCtr="0">
            <a:noAutofit/>
          </a:bodyPr>
          <a:lstStyle/>
          <a:p>
            <a:pPr marL="0" lvl="0" indent="0">
              <a:buClr>
                <a:srgbClr val="FFFFFF"/>
              </a:buClr>
              <a:buSzPct val="25000"/>
            </a:pPr>
            <a:r>
              <a:rPr lang="en-US" sz="20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https://</a:t>
            </a:r>
            <a:r>
              <a:rPr lang="en-US" sz="20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ru.wikipedia.org/wiki/</a:t>
            </a:r>
            <a:r>
              <a:rPr lang="ru-RU" sz="20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Конструктор_(объектно-</a:t>
            </a:r>
            <a:r>
              <a:rPr lang="ru-RU" sz="2000" dirty="0" err="1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ориентированное_программирование</a:t>
            </a:r>
            <a:r>
              <a:rPr lang="ru-RU" sz="20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)</a:t>
            </a:r>
            <a:endParaRPr lang="en" sz="20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Shape 4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25000"/>
              <a:buFont typeface="Cabin"/>
              <a:buNone/>
            </a:pPr>
            <a:r>
              <a:rPr lang="ru-RU" sz="4700" u="none" strike="noStrike" cap="none" dirty="0" smtClean="0">
                <a:solidFill>
                  <a:srgbClr val="FFD966"/>
                </a:solidFill>
                <a:sym typeface="Cabin"/>
              </a:rPr>
              <a:t>Жизненный цикл объекта</a:t>
            </a:r>
            <a:endParaRPr lang="en" sz="4700" u="none" strike="noStrike" cap="none" dirty="0">
              <a:solidFill>
                <a:srgbClr val="FFD966"/>
              </a:solidFill>
              <a:sym typeface="Cabin"/>
            </a:endParaRPr>
          </a:p>
        </p:txBody>
      </p:sp>
      <p:sp>
        <p:nvSpPr>
          <p:cNvPr id="426" name="Shape 42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rmAutofit fontScale="92500" lnSpcReduction="10000"/>
          </a:bodyPr>
          <a:lstStyle/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Cabin"/>
            </a:pPr>
            <a:r>
              <a:rPr lang="ru-RU" sz="2400" u="none" strike="noStrike" cap="none" dirty="0" smtClean="0">
                <a:solidFill>
                  <a:srgbClr val="FFFFFF"/>
                </a:solidFill>
                <a:sym typeface="Cabin"/>
              </a:rPr>
              <a:t>Объекты создаются, используются и уничтожаются</a:t>
            </a:r>
            <a:endParaRPr lang="en" sz="2400" u="none" strike="noStrike" cap="none" dirty="0">
              <a:solidFill>
                <a:srgbClr val="FFFFFF"/>
              </a:solidFill>
              <a:sym typeface="Cabin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Cabin"/>
            </a:pPr>
            <a:r>
              <a:rPr lang="ru-RU" sz="2400" u="none" strike="noStrike" cap="none" dirty="0" smtClean="0">
                <a:solidFill>
                  <a:srgbClr val="FFFFFF"/>
                </a:solidFill>
                <a:sym typeface="Cabin"/>
              </a:rPr>
              <a:t>У нас есть специальные блоки кода</a:t>
            </a:r>
            <a:r>
              <a:rPr lang="en" sz="2400" u="none" strike="noStrike" cap="none" dirty="0" smtClean="0">
                <a:solidFill>
                  <a:srgbClr val="FFFFFF"/>
                </a:solidFill>
                <a:sym typeface="Cabin"/>
              </a:rPr>
              <a:t> (</a:t>
            </a:r>
            <a:r>
              <a:rPr lang="ru-RU" sz="2400" u="none" strike="noStrike" cap="none" dirty="0" smtClean="0">
                <a:solidFill>
                  <a:srgbClr val="FFFFFF"/>
                </a:solidFill>
                <a:sym typeface="Cabin"/>
              </a:rPr>
              <a:t>методы</a:t>
            </a:r>
            <a:r>
              <a:rPr lang="en" sz="2400" u="none" strike="noStrike" cap="none" dirty="0" smtClean="0">
                <a:solidFill>
                  <a:srgbClr val="FFFFFF"/>
                </a:solidFill>
                <a:sym typeface="Cabin"/>
              </a:rPr>
              <a:t>)</a:t>
            </a:r>
            <a:r>
              <a:rPr lang="ru-RU" sz="2400" u="none" strike="noStrike" cap="none" dirty="0" smtClean="0">
                <a:solidFill>
                  <a:srgbClr val="FFFFFF"/>
                </a:solidFill>
                <a:sym typeface="Cabin"/>
              </a:rPr>
              <a:t>, которые вызываются:</a:t>
            </a:r>
            <a:endParaRPr lang="en" sz="2400" u="none" strike="noStrike" cap="none" dirty="0">
              <a:solidFill>
                <a:srgbClr val="FFFFFF"/>
              </a:solidFill>
              <a:sym typeface="Cabin"/>
            </a:endParaRPr>
          </a:p>
          <a:p>
            <a:pPr marL="533400" marR="0" lvl="1" indent="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FFFFFF"/>
              </a:buClr>
              <a:buSzPct val="100000"/>
              <a:buNone/>
            </a:pPr>
            <a:r>
              <a:rPr lang="en-US" sz="24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  </a:t>
            </a:r>
            <a:r>
              <a:rPr lang="ru-RU" sz="24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момент создания</a:t>
            </a:r>
            <a:r>
              <a:rPr lang="en" sz="24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</a:t>
            </a:r>
            <a:r>
              <a:rPr lang="ru-RU" sz="24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конструктор</a:t>
            </a:r>
            <a:r>
              <a:rPr lang="en" sz="24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r>
              <a:rPr lang="ru-RU" sz="24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;</a:t>
            </a:r>
            <a:endParaRPr lang="en" sz="24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533400" marR="0" lvl="1" indent="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FFFFFF"/>
              </a:buClr>
              <a:buSzPct val="100000"/>
              <a:buNone/>
            </a:pPr>
            <a:r>
              <a:rPr lang="en-US" sz="24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  </a:t>
            </a:r>
            <a:r>
              <a:rPr lang="ru-RU" sz="24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момент уничтожения</a:t>
            </a:r>
            <a:r>
              <a:rPr lang="en" sz="24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</a:t>
            </a:r>
            <a:r>
              <a:rPr lang="ru-RU" sz="24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деструктор</a:t>
            </a:r>
            <a:r>
              <a:rPr lang="en" sz="24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r>
              <a:rPr lang="ru-RU" sz="24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endParaRPr lang="en" sz="24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Cabin"/>
            </a:pPr>
            <a:r>
              <a:rPr lang="ru-RU" sz="2400" u="none" strike="noStrike" cap="none" dirty="0" smtClean="0">
                <a:solidFill>
                  <a:srgbClr val="FFFFFF"/>
                </a:solidFill>
                <a:sym typeface="Cabin"/>
              </a:rPr>
              <a:t>Конструкторы используются очень часто</a:t>
            </a:r>
            <a:endParaRPr lang="en" sz="2400" u="none" strike="noStrike" cap="none" dirty="0">
              <a:solidFill>
                <a:srgbClr val="FFFFFF"/>
              </a:solidFill>
              <a:sym typeface="Cabin"/>
            </a:endParaRPr>
          </a:p>
          <a:p>
            <a:pPr marL="457200" marR="0" lvl="0" indent="-3810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Cabin"/>
            </a:pPr>
            <a:r>
              <a:rPr lang="ru-RU" sz="2400" u="none" strike="noStrike" cap="none" dirty="0" smtClean="0">
                <a:solidFill>
                  <a:srgbClr val="FFFFFF"/>
                </a:solidFill>
                <a:sym typeface="Cabin"/>
              </a:rPr>
              <a:t>Деструкторы используются редко</a:t>
            </a:r>
            <a:endParaRPr lang="en" sz="2400" u="none" strike="noStrike" cap="none" dirty="0">
              <a:solidFill>
                <a:srgbClr val="FFFFFF"/>
              </a:solidFill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Shape 43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25000"/>
              <a:buFont typeface="Cabin"/>
              <a:buNone/>
            </a:pPr>
            <a:r>
              <a:rPr lang="ru-RU" sz="4700" u="none" strike="noStrike" cap="none" dirty="0" smtClean="0">
                <a:solidFill>
                  <a:srgbClr val="FFD966"/>
                </a:solidFill>
                <a:sym typeface="Cabin"/>
              </a:rPr>
              <a:t>Конструктор</a:t>
            </a:r>
            <a:endParaRPr lang="en" sz="4700" u="none" strike="noStrike" cap="none" dirty="0">
              <a:solidFill>
                <a:srgbClr val="FFD966"/>
              </a:solidFill>
              <a:sym typeface="Cabin"/>
            </a:endParaRPr>
          </a:p>
        </p:txBody>
      </p:sp>
      <p:sp>
        <p:nvSpPr>
          <p:cNvPr id="432" name="Shape 432"/>
          <p:cNvSpPr txBox="1">
            <a:spLocks noGrp="1"/>
          </p:cNvSpPr>
          <p:nvPr>
            <p:ph type="body" idx="1"/>
          </p:nvPr>
        </p:nvSpPr>
        <p:spPr>
          <a:xfrm>
            <a:off x="593513" y="1648019"/>
            <a:ext cx="7956975" cy="3024049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t" anchorCtr="0">
            <a:noAutofit/>
          </a:bodyPr>
          <a:lstStyle/>
          <a:p>
            <a:pPr marL="317500" lvl="0" indent="0">
              <a:spcBef>
                <a:spcPts val="0"/>
              </a:spcBef>
              <a:buClr>
                <a:srgbClr val="FFFFFF"/>
              </a:buClr>
              <a:buSzPct val="173913"/>
              <a:buNone/>
            </a:pPr>
            <a:r>
              <a:rPr lang="ru-RU" sz="2300" u="none" strike="noStrike" cap="none" dirty="0" smtClean="0">
                <a:solidFill>
                  <a:srgbClr val="FFFFFF"/>
                </a:solidFill>
                <a:sym typeface="Cabin"/>
              </a:rPr>
              <a:t>Основная задача конструктора </a:t>
            </a:r>
            <a:r>
              <a:rPr lang="ru-RU" sz="2300" dirty="0" smtClean="0">
                <a:solidFill>
                  <a:schemeClr val="bg1"/>
                </a:solidFill>
              </a:rPr>
              <a:t>— установить значения переменных экземпляра, чтобы </a:t>
            </a:r>
            <a:r>
              <a:rPr lang="ru-RU" sz="2300" u="none" strike="noStrike" cap="none" dirty="0" smtClean="0">
                <a:solidFill>
                  <a:srgbClr val="FFFFFF"/>
                </a:solidFill>
                <a:sym typeface="Cabin"/>
              </a:rPr>
              <a:t>при создании объекта они имели правильные начальные значения.</a:t>
            </a:r>
            <a:endParaRPr lang="en" sz="2300" u="none" strike="noStrike" cap="none" dirty="0">
              <a:solidFill>
                <a:srgbClr val="FFFFFF"/>
              </a:solidFill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064" y="497376"/>
            <a:ext cx="5871106" cy="414736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497029" y="4759748"/>
            <a:ext cx="430117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https://</a:t>
            </a:r>
            <a:r>
              <a:rPr lang="en-US" dirty="0" err="1">
                <a:solidFill>
                  <a:srgbClr val="FFFF00"/>
                </a:solidFill>
              </a:rPr>
              <a:t>docs.python.org</a:t>
            </a:r>
            <a:r>
              <a:rPr lang="en-US" dirty="0">
                <a:solidFill>
                  <a:srgbClr val="FFFF00"/>
                </a:solidFill>
              </a:rPr>
              <a:t>/3/tutorial/</a:t>
            </a:r>
            <a:r>
              <a:rPr lang="en-US" dirty="0" err="1">
                <a:solidFill>
                  <a:srgbClr val="FFFF00"/>
                </a:solidFill>
              </a:rPr>
              <a:t>datastructures.html</a:t>
            </a: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Shape 437"/>
          <p:cNvSpPr/>
          <p:nvPr/>
        </p:nvSpPr>
        <p:spPr>
          <a:xfrm>
            <a:off x="713014" y="452582"/>
            <a:ext cx="4071422" cy="4355016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r>
              <a:rPr lang="en-US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class </a:t>
            </a:r>
            <a:r>
              <a:rPr lang="en-US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PartyAnimal</a:t>
            </a:r>
            <a:r>
              <a:rPr lang="en-US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:</a:t>
            </a:r>
          </a:p>
          <a:p>
            <a:r>
              <a:rPr lang="de-DE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x = 0</a:t>
            </a:r>
          </a:p>
          <a:p>
            <a:endParaRPr lang="de-DE" dirty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  <a:p>
            <a:r>
              <a:rPr lang="en-US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</a:t>
            </a:r>
            <a:r>
              <a:rPr lang="en-US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def</a:t>
            </a:r>
            <a:r>
              <a:rPr lang="en-US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__</a:t>
            </a:r>
            <a:r>
              <a:rPr lang="en-US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init</a:t>
            </a:r>
            <a:r>
              <a:rPr lang="en-US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__(self):</a:t>
            </a:r>
          </a:p>
          <a:p>
            <a:r>
              <a:rPr lang="en-US" dirty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     print</a:t>
            </a:r>
            <a:r>
              <a:rPr lang="en-US" dirty="0" smtClean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('</a:t>
            </a:r>
            <a:r>
              <a:rPr lang="ru-RU" dirty="0" smtClean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Я создан</a:t>
            </a:r>
            <a:r>
              <a:rPr lang="en-US" dirty="0" smtClean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')</a:t>
            </a:r>
            <a:endParaRPr lang="en-US" dirty="0">
              <a:solidFill>
                <a:srgbClr val="FF40FF"/>
              </a:solidFill>
              <a:latin typeface="Courier" charset="0"/>
              <a:ea typeface="Courier" charset="0"/>
              <a:cs typeface="Courier" charset="0"/>
            </a:endParaRPr>
          </a:p>
          <a:p>
            <a:endParaRPr lang="en-US" dirty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  <a:p>
            <a:r>
              <a:rPr lang="en-US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</a:t>
            </a:r>
            <a:r>
              <a:rPr lang="en-US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def</a:t>
            </a:r>
            <a:r>
              <a:rPr lang="en-US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party(self) :</a:t>
            </a:r>
          </a:p>
          <a:p>
            <a:r>
              <a:rPr lang="it-IT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  </a:t>
            </a:r>
            <a:r>
              <a:rPr lang="it-IT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self.x</a:t>
            </a:r>
            <a:r>
              <a:rPr lang="it-IT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= </a:t>
            </a:r>
            <a:r>
              <a:rPr lang="it-IT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self.x</a:t>
            </a:r>
            <a:r>
              <a:rPr lang="it-IT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+ 1</a:t>
            </a:r>
          </a:p>
          <a:p>
            <a:r>
              <a:rPr lang="it-IT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     print</a:t>
            </a:r>
            <a:r>
              <a:rPr lang="it-IT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('</a:t>
            </a:r>
            <a:r>
              <a:rPr lang="ru-RU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Сейчас</a:t>
            </a:r>
            <a:r>
              <a:rPr lang="it-IT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',</a:t>
            </a:r>
            <a:r>
              <a:rPr lang="it-IT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self.x)</a:t>
            </a:r>
          </a:p>
          <a:p>
            <a:endParaRPr lang="it-IT" dirty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  <a:p>
            <a:r>
              <a:rPr lang="en-US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  </a:t>
            </a:r>
            <a:r>
              <a:rPr lang="en-US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def</a:t>
            </a:r>
            <a:r>
              <a:rPr lang="en-US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 __del__(self):</a:t>
            </a:r>
          </a:p>
          <a:p>
            <a:r>
              <a:rPr lang="en-US" dirty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     print</a:t>
            </a:r>
            <a:r>
              <a:rPr lang="en-US" dirty="0" smtClean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('</a:t>
            </a:r>
            <a:r>
              <a:rPr lang="ru-RU" dirty="0" smtClean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Я уничтожен</a:t>
            </a:r>
            <a:r>
              <a:rPr lang="en-US" dirty="0" smtClean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', </a:t>
            </a:r>
            <a:r>
              <a:rPr lang="en-US" dirty="0" err="1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self.x</a:t>
            </a:r>
            <a:r>
              <a:rPr lang="en-US" dirty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)</a:t>
            </a:r>
          </a:p>
          <a:p>
            <a:endParaRPr lang="en-US" dirty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  <a:p>
            <a:r>
              <a:rPr lang="en-US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an = </a:t>
            </a:r>
            <a:r>
              <a:rPr lang="en-US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PartyAnimal</a:t>
            </a:r>
            <a:r>
              <a:rPr lang="en-US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()</a:t>
            </a:r>
          </a:p>
          <a:p>
            <a:r>
              <a:rPr lang="en-US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an.party</a:t>
            </a:r>
            <a:r>
              <a:rPr lang="en-US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()</a:t>
            </a:r>
          </a:p>
          <a:p>
            <a:r>
              <a:rPr lang="en-US" dirty="0" err="1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an.party</a:t>
            </a:r>
            <a:r>
              <a:rPr lang="en-US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()</a:t>
            </a:r>
          </a:p>
          <a:p>
            <a:r>
              <a:rPr lang="is-IS" dirty="0">
                <a:solidFill>
                  <a:srgbClr val="FF9300"/>
                </a:solidFill>
                <a:latin typeface="Courier" charset="0"/>
                <a:ea typeface="Courier" charset="0"/>
                <a:cs typeface="Courier" charset="0"/>
              </a:rPr>
              <a:t>an = 42</a:t>
            </a:r>
          </a:p>
          <a:p>
            <a:r>
              <a:rPr lang="en-US" dirty="0">
                <a:solidFill>
                  <a:srgbClr val="FF9300"/>
                </a:solidFill>
                <a:latin typeface="Courier" charset="0"/>
                <a:ea typeface="Courier" charset="0"/>
                <a:cs typeface="Courier" charset="0"/>
              </a:rPr>
              <a:t>print('an </a:t>
            </a:r>
            <a:r>
              <a:rPr lang="ru-RU" dirty="0" smtClean="0">
                <a:solidFill>
                  <a:srgbClr val="FF9300"/>
                </a:solidFill>
                <a:latin typeface="Courier" charset="0"/>
                <a:ea typeface="Courier" charset="0"/>
                <a:cs typeface="Courier" charset="0"/>
              </a:rPr>
              <a:t>содержит</a:t>
            </a:r>
            <a:r>
              <a:rPr lang="en-US" dirty="0" smtClean="0">
                <a:solidFill>
                  <a:srgbClr val="FF9300"/>
                </a:solidFill>
                <a:latin typeface="Courier" charset="0"/>
                <a:ea typeface="Courier" charset="0"/>
                <a:cs typeface="Courier" charset="0"/>
              </a:rPr>
              <a:t>',</a:t>
            </a:r>
            <a:r>
              <a:rPr lang="en-US" dirty="0">
                <a:solidFill>
                  <a:srgbClr val="FF9300"/>
                </a:solidFill>
                <a:latin typeface="Courier" charset="0"/>
                <a:ea typeface="Courier" charset="0"/>
                <a:cs typeface="Courier" charset="0"/>
              </a:rPr>
              <a:t>an)</a:t>
            </a:r>
            <a:endParaRPr lang="en" u="none" strike="noStrike" cap="none" dirty="0">
              <a:solidFill>
                <a:srgbClr val="FF9300"/>
              </a:solidFill>
              <a:latin typeface="Courier" charset="0"/>
              <a:ea typeface="Courier" charset="0"/>
              <a:cs typeface="Courier" charset="0"/>
              <a:sym typeface="Courier New"/>
            </a:endParaRPr>
          </a:p>
        </p:txBody>
      </p:sp>
      <p:sp>
        <p:nvSpPr>
          <p:cNvPr id="438" name="Shape 438"/>
          <p:cNvSpPr/>
          <p:nvPr/>
        </p:nvSpPr>
        <p:spPr>
          <a:xfrm>
            <a:off x="5497780" y="797344"/>
            <a:ext cx="2541261" cy="2233748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r>
              <a:rPr lang="en" sz="1600" u="none" strike="noStrike" cap="none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  <a:sym typeface="Courier New"/>
              </a:rPr>
              <a:t>$ python </a:t>
            </a:r>
            <a:r>
              <a:rPr lang="en" sz="1600" u="none" strike="noStrike" cap="none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  <a:sym typeface="Courier New"/>
              </a:rPr>
              <a:t>party</a:t>
            </a:r>
            <a:r>
              <a:rPr lang="en-US" sz="1600" u="none" strike="noStrike" cap="none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  <a:sym typeface="Courier New"/>
              </a:rPr>
              <a:t>4</a:t>
            </a:r>
            <a:r>
              <a:rPr lang="en" sz="1600" u="none" strike="noStrike" cap="none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  <a:sym typeface="Courier New"/>
              </a:rPr>
              <a:t>.</a:t>
            </a:r>
            <a:r>
              <a:rPr lang="en" sz="1600" u="none" strike="noStrike" cap="none" dirty="0" err="1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  <a:sym typeface="Courier New"/>
              </a:rPr>
              <a:t>py</a:t>
            </a:r>
            <a:r>
              <a:rPr lang="en" sz="1600" u="none" strike="noStrike" cap="none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  <a:sym typeface="Courier New"/>
              </a:rPr>
              <a:t> </a:t>
            </a:r>
            <a:endParaRPr lang="en" sz="1600" u="none" strike="noStrike" cap="none" dirty="0">
              <a:solidFill>
                <a:schemeClr val="bg1"/>
              </a:solidFill>
              <a:latin typeface="Courier" charset="0"/>
              <a:ea typeface="Courier" charset="0"/>
              <a:cs typeface="Courier" charset="0"/>
              <a:sym typeface="Courier New"/>
            </a:endParaRPr>
          </a:p>
          <a:p>
            <a:r>
              <a:rPr lang="ru-RU" sz="1600" dirty="0" smtClean="0">
                <a:solidFill>
                  <a:srgbClr val="FF40FF"/>
                </a:solidFill>
                <a:latin typeface="Courier" charset="0"/>
                <a:ea typeface="Courier" charset="0"/>
                <a:cs typeface="Courier" charset="0"/>
              </a:rPr>
              <a:t>Я создан</a:t>
            </a:r>
            <a:endParaRPr lang="en-US" sz="1600" dirty="0">
              <a:solidFill>
                <a:srgbClr val="FF40FF"/>
              </a:solidFill>
              <a:latin typeface="Courier" charset="0"/>
              <a:ea typeface="Courier" charset="0"/>
              <a:cs typeface="Courier" charset="0"/>
            </a:endParaRPr>
          </a:p>
          <a:p>
            <a:r>
              <a:rPr lang="ru-RU" sz="16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Сейчас </a:t>
            </a:r>
            <a:r>
              <a:rPr lang="en-US" sz="16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1</a:t>
            </a:r>
            <a:endParaRPr lang="en-US" sz="1600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</a:endParaRPr>
          </a:p>
          <a:p>
            <a:r>
              <a:rPr lang="ru-RU" sz="16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Сейчас</a:t>
            </a:r>
            <a:r>
              <a:rPr lang="en-US" sz="16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 </a:t>
            </a:r>
            <a:r>
              <a:rPr lang="en-US" sz="1600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</a:rPr>
              <a:t>2</a:t>
            </a:r>
          </a:p>
          <a:p>
            <a:r>
              <a:rPr lang="ru-RU" sz="1600" dirty="0" smtClean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Я уничтожен</a:t>
            </a:r>
            <a:r>
              <a:rPr lang="en-US" sz="1600" dirty="0" smtClean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 </a:t>
            </a:r>
            <a:r>
              <a:rPr lang="en-US" sz="1600" dirty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2</a:t>
            </a:r>
          </a:p>
          <a:p>
            <a:r>
              <a:rPr lang="en-US" sz="1600" dirty="0">
                <a:solidFill>
                  <a:srgbClr val="FF9300"/>
                </a:solidFill>
                <a:latin typeface="Courier" charset="0"/>
                <a:ea typeface="Courier" charset="0"/>
                <a:cs typeface="Courier" charset="0"/>
              </a:rPr>
              <a:t>an </a:t>
            </a:r>
            <a:r>
              <a:rPr lang="ru-RU" sz="1600" dirty="0" smtClean="0">
                <a:solidFill>
                  <a:srgbClr val="FF9300"/>
                </a:solidFill>
                <a:latin typeface="Courier" charset="0"/>
                <a:ea typeface="Courier" charset="0"/>
                <a:cs typeface="Courier" charset="0"/>
              </a:rPr>
              <a:t>содержит</a:t>
            </a:r>
            <a:r>
              <a:rPr lang="en-US" sz="1600" dirty="0" smtClean="0">
                <a:solidFill>
                  <a:srgbClr val="FF9300"/>
                </a:solidFill>
                <a:latin typeface="Courier" charset="0"/>
                <a:ea typeface="Courier" charset="0"/>
                <a:cs typeface="Courier" charset="0"/>
              </a:rPr>
              <a:t> </a:t>
            </a:r>
            <a:r>
              <a:rPr lang="en-US" sz="1600" dirty="0">
                <a:solidFill>
                  <a:srgbClr val="FF9300"/>
                </a:solidFill>
                <a:latin typeface="Courier" charset="0"/>
                <a:ea typeface="Courier" charset="0"/>
                <a:cs typeface="Courier" charset="0"/>
              </a:rPr>
              <a:t>42</a:t>
            </a:r>
            <a:endParaRPr lang="en" sz="1600" u="none" strike="noStrike" cap="none" dirty="0">
              <a:solidFill>
                <a:srgbClr val="FF9300"/>
              </a:solidFill>
              <a:latin typeface="Courier" charset="0"/>
              <a:ea typeface="Courier" charset="0"/>
              <a:cs typeface="Courier" charset="0"/>
              <a:sym typeface="Courier New"/>
            </a:endParaRPr>
          </a:p>
        </p:txBody>
      </p:sp>
      <p:sp>
        <p:nvSpPr>
          <p:cNvPr id="439" name="Shape 439"/>
          <p:cNvSpPr/>
          <p:nvPr/>
        </p:nvSpPr>
        <p:spPr>
          <a:xfrm>
            <a:off x="4945224" y="3169375"/>
            <a:ext cx="3870799" cy="1638223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ru-RU" sz="1800" u="none" strike="noStrike" cap="none" dirty="0" smtClean="0">
                <a:solidFill>
                  <a:srgbClr val="FFFB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Использование конструктора и деструктора не является обязательным. Конструктор обычно используется для настройки переменных.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ru-RU" sz="1800" u="none" strike="noStrike" cap="none" dirty="0" smtClean="0">
                <a:solidFill>
                  <a:srgbClr val="FFFB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Деструктор используется редко.</a:t>
            </a:r>
            <a:endParaRPr lang="en" sz="1800" u="none" strike="noStrike" cap="none" dirty="0">
              <a:solidFill>
                <a:srgbClr val="FFFB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Shape 444"/>
          <p:cNvSpPr txBox="1">
            <a:spLocks noGrp="1"/>
          </p:cNvSpPr>
          <p:nvPr>
            <p:ph type="title"/>
          </p:nvPr>
        </p:nvSpPr>
        <p:spPr>
          <a:xfrm>
            <a:off x="650081" y="428625"/>
            <a:ext cx="7406324" cy="1000069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25000"/>
              <a:buFont typeface="Cabin"/>
              <a:buNone/>
            </a:pPr>
            <a:r>
              <a:rPr lang="ru-RU" sz="4700" u="none" strike="noStrike" cap="none" dirty="0" smtClean="0">
                <a:solidFill>
                  <a:srgbClr val="FFD966"/>
                </a:solidFill>
                <a:sym typeface="Cabin"/>
              </a:rPr>
              <a:t>Конструктор</a:t>
            </a:r>
            <a:endParaRPr lang="en" sz="4700" u="none" strike="noStrike" cap="none" dirty="0">
              <a:solidFill>
                <a:srgbClr val="FFD966"/>
              </a:solidFill>
              <a:sym typeface="Cabin"/>
            </a:endParaRPr>
          </a:p>
        </p:txBody>
      </p:sp>
      <p:sp>
        <p:nvSpPr>
          <p:cNvPr id="445" name="Shape 445"/>
          <p:cNvSpPr txBox="1">
            <a:spLocks noGrp="1"/>
          </p:cNvSpPr>
          <p:nvPr>
            <p:ph type="body" idx="1"/>
          </p:nvPr>
        </p:nvSpPr>
        <p:spPr>
          <a:xfrm>
            <a:off x="650081" y="1665288"/>
            <a:ext cx="7836750" cy="3006780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t" anchorCtr="0">
            <a:noAutofit/>
          </a:bodyPr>
          <a:lstStyle/>
          <a:p>
            <a:pPr marL="317500" lvl="0" indent="0">
              <a:spcBef>
                <a:spcPts val="0"/>
              </a:spcBef>
              <a:buClr>
                <a:srgbClr val="FFFFFF"/>
              </a:buClr>
              <a:buSzPct val="173913"/>
              <a:buNone/>
            </a:pPr>
            <a:r>
              <a:rPr lang="ru-RU" sz="2300" dirty="0" smtClean="0">
                <a:solidFill>
                  <a:srgbClr val="FFFFFF"/>
                </a:solidFill>
                <a:sym typeface="Cabin"/>
              </a:rPr>
              <a:t>В </a:t>
            </a:r>
            <a:r>
              <a:rPr lang="ru-RU" sz="2300" u="none" strike="noStrike" cap="none" dirty="0" smtClean="0">
                <a:solidFill>
                  <a:srgbClr val="00FDFF"/>
                </a:solidFill>
                <a:sym typeface="Cabin"/>
              </a:rPr>
              <a:t>объектно-ориентированном программировании</a:t>
            </a:r>
            <a:r>
              <a:rPr lang="ru-RU" sz="2300" u="none" strike="noStrike" cap="none" dirty="0" smtClean="0">
                <a:solidFill>
                  <a:srgbClr val="FFFFFF"/>
                </a:solidFill>
                <a:sym typeface="Cabin"/>
              </a:rPr>
              <a:t> </a:t>
            </a:r>
            <a:r>
              <a:rPr lang="ru-RU" sz="2300" u="none" strike="noStrike" cap="none" dirty="0" smtClean="0">
                <a:solidFill>
                  <a:srgbClr val="FFFF00"/>
                </a:solidFill>
                <a:sym typeface="Cabin"/>
              </a:rPr>
              <a:t>конструктор</a:t>
            </a:r>
            <a:r>
              <a:rPr lang="en" sz="2300" u="none" strike="noStrike" cap="none" dirty="0" smtClean="0">
                <a:solidFill>
                  <a:srgbClr val="FFFFFF"/>
                </a:solidFill>
                <a:sym typeface="Cabin"/>
              </a:rPr>
              <a:t> </a:t>
            </a:r>
            <a:r>
              <a:rPr lang="ru-RU" sz="2300" u="none" strike="noStrike" cap="none" dirty="0" smtClean="0">
                <a:solidFill>
                  <a:srgbClr val="FFFFFF"/>
                </a:solidFill>
                <a:sym typeface="Cabin"/>
              </a:rPr>
              <a:t>класса </a:t>
            </a:r>
            <a:r>
              <a:rPr lang="ru-RU" sz="2400" dirty="0">
                <a:solidFill>
                  <a:schemeClr val="bg1"/>
                </a:solidFill>
              </a:rPr>
              <a:t>—</a:t>
            </a:r>
            <a:r>
              <a:rPr lang="ru-RU" sz="2300" u="none" strike="noStrike" cap="none" dirty="0" smtClean="0">
                <a:solidFill>
                  <a:srgbClr val="FFFFFF"/>
                </a:solidFill>
                <a:sym typeface="Cabin"/>
              </a:rPr>
              <a:t> </a:t>
            </a:r>
            <a:r>
              <a:rPr lang="ru-RU" sz="2300" dirty="0" smtClean="0">
                <a:solidFill>
                  <a:srgbClr val="FFFFFF"/>
                </a:solidFill>
                <a:sym typeface="Cabin"/>
              </a:rPr>
              <a:t>это </a:t>
            </a:r>
            <a:r>
              <a:rPr lang="ru-RU" sz="2300" u="none" strike="noStrike" cap="none" dirty="0" smtClean="0">
                <a:solidFill>
                  <a:srgbClr val="FFFFFF"/>
                </a:solidFill>
                <a:sym typeface="Cabin"/>
              </a:rPr>
              <a:t>специальный блок</a:t>
            </a:r>
            <a:r>
              <a:rPr lang="en" sz="2300" u="none" strike="noStrike" cap="none" dirty="0" smtClean="0">
                <a:solidFill>
                  <a:srgbClr val="FFFFFF"/>
                </a:solidFill>
                <a:sym typeface="Cabin"/>
              </a:rPr>
              <a:t> </a:t>
            </a:r>
            <a:r>
              <a:rPr lang="ru-RU" sz="2300" u="none" strike="noStrike" cap="none" dirty="0" smtClean="0">
                <a:solidFill>
                  <a:srgbClr val="FFFFFF"/>
                </a:solidFill>
                <a:sym typeface="Cabin"/>
              </a:rPr>
              <a:t>инструкций, вызываемый при </a:t>
            </a:r>
            <a:r>
              <a:rPr lang="ru-RU" sz="2300" u="none" strike="noStrike" cap="none" dirty="0" smtClean="0">
                <a:solidFill>
                  <a:srgbClr val="00FDFF"/>
                </a:solidFill>
                <a:sym typeface="Cabin"/>
              </a:rPr>
              <a:t>создании объекта</a:t>
            </a:r>
            <a:endParaRPr lang="en" sz="2300" u="none" strike="noStrike" cap="none" dirty="0">
              <a:solidFill>
                <a:srgbClr val="00FDFF"/>
              </a:solidFill>
              <a:sym typeface="Cabin"/>
            </a:endParaRPr>
          </a:p>
        </p:txBody>
      </p:sp>
      <p:sp>
        <p:nvSpPr>
          <p:cNvPr id="447" name="Shape 447"/>
          <p:cNvSpPr/>
          <p:nvPr/>
        </p:nvSpPr>
        <p:spPr>
          <a:xfrm>
            <a:off x="1080506" y="3676650"/>
            <a:ext cx="6975899" cy="995417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lvl="1" algn="ctr">
              <a:buClr>
                <a:srgbClr val="FFFFFF"/>
              </a:buClr>
              <a:buSzPct val="25000"/>
            </a:pPr>
            <a:r>
              <a:rPr lang="en-US" sz="20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https://ru.wikipedia.org/wiki/</a:t>
            </a:r>
            <a:r>
              <a:rPr lang="ru-RU" sz="20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Конструктор_(объектно-</a:t>
            </a:r>
            <a:r>
              <a:rPr lang="ru-RU" sz="2000" dirty="0" err="1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ориентированное_программирование</a:t>
            </a:r>
            <a:r>
              <a:rPr lang="ru-RU" sz="20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)</a:t>
            </a:r>
            <a:endParaRPr lang="en" sz="2000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endParaRPr lang="en" sz="20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pic>
        <p:nvPicPr>
          <p:cNvPr id="6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519793"/>
            <a:ext cx="1498600" cy="99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Shape 45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ru-RU" sz="4700" u="none" strike="noStrike" cap="none" dirty="0" smtClean="0">
                <a:solidFill>
                  <a:srgbClr val="FFFFFF"/>
                </a:solidFill>
                <a:sym typeface="Cabin"/>
              </a:rPr>
              <a:t>Множество</a:t>
            </a:r>
            <a:r>
              <a:rPr lang="en" sz="4700" u="none" strike="noStrike" cap="none" dirty="0" smtClean="0">
                <a:solidFill>
                  <a:srgbClr val="FFFFFF"/>
                </a:solidFill>
                <a:sym typeface="Cabin"/>
              </a:rPr>
              <a:t> </a:t>
            </a:r>
            <a:r>
              <a:rPr lang="ru-RU" sz="4700" dirty="0" smtClean="0">
                <a:solidFill>
                  <a:srgbClr val="FF9300"/>
                </a:solidFill>
                <a:sym typeface="Cabin"/>
              </a:rPr>
              <a:t>экземпляров</a:t>
            </a:r>
            <a:endParaRPr lang="en" sz="4700" u="none" strike="noStrike" cap="none" dirty="0">
              <a:solidFill>
                <a:srgbClr val="FF9300"/>
              </a:solidFill>
              <a:sym typeface="Cabin"/>
            </a:endParaRPr>
          </a:p>
        </p:txBody>
      </p:sp>
      <p:sp>
        <p:nvSpPr>
          <p:cNvPr id="453" name="Shape 45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457200" lvl="0" indent="-374650">
              <a:lnSpc>
                <a:spcPct val="115000"/>
              </a:lnSpc>
              <a:spcBef>
                <a:spcPts val="0"/>
              </a:spcBef>
              <a:buSzPct val="100000"/>
            </a:pPr>
            <a:r>
              <a:rPr lang="ru-RU" sz="2000" u="none" strike="noStrike" cap="none" dirty="0" smtClean="0">
                <a:solidFill>
                  <a:srgbClr val="FFFFFF"/>
                </a:solidFill>
                <a:sym typeface="Cabin"/>
              </a:rPr>
              <a:t>Можно создать </a:t>
            </a:r>
            <a:r>
              <a:rPr lang="ru-RU" sz="2000" u="none" strike="noStrike" cap="none" dirty="0" smtClean="0">
                <a:solidFill>
                  <a:srgbClr val="FF9300"/>
                </a:solidFill>
                <a:sym typeface="Cabin"/>
              </a:rPr>
              <a:t>много объектов</a:t>
            </a:r>
            <a:r>
              <a:rPr lang="ru-RU" sz="2000" dirty="0" smtClean="0">
                <a:solidFill>
                  <a:srgbClr val="FFFFFF"/>
                </a:solidFill>
                <a:sym typeface="Cabin"/>
              </a:rPr>
              <a:t>, </a:t>
            </a:r>
            <a:r>
              <a:rPr lang="ru-RU" sz="2000" u="none" strike="noStrike" cap="none" dirty="0" smtClean="0">
                <a:solidFill>
                  <a:srgbClr val="FFFFFF"/>
                </a:solidFill>
                <a:sym typeface="Cabin"/>
              </a:rPr>
              <a:t>класс </a:t>
            </a:r>
            <a:r>
              <a:rPr lang="ru-RU" sz="2000" dirty="0">
                <a:solidFill>
                  <a:schemeClr val="bg1"/>
                </a:solidFill>
              </a:rPr>
              <a:t>—</a:t>
            </a:r>
            <a:r>
              <a:rPr lang="ru-RU" sz="2000" u="none" strike="noStrike" cap="none" dirty="0" smtClean="0">
                <a:solidFill>
                  <a:srgbClr val="FFFFFF"/>
                </a:solidFill>
                <a:sym typeface="Cabin"/>
              </a:rPr>
              <a:t> это шаблон для объекта</a:t>
            </a:r>
            <a:endParaRPr lang="en" sz="2000" u="none" strike="noStrike" cap="none" dirty="0">
              <a:solidFill>
                <a:srgbClr val="FFFFFF"/>
              </a:solidFill>
              <a:sym typeface="Cabin"/>
            </a:endParaRPr>
          </a:p>
          <a:p>
            <a:pPr marL="457200" marR="0" lvl="0" indent="-37465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ct val="100000"/>
              <a:buFont typeface="Cabin"/>
            </a:pPr>
            <a:r>
              <a:rPr lang="ru-RU" sz="2000" dirty="0">
                <a:solidFill>
                  <a:srgbClr val="FFFFFF"/>
                </a:solidFill>
                <a:sym typeface="Cabin"/>
              </a:rPr>
              <a:t>К</a:t>
            </a:r>
            <a:r>
              <a:rPr lang="ru-RU" sz="2000" u="none" strike="noStrike" cap="none" dirty="0" smtClean="0">
                <a:solidFill>
                  <a:srgbClr val="FFFFFF"/>
                </a:solidFill>
                <a:sym typeface="Cabin"/>
              </a:rPr>
              <a:t>аждый</a:t>
            </a:r>
            <a:r>
              <a:rPr lang="en" sz="2000" u="none" strike="noStrike" cap="none" dirty="0" smtClean="0">
                <a:solidFill>
                  <a:srgbClr val="FFFFFF"/>
                </a:solidFill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rgbClr val="FF9300"/>
                </a:solidFill>
                <a:sym typeface="Cabin"/>
              </a:rPr>
              <a:t>отдельный объект</a:t>
            </a:r>
            <a:r>
              <a:rPr lang="en" sz="2000" u="none" strike="noStrike" cap="none" dirty="0" smtClean="0">
                <a:solidFill>
                  <a:srgbClr val="FFFFFF"/>
                </a:solidFill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rgbClr val="FFFFFF"/>
                </a:solidFill>
                <a:sym typeface="Cabin"/>
              </a:rPr>
              <a:t>может </a:t>
            </a:r>
            <a:r>
              <a:rPr lang="ru-RU" sz="2000" dirty="0" smtClean="0">
                <a:solidFill>
                  <a:srgbClr val="FFFFFF"/>
                </a:solidFill>
                <a:sym typeface="Cabin"/>
              </a:rPr>
              <a:t>храниться </a:t>
            </a:r>
            <a:r>
              <a:rPr lang="ru-RU" sz="2000" u="none" strike="noStrike" cap="none" dirty="0" smtClean="0">
                <a:solidFill>
                  <a:srgbClr val="FFFFFF"/>
                </a:solidFill>
                <a:sym typeface="Cabin"/>
              </a:rPr>
              <a:t>в собственной переменной</a:t>
            </a:r>
            <a:endParaRPr lang="en" sz="2000" u="none" strike="noStrike" cap="none" dirty="0">
              <a:solidFill>
                <a:srgbClr val="FFFFFF"/>
              </a:solidFill>
              <a:sym typeface="Cabin"/>
            </a:endParaRPr>
          </a:p>
          <a:p>
            <a:pPr marL="457200" marR="0" lvl="0" indent="-37465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ct val="100000"/>
              <a:buFont typeface="Cabin"/>
            </a:pPr>
            <a:r>
              <a:rPr lang="ru-RU" sz="2000" u="none" strike="noStrike" cap="none" dirty="0" smtClean="0">
                <a:solidFill>
                  <a:srgbClr val="FFFFFF"/>
                </a:solidFill>
                <a:sym typeface="Cabin"/>
              </a:rPr>
              <a:t>Мы называем это множественными</a:t>
            </a:r>
            <a:r>
              <a:rPr lang="en" sz="2000" u="none" strike="noStrike" cap="none" dirty="0" smtClean="0">
                <a:solidFill>
                  <a:srgbClr val="FFFFFF"/>
                </a:solidFill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rgbClr val="FF9300"/>
                </a:solidFill>
                <a:sym typeface="Cabin"/>
              </a:rPr>
              <a:t>экземплярами</a:t>
            </a:r>
            <a:r>
              <a:rPr lang="en" sz="2000" u="none" strike="noStrike" cap="none" dirty="0" smtClean="0">
                <a:solidFill>
                  <a:srgbClr val="FFFFFF"/>
                </a:solidFill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rgbClr val="FFFFFF"/>
                </a:solidFill>
                <a:sym typeface="Cabin"/>
              </a:rPr>
              <a:t>класса</a:t>
            </a:r>
            <a:endParaRPr lang="en" sz="2000" u="none" strike="noStrike" cap="none" dirty="0">
              <a:solidFill>
                <a:srgbClr val="FFFFFF"/>
              </a:solidFill>
              <a:sym typeface="Cabin"/>
            </a:endParaRPr>
          </a:p>
          <a:p>
            <a:pPr marL="457200" marR="0" lvl="0" indent="-37465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SzPct val="100000"/>
              <a:buFont typeface="Cabin"/>
            </a:pPr>
            <a:r>
              <a:rPr lang="ru-RU" sz="2000" u="none" strike="noStrike" cap="none" dirty="0" smtClean="0">
                <a:solidFill>
                  <a:srgbClr val="FFFFFF"/>
                </a:solidFill>
                <a:sym typeface="Cabin"/>
              </a:rPr>
              <a:t>Каждый</a:t>
            </a:r>
            <a:r>
              <a:rPr lang="en" sz="2000" u="none" strike="noStrike" cap="none" dirty="0" smtClean="0">
                <a:solidFill>
                  <a:srgbClr val="FFFFFF"/>
                </a:solidFill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rgbClr val="FF9300"/>
                </a:solidFill>
                <a:sym typeface="Cabin"/>
              </a:rPr>
              <a:t>экземпляр</a:t>
            </a:r>
            <a:r>
              <a:rPr lang="en" sz="2000" u="none" strike="noStrike" cap="none" dirty="0" smtClean="0">
                <a:solidFill>
                  <a:srgbClr val="FFFFFF"/>
                </a:solidFill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rgbClr val="FFFFFF"/>
                </a:solidFill>
                <a:sym typeface="Cabin"/>
              </a:rPr>
              <a:t>имеет собственную копию </a:t>
            </a:r>
            <a:r>
              <a:rPr lang="ru-RU" sz="2000" u="none" strike="noStrike" cap="none" dirty="0" smtClean="0">
                <a:solidFill>
                  <a:srgbClr val="FFFB00"/>
                </a:solidFill>
                <a:sym typeface="Cabin"/>
              </a:rPr>
              <a:t>переменных экземпляра</a:t>
            </a:r>
            <a:endParaRPr lang="en" sz="2000" u="none" strike="noStrike" cap="none" dirty="0">
              <a:solidFill>
                <a:srgbClr val="FFFB00"/>
              </a:solidFill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Shape 459"/>
          <p:cNvSpPr/>
          <p:nvPr/>
        </p:nvSpPr>
        <p:spPr>
          <a:xfrm>
            <a:off x="5449078" y="171449"/>
            <a:ext cx="3553109" cy="3010289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40FF"/>
              </a:buClr>
              <a:buSzPct val="25000"/>
              <a:buFont typeface="Cabin"/>
              <a:buNone/>
            </a:pPr>
            <a:r>
              <a:rPr lang="ru-RU" sz="2000" u="none" strike="noStrike" cap="none" dirty="0" smtClean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Конструкторы</a:t>
            </a:r>
            <a:r>
              <a:rPr lang="en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могут иметь дополнительные</a:t>
            </a:r>
            <a:r>
              <a:rPr lang="en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параметры</a:t>
            </a:r>
            <a:r>
              <a:rPr lang="en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 </a:t>
            </a:r>
            <a:r>
              <a:rPr lang="ru-RU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Их можно использовать для настройки</a:t>
            </a:r>
            <a:r>
              <a:rPr lang="en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u="none" strike="noStrike" cap="none" dirty="0" smtClean="0">
                <a:solidFill>
                  <a:srgbClr val="FF93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переменных экземпляра</a:t>
            </a:r>
            <a:r>
              <a:rPr lang="en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0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для конкретного экземпляра класса</a:t>
            </a:r>
            <a:r>
              <a:rPr lang="en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</a:t>
            </a:r>
            <a:r>
              <a:rPr lang="ru-RU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т.е., для конкретного объекта</a:t>
            </a:r>
            <a:r>
              <a:rPr lang="en" sz="20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).</a:t>
            </a:r>
            <a:endParaRPr lang="en" sz="20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72489" y="4331855"/>
            <a:ext cx="11512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party5.py</a:t>
            </a:r>
            <a:endParaRPr lang="en-US" dirty="0">
              <a:solidFill>
                <a:schemeClr val="bg1"/>
              </a:solidFill>
              <a:latin typeface="Courier" charset="0"/>
              <a:ea typeface="Courier" charset="0"/>
              <a:cs typeface="Courier" charset="0"/>
            </a:endParaRPr>
          </a:p>
        </p:txBody>
      </p:sp>
      <p:sp>
        <p:nvSpPr>
          <p:cNvPr id="5" name="Shape 464"/>
          <p:cNvSpPr/>
          <p:nvPr/>
        </p:nvSpPr>
        <p:spPr>
          <a:xfrm>
            <a:off x="553999" y="171450"/>
            <a:ext cx="5635199" cy="4619400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class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PartyAnimal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x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</a:t>
            </a:r>
            <a:r>
              <a:rPr lang="en" sz="1600" i="0" u="none" strike="noStrike" cap="none" dirty="0">
                <a:solidFill>
                  <a:srgbClr val="FF9300"/>
                </a:solidFill>
                <a:latin typeface="Courier"/>
                <a:ea typeface="Courier New"/>
                <a:cs typeface="Courier"/>
                <a:sym typeface="Courier New"/>
              </a:rPr>
              <a:t>name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= ""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</a:t>
            </a:r>
            <a:r>
              <a:rPr lang="en" sz="1600" i="0" u="none" strike="noStrike" cap="none" dirty="0" err="1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def</a:t>
            </a:r>
            <a:r>
              <a:rPr lang="en" sz="1600" i="0" u="none" strike="noStrike" cap="none" dirty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 __</a:t>
            </a:r>
            <a:r>
              <a:rPr lang="en" sz="1600" i="0" u="none" strike="noStrike" cap="none" dirty="0" err="1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init</a:t>
            </a:r>
            <a:r>
              <a:rPr lang="en" sz="1600" i="0" u="none" strike="noStrike" cap="none" dirty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__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(self, 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z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en" sz="1600" i="0" u="none" strike="noStrike" cap="none" dirty="0" err="1">
                <a:solidFill>
                  <a:srgbClr val="FF9300"/>
                </a:solidFill>
                <a:latin typeface="Courier"/>
                <a:ea typeface="Courier New"/>
                <a:cs typeface="Courier"/>
                <a:sym typeface="Courier New"/>
              </a:rPr>
              <a:t>self.name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z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en" sz="16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print</a:t>
            </a:r>
            <a:r>
              <a:rPr lang="en-US" sz="16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 err="1" smtClean="0">
                <a:solidFill>
                  <a:srgbClr val="FF9300"/>
                </a:solidFill>
                <a:latin typeface="Courier"/>
                <a:ea typeface="Courier New"/>
                <a:cs typeface="Courier"/>
                <a:sym typeface="Courier New"/>
              </a:rPr>
              <a:t>self.name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,"constructed</a:t>
            </a:r>
            <a:r>
              <a:rPr lang="en" sz="16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"</a:t>
            </a:r>
            <a:r>
              <a:rPr lang="en-US" sz="16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"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def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party(self)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self.x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self.x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en" sz="16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print</a:t>
            </a:r>
            <a:r>
              <a:rPr lang="en-US" sz="16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 err="1" smtClean="0">
                <a:solidFill>
                  <a:srgbClr val="FF9300"/>
                </a:solidFill>
                <a:latin typeface="Courier"/>
                <a:ea typeface="Courier New"/>
                <a:cs typeface="Courier"/>
                <a:sym typeface="Courier New"/>
              </a:rPr>
              <a:t>self.name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,"party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count",</a:t>
            </a:r>
            <a:r>
              <a:rPr lang="en" sz="1600" i="0" u="none" strike="noStrike" cap="none" dirty="0" err="1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self.x</a:t>
            </a:r>
            <a:r>
              <a:rPr lang="en-US" sz="16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"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 =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PartyAnimal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"Sally</a:t>
            </a:r>
            <a:r>
              <a:rPr lang="en" sz="1600" i="0" u="none" strike="noStrike" cap="none" dirty="0" smtClean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"</a:t>
            </a:r>
            <a:r>
              <a:rPr lang="en" sz="16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j =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PartyAnimal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"Jim</a:t>
            </a:r>
            <a:r>
              <a:rPr lang="en" sz="1600" i="0" u="none" strike="noStrike" cap="none" dirty="0" smtClean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"</a:t>
            </a:r>
            <a:r>
              <a:rPr lang="en" sz="16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-US" sz="1600" i="0" u="none" strike="noStrike" cap="none" dirty="0" smtClean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endParaRPr lang="en-US" sz="1600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>
              <a:buClr>
                <a:srgbClr val="FFFFFF"/>
              </a:buClr>
              <a:buSzPct val="25000"/>
            </a:pPr>
            <a:r>
              <a:rPr lang="en" sz="1600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s.party</a:t>
            </a:r>
            <a:r>
              <a:rPr lang="en" sz="1600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  <a:endParaRPr lang="en"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j.party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s.party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Shape 464"/>
          <p:cNvSpPr/>
          <p:nvPr/>
        </p:nvSpPr>
        <p:spPr>
          <a:xfrm>
            <a:off x="553999" y="171450"/>
            <a:ext cx="5635199" cy="4619400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class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PartyAnimal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x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</a:t>
            </a:r>
            <a:r>
              <a:rPr lang="en" sz="1600" i="0" u="none" strike="noStrike" cap="none" dirty="0">
                <a:solidFill>
                  <a:srgbClr val="FF9300"/>
                </a:solidFill>
                <a:latin typeface="Courier"/>
                <a:ea typeface="Courier New"/>
                <a:cs typeface="Courier"/>
                <a:sym typeface="Courier New"/>
              </a:rPr>
              <a:t>name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= ""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</a:t>
            </a:r>
            <a:r>
              <a:rPr lang="en" sz="1600" i="0" u="none" strike="noStrike" cap="none" dirty="0" err="1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def</a:t>
            </a:r>
            <a:r>
              <a:rPr lang="en" sz="1600" i="0" u="none" strike="noStrike" cap="none" dirty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 __</a:t>
            </a:r>
            <a:r>
              <a:rPr lang="en" sz="1600" i="0" u="none" strike="noStrike" cap="none" dirty="0" err="1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init</a:t>
            </a:r>
            <a:r>
              <a:rPr lang="en" sz="1600" i="0" u="none" strike="noStrike" cap="none" dirty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__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(self, 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z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en" sz="1600" i="0" u="none" strike="noStrike" cap="none" dirty="0" err="1">
                <a:solidFill>
                  <a:srgbClr val="FF9300"/>
                </a:solidFill>
                <a:latin typeface="Courier"/>
                <a:ea typeface="Courier New"/>
                <a:cs typeface="Courier"/>
                <a:sym typeface="Courier New"/>
              </a:rPr>
              <a:t>self.name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z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en" sz="16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print</a:t>
            </a:r>
            <a:r>
              <a:rPr lang="en-US" sz="16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 err="1" smtClean="0">
                <a:solidFill>
                  <a:srgbClr val="FF9300"/>
                </a:solidFill>
                <a:latin typeface="Courier"/>
                <a:ea typeface="Courier New"/>
                <a:cs typeface="Courier"/>
                <a:sym typeface="Courier New"/>
              </a:rPr>
              <a:t>self.name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,"constructed</a:t>
            </a:r>
            <a:r>
              <a:rPr lang="en" sz="16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"</a:t>
            </a:r>
            <a:r>
              <a:rPr lang="en-US" sz="16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"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def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party(self)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self.x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self.x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en" sz="16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print</a:t>
            </a:r>
            <a:r>
              <a:rPr lang="en-US" sz="16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 err="1" smtClean="0">
                <a:solidFill>
                  <a:srgbClr val="FF9300"/>
                </a:solidFill>
                <a:latin typeface="Courier"/>
                <a:ea typeface="Courier New"/>
                <a:cs typeface="Courier"/>
                <a:sym typeface="Courier New"/>
              </a:rPr>
              <a:t>self.name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,"party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count",</a:t>
            </a:r>
            <a:r>
              <a:rPr lang="en" sz="1600" i="0" u="none" strike="noStrike" cap="none" dirty="0" err="1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self.x</a:t>
            </a:r>
            <a:r>
              <a:rPr lang="en-US" sz="16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"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 =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PartyAnimal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"Sally</a:t>
            </a:r>
            <a:r>
              <a:rPr lang="en" sz="1600" i="0" u="none" strike="noStrike" cap="none" dirty="0" smtClean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"</a:t>
            </a:r>
            <a:r>
              <a:rPr lang="en" sz="16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j =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PartyAnimal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"Jim</a:t>
            </a:r>
            <a:r>
              <a:rPr lang="en" sz="1600" i="0" u="none" strike="noStrike" cap="none" dirty="0" smtClean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"</a:t>
            </a:r>
            <a:r>
              <a:rPr lang="en" sz="16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-US" sz="1600" i="0" u="none" strike="noStrike" cap="none" dirty="0" smtClean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endParaRPr lang="en-US" sz="1600" i="0" u="none" strike="noStrike" cap="none" dirty="0" smtClean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>
              <a:buClr>
                <a:srgbClr val="FFFFFF"/>
              </a:buClr>
              <a:buSzPct val="25000"/>
            </a:pPr>
            <a:r>
              <a:rPr lang="en" sz="1600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s.party</a:t>
            </a:r>
            <a:r>
              <a:rPr lang="en" sz="1600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  <a:endParaRPr lang="en"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j.party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s.party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152641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Shape 464"/>
          <p:cNvSpPr/>
          <p:nvPr/>
        </p:nvSpPr>
        <p:spPr>
          <a:xfrm>
            <a:off x="553999" y="171450"/>
            <a:ext cx="5635199" cy="4619400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class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PartyAnimal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x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</a:t>
            </a:r>
            <a:r>
              <a:rPr lang="en" sz="1600" i="0" u="none" strike="noStrike" cap="none" dirty="0">
                <a:solidFill>
                  <a:srgbClr val="FF9300"/>
                </a:solidFill>
                <a:latin typeface="Courier"/>
                <a:ea typeface="Courier New"/>
                <a:cs typeface="Courier"/>
                <a:sym typeface="Courier New"/>
              </a:rPr>
              <a:t>name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= ""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</a:t>
            </a:r>
            <a:r>
              <a:rPr lang="en" sz="1600" i="0" u="none" strike="noStrike" cap="none" dirty="0" err="1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def</a:t>
            </a:r>
            <a:r>
              <a:rPr lang="en" sz="1600" i="0" u="none" strike="noStrike" cap="none" dirty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 __</a:t>
            </a:r>
            <a:r>
              <a:rPr lang="en" sz="1600" i="0" u="none" strike="noStrike" cap="none" dirty="0" err="1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init</a:t>
            </a:r>
            <a:r>
              <a:rPr lang="en" sz="1600" i="0" u="none" strike="noStrike" cap="none" dirty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__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(self, 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z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en" sz="1600" i="0" u="none" strike="noStrike" cap="none" dirty="0" err="1">
                <a:solidFill>
                  <a:srgbClr val="FF9300"/>
                </a:solidFill>
                <a:latin typeface="Courier"/>
                <a:ea typeface="Courier New"/>
                <a:cs typeface="Courier"/>
                <a:sym typeface="Courier New"/>
              </a:rPr>
              <a:t>self.name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z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en" sz="16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print</a:t>
            </a:r>
            <a:r>
              <a:rPr lang="en-US" sz="16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 err="1" smtClean="0">
                <a:solidFill>
                  <a:srgbClr val="FF9300"/>
                </a:solidFill>
                <a:latin typeface="Courier"/>
                <a:ea typeface="Courier New"/>
                <a:cs typeface="Courier"/>
                <a:sym typeface="Courier New"/>
              </a:rPr>
              <a:t>self.name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,"constructed</a:t>
            </a:r>
            <a:r>
              <a:rPr lang="en" sz="16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"</a:t>
            </a:r>
            <a:r>
              <a:rPr lang="en-US" sz="16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"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def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party(self)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self.x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self.x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en" sz="16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print</a:t>
            </a:r>
            <a:r>
              <a:rPr lang="en-US" sz="16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 err="1" smtClean="0">
                <a:solidFill>
                  <a:srgbClr val="FF9300"/>
                </a:solidFill>
                <a:latin typeface="Courier"/>
                <a:ea typeface="Courier New"/>
                <a:cs typeface="Courier"/>
                <a:sym typeface="Courier New"/>
              </a:rPr>
              <a:t>self.name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,"party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count",</a:t>
            </a:r>
            <a:r>
              <a:rPr lang="en" sz="1600" i="0" u="none" strike="noStrike" cap="none" dirty="0" err="1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self.x</a:t>
            </a:r>
            <a:r>
              <a:rPr lang="en-US" sz="16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"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 =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PartyAnimal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"Sally</a:t>
            </a:r>
            <a:r>
              <a:rPr lang="en" sz="1600" i="0" u="none" strike="noStrike" cap="none" dirty="0" smtClean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"</a:t>
            </a:r>
            <a:r>
              <a:rPr lang="en" sz="16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j =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PartyAnimal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"Jim</a:t>
            </a:r>
            <a:r>
              <a:rPr lang="en" sz="1600" i="0" u="none" strike="noStrike" cap="none" dirty="0" smtClean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"</a:t>
            </a:r>
            <a:r>
              <a:rPr lang="en" sz="16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-US" sz="1600" i="0" u="none" strike="noStrike" cap="none" dirty="0" smtClean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endParaRPr lang="en-US" sz="1600" i="0" u="none" strike="noStrike" cap="none" dirty="0" smtClean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>
              <a:buClr>
                <a:srgbClr val="FFFFFF"/>
              </a:buClr>
              <a:buSzPct val="25000"/>
            </a:pPr>
            <a:r>
              <a:rPr lang="en" sz="1600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s.party</a:t>
            </a:r>
            <a:r>
              <a:rPr lang="en" sz="1600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  <a:endParaRPr lang="en"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j.party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s.party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</p:txBody>
      </p:sp>
      <p:grpSp>
        <p:nvGrpSpPr>
          <p:cNvPr id="467" name="Shape 467"/>
          <p:cNvGrpSpPr/>
          <p:nvPr/>
        </p:nvGrpSpPr>
        <p:grpSpPr>
          <a:xfrm>
            <a:off x="6324599" y="773974"/>
            <a:ext cx="2668930" cy="1543050"/>
            <a:chOff x="0" y="0"/>
            <a:chExt cx="4762499" cy="4000500"/>
          </a:xfrm>
        </p:grpSpPr>
        <p:sp>
          <p:nvSpPr>
            <p:cNvPr id="468" name="Shape 468"/>
            <p:cNvSpPr/>
            <p:nvPr/>
          </p:nvSpPr>
          <p:spPr>
            <a:xfrm>
              <a:off x="0" y="0"/>
              <a:ext cx="4762499" cy="4000500"/>
            </a:xfrm>
            <a:prstGeom prst="rect">
              <a:avLst/>
            </a:prstGeom>
            <a:noFill/>
            <a:ln w="50800" cap="flat" cmpd="sng">
              <a:solidFill>
                <a:srgbClr val="00F9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21050" tIns="21050" rIns="21050" bIns="210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25000"/>
                <a:buFont typeface="Cabin"/>
                <a:buNone/>
              </a:pPr>
              <a:r>
                <a:rPr lang="en" sz="2700" dirty="0">
                  <a:solidFill>
                    <a:srgbClr val="FFFF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 </a:t>
              </a:r>
              <a:r>
                <a:rPr lang="en" sz="2700" u="none" strike="noStrike" cap="none" dirty="0">
                  <a:solidFill>
                    <a:srgbClr val="FFFF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s</a:t>
              </a:r>
            </a:p>
          </p:txBody>
        </p:sp>
        <p:sp>
          <p:nvSpPr>
            <p:cNvPr id="469" name="Shape 469"/>
            <p:cNvSpPr/>
            <p:nvPr/>
          </p:nvSpPr>
          <p:spPr>
            <a:xfrm>
              <a:off x="1422400" y="520700"/>
              <a:ext cx="2590800" cy="1270000"/>
            </a:xfrm>
            <a:prstGeom prst="rect">
              <a:avLst/>
            </a:prstGeom>
            <a:solidFill>
              <a:srgbClr val="FFFB00"/>
            </a:solidFill>
            <a:ln>
              <a:noFill/>
            </a:ln>
          </p:spPr>
          <p:txBody>
            <a:bodyPr lIns="21050" tIns="21050" rIns="21050" bIns="210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bin"/>
                <a:buNone/>
              </a:pPr>
              <a:r>
                <a:rPr lang="en-US" sz="2900" u="none" strike="noStrike" cap="none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 </a:t>
              </a:r>
              <a:r>
                <a:rPr lang="en" sz="2900" u="none" strike="noStrike" cap="none" dirty="0" smtClean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x</a:t>
              </a:r>
              <a:r>
                <a:rPr lang="en-US" sz="2900" u="none" strike="noStrike" cap="none" dirty="0" smtClean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: 0</a:t>
              </a:r>
              <a:endParaRPr lang="en" sz="2900" u="none" strike="noStrike" cap="none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</p:txBody>
        </p:sp>
        <p:sp>
          <p:nvSpPr>
            <p:cNvPr id="470" name="Shape 470"/>
            <p:cNvSpPr/>
            <p:nvPr/>
          </p:nvSpPr>
          <p:spPr>
            <a:xfrm>
              <a:off x="546100" y="2197100"/>
              <a:ext cx="3467099" cy="1270000"/>
            </a:xfrm>
            <a:prstGeom prst="rect">
              <a:avLst/>
            </a:prstGeom>
            <a:solidFill>
              <a:srgbClr val="FFFB00"/>
            </a:solidFill>
            <a:ln>
              <a:noFill/>
            </a:ln>
          </p:spPr>
          <p:txBody>
            <a:bodyPr lIns="21050" tIns="21050" rIns="21050" bIns="210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bin"/>
                <a:buNone/>
              </a:pPr>
              <a:r>
                <a:rPr lang="en-US" sz="2500" u="none" strike="noStrike" cap="none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 </a:t>
              </a:r>
              <a:r>
                <a:rPr lang="en" sz="2500" u="none" strike="noStrike" cap="none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name</a:t>
              </a:r>
              <a:r>
                <a:rPr lang="en" sz="2500" u="none" strike="noStrike" cap="none" dirty="0" smtClean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:</a:t>
              </a:r>
              <a:endParaRPr lang="en" sz="2500" u="none" strike="noStrike" cap="none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4816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Shape 464"/>
          <p:cNvSpPr/>
          <p:nvPr/>
        </p:nvSpPr>
        <p:spPr>
          <a:xfrm>
            <a:off x="553999" y="171450"/>
            <a:ext cx="5635199" cy="4619400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class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PartyAnimal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x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</a:t>
            </a:r>
            <a:r>
              <a:rPr lang="en" sz="1600" i="0" u="none" strike="noStrike" cap="none" dirty="0">
                <a:solidFill>
                  <a:srgbClr val="FF9300"/>
                </a:solidFill>
                <a:latin typeface="Courier"/>
                <a:ea typeface="Courier New"/>
                <a:cs typeface="Courier"/>
                <a:sym typeface="Courier New"/>
              </a:rPr>
              <a:t>name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= ""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</a:t>
            </a:r>
            <a:r>
              <a:rPr lang="en" sz="1600" i="0" u="none" strike="noStrike" cap="none" dirty="0" err="1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def</a:t>
            </a:r>
            <a:r>
              <a:rPr lang="en" sz="1600" i="0" u="none" strike="noStrike" cap="none" dirty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 __</a:t>
            </a:r>
            <a:r>
              <a:rPr lang="en" sz="1600" i="0" u="none" strike="noStrike" cap="none" dirty="0" err="1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init</a:t>
            </a:r>
            <a:r>
              <a:rPr lang="en" sz="1600" i="0" u="none" strike="noStrike" cap="none" dirty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__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(self, 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z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en" sz="1600" i="0" u="none" strike="noStrike" cap="none" dirty="0" err="1">
                <a:solidFill>
                  <a:srgbClr val="FF9300"/>
                </a:solidFill>
                <a:latin typeface="Courier"/>
                <a:ea typeface="Courier New"/>
                <a:cs typeface="Courier"/>
                <a:sym typeface="Courier New"/>
              </a:rPr>
              <a:t>self.name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z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en" sz="16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print</a:t>
            </a:r>
            <a:r>
              <a:rPr lang="en-US" sz="16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 err="1" smtClean="0">
                <a:solidFill>
                  <a:srgbClr val="FF9300"/>
                </a:solidFill>
                <a:latin typeface="Courier"/>
                <a:ea typeface="Courier New"/>
                <a:cs typeface="Courier"/>
                <a:sym typeface="Courier New"/>
              </a:rPr>
              <a:t>self.name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,"constructed</a:t>
            </a:r>
            <a:r>
              <a:rPr lang="en" sz="16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"</a:t>
            </a:r>
            <a:r>
              <a:rPr lang="en-US" sz="16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"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def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party(self)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self.x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self.x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en" sz="16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print</a:t>
            </a:r>
            <a:r>
              <a:rPr lang="en-US" sz="16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 err="1" smtClean="0">
                <a:solidFill>
                  <a:srgbClr val="FF9300"/>
                </a:solidFill>
                <a:latin typeface="Courier"/>
                <a:ea typeface="Courier New"/>
                <a:cs typeface="Courier"/>
                <a:sym typeface="Courier New"/>
              </a:rPr>
              <a:t>self.name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,"party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count",</a:t>
            </a:r>
            <a:r>
              <a:rPr lang="en" sz="1600" i="0" u="none" strike="noStrike" cap="none" dirty="0" err="1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self.x</a:t>
            </a:r>
            <a:r>
              <a:rPr lang="en-US" sz="16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"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 =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PartyAnimal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"Sally</a:t>
            </a:r>
            <a:r>
              <a:rPr lang="en" sz="1600" i="0" u="none" strike="noStrike" cap="none" dirty="0" smtClean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"</a:t>
            </a:r>
            <a:r>
              <a:rPr lang="en" sz="16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j =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PartyAnimal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"Jim</a:t>
            </a:r>
            <a:r>
              <a:rPr lang="en" sz="1600" i="0" u="none" strike="noStrike" cap="none" dirty="0" smtClean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"</a:t>
            </a:r>
            <a:r>
              <a:rPr lang="en" sz="16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-US" sz="1600" i="0" u="none" strike="noStrike" cap="none" dirty="0" smtClean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endParaRPr lang="en-US" sz="1600" i="0" u="none" strike="noStrike" cap="none" dirty="0" smtClean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>
              <a:buClr>
                <a:srgbClr val="FFFFFF"/>
              </a:buClr>
              <a:buSzPct val="25000"/>
            </a:pPr>
            <a:r>
              <a:rPr lang="en" sz="1600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s.party</a:t>
            </a:r>
            <a:r>
              <a:rPr lang="en" sz="1600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  <a:endParaRPr lang="en"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j.party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s.party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</p:txBody>
      </p:sp>
      <p:grpSp>
        <p:nvGrpSpPr>
          <p:cNvPr id="467" name="Shape 467"/>
          <p:cNvGrpSpPr/>
          <p:nvPr/>
        </p:nvGrpSpPr>
        <p:grpSpPr>
          <a:xfrm>
            <a:off x="6324599" y="773974"/>
            <a:ext cx="2668930" cy="1543050"/>
            <a:chOff x="0" y="0"/>
            <a:chExt cx="4762499" cy="4000500"/>
          </a:xfrm>
        </p:grpSpPr>
        <p:sp>
          <p:nvSpPr>
            <p:cNvPr id="468" name="Shape 468"/>
            <p:cNvSpPr/>
            <p:nvPr/>
          </p:nvSpPr>
          <p:spPr>
            <a:xfrm>
              <a:off x="0" y="0"/>
              <a:ext cx="4762499" cy="4000500"/>
            </a:xfrm>
            <a:prstGeom prst="rect">
              <a:avLst/>
            </a:prstGeom>
            <a:noFill/>
            <a:ln w="50800" cap="flat" cmpd="sng">
              <a:solidFill>
                <a:srgbClr val="00F9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21050" tIns="21050" rIns="21050" bIns="210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25000"/>
                <a:buFont typeface="Cabin"/>
                <a:buNone/>
              </a:pPr>
              <a:r>
                <a:rPr lang="en" sz="2700">
                  <a:solidFill>
                    <a:srgbClr val="FFFF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 </a:t>
              </a:r>
              <a:r>
                <a:rPr lang="en" sz="2700" u="none" strike="noStrike" cap="none">
                  <a:solidFill>
                    <a:srgbClr val="FFFF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s</a:t>
              </a:r>
            </a:p>
          </p:txBody>
        </p:sp>
        <p:sp>
          <p:nvSpPr>
            <p:cNvPr id="469" name="Shape 469"/>
            <p:cNvSpPr/>
            <p:nvPr/>
          </p:nvSpPr>
          <p:spPr>
            <a:xfrm>
              <a:off x="1422400" y="520700"/>
              <a:ext cx="2590800" cy="1270000"/>
            </a:xfrm>
            <a:prstGeom prst="rect">
              <a:avLst/>
            </a:prstGeom>
            <a:solidFill>
              <a:srgbClr val="FFFB00"/>
            </a:solidFill>
            <a:ln>
              <a:noFill/>
            </a:ln>
          </p:spPr>
          <p:txBody>
            <a:bodyPr lIns="21050" tIns="21050" rIns="21050" bIns="210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bin"/>
                <a:buNone/>
              </a:pPr>
              <a:r>
                <a:rPr lang="en-US" sz="2900" u="none" strike="noStrike" cap="none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 </a:t>
              </a:r>
              <a:r>
                <a:rPr lang="en" sz="2900" u="none" strike="noStrike" cap="none" dirty="0" smtClean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x</a:t>
              </a:r>
              <a:r>
                <a:rPr lang="en-US" sz="2900" u="none" strike="noStrike" cap="none" dirty="0" smtClean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: 0</a:t>
              </a:r>
              <a:endParaRPr lang="en" sz="2900" u="none" strike="noStrike" cap="none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</p:txBody>
        </p:sp>
        <p:sp>
          <p:nvSpPr>
            <p:cNvPr id="470" name="Shape 470"/>
            <p:cNvSpPr/>
            <p:nvPr/>
          </p:nvSpPr>
          <p:spPr>
            <a:xfrm>
              <a:off x="546100" y="2197100"/>
              <a:ext cx="3467099" cy="1270000"/>
            </a:xfrm>
            <a:prstGeom prst="rect">
              <a:avLst/>
            </a:prstGeom>
            <a:solidFill>
              <a:srgbClr val="FFFB00"/>
            </a:solidFill>
            <a:ln>
              <a:noFill/>
            </a:ln>
          </p:spPr>
          <p:txBody>
            <a:bodyPr lIns="21050" tIns="21050" rIns="21050" bIns="210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bin"/>
                <a:buNone/>
              </a:pPr>
              <a:r>
                <a:rPr lang="en-US" sz="2500" u="none" strike="noStrike" cap="none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 </a:t>
              </a:r>
              <a:r>
                <a:rPr lang="en" sz="2500" u="none" strike="noStrike" cap="none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name: </a:t>
              </a:r>
              <a:r>
                <a:rPr lang="en-US" sz="2500" u="none" strike="noStrike" cap="none" dirty="0" smtClean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Sally</a:t>
              </a:r>
              <a:r>
                <a:rPr lang="en" sz="2500" u="none" strike="noStrike" cap="none" dirty="0" smtClean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 </a:t>
              </a:r>
              <a:endParaRPr lang="en" sz="2500" u="none" strike="noStrike" cap="none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</p:txBody>
        </p:sp>
      </p:grpSp>
      <p:grpSp>
        <p:nvGrpSpPr>
          <p:cNvPr id="472" name="Shape 472"/>
          <p:cNvGrpSpPr/>
          <p:nvPr/>
        </p:nvGrpSpPr>
        <p:grpSpPr>
          <a:xfrm>
            <a:off x="6324599" y="2899954"/>
            <a:ext cx="2668930" cy="1543050"/>
            <a:chOff x="0" y="0"/>
            <a:chExt cx="4762499" cy="4000500"/>
          </a:xfrm>
        </p:grpSpPr>
        <p:sp>
          <p:nvSpPr>
            <p:cNvPr id="473" name="Shape 473"/>
            <p:cNvSpPr/>
            <p:nvPr/>
          </p:nvSpPr>
          <p:spPr>
            <a:xfrm>
              <a:off x="0" y="0"/>
              <a:ext cx="4762499" cy="4000500"/>
            </a:xfrm>
            <a:prstGeom prst="rect">
              <a:avLst/>
            </a:prstGeom>
            <a:noFill/>
            <a:ln w="50800" cap="flat" cmpd="sng">
              <a:solidFill>
                <a:srgbClr val="00F9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21050" tIns="21050" rIns="21050" bIns="2105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25000"/>
                <a:buFont typeface="Cabin"/>
                <a:buNone/>
              </a:pPr>
              <a:r>
                <a:rPr lang="en" sz="2700">
                  <a:solidFill>
                    <a:srgbClr val="FFFF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 </a:t>
              </a:r>
              <a:r>
                <a:rPr lang="en" sz="2700" u="none" strike="noStrike" cap="none">
                  <a:solidFill>
                    <a:srgbClr val="FFFF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j</a:t>
              </a:r>
            </a:p>
          </p:txBody>
        </p:sp>
        <p:sp>
          <p:nvSpPr>
            <p:cNvPr id="474" name="Shape 474"/>
            <p:cNvSpPr/>
            <p:nvPr/>
          </p:nvSpPr>
          <p:spPr>
            <a:xfrm>
              <a:off x="1422400" y="520700"/>
              <a:ext cx="2590800" cy="1270000"/>
            </a:xfrm>
            <a:prstGeom prst="rect">
              <a:avLst/>
            </a:prstGeom>
            <a:solidFill>
              <a:srgbClr val="FFFB00"/>
            </a:solidFill>
            <a:ln>
              <a:noFill/>
            </a:ln>
          </p:spPr>
          <p:txBody>
            <a:bodyPr lIns="21050" tIns="21050" rIns="21050" bIns="210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bin"/>
                <a:buNone/>
              </a:pPr>
              <a:r>
                <a:rPr lang="en-US" sz="2900" u="none" strike="noStrike" cap="none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 </a:t>
              </a:r>
              <a:r>
                <a:rPr lang="en" sz="2900" u="none" strike="noStrike" cap="none" dirty="0" smtClean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x</a:t>
              </a:r>
              <a:r>
                <a:rPr lang="en-US" sz="2900" u="none" strike="noStrike" cap="none" dirty="0" smtClean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: 0</a:t>
              </a:r>
              <a:endParaRPr lang="en" sz="2900" u="none" strike="noStrike" cap="none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</p:txBody>
        </p:sp>
        <p:sp>
          <p:nvSpPr>
            <p:cNvPr id="475" name="Shape 475"/>
            <p:cNvSpPr/>
            <p:nvPr/>
          </p:nvSpPr>
          <p:spPr>
            <a:xfrm>
              <a:off x="266700" y="2197100"/>
              <a:ext cx="3746499" cy="1270000"/>
            </a:xfrm>
            <a:prstGeom prst="rect">
              <a:avLst/>
            </a:prstGeom>
            <a:solidFill>
              <a:srgbClr val="FFFB00"/>
            </a:solidFill>
            <a:ln>
              <a:noFill/>
            </a:ln>
          </p:spPr>
          <p:txBody>
            <a:bodyPr lIns="21050" tIns="21050" rIns="21050" bIns="2105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bin"/>
                <a:buNone/>
              </a:pPr>
              <a:r>
                <a:rPr lang="en-US" sz="2500" u="none" strike="noStrike" cap="none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 </a:t>
              </a:r>
              <a:r>
                <a:rPr lang="en" sz="2500" u="none" strike="noStrike" cap="none" dirty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name</a:t>
              </a:r>
              <a:r>
                <a:rPr lang="en" sz="2500" u="none" strike="noStrike" cap="none" dirty="0" smtClean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:</a:t>
              </a:r>
              <a:r>
                <a:rPr lang="en-US" sz="2500" u="none" strike="noStrike" cap="none" dirty="0" smtClean="0">
                  <a:solidFill>
                    <a:srgbClr val="0000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  Jim</a:t>
              </a:r>
              <a:endParaRPr lang="en" sz="2500" u="none" strike="noStrike" cap="none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</p:txBody>
        </p:sp>
      </p:grpSp>
      <p:sp>
        <p:nvSpPr>
          <p:cNvPr id="483" name="Shape 483"/>
          <p:cNvSpPr/>
          <p:nvPr/>
        </p:nvSpPr>
        <p:spPr>
          <a:xfrm>
            <a:off x="3589585" y="3473952"/>
            <a:ext cx="2427514" cy="1036767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DFF"/>
              </a:buClr>
              <a:buSzPct val="25000"/>
              <a:buFont typeface="Cabin"/>
              <a:buNone/>
            </a:pPr>
            <a:r>
              <a:rPr lang="ru-RU" sz="2300" u="none" strike="noStrike" cap="none" dirty="0" smtClean="0">
                <a:solidFill>
                  <a:srgbClr val="00FD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 нас есть два независимых экземпляра</a:t>
            </a:r>
            <a:endParaRPr lang="en" sz="2300" u="none" strike="noStrike" cap="none" dirty="0">
              <a:solidFill>
                <a:srgbClr val="00FD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Shape 464"/>
          <p:cNvSpPr/>
          <p:nvPr/>
        </p:nvSpPr>
        <p:spPr>
          <a:xfrm>
            <a:off x="553999" y="171450"/>
            <a:ext cx="5635199" cy="4619400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class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PartyAnimal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x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</a:t>
            </a:r>
            <a:r>
              <a:rPr lang="en" sz="1600" i="0" u="none" strike="noStrike" cap="none" dirty="0">
                <a:solidFill>
                  <a:srgbClr val="FF9300"/>
                </a:solidFill>
                <a:latin typeface="Courier"/>
                <a:ea typeface="Courier New"/>
                <a:cs typeface="Courier"/>
                <a:sym typeface="Courier New"/>
              </a:rPr>
              <a:t>name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= ""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</a:t>
            </a:r>
            <a:r>
              <a:rPr lang="en" sz="1600" i="0" u="none" strike="noStrike" cap="none" dirty="0" err="1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def</a:t>
            </a:r>
            <a:r>
              <a:rPr lang="en" sz="1600" i="0" u="none" strike="noStrike" cap="none" dirty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 __</a:t>
            </a:r>
            <a:r>
              <a:rPr lang="en" sz="1600" i="0" u="none" strike="noStrike" cap="none" dirty="0" err="1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init</a:t>
            </a:r>
            <a:r>
              <a:rPr lang="en" sz="1600" i="0" u="none" strike="noStrike" cap="none" dirty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__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(self, 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z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en" sz="1600" i="0" u="none" strike="noStrike" cap="none" dirty="0" err="1">
                <a:solidFill>
                  <a:srgbClr val="FF9300"/>
                </a:solidFill>
                <a:latin typeface="Courier"/>
                <a:ea typeface="Courier New"/>
                <a:cs typeface="Courier"/>
                <a:sym typeface="Courier New"/>
              </a:rPr>
              <a:t>self.name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z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en" sz="16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print</a:t>
            </a:r>
            <a:r>
              <a:rPr lang="en-US" sz="16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 err="1" smtClean="0">
                <a:solidFill>
                  <a:srgbClr val="FF9300"/>
                </a:solidFill>
                <a:latin typeface="Courier"/>
                <a:ea typeface="Courier New"/>
                <a:cs typeface="Courier"/>
                <a:sym typeface="Courier New"/>
              </a:rPr>
              <a:t>self.name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,"constructed</a:t>
            </a:r>
            <a:r>
              <a:rPr lang="en" sz="16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"</a:t>
            </a:r>
            <a:r>
              <a:rPr lang="en-US" sz="16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"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def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party(self)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self.x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self.x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en" sz="16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print</a:t>
            </a:r>
            <a:r>
              <a:rPr lang="en-US" sz="16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 err="1" smtClean="0">
                <a:solidFill>
                  <a:srgbClr val="FF9300"/>
                </a:solidFill>
                <a:latin typeface="Courier"/>
                <a:ea typeface="Courier New"/>
                <a:cs typeface="Courier"/>
                <a:sym typeface="Courier New"/>
              </a:rPr>
              <a:t>self.name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,"party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 count",</a:t>
            </a:r>
            <a:r>
              <a:rPr lang="en" sz="1600" i="0" u="none" strike="noStrike" cap="none" dirty="0" err="1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self.x</a:t>
            </a:r>
            <a:r>
              <a:rPr lang="en-US" sz="16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"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 =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PartyAnimal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"Sally</a:t>
            </a:r>
            <a:r>
              <a:rPr lang="en" sz="1600" i="0" u="none" strike="noStrike" cap="none" dirty="0" smtClean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"</a:t>
            </a:r>
            <a:r>
              <a:rPr lang="en" sz="16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j = </a:t>
            </a: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PartyAnimal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"Jim</a:t>
            </a:r>
            <a:r>
              <a:rPr lang="en" sz="1600" i="0" u="none" strike="noStrike" cap="none" dirty="0" smtClean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"</a:t>
            </a:r>
            <a:r>
              <a:rPr lang="en" sz="1600" i="0" u="none" strike="noStrike" cap="none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-US" sz="1600" i="0" u="none" strike="noStrike" cap="none" dirty="0" smtClean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endParaRPr lang="en-US" sz="1600" i="0" u="none" strike="noStrike" cap="none" dirty="0" smtClean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>
              <a:buClr>
                <a:srgbClr val="FFFFFF"/>
              </a:buClr>
              <a:buSzPct val="25000"/>
            </a:pPr>
            <a:r>
              <a:rPr lang="en" sz="1600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s.party</a:t>
            </a:r>
            <a:r>
              <a:rPr lang="en" sz="1600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  <a:endParaRPr lang="en"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j.party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i="0" u="none" strike="noStrike" cap="none" dirty="0" err="1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s.party</a:t>
            </a:r>
            <a:r>
              <a:rPr lang="en" sz="1600" i="0" u="none" strike="noStrike" cap="none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</p:txBody>
      </p:sp>
      <p:sp>
        <p:nvSpPr>
          <p:cNvPr id="2" name="Rectangle 1"/>
          <p:cNvSpPr/>
          <p:nvPr/>
        </p:nvSpPr>
        <p:spPr>
          <a:xfrm>
            <a:off x="6360428" y="855280"/>
            <a:ext cx="2225289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Clr>
                <a:srgbClr val="FFFFFF"/>
              </a:buClr>
              <a:buSzPct val="25000"/>
            </a:pPr>
            <a:r>
              <a:rPr lang="en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Sally </a:t>
            </a:r>
            <a:r>
              <a:rPr lang="en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constructed</a:t>
            </a:r>
            <a:endParaRPr lang="en-US" dirty="0" smtClean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lvl="0">
              <a:buClr>
                <a:srgbClr val="FFFFFF"/>
              </a:buClr>
              <a:buSzPct val="25000"/>
            </a:pPr>
            <a:r>
              <a:rPr lang="en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Jim constructed</a:t>
            </a:r>
            <a:endParaRPr lang="en-US" dirty="0" smtClean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lvl="0">
              <a:buClr>
                <a:srgbClr val="FFFFFF"/>
              </a:buClr>
              <a:buSzPct val="25000"/>
            </a:pPr>
            <a:r>
              <a:rPr lang="en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Sally </a:t>
            </a:r>
            <a:r>
              <a:rPr lang="en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party count </a:t>
            </a:r>
            <a:r>
              <a:rPr lang="en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1</a:t>
            </a:r>
            <a:endParaRPr lang="en-US" dirty="0" smtClean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lvl="0">
              <a:buClr>
                <a:srgbClr val="FFFFFF"/>
              </a:buClr>
              <a:buSzPct val="25000"/>
            </a:pPr>
            <a:r>
              <a:rPr lang="en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Jim </a:t>
            </a:r>
            <a:r>
              <a:rPr lang="en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party count </a:t>
            </a:r>
            <a:r>
              <a:rPr lang="en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1</a:t>
            </a:r>
            <a:endParaRPr lang="en-US" dirty="0" smtClean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lvl="0">
              <a:buClr>
                <a:srgbClr val="FFFFFF"/>
              </a:buClr>
              <a:buSzPct val="25000"/>
            </a:pPr>
            <a:r>
              <a:rPr lang="en" dirty="0" smtClean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Sally </a:t>
            </a:r>
            <a:r>
              <a:rPr lang="en" dirty="0">
                <a:solidFill>
                  <a:srgbClr val="FFFFFF"/>
                </a:solidFill>
                <a:latin typeface="Courier"/>
                <a:ea typeface="Courier New"/>
                <a:cs typeface="Courier"/>
                <a:sym typeface="Courier New"/>
              </a:rPr>
              <a:t>party count 2</a:t>
            </a:r>
          </a:p>
        </p:txBody>
      </p:sp>
    </p:spTree>
    <p:extLst>
      <p:ext uri="{BB962C8B-B14F-4D97-AF65-F5344CB8AC3E}">
        <p14:creationId xmlns:p14="http://schemas.microsoft.com/office/powerpoint/2010/main" val="1954127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Shape 49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ru-RU" sz="47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Наследование</a:t>
            </a:r>
            <a:endParaRPr lang="en" sz="47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99" name="Shape 49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2000" u="sng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http</a:t>
            </a:r>
            <a:r>
              <a:rPr lang="en" sz="2000" u="sng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://</a:t>
            </a:r>
            <a:r>
              <a:rPr lang="en" sz="2000" u="sng" strike="noStrike" cap="none" dirty="0" err="1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www.ibiblio.org</a:t>
            </a:r>
            <a:r>
              <a:rPr lang="en" sz="2000" u="sng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/g2swap/</a:t>
            </a:r>
            <a:r>
              <a:rPr lang="en" sz="2000" u="sng" strike="noStrike" cap="none" dirty="0" err="1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byteofpython</a:t>
            </a:r>
            <a:r>
              <a:rPr lang="en" sz="2000" u="sng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/read/</a:t>
            </a:r>
            <a:r>
              <a:rPr lang="en" sz="2000" u="sng" strike="noStrike" cap="none" dirty="0" err="1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inheritance.html</a:t>
            </a:r>
            <a:endParaRPr lang="en" sz="2000" u="sng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Shape 50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9300"/>
              </a:buClr>
              <a:buSzPct val="25000"/>
              <a:buFont typeface="Cabin"/>
              <a:buNone/>
            </a:pPr>
            <a:r>
              <a:rPr lang="ru-RU" sz="4700" u="none" strike="noStrike" cap="none" dirty="0" smtClean="0">
                <a:solidFill>
                  <a:srgbClr val="FFD966"/>
                </a:solidFill>
                <a:sym typeface="Cabin"/>
              </a:rPr>
              <a:t>Наследование</a:t>
            </a:r>
            <a:endParaRPr lang="en" sz="4700" u="none" strike="noStrike" cap="none" dirty="0">
              <a:solidFill>
                <a:srgbClr val="FFD966"/>
              </a:solidFill>
              <a:sym typeface="Cabin"/>
            </a:endParaRPr>
          </a:p>
        </p:txBody>
      </p:sp>
      <p:sp>
        <p:nvSpPr>
          <p:cNvPr id="505" name="Shape 505"/>
          <p:cNvSpPr txBox="1">
            <a:spLocks noGrp="1"/>
          </p:cNvSpPr>
          <p:nvPr>
            <p:ph type="body" idx="1"/>
          </p:nvPr>
        </p:nvSpPr>
        <p:spPr>
          <a:xfrm>
            <a:off x="650081" y="1464469"/>
            <a:ext cx="8027388" cy="3207599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457200" marR="0" lvl="0" indent="-3746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Cabin"/>
            </a:pPr>
            <a:r>
              <a:rPr lang="ru-RU" sz="1900" u="none" strike="noStrike" cap="none" dirty="0" smtClean="0">
                <a:solidFill>
                  <a:srgbClr val="FFFFFF"/>
                </a:solidFill>
                <a:sym typeface="Cabin"/>
              </a:rPr>
              <a:t>Создавая новый класс, мы можем использовать уже существующий и </a:t>
            </a:r>
            <a:r>
              <a:rPr lang="ru-RU" sz="1900" u="none" strike="noStrike" cap="none" dirty="0" smtClean="0">
                <a:solidFill>
                  <a:srgbClr val="FF9300"/>
                </a:solidFill>
                <a:sym typeface="Cabin"/>
              </a:rPr>
              <a:t>унаследовать</a:t>
            </a:r>
            <a:r>
              <a:rPr lang="en" sz="1900" u="none" strike="noStrike" cap="none" dirty="0" smtClean="0">
                <a:solidFill>
                  <a:srgbClr val="FFFFFF"/>
                </a:solidFill>
                <a:sym typeface="Cabin"/>
              </a:rPr>
              <a:t> </a:t>
            </a:r>
            <a:r>
              <a:rPr lang="ru-RU" sz="1900" u="none" strike="noStrike" cap="none" dirty="0" smtClean="0">
                <a:solidFill>
                  <a:srgbClr val="FFFFFF"/>
                </a:solidFill>
                <a:sym typeface="Cabin"/>
              </a:rPr>
              <a:t>все возможности этого класса, а затем добавить</a:t>
            </a:r>
            <a:r>
              <a:rPr lang="en" sz="1900" u="none" strike="noStrike" cap="none" dirty="0" smtClean="0">
                <a:solidFill>
                  <a:srgbClr val="FFFFFF"/>
                </a:solidFill>
                <a:sym typeface="Cabin"/>
              </a:rPr>
              <a:t> </a:t>
            </a:r>
            <a:r>
              <a:rPr lang="ru-RU" sz="1900" dirty="0" smtClean="0">
                <a:solidFill>
                  <a:srgbClr val="FFFFFF"/>
                </a:solidFill>
                <a:sym typeface="Cabin"/>
              </a:rPr>
              <a:t>в наш новый класс что-нибудь еще</a:t>
            </a:r>
            <a:endParaRPr lang="en" sz="1900" u="none" strike="noStrike" cap="none" dirty="0" smtClean="0">
              <a:solidFill>
                <a:srgbClr val="FFFFFF"/>
              </a:solidFill>
              <a:sym typeface="Cabin"/>
            </a:endParaRPr>
          </a:p>
          <a:p>
            <a:pPr marL="457200" marR="0" lvl="0" indent="-37465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Cabin"/>
            </a:pPr>
            <a:r>
              <a:rPr lang="ru-RU" sz="1900" dirty="0" smtClean="0">
                <a:solidFill>
                  <a:srgbClr val="FFFFFF"/>
                </a:solidFill>
                <a:sym typeface="Cabin"/>
              </a:rPr>
              <a:t>Еще одна форма хранения и повторного использования</a:t>
            </a:r>
            <a:endParaRPr lang="en" sz="1900" u="none" strike="noStrike" cap="none" dirty="0" smtClean="0">
              <a:solidFill>
                <a:srgbClr val="FFFFFF"/>
              </a:solidFill>
              <a:sym typeface="Cabin"/>
            </a:endParaRPr>
          </a:p>
          <a:p>
            <a:pPr marL="457200" marR="0" lvl="0" indent="-37465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Cabin"/>
            </a:pPr>
            <a:r>
              <a:rPr lang="ru-RU" sz="1900" dirty="0" smtClean="0">
                <a:solidFill>
                  <a:srgbClr val="FFFFFF"/>
                </a:solidFill>
                <a:sym typeface="Cabin"/>
              </a:rPr>
              <a:t>Написав один раз, можно многократно использовать снова</a:t>
            </a:r>
            <a:endParaRPr lang="en" sz="1900" u="none" strike="noStrike" cap="none" dirty="0" smtClean="0">
              <a:solidFill>
                <a:srgbClr val="FFFFFF"/>
              </a:solidFill>
              <a:sym typeface="Cabin"/>
            </a:endParaRPr>
          </a:p>
          <a:p>
            <a:pPr marL="457200" marR="0" lvl="0" indent="-37465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Cabin"/>
            </a:pPr>
            <a:r>
              <a:rPr lang="ru-RU" sz="1900" u="none" strike="noStrike" cap="none" dirty="0" smtClean="0">
                <a:solidFill>
                  <a:srgbClr val="FFFFFF"/>
                </a:solidFill>
                <a:sym typeface="Cabin"/>
              </a:rPr>
              <a:t>Новый класс</a:t>
            </a:r>
            <a:r>
              <a:rPr lang="en" sz="1900" u="none" strike="noStrike" cap="none" dirty="0" smtClean="0">
                <a:solidFill>
                  <a:srgbClr val="FFFFFF"/>
                </a:solidFill>
                <a:sym typeface="Cabin"/>
              </a:rPr>
              <a:t> (</a:t>
            </a:r>
            <a:r>
              <a:rPr lang="ru-RU" sz="1900" u="none" strike="noStrike" cap="none" dirty="0" smtClean="0">
                <a:solidFill>
                  <a:srgbClr val="FFFFFF"/>
                </a:solidFill>
                <a:sym typeface="Cabin"/>
              </a:rPr>
              <a:t>потомок</a:t>
            </a:r>
            <a:r>
              <a:rPr lang="en" sz="1900" u="none" strike="noStrike" cap="none" dirty="0" smtClean="0">
                <a:solidFill>
                  <a:srgbClr val="FFFFFF"/>
                </a:solidFill>
                <a:sym typeface="Cabin"/>
              </a:rPr>
              <a:t>) </a:t>
            </a:r>
            <a:r>
              <a:rPr lang="ru-RU" sz="1900" u="none" strike="noStrike" cap="none" dirty="0" smtClean="0">
                <a:solidFill>
                  <a:srgbClr val="FFFFFF"/>
                </a:solidFill>
                <a:sym typeface="Cabin"/>
              </a:rPr>
              <a:t>обладает всеми свойствами и методами родительского класса </a:t>
            </a:r>
            <a:r>
              <a:rPr lang="en" sz="1900" u="none" strike="noStrike" cap="none" dirty="0" smtClean="0">
                <a:solidFill>
                  <a:srgbClr val="FFFFFF"/>
                </a:solidFill>
                <a:sym typeface="Cabin"/>
              </a:rPr>
              <a:t>(</a:t>
            </a:r>
            <a:r>
              <a:rPr lang="ru-RU" sz="1900" u="none" strike="noStrike" cap="none" dirty="0" smtClean="0">
                <a:solidFill>
                  <a:srgbClr val="FFFFFF"/>
                </a:solidFill>
                <a:sym typeface="Cabin"/>
              </a:rPr>
              <a:t>родитель</a:t>
            </a:r>
            <a:r>
              <a:rPr lang="en" sz="1900" u="none" strike="noStrike" cap="none" dirty="0" smtClean="0">
                <a:solidFill>
                  <a:srgbClr val="FFFFFF"/>
                </a:solidFill>
                <a:sym typeface="Cabin"/>
              </a:rPr>
              <a:t>)</a:t>
            </a:r>
            <a:r>
              <a:rPr lang="ru-RU" sz="1900" u="none" strike="noStrike" cap="none" dirty="0" smtClean="0">
                <a:solidFill>
                  <a:srgbClr val="FFFFFF"/>
                </a:solidFill>
                <a:sym typeface="Cabin"/>
              </a:rPr>
              <a:t>, а затем, если необходимо, их можно</a:t>
            </a:r>
            <a:r>
              <a:rPr lang="ru-RU" sz="1900" dirty="0" smtClean="0">
                <a:solidFill>
                  <a:srgbClr val="FFFFFF"/>
                </a:solidFill>
                <a:sym typeface="Cabin"/>
              </a:rPr>
              <a:t> </a:t>
            </a:r>
            <a:r>
              <a:rPr lang="ru-RU" sz="1900" u="none" strike="noStrike" cap="none" dirty="0" smtClean="0">
                <a:solidFill>
                  <a:srgbClr val="FFFFFF"/>
                </a:solidFill>
                <a:sym typeface="Cabin"/>
              </a:rPr>
              <a:t>добавить или переопределить</a:t>
            </a:r>
            <a:endParaRPr lang="en" sz="1900" u="none" strike="noStrike" cap="none" dirty="0">
              <a:solidFill>
                <a:srgbClr val="FFFFFF"/>
              </a:solidFill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438" y="503064"/>
            <a:ext cx="5578764" cy="4163905"/>
          </a:xfrm>
          <a:prstGeom prst="rect">
            <a:avLst/>
          </a:prstGeom>
        </p:spPr>
      </p:pic>
      <p:sp>
        <p:nvSpPr>
          <p:cNvPr id="162" name="Shape 162"/>
          <p:cNvSpPr/>
          <p:nvPr/>
        </p:nvSpPr>
        <p:spPr>
          <a:xfrm>
            <a:off x="250067" y="4747491"/>
            <a:ext cx="8893932" cy="396008"/>
          </a:xfrm>
          <a:prstGeom prst="rect">
            <a:avLst/>
          </a:prstGeom>
          <a:noFill/>
          <a:ln>
            <a:noFill/>
          </a:ln>
        </p:spPr>
        <p:txBody>
          <a:bodyPr lIns="37875" tIns="18925" rIns="37875" bIns="189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8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https://</a:t>
            </a:r>
            <a:r>
              <a:rPr lang="en" sz="1800" u="none" strike="noStrike" cap="none" dirty="0" err="1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docs.python.org</a:t>
            </a:r>
            <a:r>
              <a:rPr lang="en" sz="18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</a:t>
            </a:r>
            <a:r>
              <a:rPr lang="en-US" sz="18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  <a:r>
              <a:rPr lang="en" sz="18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/library/sqlite3.html</a:t>
            </a:r>
            <a:endParaRPr lang="en" sz="18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Shape 510"/>
          <p:cNvSpPr txBox="1">
            <a:spLocks noGrp="1"/>
          </p:cNvSpPr>
          <p:nvPr>
            <p:ph type="title"/>
          </p:nvPr>
        </p:nvSpPr>
        <p:spPr>
          <a:xfrm>
            <a:off x="650081" y="428625"/>
            <a:ext cx="6157119" cy="1000069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ru-RU" sz="3400" u="none" strike="noStrike" cap="none" dirty="0" smtClean="0">
                <a:solidFill>
                  <a:srgbClr val="FFFFFF"/>
                </a:solidFill>
                <a:sym typeface="Cabin"/>
              </a:rPr>
              <a:t>Терминология</a:t>
            </a:r>
            <a:r>
              <a:rPr lang="en" sz="3400" u="none" strike="noStrike" cap="none" dirty="0" smtClean="0">
                <a:solidFill>
                  <a:srgbClr val="FFFFFF"/>
                </a:solidFill>
                <a:sym typeface="Cabin"/>
              </a:rPr>
              <a:t>: </a:t>
            </a:r>
            <a:r>
              <a:rPr lang="ru-RU" sz="3400" u="none" strike="noStrike" cap="none" dirty="0" smtClean="0">
                <a:solidFill>
                  <a:srgbClr val="FF9300"/>
                </a:solidFill>
                <a:sym typeface="Cabin"/>
              </a:rPr>
              <a:t>Наследование</a:t>
            </a:r>
            <a:endParaRPr lang="en" sz="3400" u="none" strike="noStrike" cap="none" dirty="0">
              <a:solidFill>
                <a:srgbClr val="FF9300"/>
              </a:solidFill>
              <a:sym typeface="Cabin"/>
            </a:endParaRPr>
          </a:p>
        </p:txBody>
      </p:sp>
      <p:sp>
        <p:nvSpPr>
          <p:cNvPr id="511" name="Shape 511"/>
          <p:cNvSpPr/>
          <p:nvPr/>
        </p:nvSpPr>
        <p:spPr>
          <a:xfrm>
            <a:off x="772051" y="4185016"/>
            <a:ext cx="7599899" cy="352800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lvl="0" algn="ctr">
              <a:buClr>
                <a:srgbClr val="FFFFFF"/>
              </a:buClr>
              <a:buSzPct val="25000"/>
            </a:pPr>
            <a:r>
              <a:rPr lang="en-US" sz="17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https://</a:t>
            </a:r>
            <a:r>
              <a:rPr lang="en-US" sz="17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ru.wikipedia.org/wiki/</a:t>
            </a:r>
            <a:r>
              <a:rPr lang="ru-RU" sz="17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Объектно-</a:t>
            </a:r>
            <a:r>
              <a:rPr lang="ru-RU" sz="1700" dirty="0" err="1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ориентированное_программирование</a:t>
            </a:r>
            <a:endParaRPr lang="en" sz="17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12" name="Shape 512"/>
          <p:cNvSpPr/>
          <p:nvPr/>
        </p:nvSpPr>
        <p:spPr>
          <a:xfrm>
            <a:off x="423519" y="2163768"/>
            <a:ext cx="8284029" cy="979714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ru-RU" sz="23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«</a:t>
            </a:r>
            <a:r>
              <a:rPr lang="ru-RU" sz="23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Подкласс»</a:t>
            </a:r>
            <a:r>
              <a:rPr lang="ru-RU" sz="23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- производная от класса</a:t>
            </a:r>
            <a:r>
              <a:rPr lang="en" sz="23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23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которая</a:t>
            </a:r>
            <a:r>
              <a:rPr lang="en" sz="23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300" u="none" strike="noStrike" cap="none" dirty="0" smtClean="0">
                <a:solidFill>
                  <a:srgbClr val="FF93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наследует</a:t>
            </a:r>
            <a:r>
              <a:rPr lang="en" sz="23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3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атрибуты и поведени</a:t>
            </a:r>
            <a:r>
              <a:rPr lang="ru-RU" sz="23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е своего родителя (суперкласс)</a:t>
            </a:r>
            <a:r>
              <a:rPr lang="en" sz="23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</a:t>
            </a:r>
            <a:r>
              <a:rPr lang="ru-RU" sz="23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23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 может </a:t>
            </a:r>
            <a:r>
              <a:rPr lang="ru-RU" sz="23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вводить собственные методы и атрибуты</a:t>
            </a:r>
            <a:r>
              <a:rPr lang="en" sz="23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  </a:t>
            </a:r>
            <a:endParaRPr lang="en" sz="23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pic>
        <p:nvPicPr>
          <p:cNvPr id="7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561781"/>
            <a:ext cx="1498600" cy="99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Shape 518"/>
          <p:cNvSpPr/>
          <p:nvPr/>
        </p:nvSpPr>
        <p:spPr>
          <a:xfrm>
            <a:off x="237698" y="154250"/>
            <a:ext cx="5352300" cy="4702499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class 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PartyAnimal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  x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  name = ""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  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def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__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init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__(self, 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nam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self.name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nam</a:t>
            </a:r>
            <a:endParaRPr lang="en" sz="1600" i="0" u="none" strike="noStrike" cap="none" dirty="0">
              <a:solidFill>
                <a:srgbClr val="FFFB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en" sz="1600" i="0" u="none" strike="noStrike" cap="none" dirty="0" smtClean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print</a:t>
            </a:r>
            <a:r>
              <a:rPr lang="en-US" sz="1600" i="0" u="none" strike="noStrike" cap="none" dirty="0" smtClean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 err="1" smtClean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self.name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,"constructed</a:t>
            </a:r>
            <a:r>
              <a:rPr lang="en" sz="1600" i="0" u="none" strike="noStrike" cap="none" dirty="0" smtClean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"</a:t>
            </a:r>
            <a:r>
              <a:rPr lang="en-US" sz="1600" i="0" u="none" strike="noStrike" cap="none" dirty="0" smtClean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" sz="1600" i="0" u="none" strike="noStrike" cap="none" dirty="0">
              <a:solidFill>
                <a:srgbClr val="FFFB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Font typeface="Cabin"/>
              <a:buNone/>
            </a:pPr>
            <a:endParaRPr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  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def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party(self)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self.x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self.x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en" sz="1600" i="0" u="none" strike="noStrike" cap="none" dirty="0" smtClean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print</a:t>
            </a:r>
            <a:r>
              <a:rPr lang="en-US" sz="1600" i="0" u="none" strike="noStrike" cap="none" dirty="0" smtClean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 err="1" smtClean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self.name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,"party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count",</a:t>
            </a:r>
            <a:r>
              <a:rPr lang="en" sz="1600" i="0" u="none" strike="noStrike" cap="none" dirty="0" err="1" smtClean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self.x</a:t>
            </a:r>
            <a:r>
              <a:rPr lang="en-US" sz="1600" i="0" u="none" strike="noStrike" cap="none" dirty="0" smtClean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" sz="1600" i="0" u="none" strike="noStrike" cap="none" dirty="0">
              <a:solidFill>
                <a:srgbClr val="FFFB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40FF"/>
              </a:buClr>
              <a:buFont typeface="Cabin"/>
              <a:buNone/>
            </a:pPr>
            <a:endParaRPr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40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class </a:t>
            </a:r>
            <a:r>
              <a:rPr lang="en" sz="1600" i="0" u="none" strike="noStrike" cap="none" dirty="0" err="1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FootballFan</a:t>
            </a:r>
            <a:r>
              <a:rPr lang="en" sz="1600" i="0" u="none" strike="noStrike" cap="none" dirty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 err="1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PartyAnimal</a:t>
            </a:r>
            <a:r>
              <a:rPr lang="en" sz="1600" i="0" u="none" strike="noStrike" cap="none" dirty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   points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   </a:t>
            </a:r>
            <a:r>
              <a:rPr lang="en" sz="1600" i="0" u="none" strike="noStrike" cap="none" dirty="0" err="1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def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 touchdown(self):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      </a:t>
            </a:r>
            <a:r>
              <a:rPr lang="en" sz="1600" i="0" u="none" strike="noStrike" cap="none" dirty="0" err="1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self.points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" sz="1600" i="0" u="none" strike="noStrike" cap="none" dirty="0" err="1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self.points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 + 7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      </a:t>
            </a:r>
            <a:r>
              <a:rPr lang="en" sz="1600" i="0" u="none" strike="noStrike" cap="none" dirty="0" err="1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self.party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      </a:t>
            </a:r>
            <a:r>
              <a:rPr lang="en" sz="1600" i="0" u="none" strike="noStrike" cap="none" dirty="0" smtClean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print</a:t>
            </a:r>
            <a:r>
              <a:rPr lang="en-US" sz="1600" i="0" u="none" strike="noStrike" cap="none" dirty="0" smtClean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 smtClean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self.name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,"points",</a:t>
            </a:r>
            <a:r>
              <a:rPr lang="en" sz="1600" i="0" u="none" strike="noStrike" cap="none" dirty="0" err="1" smtClean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self.points</a:t>
            </a:r>
            <a:r>
              <a:rPr lang="en-US" sz="1600" i="0" u="none" strike="noStrike" cap="none" dirty="0" smtClean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" sz="1600" i="0" u="none" strike="noStrike" cap="none" dirty="0">
              <a:solidFill>
                <a:srgbClr val="00F900"/>
              </a:solidFill>
              <a:latin typeface="Courier"/>
              <a:ea typeface="Courier New"/>
              <a:cs typeface="Courier"/>
              <a:sym typeface="Courier New"/>
            </a:endParaRPr>
          </a:p>
        </p:txBody>
      </p:sp>
      <p:sp>
        <p:nvSpPr>
          <p:cNvPr id="519" name="Shape 519"/>
          <p:cNvSpPr/>
          <p:nvPr/>
        </p:nvSpPr>
        <p:spPr>
          <a:xfrm>
            <a:off x="5721381" y="603200"/>
            <a:ext cx="3252979" cy="1685108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u="none" strike="noStrike" cap="none" dirty="0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s = </a:t>
            </a:r>
            <a:r>
              <a:rPr lang="en" sz="1600" u="none" strike="noStrike" cap="none" dirty="0" err="1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PartyAnimal</a:t>
            </a:r>
            <a:r>
              <a:rPr lang="en" sz="1600" u="none" strike="noStrike" cap="none" dirty="0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("Sally")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u="none" strike="noStrike" cap="none" dirty="0" err="1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s.party</a:t>
            </a:r>
            <a:r>
              <a:rPr lang="en" sz="1600" u="none" strike="noStrike" cap="none" dirty="0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1600" u="none" strike="noStrike" cap="none" dirty="0">
              <a:solidFill>
                <a:srgbClr val="FFFFFF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u="none" strike="noStrike" cap="none" dirty="0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j = </a:t>
            </a:r>
            <a:r>
              <a:rPr lang="en" sz="1600" u="none" strike="noStrike" cap="none" dirty="0" err="1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FootballFan</a:t>
            </a:r>
            <a:r>
              <a:rPr lang="en" sz="1600" u="none" strike="noStrike" cap="none" dirty="0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("Jim")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u="none" strike="noStrike" cap="none" dirty="0" err="1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j.party</a:t>
            </a:r>
            <a:r>
              <a:rPr lang="en" sz="1600" u="none" strike="noStrike" cap="none" dirty="0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u="none" strike="noStrike" cap="none" dirty="0" err="1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j.touchdown</a:t>
            </a:r>
            <a:r>
              <a:rPr lang="en" sz="1600" u="none" strike="noStrike" cap="none" dirty="0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()</a:t>
            </a:r>
          </a:p>
        </p:txBody>
      </p:sp>
      <p:sp>
        <p:nvSpPr>
          <p:cNvPr id="520" name="Shape 520"/>
          <p:cNvSpPr/>
          <p:nvPr/>
        </p:nvSpPr>
        <p:spPr>
          <a:xfrm>
            <a:off x="5281126" y="2860496"/>
            <a:ext cx="3730395" cy="1674182"/>
          </a:xfrm>
          <a:prstGeom prst="rect">
            <a:avLst/>
          </a:prstGeom>
          <a:noFill/>
          <a:ln w="25400" cap="flat" cmpd="sng">
            <a:solidFill>
              <a:srgbClr val="FF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21050" tIns="21050" rIns="21050" bIns="21050" anchor="ctr" anchorCtr="0">
            <a:noAutofit/>
          </a:bodyPr>
          <a:lstStyle/>
          <a:p>
            <a:pPr lvl="0" algn="ctr">
              <a:buClr>
                <a:srgbClr val="FF40FF"/>
              </a:buClr>
              <a:buSzPct val="25000"/>
            </a:pPr>
            <a:r>
              <a:rPr lang="en" sz="1800" u="none" strike="noStrike" cap="none" dirty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FootballFan</a:t>
            </a:r>
            <a:r>
              <a:rPr lang="en" sz="18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18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1800" dirty="0">
                <a:solidFill>
                  <a:schemeClr val="bg1"/>
                </a:solidFill>
              </a:rPr>
              <a:t>—</a:t>
            </a:r>
            <a:r>
              <a:rPr lang="ru-RU" sz="18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подкласс суперкласса </a:t>
            </a:r>
            <a:r>
              <a:rPr lang="en" sz="1800" u="none" strike="noStrike" cap="none" dirty="0" smtClean="0">
                <a:solidFill>
                  <a:srgbClr val="FFFB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PartyAnimal</a:t>
            </a:r>
            <a:r>
              <a:rPr lang="en" sz="18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r>
              <a:rPr lang="en" sz="1800" u="none" strike="noStrike" cap="none" dirty="0">
                <a:solidFill>
                  <a:srgbClr val="FFFB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endParaRPr lang="ru-RU" sz="1800" u="none" strike="noStrike" cap="none" dirty="0" smtClean="0">
              <a:solidFill>
                <a:srgbClr val="FFFB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lvl="0" algn="ctr">
              <a:buClr>
                <a:srgbClr val="FF40FF"/>
              </a:buClr>
              <a:buSzPct val="25000"/>
            </a:pPr>
            <a:r>
              <a:rPr lang="ru-RU" sz="1800" u="none" strike="noStrike" cap="none" dirty="0" smtClean="0">
                <a:solidFill>
                  <a:srgbClr val="FFFB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нем есть все возможности родительского класса </a:t>
            </a:r>
            <a:r>
              <a:rPr lang="en" sz="1800" u="none" strike="noStrike" cap="none" dirty="0" smtClean="0">
                <a:solidFill>
                  <a:srgbClr val="FFFB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PartyAnimal</a:t>
            </a:r>
            <a:r>
              <a:rPr lang="ru-RU" sz="18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</a:t>
            </a:r>
            <a:r>
              <a:rPr lang="ru-RU" sz="1800" u="none" strike="noStrike" cap="none" dirty="0" smtClean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плюс немного больше</a:t>
            </a:r>
            <a:r>
              <a:rPr lang="en" sz="1800" u="none" strike="noStrike" cap="none" dirty="0" smtClean="0">
                <a:solidFill>
                  <a:srgbClr val="00F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endParaRPr lang="en" sz="1800" u="none" strike="noStrike" cap="none" dirty="0">
              <a:solidFill>
                <a:srgbClr val="00F9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Shape 518"/>
          <p:cNvSpPr/>
          <p:nvPr/>
        </p:nvSpPr>
        <p:spPr>
          <a:xfrm>
            <a:off x="237698" y="154250"/>
            <a:ext cx="5352300" cy="4702499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class 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PartyAnimal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  x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  name = ""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  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def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__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init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__(self, 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nam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self.name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nam</a:t>
            </a:r>
            <a:endParaRPr lang="en" sz="1600" i="0" u="none" strike="noStrike" cap="none" dirty="0">
              <a:solidFill>
                <a:srgbClr val="FFFB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en" sz="1600" i="0" u="none" strike="noStrike" cap="none" dirty="0" smtClean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print</a:t>
            </a:r>
            <a:r>
              <a:rPr lang="en-US" sz="1600" i="0" u="none" strike="noStrike" cap="none" dirty="0" smtClean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 err="1" smtClean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self.name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,"constructed</a:t>
            </a:r>
            <a:r>
              <a:rPr lang="en" sz="1600" i="0" u="none" strike="noStrike" cap="none" dirty="0" smtClean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"</a:t>
            </a:r>
            <a:r>
              <a:rPr lang="en-US" sz="1600" i="0" u="none" strike="noStrike" cap="none" dirty="0" smtClean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" sz="1600" i="0" u="none" strike="noStrike" cap="none" dirty="0">
              <a:solidFill>
                <a:srgbClr val="FFFB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Font typeface="Cabin"/>
              <a:buNone/>
            </a:pPr>
            <a:endParaRPr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  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def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party(self)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self.x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self.x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en" sz="1600" i="0" u="none" strike="noStrike" cap="none" dirty="0" smtClean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print</a:t>
            </a:r>
            <a:r>
              <a:rPr lang="en-US" sz="1600" i="0" u="none" strike="noStrike" cap="none" dirty="0" smtClean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 err="1" smtClean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self.name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,"party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count",</a:t>
            </a:r>
            <a:r>
              <a:rPr lang="en" sz="1600" i="0" u="none" strike="noStrike" cap="none" dirty="0" err="1" smtClean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self.x</a:t>
            </a:r>
            <a:r>
              <a:rPr lang="en-US" sz="1600" i="0" u="none" strike="noStrike" cap="none" dirty="0" smtClean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" sz="1600" i="0" u="none" strike="noStrike" cap="none" dirty="0">
              <a:solidFill>
                <a:srgbClr val="FFFB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40FF"/>
              </a:buClr>
              <a:buFont typeface="Cabin"/>
              <a:buNone/>
            </a:pPr>
            <a:endParaRPr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40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class </a:t>
            </a:r>
            <a:r>
              <a:rPr lang="en" sz="1600" i="0" u="none" strike="noStrike" cap="none" dirty="0" err="1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FootballFan</a:t>
            </a:r>
            <a:r>
              <a:rPr lang="en" sz="1600" i="0" u="none" strike="noStrike" cap="none" dirty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 err="1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PartyAnimal</a:t>
            </a:r>
            <a:r>
              <a:rPr lang="en" sz="1600" i="0" u="none" strike="noStrike" cap="none" dirty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   points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   </a:t>
            </a:r>
            <a:r>
              <a:rPr lang="en" sz="1600" i="0" u="none" strike="noStrike" cap="none" dirty="0" err="1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def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 touchdown(self):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      </a:t>
            </a:r>
            <a:r>
              <a:rPr lang="en" sz="1600" i="0" u="none" strike="noStrike" cap="none" dirty="0" err="1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self.points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" sz="1600" i="0" u="none" strike="noStrike" cap="none" dirty="0" err="1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self.points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 + 7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      </a:t>
            </a:r>
            <a:r>
              <a:rPr lang="en" sz="1600" i="0" u="none" strike="noStrike" cap="none" dirty="0" err="1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self.party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      </a:t>
            </a:r>
            <a:r>
              <a:rPr lang="en" sz="1600" i="0" u="none" strike="noStrike" cap="none" dirty="0" smtClean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print</a:t>
            </a:r>
            <a:r>
              <a:rPr lang="en-US" sz="1600" i="0" u="none" strike="noStrike" cap="none" dirty="0" smtClean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 smtClean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self.name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,"points",</a:t>
            </a:r>
            <a:r>
              <a:rPr lang="en" sz="1600" i="0" u="none" strike="noStrike" cap="none" dirty="0" err="1" smtClean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self.points</a:t>
            </a:r>
            <a:r>
              <a:rPr lang="en-US" sz="1600" i="0" u="none" strike="noStrike" cap="none" dirty="0" smtClean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" sz="1600" i="0" u="none" strike="noStrike" cap="none" dirty="0">
              <a:solidFill>
                <a:srgbClr val="00F900"/>
              </a:solidFill>
              <a:latin typeface="Courier"/>
              <a:ea typeface="Courier New"/>
              <a:cs typeface="Courier"/>
              <a:sym typeface="Courier New"/>
            </a:endParaRPr>
          </a:p>
        </p:txBody>
      </p:sp>
      <p:sp>
        <p:nvSpPr>
          <p:cNvPr id="519" name="Shape 519"/>
          <p:cNvSpPr/>
          <p:nvPr/>
        </p:nvSpPr>
        <p:spPr>
          <a:xfrm>
            <a:off x="5721381" y="603200"/>
            <a:ext cx="3252979" cy="1685108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u="none" strike="noStrike" cap="none" dirty="0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s = </a:t>
            </a:r>
            <a:r>
              <a:rPr lang="en" sz="1600" u="none" strike="noStrike" cap="none" dirty="0" err="1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PartyAnimal</a:t>
            </a:r>
            <a:r>
              <a:rPr lang="en" sz="1600" u="none" strike="noStrike" cap="none" dirty="0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("Sally")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u="none" strike="noStrike" cap="none" dirty="0" err="1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s.party</a:t>
            </a:r>
            <a:r>
              <a:rPr lang="en" sz="1600" u="none" strike="noStrike" cap="none" dirty="0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1600" u="none" strike="noStrike" cap="none" dirty="0">
              <a:solidFill>
                <a:srgbClr val="FFFFFF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u="none" strike="noStrike" cap="none" dirty="0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j = </a:t>
            </a:r>
            <a:r>
              <a:rPr lang="en" sz="1600" u="none" strike="noStrike" cap="none" dirty="0" err="1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FootballFan</a:t>
            </a:r>
            <a:r>
              <a:rPr lang="en" sz="1600" u="none" strike="noStrike" cap="none" dirty="0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("Jim")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u="none" strike="noStrike" cap="none" dirty="0" err="1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j.party</a:t>
            </a:r>
            <a:r>
              <a:rPr lang="en" sz="1600" u="none" strike="noStrike" cap="none" dirty="0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u="none" strike="noStrike" cap="none" dirty="0" err="1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j.touchdown</a:t>
            </a:r>
            <a:r>
              <a:rPr lang="en" sz="1600" u="none" strike="noStrike" cap="none" dirty="0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()</a:t>
            </a:r>
          </a:p>
        </p:txBody>
      </p:sp>
      <p:sp>
        <p:nvSpPr>
          <p:cNvPr id="5" name="Shape 526"/>
          <p:cNvSpPr/>
          <p:nvPr/>
        </p:nvSpPr>
        <p:spPr>
          <a:xfrm>
            <a:off x="6477000" y="2483575"/>
            <a:ext cx="2100942" cy="1543049"/>
          </a:xfrm>
          <a:prstGeom prst="rect">
            <a:avLst/>
          </a:prstGeom>
          <a:noFill/>
          <a:ln w="50800" cap="flat" cmpd="sng">
            <a:solidFill>
              <a:srgbClr val="00F9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21050" tIns="21050" rIns="21050" bIns="210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24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endParaRPr lang="en" sz="24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" name="Shape 527"/>
          <p:cNvSpPr/>
          <p:nvPr/>
        </p:nvSpPr>
        <p:spPr>
          <a:xfrm>
            <a:off x="6609428" y="2684417"/>
            <a:ext cx="1708447" cy="489857"/>
          </a:xfrm>
          <a:prstGeom prst="rect">
            <a:avLst/>
          </a:prstGeom>
          <a:solidFill>
            <a:srgbClr val="FFFB00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en" sz="2000" u="none" strike="noStrike" cap="none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000" u="none" strike="noStrike" cap="none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-US" sz="2000" u="none" strike="noStrike" cap="none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  <a:endParaRPr lang="en" sz="2000" u="none" strike="noStrike" cap="none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7" name="Shape 528"/>
          <p:cNvSpPr/>
          <p:nvPr/>
        </p:nvSpPr>
        <p:spPr>
          <a:xfrm>
            <a:off x="6609428" y="3331028"/>
            <a:ext cx="1708447" cy="489857"/>
          </a:xfrm>
          <a:prstGeom prst="rect">
            <a:avLst/>
          </a:prstGeom>
          <a:solidFill>
            <a:srgbClr val="FFFB00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en" sz="2000" u="none" strike="noStrike" cap="none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name: Sally</a:t>
            </a:r>
          </a:p>
        </p:txBody>
      </p:sp>
      <p:sp>
        <p:nvSpPr>
          <p:cNvPr id="2" name="Rectangle 1"/>
          <p:cNvSpPr/>
          <p:nvPr/>
        </p:nvSpPr>
        <p:spPr>
          <a:xfrm>
            <a:off x="6005315" y="2294839"/>
            <a:ext cx="3440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FA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</a:t>
            </a:r>
            <a:endParaRPr lang="en-US" sz="3200" dirty="0">
              <a:solidFill>
                <a:srgbClr val="00FA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61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Shape 518"/>
          <p:cNvSpPr/>
          <p:nvPr/>
        </p:nvSpPr>
        <p:spPr>
          <a:xfrm>
            <a:off x="237698" y="154250"/>
            <a:ext cx="5352300" cy="4702499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class 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PartyAnimal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  x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  name = ""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  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def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__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init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__(self, 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nam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self.name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nam</a:t>
            </a:r>
            <a:endParaRPr lang="en" sz="1600" i="0" u="none" strike="noStrike" cap="none" dirty="0">
              <a:solidFill>
                <a:srgbClr val="FFFB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en" sz="1600" i="0" u="none" strike="noStrike" cap="none" dirty="0" smtClean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print</a:t>
            </a:r>
            <a:r>
              <a:rPr lang="en-US" sz="1600" i="0" u="none" strike="noStrike" cap="none" dirty="0" smtClean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 err="1" smtClean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self.name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,"constructed</a:t>
            </a:r>
            <a:r>
              <a:rPr lang="en" sz="1600" i="0" u="none" strike="noStrike" cap="none" dirty="0" smtClean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"</a:t>
            </a:r>
            <a:r>
              <a:rPr lang="en-US" sz="1600" i="0" u="none" strike="noStrike" cap="none" dirty="0" smtClean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" sz="1600" i="0" u="none" strike="noStrike" cap="none" dirty="0">
              <a:solidFill>
                <a:srgbClr val="FFFB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Font typeface="Cabin"/>
              <a:buNone/>
            </a:pPr>
            <a:endParaRPr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  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def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party(self)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self.x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self.x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B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    </a:t>
            </a:r>
            <a:r>
              <a:rPr lang="en" sz="1600" i="0" u="none" strike="noStrike" cap="none" dirty="0" smtClean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print</a:t>
            </a:r>
            <a:r>
              <a:rPr lang="en-US" sz="1600" i="0" u="none" strike="noStrike" cap="none" dirty="0" smtClean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 err="1" smtClean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self.name</a:t>
            </a:r>
            <a:r>
              <a:rPr lang="en" sz="1600" i="0" u="none" strike="noStrike" cap="none" dirty="0" err="1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,"party</a:t>
            </a:r>
            <a:r>
              <a:rPr lang="en" sz="1600" i="0" u="none" strike="noStrike" cap="none" dirty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 count",</a:t>
            </a:r>
            <a:r>
              <a:rPr lang="en" sz="1600" i="0" u="none" strike="noStrike" cap="none" dirty="0" err="1" smtClean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self.x</a:t>
            </a:r>
            <a:r>
              <a:rPr lang="en-US" sz="1600" i="0" u="none" strike="noStrike" cap="none" dirty="0" smtClean="0">
                <a:solidFill>
                  <a:srgbClr val="FFFB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" sz="1600" i="0" u="none" strike="noStrike" cap="none" dirty="0">
              <a:solidFill>
                <a:srgbClr val="FFFB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40FF"/>
              </a:buClr>
              <a:buFont typeface="Cabin"/>
              <a:buNone/>
            </a:pPr>
            <a:endParaRPr sz="1600" i="0" u="none" strike="noStrike" cap="none" dirty="0">
              <a:solidFill>
                <a:srgbClr val="FFFFFF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40FF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class </a:t>
            </a:r>
            <a:r>
              <a:rPr lang="en" sz="1600" i="0" u="none" strike="noStrike" cap="none" dirty="0" err="1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FootballFan</a:t>
            </a:r>
            <a:r>
              <a:rPr lang="en" sz="1600" i="0" u="none" strike="noStrike" cap="none" dirty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 err="1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PartyAnimal</a:t>
            </a:r>
            <a:r>
              <a:rPr lang="en" sz="1600" i="0" u="none" strike="noStrike" cap="none" dirty="0">
                <a:solidFill>
                  <a:srgbClr val="FF40FF"/>
                </a:solidFill>
                <a:latin typeface="Courier"/>
                <a:ea typeface="Courier New"/>
                <a:cs typeface="Courier"/>
                <a:sym typeface="Courier New"/>
              </a:rPr>
              <a:t>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   points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   </a:t>
            </a:r>
            <a:r>
              <a:rPr lang="en" sz="1600" i="0" u="none" strike="noStrike" cap="none" dirty="0" err="1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def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 touchdown(self):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      </a:t>
            </a:r>
            <a:r>
              <a:rPr lang="en" sz="1600" i="0" u="none" strike="noStrike" cap="none" dirty="0" err="1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self.points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" sz="1600" i="0" u="none" strike="noStrike" cap="none" dirty="0" err="1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self.points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 + 7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      </a:t>
            </a:r>
            <a:r>
              <a:rPr lang="en" sz="1600" i="0" u="none" strike="noStrike" cap="none" dirty="0" err="1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self.party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900"/>
              </a:buClr>
              <a:buSzPct val="25000"/>
              <a:buFont typeface="Cabin"/>
              <a:buNone/>
            </a:pP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      </a:t>
            </a:r>
            <a:r>
              <a:rPr lang="en" sz="1600" i="0" u="none" strike="noStrike" cap="none" dirty="0" smtClean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print</a:t>
            </a:r>
            <a:r>
              <a:rPr lang="en-US" sz="1600" i="0" u="none" strike="noStrike" cap="none" dirty="0" smtClean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" sz="1600" i="0" u="none" strike="noStrike" cap="none" dirty="0" smtClean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self.name</a:t>
            </a:r>
            <a:r>
              <a:rPr lang="en" sz="1600" i="0" u="none" strike="noStrike" cap="none" dirty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,"points",</a:t>
            </a:r>
            <a:r>
              <a:rPr lang="en" sz="1600" i="0" u="none" strike="noStrike" cap="none" dirty="0" err="1" smtClean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self.points</a:t>
            </a:r>
            <a:r>
              <a:rPr lang="en-US" sz="1600" i="0" u="none" strike="noStrike" cap="none" dirty="0" smtClean="0">
                <a:solidFill>
                  <a:srgbClr val="00F9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" sz="1600" i="0" u="none" strike="noStrike" cap="none" dirty="0">
              <a:solidFill>
                <a:srgbClr val="00F900"/>
              </a:solidFill>
              <a:latin typeface="Courier"/>
              <a:ea typeface="Courier New"/>
              <a:cs typeface="Courier"/>
              <a:sym typeface="Courier New"/>
            </a:endParaRPr>
          </a:p>
        </p:txBody>
      </p:sp>
      <p:sp>
        <p:nvSpPr>
          <p:cNvPr id="519" name="Shape 519"/>
          <p:cNvSpPr/>
          <p:nvPr/>
        </p:nvSpPr>
        <p:spPr>
          <a:xfrm>
            <a:off x="5721381" y="603200"/>
            <a:ext cx="3252979" cy="1685108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u="none" strike="noStrike" cap="none" dirty="0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s = </a:t>
            </a:r>
            <a:r>
              <a:rPr lang="en" sz="1600" u="none" strike="noStrike" cap="none" dirty="0" err="1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PartyAnimal</a:t>
            </a:r>
            <a:r>
              <a:rPr lang="en" sz="1600" u="none" strike="noStrike" cap="none" dirty="0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("Sally")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u="none" strike="noStrike" cap="none" dirty="0" err="1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s.party</a:t>
            </a:r>
            <a:r>
              <a:rPr lang="en" sz="1600" u="none" strike="noStrike" cap="none" dirty="0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Cabin"/>
              <a:buNone/>
            </a:pPr>
            <a:endParaRPr sz="1600" u="none" strike="noStrike" cap="none" dirty="0">
              <a:solidFill>
                <a:srgbClr val="FFFFFF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u="none" strike="noStrike" cap="none" dirty="0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j = </a:t>
            </a:r>
            <a:r>
              <a:rPr lang="en" sz="1600" u="none" strike="noStrike" cap="none" dirty="0" err="1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FootballFan</a:t>
            </a:r>
            <a:r>
              <a:rPr lang="en" sz="1600" u="none" strike="noStrike" cap="none" dirty="0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("Jim")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u="none" strike="noStrike" cap="none" dirty="0" err="1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j.party</a:t>
            </a:r>
            <a:r>
              <a:rPr lang="en" sz="1600" u="none" strike="noStrike" cap="none" dirty="0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600" u="none" strike="noStrike" cap="none" dirty="0" err="1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j.touchdown</a:t>
            </a:r>
            <a:r>
              <a:rPr lang="en" sz="1600" u="none" strike="noStrike" cap="none" dirty="0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()</a:t>
            </a:r>
          </a:p>
        </p:txBody>
      </p:sp>
      <p:sp>
        <p:nvSpPr>
          <p:cNvPr id="5" name="Shape 535"/>
          <p:cNvSpPr/>
          <p:nvPr/>
        </p:nvSpPr>
        <p:spPr>
          <a:xfrm>
            <a:off x="6455228" y="2483575"/>
            <a:ext cx="2122713" cy="2170067"/>
          </a:xfrm>
          <a:prstGeom prst="rect">
            <a:avLst/>
          </a:prstGeom>
          <a:noFill/>
          <a:ln w="50800" cap="flat" cmpd="sng">
            <a:solidFill>
              <a:srgbClr val="00F9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21050" tIns="21050" rIns="21050" bIns="210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270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endParaRPr lang="en" sz="2700" u="none" strike="noStrike" cap="none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" name="Shape 536"/>
          <p:cNvSpPr/>
          <p:nvPr/>
        </p:nvSpPr>
        <p:spPr>
          <a:xfrm>
            <a:off x="6609428" y="2684417"/>
            <a:ext cx="1708447" cy="489857"/>
          </a:xfrm>
          <a:prstGeom prst="rect">
            <a:avLst/>
          </a:prstGeom>
          <a:solidFill>
            <a:srgbClr val="FFFB00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en" sz="2900" u="none" strike="noStrike" cap="none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900" u="none" strike="noStrike" cap="none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  <a:r>
              <a:rPr lang="en-US" sz="2900" u="none" strike="noStrike" cap="none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  <a:endParaRPr lang="en" sz="2900" u="none" strike="noStrike" cap="none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7" name="Shape 537"/>
          <p:cNvSpPr/>
          <p:nvPr/>
        </p:nvSpPr>
        <p:spPr>
          <a:xfrm>
            <a:off x="6609428" y="3331028"/>
            <a:ext cx="1708447" cy="489857"/>
          </a:xfrm>
          <a:prstGeom prst="rect">
            <a:avLst/>
          </a:prstGeom>
          <a:solidFill>
            <a:srgbClr val="FFFB00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en" sz="2500" u="none" strike="noStrike" cap="none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name: Jim</a:t>
            </a:r>
          </a:p>
        </p:txBody>
      </p:sp>
      <p:sp>
        <p:nvSpPr>
          <p:cNvPr id="8" name="Shape 538"/>
          <p:cNvSpPr/>
          <p:nvPr/>
        </p:nvSpPr>
        <p:spPr>
          <a:xfrm>
            <a:off x="6609428" y="3987437"/>
            <a:ext cx="1708447" cy="489857"/>
          </a:xfrm>
          <a:prstGeom prst="rect">
            <a:avLst/>
          </a:prstGeom>
          <a:solidFill>
            <a:srgbClr val="FFFB00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en" sz="2500" u="none" strike="noStrike" cap="none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" sz="2500" u="none" strike="noStrike" cap="none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points</a:t>
            </a:r>
            <a:r>
              <a:rPr lang="en-US" sz="2500" u="none" strike="noStrike" cap="none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</a:t>
            </a:r>
            <a:endParaRPr lang="en" sz="2500" u="none" strike="noStrike" cap="none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05315" y="2294839"/>
            <a:ext cx="3440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FA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j</a:t>
            </a:r>
            <a:endParaRPr lang="en-US" sz="3200" dirty="0">
              <a:solidFill>
                <a:srgbClr val="00FA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143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Shape 544"/>
          <p:cNvSpPr txBox="1">
            <a:spLocks noGrp="1"/>
          </p:cNvSpPr>
          <p:nvPr>
            <p:ph type="title"/>
          </p:nvPr>
        </p:nvSpPr>
        <p:spPr>
          <a:xfrm>
            <a:off x="650081" y="428625"/>
            <a:ext cx="5217319" cy="1000069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ru-RU" sz="4700" u="none" strike="noStrike" cap="none" dirty="0" smtClean="0">
                <a:solidFill>
                  <a:srgbClr val="FFD966"/>
                </a:solidFill>
                <a:sym typeface="Cabin"/>
              </a:rPr>
              <a:t>Определения</a:t>
            </a:r>
            <a:endParaRPr lang="en" sz="4700" u="none" strike="noStrike" cap="none" dirty="0">
              <a:solidFill>
                <a:srgbClr val="FFD966"/>
              </a:solidFill>
              <a:sym typeface="Cabin"/>
            </a:endParaRPr>
          </a:p>
        </p:txBody>
      </p:sp>
      <p:sp>
        <p:nvSpPr>
          <p:cNvPr id="545" name="Shape 545"/>
          <p:cNvSpPr txBox="1">
            <a:spLocks noGrp="1"/>
          </p:cNvSpPr>
          <p:nvPr>
            <p:ph type="body" idx="1"/>
          </p:nvPr>
        </p:nvSpPr>
        <p:spPr>
          <a:xfrm>
            <a:off x="650081" y="1621924"/>
            <a:ext cx="7836750" cy="2911588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t" anchorCtr="0">
            <a:noAutofit/>
          </a:bodyPr>
          <a:lstStyle/>
          <a:p>
            <a:pPr marL="488950" indent="-457200">
              <a:spcBef>
                <a:spcPts val="0"/>
              </a:spcBef>
              <a:buSzPct val="100000"/>
            </a:pPr>
            <a:r>
              <a:rPr lang="ru-RU" sz="1800" u="none" strike="noStrike" cap="none" dirty="0" smtClean="0">
                <a:solidFill>
                  <a:srgbClr val="FF9300"/>
                </a:solidFill>
                <a:sym typeface="Cabin"/>
              </a:rPr>
              <a:t>Класс</a:t>
            </a:r>
            <a:r>
              <a:rPr lang="en" sz="1800" u="none" strike="noStrike" cap="none" dirty="0" smtClean="0">
                <a:solidFill>
                  <a:srgbClr val="FFFFFF"/>
                </a:solidFill>
                <a:sym typeface="Cabin"/>
              </a:rPr>
              <a:t> </a:t>
            </a:r>
            <a:r>
              <a:rPr lang="ru-RU" sz="1800" dirty="0">
                <a:solidFill>
                  <a:schemeClr val="bg1"/>
                </a:solidFill>
              </a:rPr>
              <a:t>—</a:t>
            </a:r>
            <a:r>
              <a:rPr lang="en" sz="1800" u="none" strike="noStrike" cap="none" dirty="0" smtClean="0">
                <a:solidFill>
                  <a:srgbClr val="FFFFFF"/>
                </a:solidFill>
                <a:sym typeface="Cabin"/>
              </a:rPr>
              <a:t> </a:t>
            </a:r>
            <a:r>
              <a:rPr lang="ru-RU" sz="1800" u="none" strike="noStrike" cap="none" dirty="0" smtClean="0">
                <a:solidFill>
                  <a:srgbClr val="FFFFFF"/>
                </a:solidFill>
                <a:sym typeface="Cabin"/>
              </a:rPr>
              <a:t>шаблон</a:t>
            </a:r>
            <a:endParaRPr lang="en-US" sz="1800" dirty="0" smtClean="0">
              <a:solidFill>
                <a:srgbClr val="FFFFFF"/>
              </a:solidFill>
              <a:sym typeface="Cabin"/>
            </a:endParaRPr>
          </a:p>
          <a:p>
            <a:pPr marL="488950" indent="-457200">
              <a:spcBef>
                <a:spcPts val="1400"/>
              </a:spcBef>
              <a:buSzPct val="100000"/>
            </a:pPr>
            <a:r>
              <a:rPr lang="ru-RU" sz="1800" dirty="0" smtClean="0">
                <a:solidFill>
                  <a:srgbClr val="FF9300"/>
                </a:solidFill>
                <a:sym typeface="Cabin"/>
              </a:rPr>
              <a:t>Атрибут</a:t>
            </a:r>
            <a:r>
              <a:rPr lang="en" sz="1800" dirty="0" smtClean="0">
                <a:solidFill>
                  <a:srgbClr val="FF9300"/>
                </a:solidFill>
                <a:sym typeface="Cabin"/>
              </a:rPr>
              <a:t> </a:t>
            </a:r>
            <a:r>
              <a:rPr lang="ru-RU" sz="1800" dirty="0">
                <a:solidFill>
                  <a:schemeClr val="bg1"/>
                </a:solidFill>
              </a:rPr>
              <a:t>—</a:t>
            </a:r>
            <a:r>
              <a:rPr lang="en" sz="1800" dirty="0" smtClean="0">
                <a:solidFill>
                  <a:srgbClr val="FFFFFF"/>
                </a:solidFill>
                <a:sym typeface="Cabin"/>
              </a:rPr>
              <a:t> </a:t>
            </a:r>
            <a:r>
              <a:rPr lang="ru-RU" sz="1800" dirty="0" smtClean="0">
                <a:solidFill>
                  <a:srgbClr val="FFFFFF"/>
                </a:solidFill>
                <a:sym typeface="Cabin"/>
              </a:rPr>
              <a:t>переменная внутри класса</a:t>
            </a:r>
            <a:endParaRPr lang="en-US" sz="1800" u="none" strike="noStrike" cap="none" dirty="0" smtClean="0">
              <a:solidFill>
                <a:srgbClr val="FFFFFF"/>
              </a:solidFill>
              <a:sym typeface="Cabin"/>
            </a:endParaRPr>
          </a:p>
          <a:p>
            <a:pPr marL="488950" indent="-457200">
              <a:spcBef>
                <a:spcPts val="1400"/>
              </a:spcBef>
              <a:buSzPct val="100000"/>
            </a:pPr>
            <a:r>
              <a:rPr lang="ru-RU" sz="1800" u="none" strike="noStrike" cap="none" dirty="0" smtClean="0">
                <a:solidFill>
                  <a:srgbClr val="FF9300"/>
                </a:solidFill>
                <a:sym typeface="Cabin"/>
              </a:rPr>
              <a:t>Метод</a:t>
            </a:r>
            <a:r>
              <a:rPr lang="en" sz="1800" u="none" strike="noStrike" cap="none" dirty="0" smtClean="0">
                <a:solidFill>
                  <a:srgbClr val="FF9300"/>
                </a:solidFill>
                <a:sym typeface="Cabin"/>
              </a:rPr>
              <a:t> </a:t>
            </a:r>
            <a:r>
              <a:rPr lang="ru-RU" sz="1800" dirty="0">
                <a:solidFill>
                  <a:schemeClr val="bg1"/>
                </a:solidFill>
              </a:rPr>
              <a:t>—</a:t>
            </a:r>
            <a:r>
              <a:rPr lang="en" sz="1800" u="none" strike="noStrike" cap="none" dirty="0" smtClean="0">
                <a:solidFill>
                  <a:srgbClr val="FFFFFF"/>
                </a:solidFill>
                <a:sym typeface="Cabin"/>
              </a:rPr>
              <a:t> </a:t>
            </a:r>
            <a:r>
              <a:rPr lang="ru-RU" sz="1800" u="none" strike="noStrike" cap="none" dirty="0" smtClean="0">
                <a:solidFill>
                  <a:srgbClr val="FFFFFF"/>
                </a:solidFill>
                <a:sym typeface="Cabin"/>
              </a:rPr>
              <a:t>функция внутри класса</a:t>
            </a:r>
            <a:endParaRPr lang="en-US" sz="1800" u="none" strike="noStrike" cap="none" dirty="0" smtClean="0">
              <a:solidFill>
                <a:srgbClr val="FFFFFF"/>
              </a:solidFill>
              <a:sym typeface="Cabin"/>
            </a:endParaRPr>
          </a:p>
          <a:p>
            <a:pPr marL="488950" indent="-457200">
              <a:spcBef>
                <a:spcPts val="1400"/>
              </a:spcBef>
              <a:buSzPct val="100000"/>
            </a:pPr>
            <a:r>
              <a:rPr lang="ru-RU" sz="1800" u="none" strike="noStrike" cap="none" dirty="0" smtClean="0">
                <a:solidFill>
                  <a:srgbClr val="FF9300"/>
                </a:solidFill>
                <a:sym typeface="Cabin"/>
              </a:rPr>
              <a:t>Объект</a:t>
            </a:r>
            <a:r>
              <a:rPr lang="en" sz="1800" u="none" strike="noStrike" cap="none" dirty="0" smtClean="0">
                <a:solidFill>
                  <a:srgbClr val="FF9300"/>
                </a:solidFill>
                <a:sym typeface="Cabin"/>
              </a:rPr>
              <a:t> </a:t>
            </a:r>
            <a:r>
              <a:rPr lang="ru-RU" sz="1800" dirty="0">
                <a:solidFill>
                  <a:schemeClr val="bg1"/>
                </a:solidFill>
              </a:rPr>
              <a:t>—</a:t>
            </a:r>
            <a:r>
              <a:rPr lang="en" sz="1800" u="none" strike="noStrike" cap="none" dirty="0" smtClean="0">
                <a:solidFill>
                  <a:srgbClr val="FFFFFF"/>
                </a:solidFill>
                <a:sym typeface="Cabin"/>
              </a:rPr>
              <a:t> </a:t>
            </a:r>
            <a:r>
              <a:rPr lang="ru-RU" sz="1800" dirty="0" smtClean="0">
                <a:solidFill>
                  <a:srgbClr val="FFFFFF"/>
                </a:solidFill>
                <a:sym typeface="Cabin"/>
              </a:rPr>
              <a:t>отдельный экземпляр класса</a:t>
            </a:r>
            <a:endParaRPr lang="en-US" sz="1800" u="none" strike="noStrike" cap="none" dirty="0" smtClean="0">
              <a:solidFill>
                <a:srgbClr val="FFFFFF"/>
              </a:solidFill>
              <a:sym typeface="Cabin"/>
            </a:endParaRPr>
          </a:p>
          <a:p>
            <a:pPr marL="488950" indent="-457200">
              <a:spcBef>
                <a:spcPts val="1400"/>
              </a:spcBef>
              <a:buSzPct val="100000"/>
            </a:pPr>
            <a:r>
              <a:rPr lang="ru-RU" sz="1800" u="none" strike="noStrike" cap="none" dirty="0" smtClean="0">
                <a:solidFill>
                  <a:srgbClr val="FF9300"/>
                </a:solidFill>
                <a:sym typeface="Cabin"/>
              </a:rPr>
              <a:t>Конструктор</a:t>
            </a:r>
            <a:r>
              <a:rPr lang="en" sz="1800" u="none" strike="noStrike" cap="none" dirty="0" smtClean="0">
                <a:solidFill>
                  <a:srgbClr val="FFFFFF"/>
                </a:solidFill>
                <a:sym typeface="Cabin"/>
              </a:rPr>
              <a:t> </a:t>
            </a:r>
            <a:r>
              <a:rPr lang="ru-RU" sz="1800" dirty="0">
                <a:solidFill>
                  <a:schemeClr val="bg1"/>
                </a:solidFill>
              </a:rPr>
              <a:t>—</a:t>
            </a:r>
            <a:r>
              <a:rPr lang="en" sz="1800" u="none" strike="noStrike" cap="none" dirty="0" smtClean="0">
                <a:solidFill>
                  <a:srgbClr val="FFFFFF"/>
                </a:solidFill>
                <a:sym typeface="Cabin"/>
              </a:rPr>
              <a:t> </a:t>
            </a:r>
            <a:r>
              <a:rPr lang="ru-RU" sz="1800" u="none" strike="noStrike" cap="none" dirty="0" smtClean="0">
                <a:solidFill>
                  <a:srgbClr val="FFFFFF"/>
                </a:solidFill>
                <a:sym typeface="Cabin"/>
              </a:rPr>
              <a:t>код, который выполняется при создании объекта</a:t>
            </a:r>
            <a:endParaRPr lang="en-US" sz="1800" u="none" strike="noStrike" cap="none" dirty="0" smtClean="0">
              <a:solidFill>
                <a:srgbClr val="FFFFFF"/>
              </a:solidFill>
              <a:sym typeface="Cabin"/>
            </a:endParaRPr>
          </a:p>
          <a:p>
            <a:pPr marL="488950" indent="-457200">
              <a:spcBef>
                <a:spcPts val="1400"/>
              </a:spcBef>
              <a:buSzPct val="100000"/>
            </a:pPr>
            <a:r>
              <a:rPr lang="ru-RU" sz="1800" dirty="0" smtClean="0">
                <a:solidFill>
                  <a:srgbClr val="FF9300"/>
                </a:solidFill>
                <a:sym typeface="Cabin"/>
              </a:rPr>
              <a:t>Наследование</a:t>
            </a:r>
            <a:r>
              <a:rPr lang="en" sz="1800" u="none" strike="noStrike" cap="none" dirty="0" smtClean="0">
                <a:solidFill>
                  <a:srgbClr val="FFFFFF"/>
                </a:solidFill>
                <a:sym typeface="Cabin"/>
              </a:rPr>
              <a:t> </a:t>
            </a:r>
            <a:r>
              <a:rPr lang="ru-RU" sz="1800" dirty="0">
                <a:solidFill>
                  <a:schemeClr val="bg1"/>
                </a:solidFill>
              </a:rPr>
              <a:t>—</a:t>
            </a:r>
            <a:r>
              <a:rPr lang="en" sz="1800" u="none" strike="noStrike" cap="none" dirty="0" smtClean="0">
                <a:solidFill>
                  <a:srgbClr val="FFFFFF"/>
                </a:solidFill>
                <a:sym typeface="Cabin"/>
              </a:rPr>
              <a:t> </a:t>
            </a:r>
            <a:r>
              <a:rPr lang="ru-RU" sz="1800" u="none" strike="noStrike" cap="none" dirty="0" smtClean="0">
                <a:solidFill>
                  <a:srgbClr val="FFFFFF"/>
                </a:solidFill>
                <a:sym typeface="Cabin"/>
              </a:rPr>
              <a:t>возможность расширить класс для создания нового класса</a:t>
            </a:r>
            <a:endParaRPr lang="en" sz="1800" u="none" strike="noStrike" cap="none" dirty="0">
              <a:solidFill>
                <a:srgbClr val="FFFFFF"/>
              </a:solidFill>
              <a:sym typeface="Cabin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521260"/>
            <a:ext cx="2831128" cy="1886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Shape 55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15775" tIns="15775" rIns="15775" bIns="157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25000"/>
              <a:buFont typeface="Cabin"/>
              <a:buNone/>
            </a:pPr>
            <a:r>
              <a:rPr lang="ru-RU" sz="4600" u="none" strike="noStrike" cap="none" dirty="0" smtClean="0">
                <a:solidFill>
                  <a:srgbClr val="FFD966"/>
                </a:solidFill>
                <a:sym typeface="Cabin"/>
              </a:rPr>
              <a:t>Резюме</a:t>
            </a:r>
            <a:endParaRPr lang="en" sz="4600" u="none" strike="noStrike" cap="none" dirty="0">
              <a:solidFill>
                <a:srgbClr val="FFD966"/>
              </a:solidFill>
              <a:sym typeface="Cabin"/>
            </a:endParaRPr>
          </a:p>
        </p:txBody>
      </p:sp>
      <p:sp>
        <p:nvSpPr>
          <p:cNvPr id="552" name="Shape 552"/>
          <p:cNvSpPr txBox="1">
            <a:spLocks noGrp="1"/>
          </p:cNvSpPr>
          <p:nvPr>
            <p:ph type="body" idx="1"/>
          </p:nvPr>
        </p:nvSpPr>
        <p:spPr>
          <a:xfrm>
            <a:off x="650081" y="1464470"/>
            <a:ext cx="7836750" cy="2482380"/>
          </a:xfrm>
          <a:prstGeom prst="rect">
            <a:avLst/>
          </a:prstGeom>
          <a:noFill/>
          <a:ln>
            <a:noFill/>
          </a:ln>
        </p:spPr>
        <p:txBody>
          <a:bodyPr lIns="15775" tIns="15775" rIns="15775" bIns="15775" anchor="ctr" anchorCtr="0">
            <a:noAutofit/>
          </a:bodyPr>
          <a:lstStyle/>
          <a:p>
            <a:pPr marL="457200" marR="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Cabin"/>
            </a:pPr>
            <a:r>
              <a:rPr lang="ru-RU" sz="2200" u="none" strike="noStrike" cap="none" dirty="0" smtClean="0">
                <a:solidFill>
                  <a:srgbClr val="FFFFFF"/>
                </a:solidFill>
                <a:sym typeface="Cabin"/>
              </a:rPr>
              <a:t>Объектно-ориентированное программирование представляет собой очень структурированный подход к повторному использованию кода</a:t>
            </a:r>
            <a:endParaRPr lang="en" sz="2200" u="none" strike="noStrike" cap="none" dirty="0">
              <a:solidFill>
                <a:srgbClr val="FFFFFF"/>
              </a:solidFill>
              <a:sym typeface="Cabin"/>
            </a:endParaRPr>
          </a:p>
          <a:p>
            <a:pPr marL="457200" marR="0" lvl="0" indent="-368300" algn="l" rtl="0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Cabin"/>
            </a:pPr>
            <a:r>
              <a:rPr lang="ru-RU" sz="2200" u="none" strike="noStrike" cap="none" dirty="0" smtClean="0">
                <a:solidFill>
                  <a:srgbClr val="FFFFFF"/>
                </a:solidFill>
                <a:sym typeface="Cabin"/>
              </a:rPr>
              <a:t>Мы можем сгруппировать вместе данные и функциональность, и создать множество независимых экземпляров класса</a:t>
            </a:r>
            <a:endParaRPr lang="en" sz="2200" u="none" strike="noStrike" cap="none" dirty="0">
              <a:solidFill>
                <a:srgbClr val="FFFFFF"/>
              </a:solidFill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Shape 557"/>
          <p:cNvSpPr txBox="1">
            <a:spLocks noGrp="1"/>
          </p:cNvSpPr>
          <p:nvPr>
            <p:ph type="title" idx="4294967295"/>
          </p:nvPr>
        </p:nvSpPr>
        <p:spPr>
          <a:xfrm>
            <a:off x="822768" y="619322"/>
            <a:ext cx="6994681" cy="476212"/>
          </a:xfrm>
          <a:prstGeom prst="rect">
            <a:avLst/>
          </a:prstGeom>
          <a:noFill/>
          <a:ln>
            <a:noFill/>
          </a:ln>
        </p:spPr>
        <p:txBody>
          <a:bodyPr lIns="51700" tIns="51700" rIns="51700" bIns="51700" anchor="ctr" anchorCtr="0">
            <a:noAutofit/>
          </a:bodyPr>
          <a:lstStyle/>
          <a:p>
            <a:pPr lvl="0">
              <a:buClr>
                <a:srgbClr val="FFFF00"/>
              </a:buClr>
              <a:buSzPct val="25000"/>
            </a:pPr>
            <a:r>
              <a:rPr lang="ru-RU" sz="2000" dirty="0">
                <a:solidFill>
                  <a:srgbClr val="FFFF00"/>
                </a:solidFill>
              </a:rPr>
              <a:t>Авторы </a:t>
            </a:r>
            <a:r>
              <a:rPr lang="en-US" sz="2000" dirty="0">
                <a:solidFill>
                  <a:srgbClr val="FFFF00"/>
                </a:solidFill>
              </a:rPr>
              <a:t> / </a:t>
            </a:r>
            <a:r>
              <a:rPr lang="ru-RU" sz="2000" dirty="0">
                <a:solidFill>
                  <a:srgbClr val="FFFF00"/>
                </a:solidFill>
              </a:rPr>
              <a:t>Благодарности</a:t>
            </a:r>
            <a:endParaRPr lang="en" sz="2000" u="none" strike="noStrike" cap="none" dirty="0">
              <a:solidFill>
                <a:srgbClr val="FFFF00"/>
              </a:solidFill>
              <a:sym typeface="Cabin"/>
            </a:endParaRPr>
          </a:p>
        </p:txBody>
      </p:sp>
      <p:sp>
        <p:nvSpPr>
          <p:cNvPr id="558" name="Shape 558"/>
          <p:cNvSpPr txBox="1"/>
          <p:nvPr/>
        </p:nvSpPr>
        <p:spPr>
          <a:xfrm>
            <a:off x="678431" y="1220563"/>
            <a:ext cx="3823705" cy="3240598"/>
          </a:xfrm>
          <a:prstGeom prst="rect">
            <a:avLst/>
          </a:prstGeom>
          <a:noFill/>
          <a:ln>
            <a:noFill/>
          </a:ln>
        </p:spPr>
        <p:txBody>
          <a:bodyPr lIns="51700" tIns="51700" rIns="51700" bIns="51700" anchor="t" anchorCtr="0">
            <a:noAutofit/>
          </a:bodyPr>
          <a:lstStyle/>
          <a:p>
            <a:pPr lvl="0"/>
            <a:r>
              <a:rPr lang="en-US" sz="1000" dirty="0">
                <a:solidFill>
                  <a:srgbClr val="FFFFFF"/>
                </a:solidFill>
              </a:rPr>
              <a:t>… Insert new Contributors and Translations here</a:t>
            </a:r>
            <a:endParaRPr lang="ru-RU" sz="1000" dirty="0">
              <a:solidFill>
                <a:srgbClr val="FFFFFF"/>
              </a:solidFill>
            </a:endParaRPr>
          </a:p>
          <a:p>
            <a:pPr lvl="0"/>
            <a:r>
              <a:rPr lang="ru-RU" sz="1000" dirty="0">
                <a:solidFill>
                  <a:srgbClr val="FFFFFF"/>
                </a:solidFill>
              </a:rPr>
              <a:t>Авторские права на эти слайды принадлежат  Чарльзу Р. Северансу (</a:t>
            </a:r>
            <a:r>
              <a:rPr lang="ru-RU" sz="1000" u="sng" dirty="0">
                <a:solidFill>
                  <a:srgbClr val="FFFF00"/>
                </a:solidFill>
                <a:hlinkClick r:id="rId3"/>
              </a:rPr>
              <a:t>www.dr-chuck.com</a:t>
            </a:r>
            <a:r>
              <a:rPr lang="ru-RU" sz="1000" dirty="0">
                <a:solidFill>
                  <a:srgbClr val="FFFFFF"/>
                </a:solidFill>
              </a:rPr>
              <a:t>) , 2010 г., Школе Информации Мичиганского Университета  и </a:t>
            </a:r>
            <a:r>
              <a:rPr lang="en-US" sz="1000" u="sng" dirty="0">
                <a:solidFill>
                  <a:srgbClr val="FFFF00"/>
                </a:solidFill>
                <a:hlinkClick r:id="rId4"/>
              </a:rPr>
              <a:t>open.umich.edu</a:t>
            </a:r>
            <a:r>
              <a:rPr lang="ru-RU" sz="1000" dirty="0">
                <a:solidFill>
                  <a:srgbClr val="FFFFFF"/>
                </a:solidFill>
              </a:rPr>
              <a:t> , и доступны по лицензии </a:t>
            </a:r>
            <a:r>
              <a:rPr lang="ru-RU" sz="1000" dirty="0" err="1">
                <a:solidFill>
                  <a:srgbClr val="FFFFFF"/>
                </a:solidFill>
              </a:rPr>
              <a:t>Creative</a:t>
            </a:r>
            <a:r>
              <a:rPr lang="ru-RU" sz="1000" dirty="0">
                <a:solidFill>
                  <a:srgbClr val="FFFFFF"/>
                </a:solidFill>
              </a:rPr>
              <a:t> </a:t>
            </a:r>
            <a:r>
              <a:rPr lang="ru-RU" sz="1000" dirty="0" err="1">
                <a:solidFill>
                  <a:srgbClr val="FFFFFF"/>
                </a:solidFill>
              </a:rPr>
              <a:t>Commons</a:t>
            </a:r>
            <a:r>
              <a:rPr lang="ru-RU" sz="1000" dirty="0">
                <a:solidFill>
                  <a:srgbClr val="FFFFFF"/>
                </a:solidFill>
              </a:rPr>
              <a:t> </a:t>
            </a:r>
            <a:r>
              <a:rPr lang="ru-RU" sz="1000" dirty="0" err="1">
                <a:solidFill>
                  <a:srgbClr val="FFFFFF"/>
                </a:solidFill>
              </a:rPr>
              <a:t>Attribution</a:t>
            </a:r>
            <a:r>
              <a:rPr lang="ru-RU" sz="1000" dirty="0">
                <a:solidFill>
                  <a:srgbClr val="FFFFFF"/>
                </a:solidFill>
              </a:rPr>
              <a:t> 4.0 </a:t>
            </a:r>
            <a:r>
              <a:rPr lang="ru-RU" sz="1000" dirty="0" err="1">
                <a:solidFill>
                  <a:srgbClr val="FFFFFF"/>
                </a:solidFill>
              </a:rPr>
              <a:t>License</a:t>
            </a:r>
            <a:r>
              <a:rPr lang="ru-RU" sz="1000" dirty="0">
                <a:solidFill>
                  <a:srgbClr val="FFFFFF"/>
                </a:solidFill>
              </a:rPr>
              <a:t>. Пожалуйста, сохраняйте этот слайд во всех копиях этого документа, в соответствии с требованиями Лицензии. Если вы внесли изменения, добавьте свое имя или организацию в список участников на этой странице.</a:t>
            </a:r>
          </a:p>
          <a:p>
            <a:pPr lvl="0"/>
            <a:endParaRPr lang="ru-RU" sz="1000" dirty="0">
              <a:solidFill>
                <a:srgbClr val="FFFFFF"/>
              </a:solidFill>
            </a:endParaRPr>
          </a:p>
          <a:p>
            <a:pPr lvl="0"/>
            <a:r>
              <a:rPr lang="ru-RU" sz="1000" dirty="0">
                <a:solidFill>
                  <a:srgbClr val="FFFFFF"/>
                </a:solidFill>
              </a:rPr>
              <a:t>Исходная разработка</a:t>
            </a:r>
            <a:r>
              <a:rPr lang="ru-RU" sz="1000">
                <a:solidFill>
                  <a:srgbClr val="FFFFFF"/>
                </a:solidFill>
              </a:rPr>
              <a:t>: </a:t>
            </a:r>
            <a:r>
              <a:rPr lang="ru-RU" sz="1000" smtClean="0">
                <a:solidFill>
                  <a:srgbClr val="FFFFFF"/>
                </a:solidFill>
              </a:rPr>
              <a:t>Чарльз </a:t>
            </a:r>
            <a:r>
              <a:rPr lang="ru-RU" sz="1000" dirty="0">
                <a:solidFill>
                  <a:srgbClr val="FFFFFF"/>
                </a:solidFill>
              </a:rPr>
              <a:t>Северанс, Школа Информации Мичиганского </a:t>
            </a:r>
            <a:r>
              <a:rPr lang="ru-RU" sz="1000" dirty="0" smtClean="0">
                <a:solidFill>
                  <a:srgbClr val="FFFFFF"/>
                </a:solidFill>
              </a:rPr>
              <a:t>Университета</a:t>
            </a:r>
            <a:r>
              <a:rPr lang="en-US" sz="1000" dirty="0" smtClean="0">
                <a:solidFill>
                  <a:srgbClr val="FFFFFF"/>
                </a:solidFill>
              </a:rPr>
              <a:t>.</a:t>
            </a:r>
          </a:p>
          <a:p>
            <a:pPr lvl="0"/>
            <a:endParaRPr lang="en-US" sz="1000" dirty="0">
              <a:solidFill>
                <a:srgbClr val="FFFFFF"/>
              </a:solidFill>
            </a:endParaRPr>
          </a:p>
          <a:p>
            <a:r>
              <a:rPr lang="ru-RU" sz="1000" dirty="0">
                <a:solidFill>
                  <a:srgbClr val="FFFFFF"/>
                </a:solidFill>
              </a:rPr>
              <a:t>Перевод выполнила Фомкина Виолетта.</a:t>
            </a:r>
          </a:p>
          <a:p>
            <a:pPr lvl="0"/>
            <a:endParaRPr lang="ru-RU" sz="1000" dirty="0">
              <a:solidFill>
                <a:srgbClr val="FFFFFF"/>
              </a:solidFill>
            </a:endParaRPr>
          </a:p>
          <a:p>
            <a:pPr lvl="0"/>
            <a:endParaRPr lang="ru-RU" sz="1000" dirty="0">
              <a:solidFill>
                <a:srgbClr val="FFFFFF"/>
              </a:solidFill>
            </a:endParaRPr>
          </a:p>
          <a:p>
            <a:pPr lvl="0">
              <a:buClr>
                <a:schemeClr val="dk2"/>
              </a:buClr>
              <a:buSzPct val="61111"/>
            </a:pPr>
            <a:r>
              <a:rPr lang="ru-RU" sz="1000" dirty="0">
                <a:solidFill>
                  <a:schemeClr val="lt1"/>
                </a:solidFill>
              </a:rPr>
              <a:t>… Добавьте сюда новых авторов и переводчиков</a:t>
            </a:r>
          </a:p>
          <a:p>
            <a:pPr lvl="0"/>
            <a:endParaRPr lang="ru-RU" sz="1000" dirty="0">
              <a:solidFill>
                <a:srgbClr val="FFFFFF"/>
              </a:solidFill>
            </a:endParaRPr>
          </a:p>
          <a:p>
            <a:pPr lvl="0"/>
            <a:endParaRPr lang="en-US" sz="1000" dirty="0">
              <a:solidFill>
                <a:srgbClr val="FFFFFF"/>
              </a:solidFill>
            </a:endParaRPr>
          </a:p>
        </p:txBody>
      </p:sp>
      <p:pic>
        <p:nvPicPr>
          <p:cNvPr id="559" name="Shape 55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46318" y="519083"/>
            <a:ext cx="576450" cy="576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0" name="Shape 56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817449" y="619321"/>
            <a:ext cx="1107336" cy="375974"/>
          </a:xfrm>
          <a:prstGeom prst="rect">
            <a:avLst/>
          </a:prstGeom>
          <a:noFill/>
          <a:ln>
            <a:noFill/>
          </a:ln>
        </p:spPr>
      </p:pic>
      <p:sp>
        <p:nvSpPr>
          <p:cNvPr id="561" name="Shape 561"/>
          <p:cNvSpPr txBox="1"/>
          <p:nvPr/>
        </p:nvSpPr>
        <p:spPr>
          <a:xfrm>
            <a:off x="4896225" y="1293955"/>
            <a:ext cx="3823705" cy="3167206"/>
          </a:xfrm>
          <a:prstGeom prst="rect">
            <a:avLst/>
          </a:prstGeom>
          <a:noFill/>
          <a:ln>
            <a:noFill/>
          </a:ln>
        </p:spPr>
        <p:txBody>
          <a:bodyPr lIns="51700" tIns="51700" rIns="51700" bIns="51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" sz="10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>
          <a:xfrm>
            <a:off x="849313" y="480290"/>
            <a:ext cx="7445375" cy="535709"/>
          </a:xfrm>
        </p:spPr>
        <p:txBody>
          <a:bodyPr/>
          <a:lstStyle/>
          <a:p>
            <a:r>
              <a:rPr lang="ru-RU" altLang="en-US" sz="2800" dirty="0" smtClean="0">
                <a:solidFill>
                  <a:srgbClr val="00FF00"/>
                </a:solidFill>
              </a:rPr>
              <a:t>Дополнительная информация</a:t>
            </a:r>
            <a:endParaRPr lang="en-US" altLang="en-US" sz="2800" dirty="0">
              <a:solidFill>
                <a:srgbClr val="00FF00"/>
              </a:solidFill>
            </a:endParaRPr>
          </a:p>
        </p:txBody>
      </p:sp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849313" y="1123950"/>
            <a:ext cx="7445375" cy="3348038"/>
          </a:xfrm>
        </p:spPr>
        <p:txBody>
          <a:bodyPr anchor="t"/>
          <a:lstStyle/>
          <a:p>
            <a:pPr>
              <a:buFontTx/>
              <a:buChar char="•"/>
            </a:pPr>
            <a:r>
              <a:rPr lang="ru-RU" altLang="en-US" sz="1100" dirty="0" smtClean="0">
                <a:solidFill>
                  <a:schemeClr val="bg1"/>
                </a:solidFill>
              </a:rPr>
              <a:t>Форма для печенья «Снеговик»</a:t>
            </a:r>
            <a:r>
              <a:rPr lang="en-US" altLang="en-US" sz="1100" dirty="0" smtClean="0">
                <a:solidFill>
                  <a:schemeClr val="bg1"/>
                </a:solidFill>
              </a:rPr>
              <a:t> </a:t>
            </a:r>
            <a:r>
              <a:rPr lang="ru-RU" altLang="en-US" sz="1100" dirty="0" smtClean="0">
                <a:solidFill>
                  <a:schemeClr val="bg1"/>
                </a:solidFill>
              </a:rPr>
              <a:t>от</a:t>
            </a:r>
            <a:r>
              <a:rPr lang="en-US" altLang="en-US" sz="1100" dirty="0" smtClean="0">
                <a:solidFill>
                  <a:schemeClr val="bg1"/>
                </a:solidFill>
              </a:rPr>
              <a:t> Didriks</a:t>
            </a:r>
            <a:r>
              <a:rPr lang="ru-RU" altLang="en-US" sz="1100" dirty="0" smtClean="0">
                <a:solidFill>
                  <a:schemeClr val="bg1"/>
                </a:solidFill>
              </a:rPr>
              <a:t>, лицензия</a:t>
            </a:r>
            <a:r>
              <a:rPr lang="en-US" altLang="en-US" sz="1100" dirty="0" smtClean="0">
                <a:solidFill>
                  <a:schemeClr val="bg1"/>
                </a:solidFill>
              </a:rPr>
              <a:t> </a:t>
            </a:r>
            <a:r>
              <a:rPr lang="en-US" altLang="en-US" sz="1100" dirty="0">
                <a:solidFill>
                  <a:schemeClr val="bg1"/>
                </a:solidFill>
              </a:rPr>
              <a:t>CC </a:t>
            </a:r>
            <a:r>
              <a:rPr lang="ru-RU" altLang="en-US" sz="1100" dirty="0" smtClean="0">
                <a:solidFill>
                  <a:schemeClr val="bg1"/>
                </a:solidFill>
              </a:rPr>
              <a:t>(</a:t>
            </a:r>
            <a:r>
              <a:rPr lang="en-US" sz="1100" dirty="0">
                <a:solidFill>
                  <a:schemeClr val="bg1"/>
                </a:solidFill>
              </a:rPr>
              <a:t>Creative Commons</a:t>
            </a:r>
            <a:r>
              <a:rPr lang="ru-RU" altLang="en-US" sz="1100" dirty="0" smtClean="0">
                <a:solidFill>
                  <a:schemeClr val="bg1"/>
                </a:solidFill>
              </a:rPr>
              <a:t>)</a:t>
            </a:r>
            <a:r>
              <a:rPr lang="en-US" altLang="en-US" sz="1100" dirty="0" smtClean="0"/>
              <a:t>BY</a:t>
            </a:r>
            <a:r>
              <a:rPr lang="en-US" altLang="en-US" sz="1100" dirty="0"/>
              <a:t/>
            </a:r>
            <a:br>
              <a:rPr lang="en-US" altLang="en-US" sz="1100" dirty="0"/>
            </a:br>
            <a:r>
              <a:rPr lang="en-US" altLang="en-US" sz="1100" dirty="0">
                <a:hlinkClick r:id="rId2"/>
              </a:rPr>
              <a:t>https://www.flickr.com/photos/dinnerseries/23570475099</a:t>
            </a:r>
            <a:endParaRPr lang="en-US" altLang="en-US" sz="1100" dirty="0"/>
          </a:p>
          <a:p>
            <a:pPr algn="l">
              <a:buFontTx/>
              <a:buChar char="•"/>
            </a:pPr>
            <a:r>
              <a:rPr lang="ru-RU" altLang="en-US" sz="1100" dirty="0" smtClean="0">
                <a:solidFill>
                  <a:schemeClr val="bg1"/>
                </a:solidFill>
              </a:rPr>
              <a:t>Фотография из телесериала «Лесси». Лесси наблюдает как Джефф</a:t>
            </a:r>
            <a:r>
              <a:rPr lang="ru-RU" altLang="en-US" sz="1100" dirty="0">
                <a:solidFill>
                  <a:schemeClr val="bg1"/>
                </a:solidFill>
              </a:rPr>
              <a:t> </a:t>
            </a:r>
            <a:r>
              <a:rPr lang="ru-RU" altLang="en-US" sz="1100" dirty="0" smtClean="0">
                <a:solidFill>
                  <a:schemeClr val="bg1"/>
                </a:solidFill>
              </a:rPr>
              <a:t>(Томми Реттиг) возится с велосипедом</a:t>
            </a:r>
            <a:r>
              <a:rPr lang="en-US" altLang="en-US" sz="1100" dirty="0" smtClean="0"/>
              <a:t>Domain</a:t>
            </a:r>
            <a:r>
              <a:rPr lang="en-US" altLang="en-US" sz="1100" dirty="0"/>
              <a:t/>
            </a:r>
            <a:br>
              <a:rPr lang="en-US" altLang="en-US" sz="1100" dirty="0"/>
            </a:br>
            <a:r>
              <a:rPr lang="en-US" altLang="en-US" sz="1100" dirty="0">
                <a:hlinkClick r:id="rId3"/>
              </a:rPr>
              <a:t>https://en.wikipedia.org/wiki/Lassie#/media/File:Lassie_and_Tommy_Rettig_1956.JPG</a:t>
            </a:r>
            <a:endParaRPr lang="en-US" altLang="en-US" sz="1100" dirty="0"/>
          </a:p>
          <a:p>
            <a:pPr algn="l">
              <a:buFontTx/>
              <a:buChar char="•"/>
            </a:pPr>
            <a:endParaRPr lang="en-US" altLang="en-US" sz="1100" dirty="0"/>
          </a:p>
        </p:txBody>
      </p:sp>
    </p:spTree>
    <p:extLst>
      <p:ext uri="{BB962C8B-B14F-4D97-AF65-F5344CB8AC3E}">
        <p14:creationId xmlns:p14="http://schemas.microsoft.com/office/powerpoint/2010/main" val="730084390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25000"/>
              <a:buFont typeface="Cabin"/>
              <a:buNone/>
            </a:pPr>
            <a:r>
              <a:rPr lang="ru-RU" sz="47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Начнем с программ</a:t>
            </a:r>
            <a:endParaRPr lang="en" sz="47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Shape 481"/>
          <p:cNvSpPr txBox="1"/>
          <p:nvPr/>
        </p:nvSpPr>
        <p:spPr>
          <a:xfrm>
            <a:off x="675899" y="2053215"/>
            <a:ext cx="3842943" cy="100018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>
              <a:buClr>
                <a:srgbClr val="00FF00"/>
              </a:buClr>
              <a:buSzPct val="25000"/>
            </a:pPr>
            <a:r>
              <a:rPr lang="en-US" sz="1575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inp</a:t>
            </a:r>
            <a:r>
              <a:rPr lang="en-US" sz="1575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1575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input</a:t>
            </a:r>
            <a:r>
              <a:rPr lang="en-US" sz="1575" dirty="0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1575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</a:t>
            </a:r>
            <a:r>
              <a:rPr lang="ru-RU" sz="1575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Этаж в Европе</a:t>
            </a:r>
            <a:r>
              <a:rPr lang="en-US" sz="1575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?'</a:t>
            </a:r>
            <a:r>
              <a:rPr lang="en-US" sz="1575" dirty="0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endParaRPr lang="en-US" sz="1575" dirty="0">
              <a:solidFill>
                <a:srgbClr val="FFFF00"/>
              </a:solidFill>
              <a:latin typeface="Courier"/>
              <a:ea typeface="Courier New"/>
              <a:cs typeface="Courier"/>
              <a:sym typeface="Courier New"/>
            </a:endParaRPr>
          </a:p>
          <a:p>
            <a:pPr>
              <a:buClr>
                <a:srgbClr val="00FF00"/>
              </a:buClr>
              <a:buSzPct val="25000"/>
            </a:pPr>
            <a:r>
              <a:rPr lang="en-US" sz="1575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usf</a:t>
            </a:r>
            <a:r>
              <a:rPr lang="en-US" sz="1575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= </a:t>
            </a:r>
            <a:r>
              <a:rPr lang="en-US" sz="1575" dirty="0" err="1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int</a:t>
            </a:r>
            <a:r>
              <a:rPr lang="en-US" sz="1575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1575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inp</a:t>
            </a:r>
            <a:r>
              <a:rPr lang="en-US" sz="1575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  <a:r>
              <a:rPr lang="en-US" sz="1575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</a:t>
            </a:r>
            <a:r>
              <a:rPr lang="en-US" sz="1575" dirty="0">
                <a:solidFill>
                  <a:srgbClr val="00FFFF"/>
                </a:solidFill>
                <a:latin typeface="Courier"/>
                <a:ea typeface="Courier New"/>
                <a:cs typeface="Courier"/>
                <a:sym typeface="Courier New"/>
              </a:rPr>
              <a:t>+</a:t>
            </a:r>
            <a:r>
              <a:rPr lang="en-US" sz="1575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 1</a:t>
            </a:r>
          </a:p>
          <a:p>
            <a:pPr>
              <a:buClr>
                <a:srgbClr val="FFFF00"/>
              </a:buClr>
              <a:buSzPct val="25000"/>
            </a:pPr>
            <a:r>
              <a:rPr lang="en-US" sz="1575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print</a:t>
            </a:r>
            <a:r>
              <a:rPr lang="en-US" sz="1575" dirty="0" smtClean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(</a:t>
            </a:r>
            <a:r>
              <a:rPr lang="en-US" sz="1575" dirty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</a:t>
            </a:r>
            <a:r>
              <a:rPr lang="ru-RU" sz="1575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Этаж в США</a:t>
            </a:r>
            <a:r>
              <a:rPr lang="en-US" sz="1575" dirty="0" smtClean="0">
                <a:solidFill>
                  <a:schemeClr val="lt1"/>
                </a:solidFill>
                <a:latin typeface="Courier"/>
                <a:ea typeface="Courier New"/>
                <a:cs typeface="Courier"/>
                <a:sym typeface="Courier New"/>
              </a:rPr>
              <a:t>', </a:t>
            </a:r>
            <a:r>
              <a:rPr lang="en-US" sz="1575" dirty="0" err="1">
                <a:solidFill>
                  <a:srgbClr val="00FF00"/>
                </a:solidFill>
                <a:latin typeface="Courier"/>
                <a:ea typeface="Courier New"/>
                <a:cs typeface="Courier"/>
                <a:sym typeface="Courier New"/>
              </a:rPr>
              <a:t>usf</a:t>
            </a:r>
            <a:r>
              <a:rPr lang="en-US" sz="1575" dirty="0">
                <a:solidFill>
                  <a:srgbClr val="FFFF00"/>
                </a:solidFill>
                <a:latin typeface="Courier"/>
                <a:ea typeface="Courier New"/>
                <a:cs typeface="Courier"/>
                <a:sym typeface="Courier New"/>
              </a:rPr>
              <a:t>)</a:t>
            </a:r>
          </a:p>
        </p:txBody>
      </p:sp>
      <p:sp>
        <p:nvSpPr>
          <p:cNvPr id="482" name="Shape 482"/>
          <p:cNvSpPr txBox="1"/>
          <p:nvPr/>
        </p:nvSpPr>
        <p:spPr>
          <a:xfrm>
            <a:off x="5463088" y="1789762"/>
            <a:ext cx="2570569" cy="685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>
              <a:buClr>
                <a:schemeClr val="lt1"/>
              </a:buClr>
              <a:buSzPct val="25000"/>
            </a:pPr>
            <a:r>
              <a:rPr lang="ru-RU" sz="2138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Этаж в Европе</a:t>
            </a:r>
            <a:r>
              <a:rPr lang="en-US" sz="2138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 </a:t>
            </a:r>
            <a:r>
              <a:rPr lang="en-US" sz="2138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</a:p>
          <a:p>
            <a:pPr>
              <a:buClr>
                <a:schemeClr val="lt1"/>
              </a:buClr>
              <a:buSzPct val="25000"/>
            </a:pPr>
            <a:r>
              <a:rPr lang="ru-RU" sz="2138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Этаж в США</a:t>
            </a:r>
            <a:r>
              <a:rPr lang="en-US" sz="2138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2138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</a:t>
            </a:r>
          </a:p>
        </p:txBody>
      </p:sp>
      <p:pic>
        <p:nvPicPr>
          <p:cNvPr id="483" name="Shape 4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5899" y="671512"/>
            <a:ext cx="1785881" cy="119306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hape 178"/>
          <p:cNvSpPr/>
          <p:nvPr/>
        </p:nvSpPr>
        <p:spPr>
          <a:xfrm>
            <a:off x="4631871" y="3860074"/>
            <a:ext cx="1366157" cy="612321"/>
          </a:xfrm>
          <a:prstGeom prst="rect">
            <a:avLst/>
          </a:prstGeom>
          <a:solidFill>
            <a:srgbClr val="FF40FF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bin"/>
              <a:buNone/>
            </a:pPr>
            <a:r>
              <a:rPr lang="ru-RU" sz="26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Процесс</a:t>
            </a:r>
            <a:endParaRPr lang="en" sz="2600" u="none" strike="noStrike" cap="none" dirty="0">
              <a:solidFill>
                <a:schemeClr val="bg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8" name="Shape 179"/>
          <p:cNvSpPr/>
          <p:nvPr/>
        </p:nvSpPr>
        <p:spPr>
          <a:xfrm>
            <a:off x="2536371" y="3860074"/>
            <a:ext cx="1366157" cy="612321"/>
          </a:xfrm>
          <a:prstGeom prst="rect">
            <a:avLst/>
          </a:prstGeom>
          <a:solidFill>
            <a:srgbClr val="00F900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bin"/>
              <a:buNone/>
            </a:pPr>
            <a:r>
              <a:rPr lang="ru-RU" sz="2600" u="none" strike="noStrike" cap="none" dirty="0" smtClean="0">
                <a:solidFill>
                  <a:schemeClr val="bg2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Ввод</a:t>
            </a:r>
            <a:endParaRPr lang="en" sz="2600" u="none" strike="noStrike" cap="none" dirty="0">
              <a:solidFill>
                <a:schemeClr val="bg2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9" name="Shape 180"/>
          <p:cNvSpPr/>
          <p:nvPr/>
        </p:nvSpPr>
        <p:spPr>
          <a:xfrm>
            <a:off x="6667500" y="3860074"/>
            <a:ext cx="1627414" cy="612321"/>
          </a:xfrm>
          <a:prstGeom prst="rect">
            <a:avLst/>
          </a:prstGeom>
          <a:solidFill>
            <a:srgbClr val="FF9300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bin"/>
              <a:buNone/>
            </a:pPr>
            <a:r>
              <a:rPr lang="ru-RU" sz="2600" u="none" strike="noStrike" cap="none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Результат</a:t>
            </a:r>
            <a:endParaRPr lang="en" sz="2600" u="none" strike="noStrike" cap="none" dirty="0">
              <a:solidFill>
                <a:schemeClr val="bg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10" name="Shape 181"/>
          <p:cNvCxnSpPr/>
          <p:nvPr/>
        </p:nvCxnSpPr>
        <p:spPr>
          <a:xfrm rot="10800000">
            <a:off x="3917973" y="4158933"/>
            <a:ext cx="691243" cy="10498"/>
          </a:xfrm>
          <a:prstGeom prst="straightConnector1">
            <a:avLst/>
          </a:prstGeom>
          <a:noFill/>
          <a:ln w="50800" cap="flat" cmpd="sng">
            <a:solidFill>
              <a:srgbClr val="FFFB00"/>
            </a:solidFill>
            <a:prstDash val="solid"/>
            <a:miter/>
            <a:headEnd type="triangle" w="lg" len="lg"/>
            <a:tailEnd type="none" w="med" len="med"/>
          </a:ln>
        </p:spPr>
      </p:cxnSp>
      <p:cxnSp>
        <p:nvCxnSpPr>
          <p:cNvPr id="11" name="Shape 182"/>
          <p:cNvCxnSpPr/>
          <p:nvPr/>
        </p:nvCxnSpPr>
        <p:spPr>
          <a:xfrm rot="10800000">
            <a:off x="5982516" y="4158933"/>
            <a:ext cx="691243" cy="10498"/>
          </a:xfrm>
          <a:prstGeom prst="straightConnector1">
            <a:avLst/>
          </a:prstGeom>
          <a:noFill/>
          <a:ln w="50800" cap="flat" cmpd="sng">
            <a:solidFill>
              <a:srgbClr val="FFFB00"/>
            </a:solidFill>
            <a:prstDash val="solid"/>
            <a:miter/>
            <a:headEnd type="triangle" w="lg" len="lg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375766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>
            <a:spLocks noGrp="1"/>
          </p:cNvSpPr>
          <p:nvPr>
            <p:ph type="title"/>
          </p:nvPr>
        </p:nvSpPr>
        <p:spPr>
          <a:xfrm>
            <a:off x="441673" y="428625"/>
            <a:ext cx="8260654" cy="1000069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25000"/>
              <a:buFont typeface="Cabin"/>
              <a:buNone/>
            </a:pPr>
            <a:r>
              <a:rPr lang="ru-RU" sz="2900" u="none" strike="noStrike" cap="none" dirty="0" smtClean="0">
                <a:solidFill>
                  <a:srgbClr val="FFD966"/>
                </a:solidFill>
                <a:sym typeface="Cabin"/>
              </a:rPr>
              <a:t>Объектно-ориентированное программирование</a:t>
            </a:r>
            <a:endParaRPr lang="en" sz="2900" u="none" strike="noStrike" cap="none" dirty="0">
              <a:solidFill>
                <a:srgbClr val="FFD966"/>
              </a:solidFill>
              <a:sym typeface="Cabin"/>
            </a:endParaRPr>
          </a:p>
        </p:txBody>
      </p:sp>
      <p:sp>
        <p:nvSpPr>
          <p:cNvPr id="190" name="Shape 190"/>
          <p:cNvSpPr txBox="1">
            <a:spLocks noGrp="1"/>
          </p:cNvSpPr>
          <p:nvPr>
            <p:ph type="body" idx="1"/>
          </p:nvPr>
        </p:nvSpPr>
        <p:spPr>
          <a:xfrm>
            <a:off x="650081" y="1569438"/>
            <a:ext cx="7836750" cy="3207599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t" anchorCtr="0">
            <a:noAutofit/>
          </a:bodyPr>
          <a:lstStyle/>
          <a:p>
            <a:pPr marL="6477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73913"/>
              <a:buFont typeface="Cabin"/>
              <a:buChar char="•"/>
            </a:pPr>
            <a:r>
              <a:rPr lang="ru-RU" sz="2000" u="none" strike="noStrike" cap="none" dirty="0" smtClean="0">
                <a:solidFill>
                  <a:srgbClr val="FFFFFF"/>
                </a:solidFill>
                <a:sym typeface="Cabin"/>
              </a:rPr>
              <a:t>Программа состоит из множества взаимодействующих объектов</a:t>
            </a:r>
            <a:endParaRPr lang="en" sz="2000" u="none" strike="noStrike" cap="none" dirty="0">
              <a:solidFill>
                <a:srgbClr val="FFFFFF"/>
              </a:solidFill>
              <a:sym typeface="Cabin"/>
            </a:endParaRPr>
          </a:p>
          <a:p>
            <a:pPr marL="647700" lvl="0" indent="-330200">
              <a:spcBef>
                <a:spcPts val="1400"/>
              </a:spcBef>
              <a:buClr>
                <a:srgbClr val="FFFFFF"/>
              </a:buClr>
              <a:buSzPct val="173913"/>
            </a:pPr>
            <a:r>
              <a:rPr lang="ru-RU" sz="2000" u="none" strike="noStrike" cap="none" dirty="0" smtClean="0">
                <a:solidFill>
                  <a:srgbClr val="FFFFFF"/>
                </a:solidFill>
                <a:sym typeface="Cabin"/>
              </a:rPr>
              <a:t>Вместо того, чтобы быть «цельной программой», каждый объект </a:t>
            </a:r>
            <a:r>
              <a:rPr lang="ru-RU" sz="2000" dirty="0">
                <a:solidFill>
                  <a:schemeClr val="bg1"/>
                </a:solidFill>
              </a:rPr>
              <a:t>—</a:t>
            </a:r>
            <a:r>
              <a:rPr lang="ru-RU" sz="2000" u="none" strike="noStrike" cap="none" dirty="0" smtClean="0">
                <a:solidFill>
                  <a:srgbClr val="FFFFFF"/>
                </a:solidFill>
                <a:sym typeface="Cabin"/>
              </a:rPr>
              <a:t> словно маленький «остров» внутри программы, совместно работающий вместе с другими объектами</a:t>
            </a:r>
            <a:endParaRPr lang="en" sz="2000" u="none" strike="noStrike" cap="none" dirty="0">
              <a:solidFill>
                <a:srgbClr val="FFFFFF"/>
              </a:solidFill>
              <a:sym typeface="Cabin"/>
            </a:endParaRPr>
          </a:p>
          <a:p>
            <a:pPr marL="647700" marR="0" lvl="0" indent="-3302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FFFFFF"/>
              </a:buClr>
              <a:buSzPct val="173913"/>
              <a:buFont typeface="Cabin"/>
              <a:buChar char="•"/>
            </a:pPr>
            <a:r>
              <a:rPr lang="ru-RU" sz="2000" u="none" strike="noStrike" cap="none" dirty="0" smtClean="0">
                <a:solidFill>
                  <a:srgbClr val="FFFFFF"/>
                </a:solidFill>
                <a:sym typeface="Cabin"/>
              </a:rPr>
              <a:t>Программа состоит из одного или нескольких объектов, работающих вместе и использующих возможности друг друга</a:t>
            </a:r>
            <a:endParaRPr lang="en" sz="2000" u="none" strike="noStrike" cap="none" dirty="0">
              <a:solidFill>
                <a:srgbClr val="FFFFFF"/>
              </a:solidFill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>
            <a:spLocks noGrp="1"/>
          </p:cNvSpPr>
          <p:nvPr>
            <p:ph type="title"/>
          </p:nvPr>
        </p:nvSpPr>
        <p:spPr>
          <a:xfrm>
            <a:off x="650081" y="428625"/>
            <a:ext cx="7473254" cy="1000069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CBD23"/>
              </a:buClr>
              <a:buSzPct val="25000"/>
              <a:buFont typeface="Cabin"/>
              <a:buNone/>
            </a:pPr>
            <a:r>
              <a:rPr lang="ru-RU" sz="4700" u="none" strike="noStrike" cap="none" dirty="0" smtClean="0">
                <a:solidFill>
                  <a:srgbClr val="FFD966"/>
                </a:solidFill>
                <a:sym typeface="Cabin"/>
              </a:rPr>
              <a:t>Объект</a:t>
            </a:r>
            <a:endParaRPr lang="en" sz="4700" u="none" strike="noStrike" cap="none" dirty="0">
              <a:solidFill>
                <a:srgbClr val="FFD966"/>
              </a:solidFill>
              <a:sym typeface="Cabin"/>
            </a:endParaRPr>
          </a:p>
        </p:txBody>
      </p:sp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457200" lvl="0" indent="-368300">
              <a:spcBef>
                <a:spcPts val="0"/>
              </a:spcBef>
              <a:buClr>
                <a:srgbClr val="FFFFFF"/>
              </a:buClr>
              <a:buSzPct val="100000"/>
            </a:pPr>
            <a:r>
              <a:rPr lang="ru-RU" sz="2200" u="none" strike="noStrike" cap="none" dirty="0" smtClean="0">
                <a:solidFill>
                  <a:srgbClr val="00FA00"/>
                </a:solidFill>
                <a:sym typeface="Cabin"/>
              </a:rPr>
              <a:t>Объект </a:t>
            </a:r>
            <a:r>
              <a:rPr lang="ru-RU" sz="2400" dirty="0">
                <a:solidFill>
                  <a:srgbClr val="00FA00"/>
                </a:solidFill>
              </a:rPr>
              <a:t>—</a:t>
            </a:r>
            <a:r>
              <a:rPr lang="ru-RU" sz="2200" u="none" strike="noStrike" cap="none" dirty="0" smtClean="0">
                <a:solidFill>
                  <a:srgbClr val="00FA00"/>
                </a:solidFill>
                <a:sym typeface="Cabin"/>
              </a:rPr>
              <a:t> это сущность, содержащая Код и Данные</a:t>
            </a:r>
            <a:endParaRPr lang="en" sz="2200" u="none" strike="noStrike" cap="none" dirty="0">
              <a:solidFill>
                <a:srgbClr val="00FA00"/>
              </a:solidFill>
              <a:sym typeface="Cabin"/>
            </a:endParaRPr>
          </a:p>
          <a:p>
            <a:pPr marL="457200" lvl="0" indent="-368300">
              <a:spcBef>
                <a:spcPts val="1400"/>
              </a:spcBef>
              <a:buClr>
                <a:srgbClr val="FFFFFF"/>
              </a:buClr>
              <a:buSzPct val="100000"/>
            </a:pPr>
            <a:r>
              <a:rPr lang="ru-RU" sz="2200" u="none" strike="noStrike" cap="none" dirty="0" smtClean="0">
                <a:solidFill>
                  <a:srgbClr val="FFFFFF"/>
                </a:solidFill>
                <a:sym typeface="Cabin"/>
              </a:rPr>
              <a:t>Ключевой аспект объектного подхода </a:t>
            </a:r>
            <a:r>
              <a:rPr lang="ru-RU" sz="2400" dirty="0">
                <a:solidFill>
                  <a:schemeClr val="bg1"/>
                </a:solidFill>
              </a:rPr>
              <a:t>—</a:t>
            </a:r>
            <a:r>
              <a:rPr lang="ru-RU" sz="2200" u="none" strike="noStrike" cap="none" dirty="0" smtClean="0">
                <a:solidFill>
                  <a:srgbClr val="FFFFFF"/>
                </a:solidFill>
                <a:sym typeface="Cabin"/>
              </a:rPr>
              <a:t> разделить проблему на маленькие понятные части («Разделяй и властвуй»)</a:t>
            </a:r>
            <a:endParaRPr lang="en" sz="2200" u="none" strike="noStrike" cap="none" dirty="0" smtClean="0">
              <a:solidFill>
                <a:srgbClr val="FFFFFF"/>
              </a:solidFill>
              <a:sym typeface="Cabin"/>
            </a:endParaRPr>
          </a:p>
          <a:p>
            <a:pPr marL="457200" marR="0" lvl="0" indent="-3683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Cabin"/>
            </a:pPr>
            <a:r>
              <a:rPr lang="ru-RU" sz="2200" u="none" strike="noStrike" cap="none" dirty="0" smtClean="0">
                <a:solidFill>
                  <a:srgbClr val="FFFFFF"/>
                </a:solidFill>
                <a:sym typeface="Cabin"/>
              </a:rPr>
              <a:t>Ограничения, свойственные объектам, позволяют игнорировать ненужные детали</a:t>
            </a:r>
            <a:endParaRPr lang="en" sz="2200" u="none" strike="noStrike" cap="none" dirty="0" smtClean="0">
              <a:solidFill>
                <a:srgbClr val="FFFFFF"/>
              </a:solidFill>
              <a:sym typeface="Cabin"/>
            </a:endParaRPr>
          </a:p>
          <a:p>
            <a:pPr marL="457200" marR="0" lvl="0" indent="-368300" algn="l" rtl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Cabin"/>
            </a:pPr>
            <a:r>
              <a:rPr lang="ru-RU" sz="2200" u="none" strike="noStrike" cap="none" dirty="0" smtClean="0">
                <a:solidFill>
                  <a:srgbClr val="FFFFFF"/>
                </a:solidFill>
                <a:sym typeface="Cabin"/>
              </a:rPr>
              <a:t>Все это время мы использовали объекты: Строковые,  Числовые, Словари, Списки…</a:t>
            </a:r>
            <a:endParaRPr lang="en" sz="2200" u="none" strike="noStrike" cap="none" dirty="0">
              <a:solidFill>
                <a:srgbClr val="FFFFFF"/>
              </a:solidFill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Shape 2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72342" y="411479"/>
            <a:ext cx="5513614" cy="3754771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Shape 212"/>
          <p:cNvSpPr/>
          <p:nvPr/>
        </p:nvSpPr>
        <p:spPr>
          <a:xfrm>
            <a:off x="3135085" y="1440179"/>
            <a:ext cx="1366157" cy="612321"/>
          </a:xfrm>
          <a:prstGeom prst="rect">
            <a:avLst/>
          </a:prstGeom>
          <a:solidFill>
            <a:srgbClr val="FF40FF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ru-RU" sz="26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Объект</a:t>
            </a:r>
            <a:endParaRPr lang="en" sz="26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13" name="Shape 213"/>
          <p:cNvSpPr/>
          <p:nvPr/>
        </p:nvSpPr>
        <p:spPr>
          <a:xfrm>
            <a:off x="183885" y="715191"/>
            <a:ext cx="1366157" cy="612321"/>
          </a:xfrm>
          <a:prstGeom prst="rect">
            <a:avLst/>
          </a:prstGeom>
          <a:solidFill>
            <a:srgbClr val="00F900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bin"/>
              <a:buNone/>
            </a:pPr>
            <a:r>
              <a:rPr lang="ru-RU" sz="2600" u="none" strike="noStrike" cap="none" dirty="0" smtClean="0">
                <a:solidFill>
                  <a:schemeClr val="bg2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Ввод</a:t>
            </a:r>
            <a:endParaRPr lang="en" sz="2600" u="none" strike="noStrike" cap="none" dirty="0">
              <a:solidFill>
                <a:schemeClr val="bg2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14" name="Shape 214"/>
          <p:cNvSpPr/>
          <p:nvPr/>
        </p:nvSpPr>
        <p:spPr>
          <a:xfrm>
            <a:off x="7554685" y="3913958"/>
            <a:ext cx="1366157" cy="612321"/>
          </a:xfrm>
          <a:prstGeom prst="rect">
            <a:avLst/>
          </a:prstGeom>
          <a:solidFill>
            <a:srgbClr val="FF9300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ru-RU" sz="2600" u="none" strike="noStrike" cap="none" dirty="0" smtClean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Вывод</a:t>
            </a:r>
            <a:endParaRPr lang="en" sz="2600" u="none" strike="noStrike" cap="none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15" name="Shape 215"/>
          <p:cNvSpPr/>
          <p:nvPr/>
        </p:nvSpPr>
        <p:spPr>
          <a:xfrm>
            <a:off x="2846614" y="2659924"/>
            <a:ext cx="1366157" cy="612321"/>
          </a:xfrm>
          <a:prstGeom prst="rect">
            <a:avLst/>
          </a:prstGeom>
          <a:solidFill>
            <a:srgbClr val="FF40FF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ru-RU" sz="26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Строка</a:t>
            </a:r>
            <a:endParaRPr lang="en" sz="26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16" name="Shape 216"/>
          <p:cNvSpPr/>
          <p:nvPr/>
        </p:nvSpPr>
        <p:spPr>
          <a:xfrm>
            <a:off x="5486400" y="2116182"/>
            <a:ext cx="1366157" cy="612321"/>
          </a:xfrm>
          <a:prstGeom prst="rect">
            <a:avLst/>
          </a:prstGeom>
          <a:solidFill>
            <a:srgbClr val="FF40FF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ru-RU" sz="26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Объект</a:t>
            </a:r>
            <a:endParaRPr lang="en" sz="26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17" name="Shape 217"/>
          <p:cNvSpPr/>
          <p:nvPr/>
        </p:nvSpPr>
        <p:spPr>
          <a:xfrm>
            <a:off x="5099957" y="920931"/>
            <a:ext cx="1366157" cy="612321"/>
          </a:xfrm>
          <a:prstGeom prst="rect">
            <a:avLst/>
          </a:prstGeom>
          <a:solidFill>
            <a:srgbClr val="FF40FF"/>
          </a:solidFill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ru-RU" sz="23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Словарь</a:t>
            </a:r>
            <a:endParaRPr lang="en" sz="23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218" name="Shape 218"/>
          <p:cNvCxnSpPr/>
          <p:nvPr/>
        </p:nvCxnSpPr>
        <p:spPr>
          <a:xfrm flipH="1">
            <a:off x="4516687" y="1159098"/>
            <a:ext cx="634861" cy="579941"/>
          </a:xfrm>
          <a:prstGeom prst="straightConnector1">
            <a:avLst/>
          </a:prstGeom>
          <a:noFill/>
          <a:ln w="38100" cap="flat" cmpd="sng">
            <a:solidFill>
              <a:srgbClr val="FF40FF"/>
            </a:solidFill>
            <a:prstDash val="solid"/>
            <a:miter/>
            <a:headEnd type="triangle" w="lg" len="lg"/>
            <a:tailEnd type="none" w="med" len="med"/>
          </a:ln>
        </p:spPr>
      </p:cxnSp>
      <p:cxnSp>
        <p:nvCxnSpPr>
          <p:cNvPr id="219" name="Shape 219"/>
          <p:cNvCxnSpPr/>
          <p:nvPr/>
        </p:nvCxnSpPr>
        <p:spPr>
          <a:xfrm rot="10800000" flipH="1">
            <a:off x="4486140" y="1535805"/>
            <a:ext cx="837127" cy="376707"/>
          </a:xfrm>
          <a:prstGeom prst="straightConnector1">
            <a:avLst/>
          </a:prstGeom>
          <a:noFill/>
          <a:ln w="38100" cap="flat" cmpd="sng">
            <a:solidFill>
              <a:srgbClr val="FF40FF"/>
            </a:solidFill>
            <a:prstDash val="solid"/>
            <a:miter/>
            <a:headEnd type="triangle" w="lg" len="lg"/>
            <a:tailEnd type="none" w="med" len="med"/>
          </a:ln>
        </p:spPr>
      </p:cxnSp>
      <p:cxnSp>
        <p:nvCxnSpPr>
          <p:cNvPr id="220" name="Shape 220"/>
          <p:cNvCxnSpPr/>
          <p:nvPr/>
        </p:nvCxnSpPr>
        <p:spPr>
          <a:xfrm rot="10800000" flipH="1">
            <a:off x="3670478" y="2067059"/>
            <a:ext cx="42930" cy="579549"/>
          </a:xfrm>
          <a:prstGeom prst="straightConnector1">
            <a:avLst/>
          </a:prstGeom>
          <a:noFill/>
          <a:ln w="38100" cap="flat" cmpd="sng">
            <a:solidFill>
              <a:srgbClr val="FF40FF"/>
            </a:solidFill>
            <a:prstDash val="solid"/>
            <a:miter/>
            <a:headEnd type="triangle" w="lg" len="lg"/>
            <a:tailEnd type="none" w="med" len="med"/>
          </a:ln>
        </p:spPr>
      </p:cxnSp>
      <p:cxnSp>
        <p:nvCxnSpPr>
          <p:cNvPr id="221" name="Shape 221"/>
          <p:cNvCxnSpPr/>
          <p:nvPr/>
        </p:nvCxnSpPr>
        <p:spPr>
          <a:xfrm rot="10800000">
            <a:off x="4443211" y="2018762"/>
            <a:ext cx="1062507" cy="309093"/>
          </a:xfrm>
          <a:prstGeom prst="straightConnector1">
            <a:avLst/>
          </a:prstGeom>
          <a:noFill/>
          <a:ln w="38100" cap="flat" cmpd="sng">
            <a:solidFill>
              <a:srgbClr val="FF40FF"/>
            </a:solidFill>
            <a:prstDash val="solid"/>
            <a:miter/>
            <a:headEnd type="triangle" w="lg" len="lg"/>
            <a:tailEnd type="none" w="med" len="med"/>
          </a:ln>
        </p:spPr>
      </p:cxnSp>
      <p:cxnSp>
        <p:nvCxnSpPr>
          <p:cNvPr id="222" name="Shape 222"/>
          <p:cNvCxnSpPr/>
          <p:nvPr/>
        </p:nvCxnSpPr>
        <p:spPr>
          <a:xfrm flipH="1">
            <a:off x="3831464" y="2086377"/>
            <a:ext cx="225380" cy="521595"/>
          </a:xfrm>
          <a:prstGeom prst="straightConnector1">
            <a:avLst/>
          </a:prstGeom>
          <a:noFill/>
          <a:ln w="38100" cap="flat" cmpd="sng">
            <a:solidFill>
              <a:srgbClr val="FF40FF"/>
            </a:solidFill>
            <a:prstDash val="solid"/>
            <a:miter/>
            <a:headEnd type="triangle" w="lg" len="lg"/>
            <a:tailEnd type="none" w="med" len="med"/>
          </a:ln>
        </p:spPr>
      </p:cxnSp>
      <p:cxnSp>
        <p:nvCxnSpPr>
          <p:cNvPr id="223" name="Shape 223"/>
          <p:cNvCxnSpPr/>
          <p:nvPr/>
        </p:nvCxnSpPr>
        <p:spPr>
          <a:xfrm rot="10800000">
            <a:off x="1695718" y="1081825"/>
            <a:ext cx="1352282" cy="453981"/>
          </a:xfrm>
          <a:prstGeom prst="straightConnector1">
            <a:avLst/>
          </a:prstGeom>
          <a:noFill/>
          <a:ln w="76200" cap="flat" cmpd="sng">
            <a:solidFill>
              <a:srgbClr val="00F900"/>
            </a:solidFill>
            <a:prstDash val="solid"/>
            <a:miter/>
            <a:headEnd type="triangle" w="lg" len="lg"/>
            <a:tailEnd type="none" w="med" len="med"/>
          </a:ln>
        </p:spPr>
      </p:cxnSp>
      <p:cxnSp>
        <p:nvCxnSpPr>
          <p:cNvPr id="224" name="Shape 224"/>
          <p:cNvCxnSpPr/>
          <p:nvPr/>
        </p:nvCxnSpPr>
        <p:spPr>
          <a:xfrm rot="10800000">
            <a:off x="6256986" y="2810814"/>
            <a:ext cx="1180564" cy="1265349"/>
          </a:xfrm>
          <a:prstGeom prst="straightConnector1">
            <a:avLst/>
          </a:prstGeom>
          <a:noFill/>
          <a:ln w="76200" cap="flat" cmpd="sng">
            <a:solidFill>
              <a:srgbClr val="FF9300"/>
            </a:solidFill>
            <a:prstDash val="solid"/>
            <a:miter/>
            <a:headEnd type="triangle" w="lg" len="lg"/>
            <a:tailEnd type="none" w="med" len="med"/>
          </a:ln>
        </p:spPr>
      </p:cxnSp>
      <p:sp>
        <p:nvSpPr>
          <p:cNvPr id="225" name="Shape 225"/>
          <p:cNvSpPr/>
          <p:nvPr/>
        </p:nvSpPr>
        <p:spPr>
          <a:xfrm>
            <a:off x="233776" y="3331028"/>
            <a:ext cx="1986910" cy="979714"/>
          </a:xfrm>
          <a:prstGeom prst="rect">
            <a:avLst/>
          </a:prstGeom>
          <a:noFill/>
          <a:ln>
            <a:noFill/>
          </a:ln>
        </p:spPr>
        <p:txBody>
          <a:bodyPr lIns="21050" tIns="21050" rIns="21050" bIns="210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ru-RU" sz="23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Объекты создаются и используются</a:t>
            </a:r>
            <a:endParaRPr lang="en" sz="23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itle &amp; Subtitle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6234</TotalTime>
  <Words>2694</Words>
  <Application>Microsoft Office PowerPoint</Application>
  <PresentationFormat>Экран (16:9)</PresentationFormat>
  <Paragraphs>460</Paragraphs>
  <Slides>47</Slides>
  <Notes>45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48" baseType="lpstr">
      <vt:lpstr>Title &amp; Subtitle</vt:lpstr>
      <vt:lpstr>Объекты Пайтон</vt:lpstr>
      <vt:lpstr>Внимание!</vt:lpstr>
      <vt:lpstr>Презентация PowerPoint</vt:lpstr>
      <vt:lpstr>Презентация PowerPoint</vt:lpstr>
      <vt:lpstr>Начнем с программ</vt:lpstr>
      <vt:lpstr>Презентация PowerPoint</vt:lpstr>
      <vt:lpstr>Объектно-ориентированное программирование</vt:lpstr>
      <vt:lpstr>Объект</vt:lpstr>
      <vt:lpstr>Презентация PowerPoint</vt:lpstr>
      <vt:lpstr>Презентация PowerPoint</vt:lpstr>
      <vt:lpstr>Презентация PowerPoint</vt:lpstr>
      <vt:lpstr>Презентация PowerPoint</vt:lpstr>
      <vt:lpstr>Определения</vt:lpstr>
      <vt:lpstr>Терминология: Класс</vt:lpstr>
      <vt:lpstr>Терминология: Экземпляр</vt:lpstr>
      <vt:lpstr>Терминология: Метод</vt:lpstr>
      <vt:lpstr>Некоторые объекты Пайтон</vt:lpstr>
      <vt:lpstr>Образец класса</vt:lpstr>
      <vt:lpstr>Презентация PowerPoint</vt:lpstr>
      <vt:lpstr>Презентация PowerPoint</vt:lpstr>
      <vt:lpstr>Презентация PowerPoint</vt:lpstr>
      <vt:lpstr>Презентация PowerPoint</vt:lpstr>
      <vt:lpstr>Забавы с dir() и type()</vt:lpstr>
      <vt:lpstr>«Ботанский» способ нахождения возможностей объекта</vt:lpstr>
      <vt:lpstr>Презентация PowerPoint</vt:lpstr>
      <vt:lpstr>Пробуем применить dir() к строке</vt:lpstr>
      <vt:lpstr>Жизненный цикл объекта</vt:lpstr>
      <vt:lpstr>Жизненный цикл объекта</vt:lpstr>
      <vt:lpstr>Конструктор</vt:lpstr>
      <vt:lpstr>Презентация PowerPoint</vt:lpstr>
      <vt:lpstr>Конструктор</vt:lpstr>
      <vt:lpstr>Множество экземпляров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Наследование</vt:lpstr>
      <vt:lpstr>Наследование</vt:lpstr>
      <vt:lpstr>Терминология: Наследование</vt:lpstr>
      <vt:lpstr>Презентация PowerPoint</vt:lpstr>
      <vt:lpstr>Презентация PowerPoint</vt:lpstr>
      <vt:lpstr>Презентация PowerPoint</vt:lpstr>
      <vt:lpstr>Определения</vt:lpstr>
      <vt:lpstr>Резюме</vt:lpstr>
      <vt:lpstr>Авторы  / Благодарности</vt:lpstr>
      <vt:lpstr>Дополнительная информация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Python Objects</dc:title>
  <cp:lastModifiedBy>Vita</cp:lastModifiedBy>
  <cp:revision>176</cp:revision>
  <dcterms:modified xsi:type="dcterms:W3CDTF">2021-05-07T18:33:01Z</dcterms:modified>
</cp:coreProperties>
</file>