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3" r:id="rId1"/>
  </p:sldMasterIdLst>
  <p:notesMasterIdLst>
    <p:notesMasterId r:id="rId98"/>
  </p:notesMasterIdLst>
  <p:sldIdLst>
    <p:sldId id="256" r:id="rId2"/>
    <p:sldId id="257" r:id="rId3"/>
    <p:sldId id="349" r:id="rId4"/>
    <p:sldId id="350" r:id="rId5"/>
    <p:sldId id="258" r:id="rId6"/>
    <p:sldId id="259" r:id="rId7"/>
    <p:sldId id="260" r:id="rId8"/>
    <p:sldId id="261" r:id="rId9"/>
    <p:sldId id="262" r:id="rId10"/>
    <p:sldId id="351" r:id="rId11"/>
    <p:sldId id="263" r:id="rId12"/>
    <p:sldId id="264" r:id="rId13"/>
    <p:sldId id="265" r:id="rId14"/>
    <p:sldId id="267" r:id="rId15"/>
    <p:sldId id="268" r:id="rId16"/>
    <p:sldId id="269" r:id="rId17"/>
    <p:sldId id="270" r:id="rId18"/>
    <p:sldId id="271" r:id="rId19"/>
    <p:sldId id="355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354" r:id="rId48"/>
    <p:sldId id="352" r:id="rId49"/>
    <p:sldId id="353" r:id="rId50"/>
    <p:sldId id="301" r:id="rId51"/>
    <p:sldId id="302" r:id="rId52"/>
    <p:sldId id="303" r:id="rId53"/>
    <p:sldId id="304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13" r:id="rId62"/>
    <p:sldId id="314" r:id="rId63"/>
    <p:sldId id="315" r:id="rId64"/>
    <p:sldId id="316" r:id="rId65"/>
    <p:sldId id="317" r:id="rId66"/>
    <p:sldId id="318" r:id="rId67"/>
    <p:sldId id="319" r:id="rId68"/>
    <p:sldId id="320" r:id="rId69"/>
    <p:sldId id="321" r:id="rId70"/>
    <p:sldId id="322" r:id="rId71"/>
    <p:sldId id="323" r:id="rId72"/>
    <p:sldId id="324" r:id="rId73"/>
    <p:sldId id="325" r:id="rId74"/>
    <p:sldId id="326" r:id="rId75"/>
    <p:sldId id="327" r:id="rId76"/>
    <p:sldId id="328" r:id="rId77"/>
    <p:sldId id="329" r:id="rId78"/>
    <p:sldId id="330" r:id="rId79"/>
    <p:sldId id="331" r:id="rId80"/>
    <p:sldId id="332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  <p:sldId id="342" r:id="rId91"/>
    <p:sldId id="343" r:id="rId92"/>
    <p:sldId id="344" r:id="rId93"/>
    <p:sldId id="345" r:id="rId94"/>
    <p:sldId id="346" r:id="rId95"/>
    <p:sldId id="347" r:id="rId96"/>
    <p:sldId id="348" r:id="rId9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8"/>
    <p:restoredTop sz="93382"/>
  </p:normalViewPr>
  <p:slideViewPr>
    <p:cSldViewPr snapToGrid="0" snapToObjects="1">
      <p:cViewPr>
        <p:scale>
          <a:sx n="99" d="100"/>
          <a:sy n="99" d="100"/>
        </p:scale>
        <p:origin x="-426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29756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42078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844038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103090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16921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299851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872119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92299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931224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46458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0" name="Shape 3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50216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Shape 3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6325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Shape 2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65811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14519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Shape 3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79904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Shape 3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709687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37282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Shape 3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040318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Shape 4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210504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Shape 4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119433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Shape 4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1378579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Shape 4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556134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Shape 4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41394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068698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915777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Shape 4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870231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342077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Shape 4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815131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Shape 4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Shape 4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0573925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6247153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780489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Shape 4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Shape 4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642282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9" name="Shape 4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5157038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5" name="Shape 4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17373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Shape 2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835940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1856860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Shape 5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2752569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Shape 5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2383583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Shape 5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96816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altLang="en-US" sz="675">
              <a:ea typeface="ＭＳ Ｐゴシック" charset="-128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36BA484C-3CEC-6046-95F8-F6FF97892563}" type="slidenum">
              <a:rPr lang="en-US" altLang="en-US" sz="1200">
                <a:solidFill>
                  <a:srgbClr val="FFFFFF"/>
                </a:solidFill>
                <a:latin typeface="Gill Sans" charset="0"/>
                <a:ea typeface="ヒラギノ角ゴ ProN W3" charset="-128"/>
              </a:rPr>
              <a:pPr>
                <a:spcBef>
                  <a:spcPct val="0"/>
                </a:spcBef>
              </a:pPr>
              <a:t>47</a:t>
            </a:fld>
            <a:endParaRPr lang="en-US" altLang="en-US" sz="1200">
              <a:solidFill>
                <a:srgbClr val="FFFFFF"/>
              </a:solidFill>
              <a:latin typeface="Gill Sans" charset="0"/>
              <a:ea typeface="ヒラギノ角ゴ ProN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2261480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altLang="en-US" sz="675">
              <a:ea typeface="ＭＳ Ｐゴシック" charset="-128"/>
            </a:endParaRP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6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36BA484C-3CEC-6046-95F8-F6FF97892563}" type="slidenum">
              <a:rPr lang="en-US" altLang="en-US" sz="1200">
                <a:solidFill>
                  <a:srgbClr val="FFFFFF"/>
                </a:solidFill>
                <a:latin typeface="Gill Sans" charset="0"/>
                <a:ea typeface="ヒラギノ角ゴ ProN W3" charset="-128"/>
              </a:rPr>
              <a:pPr>
                <a:spcBef>
                  <a:spcPct val="0"/>
                </a:spcBef>
              </a:pPr>
              <a:t>48</a:t>
            </a:fld>
            <a:endParaRPr lang="en-US" altLang="en-US" sz="1200">
              <a:solidFill>
                <a:srgbClr val="FFFFFF"/>
              </a:solidFill>
              <a:latin typeface="Gill Sans" charset="0"/>
              <a:ea typeface="ヒラギノ角ゴ ProN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148154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Shape 5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Shape 5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724097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Shape 5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2924843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Shape 5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Shape 5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605891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Shape 5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Shape 5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5176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0378775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Shape 6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Shape 6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0349970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Shape 6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Shape 6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3880846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Shape 6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Shape 6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8803964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Shape 6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Shape 6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6752338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Shape 6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46" name="Shape 6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Shape 6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fld id="{00000000-1234-1234-1234-123412341234}" type="slidenum">
              <a:rPr lang="en" sz="12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58</a:t>
            </a:fld>
            <a:endParaRPr lang="en" sz="12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61090934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Shape 6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Shape 6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3406191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Shape 6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Shape 6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7665654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Shape 7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Shape 7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6447286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Shape 7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Shape 7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9241882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40590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8514794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Shape 7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Shape 7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8802330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Shape 7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7" name="Shape 7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5566445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Shape 7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Shape 7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43916018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Shape 7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Shape 7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398497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Shape 7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Shape 7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5368493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Shape 7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Shape 7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49410299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Shape 7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Shape 7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4730563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Shape 7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Shape 7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0530532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Shape 7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Shape 7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2808055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Shape 7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Shape 7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76193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07555501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Shape 8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Shape 8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7415673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Shape 8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Shape 8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33359285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Shape 8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Shape 8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94054846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Shape 8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Shape 8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6387065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2" name="Shape 8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Shape 8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0489884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Shape 8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Shape 8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33185113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Shape 8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Shape 8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58739177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Shape 8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Shape 8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3435386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Shape 9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Shape 9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01792686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Shape 9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Shape 9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637576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54613165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Shape 9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Shape 9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01563509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Shape 9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Shape 9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2488568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Shape 9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67" name="Shape 9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2218290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Shape 9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Shape 9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315007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Shape 9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78" name="Shape 9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8923168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Shape 9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Shape 9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756428154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Shape 9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2" name="Shape 9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777261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Shape 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7" name="Shape 9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7949026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7" name="Shape 10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08" name="Shape 10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2991975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Shape 10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4" name="Shape 10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1728707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83297113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Shape 10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0" name="Shape 10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68619859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Shape 10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Shape 10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95260177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Shape 10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2" name="Shape 10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444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pe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650081" y="864393"/>
            <a:ext cx="7836693" cy="1735930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 sz="5400"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40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207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47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50081" y="2650331"/>
            <a:ext cx="7836693" cy="592931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t" anchorCtr="0"/>
          <a:lstStyle>
            <a:lvl1pPr marL="190500" lvl="0" indent="-190500" algn="ctr" rtl="0">
              <a:spcBef>
                <a:spcPts val="0"/>
              </a:spcBef>
              <a:spcAft>
                <a:spcPts val="0"/>
              </a:spcAft>
              <a:defRPr/>
            </a:lvl1pPr>
            <a:lvl2pPr marL="419100" lvl="1" indent="-165100" algn="ctr" rtl="0">
              <a:spcBef>
                <a:spcPts val="0"/>
              </a:spcBef>
              <a:spcAft>
                <a:spcPts val="0"/>
              </a:spcAft>
              <a:defRPr/>
            </a:lvl2pPr>
            <a:lvl3pPr marL="647700" lvl="2" indent="-127000" algn="ctr" rtl="0">
              <a:spcBef>
                <a:spcPts val="0"/>
              </a:spcBef>
              <a:spcAft>
                <a:spcPts val="0"/>
              </a:spcAft>
              <a:defRPr/>
            </a:lvl3pPr>
            <a:lvl4pPr marL="901700" lvl="3" indent="-127000" algn="ctr" rtl="0">
              <a:spcBef>
                <a:spcPts val="0"/>
              </a:spcBef>
              <a:spcAft>
                <a:spcPts val="0"/>
              </a:spcAft>
              <a:defRPr/>
            </a:lvl4pPr>
            <a:lvl5pPr marL="1155700" lvl="4" indent="-127000" algn="ctr" rtl="0">
              <a:spcBef>
                <a:spcPts val="0"/>
              </a:spcBef>
              <a:spcAft>
                <a:spcPts val="0"/>
              </a:spcAft>
              <a:defRPr/>
            </a:lvl5pPr>
            <a:lvl6pPr marL="2540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207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47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650081" y="437989"/>
            <a:ext cx="7836750" cy="990703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40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207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47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50081" y="1464468"/>
            <a:ext cx="7836750" cy="3207599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t" anchorCtr="0"/>
          <a:lstStyle>
            <a:lvl1pPr marL="696913" lvl="0" indent="-328613" algn="l" rtl="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tabLst/>
              <a:defRPr sz="2800"/>
            </a:lvl1pPr>
            <a:lvl2pPr marL="558800" lvl="1" indent="-25400" algn="l" rtl="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723900" lvl="2" indent="-25400" algn="l" rtl="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901700" lvl="3" indent="-38100" algn="l" rtl="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066800" lvl="4" indent="-38100" algn="l" rtl="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1320800" lvl="5" indent="-38100" algn="l" rtl="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1574800" lvl="6" indent="-25400" algn="l" rtl="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1841500" lvl="7" indent="-38100" algn="l" rtl="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2095500" lvl="8" indent="-38100" algn="l" rtl="0"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/>
          </p:nvPr>
        </p:nvSpPr>
        <p:spPr>
          <a:xfrm>
            <a:off x="650081" y="437989"/>
            <a:ext cx="7836750" cy="990703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 sz="4000"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40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207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47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209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841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650081" y="864393"/>
            <a:ext cx="7836693" cy="1735930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SzPct val="80000"/>
              <a:defRPr sz="1000" b="0" i="0" u="none" strike="noStrike" cap="none"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SzPct val="80000"/>
              <a:defRPr sz="1000" b="0" i="0" u="none" strike="noStrike" cap="none"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SzPct val="80000"/>
              <a:defRPr sz="1000" b="0" i="0" u="none" strike="noStrike" cap="none"/>
            </a:lvl5pPr>
            <a:lvl6pPr marL="254000" marR="0" lvl="5" indent="0" algn="ctr" rtl="0">
              <a:spcBef>
                <a:spcPts val="0"/>
              </a:spcBef>
              <a:spcAft>
                <a:spcPts val="0"/>
              </a:spcAft>
              <a:buSzPct val="80000"/>
              <a:defRPr sz="1000" b="0" i="0" u="none" strike="noStrike" cap="none"/>
            </a:lvl6pPr>
            <a:lvl7pPr marL="520700" marR="0" lvl="6" indent="0" algn="ctr" rtl="0">
              <a:spcBef>
                <a:spcPts val="0"/>
              </a:spcBef>
              <a:spcAft>
                <a:spcPts val="0"/>
              </a:spcAft>
              <a:buSzPct val="80000"/>
              <a:defRPr sz="1000" b="0" i="0" u="none" strike="noStrike" cap="none"/>
            </a:lvl7pPr>
            <a:lvl8pPr marL="774700" marR="0" lvl="7" indent="0" algn="ctr" rtl="0">
              <a:spcBef>
                <a:spcPts val="0"/>
              </a:spcBef>
              <a:spcAft>
                <a:spcPts val="0"/>
              </a:spcAft>
              <a:buSzPct val="80000"/>
              <a:defRPr sz="1000" b="0" i="0" u="none" strike="noStrike" cap="none"/>
            </a:lvl8pPr>
            <a:lvl9pPr marL="1028700" marR="0" lvl="8" indent="0" algn="ctr" rtl="0">
              <a:spcBef>
                <a:spcPts val="0"/>
              </a:spcBef>
              <a:spcAft>
                <a:spcPts val="0"/>
              </a:spcAft>
              <a:buSzPct val="80000"/>
              <a:defRPr sz="1000" b="0" i="0" u="none" strike="noStrike" cap="none"/>
            </a:lvl9pPr>
          </a:lstStyle>
          <a:p>
            <a:endParaRPr dirty="0"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50081" y="2650331"/>
            <a:ext cx="7836693" cy="592931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t" anchorCtr="0"/>
          <a:lstStyle>
            <a:lvl1pPr marL="1905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19100" marR="0" lvl="1" indent="-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647700" marR="0" lvl="2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901700" marR="0" lvl="3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155700" marR="0" lvl="4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4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5207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7747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0287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Rectangle 3"/>
          <p:cNvSpPr>
            <a:spLocks noChangeArrowheads="1"/>
          </p:cNvSpPr>
          <p:nvPr userDrawn="1"/>
        </p:nvSpPr>
        <p:spPr bwMode="auto">
          <a:xfrm>
            <a:off x="0" y="4675695"/>
            <a:ext cx="9144000" cy="467805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0" y="-27574"/>
            <a:ext cx="9144000" cy="467805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91" r:id="rId2"/>
    <p:sldLayoutId id="2147483704" r:id="rId3"/>
    <p:sldLayoutId id="2147483705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4800" b="0" i="0" u="none" strike="noStrike" cap="none">
          <a:solidFill>
            <a:srgbClr val="FFFF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40;&#1076;&#1084;&#1080;&#1085;&#1080;&#1089;&#1090;&#1088;&#1072;&#1090;&#1086;&#1088;_&#1073;&#1072;&#1079;_&#1076;&#1072;&#1085;&#1085;&#1099;&#1093;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en.wikipedia.org/wiki/Database_administrator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2;&#1086;&#1076;&#1077;&#1083;&#1100;_&#1073;&#1072;&#1079;&#1099;_&#1076;&#1072;&#1085;&#1085;&#1099;&#1093;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en.wikipedia.org/wiki/Database_model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hyperlink" Target="http://www.sqlite.org/famous.html" TargetMode="Externa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qlitebrowser.or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SQL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SQL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6;&#1077;&#1083;&#1103;&#1094;&#1080;&#1086;&#1085;&#1085;&#1072;&#1103;_&#1084;&#1086;&#1076;&#1077;&#1083;&#1100;_&#1076;&#1072;&#1085;&#1085;&#1099;&#1093;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n.wikipedia.org/wiki/Relational_model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6;&#1077;&#1083;&#1103;&#1094;&#1080;&#1086;&#1085;&#1085;&#1072;&#1103;_&#1073;&#1072;&#1079;&#1072;_&#1076;&#1072;&#1085;&#1085;&#1099;&#1093;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en.wikipedia.org/wiki/Relational_database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3;&#1086;&#1088;&#1084;&#1072;&#1083;&#1100;&#1085;&#1072;&#1103;_&#1092;&#1086;&#1088;&#1084;&#1072;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Database_normalization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g"/><Relationship Id="rId4" Type="http://schemas.openxmlformats.org/officeDocument/2006/relationships/image" Target="../media/image50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en.wikipedia.org/wiki/Row_(database)" TargetMode="Externa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4.png"/><Relationship Id="rId4" Type="http://schemas.openxmlformats.org/officeDocument/2006/relationships/image" Target="../media/image4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Join_(SQL)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en.wikipedia.org/wiki/Join_(SQL)" TargetMode="Externa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4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5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Join_(SQL)" TargetMode="Externa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Join_(SQL)" TargetMode="External"/><Relationship Id="rId4" Type="http://schemas.openxmlformats.org/officeDocument/2006/relationships/image" Target="../media/image63.jp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4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SQ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SQL" TargetMode="Externa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4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jpg"/><Relationship Id="rId4" Type="http://schemas.openxmlformats.org/officeDocument/2006/relationships/hyperlink" Target="http://open.umich.ed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650081" y="707231"/>
            <a:ext cx="7836693" cy="1893093"/>
          </a:xfrm>
          <a:prstGeom prst="rect">
            <a:avLst/>
          </a:prstGeom>
          <a:noFill/>
          <a:ln w="9525" cap="flat" cmpd="sng">
            <a:solidFill>
              <a:srgbClr val="FFFF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21425" tIns="21425" rIns="21425" bIns="2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Реляционные базы данных</a:t>
            </a:r>
            <a:r>
              <a:rPr lang="en" sz="43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" sz="43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43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</a:t>
            </a:r>
          </a:p>
        </p:txBody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50081" y="2650331"/>
            <a:ext cx="7836693" cy="592931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1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Чарльз Северанс</a:t>
            </a:r>
            <a:endParaRPr lang="en" sz="1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9050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206"/>
          <p:cNvSpPr txBox="1"/>
          <p:nvPr/>
        </p:nvSpPr>
        <p:spPr>
          <a:xfrm>
            <a:off x="1692633" y="3878497"/>
            <a:ext cx="5915813" cy="6019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18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Пайтон для всех</a:t>
            </a:r>
            <a:endParaRPr lang="en-US" sz="1800" u="none" strike="noStrike" cap="none" dirty="0" smtClean="0">
              <a:solidFill>
                <a:srgbClr val="FFFF00"/>
              </a:solidFill>
              <a:latin typeface="Arial Regular" charset="0"/>
              <a:ea typeface="Arial Regular" charset="0"/>
              <a:cs typeface="Arial Regular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1800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rPr>
              <a:t>www.py4e.com/lectures3/</a:t>
            </a:r>
          </a:p>
        </p:txBody>
      </p:sp>
      <p:pic>
        <p:nvPicPr>
          <p:cNvPr id="13" name="Shape 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9909" y="4091044"/>
            <a:ext cx="1166184" cy="395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2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3081" y="3689514"/>
            <a:ext cx="797460" cy="7974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/>
          <p:nvPr/>
        </p:nvSpPr>
        <p:spPr>
          <a:xfrm>
            <a:off x="6684920" y="952017"/>
            <a:ext cx="2193074" cy="1235924"/>
          </a:xfrm>
          <a:prstGeom prst="rect">
            <a:avLst/>
          </a:prstGeom>
          <a:noFill/>
          <a:ln w="1016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Файл базы данных</a:t>
            </a:r>
            <a:endParaRPr lang="en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7" name="Shape 287"/>
          <p:cNvSpPr txBox="1"/>
          <p:nvPr/>
        </p:nvSpPr>
        <p:spPr>
          <a:xfrm>
            <a:off x="3580193" y="952017"/>
            <a:ext cx="2193074" cy="1235924"/>
          </a:xfrm>
          <a:prstGeom prst="rect">
            <a:avLst/>
          </a:prstGeom>
          <a:noFill/>
          <a:ln w="1016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Программы на Пайтон</a:t>
            </a:r>
            <a:endParaRPr lang="en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8" name="Shape 288"/>
          <p:cNvSpPr txBox="1"/>
          <p:nvPr/>
        </p:nvSpPr>
        <p:spPr>
          <a:xfrm>
            <a:off x="4015973" y="3377385"/>
            <a:ext cx="1221581" cy="650024"/>
          </a:xfrm>
          <a:prstGeom prst="rect">
            <a:avLst/>
          </a:prstGeom>
          <a:noFill/>
          <a:ln w="1016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</a:t>
            </a:r>
            <a:endParaRPr lang="en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9" name="Shape 289"/>
          <p:cNvSpPr txBox="1"/>
          <p:nvPr/>
        </p:nvSpPr>
        <p:spPr>
          <a:xfrm>
            <a:off x="6684920" y="2867647"/>
            <a:ext cx="2193074" cy="1484812"/>
          </a:xfrm>
          <a:prstGeom prst="rect">
            <a:avLst/>
          </a:prstGeom>
          <a:noFill/>
          <a:ln w="1016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</a:t>
            </a:r>
            <a:endParaRPr lang="ru-RU" sz="24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Браузер баз данных</a:t>
            </a:r>
            <a:endParaRPr lang="en" sz="2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0" name="Shape 290"/>
          <p:cNvSpPr/>
          <p:nvPr/>
        </p:nvSpPr>
        <p:spPr>
          <a:xfrm>
            <a:off x="5773268" y="1116323"/>
            <a:ext cx="854515" cy="842906"/>
          </a:xfrm>
          <a:prstGeom prst="leftRightArrow">
            <a:avLst>
              <a:gd name="adj1" fmla="val 42186"/>
              <a:gd name="adj2" fmla="val 17802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1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</a:p>
        </p:txBody>
      </p:sp>
      <p:sp>
        <p:nvSpPr>
          <p:cNvPr id="291" name="Shape 291"/>
          <p:cNvSpPr/>
          <p:nvPr/>
        </p:nvSpPr>
        <p:spPr>
          <a:xfrm rot="5400000">
            <a:off x="7474303" y="1948514"/>
            <a:ext cx="621450" cy="1128768"/>
          </a:xfrm>
          <a:prstGeom prst="leftRightArrow">
            <a:avLst>
              <a:gd name="adj1" fmla="val 60467"/>
              <a:gd name="adj2" fmla="val 19531"/>
            </a:avLst>
          </a:prstGeom>
          <a:blipFill rotWithShape="0">
            <a:blip r:embed="rId3">
              <a:alphaModFix/>
            </a:blip>
            <a:stretch>
              <a:fillRect t="-1" b="-1"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Shape 292"/>
          <p:cNvSpPr txBox="1"/>
          <p:nvPr/>
        </p:nvSpPr>
        <p:spPr>
          <a:xfrm>
            <a:off x="7519845" y="2333361"/>
            <a:ext cx="519749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</a:p>
        </p:txBody>
      </p:sp>
      <p:cxnSp>
        <p:nvCxnSpPr>
          <p:cNvPr id="293" name="Shape 293"/>
          <p:cNvCxnSpPr>
            <a:stCxn id="288" idx="0"/>
          </p:cNvCxnSpPr>
          <p:nvPr/>
        </p:nvCxnSpPr>
        <p:spPr>
          <a:xfrm flipV="1">
            <a:off x="4626764" y="2202174"/>
            <a:ext cx="0" cy="1175211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294" name="Shape 294"/>
          <p:cNvCxnSpPr/>
          <p:nvPr/>
        </p:nvCxnSpPr>
        <p:spPr>
          <a:xfrm rot="10800000">
            <a:off x="5242926" y="3702397"/>
            <a:ext cx="1384857" cy="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stealth" w="med" len="med"/>
          </a:ln>
        </p:spPr>
      </p:cxnSp>
      <p:sp>
        <p:nvSpPr>
          <p:cNvPr id="295" name="Shape 295"/>
          <p:cNvSpPr/>
          <p:nvPr/>
        </p:nvSpPr>
        <p:spPr>
          <a:xfrm>
            <a:off x="1294489" y="692643"/>
            <a:ext cx="1412462" cy="847360"/>
          </a:xfrm>
          <a:prstGeom prst="can">
            <a:avLst>
              <a:gd name="adj" fmla="val 25000"/>
            </a:avLst>
          </a:prstGeom>
          <a:gradFill>
            <a:gsLst>
              <a:gs pos="0">
                <a:schemeClr val="accent1"/>
              </a:gs>
              <a:gs pos="100000">
                <a:srgbClr val="FFFF63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51425" tIns="25700" rIns="51425" bIns="2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ru-RU" sz="1800" dirty="0" smtClean="0">
                <a:solidFill>
                  <a:schemeClr val="dk2"/>
                </a:solidFill>
              </a:rPr>
              <a:t>Входящие файлы</a:t>
            </a:r>
            <a:endParaRPr lang="en"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Shape 296"/>
          <p:cNvSpPr/>
          <p:nvPr/>
        </p:nvSpPr>
        <p:spPr>
          <a:xfrm>
            <a:off x="2575065" y="2477486"/>
            <a:ext cx="1440908" cy="847360"/>
          </a:xfrm>
          <a:prstGeom prst="can">
            <a:avLst>
              <a:gd name="adj" fmla="val 25000"/>
            </a:avLst>
          </a:prstGeom>
          <a:gradFill>
            <a:gsLst>
              <a:gs pos="0">
                <a:schemeClr val="accent1"/>
              </a:gs>
              <a:gs pos="100000">
                <a:srgbClr val="FFFF63"/>
              </a:gs>
            </a:gsLst>
            <a:lin ang="16200000" scaled="0"/>
          </a:gradFill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51425" tIns="25700" rIns="51425" bIns="2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ru-RU" sz="1800" b="0" i="0" u="none" strike="noStrike" cap="none" dirty="0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Исходящие файлы</a:t>
            </a:r>
            <a:endParaRPr lang="en"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Shape 297"/>
          <p:cNvSpPr txBox="1"/>
          <p:nvPr/>
        </p:nvSpPr>
        <p:spPr>
          <a:xfrm>
            <a:off x="683688" y="2060099"/>
            <a:ext cx="1221600" cy="650100"/>
          </a:xfrm>
          <a:prstGeom prst="rect">
            <a:avLst/>
          </a:prstGeom>
          <a:noFill/>
          <a:ln w="101600" cap="rnd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</a:t>
            </a:r>
          </a:p>
        </p:txBody>
      </p:sp>
      <p:sp>
        <p:nvSpPr>
          <p:cNvPr id="298" name="Shape 298"/>
          <p:cNvSpPr txBox="1"/>
          <p:nvPr/>
        </p:nvSpPr>
        <p:spPr>
          <a:xfrm>
            <a:off x="683688" y="2890114"/>
            <a:ext cx="1221600" cy="650100"/>
          </a:xfrm>
          <a:prstGeom prst="rect">
            <a:avLst/>
          </a:prstGeom>
          <a:noFill/>
          <a:ln w="1016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Excel</a:t>
            </a:r>
          </a:p>
        </p:txBody>
      </p:sp>
      <p:sp>
        <p:nvSpPr>
          <p:cNvPr id="299" name="Shape 299"/>
          <p:cNvSpPr txBox="1"/>
          <p:nvPr/>
        </p:nvSpPr>
        <p:spPr>
          <a:xfrm>
            <a:off x="683688" y="3702359"/>
            <a:ext cx="1221600" cy="650100"/>
          </a:xfrm>
          <a:prstGeom prst="rect">
            <a:avLst/>
          </a:prstGeom>
          <a:noFill/>
          <a:ln w="1016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D3.js</a:t>
            </a:r>
          </a:p>
        </p:txBody>
      </p:sp>
      <p:cxnSp>
        <p:nvCxnSpPr>
          <p:cNvPr id="300" name="Shape 300"/>
          <p:cNvCxnSpPr>
            <a:stCxn id="287" idx="1"/>
            <a:endCxn id="296" idx="1"/>
          </p:cNvCxnSpPr>
          <p:nvPr/>
        </p:nvCxnSpPr>
        <p:spPr>
          <a:xfrm flipH="1">
            <a:off x="3295519" y="1569979"/>
            <a:ext cx="284674" cy="90750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301" name="Shape 301"/>
          <p:cNvCxnSpPr>
            <a:stCxn id="295" idx="4"/>
            <a:endCxn id="287" idx="1"/>
          </p:cNvCxnSpPr>
          <p:nvPr/>
        </p:nvCxnSpPr>
        <p:spPr>
          <a:xfrm>
            <a:off x="2706951" y="1116323"/>
            <a:ext cx="873242" cy="453656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302" name="Shape 302"/>
          <p:cNvCxnSpPr>
            <a:stCxn id="296" idx="2"/>
            <a:endCxn id="297" idx="3"/>
          </p:cNvCxnSpPr>
          <p:nvPr/>
        </p:nvCxnSpPr>
        <p:spPr>
          <a:xfrm flipH="1" flipV="1">
            <a:off x="1905288" y="2385149"/>
            <a:ext cx="669777" cy="51601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303" name="Shape 303"/>
          <p:cNvCxnSpPr>
            <a:stCxn id="296" idx="2"/>
            <a:endCxn id="298" idx="3"/>
          </p:cNvCxnSpPr>
          <p:nvPr/>
        </p:nvCxnSpPr>
        <p:spPr>
          <a:xfrm flipH="1">
            <a:off x="1905288" y="2901166"/>
            <a:ext cx="669777" cy="31399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304" name="Shape 304"/>
          <p:cNvCxnSpPr>
            <a:stCxn id="296" idx="2"/>
            <a:endCxn id="299" idx="3"/>
          </p:cNvCxnSpPr>
          <p:nvPr/>
        </p:nvCxnSpPr>
        <p:spPr>
          <a:xfrm flipH="1">
            <a:off x="1905288" y="2901166"/>
            <a:ext cx="669777" cy="1126243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none" w="med" len="med"/>
            <a:tailEnd type="stealth" w="lg" len="lg"/>
          </a:ln>
        </p:spPr>
      </p:cxnSp>
    </p:spTree>
    <p:extLst>
      <p:ext uri="{BB962C8B-B14F-4D97-AF65-F5344CB8AC3E}">
        <p14:creationId xmlns:p14="http://schemas.microsoft.com/office/powerpoint/2010/main" val="15938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Веб-приложения и Базы данных</a:t>
            </a:r>
            <a:endParaRPr lang="en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650081" y="1689460"/>
            <a:ext cx="7836750" cy="2982607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2540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Разработчик приложения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разрабатывает логику и внешний вид приложения,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отслеживает работу приложения</a:t>
            </a: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Администратор баз данных 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следит за работой базы данных и настраивает ее в процессе эксплуатации программы</a:t>
            </a: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Часто оба специалиста участвуют в построении «Модели данных»</a:t>
            </a:r>
            <a:endParaRPr lang="en" sz="2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/>
          <p:nvPr/>
        </p:nvSpPr>
        <p:spPr>
          <a:xfrm>
            <a:off x="6508456" y="894100"/>
            <a:ext cx="2193074" cy="1235924"/>
          </a:xfrm>
          <a:prstGeom prst="rect">
            <a:avLst/>
          </a:prstGeom>
          <a:noFill/>
          <a:ln w="1016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Система управлени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 базами данных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3" name="Shape 263"/>
          <p:cNvSpPr txBox="1"/>
          <p:nvPr/>
        </p:nvSpPr>
        <p:spPr>
          <a:xfrm>
            <a:off x="2443662" y="894100"/>
            <a:ext cx="2193074" cy="1235924"/>
          </a:xfrm>
          <a:prstGeom prst="rect">
            <a:avLst/>
          </a:prstGeom>
          <a:noFill/>
          <a:ln w="1016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Приложение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4" name="Shape 264"/>
          <p:cNvSpPr txBox="1"/>
          <p:nvPr/>
        </p:nvSpPr>
        <p:spPr>
          <a:xfrm>
            <a:off x="385012" y="894100"/>
            <a:ext cx="1337166" cy="1357313"/>
          </a:xfrm>
          <a:prstGeom prst="rect">
            <a:avLst/>
          </a:prstGeom>
          <a:noFill/>
          <a:ln w="1016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Конечный пользова-тель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5" name="Shape 265"/>
          <p:cNvSpPr txBox="1"/>
          <p:nvPr/>
        </p:nvSpPr>
        <p:spPr>
          <a:xfrm>
            <a:off x="2443661" y="2726501"/>
            <a:ext cx="2093119" cy="650024"/>
          </a:xfrm>
          <a:prstGeom prst="rect">
            <a:avLst/>
          </a:prstGeom>
          <a:noFill/>
          <a:ln w="1016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Разработчик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3773103" y="3614591"/>
            <a:ext cx="1985260" cy="650024"/>
          </a:xfrm>
          <a:prstGeom prst="rect">
            <a:avLst/>
          </a:prstGeom>
          <a:noFill/>
          <a:ln w="1016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Администратор баз данных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7" name="Shape 267"/>
          <p:cNvSpPr txBox="1"/>
          <p:nvPr/>
        </p:nvSpPr>
        <p:spPr>
          <a:xfrm>
            <a:off x="6508456" y="3147926"/>
            <a:ext cx="2193074" cy="1235924"/>
          </a:xfrm>
          <a:prstGeom prst="rect">
            <a:avLst/>
          </a:prstGeom>
          <a:noFill/>
          <a:ln w="1016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Инструменты базы данных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4688389" y="1058406"/>
            <a:ext cx="1762931" cy="842906"/>
          </a:xfrm>
          <a:prstGeom prst="leftRightArrow">
            <a:avLst>
              <a:gd name="adj1" fmla="val 42186"/>
              <a:gd name="adj2" fmla="val 17802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1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</a:p>
        </p:txBody>
      </p:sp>
      <p:sp>
        <p:nvSpPr>
          <p:cNvPr id="269" name="Shape 269"/>
          <p:cNvSpPr/>
          <p:nvPr/>
        </p:nvSpPr>
        <p:spPr>
          <a:xfrm rot="5400000">
            <a:off x="7158508" y="2029928"/>
            <a:ext cx="900111" cy="1128768"/>
          </a:xfrm>
          <a:prstGeom prst="leftRightArrow">
            <a:avLst>
              <a:gd name="adj1" fmla="val 60467"/>
              <a:gd name="adj2" fmla="val 19531"/>
            </a:avLst>
          </a:prstGeom>
          <a:blipFill rotWithShape="0">
            <a:blip r:embed="rId3">
              <a:alphaModFix/>
            </a:blip>
            <a:stretch>
              <a:fillRect t="-1" b="-1"/>
            </a:stretch>
          </a:blipFill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Shape 270"/>
          <p:cNvSpPr txBox="1"/>
          <p:nvPr/>
        </p:nvSpPr>
        <p:spPr>
          <a:xfrm>
            <a:off x="7343381" y="2415719"/>
            <a:ext cx="519749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</a:p>
        </p:txBody>
      </p:sp>
      <p:cxnSp>
        <p:nvCxnSpPr>
          <p:cNvPr id="271" name="Shape 271"/>
          <p:cNvCxnSpPr/>
          <p:nvPr/>
        </p:nvCxnSpPr>
        <p:spPr>
          <a:xfrm rot="10800000">
            <a:off x="3516117" y="2170968"/>
            <a:ext cx="0" cy="531393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272" name="Shape 272"/>
          <p:cNvCxnSpPr/>
          <p:nvPr/>
        </p:nvCxnSpPr>
        <p:spPr>
          <a:xfrm rot="10800000">
            <a:off x="1722178" y="1527215"/>
            <a:ext cx="631293" cy="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273" name="Shape 273"/>
          <p:cNvCxnSpPr/>
          <p:nvPr/>
        </p:nvCxnSpPr>
        <p:spPr>
          <a:xfrm rot="10800000">
            <a:off x="5815498" y="3939603"/>
            <a:ext cx="630450" cy="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stealth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Администратор баз данных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9" name="Shape 279"/>
          <p:cNvSpPr txBox="1"/>
          <p:nvPr/>
        </p:nvSpPr>
        <p:spPr>
          <a:xfrm>
            <a:off x="1225121" y="4339855"/>
            <a:ext cx="6693758" cy="350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20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</a:t>
            </a:r>
            <a:r>
              <a:rPr lang="en-US" sz="20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ru.wikipedia.org/wiki</a:t>
            </a:r>
            <a:r>
              <a:rPr lang="ru-RU" sz="2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/</a:t>
            </a:r>
            <a:r>
              <a:rPr lang="ru-RU" sz="2000" u="sng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Администратор_баз_данных</a:t>
            </a:r>
            <a:endParaRPr lang="en" sz="2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sp>
        <p:nvSpPr>
          <p:cNvPr id="280" name="Shape 280"/>
          <p:cNvSpPr txBox="1"/>
          <p:nvPr/>
        </p:nvSpPr>
        <p:spPr>
          <a:xfrm>
            <a:off x="851456" y="1400175"/>
            <a:ext cx="7378762" cy="276463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00FF00"/>
              </a:buClr>
              <a:buSzPct val="25000"/>
            </a:pPr>
            <a:r>
              <a:rPr lang="ru-RU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Администратор баз данных </a:t>
            </a:r>
            <a:r>
              <a:rPr lang="en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19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АБД</a:t>
            </a:r>
            <a:r>
              <a:rPr lang="en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1900" dirty="0" smtClean="0">
                <a:solidFill>
                  <a:srgbClr val="00FF00"/>
                </a:solidFill>
              </a:rPr>
              <a:t>—</a:t>
            </a:r>
            <a:r>
              <a:rPr lang="ru-RU" sz="1900" dirty="0" smtClean="0">
                <a:solidFill>
                  <a:srgbClr val="92D050"/>
                </a:solidFill>
              </a:rPr>
              <a:t> </a:t>
            </a:r>
            <a:r>
              <a:rPr lang="ru-RU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специалист, отвечающий за проектирование, внедрени</a:t>
            </a:r>
            <a:r>
              <a:rPr lang="ru-RU" sz="19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е, обслуживание и ремонт баз данных организации</a:t>
            </a:r>
            <a:r>
              <a:rPr lang="en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Эта роль включает разработку и проектирование стратегий размещения баз данных, мониторинг и улучшение производительности баз данных, а также мониторинг свободного места </a:t>
            </a:r>
            <a:r>
              <a:rPr lang="ru-RU" sz="19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</a:t>
            </a:r>
            <a:r>
              <a:rPr lang="ru-RU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планирование расширения баз данных в будущем.</a:t>
            </a:r>
            <a:r>
              <a:rPr lang="ru-RU" sz="19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Также администратор баз данных может планировать, координировать и реализовывать меры безопасности для защиты баз данных.</a:t>
            </a:r>
            <a:endParaRPr lang="en" sz="19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Модель базы данных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0" name="Shape 310"/>
          <p:cNvSpPr txBox="1"/>
          <p:nvPr/>
        </p:nvSpPr>
        <p:spPr>
          <a:xfrm>
            <a:off x="1236574" y="4336091"/>
            <a:ext cx="6670852" cy="350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2000" u="sng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Модель_базы_данных</a:t>
            </a:r>
            <a:endParaRPr lang="en" sz="2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sp>
        <p:nvSpPr>
          <p:cNvPr id="311" name="Shape 311"/>
          <p:cNvSpPr txBox="1"/>
          <p:nvPr/>
        </p:nvSpPr>
        <p:spPr>
          <a:xfrm>
            <a:off x="1284089" y="1489471"/>
            <a:ext cx="6565049" cy="255740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21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Модель базы данных</a:t>
            </a:r>
            <a:r>
              <a:rPr lang="en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1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схема базы данных </a:t>
            </a:r>
            <a:r>
              <a:rPr lang="ru-RU" sz="2100" dirty="0">
                <a:solidFill>
                  <a:schemeClr val="bg1"/>
                </a:solidFill>
              </a:rPr>
              <a:t>—</a:t>
            </a:r>
            <a:r>
              <a:rPr lang="en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1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структура или формат базы данных</a:t>
            </a:r>
            <a:r>
              <a:rPr lang="en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описанный на формальном языке, поддерживаемом</a:t>
            </a:r>
            <a:r>
              <a:rPr lang="en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системой управления базами данных (СУБД)</a:t>
            </a:r>
            <a:r>
              <a:rPr lang="en" sz="21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ru-RU" sz="21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algn="ctr">
              <a:buClr>
                <a:schemeClr val="lt1"/>
              </a:buClr>
              <a:buSzPct val="25000"/>
            </a:pPr>
            <a:r>
              <a:rPr lang="ru-RU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Другими словами,</a:t>
            </a:r>
            <a:r>
              <a:rPr lang="ru-RU" sz="21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«модель базы данных»</a:t>
            </a:r>
            <a:r>
              <a:rPr lang="en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100" dirty="0">
                <a:solidFill>
                  <a:schemeClr val="bg1"/>
                </a:solidFill>
              </a:rPr>
              <a:t>—</a:t>
            </a:r>
            <a:r>
              <a:rPr lang="ru-RU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реализация модели данных в системе управления базами данных</a:t>
            </a:r>
            <a:r>
              <a:rPr lang="en" sz="21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" sz="21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Распространенные СУБД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374208" y="1464468"/>
            <a:ext cx="8504727" cy="3232660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2540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 самых широко используемых СУБД: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1" indent="0">
              <a:spcBef>
                <a:spcPts val="600"/>
              </a:spcBef>
              <a:buNone/>
            </a:pPr>
            <a:r>
              <a:rPr lang="en-US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en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Oracle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крупная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масштаба предприятия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гибко 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настраиваемая. Коммерческое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 с открытым исходным 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кодом;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1" indent="0">
              <a:spcBef>
                <a:spcPts val="600"/>
              </a:spcBef>
              <a:buNone/>
            </a:pPr>
            <a:r>
              <a:rPr lang="en-US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en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MySql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попроще, но очень быстрая и 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масштабируемая,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открытым исходным кодом;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1" indent="0">
              <a:spcBef>
                <a:spcPts val="600"/>
              </a:spcBef>
              <a:buNone/>
            </a:pPr>
            <a:r>
              <a:rPr lang="en-US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en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SqlServer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удобный продукт от Майкрософт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также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Access)</a:t>
            </a:r>
          </a:p>
          <a:p>
            <a:pPr marL="254000" marR="0" lvl="0" indent="-254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Множество небольших, бесплатных СУБД, с открытым исходным кодом:  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1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HSQL, </a:t>
            </a:r>
            <a:r>
              <a:rPr lang="en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Postgres, ...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 </a:t>
            </a:r>
            <a:r>
              <a:rPr lang="ru-RU" sz="2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используется множеством приложений</a:t>
            </a:r>
            <a:endParaRPr lang="en" sz="2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3" name="Shape 323"/>
          <p:cNvSpPr txBox="1"/>
          <p:nvPr/>
        </p:nvSpPr>
        <p:spPr>
          <a:xfrm>
            <a:off x="4950618" y="4575542"/>
            <a:ext cx="4032336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http://www.sqlite.org/famous.html</a:t>
            </a:r>
          </a:p>
        </p:txBody>
      </p:sp>
      <p:pic>
        <p:nvPicPr>
          <p:cNvPr id="324" name="Shape 3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00900" y="2749433"/>
            <a:ext cx="1535906" cy="685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Shape 3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5762" y="4206758"/>
            <a:ext cx="1535906" cy="214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Shape 3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78806" y="1427840"/>
            <a:ext cx="1535906" cy="45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Shape 3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0618" y="3578108"/>
            <a:ext cx="1535906" cy="42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Shape 32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8600" y="2163646"/>
            <a:ext cx="1535906" cy="47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Shape 32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128962" y="2077921"/>
            <a:ext cx="1535906" cy="642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Shape 33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07231" y="2806583"/>
            <a:ext cx="1535906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Shape 33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121943" y="1463558"/>
            <a:ext cx="1535906" cy="378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Shape 33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021806" y="3085190"/>
            <a:ext cx="1535906" cy="635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Shape 333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185862" y="3328077"/>
            <a:ext cx="1535906" cy="535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Shape 334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179218" y="2563696"/>
            <a:ext cx="1535906" cy="542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743322" y="3720983"/>
            <a:ext cx="1535906" cy="392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Shape 336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6529387" y="1520708"/>
            <a:ext cx="1535906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Shape 33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3021806" y="4106746"/>
            <a:ext cx="1535906" cy="407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Браузер </a:t>
            </a:r>
            <a:r>
              <a:rPr lang="en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50080" y="1825524"/>
            <a:ext cx="8070407" cy="2846543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254000" lvl="0" indent="-254000">
              <a:spcBef>
                <a:spcPts val="0"/>
              </a:spcBef>
            </a:pP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очен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ь популярная база данных. Маленькая, быстрая и бесплатная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Браузер 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позволяет напрямую управлять файлами 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584200" lvl="2" indent="-254000">
              <a:spcBef>
                <a:spcPts val="600"/>
              </a:spcBef>
            </a:pPr>
            <a:r>
              <a:rPr lang="en" sz="2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" sz="2000" u="sng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sqlitebrowser.org</a:t>
            </a:r>
            <a:r>
              <a:rPr lang="en" sz="2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</a:p>
          <a:p>
            <a:pPr marL="254000" marR="0" lvl="0" indent="-2540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" sz="2000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QLite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встроена в Пайтон и в ряд других языков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Shape 350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7420" y="432393"/>
            <a:ext cx="6541453" cy="4287186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Shape 349"/>
          <p:cNvSpPr txBox="1"/>
          <p:nvPr/>
        </p:nvSpPr>
        <p:spPr>
          <a:xfrm>
            <a:off x="1197420" y="3136760"/>
            <a:ext cx="2907569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419100" marR="0" lvl="1" indent="-25400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sng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http://</a:t>
            </a:r>
            <a:r>
              <a:rPr lang="en" sz="2000" u="sng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sqlitebrowser.org</a:t>
            </a:r>
            <a:r>
              <a:rPr lang="en" sz="2000" u="sng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D966"/>
                </a:solidFill>
              </a:rPr>
              <a:t>Создадим базу данных</a:t>
            </a:r>
            <a:endParaRPr lang="en-US" dirty="0">
              <a:solidFill>
                <a:srgbClr val="FFD966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081" y="2820572"/>
            <a:ext cx="7836693" cy="661182"/>
          </a:xfrm>
        </p:spPr>
        <p:txBody>
          <a:bodyPr/>
          <a:lstStyle/>
          <a:p>
            <a:r>
              <a:rPr lang="en-US" sz="1800" dirty="0">
                <a:solidFill>
                  <a:schemeClr val="bg1"/>
                </a:solidFill>
              </a:rPr>
              <a:t>https://www.py4e.com/lectures3/Pythonlearn-15-Database-Handout.txt</a:t>
            </a:r>
          </a:p>
        </p:txBody>
      </p:sp>
    </p:spTree>
    <p:extLst>
      <p:ext uri="{BB962C8B-B14F-4D97-AF65-F5344CB8AC3E}">
        <p14:creationId xmlns:p14="http://schemas.microsoft.com/office/powerpoint/2010/main" val="1932071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 idx="4294967295"/>
          </p:nvPr>
        </p:nvSpPr>
        <p:spPr>
          <a:xfrm>
            <a:off x="0" y="438150"/>
            <a:ext cx="7837488" cy="990600"/>
          </a:xfrm>
        </p:spPr>
        <p:txBody>
          <a:bodyPr/>
          <a:lstStyle/>
          <a:p>
            <a:pPr lvl="0"/>
            <a:r>
              <a:rPr lang="en" dirty="0" smtClean="0">
                <a:sym typeface="Cabin"/>
              </a:rPr>
              <a:t>SQLite Browser</a:t>
            </a:r>
            <a:endParaRPr lang="en" dirty="0">
              <a:sym typeface="Cabin"/>
            </a:endParaRPr>
          </a:p>
        </p:txBody>
      </p:sp>
      <p:sp>
        <p:nvSpPr>
          <p:cNvPr id="215" name="Shape 215"/>
          <p:cNvSpPr txBox="1"/>
          <p:nvPr/>
        </p:nvSpPr>
        <p:spPr>
          <a:xfrm>
            <a:off x="881323" y="4127875"/>
            <a:ext cx="7407951" cy="4357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http://sqlitebrowser.org/</a:t>
            </a:r>
          </a:p>
        </p:txBody>
      </p:sp>
      <p:pic>
        <p:nvPicPr>
          <p:cNvPr id="216" name="Shape 216" descr="Untitl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4929" y="517276"/>
            <a:ext cx="5850319" cy="3473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0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Начнем с простого: создадим таблицу</a:t>
            </a:r>
            <a:endParaRPr lang="en" sz="3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356" name="Shape 356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347" y="1428692"/>
            <a:ext cx="4942780" cy="3239435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Shape 357"/>
          <p:cNvSpPr txBox="1"/>
          <p:nvPr/>
        </p:nvSpPr>
        <p:spPr>
          <a:xfrm>
            <a:off x="6146718" y="2067095"/>
            <a:ext cx="2637692" cy="1263807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000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8000"/>
                </a:solidFill>
                <a:latin typeface="Courier New"/>
                <a:ea typeface="Courier New"/>
                <a:cs typeface="Courier New"/>
                <a:sym typeface="Courier New"/>
              </a:rPr>
              <a:t>CREATE TABLE </a:t>
            </a:r>
            <a:r>
              <a:rPr lang="en" sz="1600" b="1" i="0" u="none" strike="noStrike" cap="none" dirty="0">
                <a:solidFill>
                  <a:srgbClr val="FFFF00"/>
                </a:solidFill>
                <a:latin typeface="Courier New"/>
                <a:ea typeface="Courier New"/>
                <a:cs typeface="Courier New"/>
                <a:sym typeface="Courier New"/>
              </a:rPr>
              <a:t>Users</a:t>
            </a:r>
            <a:r>
              <a:rPr lang="en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(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  name </a:t>
            </a:r>
            <a:r>
              <a:rPr lang="en" sz="1600" b="1" i="0" u="none" strike="noStrike" cap="none" dirty="0">
                <a:solidFill>
                  <a:srgbClr val="FF8000"/>
                </a:solidFill>
                <a:latin typeface="Courier New"/>
                <a:ea typeface="Courier New"/>
                <a:cs typeface="Courier New"/>
                <a:sym typeface="Courier New"/>
              </a:rPr>
              <a:t>VARCHAR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(128),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 email </a:t>
            </a:r>
            <a:r>
              <a:rPr lang="en" sz="1600" b="1" i="0" u="none" strike="noStrike" cap="none" dirty="0">
                <a:solidFill>
                  <a:srgbClr val="FF8000"/>
                </a:solidFill>
                <a:latin typeface="Courier New"/>
                <a:ea typeface="Courier New"/>
                <a:cs typeface="Courier New"/>
                <a:sym typeface="Courier New"/>
              </a:rPr>
              <a:t>VARCHAR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(128)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2" name="Shape 362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8289" y="280737"/>
            <a:ext cx="6976932" cy="45726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Shape 367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8358" y="224589"/>
            <a:ext cx="7275095" cy="4682549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Shape 368"/>
          <p:cNvSpPr txBox="1"/>
          <p:nvPr/>
        </p:nvSpPr>
        <p:spPr>
          <a:xfrm>
            <a:off x="5040652" y="3098193"/>
            <a:ext cx="2703900" cy="6556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нашей таблице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строки</a:t>
            </a:r>
            <a:endParaRPr lang="en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43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4997547" y="4506216"/>
            <a:ext cx="3813749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https://ru.wikipedia.org/wiki/SQL</a:t>
            </a:r>
            <a:endParaRPr lang="en" sz="2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sp>
        <p:nvSpPr>
          <p:cNvPr id="6" name="Shape 249"/>
          <p:cNvSpPr txBox="1">
            <a:spLocks noGrp="1"/>
          </p:cNvSpPr>
          <p:nvPr>
            <p:ph type="body" idx="1"/>
          </p:nvPr>
        </p:nvSpPr>
        <p:spPr>
          <a:xfrm>
            <a:off x="650081" y="1464468"/>
            <a:ext cx="7836750" cy="287823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0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Язык структурированных запросов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язык команд, при помощи которых мы работаем с базой 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данных.</a:t>
            </a:r>
            <a:endParaRPr lang="en" sz="2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1" indent="0">
              <a:spcBef>
                <a:spcPts val="2500"/>
              </a:spcBef>
              <a:buNone/>
            </a:pPr>
            <a:r>
              <a:rPr lang="en-US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Создать данные </a:t>
            </a:r>
            <a:r>
              <a:rPr lang="en-US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также</a:t>
            </a:r>
            <a:r>
              <a:rPr lang="en-US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Вставить</a:t>
            </a:r>
            <a:r>
              <a:rPr lang="en-US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1" indent="0">
              <a:spcBef>
                <a:spcPts val="2500"/>
              </a:spcBef>
              <a:buNone/>
            </a:pPr>
            <a:r>
              <a:rPr lang="en-US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Выбрать данные</a:t>
            </a:r>
            <a:endParaRPr lang="en" sz="2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1" indent="0">
              <a:spcBef>
                <a:spcPts val="2500"/>
              </a:spcBef>
              <a:buNone/>
            </a:pPr>
            <a:r>
              <a:rPr lang="en-US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Обновить данные</a:t>
            </a:r>
            <a:endParaRPr lang="en" sz="2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1" indent="0">
              <a:spcBef>
                <a:spcPts val="2500"/>
              </a:spcBef>
              <a:spcAft>
                <a:spcPts val="600"/>
              </a:spcAft>
              <a:buNone/>
            </a:pPr>
            <a:r>
              <a:rPr lang="en-US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Удалить данные</a:t>
            </a:r>
            <a:endParaRPr lang="en" sz="2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43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SQL:</a:t>
            </a:r>
            <a:r>
              <a:rPr lang="en" sz="43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Insert</a:t>
            </a:r>
          </a:p>
        </p:txBody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7836750" cy="791924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1206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5000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вставляет строку в таблицу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2" name="Shape 382"/>
          <p:cNvSpPr txBox="1"/>
          <p:nvPr/>
        </p:nvSpPr>
        <p:spPr>
          <a:xfrm>
            <a:off x="212526" y="3496865"/>
            <a:ext cx="8849418" cy="414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INTO </a:t>
            </a: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Users</a:t>
            </a:r>
            <a:r>
              <a:rPr lang="en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(name, email) </a:t>
            </a:r>
            <a:r>
              <a:rPr lang="en" sz="2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VALUES</a:t>
            </a:r>
            <a:r>
              <a:rPr lang="en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('Kristin', '</a:t>
            </a:r>
            <a:r>
              <a:rPr lang="en" sz="20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kf@umich.edu</a:t>
            </a:r>
            <a:r>
              <a:rPr lang="en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Shape 387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39252" y="301535"/>
            <a:ext cx="6821906" cy="4470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Shape 392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0421" y="272716"/>
            <a:ext cx="6649453" cy="43065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2783304" y="609252"/>
            <a:ext cx="6497053" cy="4258087"/>
            <a:chOff x="1472711" y="274759"/>
            <a:chExt cx="7848030" cy="5143500"/>
          </a:xfrm>
        </p:grpSpPr>
        <p:pic>
          <p:nvPicPr>
            <p:cNvPr id="393" name="Shape 393" descr="Untitled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472711" y="274759"/>
              <a:ext cx="7848030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4" name="Shape 394"/>
            <p:cNvSpPr/>
            <p:nvPr/>
          </p:nvSpPr>
          <p:spPr>
            <a:xfrm flipH="1">
              <a:off x="3642304" y="2603156"/>
              <a:ext cx="714318" cy="714318"/>
            </a:xfrm>
            <a:prstGeom prst="rightArrow">
              <a:avLst>
                <a:gd name="adj1" fmla="val 46684"/>
                <a:gd name="adj2" fmla="val 20237"/>
              </a:avLst>
            </a:prstGeom>
            <a:blipFill rotWithShape="0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43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SQL:</a:t>
            </a:r>
            <a:r>
              <a:rPr lang="en" sz="43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Delete</a:t>
            </a:r>
          </a:p>
        </p:txBody>
      </p:sp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7836750" cy="871296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1206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5000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Удаляет строку из таблицы на основе критерия поиска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1" name="Shape 401"/>
          <p:cNvSpPr txBox="1"/>
          <p:nvPr/>
        </p:nvSpPr>
        <p:spPr>
          <a:xfrm>
            <a:off x="340340" y="3621881"/>
            <a:ext cx="8575706" cy="4357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DELETE FROM</a:t>
            </a:r>
            <a:r>
              <a:rPr lang="en" sz="2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Users </a:t>
            </a:r>
            <a:r>
              <a:rPr lang="en" sz="2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WHERE</a:t>
            </a:r>
            <a:r>
              <a:rPr lang="en" sz="2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email='</a:t>
            </a:r>
            <a:r>
              <a:rPr lang="en" sz="2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ted@umich.edu</a:t>
            </a:r>
            <a:r>
              <a:rPr lang="en" sz="2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Shape 406" descr="Screen Shot 2015-08-10 at 8.33.36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242" y="288758"/>
            <a:ext cx="7275669" cy="4810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Shape 411" descr="Screen Shot 2015-08-10 at 8.33.36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8442" y="288903"/>
            <a:ext cx="6825916" cy="45157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2797430" y="641684"/>
            <a:ext cx="6619285" cy="4393687"/>
            <a:chOff x="1180225" y="288497"/>
            <a:chExt cx="7748911" cy="5143500"/>
          </a:xfrm>
        </p:grpSpPr>
        <p:pic>
          <p:nvPicPr>
            <p:cNvPr id="412" name="Shape 412" descr="Screen Shot 2015-08-10 at 8.33.52 AM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80225" y="288497"/>
              <a:ext cx="7748911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3" name="Shape 413"/>
            <p:cNvSpPr/>
            <p:nvPr/>
          </p:nvSpPr>
          <p:spPr>
            <a:xfrm flipH="1">
              <a:off x="3543848" y="2250281"/>
              <a:ext cx="714375" cy="714375"/>
            </a:xfrm>
            <a:prstGeom prst="rightArrow">
              <a:avLst>
                <a:gd name="adj1" fmla="val 43275"/>
                <a:gd name="adj2" fmla="val 20765"/>
              </a:avLst>
            </a:prstGeom>
            <a:blipFill rotWithShape="0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3" descr="IBM_729_Tape_Drives.nas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592" y="428625"/>
            <a:ext cx="2397621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4" descr="1200px-Tapestick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13" y="2528888"/>
            <a:ext cx="2571750" cy="1452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5"/>
          <p:cNvSpPr>
            <a:spLocks noChangeArrowheads="1"/>
          </p:cNvSpPr>
          <p:nvPr/>
        </p:nvSpPr>
        <p:spPr bwMode="auto">
          <a:xfrm>
            <a:off x="4631658" y="4257286"/>
            <a:ext cx="4147290" cy="403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2025" dirty="0">
                <a:solidFill>
                  <a:srgbClr val="FFFFFF"/>
                </a:solidFill>
              </a:rPr>
              <a:t>https://en.wikipedia.org/wiki/IBM_729</a:t>
            </a:r>
          </a:p>
        </p:txBody>
      </p:sp>
      <p:sp>
        <p:nvSpPr>
          <p:cNvPr id="7" name="Sequential Access Storage 6"/>
          <p:cNvSpPr>
            <a:spLocks noChangeArrowheads="1"/>
          </p:cNvSpPr>
          <p:nvPr/>
        </p:nvSpPr>
        <p:spPr bwMode="auto">
          <a:xfrm>
            <a:off x="285750" y="514350"/>
            <a:ext cx="1371600" cy="1371600"/>
          </a:xfrm>
          <a:prstGeom prst="flowChartMagneticTape">
            <a:avLst/>
          </a:prstGeom>
          <a:gradFill rotWithShape="1">
            <a:gsLst>
              <a:gs pos="0">
                <a:srgbClr val="CDCDCD"/>
              </a:gs>
              <a:gs pos="100000">
                <a:srgbClr val="808080"/>
              </a:gs>
            </a:gsLst>
            <a:lin ang="5400000"/>
          </a:gradFill>
          <a:ln w="9525">
            <a:solidFill>
              <a:srgbClr val="7D7D7D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1200" dirty="0" smtClean="0">
                <a:latin typeface="+mn-lt"/>
                <a:ea typeface="+mn-ea"/>
              </a:rPr>
              <a:t>Старые данные отсортиро-ванные</a:t>
            </a:r>
            <a:endParaRPr lang="en-US" sz="1200" dirty="0">
              <a:latin typeface="+mn-lt"/>
              <a:ea typeface="+mn-ea"/>
            </a:endParaRPr>
          </a:p>
        </p:txBody>
      </p:sp>
      <p:sp>
        <p:nvSpPr>
          <p:cNvPr id="8" name="Sequential Access Storage 7"/>
          <p:cNvSpPr>
            <a:spLocks noChangeArrowheads="1"/>
          </p:cNvSpPr>
          <p:nvPr/>
        </p:nvSpPr>
        <p:spPr bwMode="auto">
          <a:xfrm>
            <a:off x="4143375" y="557213"/>
            <a:ext cx="1371600" cy="1371600"/>
          </a:xfrm>
          <a:prstGeom prst="flowChartMagneticTape">
            <a:avLst/>
          </a:prstGeom>
          <a:gradFill rotWithShape="1">
            <a:gsLst>
              <a:gs pos="0">
                <a:srgbClr val="CDCDCD"/>
              </a:gs>
              <a:gs pos="100000">
                <a:srgbClr val="808080"/>
              </a:gs>
            </a:gsLst>
            <a:lin ang="5400000"/>
          </a:gradFill>
          <a:ln w="9525">
            <a:solidFill>
              <a:srgbClr val="7D7D7D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ru-RU" sz="1200" dirty="0" smtClean="0">
                <a:latin typeface="+mn-lt"/>
                <a:ea typeface="+mn-ea"/>
              </a:rPr>
              <a:t>Новые данные отсортиро-ванные</a:t>
            </a:r>
            <a:endParaRPr lang="en-US" sz="1200" dirty="0">
              <a:latin typeface="+mn-lt"/>
              <a:ea typeface="+mn-ea"/>
            </a:endParaRPr>
          </a:p>
        </p:txBody>
      </p:sp>
      <p:sp>
        <p:nvSpPr>
          <p:cNvPr id="6150" name="Multidocument 8"/>
          <p:cNvSpPr>
            <a:spLocks noChangeArrowheads="1"/>
          </p:cNvSpPr>
          <p:nvPr/>
        </p:nvSpPr>
        <p:spPr bwMode="auto">
          <a:xfrm>
            <a:off x="1657350" y="3386138"/>
            <a:ext cx="1628775" cy="1285875"/>
          </a:xfrm>
          <a:prstGeom prst="flowChartMultidocumen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2540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/>
            <a:r>
              <a:rPr lang="ru-RU" altLang="en-US" sz="1800" dirty="0" smtClean="0">
                <a:solidFill>
                  <a:srgbClr val="000000"/>
                </a:solidFill>
              </a:rPr>
              <a:t>Отсортиро-ванные транзакции</a:t>
            </a:r>
            <a:endParaRPr lang="en-US" altLang="en-US" sz="1800" dirty="0">
              <a:solidFill>
                <a:srgbClr val="000000"/>
              </a:solidFill>
            </a:endParaRPr>
          </a:p>
        </p:txBody>
      </p:sp>
      <p:sp>
        <p:nvSpPr>
          <p:cNvPr id="6151" name="Decision 11"/>
          <p:cNvSpPr>
            <a:spLocks noChangeArrowheads="1"/>
          </p:cNvSpPr>
          <p:nvPr/>
        </p:nvSpPr>
        <p:spPr bwMode="auto">
          <a:xfrm>
            <a:off x="2021306" y="2057400"/>
            <a:ext cx="1838426" cy="771525"/>
          </a:xfrm>
          <a:prstGeom prst="flowChartDecision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/>
            <a:r>
              <a:rPr lang="ru-RU" altLang="en-US" sz="1400" dirty="0" smtClean="0">
                <a:solidFill>
                  <a:srgbClr val="000000"/>
                </a:solidFill>
              </a:rPr>
              <a:t>Слияние</a:t>
            </a:r>
            <a:endParaRPr lang="en-US" altLang="en-US" sz="1400" dirty="0">
              <a:solidFill>
                <a:srgbClr val="000000"/>
              </a:solidFill>
            </a:endParaRPr>
          </a:p>
        </p:txBody>
      </p:sp>
      <p:cxnSp>
        <p:nvCxnSpPr>
          <p:cNvPr id="6152" name="Elbow Connector 13"/>
          <p:cNvCxnSpPr>
            <a:cxnSpLocks noChangeShapeType="1"/>
            <a:stCxn id="7" idx="2"/>
            <a:endCxn id="6151" idx="1"/>
          </p:cNvCxnSpPr>
          <p:nvPr/>
        </p:nvCxnSpPr>
        <p:spPr bwMode="auto">
          <a:xfrm rot="16200000" flipH="1">
            <a:off x="1217822" y="1639678"/>
            <a:ext cx="557213" cy="1049756"/>
          </a:xfrm>
          <a:prstGeom prst="bentConnector2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3" name="Elbow Connector 14"/>
          <p:cNvCxnSpPr>
            <a:cxnSpLocks noChangeShapeType="1"/>
            <a:stCxn id="6150" idx="0"/>
            <a:endCxn id="6151" idx="2"/>
          </p:cNvCxnSpPr>
          <p:nvPr/>
        </p:nvCxnSpPr>
        <p:spPr bwMode="auto">
          <a:xfrm rot="5400000" flipH="1" flipV="1">
            <a:off x="2483549" y="2929168"/>
            <a:ext cx="557213" cy="356728"/>
          </a:xfrm>
          <a:prstGeom prst="bentConnector3">
            <a:avLst>
              <a:gd name="adj1" fmla="val 50000"/>
            </a:avLst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54" name="Elbow Connector 18"/>
          <p:cNvCxnSpPr>
            <a:cxnSpLocks noChangeShapeType="1"/>
            <a:stCxn id="6151" idx="3"/>
            <a:endCxn id="8" idx="2"/>
          </p:cNvCxnSpPr>
          <p:nvPr/>
        </p:nvCxnSpPr>
        <p:spPr bwMode="auto">
          <a:xfrm flipV="1">
            <a:off x="3859732" y="1928813"/>
            <a:ext cx="969443" cy="514350"/>
          </a:xfrm>
          <a:prstGeom prst="bentConnector2">
            <a:avLst/>
          </a:prstGeom>
          <a:noFill/>
          <a:ln w="76200">
            <a:solidFill>
              <a:srgbClr val="FF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55" name="TextBox 23"/>
          <p:cNvSpPr txBox="1">
            <a:spLocks noChangeArrowheads="1"/>
          </p:cNvSpPr>
          <p:nvPr/>
        </p:nvSpPr>
        <p:spPr bwMode="auto">
          <a:xfrm>
            <a:off x="1599957" y="599182"/>
            <a:ext cx="257314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en-US" sz="2025" dirty="0" smtClean="0">
                <a:solidFill>
                  <a:srgbClr val="FFFF00"/>
                </a:solidFill>
              </a:rPr>
              <a:t>Последовательное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en-US" sz="2025" dirty="0" smtClean="0">
                <a:solidFill>
                  <a:srgbClr val="FFFF00"/>
                </a:solidFill>
              </a:rPr>
              <a:t>обновление 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en-US" sz="2025" dirty="0" smtClean="0">
                <a:solidFill>
                  <a:srgbClr val="FFFF00"/>
                </a:solidFill>
              </a:rPr>
              <a:t>данных</a:t>
            </a:r>
          </a:p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en-US" sz="2025" dirty="0" smtClean="0">
                <a:solidFill>
                  <a:srgbClr val="FFFF00"/>
                </a:solidFill>
              </a:rPr>
              <a:t>в </a:t>
            </a:r>
            <a:r>
              <a:rPr lang="en-US" altLang="en-US" sz="2025" dirty="0" smtClean="0">
                <a:solidFill>
                  <a:srgbClr val="FFFF00"/>
                </a:solidFill>
              </a:rPr>
              <a:t>1970</a:t>
            </a:r>
            <a:r>
              <a:rPr lang="ru-RU" altLang="en-US" sz="2025" dirty="0" smtClean="0">
                <a:solidFill>
                  <a:srgbClr val="FFFF00"/>
                </a:solidFill>
              </a:rPr>
              <a:t>-х</a:t>
            </a:r>
            <a:endParaRPr lang="en-US" altLang="en-US" sz="2025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31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43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SQL:</a:t>
            </a:r>
            <a:r>
              <a:rPr lang="en" sz="43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Update</a:t>
            </a:r>
          </a:p>
        </p:txBody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7836750" cy="837280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1206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5000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Позволяет обновить значение столбца таблицы для строк, определенных условием в конструкции «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where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0" name="Shape 420"/>
          <p:cNvSpPr txBox="1"/>
          <p:nvPr/>
        </p:nvSpPr>
        <p:spPr>
          <a:xfrm>
            <a:off x="122793" y="3154239"/>
            <a:ext cx="8853974" cy="87923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UPDATE</a:t>
            </a:r>
            <a:r>
              <a:rPr lang="en" sz="2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Users </a:t>
            </a:r>
            <a:r>
              <a:rPr lang="en" sz="2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SET</a:t>
            </a:r>
            <a:r>
              <a:rPr lang="en" sz="2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name='Charles' </a:t>
            </a:r>
            <a:r>
              <a:rPr lang="en" sz="2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WHERE</a:t>
            </a:r>
            <a:r>
              <a:rPr lang="en" sz="2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email='</a:t>
            </a:r>
            <a:r>
              <a:rPr lang="en" sz="24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csev@umich.edu</a:t>
            </a:r>
            <a:r>
              <a:rPr lang="en" sz="2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5" name="Shape 425" descr="Screen Shot 2015-08-10 at 8.36.10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9285" y="288758"/>
            <a:ext cx="7178842" cy="4740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Shape 430" descr="Screen Shot 2015-08-10 at 8.36.10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72716" y="280737"/>
            <a:ext cx="6938211" cy="45420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2999874" y="824977"/>
            <a:ext cx="6361850" cy="4222810"/>
            <a:chOff x="1636876" y="417634"/>
            <a:chExt cx="7748911" cy="5143500"/>
          </a:xfrm>
        </p:grpSpPr>
        <p:pic>
          <p:nvPicPr>
            <p:cNvPr id="431" name="Shape 431" descr="Screen Shot 2015-08-10 at 8.36.36 AM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636876" y="417634"/>
              <a:ext cx="7748911" cy="5143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2" name="Shape 432"/>
            <p:cNvSpPr/>
            <p:nvPr/>
          </p:nvSpPr>
          <p:spPr>
            <a:xfrm flipH="1">
              <a:off x="3873560" y="1893093"/>
              <a:ext cx="714375" cy="714375"/>
            </a:xfrm>
            <a:prstGeom prst="rightArrow">
              <a:avLst>
                <a:gd name="adj1" fmla="val 43275"/>
                <a:gd name="adj2" fmla="val 20765"/>
              </a:avLst>
            </a:prstGeom>
            <a:blipFill rotWithShape="0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Выборка данных</a:t>
            </a:r>
            <a:r>
              <a:rPr lang="en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r>
              <a:rPr lang="en" sz="4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43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</a:p>
        </p:txBody>
      </p:sp>
      <p:sp>
        <p:nvSpPr>
          <p:cNvPr id="438" name="Shape 438"/>
          <p:cNvSpPr txBox="1">
            <a:spLocks noGrp="1"/>
          </p:cNvSpPr>
          <p:nvPr>
            <p:ph type="body" idx="1"/>
          </p:nvPr>
        </p:nvSpPr>
        <p:spPr>
          <a:xfrm>
            <a:off x="650081" y="1428692"/>
            <a:ext cx="7836750" cy="1156523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120650" lvl="0" indent="0">
              <a:spcBef>
                <a:spcPts val="0"/>
              </a:spcBef>
              <a:buSzPct val="175000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извлекает группу записей. Вы можете выбрать все записи или подмножество записей, используя условие «</a:t>
            </a:r>
            <a:r>
              <a:rPr lang="en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WHERE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9" name="Shape 439"/>
          <p:cNvSpPr txBox="1"/>
          <p:nvPr/>
        </p:nvSpPr>
        <p:spPr>
          <a:xfrm>
            <a:off x="215136" y="3110664"/>
            <a:ext cx="8536178" cy="45005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* </a:t>
            </a: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Users</a:t>
            </a:r>
          </a:p>
        </p:txBody>
      </p:sp>
      <p:sp>
        <p:nvSpPr>
          <p:cNvPr id="440" name="Shape 440"/>
          <p:cNvSpPr txBox="1"/>
          <p:nvPr/>
        </p:nvSpPr>
        <p:spPr>
          <a:xfrm>
            <a:off x="127212" y="3803607"/>
            <a:ext cx="8920842" cy="45005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* </a:t>
            </a: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Users </a:t>
            </a: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WHERE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email='</a:t>
            </a:r>
            <a:r>
              <a:rPr lang="en" sz="25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csev@umich.edu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Shape 445" descr="Screen Shot 2015-08-10 at 8.38.40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5116" y="304800"/>
            <a:ext cx="7138737" cy="470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Shape 450" descr="Screen Shot 2015-08-10 at 8.38.51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1158" y="292828"/>
            <a:ext cx="7154779" cy="4749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37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Сортировка с помощью </a:t>
            </a:r>
            <a:r>
              <a:rPr lang="en" sz="37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ORDER </a:t>
            </a:r>
            <a:r>
              <a:rPr lang="en" sz="37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BY</a:t>
            </a:r>
          </a:p>
        </p:txBody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50081" y="1464468"/>
            <a:ext cx="7836750" cy="10186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1206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5000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 можете добавить конструкцию </a:t>
            </a:r>
            <a:r>
              <a:rPr lang="en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ORDER </a:t>
            </a:r>
            <a:r>
              <a:rPr lang="en" sz="2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BY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оператор </a:t>
            </a:r>
            <a:r>
              <a:rPr lang="en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получить результаты отсортированными по возрастанию или убыванию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7" name="Shape 457"/>
          <p:cNvSpPr txBox="1"/>
          <p:nvPr/>
        </p:nvSpPr>
        <p:spPr>
          <a:xfrm>
            <a:off x="296740" y="3321843"/>
            <a:ext cx="8605472" cy="421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*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Users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ORDER BY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email</a:t>
            </a:r>
          </a:p>
        </p:txBody>
      </p:sp>
      <p:sp>
        <p:nvSpPr>
          <p:cNvPr id="458" name="Shape 458"/>
          <p:cNvSpPr txBox="1"/>
          <p:nvPr/>
        </p:nvSpPr>
        <p:spPr>
          <a:xfrm>
            <a:off x="109904" y="3986212"/>
            <a:ext cx="8715374" cy="4214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7F00"/>
              </a:buClr>
              <a:buSzPct val="25000"/>
            </a:pP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*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Users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ORDER BY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</a:t>
            </a:r>
            <a:r>
              <a:rPr lang="en-US" sz="2500" u="none" strike="noStrike" cap="none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50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DESC</a:t>
            </a:r>
            <a:endParaRPr lang="en" sz="25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Shape 463" descr="Screen Shot 2015-08-10 at 8.57.04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5571" y="264694"/>
            <a:ext cx="7350137" cy="48788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краткое резюме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9" name="Shape 469"/>
          <p:cNvSpPr txBox="1"/>
          <p:nvPr/>
        </p:nvSpPr>
        <p:spPr>
          <a:xfrm>
            <a:off x="3097708" y="2950368"/>
            <a:ext cx="2766487" cy="45005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1700" i="0" u="none" strike="noStrike" cap="none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SELECT</a:t>
            </a:r>
            <a:r>
              <a:rPr lang="en" sz="1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* </a:t>
            </a:r>
            <a:r>
              <a:rPr lang="en" sz="1700" i="0" u="none" strike="noStrike" cap="none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FROM</a:t>
            </a:r>
            <a:r>
              <a:rPr lang="en" sz="1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Users</a:t>
            </a:r>
          </a:p>
        </p:txBody>
      </p:sp>
      <p:sp>
        <p:nvSpPr>
          <p:cNvPr id="470" name="Shape 470"/>
          <p:cNvSpPr txBox="1"/>
          <p:nvPr/>
        </p:nvSpPr>
        <p:spPr>
          <a:xfrm>
            <a:off x="859928" y="3421856"/>
            <a:ext cx="7242917" cy="45005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SELECT 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* </a:t>
            </a: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FROM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Users </a:t>
            </a: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WHERE 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email='csev@umich.edu'</a:t>
            </a:r>
          </a:p>
        </p:txBody>
      </p:sp>
      <p:sp>
        <p:nvSpPr>
          <p:cNvPr id="471" name="Shape 471"/>
          <p:cNvSpPr txBox="1"/>
          <p:nvPr/>
        </p:nvSpPr>
        <p:spPr>
          <a:xfrm>
            <a:off x="518814" y="2436018"/>
            <a:ext cx="8095612" cy="40719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UPDATE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Users </a:t>
            </a: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SET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name="Charles" </a:t>
            </a: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WHERE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email='csev@umich.edu'</a:t>
            </a:r>
          </a:p>
        </p:txBody>
      </p:sp>
      <p:sp>
        <p:nvSpPr>
          <p:cNvPr id="472" name="Shape 472"/>
          <p:cNvSpPr txBox="1"/>
          <p:nvPr/>
        </p:nvSpPr>
        <p:spPr>
          <a:xfrm>
            <a:off x="211907" y="1445006"/>
            <a:ext cx="8809424" cy="414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ourier New"/>
              <a:buNone/>
            </a:pP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INSERT INTO 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Users (name, email) </a:t>
            </a: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VALUES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('Kristin', 'kf@umich.edu')</a:t>
            </a:r>
          </a:p>
        </p:txBody>
      </p:sp>
      <p:sp>
        <p:nvSpPr>
          <p:cNvPr id="473" name="Shape 473"/>
          <p:cNvSpPr txBox="1"/>
          <p:nvPr/>
        </p:nvSpPr>
        <p:spPr>
          <a:xfrm>
            <a:off x="1167116" y="1908358"/>
            <a:ext cx="6638287" cy="4357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DELETE FROM 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Users </a:t>
            </a:r>
            <a:r>
              <a:rPr lang="en" sz="17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WHERE </a:t>
            </a:r>
            <a:r>
              <a:rPr lang="en" sz="17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email='ted@umich.edu'</a:t>
            </a:r>
          </a:p>
        </p:txBody>
      </p:sp>
      <p:sp>
        <p:nvSpPr>
          <p:cNvPr id="474" name="Shape 474"/>
          <p:cNvSpPr txBox="1"/>
          <p:nvPr/>
        </p:nvSpPr>
        <p:spPr>
          <a:xfrm>
            <a:off x="2190452" y="3936206"/>
            <a:ext cx="4588987" cy="42153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1700" i="0" u="none" strike="noStrike" cap="none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SELECT</a:t>
            </a:r>
            <a:r>
              <a:rPr lang="en" sz="1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* </a:t>
            </a:r>
            <a:r>
              <a:rPr lang="en" sz="1700" i="0" u="none" strike="noStrike" cap="none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FROM</a:t>
            </a:r>
            <a:r>
              <a:rPr lang="en" sz="1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 Users </a:t>
            </a:r>
            <a:r>
              <a:rPr lang="en" sz="1700" i="0" u="none" strike="noStrike" cap="none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ORDER BY </a:t>
            </a:r>
            <a:r>
              <a:rPr lang="en" sz="1700" i="0" u="none" strike="noStrike" cap="none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email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слишком увлекательно</a:t>
            </a:r>
            <a:r>
              <a:rPr lang="en" sz="3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пока</a:t>
            </a:r>
            <a:r>
              <a:rPr lang="en" sz="3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3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80" name="Shape 480"/>
          <p:cNvSpPr txBox="1">
            <a:spLocks noGrp="1"/>
          </p:cNvSpPr>
          <p:nvPr>
            <p:ph type="body" idx="1"/>
          </p:nvPr>
        </p:nvSpPr>
        <p:spPr>
          <a:xfrm>
            <a:off x="758178" y="1768832"/>
            <a:ext cx="7627645" cy="2903236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2540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Таблицы очень похожи на большие, быстрые, программируемые электронные таблицы со строками, столбцами и командами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Почувствовать мощь таблиц можно, когда таблиц несколько, и мы можем использовать связи  и отношения между ними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/>
          <p:cNvSpPr>
            <a:spLocks noGrp="1"/>
          </p:cNvSpPr>
          <p:nvPr>
            <p:ph type="title"/>
          </p:nvPr>
        </p:nvSpPr>
        <p:spPr>
          <a:xfrm>
            <a:off x="650081" y="135731"/>
            <a:ext cx="6751746" cy="1293019"/>
          </a:xfrm>
        </p:spPr>
        <p:txBody>
          <a:bodyPr/>
          <a:lstStyle/>
          <a:p>
            <a:r>
              <a:rPr lang="ru-RU" altLang="en-US" sz="4000" dirty="0" smtClean="0">
                <a:solidFill>
                  <a:srgbClr val="FFD966"/>
                </a:solidFill>
              </a:rPr>
              <a:t>Произвольный доступ</a:t>
            </a:r>
            <a:endParaRPr lang="en-US" altLang="en-US" sz="4000" dirty="0">
              <a:solidFill>
                <a:srgbClr val="FFD966"/>
              </a:solidFill>
            </a:endParaRPr>
          </a:p>
        </p:txBody>
      </p:sp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391885" y="1464469"/>
            <a:ext cx="4228241" cy="3207544"/>
          </a:xfrm>
        </p:spPr>
        <p:txBody>
          <a:bodyPr/>
          <a:lstStyle/>
          <a:p>
            <a:r>
              <a:rPr lang="ru-RU" altLang="en-US" sz="2000" dirty="0" smtClean="0">
                <a:solidFill>
                  <a:schemeClr val="bg1"/>
                </a:solidFill>
              </a:rPr>
              <a:t>Имея произвольный доступ к данным</a:t>
            </a:r>
            <a:r>
              <a:rPr lang="en-US" altLang="en-US" sz="2000" dirty="0" smtClean="0">
                <a:solidFill>
                  <a:schemeClr val="bg1"/>
                </a:solidFill>
              </a:rPr>
              <a:t>…</a:t>
            </a:r>
            <a:r>
              <a:rPr lang="ru-RU" altLang="en-US" sz="2000" dirty="0" smtClean="0">
                <a:solidFill>
                  <a:schemeClr val="bg1"/>
                </a:solidFill>
              </a:rPr>
              <a:t> </a:t>
            </a:r>
            <a:endParaRPr lang="en-US" altLang="en-US" sz="2000" dirty="0">
              <a:solidFill>
                <a:schemeClr val="bg1"/>
              </a:solidFill>
            </a:endParaRPr>
          </a:p>
          <a:p>
            <a:r>
              <a:rPr lang="ru-RU" altLang="en-US" sz="2000" dirty="0">
                <a:solidFill>
                  <a:schemeClr val="bg1"/>
                </a:solidFill>
              </a:rPr>
              <a:t>к</a:t>
            </a:r>
            <a:r>
              <a:rPr lang="ru-RU" altLang="en-US" sz="2000" dirty="0" smtClean="0">
                <a:solidFill>
                  <a:schemeClr val="bg1"/>
                </a:solidFill>
              </a:rPr>
              <a:t>ак сделать отображение данных наиболее эффективным?</a:t>
            </a:r>
            <a:endParaRPr lang="en-US" altLang="en-US" sz="2000" dirty="0">
              <a:solidFill>
                <a:schemeClr val="bg1"/>
              </a:solidFill>
            </a:endParaRPr>
          </a:p>
          <a:p>
            <a:r>
              <a:rPr lang="ru-RU" altLang="en-US" sz="2000" dirty="0" smtClean="0">
                <a:solidFill>
                  <a:schemeClr val="bg1"/>
                </a:solidFill>
              </a:rPr>
              <a:t>Сортировка может быть не лучшей идеей</a:t>
            </a:r>
            <a:endParaRPr lang="en-US" altLang="en-US" sz="2000" dirty="0">
              <a:solidFill>
                <a:schemeClr val="bg1"/>
              </a:solidFill>
            </a:endParaRPr>
          </a:p>
        </p:txBody>
      </p:sp>
      <p:pic>
        <p:nvPicPr>
          <p:cNvPr id="7171" name="Picture 3" descr="Innansicht_Festplatte_512_MB_von_Quantu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075" y="1157287"/>
            <a:ext cx="3514725" cy="2868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828800" y="4295180"/>
            <a:ext cx="7184827" cy="403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>
              <a:spcBef>
                <a:spcPts val="3500"/>
              </a:spcBef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eaLnBrk="0" fontAlgn="base" hangingPunct="0">
              <a:spcBef>
                <a:spcPts val="3500"/>
              </a:spcBef>
              <a:spcAft>
                <a:spcPct val="0"/>
              </a:spcAft>
              <a:buSzPct val="171000"/>
              <a:buFont typeface="Gill Sans" charset="0"/>
              <a:buChar char="•"/>
              <a:defRPr sz="3600">
                <a:solidFill>
                  <a:schemeClr val="tx1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en-US" altLang="en-US" sz="2025" dirty="0">
                <a:solidFill>
                  <a:srgbClr val="FFFFFF"/>
                </a:solidFill>
              </a:rPr>
              <a:t>https://</a:t>
            </a:r>
            <a:r>
              <a:rPr lang="en-US" altLang="en-US" sz="2025" dirty="0" err="1">
                <a:solidFill>
                  <a:srgbClr val="FFFFFF"/>
                </a:solidFill>
              </a:rPr>
              <a:t>en.wikipedia.org</a:t>
            </a:r>
            <a:r>
              <a:rPr lang="en-US" altLang="en-US" sz="2025" dirty="0">
                <a:solidFill>
                  <a:srgbClr val="FFFFFF"/>
                </a:solidFill>
              </a:rPr>
              <a:t>/wiki/</a:t>
            </a:r>
            <a:r>
              <a:rPr lang="en-US" altLang="en-US" sz="2025" dirty="0" err="1">
                <a:solidFill>
                  <a:srgbClr val="FFFFFF"/>
                </a:solidFill>
              </a:rPr>
              <a:t>Hard_disk_drive_platter</a:t>
            </a:r>
            <a:endParaRPr lang="en-US" altLang="en-US" sz="2025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21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Сложные модели данных и отношения в них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86" name="Shape 486"/>
          <p:cNvSpPr txBox="1">
            <a:spLocks noGrp="1"/>
          </p:cNvSpPr>
          <p:nvPr>
            <p:ph type="body" idx="1"/>
          </p:nvPr>
        </p:nvSpPr>
        <p:spPr>
          <a:xfrm>
            <a:off x="653654" y="2650331"/>
            <a:ext cx="7836693" cy="592931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18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1800" u="sng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Реляционная_модель_данных</a:t>
            </a:r>
            <a:endParaRPr lang="en" sz="18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Проектирование баз данных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92" name="Shape 492"/>
          <p:cNvSpPr txBox="1">
            <a:spLocks noGrp="1"/>
          </p:cNvSpPr>
          <p:nvPr>
            <p:ph type="body" idx="1"/>
          </p:nvPr>
        </p:nvSpPr>
        <p:spPr>
          <a:xfrm>
            <a:off x="650081" y="1598751"/>
            <a:ext cx="7836750" cy="3073316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254000" lvl="0" indent="-254000">
              <a:spcBef>
                <a:spcPts val="0"/>
              </a:spcBef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Проектирование баз данных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своего рода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искусство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требующее определенных навыков и опыта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Наша цель </a:t>
            </a:r>
            <a:r>
              <a:rPr lang="ru-RU" sz="2000" dirty="0">
                <a:solidFill>
                  <a:schemeClr val="bg1"/>
                </a:solidFill>
              </a:rPr>
              <a:t>— </a:t>
            </a:r>
            <a:r>
              <a:rPr lang="ru-RU" sz="2000" dirty="0" smtClean="0">
                <a:solidFill>
                  <a:schemeClr val="bg1"/>
                </a:solidFill>
              </a:rPr>
              <a:t>избегать серьезных ошибок и проектировать ясные и легко понятные базы данных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Другие люди смогут позже настроить производительность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Проектирование баз данных начинается со схемы…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Shape 4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5962" y="642937"/>
            <a:ext cx="5172074" cy="3557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2" name="Shape 5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7958" y="474770"/>
            <a:ext cx="6585284" cy="41256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Построение модели данных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50081" y="1610090"/>
            <a:ext cx="7836750" cy="3061977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419100" marR="0" lvl="0" indent="-215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Рисуем схему с объектами данных для нашего приложения, а затем выясняем, как представить объекты и связи между ними</a:t>
            </a: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19100" marR="0" lvl="0" indent="-1778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Основное правило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вводите одинаковые данные дважды, вместо этого используйте связи между таблицами</a:t>
            </a: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19100" marR="0" lvl="0" indent="-1778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Одному объекту «реального мира» соответствует одно описание в базе данных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6392" y="593557"/>
            <a:ext cx="7928007" cy="4180574"/>
            <a:chOff x="935831" y="178593"/>
            <a:chExt cx="7416998" cy="4857750"/>
          </a:xfrm>
        </p:grpSpPr>
        <p:pic>
          <p:nvPicPr>
            <p:cNvPr id="513" name="Shape 51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35831" y="542925"/>
              <a:ext cx="7416998" cy="449341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4" name="Shape 514"/>
            <p:cNvSpPr txBox="1"/>
            <p:nvPr/>
          </p:nvSpPr>
          <p:spPr>
            <a:xfrm>
              <a:off x="1019770" y="178593"/>
              <a:ext cx="1417473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ru-RU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Композиция</a:t>
              </a:r>
              <a:r>
                <a:rPr lang="en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endParaRPr lang="en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15" name="Shape 515"/>
            <p:cNvSpPr txBox="1"/>
            <p:nvPr/>
          </p:nvSpPr>
          <p:spPr>
            <a:xfrm>
              <a:off x="2961923" y="178593"/>
              <a:ext cx="660848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ru-RU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Длина</a:t>
              </a:r>
              <a:endParaRPr lang="en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16" name="Shape 516"/>
            <p:cNvSpPr txBox="1"/>
            <p:nvPr/>
          </p:nvSpPr>
          <p:spPr>
            <a:xfrm>
              <a:off x="3664303" y="178593"/>
              <a:ext cx="1026554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Исполнитель</a:t>
              </a:r>
              <a:r>
                <a:rPr lang="en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endParaRPr lang="en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17" name="Shape 517"/>
            <p:cNvSpPr txBox="1"/>
            <p:nvPr/>
          </p:nvSpPr>
          <p:spPr>
            <a:xfrm>
              <a:off x="4699693" y="178593"/>
              <a:ext cx="890289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ru-RU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Альбом</a:t>
              </a:r>
              <a:r>
                <a:rPr lang="en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 </a:t>
              </a:r>
              <a:endParaRPr lang="en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18" name="Shape 518"/>
            <p:cNvSpPr txBox="1"/>
            <p:nvPr/>
          </p:nvSpPr>
          <p:spPr>
            <a:xfrm>
              <a:off x="6003428" y="178593"/>
              <a:ext cx="726876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Жанр</a:t>
              </a:r>
              <a:endParaRPr lang="en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19" name="Shape 519"/>
            <p:cNvSpPr txBox="1"/>
            <p:nvPr/>
          </p:nvSpPr>
          <p:spPr>
            <a:xfrm>
              <a:off x="6775297" y="178593"/>
              <a:ext cx="817959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Рейтинг</a:t>
              </a:r>
              <a:endParaRPr lang="en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20" name="Shape 520"/>
            <p:cNvSpPr txBox="1"/>
            <p:nvPr/>
          </p:nvSpPr>
          <p:spPr>
            <a:xfrm>
              <a:off x="7615237" y="178593"/>
              <a:ext cx="731341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Счет</a:t>
              </a:r>
              <a:endParaRPr lang="en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Shape 5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5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каждой единицы информации…</a:t>
            </a:r>
            <a:endParaRPr lang="en" sz="35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26" name="Shape 526"/>
          <p:cNvSpPr txBox="1">
            <a:spLocks noGrp="1"/>
          </p:cNvSpPr>
          <p:nvPr>
            <p:ph type="body" idx="1"/>
          </p:nvPr>
        </p:nvSpPr>
        <p:spPr>
          <a:xfrm>
            <a:off x="650081" y="1464468"/>
            <a:ext cx="5245393" cy="32075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2540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толбец сам является объектом или атрибутом другого объекта? 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только мы определим объекты, необходимо определить и отношения между ними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755906" y="1407318"/>
            <a:ext cx="2956264" cy="1817145"/>
            <a:chOff x="5715855" y="1407318"/>
            <a:chExt cx="2970795" cy="2071687"/>
          </a:xfrm>
        </p:grpSpPr>
        <p:sp>
          <p:nvSpPr>
            <p:cNvPr id="527" name="Shape 527"/>
            <p:cNvSpPr txBox="1"/>
            <p:nvPr/>
          </p:nvSpPr>
          <p:spPr>
            <a:xfrm>
              <a:off x="6041826" y="2993231"/>
              <a:ext cx="1166432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Композиция</a:t>
              </a:r>
              <a:endParaRPr lang="en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28" name="Shape 528"/>
            <p:cNvSpPr txBox="1"/>
            <p:nvPr/>
          </p:nvSpPr>
          <p:spPr>
            <a:xfrm>
              <a:off x="5715855" y="1507331"/>
              <a:ext cx="1720788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Длина</a:t>
              </a:r>
              <a:endParaRPr lang="en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29" name="Shape 529"/>
            <p:cNvSpPr txBox="1"/>
            <p:nvPr/>
          </p:nvSpPr>
          <p:spPr>
            <a:xfrm>
              <a:off x="6041826" y="2336281"/>
              <a:ext cx="1325166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Исполнитель</a:t>
              </a:r>
              <a:endParaRPr lang="en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30" name="Shape 530"/>
            <p:cNvSpPr txBox="1"/>
            <p:nvPr/>
          </p:nvSpPr>
          <p:spPr>
            <a:xfrm>
              <a:off x="7757219" y="1407318"/>
              <a:ext cx="890289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Альбом</a:t>
              </a:r>
              <a:endParaRPr lang="en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31" name="Shape 531"/>
            <p:cNvSpPr txBox="1"/>
            <p:nvPr/>
          </p:nvSpPr>
          <p:spPr>
            <a:xfrm>
              <a:off x="7375028" y="1885950"/>
              <a:ext cx="726876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Жанр</a:t>
              </a:r>
              <a:endParaRPr lang="en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32" name="Shape 532"/>
            <p:cNvSpPr txBox="1"/>
            <p:nvPr/>
          </p:nvSpPr>
          <p:spPr>
            <a:xfrm>
              <a:off x="7909768" y="2521743"/>
              <a:ext cx="776882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Рейтинг</a:t>
              </a:r>
              <a:endParaRPr lang="en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533" name="Shape 533"/>
            <p:cNvSpPr txBox="1"/>
            <p:nvPr/>
          </p:nvSpPr>
          <p:spPr>
            <a:xfrm>
              <a:off x="7436643" y="3128962"/>
              <a:ext cx="731341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Счет</a:t>
              </a:r>
              <a:endParaRPr lang="en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</p:grp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08400"/>
            <a:ext cx="64150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/>
          </p:cNvSpPr>
          <p:nvPr/>
        </p:nvSpPr>
        <p:spPr bwMode="auto">
          <a:xfrm>
            <a:off x="288457" y="598251"/>
            <a:ext cx="1530718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Композиция</a:t>
            </a:r>
            <a:r>
              <a:rPr lang="en-US" altLang="en-US" sz="2025" dirty="0" smtClean="0">
                <a:solidFill>
                  <a:schemeClr val="bg1"/>
                </a:solidFill>
                <a:ea typeface="ＭＳ Ｐゴシック" charset="-128"/>
              </a:rPr>
              <a:t> </a:t>
            </a:r>
          </a:p>
        </p:txBody>
      </p:sp>
      <p:sp>
        <p:nvSpPr>
          <p:cNvPr id="57348" name="Rectangle 4"/>
          <p:cNvSpPr>
            <a:spLocks/>
          </p:cNvSpPr>
          <p:nvPr/>
        </p:nvSpPr>
        <p:spPr bwMode="auto">
          <a:xfrm>
            <a:off x="288457" y="998538"/>
            <a:ext cx="1277119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Альбом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57349" name="Rectangle 5"/>
          <p:cNvSpPr>
            <a:spLocks/>
          </p:cNvSpPr>
          <p:nvPr/>
        </p:nvSpPr>
        <p:spPr bwMode="auto">
          <a:xfrm>
            <a:off x="288457" y="1398351"/>
            <a:ext cx="1583940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Исполнитель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57350" name="Rectangle 6"/>
          <p:cNvSpPr>
            <a:spLocks/>
          </p:cNvSpPr>
          <p:nvPr/>
        </p:nvSpPr>
        <p:spPr bwMode="auto">
          <a:xfrm>
            <a:off x="288457" y="1798638"/>
            <a:ext cx="1487387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Жанр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88457" y="2198451"/>
            <a:ext cx="2493252" cy="1111724"/>
            <a:chOff x="583627" y="3907230"/>
            <a:chExt cx="2111121" cy="1977240"/>
          </a:xfrm>
        </p:grpSpPr>
        <p:sp>
          <p:nvSpPr>
            <p:cNvPr id="32785" name="Rectangle 3"/>
            <p:cNvSpPr>
              <a:spLocks/>
            </p:cNvSpPr>
            <p:nvPr/>
          </p:nvSpPr>
          <p:spPr bwMode="auto">
            <a:xfrm>
              <a:off x="592635" y="4618733"/>
              <a:ext cx="2102113" cy="554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742950" indent="-28575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marL="11430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marL="16002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marL="20574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025" dirty="0" smtClean="0">
                  <a:solidFill>
                    <a:schemeClr val="bg1"/>
                  </a:solidFill>
                  <a:ea typeface="ＭＳ Ｐゴシック" charset="-128"/>
                </a:rPr>
                <a:t>Длина</a:t>
              </a:r>
              <a:r>
                <a:rPr lang="en-US" altLang="en-US" sz="2025" dirty="0" smtClean="0">
                  <a:solidFill>
                    <a:schemeClr val="bg1"/>
                  </a:solidFill>
                  <a:ea typeface="ＭＳ Ｐゴシック" charset="-128"/>
                </a:rPr>
                <a:t>  </a:t>
              </a:r>
            </a:p>
          </p:txBody>
        </p:sp>
        <p:sp>
          <p:nvSpPr>
            <p:cNvPr id="32786" name="Rectangle 7"/>
            <p:cNvSpPr>
              <a:spLocks/>
            </p:cNvSpPr>
            <p:nvPr/>
          </p:nvSpPr>
          <p:spPr bwMode="auto">
            <a:xfrm>
              <a:off x="583627" y="3907230"/>
              <a:ext cx="814392" cy="554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742950" indent="-28575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marL="11430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marL="16002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marL="20574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025" dirty="0" smtClean="0">
                  <a:solidFill>
                    <a:schemeClr val="bg1"/>
                  </a:solidFill>
                  <a:ea typeface="ＭＳ Ｐゴシック" charset="-128"/>
                </a:rPr>
                <a:t>Рейтинг</a:t>
              </a:r>
              <a:endParaRPr lang="en-US" altLang="en-US" sz="2025" dirty="0" smtClean="0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2787" name="Rectangle 8"/>
            <p:cNvSpPr>
              <a:spLocks/>
            </p:cNvSpPr>
            <p:nvPr/>
          </p:nvSpPr>
          <p:spPr bwMode="auto">
            <a:xfrm>
              <a:off x="585028" y="5330236"/>
              <a:ext cx="944258" cy="554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742950" indent="-28575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marL="11430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marL="16002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marL="20574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025" dirty="0" smtClean="0">
                  <a:solidFill>
                    <a:schemeClr val="bg1"/>
                  </a:solidFill>
                  <a:ea typeface="ＭＳ Ｐゴシック" charset="-128"/>
                </a:rPr>
                <a:t>Счет</a:t>
              </a:r>
              <a:endParaRPr lang="en-US" altLang="en-US" sz="2025" dirty="0" smtClean="0">
                <a:solidFill>
                  <a:schemeClr val="bg1"/>
                </a:solidFill>
                <a:ea typeface="ＭＳ Ｐゴシック" charset="-128"/>
              </a:endParaRPr>
            </a:p>
          </p:txBody>
        </p:sp>
      </p:grpSp>
      <p:pic>
        <p:nvPicPr>
          <p:cNvPr id="2049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08400"/>
            <a:ext cx="64150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18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  <p:bldP spid="57348" grpId="0"/>
      <p:bldP spid="57349" grpId="0"/>
      <p:bldP spid="5735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3" name="Rectangle 9"/>
          <p:cNvSpPr>
            <a:spLocks/>
          </p:cNvSpPr>
          <p:nvPr/>
        </p:nvSpPr>
        <p:spPr bwMode="auto">
          <a:xfrm>
            <a:off x="7192963" y="427038"/>
            <a:ext cx="1546776" cy="1763712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Композиция</a:t>
            </a:r>
            <a:endParaRPr lang="en-US" altLang="en-US" sz="1800" dirty="0" smtClean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endParaRPr lang="en-US" altLang="en-US" sz="1800" dirty="0" smtClean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Рейтинг</a:t>
            </a:r>
            <a:endParaRPr lang="en-US" altLang="en-US" sz="1800" dirty="0" smtClean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Длина</a:t>
            </a:r>
            <a:endParaRPr lang="en-US" altLang="en-US" sz="1800" dirty="0" smtClean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Счет</a:t>
            </a:r>
            <a:endParaRPr lang="en-US" altLang="en-US" sz="1800" dirty="0" smtClean="0">
              <a:solidFill>
                <a:schemeClr val="bg1"/>
              </a:solidFill>
            </a:endParaRPr>
          </a:p>
        </p:txBody>
      </p:sp>
      <p:sp>
        <p:nvSpPr>
          <p:cNvPr id="57354" name="Rectangle 10"/>
          <p:cNvSpPr>
            <a:spLocks/>
          </p:cNvSpPr>
          <p:nvPr/>
        </p:nvSpPr>
        <p:spPr bwMode="auto">
          <a:xfrm>
            <a:off x="4049713" y="1557338"/>
            <a:ext cx="1322387" cy="79375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Альбом</a:t>
            </a:r>
            <a:endParaRPr lang="en-US" altLang="en-US" sz="1800" dirty="0" smtClean="0">
              <a:solidFill>
                <a:schemeClr val="bg1"/>
              </a:solidFill>
            </a:endParaRPr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rot="10800000" flipH="1">
            <a:off x="5510213" y="1235075"/>
            <a:ext cx="1520825" cy="641350"/>
          </a:xfrm>
          <a:prstGeom prst="line">
            <a:avLst/>
          </a:prstGeom>
          <a:noFill/>
          <a:ln w="889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1139">
              <a:solidFill>
                <a:schemeClr val="bg1"/>
              </a:solidFill>
            </a:endParaRPr>
          </a:p>
        </p:txBody>
      </p:sp>
      <p:sp>
        <p:nvSpPr>
          <p:cNvPr id="57356" name="Rectangle 12"/>
          <p:cNvSpPr>
            <a:spLocks/>
          </p:cNvSpPr>
          <p:nvPr/>
        </p:nvSpPr>
        <p:spPr bwMode="auto">
          <a:xfrm>
            <a:off x="5631616" y="1939925"/>
            <a:ext cx="1399422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2025" dirty="0">
                <a:solidFill>
                  <a:schemeClr val="bg1"/>
                </a:solidFill>
                <a:ea typeface="ＭＳ Ｐゴシック" charset="-128"/>
              </a:rPr>
              <a:t>о</a:t>
            </a: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тносится к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57357" name="Rectangle 13"/>
          <p:cNvSpPr>
            <a:spLocks/>
          </p:cNvSpPr>
          <p:nvPr/>
        </p:nvSpPr>
        <p:spPr bwMode="auto">
          <a:xfrm>
            <a:off x="1871662" y="542925"/>
            <a:ext cx="1420177" cy="792163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Исполнитель</a:t>
            </a:r>
            <a:endParaRPr lang="en-US" altLang="en-US" sz="1800" dirty="0" smtClean="0">
              <a:solidFill>
                <a:schemeClr val="bg1"/>
              </a:solidFill>
            </a:endParaRPr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>
            <a:off x="2890838" y="1446213"/>
            <a:ext cx="1050925" cy="493712"/>
          </a:xfrm>
          <a:prstGeom prst="line">
            <a:avLst/>
          </a:prstGeom>
          <a:noFill/>
          <a:ln w="889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1139">
              <a:solidFill>
                <a:schemeClr val="bg1"/>
              </a:solidFill>
            </a:endParaRPr>
          </a:p>
        </p:txBody>
      </p:sp>
      <p:sp>
        <p:nvSpPr>
          <p:cNvPr id="57359" name="Rectangle 15"/>
          <p:cNvSpPr>
            <a:spLocks/>
          </p:cNvSpPr>
          <p:nvPr/>
        </p:nvSpPr>
        <p:spPr bwMode="auto">
          <a:xfrm>
            <a:off x="3453194" y="998301"/>
            <a:ext cx="1399422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2025" dirty="0">
                <a:solidFill>
                  <a:schemeClr val="bg1"/>
                </a:solidFill>
                <a:ea typeface="ＭＳ Ｐゴシック" charset="-128"/>
              </a:rPr>
              <a:t>о</a:t>
            </a: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тносится к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57360" name="Rectangle 16"/>
          <p:cNvSpPr>
            <a:spLocks/>
          </p:cNvSpPr>
          <p:nvPr/>
        </p:nvSpPr>
        <p:spPr bwMode="auto">
          <a:xfrm>
            <a:off x="5414963" y="2757488"/>
            <a:ext cx="1320800" cy="79375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Жанр</a:t>
            </a:r>
            <a:endParaRPr lang="en-US" altLang="en-US" sz="1800" dirty="0" smtClean="0">
              <a:solidFill>
                <a:schemeClr val="bg1"/>
              </a:solidFill>
            </a:endParaRPr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rot="10800000" flipH="1">
            <a:off x="6910388" y="2212975"/>
            <a:ext cx="692150" cy="839788"/>
          </a:xfrm>
          <a:prstGeom prst="line">
            <a:avLst/>
          </a:prstGeom>
          <a:noFill/>
          <a:ln w="889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1139">
              <a:solidFill>
                <a:schemeClr val="bg1"/>
              </a:solidFill>
            </a:endParaRPr>
          </a:p>
        </p:txBody>
      </p:sp>
      <p:sp>
        <p:nvSpPr>
          <p:cNvPr id="57362" name="Rectangle 18"/>
          <p:cNvSpPr>
            <a:spLocks/>
          </p:cNvSpPr>
          <p:nvPr/>
        </p:nvSpPr>
        <p:spPr bwMode="auto">
          <a:xfrm>
            <a:off x="7288824" y="2704863"/>
            <a:ext cx="1399422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2025" dirty="0">
                <a:solidFill>
                  <a:schemeClr val="bg1"/>
                </a:solidFill>
                <a:ea typeface="ＭＳ Ｐゴシック" charset="-128"/>
              </a:rPr>
              <a:t>о</a:t>
            </a: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тносится к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pic>
        <p:nvPicPr>
          <p:cNvPr id="2049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08400"/>
            <a:ext cx="64150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ectangle 2"/>
          <p:cNvSpPr>
            <a:spLocks/>
          </p:cNvSpPr>
          <p:nvPr/>
        </p:nvSpPr>
        <p:spPr bwMode="auto">
          <a:xfrm>
            <a:off x="288457" y="598251"/>
            <a:ext cx="1530718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Композиция</a:t>
            </a:r>
            <a:r>
              <a:rPr lang="en-US" altLang="en-US" sz="2025" dirty="0" smtClean="0">
                <a:solidFill>
                  <a:schemeClr val="bg1"/>
                </a:solidFill>
                <a:ea typeface="ＭＳ Ｐゴシック" charset="-128"/>
              </a:rPr>
              <a:t> </a:t>
            </a:r>
          </a:p>
        </p:txBody>
      </p:sp>
      <p:sp>
        <p:nvSpPr>
          <p:cNvPr id="30" name="Rectangle 4"/>
          <p:cNvSpPr>
            <a:spLocks/>
          </p:cNvSpPr>
          <p:nvPr/>
        </p:nvSpPr>
        <p:spPr bwMode="auto">
          <a:xfrm>
            <a:off x="288457" y="998538"/>
            <a:ext cx="1277119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Альбом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31" name="Rectangle 5"/>
          <p:cNvSpPr>
            <a:spLocks/>
          </p:cNvSpPr>
          <p:nvPr/>
        </p:nvSpPr>
        <p:spPr bwMode="auto">
          <a:xfrm>
            <a:off x="288457" y="1398351"/>
            <a:ext cx="1583940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Исполнитель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32" name="Rectangle 6"/>
          <p:cNvSpPr>
            <a:spLocks/>
          </p:cNvSpPr>
          <p:nvPr/>
        </p:nvSpPr>
        <p:spPr bwMode="auto">
          <a:xfrm>
            <a:off x="288457" y="1798638"/>
            <a:ext cx="1487387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Жанр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grpSp>
        <p:nvGrpSpPr>
          <p:cNvPr id="33" name="Group 2"/>
          <p:cNvGrpSpPr>
            <a:grpSpLocks/>
          </p:cNvGrpSpPr>
          <p:nvPr/>
        </p:nvGrpSpPr>
        <p:grpSpPr bwMode="auto">
          <a:xfrm>
            <a:off x="288457" y="2198451"/>
            <a:ext cx="2493252" cy="1111724"/>
            <a:chOff x="583627" y="3907230"/>
            <a:chExt cx="2111121" cy="1977240"/>
          </a:xfrm>
        </p:grpSpPr>
        <p:sp>
          <p:nvSpPr>
            <p:cNvPr id="34" name="Rectangle 3"/>
            <p:cNvSpPr>
              <a:spLocks/>
            </p:cNvSpPr>
            <p:nvPr/>
          </p:nvSpPr>
          <p:spPr bwMode="auto">
            <a:xfrm>
              <a:off x="592635" y="4618733"/>
              <a:ext cx="2102113" cy="554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742950" indent="-28575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marL="11430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marL="16002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marL="20574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025" dirty="0" smtClean="0">
                  <a:solidFill>
                    <a:schemeClr val="bg1"/>
                  </a:solidFill>
                  <a:ea typeface="ＭＳ Ｐゴシック" charset="-128"/>
                </a:rPr>
                <a:t>Продолжительность</a:t>
              </a:r>
              <a:r>
                <a:rPr lang="en-US" altLang="en-US" sz="2025" dirty="0" smtClean="0">
                  <a:solidFill>
                    <a:schemeClr val="bg1"/>
                  </a:solidFill>
                  <a:ea typeface="ＭＳ Ｐゴシック" charset="-128"/>
                </a:rPr>
                <a:t>  </a:t>
              </a:r>
            </a:p>
          </p:txBody>
        </p:sp>
        <p:sp>
          <p:nvSpPr>
            <p:cNvPr id="35" name="Rectangle 7"/>
            <p:cNvSpPr>
              <a:spLocks/>
            </p:cNvSpPr>
            <p:nvPr/>
          </p:nvSpPr>
          <p:spPr bwMode="auto">
            <a:xfrm>
              <a:off x="583627" y="3907230"/>
              <a:ext cx="814392" cy="554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742950" indent="-28575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marL="11430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marL="16002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marL="20574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025" dirty="0" smtClean="0">
                  <a:solidFill>
                    <a:schemeClr val="bg1"/>
                  </a:solidFill>
                  <a:ea typeface="ＭＳ Ｐゴシック" charset="-128"/>
                </a:rPr>
                <a:t>Рейтинг</a:t>
              </a:r>
              <a:endParaRPr lang="en-US" altLang="en-US" sz="2025" dirty="0" smtClean="0">
                <a:solidFill>
                  <a:schemeClr val="bg1"/>
                </a:solidFill>
                <a:ea typeface="ＭＳ Ｐゴシック" charset="-128"/>
              </a:endParaRPr>
            </a:p>
          </p:txBody>
        </p:sp>
        <p:sp>
          <p:nvSpPr>
            <p:cNvPr id="36" name="Rectangle 8"/>
            <p:cNvSpPr>
              <a:spLocks/>
            </p:cNvSpPr>
            <p:nvPr/>
          </p:nvSpPr>
          <p:spPr bwMode="auto">
            <a:xfrm>
              <a:off x="585028" y="5330236"/>
              <a:ext cx="944258" cy="554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1pPr>
              <a:lvl2pPr marL="742950" indent="-28575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2pPr>
              <a:lvl3pPr marL="11430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3pPr>
              <a:lvl4pPr marL="16002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4pPr>
              <a:lvl5pPr marL="2057400" indent="-228600" eaLnBrk="0" hangingPunct="0"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FFFFFF"/>
                  </a:solidFill>
                  <a:latin typeface="Gill Sans" charset="0"/>
                  <a:ea typeface="ヒラギノ角ゴ ProN W3" charset="-128"/>
                  <a:sym typeface="Gill Sans" charset="0"/>
                </a:defRPr>
              </a:lvl9pPr>
            </a:lstStyle>
            <a:p>
              <a:pPr eaLnBrk="1" hangingPunct="1">
                <a:defRPr/>
              </a:pPr>
              <a:r>
                <a:rPr lang="ru-RU" altLang="en-US" sz="2025" dirty="0" smtClean="0">
                  <a:solidFill>
                    <a:schemeClr val="bg1"/>
                  </a:solidFill>
                  <a:ea typeface="ＭＳ Ｐゴシック" charset="-128"/>
                </a:rPr>
                <a:t>Счет</a:t>
              </a:r>
              <a:endParaRPr lang="en-US" altLang="en-US" sz="2025" dirty="0" smtClean="0">
                <a:solidFill>
                  <a:schemeClr val="bg1"/>
                </a:solidFill>
                <a:ea typeface="ＭＳ Ｐゴシック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3072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3" grpId="0" animBg="1"/>
      <p:bldP spid="57354" grpId="0" animBg="1"/>
      <p:bldP spid="57356" grpId="0" autoUpdateAnimBg="0"/>
      <p:bldP spid="57357" grpId="0" animBg="1"/>
      <p:bldP spid="57359" grpId="0" autoUpdateAnimBg="0"/>
      <p:bldP spid="57360" grpId="0" animBg="1"/>
      <p:bldP spid="57362" grpId="0" autoUpdateAnimBg="0"/>
      <p:bldP spid="29" grpId="0"/>
      <p:bldP spid="30" grpId="0"/>
      <p:bldP spid="31" grpId="0"/>
      <p:bldP spid="3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6" name="Rectangle 10"/>
          <p:cNvSpPr>
            <a:spLocks/>
          </p:cNvSpPr>
          <p:nvPr/>
        </p:nvSpPr>
        <p:spPr bwMode="auto">
          <a:xfrm>
            <a:off x="4049713" y="1557338"/>
            <a:ext cx="1322387" cy="79375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Альбом</a:t>
            </a:r>
            <a:endParaRPr lang="en-US" altLang="en-US" sz="1800" dirty="0" smtClean="0">
              <a:solidFill>
                <a:schemeClr val="bg1"/>
              </a:solidFill>
            </a:endParaRPr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 rot="10800000" flipH="1">
            <a:off x="5510213" y="1235075"/>
            <a:ext cx="1520825" cy="641350"/>
          </a:xfrm>
          <a:prstGeom prst="line">
            <a:avLst/>
          </a:prstGeom>
          <a:noFill/>
          <a:ln w="889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1139">
              <a:solidFill>
                <a:schemeClr val="bg1"/>
              </a:solidFill>
            </a:endParaRPr>
          </a:p>
        </p:txBody>
      </p:sp>
      <p:sp>
        <p:nvSpPr>
          <p:cNvPr id="34828" name="Rectangle 12"/>
          <p:cNvSpPr>
            <a:spLocks/>
          </p:cNvSpPr>
          <p:nvPr/>
        </p:nvSpPr>
        <p:spPr bwMode="auto">
          <a:xfrm>
            <a:off x="5680897" y="1890476"/>
            <a:ext cx="1471557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2025" dirty="0">
                <a:solidFill>
                  <a:schemeClr val="bg1"/>
                </a:solidFill>
                <a:ea typeface="ＭＳ Ｐゴシック" charset="-128"/>
              </a:rPr>
              <a:t>относится к </a:t>
            </a:r>
            <a:endParaRPr lang="en-US" altLang="en-US" sz="2025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34829" name="Rectangle 13"/>
          <p:cNvSpPr>
            <a:spLocks/>
          </p:cNvSpPr>
          <p:nvPr/>
        </p:nvSpPr>
        <p:spPr bwMode="auto">
          <a:xfrm>
            <a:off x="1684421" y="542925"/>
            <a:ext cx="1617044" cy="792163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Исполнитель</a:t>
            </a:r>
            <a:endParaRPr lang="en-US" altLang="en-US" sz="1800" dirty="0" smtClean="0">
              <a:solidFill>
                <a:schemeClr val="bg1"/>
              </a:solidFill>
            </a:endParaRPr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2890838" y="1446213"/>
            <a:ext cx="1050925" cy="493712"/>
          </a:xfrm>
          <a:prstGeom prst="line">
            <a:avLst/>
          </a:prstGeom>
          <a:noFill/>
          <a:ln w="889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1139">
              <a:solidFill>
                <a:schemeClr val="bg1"/>
              </a:solidFill>
            </a:endParaRPr>
          </a:p>
        </p:txBody>
      </p:sp>
      <p:sp>
        <p:nvSpPr>
          <p:cNvPr id="34831" name="Rectangle 15"/>
          <p:cNvSpPr>
            <a:spLocks/>
          </p:cNvSpPr>
          <p:nvPr/>
        </p:nvSpPr>
        <p:spPr bwMode="auto">
          <a:xfrm>
            <a:off x="3598862" y="998301"/>
            <a:ext cx="1464025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2025" dirty="0">
                <a:solidFill>
                  <a:schemeClr val="bg1"/>
                </a:solidFill>
                <a:ea typeface="ＭＳ Ｐゴシック" charset="-128"/>
              </a:rPr>
              <a:t>о</a:t>
            </a:r>
            <a:r>
              <a:rPr lang="ru-RU" altLang="en-US" sz="2025" dirty="0" smtClean="0">
                <a:solidFill>
                  <a:schemeClr val="bg1"/>
                </a:solidFill>
                <a:ea typeface="ＭＳ Ｐゴシック" charset="-128"/>
              </a:rPr>
              <a:t>тносится к </a:t>
            </a:r>
            <a:endParaRPr lang="en-US" altLang="en-US" sz="2025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34832" name="Rectangle 16"/>
          <p:cNvSpPr>
            <a:spLocks/>
          </p:cNvSpPr>
          <p:nvPr/>
        </p:nvSpPr>
        <p:spPr bwMode="auto">
          <a:xfrm>
            <a:off x="5414963" y="2757488"/>
            <a:ext cx="1320800" cy="793750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Жанр</a:t>
            </a:r>
            <a:endParaRPr lang="en-US" altLang="en-US" sz="1800" dirty="0" smtClean="0">
              <a:solidFill>
                <a:schemeClr val="bg1"/>
              </a:solidFill>
            </a:endParaRPr>
          </a:p>
        </p:txBody>
      </p:sp>
      <p:sp>
        <p:nvSpPr>
          <p:cNvPr id="34833" name="Line 17"/>
          <p:cNvSpPr>
            <a:spLocks noChangeShapeType="1"/>
          </p:cNvSpPr>
          <p:nvPr/>
        </p:nvSpPr>
        <p:spPr bwMode="auto">
          <a:xfrm rot="10800000" flipH="1">
            <a:off x="6910388" y="2212975"/>
            <a:ext cx="692150" cy="839788"/>
          </a:xfrm>
          <a:prstGeom prst="line">
            <a:avLst/>
          </a:prstGeom>
          <a:noFill/>
          <a:ln w="88900">
            <a:solidFill>
              <a:srgbClr val="FFFF00"/>
            </a:solidFill>
            <a:miter lim="800000"/>
            <a:headEnd type="stealth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/>
          <a:lstStyle/>
          <a:p>
            <a:pPr algn="ctr" eaLnBrk="1" hangingPunct="1">
              <a:defRPr/>
            </a:pPr>
            <a:endParaRPr lang="en-US" sz="1139">
              <a:solidFill>
                <a:schemeClr val="bg1"/>
              </a:solidFill>
            </a:endParaRPr>
          </a:p>
        </p:txBody>
      </p:sp>
      <p:sp>
        <p:nvSpPr>
          <p:cNvPr id="34834" name="Rectangle 18"/>
          <p:cNvSpPr>
            <a:spLocks/>
          </p:cNvSpPr>
          <p:nvPr/>
        </p:nvSpPr>
        <p:spPr bwMode="auto">
          <a:xfrm>
            <a:off x="7256463" y="2704863"/>
            <a:ext cx="1471557" cy="311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2025" dirty="0">
                <a:solidFill>
                  <a:schemeClr val="bg1"/>
                </a:solidFill>
                <a:ea typeface="ＭＳ Ｐゴシック" charset="-128"/>
              </a:rPr>
              <a:t>относится к </a:t>
            </a:r>
            <a:endParaRPr lang="en-US" altLang="en-US" sz="2025" dirty="0">
              <a:solidFill>
                <a:schemeClr val="bg1"/>
              </a:solidFill>
              <a:ea typeface="ＭＳ Ｐゴシック" charset="-128"/>
            </a:endParaRPr>
          </a:p>
        </p:txBody>
      </p:sp>
      <p:pic>
        <p:nvPicPr>
          <p:cNvPr id="2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08400"/>
            <a:ext cx="6415088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9"/>
          <p:cNvSpPr>
            <a:spLocks/>
          </p:cNvSpPr>
          <p:nvPr/>
        </p:nvSpPr>
        <p:spPr bwMode="auto">
          <a:xfrm>
            <a:off x="7192963" y="427038"/>
            <a:ext cx="1546776" cy="1763712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eaLnBrk="0" hangingPunct="0"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Композиция</a:t>
            </a:r>
            <a:endParaRPr lang="en-US" altLang="en-US" sz="1800" dirty="0" smtClean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endParaRPr lang="ru-RU" altLang="en-US" sz="1800" dirty="0" smtClean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Рейтинг</a:t>
            </a:r>
            <a:endParaRPr lang="en-US" altLang="en-US" sz="1800" dirty="0" smtClean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Длина</a:t>
            </a:r>
            <a:endParaRPr lang="en-US" altLang="en-US" sz="1800" dirty="0" smtClean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ru-RU" altLang="en-US" sz="1800" dirty="0" smtClean="0">
                <a:solidFill>
                  <a:schemeClr val="bg1"/>
                </a:solidFill>
              </a:rPr>
              <a:t>Счет</a:t>
            </a:r>
            <a:endParaRPr lang="en-US" altLang="en-US" sz="18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285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Реляционны</a:t>
            </a:r>
            <a:r>
              <a:rPr lang="ru-RU" sz="43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 базы данных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2" name="Shape 222"/>
          <p:cNvSpPr txBox="1"/>
          <p:nvPr/>
        </p:nvSpPr>
        <p:spPr>
          <a:xfrm>
            <a:off x="1218740" y="4387702"/>
            <a:ext cx="6706521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en-US" sz="2000" u="sng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</a:t>
            </a:r>
            <a:r>
              <a:rPr lang="en-US" sz="20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ru.wikipedia.org/wiki</a:t>
            </a:r>
            <a:r>
              <a:rPr lang="en" sz="2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/</a:t>
            </a:r>
            <a:r>
              <a:rPr lang="ru-RU" sz="2000" u="sng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Реляционная_база_данных</a:t>
            </a:r>
            <a:endParaRPr lang="en" sz="2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  <p:sp>
        <p:nvSpPr>
          <p:cNvPr id="223" name="Shape 223"/>
          <p:cNvSpPr txBox="1"/>
          <p:nvPr/>
        </p:nvSpPr>
        <p:spPr>
          <a:xfrm>
            <a:off x="681789" y="1496615"/>
            <a:ext cx="7780422" cy="255746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Реляционные базы данных организуют хранение данных в виде таблиц со строками и столбцами. Мощь реляционной базы данных заключается в способности эффективно извлекать данные из таблиц, особенно в случаях, когда выборка производится из нескольких взаимосвязанных таблиц</a:t>
            </a:r>
            <a:endParaRPr lang="en"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Shape 579"/>
          <p:cNvSpPr txBox="1">
            <a:spLocks noGrp="1"/>
          </p:cNvSpPr>
          <p:nvPr>
            <p:ph type="title"/>
          </p:nvPr>
        </p:nvSpPr>
        <p:spPr>
          <a:xfrm>
            <a:off x="899554" y="864393"/>
            <a:ext cx="7140250" cy="1735930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3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Представление отношений в базе данных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Нормализация базы данных </a:t>
            </a:r>
            <a:r>
              <a:rPr lang="en" sz="3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(3</a:t>
            </a:r>
            <a:r>
              <a:rPr lang="ru-RU" sz="3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НФ</a:t>
            </a:r>
            <a:r>
              <a:rPr lang="en" sz="3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3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5" name="Shape 585"/>
          <p:cNvSpPr txBox="1">
            <a:spLocks noGrp="1"/>
          </p:cNvSpPr>
          <p:nvPr>
            <p:ph type="body" idx="1"/>
          </p:nvPr>
        </p:nvSpPr>
        <p:spPr>
          <a:xfrm>
            <a:off x="650081" y="1621428"/>
            <a:ext cx="7836750" cy="305063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Теория баз данных объемна, невозможно понять ее без понимания исчисления предикатов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дублируйте данные</a:t>
            </a:r>
            <a:r>
              <a:rPr lang="ru-RU" sz="2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ссылайтесь на данные или делайте на них указатели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Используйте </a:t>
            </a: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целые числа для первичных и внешних ключей</a:t>
            </a: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Добавляйте специальный «</a:t>
            </a: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ключевой</a:t>
            </a:r>
            <a:r>
              <a:rPr lang="ru-RU" sz="2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столбец в каждую таблицу, на которую мы будем ссылаться. Обычно программисты именуют его «</a:t>
            </a:r>
            <a:r>
              <a:rPr lang="en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  <a:r>
              <a:rPr lang="ru-RU" sz="20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».</a:t>
            </a:r>
            <a:endParaRPr lang="en" sz="20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Shape 586"/>
          <p:cNvSpPr txBox="1"/>
          <p:nvPr/>
        </p:nvSpPr>
        <p:spPr>
          <a:xfrm>
            <a:off x="1594238" y="4591617"/>
            <a:ext cx="5955525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2000" u="sng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Нормальная_форма</a:t>
            </a:r>
            <a:endParaRPr lang="en" sz="2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Shape 5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587" y="707231"/>
            <a:ext cx="8715373" cy="1458217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Shape 592"/>
          <p:cNvSpPr txBox="1"/>
          <p:nvPr/>
        </p:nvSpPr>
        <p:spPr>
          <a:xfrm>
            <a:off x="148232" y="2470781"/>
            <a:ext cx="8836817" cy="205334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хотим отслеживать, какая группа является </a:t>
            </a: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создателем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каждой музыкальной композиции</a:t>
            </a:r>
            <a:endParaRPr lang="en-US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0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 какому альбому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относится данная композиция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 какому альбому относится эта песня</a:t>
            </a:r>
            <a:r>
              <a:rPr lang="en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" sz="2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593" name="Shape 593"/>
          <p:cNvCxnSpPr/>
          <p:nvPr/>
        </p:nvCxnSpPr>
        <p:spPr>
          <a:xfrm>
            <a:off x="5678387" y="1009054"/>
            <a:ext cx="1198363" cy="840282"/>
          </a:xfrm>
          <a:prstGeom prst="straightConnector1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94" name="Shape 594"/>
          <p:cNvCxnSpPr/>
          <p:nvPr/>
        </p:nvCxnSpPr>
        <p:spPr>
          <a:xfrm>
            <a:off x="5717678" y="1410890"/>
            <a:ext cx="1395709" cy="889396"/>
          </a:xfrm>
          <a:prstGeom prst="straightConnector1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595" name="Shape 595"/>
          <p:cNvCxnSpPr/>
          <p:nvPr/>
        </p:nvCxnSpPr>
        <p:spPr>
          <a:xfrm>
            <a:off x="2434232" y="1368028"/>
            <a:ext cx="1037629" cy="778668"/>
          </a:xfrm>
          <a:prstGeom prst="straightConnector1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Shape 6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 целочисленных ссылок</a:t>
            </a:r>
            <a:endParaRPr lang="en" sz="3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600" name="Shape 600" descr="Screen Shot 2015-08-10 at 11.35.43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3524" y="3174519"/>
            <a:ext cx="4015687" cy="1460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Shape 601" descr="Screen Shot 2015-08-10 at 11.36.01 A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23353" y="1428691"/>
            <a:ext cx="2644352" cy="1448097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Shape 603"/>
          <p:cNvSpPr/>
          <p:nvPr/>
        </p:nvSpPr>
        <p:spPr>
          <a:xfrm>
            <a:off x="2896602" y="3866461"/>
            <a:ext cx="914102" cy="220645"/>
          </a:xfrm>
          <a:prstGeom prst="roundRect">
            <a:avLst>
              <a:gd name="adj" fmla="val 9257"/>
            </a:avLst>
          </a:prstGeom>
          <a:noFill/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4" name="Shape 604"/>
          <p:cNvCxnSpPr>
            <a:endCxn id="603" idx="0"/>
          </p:cNvCxnSpPr>
          <p:nvPr/>
        </p:nvCxnSpPr>
        <p:spPr>
          <a:xfrm flipH="1">
            <a:off x="3353653" y="2590141"/>
            <a:ext cx="1369773" cy="1276318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05" name="Shape 605"/>
          <p:cNvSpPr txBox="1"/>
          <p:nvPr/>
        </p:nvSpPr>
        <p:spPr>
          <a:xfrm>
            <a:off x="1106905" y="1829101"/>
            <a:ext cx="3056188" cy="116450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используем целые числа для ссылки на строки в другой таблице</a:t>
            </a:r>
            <a:endParaRPr lang="en" sz="2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06" name="Shape 606"/>
          <p:cNvSpPr txBox="1"/>
          <p:nvPr/>
        </p:nvSpPr>
        <p:spPr>
          <a:xfrm>
            <a:off x="5710862" y="3199735"/>
            <a:ext cx="1161575" cy="30890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Альбом</a:t>
            </a:r>
            <a:endParaRPr lang="en" sz="20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07" name="Shape 607"/>
          <p:cNvSpPr txBox="1"/>
          <p:nvPr/>
        </p:nvSpPr>
        <p:spPr>
          <a:xfrm>
            <a:off x="7315198" y="1448573"/>
            <a:ext cx="1694047" cy="30890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Исполнитель</a:t>
            </a:r>
            <a:endParaRPr lang="en" sz="20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Shape 6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Три вида ключей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19" name="Shape 619"/>
          <p:cNvSpPr txBox="1">
            <a:spLocks noGrp="1"/>
          </p:cNvSpPr>
          <p:nvPr>
            <p:ph type="body" idx="1"/>
          </p:nvPr>
        </p:nvSpPr>
        <p:spPr>
          <a:xfrm>
            <a:off x="650081" y="1689460"/>
            <a:ext cx="5309561" cy="2982607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254000" lvl="0" indent="-254000">
              <a:spcBef>
                <a:spcPts val="0"/>
              </a:spcBef>
            </a:pP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Первичный ключ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правило, целочисленное поле с авто-инкрементом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Логический ключ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используется для поиска снаружи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  <a:spcAft>
                <a:spcPts val="600"/>
              </a:spcAft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Внешний ключ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целочисленный ключ, указывающий на строку в другой таблице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20" name="Shape 620"/>
          <p:cNvSpPr txBox="1"/>
          <p:nvPr/>
        </p:nvSpPr>
        <p:spPr>
          <a:xfrm>
            <a:off x="6546175" y="2053828"/>
            <a:ext cx="1662495" cy="1857431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5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5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Альбом</a:t>
            </a:r>
            <a:endParaRPr lang="en" sz="25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" sz="25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5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Название</a:t>
            </a:r>
            <a:endParaRPr lang="en" sz="25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artist_id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...</a:t>
            </a:r>
          </a:p>
        </p:txBody>
      </p:sp>
      <p:cxnSp>
        <p:nvCxnSpPr>
          <p:cNvPr id="621" name="Shape 621"/>
          <p:cNvCxnSpPr/>
          <p:nvPr/>
        </p:nvCxnSpPr>
        <p:spPr>
          <a:xfrm flipH="1">
            <a:off x="7930512" y="2982543"/>
            <a:ext cx="556319" cy="408085"/>
          </a:xfrm>
          <a:prstGeom prst="straightConnector1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Shape 626"/>
          <p:cNvSpPr txBox="1">
            <a:spLocks noGrp="1"/>
          </p:cNvSpPr>
          <p:nvPr>
            <p:ph type="title"/>
          </p:nvPr>
        </p:nvSpPr>
        <p:spPr>
          <a:xfrm>
            <a:off x="650081" y="437989"/>
            <a:ext cx="6720683" cy="990703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Правила для ключей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27" name="Shape 627"/>
          <p:cNvSpPr txBox="1">
            <a:spLocks noGrp="1"/>
          </p:cNvSpPr>
          <p:nvPr>
            <p:ph type="body" idx="1"/>
          </p:nvPr>
        </p:nvSpPr>
        <p:spPr>
          <a:xfrm>
            <a:off x="650080" y="1464468"/>
            <a:ext cx="5702593" cy="32075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1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Лучшие практики:</a:t>
            </a:r>
            <a:endParaRPr lang="en" sz="1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1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Никогда не используйте </a:t>
            </a:r>
            <a:r>
              <a:rPr lang="ru-RU" sz="1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логический ключ</a:t>
            </a:r>
            <a:r>
              <a:rPr lang="en" sz="1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качестве </a:t>
            </a:r>
            <a:r>
              <a:rPr lang="ru-RU" sz="18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первичного ключа</a:t>
            </a:r>
            <a:endParaRPr lang="en" sz="18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18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Логические ключи </a:t>
            </a:r>
            <a:r>
              <a:rPr lang="ru-RU" sz="1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могут меняться и меняются</a:t>
            </a:r>
            <a:r>
              <a:rPr lang="en" sz="1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1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хотя и медленно</a:t>
            </a:r>
            <a:endParaRPr lang="en" sz="1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18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Отношения</a:t>
            </a:r>
            <a:r>
              <a:rPr lang="ru-RU" sz="1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основанные на сопоставлении строковых полей, менее эффективны, чем те, что используют целые числа</a:t>
            </a:r>
            <a:endParaRPr lang="en" sz="1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28" name="Shape 628"/>
          <p:cNvSpPr txBox="1"/>
          <p:nvPr/>
        </p:nvSpPr>
        <p:spPr>
          <a:xfrm>
            <a:off x="6765017" y="1464468"/>
            <a:ext cx="1926595" cy="2829599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0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</a:t>
            </a:r>
            <a:endParaRPr lang="en" sz="2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id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логин</a:t>
            </a:r>
            <a:endParaRPr lang="en" sz="2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пароль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имя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email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создан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_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дата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изменен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_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дата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логин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_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дата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Shape 633"/>
          <p:cNvSpPr txBox="1">
            <a:spLocks noGrp="1"/>
          </p:cNvSpPr>
          <p:nvPr>
            <p:ph type="title"/>
          </p:nvPr>
        </p:nvSpPr>
        <p:spPr>
          <a:xfrm>
            <a:off x="650081" y="437989"/>
            <a:ext cx="7469099" cy="990703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Внешние ключи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34" name="Shape 634"/>
          <p:cNvSpPr txBox="1">
            <a:spLocks noGrp="1"/>
          </p:cNvSpPr>
          <p:nvPr>
            <p:ph type="body" idx="1"/>
          </p:nvPr>
        </p:nvSpPr>
        <p:spPr>
          <a:xfrm>
            <a:off x="650081" y="1464468"/>
            <a:ext cx="4732045" cy="32075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254000" lvl="0" indent="-254000">
              <a:spcBef>
                <a:spcPts val="0"/>
              </a:spcBef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Внешний ключ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ситуация, когда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таблице есть столбец, содержащий ключ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который указывает на </a:t>
            </a: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первичный ключ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другой таблицы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Хорошо, когда первичные и внешние ключи являются целочисленными.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35" name="Shape 635"/>
          <p:cNvSpPr txBox="1"/>
          <p:nvPr/>
        </p:nvSpPr>
        <p:spPr>
          <a:xfrm>
            <a:off x="5382126" y="1946671"/>
            <a:ext cx="1682817" cy="1243012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Исполнитель</a:t>
            </a:r>
            <a:endParaRPr lang="en" sz="2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имя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...</a:t>
            </a:r>
          </a:p>
        </p:txBody>
      </p:sp>
      <p:sp>
        <p:nvSpPr>
          <p:cNvPr id="636" name="Shape 636"/>
          <p:cNvSpPr txBox="1"/>
          <p:nvPr/>
        </p:nvSpPr>
        <p:spPr>
          <a:xfrm>
            <a:off x="7577126" y="1800225"/>
            <a:ext cx="1326241" cy="1535961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Альбом</a:t>
            </a:r>
            <a:endParaRPr lang="en" sz="2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название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artist_id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...</a:t>
            </a:r>
          </a:p>
        </p:txBody>
      </p:sp>
      <p:cxnSp>
        <p:nvCxnSpPr>
          <p:cNvPr id="637" name="Shape 637"/>
          <p:cNvCxnSpPr/>
          <p:nvPr/>
        </p:nvCxnSpPr>
        <p:spPr>
          <a:xfrm>
            <a:off x="6363576" y="2528817"/>
            <a:ext cx="1213650" cy="367368"/>
          </a:xfrm>
          <a:prstGeom prst="straightConnector1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Shape 6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Установление отношений </a:t>
            </a:r>
            <a:b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таблицах</a:t>
            </a:r>
            <a:r>
              <a:rPr lang="en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Shape 6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8464" y="3389312"/>
            <a:ext cx="6789820" cy="1136583"/>
          </a:xfrm>
          <a:prstGeom prst="rect">
            <a:avLst/>
          </a:prstGeom>
          <a:noFill/>
          <a:ln>
            <a:noFill/>
          </a:ln>
        </p:spPr>
      </p:pic>
      <p:sp>
        <p:nvSpPr>
          <p:cNvPr id="650" name="Shape 650"/>
          <p:cNvSpPr/>
          <p:nvPr/>
        </p:nvSpPr>
        <p:spPr>
          <a:xfrm>
            <a:off x="7192963" y="728663"/>
            <a:ext cx="1604528" cy="1320800"/>
          </a:xfrm>
          <a:prstGeom prst="rect">
            <a:avLst/>
          </a:prstGeom>
          <a:noFill/>
          <a:ln w="2540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800" dirty="0">
                <a:solidFill>
                  <a:schemeClr val="lt1"/>
                </a:solidFill>
              </a:rPr>
              <a:t>  </a:t>
            </a:r>
            <a:r>
              <a:rPr lang="ru-RU" sz="18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Композиция</a:t>
            </a:r>
            <a:endParaRPr lang="en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800" dirty="0">
                <a:solidFill>
                  <a:schemeClr val="lt1"/>
                </a:solidFill>
              </a:rPr>
              <a:t>  </a:t>
            </a:r>
            <a:r>
              <a:rPr lang="ru-RU" sz="18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Рейтинг</a:t>
            </a:r>
            <a:endParaRPr lang="en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800" dirty="0">
                <a:solidFill>
                  <a:schemeClr val="lt1"/>
                </a:solidFill>
              </a:rPr>
              <a:t>  </a:t>
            </a:r>
            <a:r>
              <a:rPr lang="ru-RU" sz="18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Длина</a:t>
            </a:r>
            <a:endParaRPr lang="en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800" dirty="0">
                <a:solidFill>
                  <a:schemeClr val="lt1"/>
                </a:solidFill>
              </a:rPr>
              <a:t>  </a:t>
            </a:r>
            <a:r>
              <a:rPr lang="ru-RU" sz="18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Счет</a:t>
            </a:r>
            <a:endParaRPr lang="en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" name="Shape 651"/>
          <p:cNvSpPr/>
          <p:nvPr/>
        </p:nvSpPr>
        <p:spPr>
          <a:xfrm>
            <a:off x="4049713" y="1800225"/>
            <a:ext cx="1322386" cy="550862"/>
          </a:xfrm>
          <a:prstGeom prst="rect">
            <a:avLst/>
          </a:prstGeom>
          <a:noFill/>
          <a:ln w="2540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800" dirty="0">
                <a:solidFill>
                  <a:schemeClr val="lt1"/>
                </a:solidFill>
              </a:rPr>
              <a:t>  </a:t>
            </a:r>
            <a:r>
              <a:rPr lang="ru-RU" sz="1800" dirty="0" smtClean="0">
                <a:solidFill>
                  <a:schemeClr val="lt1"/>
                </a:solidFill>
              </a:rPr>
              <a:t>Альбом</a:t>
            </a:r>
            <a:endParaRPr lang="en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2" name="Shape 652"/>
          <p:cNvCxnSpPr/>
          <p:nvPr/>
        </p:nvCxnSpPr>
        <p:spPr>
          <a:xfrm rot="10800000" flipH="1">
            <a:off x="5510213" y="1235075"/>
            <a:ext cx="1520825" cy="641350"/>
          </a:xfrm>
          <a:prstGeom prst="straightConnector1">
            <a:avLst/>
          </a:prstGeom>
          <a:noFill/>
          <a:ln w="88900" cap="flat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53" name="Shape 653"/>
          <p:cNvSpPr/>
          <p:nvPr/>
        </p:nvSpPr>
        <p:spPr>
          <a:xfrm>
            <a:off x="5688532" y="1907787"/>
            <a:ext cx="1252076" cy="276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1800" dirty="0">
                <a:solidFill>
                  <a:schemeClr val="lt1"/>
                </a:solidFill>
              </a:rPr>
              <a:t>относится к</a:t>
            </a:r>
            <a:endParaRPr lang="en" sz="1800" dirty="0">
              <a:solidFill>
                <a:schemeClr val="lt1"/>
              </a:solidFill>
            </a:endParaRPr>
          </a:p>
        </p:txBody>
      </p:sp>
      <p:sp>
        <p:nvSpPr>
          <p:cNvPr id="654" name="Shape 654"/>
          <p:cNvSpPr/>
          <p:nvPr/>
        </p:nvSpPr>
        <p:spPr>
          <a:xfrm>
            <a:off x="1463040" y="814388"/>
            <a:ext cx="1729423" cy="520700"/>
          </a:xfrm>
          <a:prstGeom prst="rect">
            <a:avLst/>
          </a:prstGeom>
          <a:noFill/>
          <a:ln w="2540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800" dirty="0">
                <a:solidFill>
                  <a:schemeClr val="lt1"/>
                </a:solidFill>
              </a:rPr>
              <a:t>  </a:t>
            </a:r>
            <a:r>
              <a:rPr lang="ru-RU" sz="1800" dirty="0" smtClean="0">
                <a:solidFill>
                  <a:schemeClr val="lt1"/>
                </a:solidFill>
              </a:rPr>
              <a:t>Исполнитель</a:t>
            </a:r>
            <a:endParaRPr lang="en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5" name="Shape 655"/>
          <p:cNvCxnSpPr/>
          <p:nvPr/>
        </p:nvCxnSpPr>
        <p:spPr>
          <a:xfrm>
            <a:off x="2890838" y="1446212"/>
            <a:ext cx="1050924" cy="493711"/>
          </a:xfrm>
          <a:prstGeom prst="straightConnector1">
            <a:avLst/>
          </a:prstGeom>
          <a:noFill/>
          <a:ln w="88900" cap="flat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56" name="Shape 656"/>
          <p:cNvSpPr/>
          <p:nvPr/>
        </p:nvSpPr>
        <p:spPr>
          <a:xfrm>
            <a:off x="3589150" y="1235062"/>
            <a:ext cx="1329359" cy="276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8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относится к</a:t>
            </a:r>
            <a:endParaRPr lang="en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Shape 657"/>
          <p:cNvSpPr/>
          <p:nvPr/>
        </p:nvSpPr>
        <p:spPr>
          <a:xfrm>
            <a:off x="5414962" y="2757488"/>
            <a:ext cx="1320800" cy="414336"/>
          </a:xfrm>
          <a:prstGeom prst="rect">
            <a:avLst/>
          </a:prstGeom>
          <a:noFill/>
          <a:ln w="25400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800" dirty="0">
                <a:solidFill>
                  <a:schemeClr val="lt1"/>
                </a:solidFill>
              </a:rPr>
              <a:t>  </a:t>
            </a:r>
            <a:r>
              <a:rPr lang="ru-RU" sz="18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Жанр</a:t>
            </a:r>
            <a:endParaRPr lang="en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58" name="Shape 658"/>
          <p:cNvCxnSpPr/>
          <p:nvPr/>
        </p:nvCxnSpPr>
        <p:spPr>
          <a:xfrm rot="10800000" flipH="1">
            <a:off x="6910388" y="2212975"/>
            <a:ext cx="692150" cy="839787"/>
          </a:xfrm>
          <a:prstGeom prst="straightConnector1">
            <a:avLst/>
          </a:prstGeom>
          <a:noFill/>
          <a:ln w="88900" cap="flat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59" name="Shape 659"/>
          <p:cNvSpPr/>
          <p:nvPr/>
        </p:nvSpPr>
        <p:spPr>
          <a:xfrm>
            <a:off x="7297738" y="2722174"/>
            <a:ext cx="1384249" cy="276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1800" dirty="0">
                <a:solidFill>
                  <a:schemeClr val="lt1"/>
                </a:solidFill>
              </a:rPr>
              <a:t>относится к</a:t>
            </a:r>
            <a:endParaRPr lang="en" sz="1800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Shape 664"/>
          <p:cNvSpPr txBox="1"/>
          <p:nvPr/>
        </p:nvSpPr>
        <p:spPr>
          <a:xfrm>
            <a:off x="5212807" y="579374"/>
            <a:ext cx="1832886" cy="1764505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Shape 665"/>
          <p:cNvSpPr txBox="1"/>
          <p:nvPr/>
        </p:nvSpPr>
        <p:spPr>
          <a:xfrm>
            <a:off x="834925" y="1081086"/>
            <a:ext cx="1022751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Альбом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667" name="Shape 667"/>
          <p:cNvCxnSpPr/>
          <p:nvPr/>
        </p:nvCxnSpPr>
        <p:spPr>
          <a:xfrm rot="10800000" flipH="1">
            <a:off x="2024359" y="1227033"/>
            <a:ext cx="3148875" cy="67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68" name="Shape 668"/>
          <p:cNvSpPr txBox="1"/>
          <p:nvPr/>
        </p:nvSpPr>
        <p:spPr>
          <a:xfrm>
            <a:off x="3028048" y="659605"/>
            <a:ext cx="1428975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2000" dirty="0">
                <a:solidFill>
                  <a:schemeClr val="lt1"/>
                </a:solidFill>
              </a:rPr>
              <a:t>относится к</a:t>
            </a:r>
            <a:endParaRPr lang="en" sz="2000" dirty="0">
              <a:solidFill>
                <a:schemeClr val="lt1"/>
              </a:solidFill>
            </a:endParaRPr>
          </a:p>
        </p:txBody>
      </p:sp>
      <p:sp>
        <p:nvSpPr>
          <p:cNvPr id="669" name="Shape 669"/>
          <p:cNvSpPr txBox="1"/>
          <p:nvPr/>
        </p:nvSpPr>
        <p:spPr>
          <a:xfrm>
            <a:off x="3607593" y="2593181"/>
            <a:ext cx="1357311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Альбом</a:t>
            </a:r>
            <a:endParaRPr lang="en" sz="23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0" name="Shape 670"/>
          <p:cNvSpPr txBox="1"/>
          <p:nvPr/>
        </p:nvSpPr>
        <p:spPr>
          <a:xfrm>
            <a:off x="3607593" y="3043237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671" name="Shape 671"/>
          <p:cNvSpPr txBox="1"/>
          <p:nvPr/>
        </p:nvSpPr>
        <p:spPr>
          <a:xfrm>
            <a:off x="3607593" y="3471862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Название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2" name="Shape 672"/>
          <p:cNvSpPr txBox="1"/>
          <p:nvPr/>
        </p:nvSpPr>
        <p:spPr>
          <a:xfrm>
            <a:off x="7332868" y="1535657"/>
            <a:ext cx="1357311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18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Композиция</a:t>
            </a:r>
            <a:endParaRPr lang="en" sz="18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3" name="Shape 673"/>
          <p:cNvSpPr txBox="1"/>
          <p:nvPr/>
        </p:nvSpPr>
        <p:spPr>
          <a:xfrm>
            <a:off x="7332868" y="1985714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674" name="Shape 674"/>
          <p:cNvSpPr txBox="1"/>
          <p:nvPr/>
        </p:nvSpPr>
        <p:spPr>
          <a:xfrm>
            <a:off x="7332868" y="2414339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Название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5" name="Shape 675"/>
          <p:cNvSpPr txBox="1"/>
          <p:nvPr/>
        </p:nvSpPr>
        <p:spPr>
          <a:xfrm>
            <a:off x="7332868" y="2857251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рейтинг</a:t>
            </a:r>
            <a:endParaRPr lang="en" sz="2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6" name="Shape 676"/>
          <p:cNvSpPr txBox="1"/>
          <p:nvPr/>
        </p:nvSpPr>
        <p:spPr>
          <a:xfrm>
            <a:off x="7332868" y="3271589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3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длина</a:t>
            </a:r>
            <a:endParaRPr lang="en" sz="2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7" name="Shape 677"/>
          <p:cNvSpPr txBox="1"/>
          <p:nvPr/>
        </p:nvSpPr>
        <p:spPr>
          <a:xfrm>
            <a:off x="7332868" y="3714501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счет</a:t>
            </a:r>
            <a:endParaRPr lang="en" sz="2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8" name="Shape 678"/>
          <p:cNvSpPr txBox="1"/>
          <p:nvPr/>
        </p:nvSpPr>
        <p:spPr>
          <a:xfrm>
            <a:off x="7332868" y="4143126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album_id</a:t>
            </a:r>
          </a:p>
        </p:txBody>
      </p:sp>
      <p:cxnSp>
        <p:nvCxnSpPr>
          <p:cNvPr id="679" name="Shape 679"/>
          <p:cNvCxnSpPr>
            <a:endCxn id="678" idx="1"/>
          </p:cNvCxnSpPr>
          <p:nvPr/>
        </p:nvCxnSpPr>
        <p:spPr>
          <a:xfrm>
            <a:off x="4964904" y="3071563"/>
            <a:ext cx="2367964" cy="1285876"/>
          </a:xfrm>
          <a:prstGeom prst="straightConnector1">
            <a:avLst/>
          </a:prstGeom>
          <a:noFill/>
          <a:ln w="889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680" name="Shape 680"/>
          <p:cNvSpPr txBox="1"/>
          <p:nvPr/>
        </p:nvSpPr>
        <p:spPr>
          <a:xfrm>
            <a:off x="1021556" y="3018234"/>
            <a:ext cx="2193282" cy="12287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Таблица</a:t>
            </a:r>
            <a:endParaRPr lang="en" sz="2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Первичный ключ</a:t>
            </a:r>
            <a:endParaRPr lang="en" sz="2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Логический ключ</a:t>
            </a:r>
            <a:endParaRPr lang="en" sz="2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Внешний ключ</a:t>
            </a:r>
            <a:endParaRPr lang="en" sz="20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1" name="Shape 681"/>
          <p:cNvSpPr txBox="1"/>
          <p:nvPr/>
        </p:nvSpPr>
        <p:spPr>
          <a:xfrm>
            <a:off x="5361272" y="723899"/>
            <a:ext cx="1549667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Композиция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2" name="Shape 682"/>
          <p:cNvSpPr txBox="1"/>
          <p:nvPr/>
        </p:nvSpPr>
        <p:spPr>
          <a:xfrm>
            <a:off x="5378058" y="1666874"/>
            <a:ext cx="847043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Длина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3" name="Shape 683"/>
          <p:cNvSpPr txBox="1"/>
          <p:nvPr/>
        </p:nvSpPr>
        <p:spPr>
          <a:xfrm>
            <a:off x="5374478" y="1366836"/>
            <a:ext cx="1229760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Рейтинг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4" name="Shape 684"/>
          <p:cNvSpPr txBox="1"/>
          <p:nvPr/>
        </p:nvSpPr>
        <p:spPr>
          <a:xfrm>
            <a:off x="5378058" y="1993157"/>
            <a:ext cx="713482" cy="3169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Счет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5" name="Shape 685"/>
          <p:cNvSpPr txBox="1"/>
          <p:nvPr/>
        </p:nvSpPr>
        <p:spPr>
          <a:xfrm>
            <a:off x="5361272" y="1081086"/>
            <a:ext cx="1684421" cy="29289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Название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" name="Shape 666"/>
          <p:cNvSpPr txBox="1"/>
          <p:nvPr/>
        </p:nvSpPr>
        <p:spPr>
          <a:xfrm>
            <a:off x="685503" y="873918"/>
            <a:ext cx="1321593" cy="792956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Терминология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254000" lvl="0" indent="-254000">
              <a:spcBef>
                <a:spcPts val="0"/>
              </a:spcBef>
            </a:pP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База данных</a:t>
            </a:r>
            <a:r>
              <a:rPr lang="en" sz="2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содержит множество таблиц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Отношение</a:t>
            </a:r>
            <a:r>
              <a:rPr lang="en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 таблица</a:t>
            </a:r>
            <a:r>
              <a:rPr lang="en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содержит кортежи и атрибуты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</a:pP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</a:t>
            </a:r>
            <a:r>
              <a:rPr lang="en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 ряд</a:t>
            </a:r>
            <a:r>
              <a:rPr lang="en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набор полей, обычно представляющих «объект», например, человека или музыкальную композицию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  <a:spcAft>
                <a:spcPts val="600"/>
              </a:spcAft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Атрибут</a:t>
            </a:r>
            <a:r>
              <a:rPr lang="en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также</a:t>
            </a:r>
            <a:r>
              <a:rPr lang="en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колонка</a:t>
            </a:r>
            <a:r>
              <a:rPr lang="en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 поле</a:t>
            </a:r>
            <a:r>
              <a:rPr lang="en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один из множества возможных элементов данных, относящихся к объекту представленному строкой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Shape 690"/>
          <p:cNvSpPr txBox="1"/>
          <p:nvPr/>
        </p:nvSpPr>
        <p:spPr>
          <a:xfrm>
            <a:off x="4386262" y="971550"/>
            <a:ext cx="1357311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</a:t>
            </a:r>
          </a:p>
        </p:txBody>
      </p:sp>
      <p:sp>
        <p:nvSpPr>
          <p:cNvPr id="691" name="Shape 691"/>
          <p:cNvSpPr txBox="1"/>
          <p:nvPr/>
        </p:nvSpPr>
        <p:spPr>
          <a:xfrm>
            <a:off x="4386262" y="1421606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692" name="Shape 692"/>
          <p:cNvSpPr txBox="1"/>
          <p:nvPr/>
        </p:nvSpPr>
        <p:spPr>
          <a:xfrm>
            <a:off x="4386262" y="1850231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название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3" name="Shape 693"/>
          <p:cNvSpPr txBox="1"/>
          <p:nvPr/>
        </p:nvSpPr>
        <p:spPr>
          <a:xfrm>
            <a:off x="7151572" y="529263"/>
            <a:ext cx="1742172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Композиция</a:t>
            </a:r>
            <a:endParaRPr lang="en" sz="23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4" name="Shape 694"/>
          <p:cNvSpPr txBox="1"/>
          <p:nvPr/>
        </p:nvSpPr>
        <p:spPr>
          <a:xfrm>
            <a:off x="7151572" y="979319"/>
            <a:ext cx="1742172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695" name="Shape 695"/>
          <p:cNvSpPr txBox="1"/>
          <p:nvPr/>
        </p:nvSpPr>
        <p:spPr>
          <a:xfrm>
            <a:off x="7151572" y="1407944"/>
            <a:ext cx="1742172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название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6" name="Shape 696"/>
          <p:cNvSpPr txBox="1"/>
          <p:nvPr/>
        </p:nvSpPr>
        <p:spPr>
          <a:xfrm>
            <a:off x="7151572" y="1850857"/>
            <a:ext cx="1742172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рейтинг</a:t>
            </a:r>
            <a:endParaRPr lang="en" sz="2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7" name="Shape 697"/>
          <p:cNvSpPr txBox="1"/>
          <p:nvPr/>
        </p:nvSpPr>
        <p:spPr>
          <a:xfrm>
            <a:off x="7151572" y="2265194"/>
            <a:ext cx="1742172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длина</a:t>
            </a:r>
            <a:endParaRPr lang="en" sz="2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8" name="Shape 698"/>
          <p:cNvSpPr txBox="1"/>
          <p:nvPr/>
        </p:nvSpPr>
        <p:spPr>
          <a:xfrm>
            <a:off x="7151572" y="2708107"/>
            <a:ext cx="1742172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счет</a:t>
            </a:r>
            <a:endParaRPr lang="en" sz="2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9" name="Shape 699"/>
          <p:cNvSpPr txBox="1"/>
          <p:nvPr/>
        </p:nvSpPr>
        <p:spPr>
          <a:xfrm>
            <a:off x="7151572" y="3136732"/>
            <a:ext cx="1742172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album_id</a:t>
            </a:r>
          </a:p>
        </p:txBody>
      </p:sp>
      <p:cxnSp>
        <p:nvCxnSpPr>
          <p:cNvPr id="700" name="Shape 700"/>
          <p:cNvCxnSpPr>
            <a:endCxn id="699" idx="1"/>
          </p:cNvCxnSpPr>
          <p:nvPr/>
        </p:nvCxnSpPr>
        <p:spPr>
          <a:xfrm>
            <a:off x="5863389" y="1185862"/>
            <a:ext cx="1288183" cy="2165183"/>
          </a:xfrm>
          <a:prstGeom prst="straightConnector1">
            <a:avLst/>
          </a:prstGeom>
          <a:noFill/>
          <a:ln w="889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702" name="Shape 702"/>
          <p:cNvSpPr txBox="1"/>
          <p:nvPr/>
        </p:nvSpPr>
        <p:spPr>
          <a:xfrm>
            <a:off x="1337913" y="514350"/>
            <a:ext cx="1869630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Исполнитель</a:t>
            </a:r>
            <a:endParaRPr lang="en" sz="23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03" name="Shape 703"/>
          <p:cNvSpPr txBox="1"/>
          <p:nvPr/>
        </p:nvSpPr>
        <p:spPr>
          <a:xfrm>
            <a:off x="1337913" y="964406"/>
            <a:ext cx="1869629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704" name="Shape 704"/>
          <p:cNvSpPr txBox="1"/>
          <p:nvPr/>
        </p:nvSpPr>
        <p:spPr>
          <a:xfrm>
            <a:off x="1337913" y="1393031"/>
            <a:ext cx="1869629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имя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05" name="Shape 705"/>
          <p:cNvSpPr txBox="1"/>
          <p:nvPr/>
        </p:nvSpPr>
        <p:spPr>
          <a:xfrm>
            <a:off x="4386262" y="2271712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artist_id</a:t>
            </a:r>
          </a:p>
        </p:txBody>
      </p:sp>
      <p:sp>
        <p:nvSpPr>
          <p:cNvPr id="706" name="Shape 706"/>
          <p:cNvSpPr txBox="1"/>
          <p:nvPr/>
        </p:nvSpPr>
        <p:spPr>
          <a:xfrm>
            <a:off x="4736306" y="3289511"/>
            <a:ext cx="1357311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Жанр</a:t>
            </a:r>
            <a:endParaRPr lang="en" sz="23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07" name="Shape 707"/>
          <p:cNvSpPr txBox="1"/>
          <p:nvPr/>
        </p:nvSpPr>
        <p:spPr>
          <a:xfrm>
            <a:off x="4736306" y="3739567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708" name="Shape 708"/>
          <p:cNvSpPr txBox="1"/>
          <p:nvPr/>
        </p:nvSpPr>
        <p:spPr>
          <a:xfrm>
            <a:off x="4736306" y="4168192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имя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09" name="Shape 709"/>
          <p:cNvSpPr txBox="1"/>
          <p:nvPr/>
        </p:nvSpPr>
        <p:spPr>
          <a:xfrm>
            <a:off x="7151572" y="3551069"/>
            <a:ext cx="1742172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genre_id</a:t>
            </a:r>
          </a:p>
        </p:txBody>
      </p:sp>
      <p:cxnSp>
        <p:nvCxnSpPr>
          <p:cNvPr id="710" name="Shape 710"/>
          <p:cNvCxnSpPr>
            <a:stCxn id="706" idx="3"/>
            <a:endCxn id="709" idx="1"/>
          </p:cNvCxnSpPr>
          <p:nvPr/>
        </p:nvCxnSpPr>
        <p:spPr>
          <a:xfrm>
            <a:off x="6093617" y="3503824"/>
            <a:ext cx="1057955" cy="261558"/>
          </a:xfrm>
          <a:prstGeom prst="straightConnector1">
            <a:avLst/>
          </a:prstGeom>
          <a:noFill/>
          <a:ln w="889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711" name="Shape 711"/>
          <p:cNvCxnSpPr/>
          <p:nvPr/>
        </p:nvCxnSpPr>
        <p:spPr>
          <a:xfrm>
            <a:off x="3323629" y="1185862"/>
            <a:ext cx="926900" cy="1284981"/>
          </a:xfrm>
          <a:prstGeom prst="straightConnector1">
            <a:avLst/>
          </a:prstGeom>
          <a:noFill/>
          <a:ln w="889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712" name="Shape 712"/>
          <p:cNvSpPr txBox="1"/>
          <p:nvPr/>
        </p:nvSpPr>
        <p:spPr>
          <a:xfrm>
            <a:off x="925304" y="3899135"/>
            <a:ext cx="2998589" cy="9667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00FF"/>
              </a:buClr>
              <a:buSzPct val="25000"/>
            </a:pPr>
            <a:r>
              <a:rPr lang="ru-RU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Именование внешнего ключа подобным способом (</a:t>
            </a:r>
            <a:r>
              <a:rPr lang="en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artist_id</a:t>
            </a:r>
            <a:r>
              <a:rPr lang="ru-RU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1600" dirty="0">
                <a:solidFill>
                  <a:srgbClr val="FF40FF"/>
                </a:solidFill>
              </a:rPr>
              <a:t>—</a:t>
            </a:r>
            <a:r>
              <a:rPr lang="ru-RU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распространенная практика</a:t>
            </a:r>
            <a:endParaRPr lang="en" sz="1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" name="Shape 680"/>
          <p:cNvSpPr txBox="1"/>
          <p:nvPr/>
        </p:nvSpPr>
        <p:spPr>
          <a:xfrm>
            <a:off x="1021556" y="2470843"/>
            <a:ext cx="2193282" cy="12287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Таблица</a:t>
            </a:r>
            <a:endParaRPr lang="en" sz="2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Первичный ключ</a:t>
            </a:r>
            <a:endParaRPr lang="en" sz="2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Логический ключ</a:t>
            </a:r>
            <a:endParaRPr lang="en" sz="2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Внешний ключ</a:t>
            </a:r>
            <a:endParaRPr lang="en" sz="20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" name="Shape 717" descr="Screen Shot 2015-08-10 at 11.05.43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90" y="333896"/>
            <a:ext cx="4932706" cy="4751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Shape 722"/>
          <p:cNvSpPr txBox="1"/>
          <p:nvPr/>
        </p:nvSpPr>
        <p:spPr>
          <a:xfrm>
            <a:off x="536755" y="3741141"/>
            <a:ext cx="8326508" cy="1159932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CREATE TABLE </a:t>
            </a:r>
            <a:r>
              <a:rPr lang="en" sz="1600" i="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Genre</a:t>
            </a:r>
            <a:r>
              <a:rPr lang="en" sz="1600" i="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 (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600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6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" sz="1600" i="0" u="none" strike="noStrike" cap="none" dirty="0" smtClean="0">
                <a:solidFill>
                  <a:srgbClr val="FF66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id</a:t>
            </a:r>
            <a:r>
              <a:rPr lang="en-US" sz="1600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6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</a:rPr>
              <a:t>    </a:t>
            </a:r>
            <a:r>
              <a:rPr lang="en" sz="1600" i="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INTEGER </a:t>
            </a:r>
            <a:r>
              <a:rPr lang="en" sz="1600" i="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NOT NULL PRIMARY KEY AUTOINCREMENT UNIQUE,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600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6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" sz="1600" i="0" u="none" strike="noStrike" cap="none" dirty="0" smtClean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name</a:t>
            </a:r>
            <a:r>
              <a:rPr lang="en-US" sz="1600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6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</a:rPr>
              <a:t>  </a:t>
            </a:r>
            <a:r>
              <a:rPr lang="en" sz="1600" i="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TEXT</a:t>
            </a:r>
            <a:endParaRPr lang="en" sz="1600" i="0" u="none" strike="noStrike" cap="none" dirty="0">
              <a:solidFill>
                <a:schemeClr val="lt1"/>
              </a:solidFill>
              <a:latin typeface="Courier" charset="0"/>
              <a:ea typeface="Courier" charset="0"/>
              <a:cs typeface="Courier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)</a:t>
            </a:r>
          </a:p>
        </p:txBody>
      </p:sp>
      <p:pic>
        <p:nvPicPr>
          <p:cNvPr id="723" name="Shape 723" descr="Screen Shot 2015-08-10 at 11.10.06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33268" y="438447"/>
            <a:ext cx="5317958" cy="352395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706"/>
          <p:cNvSpPr txBox="1"/>
          <p:nvPr/>
        </p:nvSpPr>
        <p:spPr>
          <a:xfrm>
            <a:off x="536755" y="3234397"/>
            <a:ext cx="2665521" cy="428625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Создаем таблицу «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Жанр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" sz="1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/>
          <p:nvPr/>
        </p:nvSpPr>
        <p:spPr>
          <a:xfrm>
            <a:off x="412039" y="2829827"/>
            <a:ext cx="8385600" cy="1929242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CREATE TABLE </a:t>
            </a:r>
            <a:r>
              <a:rPr lang="en" sz="1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Track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 (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</a:t>
            </a:r>
            <a:r>
              <a:rPr lang="en" sz="1600" u="none" strike="noStrike" cap="none" dirty="0">
                <a:solidFill>
                  <a:srgbClr val="FF66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id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INTEGER NOT NULL PRIMARY KEY </a:t>
            </a:r>
            <a:r>
              <a:rPr lang="en" sz="16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AUTOINCREMENT 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UNIQUE,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</a:t>
            </a:r>
            <a:r>
              <a:rPr lang="en" sz="1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title 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TEXT,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</a:t>
            </a:r>
            <a:r>
              <a:rPr lang="en" sz="16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album_id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  INTEGER,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</a:t>
            </a:r>
            <a:r>
              <a:rPr lang="en" sz="16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genre_id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  INTEGER,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</a:t>
            </a:r>
            <a:r>
              <a:rPr lang="en" sz="1600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len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 INTEGER, </a:t>
            </a:r>
            <a:r>
              <a:rPr lang="en" sz="1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rating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 INTEGER, </a:t>
            </a:r>
            <a:r>
              <a:rPr lang="en" sz="1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count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 INTEGER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)</a:t>
            </a:r>
          </a:p>
        </p:txBody>
      </p:sp>
      <p:sp>
        <p:nvSpPr>
          <p:cNvPr id="729" name="Shape 729"/>
          <p:cNvSpPr/>
          <p:nvPr/>
        </p:nvSpPr>
        <p:spPr>
          <a:xfrm>
            <a:off x="412039" y="860059"/>
            <a:ext cx="8385600" cy="1437000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CREATE TABLE </a:t>
            </a:r>
            <a:r>
              <a:rPr lang="en" sz="1600" u="none" strike="noStrike" cap="none" dirty="0">
                <a:solidFill>
                  <a:schemeClr val="accen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Album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 (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</a:t>
            </a:r>
            <a:r>
              <a:rPr lang="en" sz="1600" u="none" strike="noStrike" cap="none" dirty="0">
                <a:solidFill>
                  <a:srgbClr val="FF66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id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INTEGER NOT NULL PRIMARY KEY AUTOINCREMENT UNIQUE,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</a:t>
            </a:r>
            <a:r>
              <a:rPr lang="en" sz="16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artist_id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  INTEGER,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</a:t>
            </a:r>
            <a:r>
              <a:rPr lang="en" sz="1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title</a:t>
            </a: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	TEXT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" sz="16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Arial"/>
              </a:rPr>
              <a:t>)</a:t>
            </a:r>
          </a:p>
        </p:txBody>
      </p:sp>
      <p:sp>
        <p:nvSpPr>
          <p:cNvPr id="4" name="Shape 706"/>
          <p:cNvSpPr txBox="1"/>
          <p:nvPr/>
        </p:nvSpPr>
        <p:spPr>
          <a:xfrm>
            <a:off x="412039" y="356443"/>
            <a:ext cx="2966428" cy="428625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Создаем таблицу «</a:t>
            </a:r>
            <a:r>
              <a:rPr lang="ru-RU" sz="1600" u="none" strike="noStrike" cap="none" dirty="0" smtClean="0">
                <a:solidFill>
                  <a:schemeClr val="accent5">
                    <a:lumMod val="90000"/>
                  </a:schemeClr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Альбом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" sz="1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706"/>
          <p:cNvSpPr txBox="1"/>
          <p:nvPr/>
        </p:nvSpPr>
        <p:spPr>
          <a:xfrm>
            <a:off x="411115" y="2401202"/>
            <a:ext cx="3226723" cy="428625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Создаем таблицу «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Композиция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" sz="1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Shape 734" descr="Screen Shot 2015-08-10 at 11.28.26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70548" y="312201"/>
            <a:ext cx="7355306" cy="4627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Shape 739"/>
          <p:cNvSpPr txBox="1"/>
          <p:nvPr/>
        </p:nvSpPr>
        <p:spPr>
          <a:xfrm>
            <a:off x="2127960" y="3940592"/>
            <a:ext cx="5568278" cy="6429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into Artist (name) values ('Led </a:t>
            </a:r>
            <a:r>
              <a:rPr lang="en" sz="20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Zepplin</a:t>
            </a: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into Artist (name) values ('AC/DC')</a:t>
            </a:r>
          </a:p>
        </p:txBody>
      </p:sp>
      <p:pic>
        <p:nvPicPr>
          <p:cNvPr id="740" name="Shape 740" descr="Screen Shot 2015-08-10 at 11.22.04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5537" y="362317"/>
            <a:ext cx="6140578" cy="379963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706"/>
          <p:cNvSpPr txBox="1"/>
          <p:nvPr/>
        </p:nvSpPr>
        <p:spPr>
          <a:xfrm>
            <a:off x="6726115" y="471947"/>
            <a:ext cx="2177253" cy="1510857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08000" tIns="108000" rIns="0" bIns="0" anchor="t" anchorCtr="0">
            <a:no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Вставка в таблицу «Исполнитель» в столбец «имя» значений: «</a:t>
            </a:r>
            <a:r>
              <a:rPr lang="en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Led </a:t>
            </a:r>
            <a:r>
              <a:rPr lang="en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Zepplin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и «</a:t>
            </a:r>
            <a:r>
              <a:rPr lang="en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AC/DC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</a:t>
            </a:r>
            <a:endParaRPr lang="en" sz="1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Shape 745"/>
          <p:cNvSpPr txBox="1"/>
          <p:nvPr/>
        </p:nvSpPr>
        <p:spPr>
          <a:xfrm>
            <a:off x="2189214" y="3931558"/>
            <a:ext cx="5568278" cy="6429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into Artist (name) values ('Led </a:t>
            </a:r>
            <a:r>
              <a:rPr lang="en" sz="20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Zepplin</a:t>
            </a: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into Artist (name) values ('AC/DC')</a:t>
            </a:r>
          </a:p>
        </p:txBody>
      </p:sp>
      <p:pic>
        <p:nvPicPr>
          <p:cNvPr id="746" name="Shape 746" descr="Screen Shot 2015-08-10 at 11.22.04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00526" y="328725"/>
            <a:ext cx="6220789" cy="38492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3433011" y="593480"/>
            <a:ext cx="5914175" cy="3659546"/>
            <a:chOff x="2653393" y="593481"/>
            <a:chExt cx="6589519" cy="4077432"/>
          </a:xfrm>
        </p:grpSpPr>
        <p:pic>
          <p:nvPicPr>
            <p:cNvPr id="747" name="Shape 747" descr="Screen Shot 2015-08-10 at 11.22.14 AM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53393" y="593481"/>
              <a:ext cx="6589519" cy="40774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48" name="Shape 748"/>
            <p:cNvSpPr/>
            <p:nvPr/>
          </p:nvSpPr>
          <p:spPr>
            <a:xfrm flipH="1">
              <a:off x="4485809" y="1768902"/>
              <a:ext cx="714318" cy="714318"/>
            </a:xfrm>
            <a:prstGeom prst="rightArrow">
              <a:avLst>
                <a:gd name="adj1" fmla="val 39117"/>
                <a:gd name="adj2" fmla="val 20320"/>
              </a:avLst>
            </a:prstGeom>
            <a:blipFill rotWithShape="0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lIns="0" tIns="0" rIns="0" bIns="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" name="Shape 706"/>
          <p:cNvSpPr txBox="1"/>
          <p:nvPr/>
        </p:nvSpPr>
        <p:spPr>
          <a:xfrm>
            <a:off x="84683" y="3926383"/>
            <a:ext cx="1859619" cy="1063954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08000" tIns="108000" rIns="0" bIns="0" anchor="t" anchorCtr="0">
            <a:no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ru-RU" sz="12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Вставка в таблицу «Исполнитель» в столбец «имя» значений: «</a:t>
            </a:r>
            <a:r>
              <a:rPr lang="en" sz="12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Led </a:t>
            </a:r>
            <a:r>
              <a:rPr lang="en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Zepplin</a:t>
            </a:r>
            <a:r>
              <a:rPr lang="ru-RU" sz="12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и «</a:t>
            </a:r>
            <a:r>
              <a:rPr lang="en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AC/DC</a:t>
            </a:r>
            <a:r>
              <a:rPr lang="ru-RU" sz="12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</a:t>
            </a:r>
            <a:endParaRPr lang="en" sz="12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Shape 753"/>
          <p:cNvSpPr txBox="1"/>
          <p:nvPr/>
        </p:nvSpPr>
        <p:spPr>
          <a:xfrm>
            <a:off x="2392545" y="3939492"/>
            <a:ext cx="5235475" cy="6429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into Genre (name) values ('Rock')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into Genre (name) values ('Metal')</a:t>
            </a:r>
          </a:p>
        </p:txBody>
      </p:sp>
      <p:pic>
        <p:nvPicPr>
          <p:cNvPr id="754" name="Shape 754" descr="Screen Shot 2015-08-10 at 11.24.54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876" y="141938"/>
            <a:ext cx="6376737" cy="39457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706"/>
          <p:cNvSpPr txBox="1"/>
          <p:nvPr/>
        </p:nvSpPr>
        <p:spPr>
          <a:xfrm>
            <a:off x="6539393" y="298693"/>
            <a:ext cx="2177253" cy="1510857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08000" tIns="108000" rIns="0" bIns="0" anchor="t" anchorCtr="0">
            <a:no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Вставка в таблицу «Жанр» в столбец «имя» значений: «</a:t>
            </a:r>
            <a:r>
              <a:rPr lang="en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Rock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и «</a:t>
            </a:r>
            <a:r>
              <a:rPr lang="en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Metal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</a:t>
            </a:r>
            <a:endParaRPr lang="en" sz="1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 txBox="1"/>
          <p:nvPr/>
        </p:nvSpPr>
        <p:spPr>
          <a:xfrm>
            <a:off x="1440410" y="4033837"/>
            <a:ext cx="7209674" cy="6429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into Album (title, </a:t>
            </a:r>
            <a:r>
              <a:rPr lang="en" sz="20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artist_id</a:t>
            </a: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values ('Who Made Who', 2)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insert into Album (title, </a:t>
            </a:r>
            <a:r>
              <a:rPr lang="en" sz="20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artist_id</a:t>
            </a:r>
            <a:r>
              <a:rPr lang="en" sz="2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values ('IV', 1)</a:t>
            </a:r>
          </a:p>
        </p:txBody>
      </p:sp>
      <p:pic>
        <p:nvPicPr>
          <p:cNvPr id="760" name="Shape 760" descr="Screen Shot 2015-08-10 at 11.30.30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549" y="356851"/>
            <a:ext cx="5414211" cy="40779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706"/>
          <p:cNvSpPr txBox="1"/>
          <p:nvPr/>
        </p:nvSpPr>
        <p:spPr>
          <a:xfrm>
            <a:off x="5832909" y="625951"/>
            <a:ext cx="2935705" cy="1510857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08000" tIns="108000" rIns="0" bIns="0" anchor="t" anchorCtr="0">
            <a:no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Вставка в таблицу «Альбом» в столбцы «</a:t>
            </a:r>
            <a:r>
              <a:rPr lang="en-US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title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</a:t>
            </a:r>
            <a:r>
              <a:rPr lang="en-US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«</a:t>
            </a:r>
            <a:r>
              <a:rPr lang="en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artist_id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значений: «</a:t>
            </a:r>
            <a:r>
              <a:rPr lang="en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Who </a:t>
            </a:r>
            <a:r>
              <a:rPr lang="en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Made </a:t>
            </a:r>
            <a:r>
              <a:rPr lang="en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Who, </a:t>
            </a:r>
            <a:r>
              <a:rPr lang="en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и «</a:t>
            </a:r>
            <a:r>
              <a:rPr lang="en" sz="16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IV, </a:t>
            </a:r>
            <a:r>
              <a:rPr lang="en" sz="16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соответственно</a:t>
            </a:r>
            <a:endParaRPr lang="en" sz="1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 txBox="1"/>
          <p:nvPr/>
        </p:nvSpPr>
        <p:spPr>
          <a:xfrm>
            <a:off x="1144879" y="478505"/>
            <a:ext cx="7217436" cy="2400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insert into Track (title, rating,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len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count,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album_id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genre_id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 values ('Black Dog', 5, 297, 0, 2,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insert into Track (title, rating,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len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count,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album_id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en" u="none" strike="noStrike" cap="none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genre_id</a:t>
            </a:r>
            <a:r>
              <a:rPr lang="en-US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</a:t>
            </a:r>
            <a:endParaRPr lang="en-US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 </a:t>
            </a:r>
            <a:r>
              <a:rPr lang="en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values 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('Stairway', 5, 482, 0, 2, 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insert into Track (title, rating,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len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count,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album_id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genre_id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 values ('About to Rock', 5, 313, 0, 1, 2)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insert into Track (title, rating,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len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count,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album_id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en" u="none" strike="noStrike" cap="none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genre_id</a:t>
            </a: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)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   values ('Who Made Who', 5, 207, 0, 1, 2)</a:t>
            </a:r>
          </a:p>
        </p:txBody>
      </p:sp>
      <p:pic>
        <p:nvPicPr>
          <p:cNvPr id="766" name="Shape 766" descr="Screen Shot 2015-08-10 at 11.31.34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4630" y="3023908"/>
            <a:ext cx="5829651" cy="14788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706"/>
          <p:cNvSpPr txBox="1"/>
          <p:nvPr/>
        </p:nvSpPr>
        <p:spPr>
          <a:xfrm>
            <a:off x="6121667" y="836597"/>
            <a:ext cx="2791326" cy="2042207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108000" tIns="108000" rIns="0" bIns="0" anchor="t" anchorCtr="0">
            <a:no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Вставка значений в таблицу «Композиция» в столбцы «</a:t>
            </a:r>
            <a:r>
              <a:rPr lang="en-US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title</a:t>
            </a:r>
            <a:r>
              <a:rPr lang="ru-RU" sz="1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», «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rating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»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«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len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»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«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count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»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«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album_id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»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«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genre_id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» (Название/Рейтинг/Длина/</a:t>
            </a:r>
          </a:p>
          <a:p>
            <a:pPr lvl="0">
              <a:buClr>
                <a:srgbClr val="000000"/>
              </a:buClr>
              <a:buSzPct val="25000"/>
            </a:pP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Счет/</a:t>
            </a:r>
            <a:r>
              <a:rPr lang="en" sz="1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album_id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/</a:t>
            </a:r>
            <a:r>
              <a:rPr lang="en" sz="1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genre_id</a:t>
            </a:r>
            <a:r>
              <a:rPr lang="ru-RU" sz="1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)</a:t>
            </a:r>
            <a:endParaRPr lang="en" sz="1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Shape 2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40041" y="524719"/>
            <a:ext cx="6293495" cy="2702932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Shape 235"/>
          <p:cNvSpPr txBox="1"/>
          <p:nvPr/>
        </p:nvSpPr>
        <p:spPr>
          <a:xfrm>
            <a:off x="225059" y="3285498"/>
            <a:ext cx="8651081" cy="152161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16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Отношение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представляет из себя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набор</a:t>
            </a:r>
            <a:r>
              <a:rPr lang="en" sz="1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кортежей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одинаковыми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атрибутами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Кортеж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представляет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информацию об объекте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1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Объекты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представляют собой физические объекты или концепции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Отношение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описывается как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таблица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организованная в виде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столбцов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 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Все данные, на которые</a:t>
            </a:r>
            <a:r>
              <a:rPr lang="en" sz="1600" u="sng" strike="noStrike" cap="none" dirty="0" smtClean="0">
                <a:solidFill>
                  <a:schemeClr val="hlink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 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ссылается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атрибут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находятся в одном домене и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подчиняются одним и тем же ограничениям</a:t>
            </a:r>
            <a:r>
              <a:rPr lang="en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ru-RU" sz="1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Википедия</a:t>
            </a:r>
            <a:r>
              <a:rPr lang="en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1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40131" y="524719"/>
            <a:ext cx="1406004" cy="245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Атрибут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7279" y="1753534"/>
            <a:ext cx="1063933" cy="245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Кортеж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0619" y="2906961"/>
            <a:ext cx="1274083" cy="2453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Отношение</a:t>
            </a:r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044514" y="590844"/>
            <a:ext cx="7435343" cy="3965976"/>
            <a:chOff x="1874508" y="1342967"/>
            <a:chExt cx="5946153" cy="3171649"/>
          </a:xfrm>
        </p:grpSpPr>
        <p:pic>
          <p:nvPicPr>
            <p:cNvPr id="771" name="Shape 771" descr="Screen Shot 2015-08-10 at 11.35.43 AM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61561" y="2822376"/>
              <a:ext cx="1987055" cy="7225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2" name="Shape 772" descr="Screen Shot 2015-08-10 at 11.36.01 AM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294221" y="3822157"/>
              <a:ext cx="1264489" cy="6924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3" name="Shape 773" descr="Screen Shot 2015-08-10 at 11.36.13 AM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783830" y="3183659"/>
              <a:ext cx="1276532" cy="7165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4" name="Shape 774" descr="Screen Shot 2015-08-10 at 11.31.34 AM.png"/>
            <p:cNvPicPr preferRelativeResize="0"/>
            <p:nvPr/>
          </p:nvPicPr>
          <p:blipFill rotWithShape="1">
            <a:blip r:embed="rId6">
              <a:alphaModFix/>
            </a:blip>
            <a:srcRect l="3906"/>
            <a:stretch/>
          </p:blipFill>
          <p:spPr>
            <a:xfrm>
              <a:off x="2504494" y="1342967"/>
              <a:ext cx="4333836" cy="114406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76" name="Shape 776"/>
            <p:cNvCxnSpPr/>
            <p:nvPr/>
          </p:nvCxnSpPr>
          <p:spPr>
            <a:xfrm rot="10800000" flipH="1">
              <a:off x="3162214" y="2404642"/>
              <a:ext cx="592874" cy="779016"/>
            </a:xfrm>
            <a:prstGeom prst="straightConnector1">
              <a:avLst/>
            </a:prstGeom>
            <a:noFill/>
            <a:ln w="63500" cap="rnd" cmpd="sng">
              <a:solidFill>
                <a:srgbClr val="FF00FF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777" name="Shape 777"/>
            <p:cNvCxnSpPr/>
            <p:nvPr/>
          </p:nvCxnSpPr>
          <p:spPr>
            <a:xfrm rot="10800000" flipH="1">
              <a:off x="3393806" y="3422371"/>
              <a:ext cx="101900" cy="746015"/>
            </a:xfrm>
            <a:prstGeom prst="straightConnector1">
              <a:avLst/>
            </a:prstGeom>
            <a:noFill/>
            <a:ln w="63500" cap="rnd" cmpd="sng">
              <a:solidFill>
                <a:srgbClr val="FF00FF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778" name="Shape 778"/>
            <p:cNvCxnSpPr/>
            <p:nvPr/>
          </p:nvCxnSpPr>
          <p:spPr>
            <a:xfrm rot="10800000">
              <a:off x="4583324" y="2404643"/>
              <a:ext cx="1200506" cy="1417513"/>
            </a:xfrm>
            <a:prstGeom prst="straightConnector1">
              <a:avLst/>
            </a:prstGeom>
            <a:noFill/>
            <a:ln w="63500" cap="rnd" cmpd="sng">
              <a:solidFill>
                <a:srgbClr val="FF00FF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779" name="Shape 779"/>
            <p:cNvSpPr txBox="1"/>
            <p:nvPr/>
          </p:nvSpPr>
          <p:spPr>
            <a:xfrm flipH="1">
              <a:off x="2001377" y="4020862"/>
              <a:ext cx="1044054" cy="29504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1600" u="none" strike="noStrike" cap="none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Исполнитель</a:t>
              </a:r>
              <a:endParaRPr lang="en" sz="1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780" name="Shape 780"/>
            <p:cNvSpPr txBox="1"/>
            <p:nvPr/>
          </p:nvSpPr>
          <p:spPr>
            <a:xfrm>
              <a:off x="7128394" y="3605156"/>
              <a:ext cx="611921" cy="29504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1600" u="none" strike="noStrike" cap="none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Жанр</a:t>
              </a:r>
              <a:endParaRPr lang="en" sz="1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781" name="Shape 781"/>
            <p:cNvSpPr txBox="1"/>
            <p:nvPr/>
          </p:nvSpPr>
          <p:spPr>
            <a:xfrm>
              <a:off x="1874508" y="2822376"/>
              <a:ext cx="629986" cy="29504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1600" u="none" strike="noStrike" cap="none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Альбом</a:t>
              </a:r>
              <a:endParaRPr lang="en" sz="1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782" name="Shape 782"/>
            <p:cNvSpPr txBox="1"/>
            <p:nvPr/>
          </p:nvSpPr>
          <p:spPr>
            <a:xfrm>
              <a:off x="6878341" y="1377245"/>
              <a:ext cx="942320" cy="29504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1600" u="none" strike="noStrike" cap="none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Композиция</a:t>
              </a:r>
              <a:endParaRPr lang="en" sz="1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Shape 7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 оператора </a:t>
            </a:r>
            <a:r>
              <a:rPr lang="en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</a:t>
            </a: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между таблицами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89" name="Shape 789"/>
          <p:cNvSpPr txBox="1"/>
          <p:nvPr/>
        </p:nvSpPr>
        <p:spPr>
          <a:xfrm>
            <a:off x="2248735" y="4131468"/>
            <a:ext cx="4646530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https://ru.wikipedia.org/wiki/Join_(SQL)</a:t>
            </a:r>
            <a:endParaRPr lang="en" sz="2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7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Мощь реляционных баз данных</a:t>
            </a:r>
            <a:endParaRPr lang="en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95" name="Shape 795"/>
          <p:cNvSpPr txBox="1">
            <a:spLocks noGrp="1"/>
          </p:cNvSpPr>
          <p:nvPr>
            <p:ph type="body" idx="1"/>
          </p:nvPr>
        </p:nvSpPr>
        <p:spPr>
          <a:xfrm>
            <a:off x="650081" y="1621428"/>
            <a:ext cx="7836750" cy="305063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t" anchorCtr="0">
            <a:noAutofit/>
          </a:bodyPr>
          <a:lstStyle/>
          <a:p>
            <a:pPr marL="254000" lvl="0" indent="-254000">
              <a:spcBef>
                <a:spcPts val="0"/>
              </a:spcBef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Удаляя повторяющиеся данные и заменяя их ссылкой 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 единственную копию оригинальных 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данных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мы создаем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сеть</a:t>
            </a:r>
            <a:r>
              <a:rPr lang="ru-RU" sz="20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информации, которую реляционная база данных может прочитать очень быстро, даже если речь идет об очень большом объеме данных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нам нужны данные, часто они поступают из нескольких таблиц, связанных между собой </a:t>
            </a: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внешними ключами</a:t>
            </a:r>
            <a:endParaRPr lang="en" sz="20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Shape 8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Операция</a:t>
            </a:r>
            <a:r>
              <a:rPr lang="en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43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 </a:t>
            </a: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(соединение)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01" name="Shape 801"/>
          <p:cNvSpPr txBox="1">
            <a:spLocks noGrp="1"/>
          </p:cNvSpPr>
          <p:nvPr>
            <p:ph type="body" idx="1"/>
          </p:nvPr>
        </p:nvSpPr>
        <p:spPr>
          <a:xfrm>
            <a:off x="650081" y="1464468"/>
            <a:ext cx="7836750" cy="2333983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2540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Являясь частью запроса, операция 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 </a:t>
            </a: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связывает</a:t>
            </a:r>
            <a:r>
              <a:rPr lang="en-US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 из нескольких таблиц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indent="-254000">
              <a:spcBef>
                <a:spcPts val="2500"/>
              </a:spcBef>
              <a:spcAft>
                <a:spcPts val="600"/>
              </a:spcAft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Необходимо указать в операторе 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 </a:t>
            </a: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использовать ключи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которые соединя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ют таблицы, используя </a:t>
            </a:r>
            <a:r>
              <a:rPr lang="ru-RU" sz="20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предложение </a:t>
            </a:r>
            <a:r>
              <a:rPr lang="en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</a:t>
            </a: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Shape 806"/>
          <p:cNvSpPr txBox="1"/>
          <p:nvPr/>
        </p:nvSpPr>
        <p:spPr>
          <a:xfrm>
            <a:off x="263763" y="3371850"/>
            <a:ext cx="8902211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18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Album.title</a:t>
            </a:r>
            <a:r>
              <a:rPr lang="en" sz="1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" sz="1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Artist.name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Album.artist_id</a:t>
            </a:r>
            <a:r>
              <a:rPr lang="en" sz="1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1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Artist.id</a:t>
            </a:r>
            <a:endParaRPr lang="en" sz="1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07" name="Shape 807"/>
          <p:cNvSpPr txBox="1"/>
          <p:nvPr/>
        </p:nvSpPr>
        <p:spPr>
          <a:xfrm>
            <a:off x="1111547" y="3916508"/>
            <a:ext cx="2561022" cy="6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Данные, которые мы хотим увидеть</a:t>
            </a:r>
            <a:endParaRPr lang="en" sz="2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08" name="Shape 808"/>
          <p:cNvSpPr txBox="1"/>
          <p:nvPr/>
        </p:nvSpPr>
        <p:spPr>
          <a:xfrm>
            <a:off x="4217490" y="3893886"/>
            <a:ext cx="1893036" cy="89949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Таблицы, содержащие эти данные</a:t>
            </a:r>
            <a:endParaRPr lang="en" sz="2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09" name="Shape 809"/>
          <p:cNvSpPr txBox="1"/>
          <p:nvPr/>
        </p:nvSpPr>
        <p:spPr>
          <a:xfrm>
            <a:off x="6734942" y="3916508"/>
            <a:ext cx="1714500" cy="6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связаны таблицы</a:t>
            </a:r>
            <a:endParaRPr lang="en" sz="20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981075" y="495817"/>
            <a:ext cx="7294812" cy="2584281"/>
            <a:chOff x="354439" y="264043"/>
            <a:chExt cx="7949059" cy="2816056"/>
          </a:xfrm>
        </p:grpSpPr>
        <p:pic>
          <p:nvPicPr>
            <p:cNvPr id="812" name="Shape 812" descr="Screen Shot 2015-08-10 at 11.35.43 AM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22869" y="264043"/>
              <a:ext cx="3354059" cy="121965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3" name="Shape 813" descr="Screen Shot 2015-08-10 at 11.36.01 AM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656955" y="1814512"/>
              <a:ext cx="2311073" cy="126558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814" name="Shape 814"/>
            <p:cNvCxnSpPr/>
            <p:nvPr/>
          </p:nvCxnSpPr>
          <p:spPr>
            <a:xfrm rot="10800000">
              <a:off x="4338384" y="975876"/>
              <a:ext cx="1318570" cy="1848652"/>
            </a:xfrm>
            <a:prstGeom prst="straightConnector1">
              <a:avLst/>
            </a:prstGeom>
            <a:noFill/>
            <a:ln w="63500" cap="rnd" cmpd="sng">
              <a:solidFill>
                <a:srgbClr val="FF00FF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815" name="Shape 815"/>
            <p:cNvSpPr txBox="1"/>
            <p:nvPr/>
          </p:nvSpPr>
          <p:spPr>
            <a:xfrm flipH="1">
              <a:off x="6521763" y="1335881"/>
              <a:ext cx="1781735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2000" u="none" strike="noStrike" cap="none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Исполнитель</a:t>
              </a:r>
              <a:endParaRPr lang="en" sz="2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816" name="Shape 816"/>
            <p:cNvSpPr txBox="1"/>
            <p:nvPr/>
          </p:nvSpPr>
          <p:spPr>
            <a:xfrm flipH="1">
              <a:off x="6521763" y="300861"/>
              <a:ext cx="1105563" cy="350043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2000" u="none" strike="noStrike" cap="none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Альбом</a:t>
              </a:r>
              <a:endParaRPr lang="en" sz="2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pic>
          <p:nvPicPr>
            <p:cNvPr id="817" name="Shape 817" descr="Screen Shot 2015-08-10 at 11.41.19 AM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54439" y="1776783"/>
              <a:ext cx="2997627" cy="130331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Shape 825"/>
          <p:cNvSpPr txBox="1"/>
          <p:nvPr/>
        </p:nvSpPr>
        <p:spPr>
          <a:xfrm>
            <a:off x="792905" y="3816980"/>
            <a:ext cx="7722393" cy="7715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Album.title</a:t>
            </a:r>
            <a:r>
              <a:rPr lang="en" sz="2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" sz="2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Album.artist_id</a:t>
            </a:r>
            <a:r>
              <a:rPr lang="en" sz="2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" sz="2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Artist.id,Artist.name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Album.artist_id</a:t>
            </a:r>
            <a:r>
              <a:rPr lang="en" sz="25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5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Artist.id</a:t>
            </a:r>
            <a:endParaRPr lang="en" sz="25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822" name="Shape 822" descr="Screen Shot 2015-08-10 at 11.43.30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3681" y="2390823"/>
            <a:ext cx="4560842" cy="1161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823" name="Shape 823" descr="Screen Shot 2015-08-10 at 11.35.43 A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7350" y="550009"/>
            <a:ext cx="3129885" cy="1138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Shape 824" descr="Screen Shot 2015-08-10 at 11.36.01 A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02399" y="550009"/>
            <a:ext cx="2065227" cy="11309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26" name="Shape 826"/>
          <p:cNvCxnSpPr/>
          <p:nvPr/>
        </p:nvCxnSpPr>
        <p:spPr>
          <a:xfrm rot="10800000">
            <a:off x="4148658" y="3296782"/>
            <a:ext cx="625429" cy="0"/>
          </a:xfrm>
          <a:prstGeom prst="straightConnector1">
            <a:avLst/>
          </a:prstGeom>
          <a:noFill/>
          <a:ln w="381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27" name="Shape 827"/>
          <p:cNvSpPr/>
          <p:nvPr/>
        </p:nvSpPr>
        <p:spPr>
          <a:xfrm>
            <a:off x="3005475" y="1198633"/>
            <a:ext cx="2665858" cy="85543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35738"/>
                </a:moveTo>
                <a:lnTo>
                  <a:pt x="78327" y="120000"/>
                </a:lnTo>
                <a:lnTo>
                  <a:pt x="120000" y="0"/>
                </a:lnTo>
              </a:path>
            </a:pathLst>
          </a:custGeom>
          <a:noFill/>
          <a:ln w="63500" cap="flat" cmpd="sng">
            <a:solidFill>
              <a:srgbClr val="FF00FF"/>
            </a:solidFill>
            <a:prstDash val="solid"/>
            <a:miter/>
            <a:headEnd type="none" w="med" len="med"/>
            <a:tailEnd type="triangle" w="lg" len="lg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Shape 832"/>
          <p:cNvSpPr txBox="1"/>
          <p:nvPr/>
        </p:nvSpPr>
        <p:spPr>
          <a:xfrm>
            <a:off x="5033596" y="450606"/>
            <a:ext cx="3747720" cy="231897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Track.title</a:t>
            </a:r>
            <a:r>
              <a:rPr lang="en" sz="2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" sz="2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Track.genre_id</a:t>
            </a:r>
            <a:r>
              <a:rPr lang="en" sz="2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" sz="2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Genre.id</a:t>
            </a:r>
            <a:r>
              <a:rPr lang="en" sz="2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" sz="2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Genre.name</a:t>
            </a:r>
            <a:r>
              <a:rPr lang="en" sz="2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66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</a:t>
            </a:r>
            <a:r>
              <a:rPr lang="en" sz="2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Genre   </a:t>
            </a:r>
          </a:p>
        </p:txBody>
      </p:sp>
      <p:grpSp>
        <p:nvGrpSpPr>
          <p:cNvPr id="833" name="Shape 833"/>
          <p:cNvGrpSpPr/>
          <p:nvPr/>
        </p:nvGrpSpPr>
        <p:grpSpPr>
          <a:xfrm>
            <a:off x="295275" y="522728"/>
            <a:ext cx="4229100" cy="4045925"/>
            <a:chOff x="590677" y="426914"/>
            <a:chExt cx="6990245" cy="6372469"/>
          </a:xfrm>
        </p:grpSpPr>
        <p:pic>
          <p:nvPicPr>
            <p:cNvPr id="834" name="Shape 834" descr="Screen Shot 2015-08-10 at 11.51.03 AM.png"/>
            <p:cNvPicPr preferRelativeResize="0"/>
            <p:nvPr/>
          </p:nvPicPr>
          <p:blipFill rotWithShape="1">
            <a:blip r:embed="rId3">
              <a:alphaModFix/>
            </a:blip>
            <a:srcRect l="810" r="278"/>
            <a:stretch/>
          </p:blipFill>
          <p:spPr>
            <a:xfrm>
              <a:off x="590677" y="426914"/>
              <a:ext cx="6990245" cy="42894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5" name="Shape 835" descr="Screen Shot 2015-08-10 at 11.51.29 AM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90677" y="4607546"/>
              <a:ext cx="6990245" cy="21918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36" name="Shape 836"/>
          <p:cNvSpPr txBox="1"/>
          <p:nvPr/>
        </p:nvSpPr>
        <p:spPr>
          <a:xfrm>
            <a:off x="5358706" y="3246101"/>
            <a:ext cx="3097500" cy="1322552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800" dirty="0" smtClean="0">
                <a:solidFill>
                  <a:schemeClr val="lt1"/>
                </a:solidFill>
              </a:rPr>
              <a:t>Со</a:t>
            </a:r>
            <a:r>
              <a:rPr lang="ru-RU" sz="18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единение двух таблиц без предложения </a:t>
            </a:r>
            <a:r>
              <a:rPr lang="en" sz="1800" b="0" i="0" u="none" strike="noStrike" cap="none" dirty="0" smtClean="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ON</a:t>
            </a:r>
            <a:r>
              <a:rPr lang="en" sz="18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8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выводит все возможные комбинации строк</a:t>
            </a:r>
            <a:endParaRPr lang="en" sz="18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Shape 841"/>
          <p:cNvSpPr txBox="1"/>
          <p:nvPr/>
        </p:nvSpPr>
        <p:spPr>
          <a:xfrm>
            <a:off x="114271" y="3371850"/>
            <a:ext cx="8832881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18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Track.title</a:t>
            </a:r>
            <a:r>
              <a:rPr lang="en" sz="18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" sz="18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Genre.name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Genre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</a:t>
            </a:r>
            <a:r>
              <a:rPr lang="en" sz="1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1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Track.genre_id</a:t>
            </a:r>
            <a:r>
              <a:rPr lang="en" sz="1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1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Genre.id</a:t>
            </a:r>
            <a:endParaRPr lang="en" sz="1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44" name="Shape 844"/>
          <p:cNvSpPr txBox="1"/>
          <p:nvPr/>
        </p:nvSpPr>
        <p:spPr>
          <a:xfrm>
            <a:off x="6565403" y="4025503"/>
            <a:ext cx="1714500" cy="6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связаны таблицы</a:t>
            </a:r>
            <a:endParaRPr lang="en" sz="20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847" name="Shape 847" descr="Screen Shot 2015-08-10 at 11.36.13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09846" y="2227567"/>
            <a:ext cx="1514474" cy="850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48" name="Shape 848" descr="Screen Shot 2015-08-10 at 11.31.34 AM.png"/>
          <p:cNvPicPr preferRelativeResize="0"/>
          <p:nvPr/>
        </p:nvPicPr>
        <p:blipFill rotWithShape="1">
          <a:blip r:embed="rId4">
            <a:alphaModFix/>
          </a:blip>
          <a:srcRect l="3906"/>
          <a:stretch/>
        </p:blipFill>
        <p:spPr>
          <a:xfrm>
            <a:off x="3519250" y="571314"/>
            <a:ext cx="5141652" cy="13573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49" name="Shape 849"/>
          <p:cNvCxnSpPr/>
          <p:nvPr/>
        </p:nvCxnSpPr>
        <p:spPr>
          <a:xfrm rot="10800000">
            <a:off x="5985569" y="1830884"/>
            <a:ext cx="1424277" cy="1137984"/>
          </a:xfrm>
          <a:prstGeom prst="straightConnector1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pic>
        <p:nvPicPr>
          <p:cNvPr id="850" name="Shape 850" descr="Screen Shot 2015-08-10 at 11.45.49 AM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6655" y="718895"/>
            <a:ext cx="2449757" cy="217914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807"/>
          <p:cNvSpPr txBox="1"/>
          <p:nvPr/>
        </p:nvSpPr>
        <p:spPr>
          <a:xfrm>
            <a:off x="1111547" y="3916508"/>
            <a:ext cx="2561022" cy="642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Данные, которые мы хотим увидеть</a:t>
            </a:r>
            <a:endParaRPr lang="en" sz="2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1" name="Shape 808"/>
          <p:cNvSpPr txBox="1"/>
          <p:nvPr/>
        </p:nvSpPr>
        <p:spPr>
          <a:xfrm>
            <a:off x="4005734" y="3893886"/>
            <a:ext cx="1893036" cy="89949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Таблицы, содержащие эти данные</a:t>
            </a:r>
            <a:endParaRPr lang="en" sz="2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Shape 856"/>
          <p:cNvSpPr txBox="1"/>
          <p:nvPr/>
        </p:nvSpPr>
        <p:spPr>
          <a:xfrm>
            <a:off x="892968" y="609600"/>
            <a:ext cx="7350919" cy="191571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select</a:t>
            </a:r>
            <a:r>
              <a:rPr lang="en" sz="2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Track.title</a:t>
            </a:r>
            <a:r>
              <a:rPr lang="en" sz="2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" sz="24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Artist.name</a:t>
            </a:r>
            <a:r>
              <a:rPr lang="en" sz="2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" sz="24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Album.title</a:t>
            </a:r>
            <a:r>
              <a:rPr lang="en" sz="2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" sz="24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Genre.name</a:t>
            </a:r>
            <a:r>
              <a:rPr lang="en" sz="2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</a:t>
            </a:r>
            <a:r>
              <a:rPr lang="en" sz="2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 </a:t>
            </a:r>
            <a:r>
              <a:rPr lang="en" sz="2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</a:t>
            </a:r>
            <a:r>
              <a:rPr lang="en" sz="2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Genre </a:t>
            </a:r>
            <a:r>
              <a:rPr lang="en" sz="2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</a:t>
            </a:r>
            <a:r>
              <a:rPr lang="en" sz="2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Album </a:t>
            </a:r>
            <a:r>
              <a:rPr lang="en" sz="2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join</a:t>
            </a:r>
            <a:r>
              <a:rPr lang="en" sz="2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Artist</a:t>
            </a:r>
            <a:r>
              <a:rPr lang="en" sz="2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on</a:t>
            </a:r>
            <a:r>
              <a:rPr lang="en" sz="2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Track.genre_id</a:t>
            </a:r>
            <a:r>
              <a:rPr lang="en" sz="2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4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Genre.id</a:t>
            </a:r>
            <a:r>
              <a:rPr lang="en" sz="2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" sz="24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Track.album_id</a:t>
            </a:r>
            <a:r>
              <a:rPr lang="en" sz="2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4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Album.id</a:t>
            </a:r>
            <a:r>
              <a:rPr lang="en" sz="2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</a:t>
            </a:r>
            <a:r>
              <a:rPr lang="en" sz="24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Album.artist_id</a:t>
            </a:r>
            <a:r>
              <a:rPr lang="en" sz="2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4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Artist.id</a:t>
            </a:r>
            <a:endParaRPr lang="en" sz="2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57" name="Shape 857"/>
          <p:cNvSpPr txBox="1"/>
          <p:nvPr/>
        </p:nvSpPr>
        <p:spPr>
          <a:xfrm>
            <a:off x="6963071" y="2567275"/>
            <a:ext cx="1904704" cy="41314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1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Данные, которые мы хотим увидеть</a:t>
            </a:r>
            <a:endParaRPr lang="en" sz="16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58" name="Shape 858"/>
          <p:cNvSpPr txBox="1"/>
          <p:nvPr/>
        </p:nvSpPr>
        <p:spPr>
          <a:xfrm>
            <a:off x="6863868" y="3147415"/>
            <a:ext cx="2103110" cy="6429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Таблицы, содержащие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1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эти данные</a:t>
            </a:r>
            <a:endParaRPr lang="en" sz="1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59" name="Shape 859"/>
          <p:cNvSpPr txBox="1"/>
          <p:nvPr/>
        </p:nvSpPr>
        <p:spPr>
          <a:xfrm>
            <a:off x="6963071" y="3828653"/>
            <a:ext cx="1904704" cy="64293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16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связаны таблицы</a:t>
            </a:r>
            <a:endParaRPr lang="en" sz="16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860" name="Shape 860" descr="Screen Shot 2015-08-10 at 11.46.34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33337" y="2719386"/>
            <a:ext cx="4167463" cy="1795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5" name="Shape 8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256" y="514350"/>
            <a:ext cx="6908912" cy="4040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6" name="Shape 866" descr="Screen Shot 2015-08-10 at 11.46.34 A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67973" y="2062894"/>
            <a:ext cx="4986420" cy="2148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453368" y="513346"/>
            <a:ext cx="6244063" cy="4115259"/>
            <a:chOff x="1164431" y="271462"/>
            <a:chExt cx="6972300" cy="4595216"/>
          </a:xfrm>
        </p:grpSpPr>
        <p:pic>
          <p:nvPicPr>
            <p:cNvPr id="240" name="Shape 240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64431" y="271462"/>
              <a:ext cx="6972300" cy="45952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1" name="Shape 241"/>
            <p:cNvSpPr txBox="1"/>
            <p:nvPr/>
          </p:nvSpPr>
          <p:spPr>
            <a:xfrm>
              <a:off x="4507706" y="3678412"/>
              <a:ext cx="1875318" cy="60074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25000"/>
                <a:buFont typeface="Cabin"/>
                <a:buNone/>
              </a:pPr>
              <a:r>
                <a:rPr lang="ru-RU" sz="1800" dirty="0" smtClean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Таблицы</a:t>
              </a:r>
              <a:r>
                <a:rPr lang="en" sz="1800" u="none" strike="noStrike" cap="none" dirty="0" smtClean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1800" u="none" strike="noStrike" cap="none" dirty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/ </a:t>
              </a:r>
              <a:r>
                <a:rPr lang="ru-RU" sz="1800" u="none" strike="noStrike" cap="none" dirty="0" smtClean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Отношения</a:t>
              </a:r>
              <a:endParaRPr lang="en" sz="1800" u="none" strike="noStrike" cap="none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242" name="Shape 242"/>
            <p:cNvSpPr txBox="1"/>
            <p:nvPr/>
          </p:nvSpPr>
          <p:spPr>
            <a:xfrm>
              <a:off x="2957424" y="2340098"/>
              <a:ext cx="3561637" cy="349986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25000"/>
                <a:buFont typeface="Cabin"/>
                <a:buNone/>
              </a:pPr>
              <a:r>
                <a:rPr lang="ru-RU" sz="1800" u="none" strike="noStrike" cap="none" dirty="0" smtClean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Столбцы</a:t>
              </a:r>
              <a:r>
                <a:rPr lang="en" sz="1800" u="none" strike="noStrike" cap="none" dirty="0" smtClean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1800" u="none" strike="noStrike" cap="none" dirty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/ </a:t>
              </a:r>
              <a:r>
                <a:rPr lang="ru-RU" sz="1800" u="none" strike="noStrike" cap="none" dirty="0" smtClean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Атрибуты</a:t>
              </a:r>
              <a:endParaRPr lang="en" sz="1800" u="none" strike="noStrike" cap="none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243" name="Shape 243"/>
            <p:cNvSpPr txBox="1"/>
            <p:nvPr/>
          </p:nvSpPr>
          <p:spPr>
            <a:xfrm>
              <a:off x="7005339" y="2832496"/>
              <a:ext cx="1131392" cy="642937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25000"/>
                <a:buFont typeface="Cabin"/>
                <a:buNone/>
              </a:pPr>
              <a:r>
                <a:rPr lang="ru-RU" sz="1800" u="none" strike="noStrike" cap="none" dirty="0" smtClean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Строки</a:t>
              </a:r>
              <a:r>
                <a:rPr lang="en" sz="1800" u="none" strike="noStrike" cap="none" dirty="0" smtClean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1800" u="none" strike="noStrike" cap="none" dirty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/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ct val="25000"/>
                <a:buFont typeface="Cabin"/>
                <a:buNone/>
              </a:pPr>
              <a:r>
                <a:rPr lang="ru-RU" sz="1800" dirty="0" smtClean="0">
                  <a:solidFill>
                    <a:srgbClr val="00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Кортежи</a:t>
              </a:r>
              <a:endParaRPr lang="en" sz="1800" u="none" strike="noStrike" cap="none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Shape 8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Отношения: многие ко многим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73" name="Shape 873"/>
          <p:cNvSpPr txBox="1"/>
          <p:nvPr/>
        </p:nvSpPr>
        <p:spPr>
          <a:xfrm>
            <a:off x="315174" y="4521993"/>
            <a:ext cx="8509711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https://en.wikipedia.org/wiki/Many-to-many_(data_model)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 txBox="1"/>
          <p:nvPr/>
        </p:nvSpPr>
        <p:spPr>
          <a:xfrm>
            <a:off x="5232057" y="512700"/>
            <a:ext cx="1707758" cy="1764505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Shape 879"/>
          <p:cNvSpPr txBox="1"/>
          <p:nvPr/>
        </p:nvSpPr>
        <p:spPr>
          <a:xfrm>
            <a:off x="635267" y="1014412"/>
            <a:ext cx="1089947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Альбом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881" name="Shape 881"/>
          <p:cNvCxnSpPr/>
          <p:nvPr/>
        </p:nvCxnSpPr>
        <p:spPr>
          <a:xfrm>
            <a:off x="1841036" y="1167109"/>
            <a:ext cx="3366231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82" name="Shape 882"/>
          <p:cNvSpPr txBox="1"/>
          <p:nvPr/>
        </p:nvSpPr>
        <p:spPr>
          <a:xfrm>
            <a:off x="2733576" y="592931"/>
            <a:ext cx="2060650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Принадлежит к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83" name="Shape 883"/>
          <p:cNvSpPr txBox="1"/>
          <p:nvPr/>
        </p:nvSpPr>
        <p:spPr>
          <a:xfrm>
            <a:off x="3607593" y="2593181"/>
            <a:ext cx="1357311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Альбом</a:t>
            </a:r>
            <a:endParaRPr lang="en" sz="23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84" name="Shape 884"/>
          <p:cNvSpPr txBox="1"/>
          <p:nvPr/>
        </p:nvSpPr>
        <p:spPr>
          <a:xfrm>
            <a:off x="3607593" y="3043237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885" name="Shape 885"/>
          <p:cNvSpPr txBox="1"/>
          <p:nvPr/>
        </p:nvSpPr>
        <p:spPr>
          <a:xfrm>
            <a:off x="3607593" y="3471862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3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title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86" name="Shape 886"/>
          <p:cNvSpPr txBox="1"/>
          <p:nvPr/>
        </p:nvSpPr>
        <p:spPr>
          <a:xfrm>
            <a:off x="7236618" y="1569243"/>
            <a:ext cx="1483870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Композиция</a:t>
            </a:r>
            <a:endParaRPr lang="en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87" name="Shape 887"/>
          <p:cNvSpPr txBox="1"/>
          <p:nvPr/>
        </p:nvSpPr>
        <p:spPr>
          <a:xfrm>
            <a:off x="7236618" y="1981200"/>
            <a:ext cx="1483870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888" name="Shape 888"/>
          <p:cNvSpPr txBox="1"/>
          <p:nvPr/>
        </p:nvSpPr>
        <p:spPr>
          <a:xfrm>
            <a:off x="7236618" y="2409825"/>
            <a:ext cx="1483870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3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title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89" name="Shape 889"/>
          <p:cNvSpPr txBox="1"/>
          <p:nvPr/>
        </p:nvSpPr>
        <p:spPr>
          <a:xfrm>
            <a:off x="7236618" y="2852737"/>
            <a:ext cx="1483870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3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рейтинг</a:t>
            </a:r>
            <a:endParaRPr lang="en" sz="2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90" name="Shape 890"/>
          <p:cNvSpPr txBox="1"/>
          <p:nvPr/>
        </p:nvSpPr>
        <p:spPr>
          <a:xfrm>
            <a:off x="7236618" y="3267075"/>
            <a:ext cx="1483870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3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длина</a:t>
            </a:r>
            <a:endParaRPr lang="en" sz="2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91" name="Shape 891"/>
          <p:cNvSpPr txBox="1"/>
          <p:nvPr/>
        </p:nvSpPr>
        <p:spPr>
          <a:xfrm>
            <a:off x="7236618" y="3709987"/>
            <a:ext cx="1483870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счет</a:t>
            </a:r>
            <a:endParaRPr lang="en" sz="2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92" name="Shape 892"/>
          <p:cNvSpPr txBox="1"/>
          <p:nvPr/>
        </p:nvSpPr>
        <p:spPr>
          <a:xfrm>
            <a:off x="7236618" y="4138612"/>
            <a:ext cx="1483870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album_id</a:t>
            </a:r>
          </a:p>
        </p:txBody>
      </p:sp>
      <p:cxnSp>
        <p:nvCxnSpPr>
          <p:cNvPr id="893" name="Shape 893"/>
          <p:cNvCxnSpPr>
            <a:endCxn id="892" idx="1"/>
          </p:cNvCxnSpPr>
          <p:nvPr/>
        </p:nvCxnSpPr>
        <p:spPr>
          <a:xfrm>
            <a:off x="5054203" y="3172420"/>
            <a:ext cx="2182415" cy="1180505"/>
          </a:xfrm>
          <a:prstGeom prst="straightConnector1">
            <a:avLst/>
          </a:prstGeom>
          <a:noFill/>
          <a:ln w="889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94" name="Shape 894"/>
          <p:cNvSpPr txBox="1"/>
          <p:nvPr/>
        </p:nvSpPr>
        <p:spPr>
          <a:xfrm>
            <a:off x="635268" y="2293143"/>
            <a:ext cx="2167280" cy="122872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Таблица</a:t>
            </a:r>
            <a:endParaRPr lang="en" sz="20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Первичный ключ</a:t>
            </a:r>
            <a:endParaRPr lang="en" sz="20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Логический ключ</a:t>
            </a:r>
            <a:endParaRPr lang="en" sz="20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Внешний ключ</a:t>
            </a:r>
            <a:endParaRPr lang="en" sz="20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95" name="Shape 895"/>
          <p:cNvSpPr txBox="1"/>
          <p:nvPr/>
        </p:nvSpPr>
        <p:spPr>
          <a:xfrm>
            <a:off x="5341133" y="599475"/>
            <a:ext cx="1489606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Композиция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96" name="Shape 896"/>
          <p:cNvSpPr txBox="1"/>
          <p:nvPr/>
        </p:nvSpPr>
        <p:spPr>
          <a:xfrm>
            <a:off x="5599851" y="1542450"/>
            <a:ext cx="972171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Длина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97" name="Shape 897"/>
          <p:cNvSpPr txBox="1"/>
          <p:nvPr/>
        </p:nvSpPr>
        <p:spPr>
          <a:xfrm>
            <a:off x="5503130" y="1242412"/>
            <a:ext cx="1165612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Рейтинг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98" name="Shape 898"/>
          <p:cNvSpPr txBox="1"/>
          <p:nvPr/>
        </p:nvSpPr>
        <p:spPr>
          <a:xfrm>
            <a:off x="5563239" y="1854893"/>
            <a:ext cx="1045394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Счет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99" name="Shape 899"/>
          <p:cNvSpPr txBox="1"/>
          <p:nvPr/>
        </p:nvSpPr>
        <p:spPr>
          <a:xfrm>
            <a:off x="5395671" y="899512"/>
            <a:ext cx="1380530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Название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00" name="Shape 900"/>
          <p:cNvSpPr txBox="1"/>
          <p:nvPr/>
        </p:nvSpPr>
        <p:spPr>
          <a:xfrm>
            <a:off x="6317753" y="3524725"/>
            <a:ext cx="807820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Многие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Shape 901"/>
          <p:cNvSpPr txBox="1"/>
          <p:nvPr/>
        </p:nvSpPr>
        <p:spPr>
          <a:xfrm>
            <a:off x="5212795" y="2891800"/>
            <a:ext cx="731399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Один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Shape 902"/>
          <p:cNvSpPr/>
          <p:nvPr/>
        </p:nvSpPr>
        <p:spPr>
          <a:xfrm>
            <a:off x="322198" y="4554778"/>
            <a:ext cx="5411700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en" sz="1600" b="0" i="0" u="none" strike="noStrike" cap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en.wikipedia.org</a:t>
            </a: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/wiki/One-to-many_(</a:t>
            </a:r>
            <a:r>
              <a:rPr lang="en" sz="1600" b="0" i="0" u="none" strike="noStrike" cap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data_model</a:t>
            </a: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  <p:sp>
        <p:nvSpPr>
          <p:cNvPr id="903" name="Shape 903"/>
          <p:cNvSpPr txBox="1"/>
          <p:nvPr/>
        </p:nvSpPr>
        <p:spPr>
          <a:xfrm>
            <a:off x="7236618" y="512700"/>
            <a:ext cx="1357312" cy="840875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Повторение</a:t>
            </a:r>
            <a:r>
              <a:rPr lang="en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Один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ко многим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Shape 904"/>
          <p:cNvSpPr txBox="1"/>
          <p:nvPr/>
        </p:nvSpPr>
        <p:spPr>
          <a:xfrm>
            <a:off x="4167739" y="1353575"/>
            <a:ext cx="963686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Многие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Shape 905"/>
          <p:cNvSpPr txBox="1"/>
          <p:nvPr/>
        </p:nvSpPr>
        <p:spPr>
          <a:xfrm>
            <a:off x="2127996" y="1353575"/>
            <a:ext cx="674400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Один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880"/>
          <p:cNvSpPr txBox="1"/>
          <p:nvPr/>
        </p:nvSpPr>
        <p:spPr>
          <a:xfrm>
            <a:off x="519443" y="792956"/>
            <a:ext cx="1321593" cy="792956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Shape 910" descr="Screen Shot 2015-08-10 at 11.36.13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6703" y="1283268"/>
            <a:ext cx="1514474" cy="850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1" name="Shape 911" descr="Screen Shot 2015-08-10 at 11.31.34 AM.png"/>
          <p:cNvPicPr preferRelativeResize="0"/>
          <p:nvPr/>
        </p:nvPicPr>
        <p:blipFill rotWithShape="1">
          <a:blip r:embed="rId4">
            <a:alphaModFix/>
          </a:blip>
          <a:srcRect l="3906"/>
          <a:stretch/>
        </p:blipFill>
        <p:spPr>
          <a:xfrm>
            <a:off x="1969204" y="2504352"/>
            <a:ext cx="5141652" cy="135731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12" name="Shape 912"/>
          <p:cNvCxnSpPr/>
          <p:nvPr/>
        </p:nvCxnSpPr>
        <p:spPr>
          <a:xfrm rot="10800000">
            <a:off x="1292215" y="1774758"/>
            <a:ext cx="2826064" cy="1302616"/>
          </a:xfrm>
          <a:prstGeom prst="straightConnector1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none" w="med" len="med"/>
            <a:tailEnd type="stealth" w="med" len="med"/>
          </a:ln>
        </p:spPr>
      </p:cxnSp>
      <p:sp>
        <p:nvSpPr>
          <p:cNvPr id="913" name="Shape 913"/>
          <p:cNvSpPr txBox="1"/>
          <p:nvPr/>
        </p:nvSpPr>
        <p:spPr>
          <a:xfrm>
            <a:off x="3696576" y="2133025"/>
            <a:ext cx="981302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dirty="0" smtClean="0">
                <a:solidFill>
                  <a:schemeClr val="lt1"/>
                </a:solidFill>
              </a:rPr>
              <a:t>Многие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Shape 914"/>
          <p:cNvSpPr txBox="1"/>
          <p:nvPr/>
        </p:nvSpPr>
        <p:spPr>
          <a:xfrm>
            <a:off x="2814000" y="1630825"/>
            <a:ext cx="673800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Один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6" name="Shape 916" descr="500px-CPT-Databases-OnetoMany.svg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78741" y="708110"/>
            <a:ext cx="3571874" cy="79295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917" name="Shape 917"/>
          <p:cNvSpPr txBox="1"/>
          <p:nvPr/>
        </p:nvSpPr>
        <p:spPr>
          <a:xfrm>
            <a:off x="7028603" y="1631425"/>
            <a:ext cx="931490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Многие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Shape 918"/>
          <p:cNvSpPr txBox="1"/>
          <p:nvPr/>
        </p:nvSpPr>
        <p:spPr>
          <a:xfrm>
            <a:off x="5601903" y="1631425"/>
            <a:ext cx="784822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Один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902"/>
          <p:cNvSpPr/>
          <p:nvPr/>
        </p:nvSpPr>
        <p:spPr>
          <a:xfrm>
            <a:off x="322198" y="4554778"/>
            <a:ext cx="5411700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en" sz="1600" b="0" i="0" u="none" strike="noStrike" cap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en.wikipedia.org</a:t>
            </a: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/wiki/One-to-many_(</a:t>
            </a:r>
            <a:r>
              <a:rPr lang="en" sz="1600" b="0" i="0" u="none" strike="noStrike" cap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data_model</a:t>
            </a: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Shape 9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Многие ко многим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24" name="Shape 924"/>
          <p:cNvSpPr txBox="1">
            <a:spLocks noGrp="1"/>
          </p:cNvSpPr>
          <p:nvPr>
            <p:ph type="body" idx="1"/>
          </p:nvPr>
        </p:nvSpPr>
        <p:spPr>
          <a:xfrm>
            <a:off x="650081" y="1303921"/>
            <a:ext cx="4287679" cy="320759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2540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Иногда нам бывает необходимо смоделировать отношения многие ко многим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Нам нужно добавить «соединяющую» таблицу, содержащую два внешних ключа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в таком случае не бывает отдельного первичного ключа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925" name="Shape 925" descr="500px-CPT-Databases-ManytoMany.sv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46444" y="1590528"/>
            <a:ext cx="3571874" cy="792956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pic>
        <p:nvPicPr>
          <p:cNvPr id="926" name="Shape 926" descr="Databases-ManyToManyWJunction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67845" y="2660966"/>
            <a:ext cx="3922609" cy="1304565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Shape 927"/>
          <p:cNvSpPr txBox="1"/>
          <p:nvPr/>
        </p:nvSpPr>
        <p:spPr>
          <a:xfrm>
            <a:off x="304668" y="4511520"/>
            <a:ext cx="8509711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" sz="2000" u="sng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5"/>
              </a:rPr>
              <a:t>https://</a:t>
            </a:r>
            <a:r>
              <a:rPr lang="en" sz="2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5"/>
              </a:rPr>
              <a:t>en.wikipedia.org/wiki/Many-to-many_(data_model)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444551" y="1282751"/>
            <a:ext cx="655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F00FF"/>
              </a:buClr>
              <a:buSzPct val="25000"/>
            </a:pP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Книги</a:t>
            </a:r>
            <a:endParaRPr lang="en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67772" y="1274803"/>
            <a:ext cx="8114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F00FF"/>
              </a:buClr>
              <a:buSzPct val="25000"/>
            </a:pP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Авторы</a:t>
            </a:r>
            <a:endParaRPr lang="en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46444" y="2660966"/>
            <a:ext cx="6559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F00FF"/>
              </a:buClr>
              <a:buSzPct val="25000"/>
            </a:pP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Книги</a:t>
            </a:r>
            <a:endParaRPr lang="en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80686" y="3006458"/>
            <a:ext cx="8114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F00FF"/>
              </a:buClr>
              <a:buSzPct val="25000"/>
            </a:pP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Авторы</a:t>
            </a:r>
            <a:endParaRPr lang="en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43385" y="3988934"/>
            <a:ext cx="2571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F00FF"/>
              </a:buClr>
              <a:buSzPct val="25000"/>
            </a:pP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Таблица, связывающая</a:t>
            </a:r>
          </a:p>
          <a:p>
            <a:pPr lvl="0" algn="ctr">
              <a:buClr>
                <a:srgbClr val="FF00FF"/>
              </a:buClr>
              <a:buSzPct val="25000"/>
            </a:pPr>
            <a:r>
              <a:rPr lang="ru-RU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</a:t>
            </a: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аблицы «Книги» и «Автор» </a:t>
            </a:r>
            <a:endParaRPr lang="en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Shape 932"/>
          <p:cNvSpPr txBox="1"/>
          <p:nvPr/>
        </p:nvSpPr>
        <p:spPr>
          <a:xfrm>
            <a:off x="5976639" y="596415"/>
            <a:ext cx="2118207" cy="1157287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Shape 933"/>
          <p:cNvSpPr txBox="1"/>
          <p:nvPr/>
        </p:nvSpPr>
        <p:spPr>
          <a:xfrm>
            <a:off x="1043294" y="596414"/>
            <a:ext cx="1734778" cy="1071562"/>
          </a:xfrm>
          <a:prstGeom prst="rect">
            <a:avLst/>
          </a:prstGeom>
          <a:noFill/>
          <a:ln w="254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Shape 934"/>
          <p:cNvSpPr txBox="1"/>
          <p:nvPr/>
        </p:nvSpPr>
        <p:spPr>
          <a:xfrm>
            <a:off x="1324468" y="642848"/>
            <a:ext cx="1172430" cy="63579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Курс</a:t>
            </a:r>
            <a:endParaRPr lang="en-US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title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935" name="Shape 935"/>
          <p:cNvCxnSpPr/>
          <p:nvPr/>
        </p:nvCxnSpPr>
        <p:spPr>
          <a:xfrm rot="10800000" flipH="1">
            <a:off x="2788191" y="963817"/>
            <a:ext cx="3148875" cy="675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triangle" w="lg" len="lg"/>
            <a:tailEnd type="triangle" w="lg" len="lg"/>
          </a:ln>
        </p:spPr>
      </p:cxnSp>
      <p:sp>
        <p:nvSpPr>
          <p:cNvPr id="936" name="Shape 936"/>
          <p:cNvSpPr txBox="1"/>
          <p:nvPr/>
        </p:nvSpPr>
        <p:spPr>
          <a:xfrm>
            <a:off x="3648141" y="396389"/>
            <a:ext cx="1428975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участвует в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37" name="Shape 937"/>
          <p:cNvSpPr txBox="1"/>
          <p:nvPr/>
        </p:nvSpPr>
        <p:spPr>
          <a:xfrm>
            <a:off x="3855495" y="2262187"/>
            <a:ext cx="1357311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Участник</a:t>
            </a:r>
            <a:endParaRPr lang="en" sz="23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38" name="Shape 938"/>
          <p:cNvSpPr txBox="1"/>
          <p:nvPr/>
        </p:nvSpPr>
        <p:spPr>
          <a:xfrm>
            <a:off x="3855495" y="2712243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user_id</a:t>
            </a:r>
          </a:p>
        </p:txBody>
      </p:sp>
      <p:sp>
        <p:nvSpPr>
          <p:cNvPr id="939" name="Shape 939"/>
          <p:cNvSpPr txBox="1"/>
          <p:nvPr/>
        </p:nvSpPr>
        <p:spPr>
          <a:xfrm>
            <a:off x="3855495" y="3140868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course_id</a:t>
            </a:r>
          </a:p>
        </p:txBody>
      </p:sp>
      <p:sp>
        <p:nvSpPr>
          <p:cNvPr id="940" name="Shape 940"/>
          <p:cNvSpPr txBox="1"/>
          <p:nvPr/>
        </p:nvSpPr>
        <p:spPr>
          <a:xfrm>
            <a:off x="6885589" y="2026443"/>
            <a:ext cx="2059367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</a:t>
            </a:r>
            <a:endParaRPr lang="en" sz="23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41" name="Shape 941"/>
          <p:cNvSpPr txBox="1"/>
          <p:nvPr/>
        </p:nvSpPr>
        <p:spPr>
          <a:xfrm>
            <a:off x="6885589" y="2476500"/>
            <a:ext cx="2059367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942" name="Shape 942"/>
          <p:cNvSpPr txBox="1"/>
          <p:nvPr/>
        </p:nvSpPr>
        <p:spPr>
          <a:xfrm>
            <a:off x="6885589" y="2905125"/>
            <a:ext cx="2059367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Имя (</a:t>
            </a:r>
            <a:r>
              <a:rPr lang="en-US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name</a:t>
            </a:r>
            <a:r>
              <a:rPr lang="ru-RU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43" name="Shape 943"/>
          <p:cNvSpPr txBox="1"/>
          <p:nvPr/>
        </p:nvSpPr>
        <p:spPr>
          <a:xfrm>
            <a:off x="6885589" y="3348037"/>
            <a:ext cx="2059367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email</a:t>
            </a:r>
          </a:p>
        </p:txBody>
      </p:sp>
      <p:cxnSp>
        <p:nvCxnSpPr>
          <p:cNvPr id="944" name="Shape 944"/>
          <p:cNvCxnSpPr>
            <a:endCxn id="939" idx="1"/>
          </p:cNvCxnSpPr>
          <p:nvPr/>
        </p:nvCxnSpPr>
        <p:spPr>
          <a:xfrm>
            <a:off x="1995195" y="2875181"/>
            <a:ext cx="1860299" cy="480000"/>
          </a:xfrm>
          <a:prstGeom prst="straightConnector1">
            <a:avLst/>
          </a:prstGeom>
          <a:noFill/>
          <a:ln w="889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945" name="Shape 945"/>
          <p:cNvSpPr txBox="1"/>
          <p:nvPr/>
        </p:nvSpPr>
        <p:spPr>
          <a:xfrm>
            <a:off x="6095875" y="642848"/>
            <a:ext cx="1819398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46" name="Shape 946"/>
          <p:cNvSpPr txBox="1"/>
          <p:nvPr/>
        </p:nvSpPr>
        <p:spPr>
          <a:xfrm>
            <a:off x="6552428" y="1282210"/>
            <a:ext cx="906293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" sz="2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email</a:t>
            </a:r>
          </a:p>
        </p:txBody>
      </p:sp>
      <p:sp>
        <p:nvSpPr>
          <p:cNvPr id="947" name="Shape 947"/>
          <p:cNvSpPr txBox="1"/>
          <p:nvPr/>
        </p:nvSpPr>
        <p:spPr>
          <a:xfrm>
            <a:off x="6663568" y="939310"/>
            <a:ext cx="684013" cy="35004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Имя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48" name="Shape 948"/>
          <p:cNvSpPr txBox="1"/>
          <p:nvPr/>
        </p:nvSpPr>
        <p:spPr>
          <a:xfrm>
            <a:off x="5378876" y="3156766"/>
            <a:ext cx="839044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Многие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Shape 949"/>
          <p:cNvSpPr txBox="1"/>
          <p:nvPr/>
        </p:nvSpPr>
        <p:spPr>
          <a:xfrm>
            <a:off x="6095876" y="2905125"/>
            <a:ext cx="734848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Один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Shape 951"/>
          <p:cNvSpPr txBox="1"/>
          <p:nvPr/>
        </p:nvSpPr>
        <p:spPr>
          <a:xfrm>
            <a:off x="4995354" y="1135050"/>
            <a:ext cx="972395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Многие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Shape 952"/>
          <p:cNvSpPr txBox="1"/>
          <p:nvPr/>
        </p:nvSpPr>
        <p:spPr>
          <a:xfrm>
            <a:off x="2830674" y="1164100"/>
            <a:ext cx="884678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Многие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Shape 953"/>
          <p:cNvSpPr txBox="1"/>
          <p:nvPr/>
        </p:nvSpPr>
        <p:spPr>
          <a:xfrm>
            <a:off x="637961" y="2210923"/>
            <a:ext cx="1357311" cy="428625"/>
          </a:xfrm>
          <a:prstGeom prst="rect">
            <a:avLst/>
          </a:prstGeom>
          <a:solidFill>
            <a:schemeClr val="accent1"/>
          </a:solidFill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Курс</a:t>
            </a:r>
            <a:endParaRPr lang="en" sz="23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54" name="Shape 954"/>
          <p:cNvSpPr txBox="1"/>
          <p:nvPr/>
        </p:nvSpPr>
        <p:spPr>
          <a:xfrm>
            <a:off x="637961" y="2660979"/>
            <a:ext cx="1357311" cy="428625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23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id</a:t>
            </a:r>
          </a:p>
        </p:txBody>
      </p:sp>
      <p:sp>
        <p:nvSpPr>
          <p:cNvPr id="955" name="Shape 955"/>
          <p:cNvSpPr txBox="1"/>
          <p:nvPr/>
        </p:nvSpPr>
        <p:spPr>
          <a:xfrm>
            <a:off x="637961" y="3089604"/>
            <a:ext cx="1357311" cy="837503"/>
          </a:xfrm>
          <a:prstGeom prst="rect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Название</a:t>
            </a:r>
            <a:r>
              <a:rPr lang="en-US" sz="23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(title)</a:t>
            </a:r>
            <a:endParaRPr lang="en" sz="23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956" name="Shape 956"/>
          <p:cNvCxnSpPr>
            <a:stCxn id="941" idx="1"/>
            <a:endCxn id="938" idx="3"/>
          </p:cNvCxnSpPr>
          <p:nvPr/>
        </p:nvCxnSpPr>
        <p:spPr>
          <a:xfrm flipH="1">
            <a:off x="5212806" y="2690813"/>
            <a:ext cx="1672783" cy="235743"/>
          </a:xfrm>
          <a:prstGeom prst="straightConnector1">
            <a:avLst/>
          </a:prstGeom>
          <a:noFill/>
          <a:ln w="889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957" name="Shape 957"/>
          <p:cNvSpPr txBox="1"/>
          <p:nvPr/>
        </p:nvSpPr>
        <p:spPr>
          <a:xfrm>
            <a:off x="2094072" y="3159625"/>
            <a:ext cx="684000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Один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Shape 958"/>
          <p:cNvSpPr txBox="1"/>
          <p:nvPr/>
        </p:nvSpPr>
        <p:spPr>
          <a:xfrm>
            <a:off x="2925344" y="2654775"/>
            <a:ext cx="888232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ru-RU" sz="1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Многие</a:t>
            </a:r>
            <a:endParaRPr lang="en" sz="1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02"/>
          <p:cNvSpPr/>
          <p:nvPr/>
        </p:nvSpPr>
        <p:spPr>
          <a:xfrm>
            <a:off x="322198" y="4554778"/>
            <a:ext cx="5411700" cy="2942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Arial"/>
              <a:buNone/>
            </a:pP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https://</a:t>
            </a:r>
            <a:r>
              <a:rPr lang="en" sz="1600" b="0" i="0" u="none" strike="noStrike" cap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en.wikipedia.org</a:t>
            </a: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/wiki/</a:t>
            </a:r>
            <a:r>
              <a:rPr lang="en-US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Many</a:t>
            </a: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-to-many_(</a:t>
            </a:r>
            <a:r>
              <a:rPr lang="en" sz="1600" b="0" i="0" u="none" strike="noStrike" cap="none" dirty="0" err="1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data_model</a:t>
            </a:r>
            <a:r>
              <a:rPr lang="en" sz="1600" b="0" i="0" u="none" strike="noStrike" cap="none" dirty="0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Shape 963"/>
          <p:cNvSpPr txBox="1">
            <a:spLocks noGrp="1"/>
          </p:cNvSpPr>
          <p:nvPr>
            <p:ph type="title"/>
          </p:nvPr>
        </p:nvSpPr>
        <p:spPr>
          <a:xfrm>
            <a:off x="6524569" y="2952589"/>
            <a:ext cx="2105081" cy="990703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Начните с создания пустой базы данных</a:t>
            </a:r>
            <a:endParaRPr lang="en" sz="2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64" name="Shape 964"/>
          <p:cNvSpPr/>
          <p:nvPr/>
        </p:nvSpPr>
        <p:spPr>
          <a:xfrm>
            <a:off x="345851" y="437989"/>
            <a:ext cx="8445724" cy="4172399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CREATE TABLE </a:t>
            </a:r>
            <a:r>
              <a:rPr lang="en" sz="1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User</a:t>
            </a: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(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" sz="16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id     INTEGER NOT NULL PRIMARY KEY AUTOINCREMENT UNIQUE</a:t>
            </a: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name   TEXT UNIQUE</a:t>
            </a: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   email  TEXT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CREATE TABLE </a:t>
            </a:r>
            <a:r>
              <a:rPr lang="en" sz="1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Course</a:t>
            </a: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(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rgbClr val="FF6600"/>
                </a:solidFill>
                <a:latin typeface="Courier"/>
                <a:ea typeface="Courier New"/>
                <a:cs typeface="Courier"/>
                <a:sym typeface="Courier New"/>
              </a:rPr>
              <a:t>    id     INTEGER NOT NULL PRIMARY KEY AUTOINCREMENT UNIQUE</a:t>
            </a: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    title  TEXT UNIQUE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i="0" u="none" strike="noStrike" cap="none" dirty="0">
              <a:solidFill>
                <a:schemeClr val="lt1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CREATE TABLE </a:t>
            </a:r>
            <a:r>
              <a:rPr lang="en" sz="1600" i="0" u="none" strike="noStrike" cap="none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Member </a:t>
            </a:r>
            <a:r>
              <a:rPr lang="en" sz="1600" i="0" u="none" strike="noStrike" cap="none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" sz="16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user_id</a:t>
            </a:r>
            <a:r>
              <a:rPr lang="en" sz="16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     INTEGER,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    </a:t>
            </a:r>
            <a:r>
              <a:rPr lang="en" sz="1600" i="0" u="none" strike="noStrike" cap="none" dirty="0" err="1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course_id</a:t>
            </a:r>
            <a:r>
              <a:rPr lang="en" sz="1600" i="0" u="none" strike="noStrike" cap="none" dirty="0">
                <a:solidFill>
                  <a:srgbClr val="FF00FF"/>
                </a:solidFill>
                <a:latin typeface="Courier"/>
                <a:ea typeface="Courier New"/>
                <a:cs typeface="Courier"/>
                <a:sym typeface="Courier New"/>
              </a:rPr>
              <a:t>   INTEGER,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	role        INTEGER,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ourier New"/>
              <a:buNone/>
            </a:pPr>
            <a:r>
              <a:rPr lang="en" sz="16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    PRIMARY KEY (</a:t>
            </a:r>
            <a:r>
              <a:rPr lang="en" sz="1600" i="0" u="none" strike="noStrike" cap="none" dirty="0" err="1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user_id</a:t>
            </a:r>
            <a:r>
              <a:rPr lang="en" sz="16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, </a:t>
            </a:r>
            <a:r>
              <a:rPr lang="en" sz="1600" i="0" u="none" strike="noStrike" cap="none" dirty="0" err="1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course_id</a:t>
            </a:r>
            <a:r>
              <a:rPr lang="en" sz="1600" i="0" u="none" strike="noStrike" cap="none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chemeClr val="lt1"/>
                </a:solidFill>
                <a:latin typeface="Courier New"/>
                <a:ea typeface="Courier New"/>
                <a:cs typeface="Courier New"/>
                <a:sym typeface="Courier New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5851" y="168712"/>
            <a:ext cx="35620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00FF"/>
              </a:buClr>
              <a:buSzPct val="25000"/>
            </a:pP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Создаем таблицу «Пользователь»</a:t>
            </a:r>
            <a:endParaRPr lang="en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851" y="1649400"/>
            <a:ext cx="35620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00FF"/>
              </a:buClr>
              <a:buSzPct val="25000"/>
            </a:pP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Создаем таблицу «Курс»</a:t>
            </a:r>
            <a:endParaRPr lang="en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851" y="2862183"/>
            <a:ext cx="35620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F00FF"/>
              </a:buClr>
              <a:buSzPct val="25000"/>
            </a:pPr>
            <a:r>
              <a:rPr lang="ru-RU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Создаем таблицу «Участник»</a:t>
            </a:r>
            <a:endParaRPr lang="en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9" name="Shape 969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7729" y="323849"/>
            <a:ext cx="6472796" cy="4466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Shape 9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0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Добавление Пользователей и Курсов</a:t>
            </a:r>
            <a:endParaRPr lang="en" sz="3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75" name="Shape 975"/>
          <p:cNvSpPr/>
          <p:nvPr/>
        </p:nvSpPr>
        <p:spPr>
          <a:xfrm>
            <a:off x="650081" y="1582195"/>
            <a:ext cx="8332200" cy="1990800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User (name, email) VALUES ('Jane', '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jane@tsugi.org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');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User (name, email) VALUES ('Ed', '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ed@tsugi.org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');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User (name, email) VALUES ('Sue', '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sue@tsugi.org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');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1" i="0" u="none" strike="noStrike" cap="none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Course (title) VALUES ('Python');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Course (title) VALUES ('SQL');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Course (title) VALUES ('PHP');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1" i="0" u="none" strike="noStrike" cap="none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0" name="Shape 980" descr="Untitled 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85750" y="219198"/>
            <a:ext cx="6183283" cy="4267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1" name="Shape 981" descr="Untitl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45511" y="619125"/>
            <a:ext cx="6235218" cy="4302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Shape 987"/>
          <p:cNvSpPr/>
          <p:nvPr/>
        </p:nvSpPr>
        <p:spPr>
          <a:xfrm>
            <a:off x="850106" y="2174817"/>
            <a:ext cx="7912158" cy="2233303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Member (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user_id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course_id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role) VALUES (1, 1, 1);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Member (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user_id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course_id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role) VALUES (2, 1, 0);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Member (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user_id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course_id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role) VALUES (3, 1, 0);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1" i="0" u="none" strike="noStrike" cap="none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Member (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user_id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course_id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role) VALUES (1, 2, 0);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Member (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user_id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course_id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role) VALUES (2, 2, 1);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600" b="1" i="0" u="none" strike="noStrike" cap="none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Member (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user_id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course_id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role) VALUES (2, 3, 1);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urier New"/>
              <a:buNone/>
            </a:pP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INSERT INTO Member (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user_id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</a:t>
            </a:r>
            <a:r>
              <a:rPr lang="en" sz="1600" b="1" i="0" u="none" strike="noStrike" cap="none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course_id</a:t>
            </a:r>
            <a:r>
              <a:rPr lang="en" sz="1600" b="1" i="0" u="none" strike="noStrike" cap="none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, role) VALUES (3, 3, 0);</a:t>
            </a:r>
          </a:p>
        </p:txBody>
      </p:sp>
      <p:pic>
        <p:nvPicPr>
          <p:cNvPr id="988" name="Shape 988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65675" y="588278"/>
            <a:ext cx="2749090" cy="1293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9" name="Shape 989" descr="Untitled 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31814" y="588278"/>
            <a:ext cx="1902485" cy="1293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" sz="4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  <a:endParaRPr lang="en" sz="4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u-RU" sz="20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Язык структурированных запросов </a:t>
            </a:r>
            <a:r>
              <a:rPr lang="ru-RU" sz="2000" dirty="0" smtClean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язык команд, при помощи которых мы работаем с базой данных.</a:t>
            </a: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1" indent="0" algn="l" rtl="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Создать данные </a:t>
            </a:r>
            <a:r>
              <a:rPr lang="en-US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также</a:t>
            </a:r>
            <a:r>
              <a:rPr lang="en-US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Вставить</a:t>
            </a:r>
            <a:r>
              <a:rPr lang="en-US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1" indent="0" algn="l" rtl="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Выбрать данные</a:t>
            </a: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1" indent="0" algn="l" rtl="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Обновить данные</a:t>
            </a:r>
            <a:endParaRPr lang="en" sz="20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1" indent="0" algn="l" rtl="0">
              <a:lnSpc>
                <a:spcPct val="100000"/>
              </a:lnSpc>
              <a:spcBef>
                <a:spcPts val="2500"/>
              </a:spcBef>
              <a:spcAft>
                <a:spcPts val="600"/>
              </a:spcAft>
              <a:buClr>
                <a:schemeClr val="lt1"/>
              </a:buClr>
              <a:buSzPct val="100000"/>
              <a:buNone/>
            </a:pPr>
            <a:r>
              <a:rPr lang="en-US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Удалить данные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0" name="Shape 250"/>
          <p:cNvSpPr txBox="1"/>
          <p:nvPr/>
        </p:nvSpPr>
        <p:spPr>
          <a:xfrm>
            <a:off x="4812496" y="4497074"/>
            <a:ext cx="4206768" cy="34998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0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https://ru.wikipedia.org/wiki/SQL</a:t>
            </a:r>
            <a:endParaRPr lang="en" sz="2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4" name="Shape 994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85874" y="276224"/>
            <a:ext cx="6717195" cy="4610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Shape 999"/>
          <p:cNvSpPr txBox="1"/>
          <p:nvPr/>
        </p:nvSpPr>
        <p:spPr>
          <a:xfrm>
            <a:off x="340188" y="2690823"/>
            <a:ext cx="6411919" cy="18773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SELECT </a:t>
            </a:r>
            <a:r>
              <a:rPr lang="en" sz="1600" u="none" strike="noStrike" cap="none" dirty="0" err="1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User.name</a:t>
            </a:r>
            <a:r>
              <a:rPr lang="en" sz="1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en" sz="1600" u="none" strike="noStrike" cap="none" dirty="0" err="1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Member.role</a:t>
            </a:r>
            <a:r>
              <a:rPr lang="en" sz="1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en" sz="1600" u="none" strike="noStrike" cap="none" dirty="0" err="1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Course.title</a:t>
            </a:r>
            <a:endParaRPr lang="en" sz="1600" u="none" strike="noStrike" cap="none" dirty="0">
              <a:solidFill>
                <a:srgbClr val="00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FROM </a:t>
            </a:r>
            <a:r>
              <a:rPr lang="en" sz="1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User </a:t>
            </a:r>
            <a:r>
              <a:rPr lang="en" sz="16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JOIN </a:t>
            </a:r>
            <a:r>
              <a:rPr lang="en" sz="1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Member </a:t>
            </a:r>
            <a:r>
              <a:rPr lang="en" sz="16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JOIN </a:t>
            </a:r>
            <a:r>
              <a:rPr lang="en" sz="16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Course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7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ON </a:t>
            </a:r>
            <a:r>
              <a:rPr lang="en" sz="16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Member.user_id</a:t>
            </a:r>
            <a:r>
              <a:rPr lang="en" sz="16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= </a:t>
            </a:r>
            <a:r>
              <a:rPr lang="en" sz="16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User.id</a:t>
            </a:r>
            <a:r>
              <a:rPr lang="en" sz="16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" sz="1600" u="none" strike="noStrike" cap="none" dirty="0">
                <a:solidFill>
                  <a:srgbClr val="FF66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AND </a:t>
            </a:r>
            <a:endParaRPr lang="en-US" sz="1600" u="none" strike="noStrike" cap="none" dirty="0" smtClean="0">
              <a:solidFill>
                <a:srgbClr val="FF66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1600" u="none" strike="noStrike" cap="none" dirty="0" err="1" smtClean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Member.course_id</a:t>
            </a:r>
            <a:r>
              <a:rPr lang="en" sz="1600" u="none" strike="noStrike" cap="none" dirty="0" smtClean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" sz="16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 </a:t>
            </a:r>
            <a:r>
              <a:rPr lang="en" sz="1600" u="none" strike="noStrike" cap="none" dirty="0" err="1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Course.id</a:t>
            </a:r>
            <a:endParaRPr lang="en" sz="1600" u="none" strike="noStrike" cap="none" dirty="0">
              <a:solidFill>
                <a:srgbClr val="FF00FF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66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ORDER BY</a:t>
            </a:r>
            <a:r>
              <a:rPr lang="en" sz="16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" sz="1600" u="none" strike="noStrike" cap="none" dirty="0" err="1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Course.title</a:t>
            </a:r>
            <a:r>
              <a:rPr lang="en" sz="1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, </a:t>
            </a:r>
            <a:r>
              <a:rPr lang="en" sz="1600" u="none" strike="noStrike" cap="none" dirty="0" err="1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Member.role</a:t>
            </a:r>
            <a:r>
              <a:rPr lang="en" sz="1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DESC, </a:t>
            </a:r>
            <a:r>
              <a:rPr lang="en" sz="1600" u="none" strike="noStrike" cap="none" dirty="0" err="1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User.name</a:t>
            </a:r>
            <a:r>
              <a:rPr lang="en" sz="16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</p:txBody>
      </p:sp>
      <p:cxnSp>
        <p:nvCxnSpPr>
          <p:cNvPr id="1000" name="Shape 1000"/>
          <p:cNvCxnSpPr>
            <a:stCxn id="1001" idx="3"/>
          </p:cNvCxnSpPr>
          <p:nvPr/>
        </p:nvCxnSpPr>
        <p:spPr>
          <a:xfrm>
            <a:off x="2812106" y="1094007"/>
            <a:ext cx="877651" cy="31408"/>
          </a:xfrm>
          <a:prstGeom prst="straightConnector1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pic>
        <p:nvPicPr>
          <p:cNvPr id="1001" name="Shape 1001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1975" y="609270"/>
            <a:ext cx="2060131" cy="9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2" name="Shape 1002" descr="Untitled 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14033" y="589470"/>
            <a:ext cx="1425696" cy="969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Shape 1003" descr="Untitl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89757" y="622270"/>
            <a:ext cx="2046666" cy="173697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04" name="Shape 1004"/>
          <p:cNvCxnSpPr/>
          <p:nvPr/>
        </p:nvCxnSpPr>
        <p:spPr>
          <a:xfrm rot="10800000">
            <a:off x="5736423" y="1035350"/>
            <a:ext cx="1177610" cy="0"/>
          </a:xfrm>
          <a:prstGeom prst="straightConnector1">
            <a:avLst/>
          </a:prstGeom>
          <a:noFill/>
          <a:ln w="63500" cap="rnd" cmpd="sng">
            <a:solidFill>
              <a:srgbClr val="FF00FF"/>
            </a:solidFill>
            <a:prstDash val="solid"/>
            <a:miter/>
            <a:headEnd type="stealth" w="med" len="med"/>
            <a:tailEnd type="none" w="med" len="med"/>
          </a:ln>
        </p:spPr>
      </p:cxnSp>
      <p:pic>
        <p:nvPicPr>
          <p:cNvPr id="1005" name="Shape 1005" descr="Untitl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52108" y="2074920"/>
            <a:ext cx="2062632" cy="22789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0" name="Shape 1010" descr="Untitl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2200" y="515714"/>
            <a:ext cx="5167312" cy="4087777"/>
          </a:xfrm>
          <a:prstGeom prst="rect">
            <a:avLst/>
          </a:prstGeom>
          <a:noFill/>
          <a:ln>
            <a:noFill/>
          </a:ln>
        </p:spPr>
      </p:pic>
      <p:sp>
        <p:nvSpPr>
          <p:cNvPr id="1011" name="Shape 1011"/>
          <p:cNvSpPr txBox="1"/>
          <p:nvPr/>
        </p:nvSpPr>
        <p:spPr>
          <a:xfrm>
            <a:off x="3657600" y="4090987"/>
            <a:ext cx="1800225" cy="363438"/>
          </a:xfrm>
          <a:prstGeom prst="rect">
            <a:avLst/>
          </a:prstGeom>
          <a:noFill/>
          <a:ln>
            <a:noFill/>
          </a:ln>
        </p:spPr>
        <p:txBody>
          <a:bodyPr lIns="51425" tIns="25700" rIns="51425" bIns="2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www.tsugi.org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Shape 10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Сложность обеспечивает скорость</a:t>
            </a:r>
            <a:endParaRPr lang="en" sz="3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017" name="Shape 1017"/>
          <p:cNvSpPr txBox="1">
            <a:spLocks noGrp="1"/>
          </p:cNvSpPr>
          <p:nvPr>
            <p:ph type="body" idx="1"/>
          </p:nvPr>
        </p:nvSpPr>
        <p:spPr>
          <a:xfrm>
            <a:off x="440544" y="1464468"/>
            <a:ext cx="8262913" cy="3377039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2540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Сложность</a:t>
            </a:r>
            <a:r>
              <a:rPr lang="en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делает высокую скорость возможной </a:t>
            </a:r>
            <a:r>
              <a:rPr lang="ru-RU" sz="19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позволяет быстро получать результаты по мере роста объема данных</a:t>
            </a:r>
            <a:endParaRPr lang="en" sz="19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19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 счет </a:t>
            </a:r>
            <a:r>
              <a:rPr lang="ru-RU" sz="1900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</a:t>
            </a:r>
            <a:r>
              <a:rPr lang="ru-RU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ормализации данных и связывания их при помощи целочисленных ключей</a:t>
            </a:r>
            <a:r>
              <a:rPr lang="ru-RU" sz="19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общий </a:t>
            </a:r>
            <a:r>
              <a:rPr lang="ru-RU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объем данных</a:t>
            </a:r>
            <a:r>
              <a:rPr lang="ru-RU" sz="19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который приходится </a:t>
            </a:r>
            <a:r>
              <a:rPr lang="ru-RU" sz="19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сканировать</a:t>
            </a:r>
            <a:r>
              <a:rPr lang="en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реляционной базе данных, становится гораздо меньше, по сравнению с ситуацией, когда данные хранятся в одной «плоской» таблице</a:t>
            </a:r>
            <a:endParaRPr lang="en" sz="19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60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Своеобразный </a:t>
            </a:r>
            <a:r>
              <a:rPr lang="ru-RU" sz="19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компромисс</a:t>
            </a:r>
            <a:r>
              <a:rPr lang="ru-RU" sz="19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ru-RU" sz="19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потратьте время на проектирование вашей базы данных, чтобы она продолжала работать быстро, когда ваше приложение станет успешным</a:t>
            </a:r>
            <a:endParaRPr lang="en" sz="19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Shape 10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Дополнительные темы по </a:t>
            </a:r>
            <a:r>
              <a:rPr lang="en-US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  <a:endParaRPr lang="en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023" name="Shape 1023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7836750" cy="2753514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2540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2000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Индексы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повышают производительность для таких вещей, как строковые поля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</a:pPr>
            <a:r>
              <a:rPr lang="ru-RU" sz="2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Ограничения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целостности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может быть 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NULL</a:t>
            </a:r>
            <a:r>
              <a:rPr lang="en" sz="2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т.д.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  <a:spcAft>
                <a:spcPts val="600"/>
              </a:spcAft>
            </a:pPr>
            <a:r>
              <a:rPr lang="ru-RU" sz="20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Транзакции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позволяют группировать 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  <a:r>
              <a:rPr lang="ru-RU" sz="2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-операции</a:t>
            </a:r>
            <a:r>
              <a:rPr lang="en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выполнять их как едину</a:t>
            </a:r>
            <a:r>
              <a:rPr lang="ru-RU" sz="20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ю</a:t>
            </a:r>
            <a:r>
              <a:rPr lang="ru-RU" sz="2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логическую единицу</a:t>
            </a:r>
            <a:endParaRPr lang="en" sz="2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Shape 10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43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" sz="43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029" name="Shape 1029"/>
          <p:cNvSpPr txBox="1">
            <a:spLocks noGrp="1"/>
          </p:cNvSpPr>
          <p:nvPr>
            <p:ph type="body" idx="1"/>
          </p:nvPr>
        </p:nvSpPr>
        <p:spPr>
          <a:xfrm>
            <a:off x="327260" y="1428692"/>
            <a:ext cx="8556858" cy="3579170"/>
          </a:xfrm>
          <a:prstGeom prst="rect">
            <a:avLst/>
          </a:prstGeom>
          <a:noFill/>
          <a:ln>
            <a:noFill/>
          </a:ln>
        </p:spPr>
        <p:txBody>
          <a:bodyPr lIns="21425" tIns="21425" rIns="21425" bIns="21425" anchor="ctr" anchorCtr="0">
            <a:noAutofit/>
          </a:bodyPr>
          <a:lstStyle/>
          <a:p>
            <a:pPr marL="25400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Реляционные базы данных позволяют </a:t>
            </a:r>
            <a:r>
              <a:rPr lang="ru-RU" sz="17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масштабировать</a:t>
            </a:r>
            <a:r>
              <a:rPr lang="en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базы данных до очень большого объема</a:t>
            </a:r>
            <a:endParaRPr lang="en" sz="1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</a:pP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Ключевая идея </a:t>
            </a:r>
            <a:r>
              <a:rPr lang="ru-RU" sz="1700" dirty="0">
                <a:solidFill>
                  <a:schemeClr val="bg1"/>
                </a:solidFill>
              </a:rPr>
              <a:t>—</a:t>
            </a: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хранить только </a:t>
            </a:r>
            <a:r>
              <a:rPr lang="ru-RU" sz="17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одну копию каждого элемента данных</a:t>
            </a:r>
            <a:r>
              <a:rPr lang="en" sz="1700" u="none" strike="noStrike" cap="none" dirty="0" smtClean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использовать связи и соединения для того, чтобы ссылаться на данные из разных мест</a:t>
            </a:r>
            <a:endParaRPr lang="en" sz="1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marR="0" lvl="0" indent="-254000" algn="l" rtl="0">
              <a:lnSpc>
                <a:spcPct val="100000"/>
              </a:lnSpc>
              <a:spcBef>
                <a:spcPts val="2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позволяет значительно </a:t>
            </a:r>
            <a:r>
              <a:rPr lang="ru-RU" sz="17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сократить</a:t>
            </a:r>
            <a:r>
              <a:rPr lang="en" sz="17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700" u="none" strike="noStrike" cap="none" dirty="0" smtClean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объем данных, которые необходимо прочитать </a:t>
            </a: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 выполнении сложных операций с большими объемами данных</a:t>
            </a:r>
            <a:endParaRPr lang="en" sz="17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254000" lvl="0" indent="-254000">
              <a:spcBef>
                <a:spcPts val="2500"/>
              </a:spcBef>
              <a:spcAft>
                <a:spcPts val="600"/>
              </a:spcAft>
            </a:pP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Проектирование баз данных и написание </a:t>
            </a:r>
            <a:r>
              <a:rPr lang="en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SQL</a:t>
            </a: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-запросов </a:t>
            </a:r>
            <a:r>
              <a:rPr lang="ru-RU" sz="1700" dirty="0" smtClean="0">
                <a:solidFill>
                  <a:schemeClr val="bg1"/>
                </a:solidFill>
              </a:rPr>
              <a:t>—</a:t>
            </a:r>
            <a:r>
              <a:rPr lang="ru-RU" sz="17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своего рода </a:t>
            </a:r>
            <a:r>
              <a:rPr lang="ru-RU" sz="17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искусство</a:t>
            </a:r>
            <a:endParaRPr lang="en" sz="17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Shape 1034"/>
          <p:cNvSpPr txBox="1">
            <a:spLocks noGrp="1"/>
          </p:cNvSpPr>
          <p:nvPr>
            <p:ph type="title" idx="4294967295"/>
          </p:nvPr>
        </p:nvSpPr>
        <p:spPr>
          <a:xfrm>
            <a:off x="822766" y="633178"/>
            <a:ext cx="6994683" cy="476211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2000" dirty="0">
                <a:solidFill>
                  <a:srgbClr val="FFFF00"/>
                </a:solidFill>
              </a:rPr>
              <a:t>Авторы </a:t>
            </a:r>
            <a:r>
              <a:rPr lang="en-US" sz="2000" dirty="0">
                <a:solidFill>
                  <a:srgbClr val="FFFF00"/>
                </a:solidFill>
              </a:rPr>
              <a:t> / </a:t>
            </a:r>
            <a:r>
              <a:rPr lang="ru-RU" sz="2000" dirty="0">
                <a:solidFill>
                  <a:srgbClr val="FFFF00"/>
                </a:solidFill>
              </a:rPr>
              <a:t>Благодарности</a:t>
            </a:r>
            <a:endParaRPr lang="en" sz="2000" b="0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Shape 1035"/>
          <p:cNvSpPr txBox="1"/>
          <p:nvPr/>
        </p:nvSpPr>
        <p:spPr>
          <a:xfrm>
            <a:off x="678431" y="1234420"/>
            <a:ext cx="3823705" cy="3251855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t" anchorCtr="0">
            <a:noAutofit/>
          </a:bodyPr>
          <a:lstStyle/>
          <a:p>
            <a:pPr lvl="0"/>
            <a:r>
              <a:rPr lang="en-US" sz="1000" dirty="0">
                <a:solidFill>
                  <a:srgbClr val="FFFFFF"/>
                </a:solidFill>
              </a:rPr>
              <a:t>… Insert new Contributors and Translations here</a:t>
            </a:r>
            <a:endParaRPr lang="ru-RU" sz="1000" dirty="0">
              <a:solidFill>
                <a:srgbClr val="FFFFFF"/>
              </a:solidFill>
            </a:endParaRPr>
          </a:p>
          <a:p>
            <a:pPr lvl="0"/>
            <a:r>
              <a:rPr lang="ru-RU" sz="10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0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000" dirty="0">
                <a:solidFill>
                  <a:srgbClr val="FFFFFF"/>
                </a:solidFill>
              </a:rPr>
              <a:t>) , 2010 г., Школе Информации Мичиганского Университета  и </a:t>
            </a:r>
            <a:r>
              <a:rPr lang="en-US" sz="1000" u="sng" dirty="0">
                <a:solidFill>
                  <a:srgbClr val="FFFF00"/>
                </a:solidFill>
                <a:hlinkClick r:id="rId4"/>
              </a:rPr>
              <a:t>open.umich.edu</a:t>
            </a:r>
            <a:r>
              <a:rPr lang="ru-RU" sz="1000" dirty="0">
                <a:solidFill>
                  <a:srgbClr val="FFFFFF"/>
                </a:solidFill>
              </a:rPr>
              <a:t> , и доступны по лицензии </a:t>
            </a:r>
            <a:r>
              <a:rPr lang="ru-RU" sz="1000" dirty="0" err="1">
                <a:solidFill>
                  <a:srgbClr val="FFFFFF"/>
                </a:solidFill>
              </a:rPr>
              <a:t>Creative</a:t>
            </a:r>
            <a:r>
              <a:rPr lang="ru-RU" sz="1000" dirty="0">
                <a:solidFill>
                  <a:srgbClr val="FFFFFF"/>
                </a:solidFill>
              </a:rPr>
              <a:t> </a:t>
            </a:r>
            <a:r>
              <a:rPr lang="ru-RU" sz="1000" dirty="0" err="1">
                <a:solidFill>
                  <a:srgbClr val="FFFFFF"/>
                </a:solidFill>
              </a:rPr>
              <a:t>Commons</a:t>
            </a:r>
            <a:r>
              <a:rPr lang="ru-RU" sz="1000" dirty="0">
                <a:solidFill>
                  <a:srgbClr val="FFFFFF"/>
                </a:solidFill>
              </a:rPr>
              <a:t> </a:t>
            </a:r>
            <a:r>
              <a:rPr lang="ru-RU" sz="1000" dirty="0" err="1">
                <a:solidFill>
                  <a:srgbClr val="FFFFFF"/>
                </a:solidFill>
              </a:rPr>
              <a:t>Attribution</a:t>
            </a:r>
            <a:r>
              <a:rPr lang="ru-RU" sz="1000" dirty="0">
                <a:solidFill>
                  <a:srgbClr val="FFFFFF"/>
                </a:solidFill>
              </a:rPr>
              <a:t> 4.0 </a:t>
            </a:r>
            <a:r>
              <a:rPr lang="ru-RU" sz="1000" dirty="0" err="1">
                <a:solidFill>
                  <a:srgbClr val="FFFFFF"/>
                </a:solidFill>
              </a:rPr>
              <a:t>License</a:t>
            </a:r>
            <a:r>
              <a:rPr lang="ru-RU" sz="10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/>
            <a:r>
              <a:rPr lang="ru-RU" sz="1000" dirty="0">
                <a:solidFill>
                  <a:srgbClr val="FFFFFF"/>
                </a:solidFill>
              </a:rPr>
              <a:t>Исходная разработка: </a:t>
            </a:r>
            <a:r>
              <a:rPr lang="ru-RU" sz="1000" dirty="0" smtClean="0">
                <a:solidFill>
                  <a:srgbClr val="FFFFFF"/>
                </a:solidFill>
              </a:rPr>
              <a:t>Чарльз </a:t>
            </a:r>
            <a:r>
              <a:rPr lang="ru-RU" sz="1000" dirty="0">
                <a:solidFill>
                  <a:srgbClr val="FFFFFF"/>
                </a:solidFill>
              </a:rPr>
              <a:t>Северанс, Школа Информации Мичиганского </a:t>
            </a:r>
            <a:r>
              <a:rPr lang="ru-RU" sz="10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0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000" dirty="0">
              <a:solidFill>
                <a:srgbClr val="FFFFFF"/>
              </a:solidFill>
            </a:endParaRPr>
          </a:p>
          <a:p>
            <a:r>
              <a:rPr lang="ru-RU" sz="10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0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/>
            <a:endParaRPr lang="en-US" sz="1000" dirty="0">
              <a:solidFill>
                <a:srgbClr val="FFFFFF"/>
              </a:solidFill>
            </a:endParaRPr>
          </a:p>
        </p:txBody>
      </p:sp>
      <p:pic>
        <p:nvPicPr>
          <p:cNvPr id="1036" name="Shape 10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6318" y="532940"/>
            <a:ext cx="576449" cy="576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Shape 10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17449" y="633178"/>
            <a:ext cx="1107336" cy="375974"/>
          </a:xfrm>
          <a:prstGeom prst="rect">
            <a:avLst/>
          </a:prstGeom>
          <a:noFill/>
          <a:ln>
            <a:noFill/>
          </a:ln>
        </p:spPr>
      </p:pic>
      <p:sp>
        <p:nvSpPr>
          <p:cNvPr id="1038" name="Shape 1038"/>
          <p:cNvSpPr txBox="1"/>
          <p:nvPr/>
        </p:nvSpPr>
        <p:spPr>
          <a:xfrm>
            <a:off x="4896225" y="1307812"/>
            <a:ext cx="3823705" cy="3111788"/>
          </a:xfrm>
          <a:prstGeom prst="rect">
            <a:avLst/>
          </a:prstGeom>
          <a:noFill/>
          <a:ln>
            <a:noFill/>
          </a:ln>
        </p:spPr>
        <p:txBody>
          <a:bodyPr lIns="51425" tIns="51425" rIns="51425" bIns="5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23675</TotalTime>
  <Words>2871</Words>
  <Application>Microsoft Office PowerPoint</Application>
  <PresentationFormat>Экран (16:9)</PresentationFormat>
  <Paragraphs>519</Paragraphs>
  <Slides>96</Slides>
  <Notes>92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96</vt:i4>
      </vt:variant>
    </vt:vector>
  </HeadingPairs>
  <TitlesOfParts>
    <vt:vector size="97" baseType="lpstr">
      <vt:lpstr>Title &amp; Subtitle</vt:lpstr>
      <vt:lpstr>Реляционные базы данных и SQLite</vt:lpstr>
      <vt:lpstr>SQLite Browser</vt:lpstr>
      <vt:lpstr>Презентация PowerPoint</vt:lpstr>
      <vt:lpstr>Произвольный доступ</vt:lpstr>
      <vt:lpstr>Реляционные базы данных</vt:lpstr>
      <vt:lpstr>Терминология</vt:lpstr>
      <vt:lpstr>Презентация PowerPoint</vt:lpstr>
      <vt:lpstr>Презентация PowerPoint</vt:lpstr>
      <vt:lpstr>SQL</vt:lpstr>
      <vt:lpstr>Презентация PowerPoint</vt:lpstr>
      <vt:lpstr>Веб-приложения и Базы данных</vt:lpstr>
      <vt:lpstr>Презентация PowerPoint</vt:lpstr>
      <vt:lpstr>Администратор баз данных</vt:lpstr>
      <vt:lpstr>Модель базы данных</vt:lpstr>
      <vt:lpstr>Распространенные СУБД</vt:lpstr>
      <vt:lpstr>SQLite используется множеством приложений</vt:lpstr>
      <vt:lpstr>Браузер SQLite</vt:lpstr>
      <vt:lpstr>Презентация PowerPoint</vt:lpstr>
      <vt:lpstr>Создадим базу данных</vt:lpstr>
      <vt:lpstr>Начнем с простого: создадим таблицу</vt:lpstr>
      <vt:lpstr>Презентация PowerPoint</vt:lpstr>
      <vt:lpstr>Презентация PowerPoint</vt:lpstr>
      <vt:lpstr>SQL</vt:lpstr>
      <vt:lpstr>SQL: Insert</vt:lpstr>
      <vt:lpstr>Презентация PowerPoint</vt:lpstr>
      <vt:lpstr>Презентация PowerPoint</vt:lpstr>
      <vt:lpstr>SQL: Delete</vt:lpstr>
      <vt:lpstr>Презентация PowerPoint</vt:lpstr>
      <vt:lpstr>Презентация PowerPoint</vt:lpstr>
      <vt:lpstr>SQL: Update</vt:lpstr>
      <vt:lpstr>Презентация PowerPoint</vt:lpstr>
      <vt:lpstr>Презентация PowerPoint</vt:lpstr>
      <vt:lpstr>Выборка данных: Select</vt:lpstr>
      <vt:lpstr>Презентация PowerPoint</vt:lpstr>
      <vt:lpstr>Презентация PowerPoint</vt:lpstr>
      <vt:lpstr>Сортировка с помощью ORDER BY</vt:lpstr>
      <vt:lpstr>Презентация PowerPoint</vt:lpstr>
      <vt:lpstr>SQL: краткое резюме</vt:lpstr>
      <vt:lpstr>Не слишком увлекательно (пока)</vt:lpstr>
      <vt:lpstr>Сложные модели данных и отношения в них</vt:lpstr>
      <vt:lpstr>Проектирование баз данных</vt:lpstr>
      <vt:lpstr>Презентация PowerPoint</vt:lpstr>
      <vt:lpstr>Презентация PowerPoint</vt:lpstr>
      <vt:lpstr>Построение модели данных</vt:lpstr>
      <vt:lpstr>Презентация PowerPoint</vt:lpstr>
      <vt:lpstr>Для каждой единицы информации…</vt:lpstr>
      <vt:lpstr>Презентация PowerPoint</vt:lpstr>
      <vt:lpstr>Презентация PowerPoint</vt:lpstr>
      <vt:lpstr>Презентация PowerPoint</vt:lpstr>
      <vt:lpstr>Представление отношений в базе данных</vt:lpstr>
      <vt:lpstr>Нормализация базы данных (3НФ)</vt:lpstr>
      <vt:lpstr>Презентация PowerPoint</vt:lpstr>
      <vt:lpstr>Использование целочисленных ссылок</vt:lpstr>
      <vt:lpstr>Три вида ключей</vt:lpstr>
      <vt:lpstr>Правила для ключей</vt:lpstr>
      <vt:lpstr>Внешние ключи</vt:lpstr>
      <vt:lpstr>Установление отношений  (в таблицах)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Использование оператора Join между таблицами</vt:lpstr>
      <vt:lpstr>Мощь реляционных баз данных</vt:lpstr>
      <vt:lpstr>Операция JOIN (соединение)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Отношения: многие ко многим</vt:lpstr>
      <vt:lpstr>Презентация PowerPoint</vt:lpstr>
      <vt:lpstr>Презентация PowerPoint</vt:lpstr>
      <vt:lpstr>Многие ко многим</vt:lpstr>
      <vt:lpstr>Презентация PowerPoint</vt:lpstr>
      <vt:lpstr>Начните с создания пустой базы данных</vt:lpstr>
      <vt:lpstr>Презентация PowerPoint</vt:lpstr>
      <vt:lpstr>Добавление Пользователей и Курсов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Сложность обеспечивает скорость</vt:lpstr>
      <vt:lpstr>Дополнительные темы по SQL</vt:lpstr>
      <vt:lpstr>Резюме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Relational Databases and SQLite</dc:title>
  <cp:lastModifiedBy>Vita</cp:lastModifiedBy>
  <cp:revision>303</cp:revision>
  <dcterms:modified xsi:type="dcterms:W3CDTF">2021-05-07T18:33:21Z</dcterms:modified>
</cp:coreProperties>
</file>