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22"/>
  </p:notesMasterIdLst>
  <p:sldIdLst>
    <p:sldId id="314" r:id="rId2"/>
    <p:sldId id="446" r:id="rId3"/>
    <p:sldId id="480" r:id="rId4"/>
    <p:sldId id="488" r:id="rId5"/>
    <p:sldId id="481" r:id="rId6"/>
    <p:sldId id="489" r:id="rId7"/>
    <p:sldId id="482" r:id="rId8"/>
    <p:sldId id="490" r:id="rId9"/>
    <p:sldId id="483" r:id="rId10"/>
    <p:sldId id="491" r:id="rId11"/>
    <p:sldId id="492" r:id="rId12"/>
    <p:sldId id="484" r:id="rId13"/>
    <p:sldId id="493" r:id="rId14"/>
    <p:sldId id="494" r:id="rId15"/>
    <p:sldId id="496" r:id="rId16"/>
    <p:sldId id="485" r:id="rId17"/>
    <p:sldId id="486" r:id="rId18"/>
    <p:sldId id="495" r:id="rId19"/>
    <p:sldId id="487" r:id="rId20"/>
    <p:sldId id="398"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546A"/>
    <a:srgbClr val="70AD47"/>
    <a:srgbClr val="F2F2F2"/>
    <a:srgbClr val="DD4A22"/>
    <a:srgbClr val="247AC6"/>
    <a:srgbClr val="628331"/>
    <a:srgbClr val="DDEBF7"/>
    <a:srgbClr val="E1F0D9"/>
    <a:srgbClr val="FBE4D6"/>
    <a:srgbClr val="85CC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135" autoAdjust="0"/>
    <p:restoredTop sz="71540" autoAdjust="0"/>
  </p:normalViewPr>
  <p:slideViewPr>
    <p:cSldViewPr snapToGrid="0">
      <p:cViewPr varScale="1">
        <p:scale>
          <a:sx n="71" d="100"/>
          <a:sy n="71" d="100"/>
        </p:scale>
        <p:origin x="1160" y="45"/>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19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594D71-A0B5-4DC4-AA15-FC23DDAD2E2E}" type="datetimeFigureOut">
              <a:rPr lang="zh-CN" altLang="en-US" smtClean="0"/>
              <a:t>2024/04/12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DB48B3-978F-4873-946A-BFD1D474F563}" type="slidenum">
              <a:rPr lang="zh-CN" altLang="en-US" smtClean="0"/>
              <a:t>‹#›</a:t>
            </a:fld>
            <a:endParaRPr lang="zh-CN" altLang="en-US"/>
          </a:p>
        </p:txBody>
      </p:sp>
    </p:spTree>
    <p:extLst>
      <p:ext uri="{BB962C8B-B14F-4D97-AF65-F5344CB8AC3E}">
        <p14:creationId xmlns:p14="http://schemas.microsoft.com/office/powerpoint/2010/main" val="4230613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12975" y="481013"/>
            <a:ext cx="4260850" cy="2397125"/>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18EAD77-486C-432B-9EE9-E6FD5C91EB8A}" type="slidenum">
              <a:rPr lang="zh-CN" altLang="en-US" smtClean="0"/>
              <a:t>0</a:t>
            </a:fld>
            <a:endParaRPr lang="zh-CN" altLang="en-US"/>
          </a:p>
        </p:txBody>
      </p:sp>
    </p:spTree>
    <p:extLst>
      <p:ext uri="{BB962C8B-B14F-4D97-AF65-F5344CB8AC3E}">
        <p14:creationId xmlns:p14="http://schemas.microsoft.com/office/powerpoint/2010/main" val="993056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a:t>
            </a:fld>
            <a:endParaRPr lang="zh-CN" altLang="en-US"/>
          </a:p>
        </p:txBody>
      </p:sp>
    </p:spTree>
    <p:extLst>
      <p:ext uri="{BB962C8B-B14F-4D97-AF65-F5344CB8AC3E}">
        <p14:creationId xmlns:p14="http://schemas.microsoft.com/office/powerpoint/2010/main" val="966741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a:t>
            </a:fld>
            <a:endParaRPr lang="zh-CN" altLang="en-US"/>
          </a:p>
        </p:txBody>
      </p:sp>
    </p:spTree>
    <p:extLst>
      <p:ext uri="{BB962C8B-B14F-4D97-AF65-F5344CB8AC3E}">
        <p14:creationId xmlns:p14="http://schemas.microsoft.com/office/powerpoint/2010/main" val="916051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4</a:t>
            </a:fld>
            <a:endParaRPr lang="zh-CN" altLang="en-US"/>
          </a:p>
        </p:txBody>
      </p:sp>
    </p:spTree>
    <p:extLst>
      <p:ext uri="{BB962C8B-B14F-4D97-AF65-F5344CB8AC3E}">
        <p14:creationId xmlns:p14="http://schemas.microsoft.com/office/powerpoint/2010/main" val="3390676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5</a:t>
            </a:fld>
            <a:endParaRPr lang="zh-CN" altLang="en-US"/>
          </a:p>
        </p:txBody>
      </p:sp>
    </p:spTree>
    <p:extLst>
      <p:ext uri="{BB962C8B-B14F-4D97-AF65-F5344CB8AC3E}">
        <p14:creationId xmlns:p14="http://schemas.microsoft.com/office/powerpoint/2010/main" val="3602349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6</a:t>
            </a:fld>
            <a:endParaRPr lang="zh-CN" altLang="en-US"/>
          </a:p>
        </p:txBody>
      </p:sp>
    </p:spTree>
    <p:extLst>
      <p:ext uri="{BB962C8B-B14F-4D97-AF65-F5344CB8AC3E}">
        <p14:creationId xmlns:p14="http://schemas.microsoft.com/office/powerpoint/2010/main" val="3307089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7</a:t>
            </a:fld>
            <a:endParaRPr lang="zh-CN" altLang="en-US"/>
          </a:p>
        </p:txBody>
      </p:sp>
    </p:spTree>
    <p:extLst>
      <p:ext uri="{BB962C8B-B14F-4D97-AF65-F5344CB8AC3E}">
        <p14:creationId xmlns:p14="http://schemas.microsoft.com/office/powerpoint/2010/main" val="2440138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8</a:t>
            </a:fld>
            <a:endParaRPr lang="zh-CN" altLang="en-US"/>
          </a:p>
        </p:txBody>
      </p:sp>
    </p:spTree>
    <p:extLst>
      <p:ext uri="{BB962C8B-B14F-4D97-AF65-F5344CB8AC3E}">
        <p14:creationId xmlns:p14="http://schemas.microsoft.com/office/powerpoint/2010/main" val="182452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9</a:t>
            </a:fld>
            <a:endParaRPr lang="zh-CN" altLang="en-US"/>
          </a:p>
        </p:txBody>
      </p:sp>
    </p:spTree>
    <p:extLst>
      <p:ext uri="{BB962C8B-B14F-4D97-AF65-F5344CB8AC3E}">
        <p14:creationId xmlns:p14="http://schemas.microsoft.com/office/powerpoint/2010/main" val="2336025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10</a:t>
            </a:fld>
            <a:endParaRPr lang="zh-CN" altLang="en-US"/>
          </a:p>
        </p:txBody>
      </p:sp>
    </p:spTree>
    <p:extLst>
      <p:ext uri="{BB962C8B-B14F-4D97-AF65-F5344CB8AC3E}">
        <p14:creationId xmlns:p14="http://schemas.microsoft.com/office/powerpoint/2010/main" val="14925207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11</a:t>
            </a:fld>
            <a:endParaRPr lang="zh-CN" altLang="en-US"/>
          </a:p>
        </p:txBody>
      </p:sp>
    </p:spTree>
    <p:extLst>
      <p:ext uri="{BB962C8B-B14F-4D97-AF65-F5344CB8AC3E}">
        <p14:creationId xmlns:p14="http://schemas.microsoft.com/office/powerpoint/2010/main" val="1456395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12</a:t>
            </a:fld>
            <a:endParaRPr lang="zh-CN" altLang="en-US"/>
          </a:p>
        </p:txBody>
      </p:sp>
    </p:spTree>
    <p:extLst>
      <p:ext uri="{BB962C8B-B14F-4D97-AF65-F5344CB8AC3E}">
        <p14:creationId xmlns:p14="http://schemas.microsoft.com/office/powerpoint/2010/main" val="1481602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13</a:t>
            </a:fld>
            <a:endParaRPr lang="zh-CN" altLang="en-US"/>
          </a:p>
        </p:txBody>
      </p:sp>
    </p:spTree>
    <p:extLst>
      <p:ext uri="{BB962C8B-B14F-4D97-AF65-F5344CB8AC3E}">
        <p14:creationId xmlns:p14="http://schemas.microsoft.com/office/powerpoint/2010/main" val="9413417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14</a:t>
            </a:fld>
            <a:endParaRPr lang="zh-CN" altLang="en-US"/>
          </a:p>
        </p:txBody>
      </p:sp>
    </p:spTree>
    <p:extLst>
      <p:ext uri="{BB962C8B-B14F-4D97-AF65-F5344CB8AC3E}">
        <p14:creationId xmlns:p14="http://schemas.microsoft.com/office/powerpoint/2010/main" val="31282690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15</a:t>
            </a:fld>
            <a:endParaRPr lang="zh-CN" altLang="en-US"/>
          </a:p>
        </p:txBody>
      </p:sp>
    </p:spTree>
    <p:extLst>
      <p:ext uri="{BB962C8B-B14F-4D97-AF65-F5344CB8AC3E}">
        <p14:creationId xmlns:p14="http://schemas.microsoft.com/office/powerpoint/2010/main" val="40928774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16</a:t>
            </a:fld>
            <a:endParaRPr lang="zh-CN" altLang="en-US"/>
          </a:p>
        </p:txBody>
      </p:sp>
    </p:spTree>
    <p:extLst>
      <p:ext uri="{BB962C8B-B14F-4D97-AF65-F5344CB8AC3E}">
        <p14:creationId xmlns:p14="http://schemas.microsoft.com/office/powerpoint/2010/main" val="2421756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17</a:t>
            </a:fld>
            <a:endParaRPr lang="zh-CN" altLang="en-US"/>
          </a:p>
        </p:txBody>
      </p:sp>
    </p:spTree>
    <p:extLst>
      <p:ext uri="{BB962C8B-B14F-4D97-AF65-F5344CB8AC3E}">
        <p14:creationId xmlns:p14="http://schemas.microsoft.com/office/powerpoint/2010/main" val="3286676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18</a:t>
            </a:fld>
            <a:endParaRPr lang="zh-CN" altLang="en-US"/>
          </a:p>
        </p:txBody>
      </p:sp>
    </p:spTree>
    <p:extLst>
      <p:ext uri="{BB962C8B-B14F-4D97-AF65-F5344CB8AC3E}">
        <p14:creationId xmlns:p14="http://schemas.microsoft.com/office/powerpoint/2010/main" val="4275249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18EAD77-486C-432B-9EE9-E6FD5C91EB8A}" type="slidenum">
              <a:rPr lang="zh-CN" altLang="en-US" smtClean="0"/>
              <a:t>19</a:t>
            </a:fld>
            <a:endParaRPr lang="zh-CN" altLang="en-US"/>
          </a:p>
        </p:txBody>
      </p:sp>
    </p:spTree>
    <p:extLst>
      <p:ext uri="{BB962C8B-B14F-4D97-AF65-F5344CB8AC3E}">
        <p14:creationId xmlns:p14="http://schemas.microsoft.com/office/powerpoint/2010/main" val="1263622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386396-3C51-4644-8032-4E26AEDA5A7C}" type="datetime1">
              <a:rPr lang="zh-CN" altLang="en-US" smtClean="0"/>
              <a:t>2024/04/12</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996615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E1CEE07-D5A9-4C92-A189-4BA08C87B428}" type="datetime1">
              <a:rPr lang="zh-CN" altLang="en-US" smtClean="0"/>
              <a:t>2024/04/12</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1361524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6D268B2C-D4AD-43D7-8490-21B503610983}" type="datetime1">
              <a:rPr lang="zh-CN" altLang="en-US" smtClean="0"/>
              <a:t>2024/04/12</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4204380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3954C4E-0CF6-4390-B2A6-EA7551618478}" type="datetime1">
              <a:rPr lang="zh-CN" altLang="en-US" smtClean="0"/>
              <a:t>2024/04/12</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dirty="0"/>
          </a:p>
        </p:txBody>
      </p:sp>
      <p:sp>
        <p:nvSpPr>
          <p:cNvPr id="7" name="灯片编号占位符 6"/>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2229348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C89DC55-37C4-4357-9249-37481952CAC1}" type="datetime1">
              <a:rPr lang="zh-CN" altLang="en-US" smtClean="0"/>
              <a:t>2024/04/12</a:t>
            </a:fld>
            <a:endParaRPr lang="zh-CN" altLang="en-US"/>
          </a:p>
        </p:txBody>
      </p:sp>
      <p:sp>
        <p:nvSpPr>
          <p:cNvPr id="8" name="页脚占位符 7"/>
          <p:cNvSpPr>
            <a:spLocks noGrp="1"/>
          </p:cNvSpPr>
          <p:nvPr>
            <p:ph type="ftr" sz="quarter" idx="11"/>
          </p:nvPr>
        </p:nvSpPr>
        <p:spPr/>
        <p:txBody>
          <a:bodyPr/>
          <a:lstStyle>
            <a:lvl1pPr>
              <a:defRPr/>
            </a:lvl1pPr>
          </a:lstStyle>
          <a:p>
            <a:endParaRPr lang="zh-CN" altLang="en-US" dirty="0"/>
          </a:p>
        </p:txBody>
      </p:sp>
      <p:sp>
        <p:nvSpPr>
          <p:cNvPr id="9" name="灯片编号占位符 8"/>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988511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1" name="矩形 10"/>
          <p:cNvSpPr/>
          <p:nvPr/>
        </p:nvSpPr>
        <p:spPr>
          <a:xfrm>
            <a:off x="0" y="0"/>
            <a:ext cx="12192000" cy="88114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87975" y="196417"/>
            <a:ext cx="10515600" cy="599151"/>
          </a:xfrm>
        </p:spPr>
        <p:txBody>
          <a:bodyPr>
            <a:normAutofit/>
          </a:bodyPr>
          <a:lstStyle>
            <a:lvl1pPr>
              <a:defRPr sz="2800">
                <a:solidFill>
                  <a:schemeClr val="bg1"/>
                </a:solidFill>
              </a:defRPr>
            </a:lvl1pPr>
          </a:lstStyle>
          <a:p>
            <a:r>
              <a:rPr lang="zh-CN" altLang="en-US" dirty="0"/>
              <a:t>单击此处编辑母版标题样式</a:t>
            </a:r>
          </a:p>
        </p:txBody>
      </p:sp>
      <p:sp>
        <p:nvSpPr>
          <p:cNvPr id="3" name="日期占位符 2"/>
          <p:cNvSpPr>
            <a:spLocks noGrp="1"/>
          </p:cNvSpPr>
          <p:nvPr>
            <p:ph type="dt" sz="half" idx="10"/>
          </p:nvPr>
        </p:nvSpPr>
        <p:spPr/>
        <p:txBody>
          <a:bodyPr/>
          <a:lstStyle/>
          <a:p>
            <a:fld id="{F95E0893-3D29-47B5-9BB3-D0DE2CE0FEFE}" type="datetime1">
              <a:rPr lang="zh-CN" altLang="en-US" smtClean="0"/>
              <a:t>2024/04/12</a:t>
            </a:fld>
            <a:endParaRPr lang="zh-CN" altLang="en-US"/>
          </a:p>
        </p:txBody>
      </p:sp>
      <p:sp>
        <p:nvSpPr>
          <p:cNvPr id="4" name="页脚占位符 3"/>
          <p:cNvSpPr>
            <a:spLocks noGrp="1"/>
          </p:cNvSpPr>
          <p:nvPr>
            <p:ph type="ftr" sz="quarter" idx="11"/>
          </p:nvPr>
        </p:nvSpPr>
        <p:spPr/>
        <p:txBody>
          <a:bodyPr/>
          <a:lstStyle>
            <a:lvl1pPr>
              <a:defRPr/>
            </a:lvl1pPr>
          </a:lstStyle>
          <a:p>
            <a:endParaRPr lang="zh-CN" altLang="en-US" dirty="0"/>
          </a:p>
        </p:txBody>
      </p:sp>
      <p:sp>
        <p:nvSpPr>
          <p:cNvPr id="5" name="灯片编号占位符 4"/>
          <p:cNvSpPr>
            <a:spLocks noGrp="1"/>
          </p:cNvSpPr>
          <p:nvPr>
            <p:ph type="sldNum" sz="quarter" idx="12"/>
          </p:nvPr>
        </p:nvSpPr>
        <p:spPr/>
        <p:txBody>
          <a:bodyPr/>
          <a:lstStyle/>
          <a:p>
            <a:fld id="{CD6246C1-005E-46B0-97FA-43677716440B}" type="slidenum">
              <a:rPr lang="zh-CN" altLang="en-US" smtClean="0"/>
              <a:t>‹#›</a:t>
            </a:fld>
            <a:endParaRPr lang="zh-CN" altLang="en-US"/>
          </a:p>
        </p:txBody>
      </p:sp>
      <p:sp>
        <p:nvSpPr>
          <p:cNvPr id="12" name="矩形 11"/>
          <p:cNvSpPr/>
          <p:nvPr/>
        </p:nvSpPr>
        <p:spPr>
          <a:xfrm>
            <a:off x="0" y="6580909"/>
            <a:ext cx="12192000" cy="27154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t="19655"/>
          <a:stretch>
            <a:fillRect/>
          </a:stretch>
        </p:blipFill>
        <p:spPr>
          <a:xfrm>
            <a:off x="9745446" y="26281"/>
            <a:ext cx="2328125" cy="854865"/>
          </a:xfrm>
          <a:prstGeom prst="rect">
            <a:avLst/>
          </a:prstGeom>
        </p:spPr>
      </p:pic>
    </p:spTree>
    <p:extLst>
      <p:ext uri="{BB962C8B-B14F-4D97-AF65-F5344CB8AC3E}">
        <p14:creationId xmlns:p14="http://schemas.microsoft.com/office/powerpoint/2010/main" val="4279114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和内容_1">
    <p:spTree>
      <p:nvGrpSpPr>
        <p:cNvPr id="1" name=""/>
        <p:cNvGrpSpPr/>
        <p:nvPr/>
      </p:nvGrpSpPr>
      <p:grpSpPr>
        <a:xfrm>
          <a:off x="0" y="0"/>
          <a:ext cx="0" cy="0"/>
          <a:chOff x="0" y="0"/>
          <a:chExt cx="0" cy="0"/>
        </a:xfrm>
      </p:grpSpPr>
      <p:sp>
        <p:nvSpPr>
          <p:cNvPr id="11" name="矩形 10"/>
          <p:cNvSpPr/>
          <p:nvPr/>
        </p:nvSpPr>
        <p:spPr>
          <a:xfrm>
            <a:off x="0" y="0"/>
            <a:ext cx="12192000" cy="7232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82633" y="0"/>
            <a:ext cx="10216342" cy="723207"/>
          </a:xfrm>
        </p:spPr>
        <p:txBody>
          <a:bodyPr>
            <a:normAutofit/>
          </a:bodyPr>
          <a:lstStyle>
            <a:lvl1pPr>
              <a:defRPr sz="2800" baseline="0">
                <a:solidFill>
                  <a:schemeClr val="bg1"/>
                </a:solidFill>
                <a:latin typeface="+mn-lt"/>
              </a:defRPr>
            </a:lvl1pPr>
          </a:lstStyle>
          <a:p>
            <a:r>
              <a:rPr lang="zh-CN" altLang="en-US" dirty="0"/>
              <a:t>单击此处编辑母版标题样式</a:t>
            </a:r>
          </a:p>
        </p:txBody>
      </p:sp>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t="19655"/>
          <a:stretch>
            <a:fillRect/>
          </a:stretch>
        </p:blipFill>
        <p:spPr>
          <a:xfrm>
            <a:off x="10607287" y="70657"/>
            <a:ext cx="1584713" cy="581891"/>
          </a:xfrm>
          <a:prstGeom prst="rect">
            <a:avLst/>
          </a:prstGeom>
        </p:spPr>
      </p:pic>
      <p:sp>
        <p:nvSpPr>
          <p:cNvPr id="10" name="内容占位符 2">
            <a:extLst>
              <a:ext uri="{FF2B5EF4-FFF2-40B4-BE49-F238E27FC236}">
                <a16:creationId xmlns:a16="http://schemas.microsoft.com/office/drawing/2014/main" id="{2E63822D-AF52-4710-ACFA-0C444EEB6468}"/>
              </a:ext>
            </a:extLst>
          </p:cNvPr>
          <p:cNvSpPr>
            <a:spLocks noGrp="1"/>
          </p:cNvSpPr>
          <p:nvPr>
            <p:ph idx="1"/>
          </p:nvPr>
        </p:nvSpPr>
        <p:spPr>
          <a:xfrm>
            <a:off x="838200" y="1122218"/>
            <a:ext cx="10515600" cy="5153891"/>
          </a:xfrm>
        </p:spPr>
        <p:txBody>
          <a:bodyPr>
            <a:normAutofit/>
          </a:bodyPr>
          <a:lstStyle>
            <a:lvl1pPr>
              <a:defRPr sz="2400" b="0"/>
            </a:lvl1pPr>
            <a:lvl2pPr>
              <a:defRPr sz="2000" b="0"/>
            </a:lvl2pPr>
            <a:lvl3pPr>
              <a:defRPr sz="1800" b="0"/>
            </a:lvl3pPr>
            <a:lvl4pPr>
              <a:defRPr sz="1600" b="0"/>
            </a:lvl4pPr>
            <a:lvl5pPr>
              <a:defRPr sz="1600" b="0"/>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3608993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E29E552-5697-4B08-B796-6910D117DE4E}" type="datetime1">
              <a:rPr lang="zh-CN" altLang="en-US" smtClean="0"/>
              <a:t>2024/04/12</a:t>
            </a:fld>
            <a:endParaRPr lang="zh-CN" altLang="en-US"/>
          </a:p>
        </p:txBody>
      </p:sp>
      <p:sp>
        <p:nvSpPr>
          <p:cNvPr id="3" name="页脚占位符 2"/>
          <p:cNvSpPr>
            <a:spLocks noGrp="1"/>
          </p:cNvSpPr>
          <p:nvPr>
            <p:ph type="ftr" sz="quarter" idx="11"/>
          </p:nvPr>
        </p:nvSpPr>
        <p:spPr/>
        <p:txBody>
          <a:bodyPr/>
          <a:lstStyle>
            <a:lvl1pPr>
              <a:defRPr/>
            </a:lvl1pPr>
          </a:lstStyle>
          <a:p>
            <a:endParaRPr lang="zh-CN" altLang="en-US" dirty="0"/>
          </a:p>
        </p:txBody>
      </p:sp>
      <p:sp>
        <p:nvSpPr>
          <p:cNvPr id="4" name="灯片编号占位符 3"/>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802270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FD8CB0B-4432-408F-A2F7-4C7D9A55E7F2}" type="datetime1">
              <a:rPr lang="zh-CN" altLang="en-US" smtClean="0"/>
              <a:t>2024/04/12</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dirty="0"/>
          </a:p>
        </p:txBody>
      </p:sp>
      <p:sp>
        <p:nvSpPr>
          <p:cNvPr id="7" name="灯片编号占位符 6"/>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2788834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D9CE1EE-9D04-46AA-BC74-3AAA3C442343}" type="datetime1">
              <a:rPr lang="zh-CN" altLang="en-US" smtClean="0"/>
              <a:t>2024/04/12</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dirty="0"/>
          </a:p>
        </p:txBody>
      </p:sp>
      <p:sp>
        <p:nvSpPr>
          <p:cNvPr id="7" name="灯片编号占位符 6"/>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3855793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73A3D43-7B9D-46BC-956F-F2C38E673E36}" type="datetime1">
              <a:rPr lang="zh-CN" altLang="en-US" smtClean="0"/>
              <a:t>2024/04/12</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2525327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C84FC6D-0F6E-4049-8CFB-5C040DC55FAB}" type="datetime1">
              <a:rPr lang="zh-CN" altLang="en-US" smtClean="0"/>
              <a:t>2024/04/12</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37871894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标题幻灯片">
    <p:bg>
      <p:bgPr>
        <a:solidFill>
          <a:srgbClr val="F8F8F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5358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19722" y="283193"/>
            <a:ext cx="10572278" cy="581058"/>
          </a:xfrm>
        </p:spPr>
        <p:txBody>
          <a:bodyPr anchor="ctr">
            <a:noAutofit/>
          </a:bodyPr>
          <a:lstStyle>
            <a:lvl1pPr>
              <a:defRPr lang="zh-CN" altLang="en-US" sz="2800" b="1" i="0" kern="1200" dirty="0">
                <a:solidFill>
                  <a:srgbClr val="36BABB"/>
                </a:solidFill>
                <a:latin typeface="+mj-ea"/>
                <a:ea typeface="+mj-ea"/>
                <a:cs typeface="+mn-ea"/>
              </a:defRPr>
            </a:lvl1pPr>
          </a:lstStyle>
          <a:p>
            <a:r>
              <a:rPr kumimoji="1" lang="zh-CN" altLang="en-US" dirty="0"/>
              <a:t>标题</a:t>
            </a:r>
          </a:p>
        </p:txBody>
      </p:sp>
      <p:pic>
        <p:nvPicPr>
          <p:cNvPr id="3" name="图片 2" descr="C:\Users\Administrator\Desktop\拓元智慧\拓元智慧（logo）\03最终版\拓元智慧（最终版）X-Era. AI（透明底）_画板 1.png拓元智慧（最终版）X-Era. AI（透明底）_画板 1"/>
          <p:cNvPicPr>
            <a:picLocks noChangeAspect="1"/>
          </p:cNvPicPr>
          <p:nvPr userDrawn="1"/>
        </p:nvPicPr>
        <p:blipFill>
          <a:blip r:embed="rId2"/>
          <a:srcRect/>
          <a:stretch>
            <a:fillRect/>
          </a:stretch>
        </p:blipFill>
        <p:spPr>
          <a:xfrm>
            <a:off x="10631805" y="0"/>
            <a:ext cx="1623060" cy="1147445"/>
          </a:xfrm>
          <a:prstGeom prst="rect">
            <a:avLst/>
          </a:prstGeom>
        </p:spPr>
      </p:pic>
      <p:sp>
        <p:nvSpPr>
          <p:cNvPr id="6" name="灯片编号占位符 5"/>
          <p:cNvSpPr>
            <a:spLocks noGrp="1"/>
          </p:cNvSpPr>
          <p:nvPr>
            <p:ph type="sldNum" sz="quarter" idx="12"/>
          </p:nvPr>
        </p:nvSpPr>
        <p:spPr>
          <a:xfrm>
            <a:off x="10837333" y="6470704"/>
            <a:ext cx="973667" cy="274320"/>
          </a:xfrm>
          <a:prstGeom prst="rect">
            <a:avLst/>
          </a:prstGeom>
        </p:spPr>
        <p:txBody>
          <a:bodyPr/>
          <a:lstStyle>
            <a:lvl1pPr algn="r">
              <a:defRPr sz="1200">
                <a:latin typeface="Arial" panose="020B0604020202020204" pitchFamily="34" charset="0"/>
                <a:cs typeface="Arial" panose="020B0604020202020204" pitchFamily="34" charset="0"/>
              </a:defRPr>
            </a:lvl1pPr>
          </a:lstStyle>
          <a:p>
            <a:fld id="{A60A009C-2C8D-5647-8A90-D892817EB8B3}" type="slidenum">
              <a:rPr kumimoji="1" lang="zh-CN" altLang="en-US" smtClean="0"/>
              <a:t>‹#›</a:t>
            </a:fld>
            <a:endParaRPr kumimoji="1" lang="zh-CN" altLang="en-US"/>
          </a:p>
        </p:txBody>
      </p:sp>
      <p:sp>
        <p:nvSpPr>
          <p:cNvPr id="7" name="Text Placeholder 3"/>
          <p:cNvSpPr>
            <a:spLocks noGrp="1"/>
          </p:cNvSpPr>
          <p:nvPr>
            <p:ph type="body" sz="half" idx="2"/>
          </p:nvPr>
        </p:nvSpPr>
        <p:spPr>
          <a:xfrm>
            <a:off x="1024128" y="2257506"/>
            <a:ext cx="4389120" cy="3762294"/>
          </a:xfrm>
          <a:prstGeom prst="rect">
            <a:avLst/>
          </a:prstGeom>
        </p:spPr>
        <p:txBody>
          <a:bodyPr lIns="91440" rIns="91440">
            <a:no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单击此处编辑母版文本样式</a:t>
            </a:r>
          </a:p>
        </p:txBody>
      </p:sp>
      <p:sp>
        <p:nvSpPr>
          <p:cNvPr id="10" name="矩形 9"/>
          <p:cNvSpPr/>
          <p:nvPr userDrawn="1"/>
        </p:nvSpPr>
        <p:spPr>
          <a:xfrm>
            <a:off x="11210" y="-459000"/>
            <a:ext cx="307783" cy="329808"/>
          </a:xfrm>
          <a:prstGeom prst="rect">
            <a:avLst/>
          </a:prstGeom>
          <a:solidFill>
            <a:srgbClr val="36BABC"/>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userDrawn="1"/>
        </p:nvSpPr>
        <p:spPr>
          <a:xfrm>
            <a:off x="828234" y="-459000"/>
            <a:ext cx="307783" cy="329808"/>
          </a:xfrm>
          <a:prstGeom prst="rect">
            <a:avLst/>
          </a:prstGeom>
          <a:solidFill>
            <a:srgbClr val="4F4F4F"/>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p:cNvSpPr/>
          <p:nvPr userDrawn="1"/>
        </p:nvSpPr>
        <p:spPr>
          <a:xfrm>
            <a:off x="1645258" y="-459000"/>
            <a:ext cx="307783" cy="329808"/>
          </a:xfrm>
          <a:prstGeom prst="rect">
            <a:avLst/>
          </a:prstGeom>
          <a:solidFill>
            <a:srgbClr val="FFCE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p:cNvSpPr/>
          <p:nvPr userDrawn="1"/>
        </p:nvSpPr>
        <p:spPr>
          <a:xfrm>
            <a:off x="2053770" y="-459000"/>
            <a:ext cx="307783" cy="329808"/>
          </a:xfrm>
          <a:prstGeom prst="rect">
            <a:avLst/>
          </a:prstGeom>
          <a:solidFill>
            <a:srgbClr val="00CBFB"/>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p:cNvSpPr/>
          <p:nvPr userDrawn="1"/>
        </p:nvSpPr>
        <p:spPr>
          <a:xfrm>
            <a:off x="1236746" y="-459000"/>
            <a:ext cx="307783" cy="329808"/>
          </a:xfrm>
          <a:prstGeom prst="rect">
            <a:avLst/>
          </a:prstGeom>
          <a:solidFill>
            <a:srgbClr val="FA909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矩形 17"/>
          <p:cNvSpPr/>
          <p:nvPr userDrawn="1"/>
        </p:nvSpPr>
        <p:spPr>
          <a:xfrm>
            <a:off x="419722" y="-459000"/>
            <a:ext cx="307783" cy="329808"/>
          </a:xfrm>
          <a:prstGeom prst="rect">
            <a:avLst/>
          </a:prstGeom>
          <a:solidFill>
            <a:srgbClr val="35B1B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Text Placeholder 3"/>
          <p:cNvSpPr>
            <a:spLocks noGrp="1"/>
          </p:cNvSpPr>
          <p:nvPr>
            <p:ph type="body" sz="half" idx="13" hasCustomPrompt="1"/>
          </p:nvPr>
        </p:nvSpPr>
        <p:spPr>
          <a:xfrm>
            <a:off x="419722" y="838200"/>
            <a:ext cx="10572278" cy="309245"/>
          </a:xfrm>
          <a:prstGeom prst="rect">
            <a:avLst/>
          </a:prstGeom>
        </p:spPr>
        <p:txBody>
          <a:bodyPr lIns="91440" rIns="91440" anchor="ctr">
            <a:noAutofit/>
          </a:bodyPr>
          <a:lstStyle>
            <a:lvl1pPr marL="0" indent="0">
              <a:lnSpc>
                <a:spcPct val="108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单击此处添加副标题</a:t>
            </a:r>
          </a:p>
        </p:txBody>
      </p:sp>
    </p:spTree>
    <p:extLst>
      <p:ext uri="{BB962C8B-B14F-4D97-AF65-F5344CB8AC3E}">
        <p14:creationId xmlns:p14="http://schemas.microsoft.com/office/powerpoint/2010/main" val="237648158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9_自定义版式">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7158" y="246595"/>
            <a:ext cx="9272042" cy="581058"/>
          </a:xfrm>
        </p:spPr>
        <p:txBody>
          <a:bodyPr>
            <a:normAutofit/>
          </a:bodyPr>
          <a:lstStyle>
            <a:lvl1pPr>
              <a:defRPr lang="zh-CN" altLang="en-US" sz="3200" b="1" i="0" kern="1200" dirty="0">
                <a:solidFill>
                  <a:srgbClr val="312F9C"/>
                </a:solidFill>
                <a:latin typeface="Microsoft YaHei" panose="020B0503020204020204" pitchFamily="34" charset="-122"/>
                <a:ea typeface="Microsoft YaHei" panose="020B0503020204020204" pitchFamily="34" charset="-122"/>
                <a:cs typeface="+mn-ea"/>
              </a:defRPr>
            </a:lvl1pPr>
          </a:lstStyle>
          <a:p>
            <a:r>
              <a:rPr kumimoji="1" lang="zh-CN" altLang="en-US" dirty="0"/>
              <a:t>章节标题</a:t>
            </a:r>
            <a:r>
              <a:rPr kumimoji="1" lang="en-US" altLang="zh-CN" dirty="0"/>
              <a:t>-</a:t>
            </a:r>
            <a:r>
              <a:rPr kumimoji="1" lang="zh-CN" altLang="en-US" dirty="0"/>
              <a:t>浅色背景</a:t>
            </a:r>
          </a:p>
        </p:txBody>
      </p:sp>
      <p:pic>
        <p:nvPicPr>
          <p:cNvPr id="3" name="图片 2">
            <a:extLst>
              <a:ext uri="{FF2B5EF4-FFF2-40B4-BE49-F238E27FC236}">
                <a16:creationId xmlns:a16="http://schemas.microsoft.com/office/drawing/2014/main" id="{38C38EE3-7EA9-3363-8251-766F95662DF9}"/>
              </a:ext>
            </a:extLst>
          </p:cNvPr>
          <p:cNvPicPr>
            <a:picLocks noChangeAspect="1"/>
          </p:cNvPicPr>
          <p:nvPr userDrawn="1"/>
        </p:nvPicPr>
        <p:blipFill>
          <a:blip r:embed="rId2"/>
          <a:stretch>
            <a:fillRect/>
          </a:stretch>
        </p:blipFill>
        <p:spPr>
          <a:xfrm>
            <a:off x="10128000" y="-459000"/>
            <a:ext cx="1872000" cy="279141"/>
          </a:xfrm>
          <a:prstGeom prst="rect">
            <a:avLst/>
          </a:prstGeom>
        </p:spPr>
      </p:pic>
      <p:pic>
        <p:nvPicPr>
          <p:cNvPr id="4" name="图片 3">
            <a:extLst>
              <a:ext uri="{FF2B5EF4-FFF2-40B4-BE49-F238E27FC236}">
                <a16:creationId xmlns:a16="http://schemas.microsoft.com/office/drawing/2014/main" id="{EA25A3BC-F370-6D14-BA8E-8DFB1CE89187}"/>
              </a:ext>
            </a:extLst>
          </p:cNvPr>
          <p:cNvPicPr>
            <a:picLocks noChangeAspect="1"/>
          </p:cNvPicPr>
          <p:nvPr userDrawn="1"/>
        </p:nvPicPr>
        <p:blipFill>
          <a:blip r:embed="rId3"/>
          <a:stretch>
            <a:fillRect/>
          </a:stretch>
        </p:blipFill>
        <p:spPr>
          <a:xfrm>
            <a:off x="7987355" y="-461295"/>
            <a:ext cx="1886009" cy="281436"/>
          </a:xfrm>
          <a:prstGeom prst="rect">
            <a:avLst/>
          </a:prstGeom>
        </p:spPr>
      </p:pic>
      <p:pic>
        <p:nvPicPr>
          <p:cNvPr id="5" name="图片 4">
            <a:extLst>
              <a:ext uri="{FF2B5EF4-FFF2-40B4-BE49-F238E27FC236}">
                <a16:creationId xmlns:a16="http://schemas.microsoft.com/office/drawing/2014/main" id="{F3339EB5-5AFA-A8E8-BF6B-974147C6717A}"/>
              </a:ext>
            </a:extLst>
          </p:cNvPr>
          <p:cNvPicPr>
            <a:picLocks noChangeAspect="1"/>
          </p:cNvPicPr>
          <p:nvPr userDrawn="1"/>
        </p:nvPicPr>
        <p:blipFill>
          <a:blip r:embed="rId4"/>
          <a:stretch>
            <a:fillRect/>
          </a:stretch>
        </p:blipFill>
        <p:spPr>
          <a:xfrm>
            <a:off x="5849914" y="-458648"/>
            <a:ext cx="1882804" cy="278789"/>
          </a:xfrm>
          <a:prstGeom prst="rect">
            <a:avLst/>
          </a:prstGeom>
        </p:spPr>
      </p:pic>
    </p:spTree>
    <p:extLst>
      <p:ext uri="{BB962C8B-B14F-4D97-AF65-F5344CB8AC3E}">
        <p14:creationId xmlns:p14="http://schemas.microsoft.com/office/powerpoint/2010/main" val="47997700"/>
      </p:ext>
    </p:extLst>
  </p:cSld>
  <p:clrMapOvr>
    <a:masterClrMapping/>
  </p:clrMapOvr>
  <mc:AlternateContent xmlns:mc="http://schemas.openxmlformats.org/markup-compatibility/2006" xmlns:p14="http://schemas.microsoft.com/office/powerpoint/2010/main">
    <mc:Choice Requires="p14">
      <p:transition spd="slow" p14:dur="1600"/>
    </mc:Choice>
    <mc:Fallback xmlns="">
      <p:transition spd="slow"/>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白色底图3">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2308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F808D6-9966-4B35-82D1-D93C314D6562}" type="datetime1">
              <a:rPr lang="zh-CN" altLang="en-US" smtClean="0"/>
              <a:t>2024/04/12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12875402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3" r:id="rId7"/>
    <p:sldLayoutId id="2147483667" r:id="rId8"/>
    <p:sldLayoutId id="2147483668" r:id="rId9"/>
    <p:sldLayoutId id="2147483669" r:id="rId10"/>
    <p:sldLayoutId id="2147483670" r:id="rId11"/>
    <p:sldLayoutId id="2147483671" r:id="rId12"/>
    <p:sldLayoutId id="2147483672" r:id="rId13"/>
    <p:sldLayoutId id="2147483674" r:id="rId14"/>
    <p:sldLayoutId id="2147483676" r:id="rId15"/>
    <p:sldLayoutId id="2147483677"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b="13318"/>
          <a:stretch>
            <a:fillRect/>
          </a:stretch>
        </p:blipFill>
        <p:spPr>
          <a:xfrm>
            <a:off x="1523999" y="5500394"/>
            <a:ext cx="9144001" cy="1230606"/>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t="20323" r="14726" b="48018"/>
          <a:stretch>
            <a:fillRect/>
          </a:stretch>
        </p:blipFill>
        <p:spPr>
          <a:xfrm>
            <a:off x="0" y="1717156"/>
            <a:ext cx="12237720" cy="2201056"/>
          </a:xfrm>
          <a:prstGeom prst="rect">
            <a:avLst/>
          </a:prstGeom>
        </p:spPr>
      </p:pic>
      <p:sp>
        <p:nvSpPr>
          <p:cNvPr id="14" name="矩形 13"/>
          <p:cNvSpPr/>
          <p:nvPr/>
        </p:nvSpPr>
        <p:spPr>
          <a:xfrm>
            <a:off x="0" y="1793356"/>
            <a:ext cx="12237720" cy="2124856"/>
          </a:xfrm>
          <a:prstGeom prst="rect">
            <a:avLst/>
          </a:prstGeom>
          <a:gradFill flip="none" rotWithShape="1">
            <a:gsLst>
              <a:gs pos="0">
                <a:srgbClr val="014924"/>
              </a:gs>
              <a:gs pos="51000">
                <a:srgbClr val="014924"/>
              </a:gs>
              <a:gs pos="80000">
                <a:srgbClr val="014924">
                  <a:alpha val="80000"/>
                </a:srgbClr>
              </a:gs>
              <a:gs pos="100000">
                <a:srgbClr val="014924">
                  <a:alpha val="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014924"/>
                </a:solidFill>
                <a:latin typeface="微软雅黑" panose="020B0503020204020204" pitchFamily="34" charset="-122"/>
                <a:ea typeface="微软雅黑" panose="020B0503020204020204" pitchFamily="34" charset="-122"/>
                <a:sym typeface="+mn-ea"/>
              </a:rPr>
              <a:t>青年拔尖人才支持计划</a:t>
            </a:r>
            <a:endParaRPr lang="zh-CN" altLang="en-US"/>
          </a:p>
        </p:txBody>
      </p:sp>
      <p:sp>
        <p:nvSpPr>
          <p:cNvPr id="15" name="矩形 14"/>
          <p:cNvSpPr/>
          <p:nvPr/>
        </p:nvSpPr>
        <p:spPr>
          <a:xfrm>
            <a:off x="0" y="1717156"/>
            <a:ext cx="12237720" cy="76200"/>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6" cstate="print">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215640" y="98438"/>
            <a:ext cx="1079760" cy="1076648"/>
          </a:xfrm>
          <a:prstGeom prst="rect">
            <a:avLst/>
          </a:prstGeom>
        </p:spPr>
      </p:pic>
      <p:sp>
        <p:nvSpPr>
          <p:cNvPr id="9" name="文本框 8"/>
          <p:cNvSpPr txBox="1"/>
          <p:nvPr/>
        </p:nvSpPr>
        <p:spPr>
          <a:xfrm>
            <a:off x="488575" y="2882267"/>
            <a:ext cx="11214847" cy="769441"/>
          </a:xfrm>
          <a:prstGeom prst="rect">
            <a:avLst/>
          </a:prstGeom>
          <a:noFill/>
        </p:spPr>
        <p:txBody>
          <a:bodyPr wrap="square" rtlCol="0" anchor="t">
            <a:spAutoFit/>
          </a:bodyPr>
          <a:lstStyle/>
          <a:p>
            <a:pPr algn="ctr"/>
            <a:r>
              <a:rPr lang="zh-CN" altLang="en-US" sz="4400" b="1" dirty="0">
                <a:solidFill>
                  <a:schemeClr val="bg1"/>
                </a:solidFill>
                <a:latin typeface="黑体" panose="02010609060101010101" pitchFamily="49" charset="-122"/>
                <a:ea typeface="黑体" panose="02010609060101010101" pitchFamily="49" charset="-122"/>
              </a:rPr>
              <a:t>第一章 大模型全家桶</a:t>
            </a:r>
          </a:p>
        </p:txBody>
      </p:sp>
      <p:sp>
        <p:nvSpPr>
          <p:cNvPr id="22" name="矩形 21"/>
          <p:cNvSpPr/>
          <p:nvPr/>
        </p:nvSpPr>
        <p:spPr>
          <a:xfrm>
            <a:off x="0" y="3918212"/>
            <a:ext cx="12237720" cy="76200"/>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214988" y="4790192"/>
            <a:ext cx="5891414" cy="951030"/>
          </a:xfrm>
          <a:prstGeom prst="rect">
            <a:avLst/>
          </a:prstGeom>
          <a:noFill/>
        </p:spPr>
        <p:txBody>
          <a:bodyPr wrap="square" rtlCol="0">
            <a:spAutoFit/>
          </a:bodyPr>
          <a:lstStyle/>
          <a:p>
            <a:pPr algn="ctr">
              <a:lnSpc>
                <a:spcPts val="3500"/>
              </a:lnSpc>
              <a:spcBef>
                <a:spcPts val="600"/>
              </a:spcBef>
            </a:pPr>
            <a:r>
              <a:rPr lang="zh-CN" altLang="en-US" sz="2400" b="1" dirty="0">
                <a:solidFill>
                  <a:srgbClr val="004B24"/>
                </a:solidFill>
                <a:latin typeface="微软雅黑" panose="020B0503020204020204" pitchFamily="34" charset="-122"/>
                <a:ea typeface="微软雅黑" panose="020B0503020204020204" pitchFamily="34" charset="-122"/>
              </a:rPr>
              <a:t>中山大学</a:t>
            </a:r>
            <a:endParaRPr lang="en-US" altLang="zh-CN" sz="2400" b="1" dirty="0">
              <a:solidFill>
                <a:srgbClr val="004B24"/>
              </a:solidFill>
              <a:latin typeface="微软雅黑" panose="020B0503020204020204" pitchFamily="34" charset="-122"/>
              <a:ea typeface="微软雅黑" panose="020B0503020204020204" pitchFamily="34" charset="-122"/>
            </a:endParaRPr>
          </a:p>
          <a:p>
            <a:pPr algn="ctr">
              <a:lnSpc>
                <a:spcPts val="3500"/>
              </a:lnSpc>
            </a:pPr>
            <a:r>
              <a:rPr lang="zh-CN" altLang="en-US" sz="2400" b="1" dirty="0">
                <a:solidFill>
                  <a:srgbClr val="004B24"/>
                </a:solidFill>
                <a:latin typeface="微软雅黑" panose="020B0503020204020204" pitchFamily="34" charset="-122"/>
                <a:ea typeface="微软雅黑" panose="020B0503020204020204" pitchFamily="34" charset="-122"/>
              </a:rPr>
              <a:t>人机物智能融合实验室</a:t>
            </a:r>
          </a:p>
        </p:txBody>
      </p:sp>
      <p:sp>
        <p:nvSpPr>
          <p:cNvPr id="41" name="矩形 40"/>
          <p:cNvSpPr/>
          <p:nvPr/>
        </p:nvSpPr>
        <p:spPr>
          <a:xfrm>
            <a:off x="1780225" y="5741222"/>
            <a:ext cx="9191940" cy="461665"/>
          </a:xfrm>
          <a:prstGeom prst="rect">
            <a:avLst/>
          </a:prstGeom>
        </p:spPr>
        <p:txBody>
          <a:bodyPr wrap="none">
            <a:spAutoFit/>
          </a:bodyPr>
          <a:lstStyle/>
          <a:p>
            <a:pPr algn="r" fontAlgn="base"/>
            <a:r>
              <a:rPr lang="en-US" altLang="zh-CN" sz="2400" b="1" dirty="0">
                <a:solidFill>
                  <a:srgbClr val="004B24"/>
                </a:solidFill>
                <a:latin typeface="Arial" panose="020B0604020202020204" pitchFamily="34" charset="0"/>
              </a:rPr>
              <a:t>Human Cyber Physical Intelligence Integration Lab (HCP-Lab)</a:t>
            </a:r>
          </a:p>
        </p:txBody>
      </p:sp>
      <p:sp>
        <p:nvSpPr>
          <p:cNvPr id="7" name="矩形 6"/>
          <p:cNvSpPr/>
          <p:nvPr/>
        </p:nvSpPr>
        <p:spPr>
          <a:xfrm>
            <a:off x="4756916" y="6133138"/>
            <a:ext cx="2723887" cy="369332"/>
          </a:xfrm>
          <a:prstGeom prst="rect">
            <a:avLst/>
          </a:prstGeom>
        </p:spPr>
        <p:txBody>
          <a:bodyPr wrap="none">
            <a:spAutoFit/>
          </a:bodyPr>
          <a:lstStyle/>
          <a:p>
            <a:r>
              <a:rPr lang="en-US" altLang="zh-CN" dirty="0">
                <a:solidFill>
                  <a:srgbClr val="004B24"/>
                </a:solidFill>
              </a:rPr>
              <a:t>http://www.sysu-hcp.net</a:t>
            </a:r>
          </a:p>
        </p:txBody>
      </p:sp>
      <p:sp>
        <p:nvSpPr>
          <p:cNvPr id="12" name="文本框 11">
            <a:extLst>
              <a:ext uri="{FF2B5EF4-FFF2-40B4-BE49-F238E27FC236}">
                <a16:creationId xmlns:a16="http://schemas.microsoft.com/office/drawing/2014/main" id="{5F1C4A0D-210F-46E2-A78F-3499B400B0F5}"/>
              </a:ext>
            </a:extLst>
          </p:cNvPr>
          <p:cNvSpPr txBox="1"/>
          <p:nvPr/>
        </p:nvSpPr>
        <p:spPr>
          <a:xfrm>
            <a:off x="3150292" y="4192789"/>
            <a:ext cx="5891414" cy="541174"/>
          </a:xfrm>
          <a:prstGeom prst="rect">
            <a:avLst/>
          </a:prstGeom>
          <a:noFill/>
        </p:spPr>
        <p:txBody>
          <a:bodyPr wrap="square" rtlCol="0">
            <a:spAutoFit/>
          </a:bodyPr>
          <a:lstStyle/>
          <a:p>
            <a:pPr algn="ctr">
              <a:lnSpc>
                <a:spcPts val="3500"/>
              </a:lnSpc>
              <a:spcBef>
                <a:spcPts val="600"/>
              </a:spcBef>
            </a:pPr>
            <a:r>
              <a:rPr lang="zh-CN" altLang="en-US" sz="3200" b="1" dirty="0">
                <a:solidFill>
                  <a:srgbClr val="004B24"/>
                </a:solidFill>
                <a:latin typeface="微软雅黑" panose="020B0503020204020204" pitchFamily="34" charset="-122"/>
                <a:ea typeface="微软雅黑" panose="020B0503020204020204" pitchFamily="34" charset="-122"/>
              </a:rPr>
              <a:t>刘阳  林倞</a:t>
            </a:r>
          </a:p>
        </p:txBody>
      </p:sp>
      <p:sp>
        <p:nvSpPr>
          <p:cNvPr id="18" name="文本框 17">
            <a:extLst>
              <a:ext uri="{FF2B5EF4-FFF2-40B4-BE49-F238E27FC236}">
                <a16:creationId xmlns:a16="http://schemas.microsoft.com/office/drawing/2014/main" id="{65365B95-00A0-416F-8DCB-8BD70B7AEE50}"/>
              </a:ext>
            </a:extLst>
          </p:cNvPr>
          <p:cNvSpPr txBox="1"/>
          <p:nvPr/>
        </p:nvSpPr>
        <p:spPr>
          <a:xfrm>
            <a:off x="-277908" y="1882737"/>
            <a:ext cx="12793534" cy="830997"/>
          </a:xfrm>
          <a:prstGeom prst="rect">
            <a:avLst/>
          </a:prstGeom>
          <a:noFill/>
        </p:spPr>
        <p:txBody>
          <a:bodyPr wrap="square" rtlCol="0" anchor="t">
            <a:spAutoFit/>
          </a:bodyPr>
          <a:lstStyle/>
          <a:p>
            <a:pPr algn="ctr"/>
            <a:r>
              <a:rPr lang="zh-CN" altLang="en-US" sz="4800" b="1" dirty="0">
                <a:solidFill>
                  <a:schemeClr val="bg1"/>
                </a:solidFill>
                <a:latin typeface="黑体" panose="02010609060101010101" pitchFamily="49" charset="-122"/>
                <a:ea typeface="黑体" panose="02010609060101010101" pitchFamily="49" charset="-122"/>
              </a:rPr>
              <a:t>多模态大模型：新一代人工智能技术范式</a:t>
            </a:r>
          </a:p>
        </p:txBody>
      </p:sp>
    </p:spTree>
    <p:extLst>
      <p:ext uri="{BB962C8B-B14F-4D97-AF65-F5344CB8AC3E}">
        <p14:creationId xmlns:p14="http://schemas.microsoft.com/office/powerpoint/2010/main" val="3386429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B41BF0-C763-468A-9401-0388B3365DF8}"/>
              </a:ext>
            </a:extLst>
          </p:cNvPr>
          <p:cNvSpPr>
            <a:spLocks noGrp="1"/>
          </p:cNvSpPr>
          <p:nvPr>
            <p:ph type="title"/>
          </p:nvPr>
        </p:nvSpPr>
        <p:spPr/>
        <p:txBody>
          <a:bodyPr/>
          <a:lstStyle/>
          <a:p>
            <a:r>
              <a:rPr lang="zh-CN" altLang="en-US" b="1" dirty="0"/>
              <a:t>目录</a:t>
            </a:r>
          </a:p>
        </p:txBody>
      </p:sp>
      <p:sp>
        <p:nvSpPr>
          <p:cNvPr id="4" name="文本框 3">
            <a:extLst>
              <a:ext uri="{FF2B5EF4-FFF2-40B4-BE49-F238E27FC236}">
                <a16:creationId xmlns:a16="http://schemas.microsoft.com/office/drawing/2014/main" id="{A5038B54-BEF4-4340-850A-314C4E15FE86}"/>
              </a:ext>
            </a:extLst>
          </p:cNvPr>
          <p:cNvSpPr txBox="1"/>
          <p:nvPr/>
        </p:nvSpPr>
        <p:spPr>
          <a:xfrm>
            <a:off x="573451" y="962265"/>
            <a:ext cx="7765709" cy="5151538"/>
          </a:xfrm>
          <a:prstGeom prst="rect">
            <a:avLst/>
          </a:prstGeom>
          <a:noFill/>
        </p:spPr>
        <p:txBody>
          <a:bodyPr wrap="square" rtlCol="0">
            <a:spAutoFit/>
          </a:bodyPr>
          <a:lstStyle/>
          <a:p>
            <a:pPr lvl="1">
              <a:lnSpc>
                <a:spcPct val="200000"/>
              </a:lnSpc>
            </a:pPr>
            <a:r>
              <a:rPr lang="en-US" altLang="zh-CN" sz="2400" b="1" dirty="0">
                <a:latin typeface="微软雅黑" panose="020B0503020204020204" pitchFamily="34" charset="-122"/>
                <a:ea typeface="微软雅黑" panose="020B0503020204020204" pitchFamily="34" charset="-122"/>
              </a:rPr>
              <a:t>1.1</a:t>
            </a:r>
            <a:r>
              <a:rPr lang="zh-CN" altLang="en-US" sz="2400" b="1" dirty="0">
                <a:latin typeface="微软雅黑" panose="020B0503020204020204" pitchFamily="34" charset="-122"/>
                <a:ea typeface="微软雅黑" panose="020B0503020204020204" pitchFamily="34" charset="-122"/>
              </a:rPr>
              <a:t> 多模态大模型基本概念</a:t>
            </a:r>
            <a:endParaRPr lang="en-US" altLang="zh-CN" sz="2400" b="1" dirty="0">
              <a:latin typeface="微软雅黑" panose="020B0503020204020204" pitchFamily="34" charset="-122"/>
              <a:ea typeface="微软雅黑" panose="020B0503020204020204" pitchFamily="34" charset="-122"/>
            </a:endParaRPr>
          </a:p>
          <a:p>
            <a:pPr lvl="1">
              <a:lnSpc>
                <a:spcPct val="200000"/>
              </a:lnSpc>
            </a:pPr>
            <a:r>
              <a:rPr lang="en-US" altLang="zh-CN" sz="2400" b="1" dirty="0">
                <a:latin typeface="微软雅黑" panose="020B0503020204020204" pitchFamily="34" charset="-122"/>
                <a:ea typeface="微软雅黑" panose="020B0503020204020204" pitchFamily="34" charset="-122"/>
              </a:rPr>
              <a:t>1.2 Bert</a:t>
            </a:r>
            <a:r>
              <a:rPr lang="zh-CN" altLang="en-US" sz="2400" b="1" dirty="0">
                <a:latin typeface="微软雅黑" panose="020B0503020204020204" pitchFamily="34" charset="-122"/>
                <a:ea typeface="微软雅黑" panose="020B0503020204020204" pitchFamily="34" charset="-122"/>
              </a:rPr>
              <a:t>技术详解</a:t>
            </a:r>
            <a:endParaRPr lang="en-US" altLang="zh-CN" sz="2400" b="1" dirty="0">
              <a:latin typeface="微软雅黑" panose="020B0503020204020204" pitchFamily="34" charset="-122"/>
              <a:ea typeface="微软雅黑" panose="020B0503020204020204" pitchFamily="34" charset="-122"/>
            </a:endParaRPr>
          </a:p>
          <a:p>
            <a:pPr lvl="1">
              <a:lnSpc>
                <a:spcPct val="200000"/>
              </a:lnSpc>
            </a:pPr>
            <a:r>
              <a:rPr lang="en-US" altLang="zh-CN" sz="2400" b="1" dirty="0">
                <a:latin typeface="微软雅黑" panose="020B0503020204020204" pitchFamily="34" charset="-122"/>
                <a:ea typeface="微软雅黑" panose="020B0503020204020204" pitchFamily="34" charset="-122"/>
              </a:rPr>
              <a:t>1.3 </a:t>
            </a:r>
            <a:r>
              <a:rPr lang="en-US" altLang="zh-CN" sz="2400" b="1" dirty="0" err="1">
                <a:latin typeface="微软雅黑" panose="020B0503020204020204" pitchFamily="34" charset="-122"/>
                <a:ea typeface="微软雅黑" panose="020B0503020204020204" pitchFamily="34" charset="-122"/>
              </a:rPr>
              <a:t>ViT</a:t>
            </a:r>
            <a:r>
              <a:rPr lang="zh-CN" altLang="en-US" sz="2400" b="1" dirty="0">
                <a:latin typeface="微软雅黑" panose="020B0503020204020204" pitchFamily="34" charset="-122"/>
                <a:ea typeface="微软雅黑" panose="020B0503020204020204" pitchFamily="34" charset="-122"/>
              </a:rPr>
              <a:t>技术详解</a:t>
            </a:r>
            <a:endParaRPr lang="en-US" altLang="zh-CN" sz="2400" b="1" dirty="0">
              <a:latin typeface="微软雅黑" panose="020B0503020204020204" pitchFamily="34" charset="-122"/>
              <a:ea typeface="微软雅黑" panose="020B0503020204020204" pitchFamily="34" charset="-122"/>
            </a:endParaRPr>
          </a:p>
          <a:p>
            <a:pPr lvl="1">
              <a:lnSpc>
                <a:spcPct val="200000"/>
              </a:lnSpc>
            </a:pPr>
            <a:r>
              <a:rPr lang="en-US" altLang="zh-CN" sz="2400" b="1" dirty="0">
                <a:latin typeface="微软雅黑" panose="020B0503020204020204" pitchFamily="34" charset="-122"/>
                <a:ea typeface="微软雅黑" panose="020B0503020204020204" pitchFamily="34" charset="-122"/>
              </a:rPr>
              <a:t>1.4 GPT</a:t>
            </a:r>
            <a:r>
              <a:rPr lang="zh-CN" altLang="en-US" sz="2400" b="1" dirty="0">
                <a:latin typeface="微软雅黑" panose="020B0503020204020204" pitchFamily="34" charset="-122"/>
                <a:ea typeface="微软雅黑" panose="020B0503020204020204" pitchFamily="34" charset="-122"/>
              </a:rPr>
              <a:t>系列</a:t>
            </a:r>
            <a:endParaRPr lang="en-US" altLang="zh-CN" sz="2400" b="1" dirty="0">
              <a:latin typeface="微软雅黑" panose="020B0503020204020204" pitchFamily="34" charset="-122"/>
              <a:ea typeface="微软雅黑" panose="020B0503020204020204" pitchFamily="34" charset="-122"/>
            </a:endParaRPr>
          </a:p>
          <a:p>
            <a:pPr lvl="1">
              <a:lnSpc>
                <a:spcPct val="200000"/>
              </a:lnSpc>
            </a:pPr>
            <a:r>
              <a:rPr lang="en-US" altLang="zh-CN" sz="2400" b="1" dirty="0">
                <a:latin typeface="微软雅黑" panose="020B0503020204020204" pitchFamily="34" charset="-122"/>
                <a:ea typeface="微软雅黑" panose="020B0503020204020204" pitchFamily="34" charset="-122"/>
              </a:rPr>
              <a:t>1.5 </a:t>
            </a:r>
            <a:r>
              <a:rPr lang="en-US" altLang="zh-CN" sz="2400" b="1" dirty="0" err="1">
                <a:latin typeface="微软雅黑" panose="020B0503020204020204" pitchFamily="34" charset="-122"/>
                <a:ea typeface="微软雅黑" panose="020B0503020204020204" pitchFamily="34" charset="-122"/>
              </a:rPr>
              <a:t>ChatGPT</a:t>
            </a:r>
            <a:r>
              <a:rPr lang="zh-CN" altLang="en-US" sz="2400" b="1" dirty="0">
                <a:latin typeface="微软雅黑" panose="020B0503020204020204" pitchFamily="34" charset="-122"/>
                <a:ea typeface="微软雅黑" panose="020B0503020204020204" pitchFamily="34" charset="-122"/>
              </a:rPr>
              <a:t>简介</a:t>
            </a:r>
            <a:endParaRPr lang="en-US" altLang="zh-CN" sz="2400" b="1" dirty="0">
              <a:latin typeface="微软雅黑" panose="020B0503020204020204" pitchFamily="34" charset="-122"/>
              <a:ea typeface="微软雅黑" panose="020B0503020204020204" pitchFamily="34" charset="-122"/>
            </a:endParaRPr>
          </a:p>
          <a:p>
            <a:pPr lvl="1">
              <a:lnSpc>
                <a:spcPct val="200000"/>
              </a:lnSpc>
            </a:pPr>
            <a:r>
              <a:rPr lang="en-US" altLang="zh-CN" sz="2400" b="1" dirty="0">
                <a:latin typeface="微软雅黑" panose="020B0503020204020204" pitchFamily="34" charset="-122"/>
                <a:ea typeface="微软雅黑" panose="020B0503020204020204" pitchFamily="34" charset="-122"/>
              </a:rPr>
              <a:t>1.6 </a:t>
            </a:r>
            <a:r>
              <a:rPr lang="en-US" altLang="zh-CN" sz="2400" b="1" dirty="0" err="1">
                <a:latin typeface="微软雅黑" panose="020B0503020204020204" pitchFamily="34" charset="-122"/>
                <a:ea typeface="微软雅黑" panose="020B0503020204020204" pitchFamily="34" charset="-122"/>
              </a:rPr>
              <a:t>ChatGLM</a:t>
            </a:r>
            <a:endParaRPr lang="en-US" altLang="zh-CN" sz="2400" b="1" dirty="0">
              <a:latin typeface="微软雅黑" panose="020B0503020204020204" pitchFamily="34" charset="-122"/>
              <a:ea typeface="微软雅黑" panose="020B0503020204020204" pitchFamily="34" charset="-122"/>
            </a:endParaRPr>
          </a:p>
          <a:p>
            <a:pPr lvl="1">
              <a:lnSpc>
                <a:spcPct val="200000"/>
              </a:lnSpc>
            </a:pPr>
            <a:r>
              <a:rPr lang="en-US" altLang="zh-CN" sz="2400" b="1" dirty="0">
                <a:latin typeface="微软雅黑" panose="020B0503020204020204" pitchFamily="34" charset="-122"/>
                <a:ea typeface="微软雅黑" panose="020B0503020204020204" pitchFamily="34" charset="-122"/>
              </a:rPr>
              <a:t>1.7 </a:t>
            </a:r>
            <a:r>
              <a:rPr lang="zh-CN" altLang="en-US" sz="2400" b="1" dirty="0">
                <a:latin typeface="微软雅黑" panose="020B0503020204020204" pitchFamily="34" charset="-122"/>
                <a:ea typeface="微软雅黑" panose="020B0503020204020204" pitchFamily="34" charset="-122"/>
              </a:rPr>
              <a:t>百川大模型</a:t>
            </a:r>
            <a:endParaRPr lang="en-US" altLang="zh-CN" sz="2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01148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1.1 </a:t>
            </a:r>
            <a:r>
              <a:rPr lang="zh-CN" altLang="en-US" b="1" dirty="0"/>
              <a:t>多模态大模型基本概念</a:t>
            </a:r>
          </a:p>
        </p:txBody>
      </p:sp>
      <p:sp>
        <p:nvSpPr>
          <p:cNvPr id="2" name="文本框 1">
            <a:extLst>
              <a:ext uri="{FF2B5EF4-FFF2-40B4-BE49-F238E27FC236}">
                <a16:creationId xmlns:a16="http://schemas.microsoft.com/office/drawing/2014/main" id="{8513108D-86A0-4761-8BE0-9D0131347A5A}"/>
              </a:ext>
            </a:extLst>
          </p:cNvPr>
          <p:cNvSpPr txBox="1"/>
          <p:nvPr/>
        </p:nvSpPr>
        <p:spPr>
          <a:xfrm>
            <a:off x="282633" y="902447"/>
            <a:ext cx="9369367" cy="461665"/>
          </a:xfrm>
          <a:prstGeom prst="rect">
            <a:avLst/>
          </a:prstGeom>
          <a:noFill/>
        </p:spPr>
        <p:txBody>
          <a:bodyPr wrap="square" rtlCol="0">
            <a:spAutoFit/>
          </a:bodyPr>
          <a:lstStyle/>
          <a:p>
            <a:r>
              <a:rPr lang="zh-CN" altLang="en-US" sz="2400" dirty="0">
                <a:latin typeface="+mj-ea"/>
                <a:ea typeface="+mj-ea"/>
              </a:rPr>
              <a:t>随着预训练语言模型的兴起，</a:t>
            </a:r>
            <a:r>
              <a:rPr lang="en-US" altLang="zh-CN" sz="2400" dirty="0">
                <a:latin typeface="+mj-ea"/>
                <a:ea typeface="+mj-ea"/>
              </a:rPr>
              <a:t>AI</a:t>
            </a:r>
            <a:r>
              <a:rPr lang="zh-CN" altLang="en-US" sz="2400" dirty="0">
                <a:latin typeface="+mj-ea"/>
                <a:ea typeface="+mj-ea"/>
              </a:rPr>
              <a:t>范式正在经历着深刻的变革：</a:t>
            </a:r>
          </a:p>
        </p:txBody>
      </p:sp>
      <p:sp>
        <p:nvSpPr>
          <p:cNvPr id="5" name="文本框 4">
            <a:extLst>
              <a:ext uri="{FF2B5EF4-FFF2-40B4-BE49-F238E27FC236}">
                <a16:creationId xmlns:a16="http://schemas.microsoft.com/office/drawing/2014/main" id="{73EAE4B1-5446-4037-BA29-6EEF8A14AC0A}"/>
              </a:ext>
            </a:extLst>
          </p:cNvPr>
          <p:cNvSpPr txBox="1"/>
          <p:nvPr/>
        </p:nvSpPr>
        <p:spPr>
          <a:xfrm>
            <a:off x="282633" y="1807486"/>
            <a:ext cx="6096000" cy="461665"/>
          </a:xfrm>
          <a:prstGeom prst="rect">
            <a:avLst/>
          </a:prstGeom>
          <a:noFill/>
        </p:spPr>
        <p:txBody>
          <a:bodyPr wrap="square" rtlCol="0">
            <a:spAutoFit/>
          </a:bodyPr>
          <a:lstStyle>
            <a:defPPr>
              <a:defRPr lang="zh-CN"/>
            </a:defPPr>
            <a:lvl1pPr>
              <a:defRPr sz="2400">
                <a:latin typeface="+mj-ea"/>
                <a:ea typeface="+mj-ea"/>
              </a:defRPr>
            </a:lvl1pPr>
          </a:lstStyle>
          <a:p>
            <a:r>
              <a:rPr lang="en-US" altLang="zh-CN" dirty="0"/>
              <a:t>1. </a:t>
            </a:r>
            <a:r>
              <a:rPr lang="zh-CN" altLang="en-US" dirty="0"/>
              <a:t>从单模态到多模态的范式转变</a:t>
            </a:r>
          </a:p>
        </p:txBody>
      </p:sp>
      <p:sp>
        <p:nvSpPr>
          <p:cNvPr id="7" name="文本框 6">
            <a:extLst>
              <a:ext uri="{FF2B5EF4-FFF2-40B4-BE49-F238E27FC236}">
                <a16:creationId xmlns:a16="http://schemas.microsoft.com/office/drawing/2014/main" id="{FB703B36-7A25-4004-A179-3B1ADC89672B}"/>
              </a:ext>
            </a:extLst>
          </p:cNvPr>
          <p:cNvSpPr txBox="1"/>
          <p:nvPr/>
        </p:nvSpPr>
        <p:spPr>
          <a:xfrm>
            <a:off x="282633" y="2555100"/>
            <a:ext cx="6096000" cy="461665"/>
          </a:xfrm>
          <a:prstGeom prst="rect">
            <a:avLst/>
          </a:prstGeom>
          <a:noFill/>
        </p:spPr>
        <p:txBody>
          <a:bodyPr wrap="square" rtlCol="0">
            <a:spAutoFit/>
          </a:bodyPr>
          <a:lstStyle>
            <a:defPPr>
              <a:defRPr lang="zh-CN"/>
            </a:defPPr>
            <a:lvl1pPr>
              <a:defRPr sz="2400">
                <a:latin typeface="+mj-ea"/>
                <a:ea typeface="+mj-ea"/>
              </a:defRPr>
            </a:lvl1pPr>
          </a:lstStyle>
          <a:p>
            <a:r>
              <a:rPr lang="en-US" altLang="zh-CN" dirty="0"/>
              <a:t>2. </a:t>
            </a:r>
            <a:r>
              <a:rPr lang="zh-CN" altLang="en-US" dirty="0"/>
              <a:t>从预测到生成的范式转变</a:t>
            </a:r>
          </a:p>
        </p:txBody>
      </p:sp>
      <p:sp>
        <p:nvSpPr>
          <p:cNvPr id="8" name="文本框 7">
            <a:extLst>
              <a:ext uri="{FF2B5EF4-FFF2-40B4-BE49-F238E27FC236}">
                <a16:creationId xmlns:a16="http://schemas.microsoft.com/office/drawing/2014/main" id="{A90E7A50-E4C2-42EE-B381-FF7B5E5E33D5}"/>
              </a:ext>
            </a:extLst>
          </p:cNvPr>
          <p:cNvSpPr txBox="1"/>
          <p:nvPr/>
        </p:nvSpPr>
        <p:spPr>
          <a:xfrm>
            <a:off x="282633" y="3302714"/>
            <a:ext cx="6096000" cy="461665"/>
          </a:xfrm>
          <a:prstGeom prst="rect">
            <a:avLst/>
          </a:prstGeom>
          <a:noFill/>
        </p:spPr>
        <p:txBody>
          <a:bodyPr wrap="square" rtlCol="0">
            <a:spAutoFit/>
          </a:bodyPr>
          <a:lstStyle>
            <a:defPPr>
              <a:defRPr lang="zh-CN"/>
            </a:defPPr>
            <a:lvl1pPr>
              <a:defRPr sz="2400">
                <a:latin typeface="+mj-ea"/>
                <a:ea typeface="+mj-ea"/>
              </a:defRPr>
            </a:lvl1pPr>
          </a:lstStyle>
          <a:p>
            <a:r>
              <a:rPr lang="en-US" altLang="zh-CN" dirty="0"/>
              <a:t>3. </a:t>
            </a:r>
            <a:r>
              <a:rPr lang="zh-CN" altLang="en-US" dirty="0"/>
              <a:t>从单任务到多任务的范式转变</a:t>
            </a:r>
          </a:p>
        </p:txBody>
      </p:sp>
      <p:sp>
        <p:nvSpPr>
          <p:cNvPr id="10" name="文本框 9">
            <a:extLst>
              <a:ext uri="{FF2B5EF4-FFF2-40B4-BE49-F238E27FC236}">
                <a16:creationId xmlns:a16="http://schemas.microsoft.com/office/drawing/2014/main" id="{3ED0ED09-F214-45B2-AD5F-DAA77489EE9B}"/>
              </a:ext>
            </a:extLst>
          </p:cNvPr>
          <p:cNvSpPr txBox="1"/>
          <p:nvPr/>
        </p:nvSpPr>
        <p:spPr>
          <a:xfrm>
            <a:off x="282633" y="4050328"/>
            <a:ext cx="6096000" cy="461665"/>
          </a:xfrm>
          <a:prstGeom prst="rect">
            <a:avLst/>
          </a:prstGeom>
          <a:noFill/>
        </p:spPr>
        <p:txBody>
          <a:bodyPr wrap="square" rtlCol="0">
            <a:spAutoFit/>
          </a:bodyPr>
          <a:lstStyle>
            <a:defPPr>
              <a:defRPr lang="zh-CN"/>
            </a:defPPr>
            <a:lvl1pPr>
              <a:defRPr sz="2400">
                <a:latin typeface="+mj-ea"/>
                <a:ea typeface="+mj-ea"/>
              </a:defRPr>
            </a:lvl1pPr>
          </a:lstStyle>
          <a:p>
            <a:r>
              <a:rPr lang="en-US" altLang="zh-CN" dirty="0"/>
              <a:t>4. </a:t>
            </a:r>
            <a:r>
              <a:rPr lang="zh-CN" altLang="en-US" dirty="0"/>
              <a:t>从感知到认知的范式转变</a:t>
            </a:r>
          </a:p>
        </p:txBody>
      </p:sp>
      <p:sp>
        <p:nvSpPr>
          <p:cNvPr id="12" name="文本框 11">
            <a:extLst>
              <a:ext uri="{FF2B5EF4-FFF2-40B4-BE49-F238E27FC236}">
                <a16:creationId xmlns:a16="http://schemas.microsoft.com/office/drawing/2014/main" id="{1F765CFA-D39C-4A25-A3FD-56A467E5E95C}"/>
              </a:ext>
            </a:extLst>
          </p:cNvPr>
          <p:cNvSpPr txBox="1"/>
          <p:nvPr/>
        </p:nvSpPr>
        <p:spPr>
          <a:xfrm>
            <a:off x="282633" y="4797941"/>
            <a:ext cx="6096000" cy="461665"/>
          </a:xfrm>
          <a:prstGeom prst="rect">
            <a:avLst/>
          </a:prstGeom>
          <a:noFill/>
        </p:spPr>
        <p:txBody>
          <a:bodyPr wrap="square" rtlCol="0">
            <a:spAutoFit/>
          </a:bodyPr>
          <a:lstStyle>
            <a:defPPr>
              <a:defRPr lang="zh-CN"/>
            </a:defPPr>
            <a:lvl1pPr>
              <a:defRPr sz="2400">
                <a:latin typeface="+mj-ea"/>
                <a:ea typeface="+mj-ea"/>
              </a:defRPr>
            </a:lvl1pPr>
          </a:lstStyle>
          <a:p>
            <a:r>
              <a:rPr lang="en-US" altLang="zh-CN" dirty="0"/>
              <a:t>5. </a:t>
            </a:r>
            <a:r>
              <a:rPr lang="zh-CN" altLang="en-US" dirty="0"/>
              <a:t>从大模型到超级智能体的转变</a:t>
            </a:r>
          </a:p>
        </p:txBody>
      </p:sp>
      <p:pic>
        <p:nvPicPr>
          <p:cNvPr id="14" name="图片 13">
            <a:extLst>
              <a:ext uri="{FF2B5EF4-FFF2-40B4-BE49-F238E27FC236}">
                <a16:creationId xmlns:a16="http://schemas.microsoft.com/office/drawing/2014/main" id="{AC0EAE50-4F98-49ED-8537-21037717D8EB}"/>
              </a:ext>
            </a:extLst>
          </p:cNvPr>
          <p:cNvPicPr>
            <a:picLocks noChangeAspect="1"/>
          </p:cNvPicPr>
          <p:nvPr/>
        </p:nvPicPr>
        <p:blipFill rotWithShape="1">
          <a:blip r:embed="rId3"/>
          <a:srcRect b="9038"/>
          <a:stretch/>
        </p:blipFill>
        <p:spPr>
          <a:xfrm>
            <a:off x="6096000" y="1496736"/>
            <a:ext cx="5212243" cy="3828299"/>
          </a:xfrm>
          <a:prstGeom prst="rect">
            <a:avLst/>
          </a:prstGeom>
        </p:spPr>
      </p:pic>
    </p:spTree>
    <p:extLst>
      <p:ext uri="{BB962C8B-B14F-4D97-AF65-F5344CB8AC3E}">
        <p14:creationId xmlns:p14="http://schemas.microsoft.com/office/powerpoint/2010/main" val="3821456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1.1 </a:t>
            </a:r>
            <a:r>
              <a:rPr lang="zh-CN" altLang="en-US" b="1" dirty="0"/>
              <a:t>多模态大模型基本概念</a:t>
            </a:r>
          </a:p>
        </p:txBody>
      </p:sp>
      <p:sp>
        <p:nvSpPr>
          <p:cNvPr id="2" name="文本框 1">
            <a:extLst>
              <a:ext uri="{FF2B5EF4-FFF2-40B4-BE49-F238E27FC236}">
                <a16:creationId xmlns:a16="http://schemas.microsoft.com/office/drawing/2014/main" id="{8513108D-86A0-4761-8BE0-9D0131347A5A}"/>
              </a:ext>
            </a:extLst>
          </p:cNvPr>
          <p:cNvSpPr txBox="1"/>
          <p:nvPr/>
        </p:nvSpPr>
        <p:spPr>
          <a:xfrm>
            <a:off x="282633" y="836705"/>
            <a:ext cx="11275861" cy="830997"/>
          </a:xfrm>
          <a:prstGeom prst="rect">
            <a:avLst/>
          </a:prstGeom>
          <a:noFill/>
        </p:spPr>
        <p:txBody>
          <a:bodyPr wrap="square" rtlCol="0">
            <a:spAutoFit/>
          </a:bodyPr>
          <a:lstStyle/>
          <a:p>
            <a:r>
              <a:rPr lang="zh-CN" altLang="en-US" sz="2400" dirty="0">
                <a:latin typeface="+mj-ea"/>
                <a:ea typeface="+mj-ea"/>
              </a:rPr>
              <a:t>多模态基础模型旨在解决三个代表性问题：视觉理解任务、视觉生成任务及语言理解和生成相结合的通用接口。</a:t>
            </a:r>
          </a:p>
        </p:txBody>
      </p:sp>
      <p:sp>
        <p:nvSpPr>
          <p:cNvPr id="11" name="文本框 10">
            <a:extLst>
              <a:ext uri="{FF2B5EF4-FFF2-40B4-BE49-F238E27FC236}">
                <a16:creationId xmlns:a16="http://schemas.microsoft.com/office/drawing/2014/main" id="{D64EE5F5-FC24-4080-A0B3-84EBB1FAA059}"/>
              </a:ext>
            </a:extLst>
          </p:cNvPr>
          <p:cNvSpPr txBox="1"/>
          <p:nvPr/>
        </p:nvSpPr>
        <p:spPr>
          <a:xfrm>
            <a:off x="282633" y="1725265"/>
            <a:ext cx="11724096" cy="1323439"/>
          </a:xfrm>
          <a:prstGeom prst="rect">
            <a:avLst/>
          </a:prstGeom>
          <a:noFill/>
        </p:spPr>
        <p:txBody>
          <a:bodyPr wrap="square">
            <a:spAutoFit/>
          </a:bodyPr>
          <a:lstStyle/>
          <a:p>
            <a:pPr marL="457200" indent="-457200">
              <a:buAutoNum type="arabicPeriod"/>
            </a:pPr>
            <a:r>
              <a:rPr lang="zh-CN" altLang="en-US" sz="2000" dirty="0"/>
              <a:t>视觉理解模型</a:t>
            </a:r>
          </a:p>
          <a:p>
            <a:r>
              <a:rPr lang="zh-CN" altLang="en-US" sz="2000" dirty="0"/>
              <a:t>学习通用的视觉表征对于构建视觉基础模型至关重要，其原因在于预训练一个强大的视觉骨干模型是所有计算机视觉下游任务的基础，包括从图像级别（如图像分类、检索和字幕生成）到区域级别（如检测和定位）再到像素级别（如分割）的任务。</a:t>
            </a:r>
          </a:p>
        </p:txBody>
      </p:sp>
      <p:sp>
        <p:nvSpPr>
          <p:cNvPr id="13" name="文本框 12">
            <a:extLst>
              <a:ext uri="{FF2B5EF4-FFF2-40B4-BE49-F238E27FC236}">
                <a16:creationId xmlns:a16="http://schemas.microsoft.com/office/drawing/2014/main" id="{4527CB2E-C2B4-4AAC-AD40-56E1B839E79F}"/>
              </a:ext>
            </a:extLst>
          </p:cNvPr>
          <p:cNvSpPr txBox="1"/>
          <p:nvPr/>
        </p:nvSpPr>
        <p:spPr>
          <a:xfrm>
            <a:off x="282633" y="3317453"/>
            <a:ext cx="11724096" cy="1015663"/>
          </a:xfrm>
          <a:prstGeom prst="rect">
            <a:avLst/>
          </a:prstGeom>
          <a:noFill/>
        </p:spPr>
        <p:txBody>
          <a:bodyPr wrap="square">
            <a:spAutoFit/>
          </a:bodyPr>
          <a:lstStyle/>
          <a:p>
            <a:r>
              <a:rPr lang="en-US" altLang="zh-CN" sz="2000" dirty="0"/>
              <a:t>2. </a:t>
            </a:r>
            <a:r>
              <a:rPr lang="zh-CN" altLang="en-US" sz="2000" dirty="0"/>
              <a:t>视觉生成模型</a:t>
            </a:r>
          </a:p>
          <a:p>
            <a:r>
              <a:rPr lang="zh-CN" altLang="en-US" sz="2000" dirty="0"/>
              <a:t>由于大规模的图像文本数据的出现，基础图像生成模型得以构建。其中的关键技术包括矢量量化 </a:t>
            </a:r>
            <a:r>
              <a:rPr lang="en-US" altLang="zh-CN" sz="2000" dirty="0"/>
              <a:t>VAE </a:t>
            </a:r>
            <a:r>
              <a:rPr lang="zh-CN" altLang="en-US" sz="2000" dirty="0"/>
              <a:t>方法、扩散模型和自回归模型。</a:t>
            </a:r>
          </a:p>
        </p:txBody>
      </p:sp>
      <p:sp>
        <p:nvSpPr>
          <p:cNvPr id="15" name="文本框 14">
            <a:extLst>
              <a:ext uri="{FF2B5EF4-FFF2-40B4-BE49-F238E27FC236}">
                <a16:creationId xmlns:a16="http://schemas.microsoft.com/office/drawing/2014/main" id="{226C1A2D-9F4F-4583-A1C2-D7FA8CCE3463}"/>
              </a:ext>
            </a:extLst>
          </p:cNvPr>
          <p:cNvSpPr txBox="1"/>
          <p:nvPr/>
        </p:nvSpPr>
        <p:spPr>
          <a:xfrm>
            <a:off x="282633" y="4601865"/>
            <a:ext cx="11724096" cy="1631216"/>
          </a:xfrm>
          <a:prstGeom prst="rect">
            <a:avLst/>
          </a:prstGeom>
          <a:noFill/>
        </p:spPr>
        <p:txBody>
          <a:bodyPr wrap="square">
            <a:spAutoFit/>
          </a:bodyPr>
          <a:lstStyle/>
          <a:p>
            <a:r>
              <a:rPr lang="en-US" altLang="zh-CN" sz="2000" dirty="0"/>
              <a:t>3. </a:t>
            </a:r>
            <a:r>
              <a:rPr lang="zh-CN" altLang="en-US" sz="2000" dirty="0"/>
              <a:t>通用接口</a:t>
            </a:r>
          </a:p>
          <a:p>
            <a:r>
              <a:rPr lang="zh-CN" altLang="en-US" sz="2000" dirty="0"/>
              <a:t>前面提到的多模态基础模型是为特定目的设计的，用于解决一组特定的计算机视觉问题或任务。通用模型的出现为 </a:t>
            </a:r>
            <a:r>
              <a:rPr lang="en-US" altLang="zh-CN" sz="2000" dirty="0"/>
              <a:t>AI </a:t>
            </a:r>
            <a:r>
              <a:rPr lang="zh-CN" altLang="en-US" sz="2000" dirty="0"/>
              <a:t>智能体（ </a:t>
            </a:r>
            <a:r>
              <a:rPr lang="en-US" altLang="zh-CN" sz="2000" dirty="0"/>
              <a:t>AI Agent</a:t>
            </a:r>
            <a:r>
              <a:rPr lang="zh-CN" altLang="en-US" sz="2000" dirty="0"/>
              <a:t>）奠定了基础。现有的努力集中在上述三个研究问题上。第一个问题旨在统一视觉理解和生成模型。这些模型受到自然语言处理领域 </a:t>
            </a:r>
            <a:r>
              <a:rPr lang="en-US" altLang="zh-CN" sz="2000" dirty="0"/>
              <a:t>LLM </a:t>
            </a:r>
            <a:r>
              <a:rPr lang="zh-CN" altLang="en-US" sz="2000" dirty="0"/>
              <a:t>的统一精神的启发，但在建模中并没有利用预训练的 </a:t>
            </a:r>
            <a:r>
              <a:rPr lang="en-US" altLang="zh-CN" sz="2000" dirty="0"/>
              <a:t>LLM</a:t>
            </a:r>
            <a:r>
              <a:rPr lang="zh-CN" altLang="en-US" sz="2000" dirty="0"/>
              <a:t>。相比之下，另外两个问题在建模中包含 </a:t>
            </a:r>
            <a:r>
              <a:rPr lang="en-US" altLang="zh-CN" sz="2000" dirty="0"/>
              <a:t>LLM</a:t>
            </a:r>
            <a:r>
              <a:rPr lang="zh-CN" altLang="en-US" sz="2000" dirty="0"/>
              <a:t>，包括训练和与 </a:t>
            </a:r>
            <a:r>
              <a:rPr lang="en-US" altLang="zh-CN" sz="2000" dirty="0"/>
              <a:t>LLM </a:t>
            </a:r>
            <a:r>
              <a:rPr lang="zh-CN" altLang="en-US" sz="2000" dirty="0"/>
              <a:t>的连接。</a:t>
            </a:r>
          </a:p>
        </p:txBody>
      </p:sp>
    </p:spTree>
    <p:extLst>
      <p:ext uri="{BB962C8B-B14F-4D97-AF65-F5344CB8AC3E}">
        <p14:creationId xmlns:p14="http://schemas.microsoft.com/office/powerpoint/2010/main" val="3666873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1.2 Bert</a:t>
            </a:r>
            <a:r>
              <a:rPr lang="zh-CN" altLang="en-US" b="1" dirty="0"/>
              <a:t>技术详解</a:t>
            </a:r>
          </a:p>
        </p:txBody>
      </p:sp>
      <p:pic>
        <p:nvPicPr>
          <p:cNvPr id="3" name="图片 2">
            <a:extLst>
              <a:ext uri="{FF2B5EF4-FFF2-40B4-BE49-F238E27FC236}">
                <a16:creationId xmlns:a16="http://schemas.microsoft.com/office/drawing/2014/main" id="{CB5E868C-E946-40C6-B5D4-4985DFF1280E}"/>
              </a:ext>
            </a:extLst>
          </p:cNvPr>
          <p:cNvPicPr>
            <a:picLocks noChangeAspect="1"/>
          </p:cNvPicPr>
          <p:nvPr/>
        </p:nvPicPr>
        <p:blipFill>
          <a:blip r:embed="rId3"/>
          <a:stretch>
            <a:fillRect/>
          </a:stretch>
        </p:blipFill>
        <p:spPr>
          <a:xfrm>
            <a:off x="332946" y="1037233"/>
            <a:ext cx="5025339" cy="4783534"/>
          </a:xfrm>
          <a:prstGeom prst="rect">
            <a:avLst/>
          </a:prstGeom>
        </p:spPr>
      </p:pic>
      <p:sp>
        <p:nvSpPr>
          <p:cNvPr id="6" name="文本框 5">
            <a:extLst>
              <a:ext uri="{FF2B5EF4-FFF2-40B4-BE49-F238E27FC236}">
                <a16:creationId xmlns:a16="http://schemas.microsoft.com/office/drawing/2014/main" id="{95E6AD19-02BA-46AD-8D1E-FDEBF5FFAB82}"/>
              </a:ext>
            </a:extLst>
          </p:cNvPr>
          <p:cNvSpPr txBox="1"/>
          <p:nvPr/>
        </p:nvSpPr>
        <p:spPr>
          <a:xfrm>
            <a:off x="5534212" y="2032338"/>
            <a:ext cx="6496423" cy="2677656"/>
          </a:xfrm>
          <a:prstGeom prst="rect">
            <a:avLst/>
          </a:prstGeom>
          <a:noFill/>
        </p:spPr>
        <p:txBody>
          <a:bodyPr wrap="square">
            <a:spAutoFit/>
          </a:bodyPr>
          <a:lstStyle/>
          <a:p>
            <a:r>
              <a:rPr lang="en-US" altLang="zh-CN" sz="2400" dirty="0"/>
              <a:t>BERT </a:t>
            </a:r>
            <a:r>
              <a:rPr lang="zh-CN" altLang="en-US" sz="2400" dirty="0"/>
              <a:t>主要由多层 </a:t>
            </a:r>
            <a:r>
              <a:rPr lang="en-US" altLang="zh-CN" sz="2400" dirty="0"/>
              <a:t>Transformer </a:t>
            </a:r>
            <a:r>
              <a:rPr lang="zh-CN" altLang="en-US" sz="2400" dirty="0"/>
              <a:t>编码器组成，这意味着在编码过程中，每个位置都能获得所有位置的信息（不仅是历史位置的信息）。 </a:t>
            </a:r>
            <a:r>
              <a:rPr lang="en-US" altLang="zh-CN" sz="2400" dirty="0"/>
              <a:t>BERT </a:t>
            </a:r>
            <a:r>
              <a:rPr lang="zh-CN" altLang="en-US" sz="2400" dirty="0"/>
              <a:t>同样由输入层、编码层和输出层三部分组成，其中编码层由多层 </a:t>
            </a:r>
            <a:r>
              <a:rPr lang="en-US" altLang="zh-CN" sz="2400" dirty="0"/>
              <a:t>Transformer </a:t>
            </a:r>
            <a:r>
              <a:rPr lang="zh-CN" altLang="en-US" sz="2400" dirty="0"/>
              <a:t>编码器组成。在预训练时，模型的最后有两个输出层：掩码语言模型和下一句预测。</a:t>
            </a:r>
          </a:p>
        </p:txBody>
      </p:sp>
    </p:spTree>
    <p:extLst>
      <p:ext uri="{BB962C8B-B14F-4D97-AF65-F5344CB8AC3E}">
        <p14:creationId xmlns:p14="http://schemas.microsoft.com/office/powerpoint/2010/main" val="1207264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1.2 Bert</a:t>
            </a:r>
            <a:r>
              <a:rPr lang="zh-CN" altLang="en-US" b="1" dirty="0"/>
              <a:t>技术详解</a:t>
            </a:r>
          </a:p>
        </p:txBody>
      </p:sp>
      <p:pic>
        <p:nvPicPr>
          <p:cNvPr id="4" name="图片 3">
            <a:extLst>
              <a:ext uri="{FF2B5EF4-FFF2-40B4-BE49-F238E27FC236}">
                <a16:creationId xmlns:a16="http://schemas.microsoft.com/office/drawing/2014/main" id="{EFE7E4C7-65D6-437E-BD2A-EE26B6D92642}"/>
              </a:ext>
            </a:extLst>
          </p:cNvPr>
          <p:cNvPicPr>
            <a:picLocks noChangeAspect="1"/>
          </p:cNvPicPr>
          <p:nvPr/>
        </p:nvPicPr>
        <p:blipFill>
          <a:blip r:embed="rId3"/>
          <a:stretch>
            <a:fillRect/>
          </a:stretch>
        </p:blipFill>
        <p:spPr>
          <a:xfrm>
            <a:off x="916282" y="1046386"/>
            <a:ext cx="9825663" cy="3322414"/>
          </a:xfrm>
          <a:prstGeom prst="rect">
            <a:avLst/>
          </a:prstGeom>
        </p:spPr>
      </p:pic>
      <p:sp>
        <p:nvSpPr>
          <p:cNvPr id="8" name="文本框 7">
            <a:extLst>
              <a:ext uri="{FF2B5EF4-FFF2-40B4-BE49-F238E27FC236}">
                <a16:creationId xmlns:a16="http://schemas.microsoft.com/office/drawing/2014/main" id="{8FB5B346-F23A-4BC7-A7A5-828137419803}"/>
              </a:ext>
            </a:extLst>
          </p:cNvPr>
          <p:cNvSpPr txBox="1"/>
          <p:nvPr/>
        </p:nvSpPr>
        <p:spPr>
          <a:xfrm>
            <a:off x="221129" y="4770602"/>
            <a:ext cx="11779625" cy="1569660"/>
          </a:xfrm>
          <a:prstGeom prst="rect">
            <a:avLst/>
          </a:prstGeom>
          <a:noFill/>
        </p:spPr>
        <p:txBody>
          <a:bodyPr wrap="square">
            <a:spAutoFit/>
          </a:bodyPr>
          <a:lstStyle/>
          <a:p>
            <a:r>
              <a:rPr lang="en-US" altLang="zh-CN" sz="2400" dirty="0"/>
              <a:t>BERT </a:t>
            </a:r>
            <a:r>
              <a:rPr lang="zh-CN" altLang="en-US" sz="2400" dirty="0"/>
              <a:t>模型的输入表示主要包括三个部分： </a:t>
            </a:r>
            <a:r>
              <a:rPr lang="en-US" altLang="zh-CN" sz="2400" dirty="0"/>
              <a:t>Token Embedding</a:t>
            </a:r>
            <a:r>
              <a:rPr lang="zh-CN" altLang="en-US" sz="2400" dirty="0"/>
              <a:t>、 </a:t>
            </a:r>
            <a:r>
              <a:rPr lang="en-US" altLang="zh-CN" sz="2400" dirty="0"/>
              <a:t>Segment Embedding </a:t>
            </a:r>
            <a:r>
              <a:rPr lang="zh-CN" altLang="en-US" sz="2400" dirty="0"/>
              <a:t>和</a:t>
            </a:r>
            <a:r>
              <a:rPr lang="en-US" altLang="zh-CN" sz="2400" dirty="0"/>
              <a:t>Position Embedding</a:t>
            </a:r>
            <a:r>
              <a:rPr lang="zh-CN" altLang="en-US" sz="2400" dirty="0"/>
              <a:t>。其中， </a:t>
            </a:r>
            <a:r>
              <a:rPr lang="en-US" altLang="zh-CN" sz="2400" dirty="0"/>
              <a:t>Token Embedding </a:t>
            </a:r>
            <a:r>
              <a:rPr lang="zh-CN" altLang="en-US" sz="2400" dirty="0"/>
              <a:t>用于表示每个单词的向量表示， </a:t>
            </a:r>
            <a:r>
              <a:rPr lang="en-US" altLang="zh-CN" sz="2400" dirty="0"/>
              <a:t>Segment Embedding </a:t>
            </a:r>
            <a:r>
              <a:rPr lang="zh-CN" altLang="en-US" sz="2400" dirty="0"/>
              <a:t>用于区分不同句子的输入， </a:t>
            </a:r>
            <a:r>
              <a:rPr lang="en-US" altLang="zh-CN" sz="2400" dirty="0"/>
              <a:t>Position Embedding </a:t>
            </a:r>
            <a:r>
              <a:rPr lang="zh-CN" altLang="en-US" sz="2400" dirty="0"/>
              <a:t>用于表明每个单词在句子中的位置。</a:t>
            </a:r>
          </a:p>
        </p:txBody>
      </p:sp>
    </p:spTree>
    <p:extLst>
      <p:ext uri="{BB962C8B-B14F-4D97-AF65-F5344CB8AC3E}">
        <p14:creationId xmlns:p14="http://schemas.microsoft.com/office/powerpoint/2010/main" val="1555309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1.3 </a:t>
            </a:r>
            <a:r>
              <a:rPr lang="en-US" altLang="zh-CN" b="1" dirty="0" err="1"/>
              <a:t>ViT</a:t>
            </a:r>
            <a:r>
              <a:rPr lang="zh-CN" altLang="en-US" b="1" dirty="0"/>
              <a:t>技术详解</a:t>
            </a:r>
          </a:p>
        </p:txBody>
      </p:sp>
      <p:pic>
        <p:nvPicPr>
          <p:cNvPr id="3" name="图片 2">
            <a:extLst>
              <a:ext uri="{FF2B5EF4-FFF2-40B4-BE49-F238E27FC236}">
                <a16:creationId xmlns:a16="http://schemas.microsoft.com/office/drawing/2014/main" id="{AAAD606F-7ED5-42EC-AB5D-FF29FDF38A64}"/>
              </a:ext>
            </a:extLst>
          </p:cNvPr>
          <p:cNvPicPr>
            <a:picLocks noChangeAspect="1"/>
          </p:cNvPicPr>
          <p:nvPr/>
        </p:nvPicPr>
        <p:blipFill>
          <a:blip r:embed="rId3"/>
          <a:stretch>
            <a:fillRect/>
          </a:stretch>
        </p:blipFill>
        <p:spPr>
          <a:xfrm>
            <a:off x="1900520" y="767677"/>
            <a:ext cx="7990540" cy="4271866"/>
          </a:xfrm>
          <a:prstGeom prst="rect">
            <a:avLst/>
          </a:prstGeom>
        </p:spPr>
      </p:pic>
      <p:sp>
        <p:nvSpPr>
          <p:cNvPr id="6" name="文本框 5">
            <a:extLst>
              <a:ext uri="{FF2B5EF4-FFF2-40B4-BE49-F238E27FC236}">
                <a16:creationId xmlns:a16="http://schemas.microsoft.com/office/drawing/2014/main" id="{EA893DD3-26EC-48DF-9FB6-0C1988D71356}"/>
              </a:ext>
            </a:extLst>
          </p:cNvPr>
          <p:cNvSpPr txBox="1"/>
          <p:nvPr/>
        </p:nvSpPr>
        <p:spPr>
          <a:xfrm>
            <a:off x="282633" y="5165049"/>
            <a:ext cx="11449179" cy="1569660"/>
          </a:xfrm>
          <a:prstGeom prst="rect">
            <a:avLst/>
          </a:prstGeom>
          <a:noFill/>
        </p:spPr>
        <p:txBody>
          <a:bodyPr wrap="square">
            <a:spAutoFit/>
          </a:bodyPr>
          <a:lstStyle/>
          <a:p>
            <a:r>
              <a:rPr lang="en-US" altLang="zh-CN" sz="2400" dirty="0" err="1"/>
              <a:t>ViT</a:t>
            </a:r>
            <a:r>
              <a:rPr lang="en-US" altLang="zh-CN" sz="2400" dirty="0"/>
              <a:t> </a:t>
            </a:r>
            <a:r>
              <a:rPr lang="zh-CN" altLang="en-US" sz="2400" dirty="0"/>
              <a:t>模型的输入是图像，首先将图像分成一个个小的图像块（ </a:t>
            </a:r>
            <a:r>
              <a:rPr lang="en-US" altLang="zh-CN" sz="2400" dirty="0"/>
              <a:t>Patch</a:t>
            </a:r>
            <a:r>
              <a:rPr lang="zh-CN" altLang="en-US" sz="2400" dirty="0"/>
              <a:t>），然后将每个图像块进行扁平化处理，得到一个序列。接着，将序列输入 </a:t>
            </a:r>
            <a:r>
              <a:rPr lang="en-US" altLang="zh-CN" sz="2400" dirty="0"/>
              <a:t>Transformer </a:t>
            </a:r>
            <a:r>
              <a:rPr lang="zh-CN" altLang="en-US" sz="2400" dirty="0"/>
              <a:t>编码器中，通过多个 </a:t>
            </a:r>
            <a:r>
              <a:rPr lang="en-US" altLang="zh-CN" sz="2400" dirty="0"/>
              <a:t>Transformer</a:t>
            </a:r>
            <a:r>
              <a:rPr lang="zh-CN" altLang="en-US" sz="2400" dirty="0"/>
              <a:t>编码器层学习图像中的特征表示。最后，使用一个全连接层将编码器的输出映射到类别标签。</a:t>
            </a:r>
          </a:p>
        </p:txBody>
      </p:sp>
    </p:spTree>
    <p:extLst>
      <p:ext uri="{BB962C8B-B14F-4D97-AF65-F5344CB8AC3E}">
        <p14:creationId xmlns:p14="http://schemas.microsoft.com/office/powerpoint/2010/main" val="2186733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1.3 </a:t>
            </a:r>
            <a:r>
              <a:rPr lang="en-US" altLang="zh-CN" b="1" dirty="0" err="1"/>
              <a:t>ViT</a:t>
            </a:r>
            <a:r>
              <a:rPr lang="zh-CN" altLang="en-US" b="1" dirty="0"/>
              <a:t>技术详解</a:t>
            </a:r>
          </a:p>
        </p:txBody>
      </p:sp>
      <p:pic>
        <p:nvPicPr>
          <p:cNvPr id="4" name="图片 3">
            <a:extLst>
              <a:ext uri="{FF2B5EF4-FFF2-40B4-BE49-F238E27FC236}">
                <a16:creationId xmlns:a16="http://schemas.microsoft.com/office/drawing/2014/main" id="{57FAE9CA-1E3F-441B-8E95-26D0D7A569A5}"/>
              </a:ext>
            </a:extLst>
          </p:cNvPr>
          <p:cNvPicPr>
            <a:picLocks noChangeAspect="1"/>
          </p:cNvPicPr>
          <p:nvPr/>
        </p:nvPicPr>
        <p:blipFill>
          <a:blip r:embed="rId3"/>
          <a:stretch>
            <a:fillRect/>
          </a:stretch>
        </p:blipFill>
        <p:spPr>
          <a:xfrm>
            <a:off x="2596846" y="926353"/>
            <a:ext cx="6627765" cy="3454033"/>
          </a:xfrm>
          <a:prstGeom prst="rect">
            <a:avLst/>
          </a:prstGeom>
        </p:spPr>
      </p:pic>
      <p:sp>
        <p:nvSpPr>
          <p:cNvPr id="8" name="文本框 7">
            <a:extLst>
              <a:ext uri="{FF2B5EF4-FFF2-40B4-BE49-F238E27FC236}">
                <a16:creationId xmlns:a16="http://schemas.microsoft.com/office/drawing/2014/main" id="{2909EF9E-3C5F-41C1-B985-E561D22F91F6}"/>
              </a:ext>
            </a:extLst>
          </p:cNvPr>
          <p:cNvSpPr txBox="1"/>
          <p:nvPr/>
        </p:nvSpPr>
        <p:spPr>
          <a:xfrm>
            <a:off x="579717" y="4380386"/>
            <a:ext cx="11032564" cy="2308324"/>
          </a:xfrm>
          <a:prstGeom prst="rect">
            <a:avLst/>
          </a:prstGeom>
          <a:noFill/>
        </p:spPr>
        <p:txBody>
          <a:bodyPr wrap="square">
            <a:spAutoFit/>
          </a:bodyPr>
          <a:lstStyle/>
          <a:p>
            <a:r>
              <a:rPr lang="en-US" altLang="zh-CN" sz="2400" dirty="0"/>
              <a:t>MAE </a:t>
            </a:r>
            <a:r>
              <a:rPr lang="zh-CN" altLang="en-US" sz="2400" dirty="0"/>
              <a:t>是一个非对称的编码器</a:t>
            </a:r>
            <a:r>
              <a:rPr lang="en-US" altLang="zh-CN" sz="2400" dirty="0"/>
              <a:t>-</a:t>
            </a:r>
            <a:r>
              <a:rPr lang="zh-CN" altLang="en-US" sz="2400" dirty="0"/>
              <a:t>解码器（ </a:t>
            </a:r>
            <a:r>
              <a:rPr lang="en-US" altLang="zh-CN" sz="2400" dirty="0"/>
              <a:t>Encoder-Decoder</a:t>
            </a:r>
            <a:r>
              <a:rPr lang="zh-CN" altLang="en-US" sz="2400" dirty="0"/>
              <a:t>）结构的模型，编码器结构采用了 </a:t>
            </a:r>
            <a:r>
              <a:rPr lang="en-US" altLang="zh-CN" sz="2400" dirty="0" err="1"/>
              <a:t>ViT</a:t>
            </a:r>
            <a:r>
              <a:rPr lang="en-US" altLang="zh-CN" sz="2400" dirty="0"/>
              <a:t> </a:t>
            </a:r>
            <a:r>
              <a:rPr lang="zh-CN" altLang="en-US" sz="2400" dirty="0"/>
              <a:t>提出的以 </a:t>
            </a:r>
            <a:r>
              <a:rPr lang="en-US" altLang="zh-CN" sz="2400" dirty="0"/>
              <a:t>Transformer </a:t>
            </a:r>
            <a:r>
              <a:rPr lang="zh-CN" altLang="en-US" sz="2400" dirty="0"/>
              <a:t>为基础的骨干网络，它基于图像块的输入正好可以作为掩码的基本单元。 </a:t>
            </a:r>
            <a:r>
              <a:rPr lang="en-US" altLang="zh-CN" sz="2400" dirty="0"/>
              <a:t>MAE </a:t>
            </a:r>
            <a:r>
              <a:rPr lang="zh-CN" altLang="en-US" sz="2400" dirty="0"/>
              <a:t>的解码器是一个轻量级的结构，在深度和宽度上都比编码器小很多。 </a:t>
            </a:r>
            <a:r>
              <a:rPr lang="en-US" altLang="zh-CN" sz="2400" dirty="0"/>
              <a:t>MAE </a:t>
            </a:r>
            <a:r>
              <a:rPr lang="zh-CN" altLang="en-US" sz="2400" dirty="0"/>
              <a:t>的另一个非对称特性表现在编码器仅将未被掩码的部分作为输入，而解码器将整个图像的图像块（掩码标志和编码器编码后的未被掩码图像块的图像特征）作为输入。</a:t>
            </a:r>
          </a:p>
        </p:txBody>
      </p:sp>
    </p:spTree>
    <p:extLst>
      <p:ext uri="{BB962C8B-B14F-4D97-AF65-F5344CB8AC3E}">
        <p14:creationId xmlns:p14="http://schemas.microsoft.com/office/powerpoint/2010/main" val="2606201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1.4 GPT</a:t>
            </a:r>
            <a:r>
              <a:rPr lang="zh-CN" altLang="en-US" b="1" dirty="0"/>
              <a:t>系列</a:t>
            </a:r>
          </a:p>
        </p:txBody>
      </p:sp>
      <p:pic>
        <p:nvPicPr>
          <p:cNvPr id="3" name="图片 2">
            <a:extLst>
              <a:ext uri="{FF2B5EF4-FFF2-40B4-BE49-F238E27FC236}">
                <a16:creationId xmlns:a16="http://schemas.microsoft.com/office/drawing/2014/main" id="{25604A8C-134D-4CF7-83F1-DE0641F7D45B}"/>
              </a:ext>
            </a:extLst>
          </p:cNvPr>
          <p:cNvPicPr>
            <a:picLocks noChangeAspect="1"/>
          </p:cNvPicPr>
          <p:nvPr/>
        </p:nvPicPr>
        <p:blipFill>
          <a:blip r:embed="rId3"/>
          <a:stretch>
            <a:fillRect/>
          </a:stretch>
        </p:blipFill>
        <p:spPr>
          <a:xfrm>
            <a:off x="2072513" y="864655"/>
            <a:ext cx="7746830" cy="3652166"/>
          </a:xfrm>
          <a:prstGeom prst="rect">
            <a:avLst/>
          </a:prstGeom>
        </p:spPr>
      </p:pic>
      <p:sp>
        <p:nvSpPr>
          <p:cNvPr id="5" name="文本框 4">
            <a:extLst>
              <a:ext uri="{FF2B5EF4-FFF2-40B4-BE49-F238E27FC236}">
                <a16:creationId xmlns:a16="http://schemas.microsoft.com/office/drawing/2014/main" id="{4C1B3736-88EA-4B73-9215-1568033E79CF}"/>
              </a:ext>
            </a:extLst>
          </p:cNvPr>
          <p:cNvSpPr txBox="1"/>
          <p:nvPr/>
        </p:nvSpPr>
        <p:spPr>
          <a:xfrm>
            <a:off x="696259" y="4722619"/>
            <a:ext cx="11328400" cy="1938992"/>
          </a:xfrm>
          <a:prstGeom prst="rect">
            <a:avLst/>
          </a:prstGeom>
          <a:noFill/>
        </p:spPr>
        <p:txBody>
          <a:bodyPr wrap="square">
            <a:spAutoFit/>
          </a:bodyPr>
          <a:lstStyle/>
          <a:p>
            <a:r>
              <a:rPr lang="en-US" altLang="zh-CN" sz="2000" dirty="0"/>
              <a:t>GPT-1 </a:t>
            </a:r>
            <a:r>
              <a:rPr lang="zh-CN" altLang="en-US" sz="2000" dirty="0"/>
              <a:t>模型的训练主要包括以下两个阶段。</a:t>
            </a:r>
          </a:p>
          <a:p>
            <a:r>
              <a:rPr lang="zh-CN" altLang="en-US" sz="2000" dirty="0"/>
              <a:t>（ </a:t>
            </a:r>
            <a:r>
              <a:rPr lang="en-US" altLang="zh-CN" sz="2000" dirty="0"/>
              <a:t>1</a:t>
            </a:r>
            <a:r>
              <a:rPr lang="zh-CN" altLang="en-US" sz="2000" dirty="0"/>
              <a:t>） 无监督预训练：利用大量未标注的数据预训练一个语言模型。</a:t>
            </a:r>
          </a:p>
          <a:p>
            <a:r>
              <a:rPr lang="zh-CN" altLang="en-US" sz="2000" dirty="0"/>
              <a:t>（ </a:t>
            </a:r>
            <a:r>
              <a:rPr lang="en-US" altLang="zh-CN" sz="2000" dirty="0"/>
              <a:t>2</a:t>
            </a:r>
            <a:r>
              <a:rPr lang="zh-CN" altLang="en-US" sz="2000" dirty="0"/>
              <a:t>） 有监督微调：利用标注数据对预训练好的语言模型进行微调，将其迁移到各种有监督的自然语言处理任务上。 </a:t>
            </a:r>
            <a:r>
              <a:rPr lang="en-US" altLang="zh-CN" sz="2000" dirty="0"/>
              <a:t>GPT-1 </a:t>
            </a:r>
            <a:r>
              <a:rPr lang="zh-CN" altLang="en-US" sz="2000" dirty="0"/>
              <a:t>这样的训练方式本质上是一种半监督方法，旨在学习一个通用的表示，让其在后续训练不同的任务时，只需要很小的改动。 </a:t>
            </a:r>
            <a:r>
              <a:rPr lang="en-US" altLang="zh-CN" sz="2000" dirty="0"/>
              <a:t>GPT-1 </a:t>
            </a:r>
            <a:r>
              <a:rPr lang="zh-CN" altLang="en-US" sz="2000" dirty="0"/>
              <a:t>的整体结构如图 所示，左图为 </a:t>
            </a:r>
            <a:r>
              <a:rPr lang="en-US" altLang="zh-CN" sz="2000" dirty="0"/>
              <a:t>GPT-1 </a:t>
            </a:r>
            <a:r>
              <a:rPr lang="zh-CN" altLang="en-US" sz="2000" dirty="0"/>
              <a:t>采用的 </a:t>
            </a:r>
            <a:r>
              <a:rPr lang="en-US" altLang="zh-CN" sz="2000" dirty="0"/>
              <a:t>Transformer </a:t>
            </a:r>
            <a:r>
              <a:rPr lang="zh-CN" altLang="en-US" sz="2000" dirty="0"/>
              <a:t>结构和训练目标，右图为 </a:t>
            </a:r>
            <a:r>
              <a:rPr lang="en-US" altLang="zh-CN" sz="2000" dirty="0"/>
              <a:t>GPT-1 </a:t>
            </a:r>
            <a:r>
              <a:rPr lang="zh-CN" altLang="en-US" sz="2000" dirty="0"/>
              <a:t>训练的不同微调任务。</a:t>
            </a:r>
          </a:p>
        </p:txBody>
      </p:sp>
    </p:spTree>
    <p:extLst>
      <p:ext uri="{BB962C8B-B14F-4D97-AF65-F5344CB8AC3E}">
        <p14:creationId xmlns:p14="http://schemas.microsoft.com/office/powerpoint/2010/main" val="759075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1.4 GPT</a:t>
            </a:r>
            <a:r>
              <a:rPr lang="zh-CN" altLang="en-US" b="1" dirty="0"/>
              <a:t>系列</a:t>
            </a:r>
          </a:p>
        </p:txBody>
      </p:sp>
      <p:sp>
        <p:nvSpPr>
          <p:cNvPr id="6" name="文本框 5">
            <a:extLst>
              <a:ext uri="{FF2B5EF4-FFF2-40B4-BE49-F238E27FC236}">
                <a16:creationId xmlns:a16="http://schemas.microsoft.com/office/drawing/2014/main" id="{ABF2D277-C414-4254-9C46-C678E410262C}"/>
              </a:ext>
            </a:extLst>
          </p:cNvPr>
          <p:cNvSpPr txBox="1"/>
          <p:nvPr/>
        </p:nvSpPr>
        <p:spPr>
          <a:xfrm>
            <a:off x="388469" y="1043871"/>
            <a:ext cx="11002683" cy="2308324"/>
          </a:xfrm>
          <a:prstGeom prst="rect">
            <a:avLst/>
          </a:prstGeom>
          <a:noFill/>
        </p:spPr>
        <p:txBody>
          <a:bodyPr wrap="square">
            <a:spAutoFit/>
          </a:bodyPr>
          <a:lstStyle/>
          <a:p>
            <a:r>
              <a:rPr lang="en-US" altLang="zh-CN" sz="2400" dirty="0"/>
              <a:t>GPT-2 </a:t>
            </a:r>
            <a:r>
              <a:rPr lang="zh-CN" altLang="en-US" sz="2400" dirty="0"/>
              <a:t>无监督学习的方式和 </a:t>
            </a:r>
            <a:r>
              <a:rPr lang="en-US" altLang="zh-CN" sz="2400" dirty="0"/>
              <a:t>GPT-1 </a:t>
            </a:r>
            <a:r>
              <a:rPr lang="zh-CN" altLang="en-US" sz="2400" dirty="0"/>
              <a:t>是一样的，但是使用了大量不同任务的高质量数据，每一个任务都要保证其损失函数能收敛，不同任务之间共享参数，进一步提升了模型的泛化能力。在加深网络与增加数据量的同时， </a:t>
            </a:r>
            <a:r>
              <a:rPr lang="en-US" altLang="zh-CN" sz="2400" dirty="0"/>
              <a:t>GPT-2 </a:t>
            </a:r>
            <a:r>
              <a:rPr lang="zh-CN" altLang="en-US" sz="2400" dirty="0"/>
              <a:t>取消了微调步骤，不再针对不同任务分别进行微调建模。相比于有监督的多任务学习，语言模型只是不需要定义哪些字段是输入和输出。实际上，有监督的输出只是语言模型序列中的一个子集。</a:t>
            </a:r>
          </a:p>
        </p:txBody>
      </p:sp>
      <p:sp>
        <p:nvSpPr>
          <p:cNvPr id="8" name="文本框 7">
            <a:extLst>
              <a:ext uri="{FF2B5EF4-FFF2-40B4-BE49-F238E27FC236}">
                <a16:creationId xmlns:a16="http://schemas.microsoft.com/office/drawing/2014/main" id="{C927A225-6DF6-423F-AB8F-CE72546F05E8}"/>
              </a:ext>
            </a:extLst>
          </p:cNvPr>
          <p:cNvSpPr txBox="1"/>
          <p:nvPr/>
        </p:nvSpPr>
        <p:spPr>
          <a:xfrm>
            <a:off x="282633" y="3659412"/>
            <a:ext cx="11355296" cy="2677656"/>
          </a:xfrm>
          <a:prstGeom prst="rect">
            <a:avLst/>
          </a:prstGeom>
          <a:noFill/>
        </p:spPr>
        <p:txBody>
          <a:bodyPr wrap="square">
            <a:spAutoFit/>
          </a:bodyPr>
          <a:lstStyle/>
          <a:p>
            <a:r>
              <a:rPr lang="en-US" altLang="zh-CN" sz="2400" dirty="0"/>
              <a:t>GPT-3 </a:t>
            </a:r>
            <a:r>
              <a:rPr lang="zh-CN" altLang="en-US" sz="2400" dirty="0"/>
              <a:t>是一个自回归语言模型，沿用了 </a:t>
            </a:r>
            <a:r>
              <a:rPr lang="en-US" altLang="zh-CN" sz="2400" dirty="0"/>
              <a:t>GPT-2 </a:t>
            </a:r>
            <a:r>
              <a:rPr lang="zh-CN" altLang="en-US" sz="2400" dirty="0"/>
              <a:t>的结构，在网络容量上有很大的提升，采用了</a:t>
            </a:r>
            <a:r>
              <a:rPr lang="en-US" altLang="zh-CN" sz="2400" dirty="0"/>
              <a:t>96 </a:t>
            </a:r>
            <a:r>
              <a:rPr lang="zh-CN" altLang="en-US" sz="2400" dirty="0"/>
              <a:t>层的多头 </a:t>
            </a:r>
            <a:r>
              <a:rPr lang="en-US" altLang="zh-CN" sz="2400" dirty="0"/>
              <a:t>Transformer</a:t>
            </a:r>
            <a:r>
              <a:rPr lang="zh-CN" altLang="en-US" sz="2400" dirty="0"/>
              <a:t>，词向量维度为 </a:t>
            </a:r>
            <a:r>
              <a:rPr lang="en-US" altLang="zh-CN" sz="2400" dirty="0"/>
              <a:t>12,288</a:t>
            </a:r>
            <a:r>
              <a:rPr lang="zh-CN" altLang="en-US" sz="2400" dirty="0"/>
              <a:t>，共有 </a:t>
            </a:r>
            <a:r>
              <a:rPr lang="en-US" altLang="zh-CN" sz="2400" dirty="0"/>
              <a:t>1,750 </a:t>
            </a:r>
            <a:r>
              <a:rPr lang="zh-CN" altLang="en-US" sz="2400" dirty="0"/>
              <a:t>亿个参数，是 </a:t>
            </a:r>
            <a:r>
              <a:rPr lang="en-US" altLang="zh-CN" sz="2400" dirty="0"/>
              <a:t>GPT-2 </a:t>
            </a:r>
            <a:r>
              <a:rPr lang="zh-CN" altLang="en-US" sz="2400" dirty="0"/>
              <a:t>的 </a:t>
            </a:r>
            <a:r>
              <a:rPr lang="en-US" altLang="zh-CN" sz="2400" dirty="0"/>
              <a:t>100 </a:t>
            </a:r>
            <a:r>
              <a:rPr lang="zh-CN" altLang="en-US" sz="2400" dirty="0"/>
              <a:t>多倍。在给出任务的描述和一些参考案例的情况下， </a:t>
            </a:r>
            <a:r>
              <a:rPr lang="en-US" altLang="zh-CN" sz="2400" dirty="0"/>
              <a:t>GPT-3 </a:t>
            </a:r>
            <a:r>
              <a:rPr lang="zh-CN" altLang="en-US" sz="2400" dirty="0"/>
              <a:t>模型能根据当前的任务描述、参数案例理解当前的语境，即使在下游任务和预训练的数据分布不一致的情况下，模型也能表现得很好。 </a:t>
            </a:r>
            <a:r>
              <a:rPr lang="en-US" altLang="zh-CN" sz="2400" dirty="0"/>
              <a:t>GPT-3 </a:t>
            </a:r>
            <a:r>
              <a:rPr lang="zh-CN" altLang="en-US" sz="2400" dirty="0"/>
              <a:t>并没有进行微调，在计算子任务的时候不需要计算梯度，而是让案例作为一种输入的指导，帮助模型更好地完成任务。</a:t>
            </a:r>
          </a:p>
        </p:txBody>
      </p:sp>
    </p:spTree>
    <p:extLst>
      <p:ext uri="{BB962C8B-B14F-4D97-AF65-F5344CB8AC3E}">
        <p14:creationId xmlns:p14="http://schemas.microsoft.com/office/powerpoint/2010/main" val="1990437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1.4 GPT</a:t>
            </a:r>
            <a:r>
              <a:rPr lang="zh-CN" altLang="en-US" b="1" dirty="0"/>
              <a:t>系列</a:t>
            </a:r>
          </a:p>
        </p:txBody>
      </p:sp>
      <p:pic>
        <p:nvPicPr>
          <p:cNvPr id="3" name="图片 2">
            <a:extLst>
              <a:ext uri="{FF2B5EF4-FFF2-40B4-BE49-F238E27FC236}">
                <a16:creationId xmlns:a16="http://schemas.microsoft.com/office/drawing/2014/main" id="{3B371CB8-2208-402A-9374-F0FF1B0C3DCB}"/>
              </a:ext>
            </a:extLst>
          </p:cNvPr>
          <p:cNvPicPr>
            <a:picLocks noChangeAspect="1"/>
          </p:cNvPicPr>
          <p:nvPr/>
        </p:nvPicPr>
        <p:blipFill>
          <a:blip r:embed="rId3"/>
          <a:stretch>
            <a:fillRect/>
          </a:stretch>
        </p:blipFill>
        <p:spPr>
          <a:xfrm>
            <a:off x="4708477" y="1167539"/>
            <a:ext cx="6853626" cy="5089825"/>
          </a:xfrm>
          <a:prstGeom prst="rect">
            <a:avLst/>
          </a:prstGeom>
        </p:spPr>
      </p:pic>
      <p:sp>
        <p:nvSpPr>
          <p:cNvPr id="10" name="文本框 9">
            <a:extLst>
              <a:ext uri="{FF2B5EF4-FFF2-40B4-BE49-F238E27FC236}">
                <a16:creationId xmlns:a16="http://schemas.microsoft.com/office/drawing/2014/main" id="{430D07C6-B578-4AED-AF1F-4123F5CF318E}"/>
              </a:ext>
            </a:extLst>
          </p:cNvPr>
          <p:cNvSpPr txBox="1"/>
          <p:nvPr/>
        </p:nvSpPr>
        <p:spPr>
          <a:xfrm>
            <a:off x="191247" y="1356223"/>
            <a:ext cx="4075953" cy="1200329"/>
          </a:xfrm>
          <a:prstGeom prst="rect">
            <a:avLst/>
          </a:prstGeom>
          <a:noFill/>
        </p:spPr>
        <p:txBody>
          <a:bodyPr wrap="square">
            <a:spAutoFit/>
          </a:bodyPr>
          <a:lstStyle/>
          <a:p>
            <a:r>
              <a:rPr lang="en-US" altLang="zh-CN" sz="2400" dirty="0"/>
              <a:t>GPT-3 </a:t>
            </a:r>
            <a:r>
              <a:rPr lang="zh-CN" altLang="en-US" sz="2400" dirty="0"/>
              <a:t>使用三种方式来评测所有的任务，包括 </a:t>
            </a:r>
            <a:r>
              <a:rPr lang="en-US" altLang="zh-CN" sz="2400" dirty="0"/>
              <a:t>Few-shot</a:t>
            </a:r>
            <a:r>
              <a:rPr lang="zh-CN" altLang="en-US" sz="2400" dirty="0"/>
              <a:t>、 </a:t>
            </a:r>
            <a:r>
              <a:rPr lang="en-US" altLang="zh-CN" sz="2400" dirty="0"/>
              <a:t>One-shot </a:t>
            </a:r>
            <a:r>
              <a:rPr lang="zh-CN" altLang="en-US" sz="2400" dirty="0"/>
              <a:t>和 </a:t>
            </a:r>
            <a:r>
              <a:rPr lang="en-US" altLang="zh-CN" sz="2400" dirty="0"/>
              <a:t>Zero-shot</a:t>
            </a:r>
            <a:r>
              <a:rPr lang="zh-CN" altLang="en-US" sz="2400" dirty="0"/>
              <a:t>。</a:t>
            </a:r>
          </a:p>
        </p:txBody>
      </p:sp>
      <p:sp>
        <p:nvSpPr>
          <p:cNvPr id="11" name="文本框 10">
            <a:extLst>
              <a:ext uri="{FF2B5EF4-FFF2-40B4-BE49-F238E27FC236}">
                <a16:creationId xmlns:a16="http://schemas.microsoft.com/office/drawing/2014/main" id="{A61CD8D7-6C58-4274-AE04-08AD8A56ABCB}"/>
              </a:ext>
            </a:extLst>
          </p:cNvPr>
          <p:cNvSpPr txBox="1"/>
          <p:nvPr/>
        </p:nvSpPr>
        <p:spPr>
          <a:xfrm>
            <a:off x="282633" y="2906983"/>
            <a:ext cx="4075953" cy="3046988"/>
          </a:xfrm>
          <a:prstGeom prst="rect">
            <a:avLst/>
          </a:prstGeom>
          <a:noFill/>
        </p:spPr>
        <p:txBody>
          <a:bodyPr wrap="square">
            <a:spAutoFit/>
          </a:bodyPr>
          <a:lstStyle/>
          <a:p>
            <a:r>
              <a:rPr lang="zh-CN" altLang="en-US" sz="2400" dirty="0"/>
              <a:t>这三种方式与原本的微调最大的不同，在于是否改变模型的参数。微调会在学习样本的过程中，不断调整自身模型的参数，而 </a:t>
            </a:r>
            <a:r>
              <a:rPr lang="en-US" altLang="zh-CN" sz="2400" dirty="0"/>
              <a:t>GPT-3 </a:t>
            </a:r>
            <a:r>
              <a:rPr lang="zh-CN" altLang="en-US" sz="2400" dirty="0"/>
              <a:t>的几种方式，则完全不会调整模型的参数，这也是一个模型能够处理所有任务的基础。</a:t>
            </a:r>
          </a:p>
        </p:txBody>
      </p:sp>
    </p:spTree>
    <p:extLst>
      <p:ext uri="{BB962C8B-B14F-4D97-AF65-F5344CB8AC3E}">
        <p14:creationId xmlns:p14="http://schemas.microsoft.com/office/powerpoint/2010/main" val="381074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1.5 </a:t>
            </a:r>
            <a:r>
              <a:rPr lang="en-US" altLang="zh-CN" b="1" dirty="0" err="1"/>
              <a:t>ChatGPT</a:t>
            </a:r>
            <a:r>
              <a:rPr lang="zh-CN" altLang="en-US" b="1" dirty="0"/>
              <a:t>简介</a:t>
            </a:r>
          </a:p>
        </p:txBody>
      </p:sp>
      <p:pic>
        <p:nvPicPr>
          <p:cNvPr id="5" name="图片 4">
            <a:extLst>
              <a:ext uri="{FF2B5EF4-FFF2-40B4-BE49-F238E27FC236}">
                <a16:creationId xmlns:a16="http://schemas.microsoft.com/office/drawing/2014/main" id="{DA210D3F-248D-4D0D-9A15-D7F5FDA67265}"/>
              </a:ext>
            </a:extLst>
          </p:cNvPr>
          <p:cNvPicPr>
            <a:picLocks noChangeAspect="1"/>
          </p:cNvPicPr>
          <p:nvPr/>
        </p:nvPicPr>
        <p:blipFill>
          <a:blip r:embed="rId3"/>
          <a:stretch>
            <a:fillRect/>
          </a:stretch>
        </p:blipFill>
        <p:spPr>
          <a:xfrm>
            <a:off x="2994685" y="986117"/>
            <a:ext cx="9197315" cy="5402729"/>
          </a:xfrm>
          <a:prstGeom prst="rect">
            <a:avLst/>
          </a:prstGeom>
        </p:spPr>
      </p:pic>
      <p:sp>
        <p:nvSpPr>
          <p:cNvPr id="8" name="文本框 7">
            <a:extLst>
              <a:ext uri="{FF2B5EF4-FFF2-40B4-BE49-F238E27FC236}">
                <a16:creationId xmlns:a16="http://schemas.microsoft.com/office/drawing/2014/main" id="{78FF95D9-C3A4-48E6-B81E-5639C5BC9A27}"/>
              </a:ext>
            </a:extLst>
          </p:cNvPr>
          <p:cNvSpPr txBox="1"/>
          <p:nvPr/>
        </p:nvSpPr>
        <p:spPr>
          <a:xfrm>
            <a:off x="127245" y="1710648"/>
            <a:ext cx="2771344" cy="3785652"/>
          </a:xfrm>
          <a:prstGeom prst="rect">
            <a:avLst/>
          </a:prstGeom>
          <a:noFill/>
        </p:spPr>
        <p:txBody>
          <a:bodyPr wrap="square">
            <a:spAutoFit/>
          </a:bodyPr>
          <a:lstStyle/>
          <a:p>
            <a:r>
              <a:rPr lang="zh-CN" altLang="en-US" sz="2000" dirty="0"/>
              <a:t>要了解 </a:t>
            </a:r>
            <a:r>
              <a:rPr lang="en-US" altLang="zh-CN" sz="2000" dirty="0" err="1"/>
              <a:t>ChatGPT</a:t>
            </a:r>
            <a:r>
              <a:rPr lang="zh-CN" altLang="en-US" sz="2000" dirty="0"/>
              <a:t>，首先要学习 </a:t>
            </a:r>
            <a:r>
              <a:rPr lang="en-US" altLang="zh-CN" sz="2000" dirty="0" err="1"/>
              <a:t>InstructGPT</a:t>
            </a:r>
            <a:r>
              <a:rPr lang="zh-CN" altLang="en-US" sz="2000" dirty="0"/>
              <a:t>，这是因为 </a:t>
            </a:r>
            <a:r>
              <a:rPr lang="en-US" altLang="zh-CN" sz="2000" dirty="0" err="1"/>
              <a:t>ChatGPT</a:t>
            </a:r>
            <a:r>
              <a:rPr lang="en-US" altLang="zh-CN" sz="2000" dirty="0"/>
              <a:t> </a:t>
            </a:r>
            <a:r>
              <a:rPr lang="zh-CN" altLang="en-US" sz="2000" dirty="0"/>
              <a:t>沿用了 </a:t>
            </a:r>
            <a:r>
              <a:rPr lang="en-US" altLang="zh-CN" sz="2000" dirty="0" err="1"/>
              <a:t>InstructGPT</a:t>
            </a:r>
            <a:r>
              <a:rPr lang="zh-CN" altLang="en-US" sz="2000" dirty="0"/>
              <a:t>。</a:t>
            </a:r>
          </a:p>
          <a:p>
            <a:r>
              <a:rPr lang="zh-CN" altLang="en-US" sz="2000" dirty="0"/>
              <a:t>虽然 </a:t>
            </a:r>
            <a:r>
              <a:rPr lang="en-US" altLang="zh-CN" sz="2000" dirty="0" err="1"/>
              <a:t>ChatGPT</a:t>
            </a:r>
            <a:r>
              <a:rPr lang="en-US" altLang="zh-CN" sz="2000" dirty="0"/>
              <a:t> </a:t>
            </a:r>
            <a:r>
              <a:rPr lang="zh-CN" altLang="en-US" sz="2000" dirty="0"/>
              <a:t>的核心结构与基于 </a:t>
            </a:r>
            <a:r>
              <a:rPr lang="en-US" altLang="zh-CN" sz="2000" dirty="0"/>
              <a:t>GPT-3 </a:t>
            </a:r>
            <a:r>
              <a:rPr lang="zh-CN" altLang="en-US" sz="2000" dirty="0"/>
              <a:t>的 </a:t>
            </a:r>
            <a:r>
              <a:rPr lang="en-US" altLang="zh-CN" sz="2000" dirty="0" err="1"/>
              <a:t>InstructGPT</a:t>
            </a:r>
            <a:r>
              <a:rPr lang="en-US" altLang="zh-CN" sz="2000" dirty="0"/>
              <a:t> </a:t>
            </a:r>
            <a:r>
              <a:rPr lang="zh-CN" altLang="en-US" sz="2000" dirty="0"/>
              <a:t>模型一致，但是数据量多了好几个</a:t>
            </a:r>
          </a:p>
          <a:p>
            <a:r>
              <a:rPr lang="zh-CN" altLang="en-US" sz="2000" dirty="0"/>
              <a:t>量级。 </a:t>
            </a:r>
            <a:r>
              <a:rPr lang="en-US" altLang="zh-CN" sz="2000" dirty="0" err="1"/>
              <a:t>InstructGPT</a:t>
            </a:r>
            <a:r>
              <a:rPr lang="en-US" altLang="zh-CN" sz="2000" dirty="0"/>
              <a:t> </a:t>
            </a:r>
            <a:r>
              <a:rPr lang="zh-CN" altLang="en-US" sz="2000" dirty="0"/>
              <a:t>在 </a:t>
            </a:r>
            <a:r>
              <a:rPr lang="en-US" altLang="zh-CN" sz="2000" dirty="0"/>
              <a:t>GPT-3 </a:t>
            </a:r>
            <a:r>
              <a:rPr lang="zh-CN" altLang="en-US" sz="2000" dirty="0"/>
              <a:t>上用强化学习做了微调，内核模型为 </a:t>
            </a:r>
            <a:r>
              <a:rPr lang="en-US" altLang="zh-CN" sz="2000" dirty="0"/>
              <a:t>PPO-</a:t>
            </a:r>
            <a:r>
              <a:rPr lang="en-US" altLang="zh-CN" sz="2000" dirty="0" err="1"/>
              <a:t>ptx</a:t>
            </a:r>
            <a:r>
              <a:rPr lang="zh-CN" altLang="en-US" sz="2000" dirty="0"/>
              <a:t>。</a:t>
            </a:r>
          </a:p>
        </p:txBody>
      </p:sp>
    </p:spTree>
    <p:extLst>
      <p:ext uri="{BB962C8B-B14F-4D97-AF65-F5344CB8AC3E}">
        <p14:creationId xmlns:p14="http://schemas.microsoft.com/office/powerpoint/2010/main" val="2243552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1.5 </a:t>
            </a:r>
            <a:r>
              <a:rPr lang="en-US" altLang="zh-CN" b="1" dirty="0" err="1"/>
              <a:t>ChatGPT</a:t>
            </a:r>
            <a:r>
              <a:rPr lang="zh-CN" altLang="en-US" b="1" dirty="0"/>
              <a:t>简介</a:t>
            </a:r>
          </a:p>
        </p:txBody>
      </p:sp>
      <p:sp>
        <p:nvSpPr>
          <p:cNvPr id="6" name="文本框 5">
            <a:extLst>
              <a:ext uri="{FF2B5EF4-FFF2-40B4-BE49-F238E27FC236}">
                <a16:creationId xmlns:a16="http://schemas.microsoft.com/office/drawing/2014/main" id="{EA96014E-8721-4313-B585-A79FB1A3414E}"/>
              </a:ext>
            </a:extLst>
          </p:cNvPr>
          <p:cNvSpPr txBox="1"/>
          <p:nvPr/>
        </p:nvSpPr>
        <p:spPr>
          <a:xfrm>
            <a:off x="282633" y="1029837"/>
            <a:ext cx="11389414" cy="4893647"/>
          </a:xfrm>
          <a:prstGeom prst="rect">
            <a:avLst/>
          </a:prstGeom>
          <a:noFill/>
        </p:spPr>
        <p:txBody>
          <a:bodyPr wrap="square">
            <a:spAutoFit/>
          </a:bodyPr>
          <a:lstStyle/>
          <a:p>
            <a:r>
              <a:rPr lang="zh-CN" altLang="en-US" sz="2400" dirty="0"/>
              <a:t>步骤 </a:t>
            </a:r>
            <a:r>
              <a:rPr lang="en-US" altLang="zh-CN" sz="2400" dirty="0"/>
              <a:t>1</a:t>
            </a:r>
            <a:r>
              <a:rPr lang="zh-CN" altLang="en-US" sz="2400" dirty="0"/>
              <a:t>：收集演示数据，训练一个有监督的策略。 </a:t>
            </a:r>
            <a:r>
              <a:rPr lang="en-US" altLang="zh-CN" sz="2400" dirty="0" err="1"/>
              <a:t>InstructGPT</a:t>
            </a:r>
            <a:r>
              <a:rPr lang="en-US" altLang="zh-CN" sz="2400" dirty="0"/>
              <a:t> </a:t>
            </a:r>
            <a:r>
              <a:rPr lang="zh-CN" altLang="en-US" sz="2400" dirty="0"/>
              <a:t>的标注者在输入提示分布上提供所需行为的演示。然后， </a:t>
            </a:r>
            <a:r>
              <a:rPr lang="en-US" altLang="zh-CN" sz="2400" dirty="0" err="1"/>
              <a:t>InstructGPT</a:t>
            </a:r>
            <a:r>
              <a:rPr lang="en-US" altLang="zh-CN" sz="2400" dirty="0"/>
              <a:t> </a:t>
            </a:r>
            <a:r>
              <a:rPr lang="zh-CN" altLang="en-US" sz="2400" dirty="0"/>
              <a:t>使用监督学习在这些数据上微调预训练的 </a:t>
            </a:r>
            <a:r>
              <a:rPr lang="en-US" altLang="zh-CN" sz="2400" dirty="0"/>
              <a:t>GPT-3</a:t>
            </a:r>
            <a:r>
              <a:rPr lang="zh-CN" altLang="en-US" sz="2400" dirty="0"/>
              <a:t>模型。</a:t>
            </a:r>
            <a:endParaRPr lang="en-US" altLang="zh-CN" sz="2400" dirty="0"/>
          </a:p>
          <a:p>
            <a:endParaRPr lang="zh-CN" altLang="en-US" sz="2400" dirty="0"/>
          </a:p>
          <a:p>
            <a:r>
              <a:rPr lang="zh-CN" altLang="en-US" sz="2400" dirty="0"/>
              <a:t>步骤 </a:t>
            </a:r>
            <a:r>
              <a:rPr lang="en-US" altLang="zh-CN" sz="2400" dirty="0"/>
              <a:t>2</a:t>
            </a:r>
            <a:r>
              <a:rPr lang="zh-CN" altLang="en-US" sz="2400" dirty="0"/>
              <a:t>：收集比较数据，训练奖励模型。 </a:t>
            </a:r>
            <a:r>
              <a:rPr lang="en-US" altLang="zh-CN" sz="2400" dirty="0" err="1"/>
              <a:t>InstructGPT</a:t>
            </a:r>
            <a:r>
              <a:rPr lang="en-US" altLang="zh-CN" sz="2400" dirty="0"/>
              <a:t> </a:t>
            </a:r>
            <a:r>
              <a:rPr lang="zh-CN" altLang="en-US" sz="2400" dirty="0"/>
              <a:t>收集一个模型输出之间的比较数据集。然后， </a:t>
            </a:r>
            <a:r>
              <a:rPr lang="en-US" altLang="zh-CN" sz="2400" dirty="0" err="1"/>
              <a:t>InstructGPT</a:t>
            </a:r>
            <a:r>
              <a:rPr lang="en-US" altLang="zh-CN" sz="2400" dirty="0"/>
              <a:t> </a:t>
            </a:r>
            <a:r>
              <a:rPr lang="zh-CN" altLang="en-US" sz="2400" dirty="0"/>
              <a:t>训练一个奖励模型来预测人类偏好的输出。</a:t>
            </a:r>
            <a:endParaRPr lang="en-US" altLang="zh-CN" sz="2400" dirty="0"/>
          </a:p>
          <a:p>
            <a:endParaRPr lang="zh-CN" altLang="en-US" sz="2400" dirty="0"/>
          </a:p>
          <a:p>
            <a:r>
              <a:rPr lang="zh-CN" altLang="en-US" sz="2400" dirty="0"/>
              <a:t>步骤 </a:t>
            </a:r>
            <a:r>
              <a:rPr lang="en-US" altLang="zh-CN" sz="2400" dirty="0"/>
              <a:t>3</a:t>
            </a:r>
            <a:r>
              <a:rPr lang="zh-CN" altLang="en-US" sz="2400" dirty="0"/>
              <a:t>：使用 </a:t>
            </a:r>
            <a:r>
              <a:rPr lang="en-US" altLang="zh-CN" sz="2400" dirty="0"/>
              <a:t>PPO </a:t>
            </a:r>
            <a:r>
              <a:rPr lang="zh-CN" altLang="en-US" sz="2400" dirty="0"/>
              <a:t>针对奖励模型优化策略。 </a:t>
            </a:r>
            <a:r>
              <a:rPr lang="en-US" altLang="zh-CN" sz="2400" dirty="0" err="1"/>
              <a:t>InstructGPT</a:t>
            </a:r>
            <a:r>
              <a:rPr lang="en-US" altLang="zh-CN" sz="2400" dirty="0"/>
              <a:t> </a:t>
            </a:r>
            <a:r>
              <a:rPr lang="zh-CN" altLang="en-US" sz="2400" dirty="0"/>
              <a:t>将奖励模型的输出用作标量奖励。 </a:t>
            </a:r>
            <a:r>
              <a:rPr lang="en-US" altLang="zh-CN" sz="2400" dirty="0" err="1"/>
              <a:t>InstructGPT</a:t>
            </a:r>
            <a:r>
              <a:rPr lang="en-US" altLang="zh-CN" sz="2400" dirty="0"/>
              <a:t> </a:t>
            </a:r>
            <a:r>
              <a:rPr lang="zh-CN" altLang="en-US" sz="2400" dirty="0"/>
              <a:t>使用 </a:t>
            </a:r>
            <a:r>
              <a:rPr lang="en-US" altLang="zh-CN" sz="2400" dirty="0"/>
              <a:t>PPO </a:t>
            </a:r>
            <a:r>
              <a:rPr lang="zh-CN" altLang="en-US" sz="2400" dirty="0"/>
              <a:t>算法微调监督策略以优化此奖励。</a:t>
            </a:r>
            <a:endParaRPr lang="en-US" altLang="zh-CN" sz="2400" dirty="0"/>
          </a:p>
          <a:p>
            <a:endParaRPr lang="zh-CN" altLang="en-US" sz="2400" dirty="0"/>
          </a:p>
          <a:p>
            <a:r>
              <a:rPr lang="zh-CN" altLang="en-US" sz="2400" dirty="0"/>
              <a:t>步骤 </a:t>
            </a:r>
            <a:r>
              <a:rPr lang="en-US" altLang="zh-CN" sz="2400" dirty="0"/>
              <a:t>2 </a:t>
            </a:r>
            <a:r>
              <a:rPr lang="zh-CN" altLang="en-US" sz="2400" dirty="0"/>
              <a:t>和步骤 </a:t>
            </a:r>
            <a:r>
              <a:rPr lang="en-US" altLang="zh-CN" sz="2400" dirty="0"/>
              <a:t>3 </a:t>
            </a:r>
            <a:r>
              <a:rPr lang="zh-CN" altLang="en-US" sz="2400" dirty="0"/>
              <a:t>可以持续迭代；收集当前最佳策略的更多比较数据，用于训练新的奖励模型和新的策略。实际上， </a:t>
            </a:r>
            <a:r>
              <a:rPr lang="en-US" altLang="zh-CN" sz="2400" dirty="0" err="1"/>
              <a:t>InstructGPT</a:t>
            </a:r>
            <a:r>
              <a:rPr lang="en-US" altLang="zh-CN" sz="2400" dirty="0"/>
              <a:t> </a:t>
            </a:r>
            <a:r>
              <a:rPr lang="zh-CN" altLang="en-US" sz="2400" dirty="0"/>
              <a:t>大部分的比较数据来自监督策略，有些则来自 </a:t>
            </a:r>
            <a:r>
              <a:rPr lang="en-US" altLang="zh-CN" sz="2400" dirty="0"/>
              <a:t>PPO </a:t>
            </a:r>
            <a:r>
              <a:rPr lang="zh-CN" altLang="en-US" sz="2400" dirty="0"/>
              <a:t>策略。</a:t>
            </a:r>
          </a:p>
        </p:txBody>
      </p:sp>
    </p:spTree>
    <p:extLst>
      <p:ext uri="{BB962C8B-B14F-4D97-AF65-F5344CB8AC3E}">
        <p14:creationId xmlns:p14="http://schemas.microsoft.com/office/powerpoint/2010/main" val="1993054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1.5 </a:t>
            </a:r>
            <a:r>
              <a:rPr lang="en-US" altLang="zh-CN" b="1" dirty="0" err="1"/>
              <a:t>ChatGPT</a:t>
            </a:r>
            <a:r>
              <a:rPr lang="zh-CN" altLang="en-US" b="1" dirty="0"/>
              <a:t>简介</a:t>
            </a:r>
          </a:p>
        </p:txBody>
      </p:sp>
      <p:sp>
        <p:nvSpPr>
          <p:cNvPr id="5" name="文本框 4">
            <a:extLst>
              <a:ext uri="{FF2B5EF4-FFF2-40B4-BE49-F238E27FC236}">
                <a16:creationId xmlns:a16="http://schemas.microsoft.com/office/drawing/2014/main" id="{B64053E2-7CE7-4B30-89D1-B22ACBBE3D27}"/>
              </a:ext>
            </a:extLst>
          </p:cNvPr>
          <p:cNvSpPr txBox="1"/>
          <p:nvPr/>
        </p:nvSpPr>
        <p:spPr>
          <a:xfrm>
            <a:off x="233083" y="1054011"/>
            <a:ext cx="11612282" cy="1631216"/>
          </a:xfrm>
          <a:prstGeom prst="rect">
            <a:avLst/>
          </a:prstGeom>
          <a:noFill/>
        </p:spPr>
        <p:txBody>
          <a:bodyPr wrap="square">
            <a:spAutoFit/>
          </a:bodyPr>
          <a:lstStyle/>
          <a:p>
            <a:r>
              <a:rPr lang="en-US" altLang="zh-CN" sz="2000" dirty="0" err="1"/>
              <a:t>ChatGPT</a:t>
            </a:r>
            <a:r>
              <a:rPr lang="en-US" altLang="zh-CN" sz="2000" dirty="0"/>
              <a:t> </a:t>
            </a:r>
            <a:r>
              <a:rPr lang="zh-CN" altLang="en-US" sz="2000" dirty="0"/>
              <a:t>以 </a:t>
            </a:r>
            <a:r>
              <a:rPr lang="en-US" altLang="zh-CN" sz="2000" dirty="0"/>
              <a:t>GPT-3.5 </a:t>
            </a:r>
            <a:r>
              <a:rPr lang="zh-CN" altLang="en-US" sz="2000" dirty="0"/>
              <a:t>为基座，依托其强大的生成能力，使用 </a:t>
            </a:r>
            <a:r>
              <a:rPr lang="en-US" altLang="zh-CN" sz="2000" dirty="0"/>
              <a:t>RLHF </a:t>
            </a:r>
            <a:r>
              <a:rPr lang="zh-CN" altLang="en-US" sz="2000" dirty="0"/>
              <a:t>对其进行进一步训练，取得了惊艳四座的效果。 </a:t>
            </a:r>
            <a:r>
              <a:rPr lang="en-US" altLang="zh-CN" sz="2000" dirty="0"/>
              <a:t>GPT </a:t>
            </a:r>
            <a:r>
              <a:rPr lang="zh-CN" altLang="en-US" sz="2000" dirty="0"/>
              <a:t>系列模型的发展从 </a:t>
            </a:r>
            <a:r>
              <a:rPr lang="en-US" altLang="zh-CN" sz="2000" dirty="0"/>
              <a:t>GPT-3 </a:t>
            </a:r>
            <a:r>
              <a:rPr lang="zh-CN" altLang="en-US" sz="2000" dirty="0"/>
              <a:t>开始分成两个技术路径并行发展，一个路径是以 </a:t>
            </a:r>
            <a:r>
              <a:rPr lang="en-US" altLang="zh-CN" sz="2000" dirty="0"/>
              <a:t>Codex </a:t>
            </a:r>
            <a:r>
              <a:rPr lang="zh-CN" altLang="en-US" sz="2000" dirty="0"/>
              <a:t>为代表的代码与训练技术，另一个路径是以 </a:t>
            </a:r>
            <a:r>
              <a:rPr lang="en-US" altLang="zh-CN" sz="2000" dirty="0" err="1"/>
              <a:t>InstructGPT</a:t>
            </a:r>
            <a:r>
              <a:rPr lang="en-US" altLang="zh-CN" sz="2000" dirty="0"/>
              <a:t> </a:t>
            </a:r>
            <a:r>
              <a:rPr lang="zh-CN" altLang="en-US" sz="2000" dirty="0"/>
              <a:t>为代表的文本指令（ </a:t>
            </a:r>
            <a:r>
              <a:rPr lang="en-US" altLang="zh-CN" sz="2000" dirty="0" err="1"/>
              <a:t>Instuction</a:t>
            </a:r>
            <a:r>
              <a:rPr lang="zh-CN" altLang="en-US" sz="2000" dirty="0"/>
              <a:t>）预训练技术。这两个技术不是始终并行发展的，而是到了一定阶段就进入融合式预训练的过程，并通过指令、有监督微调及基于人类反馈的强化学习等技术实现以自然语言对话为接口的 </a:t>
            </a:r>
            <a:r>
              <a:rPr lang="en-US" altLang="zh-CN" sz="2000" dirty="0" err="1"/>
              <a:t>ChatGPT</a:t>
            </a:r>
            <a:r>
              <a:rPr lang="en-US" altLang="zh-CN" sz="2000" dirty="0"/>
              <a:t> </a:t>
            </a:r>
            <a:r>
              <a:rPr lang="zh-CN" altLang="en-US" sz="2000" dirty="0"/>
              <a:t>模型。</a:t>
            </a:r>
          </a:p>
        </p:txBody>
      </p:sp>
      <p:sp>
        <p:nvSpPr>
          <p:cNvPr id="7" name="文本框 6">
            <a:extLst>
              <a:ext uri="{FF2B5EF4-FFF2-40B4-BE49-F238E27FC236}">
                <a16:creationId xmlns:a16="http://schemas.microsoft.com/office/drawing/2014/main" id="{C0B58442-7402-49CB-B891-EFA7B55B1F31}"/>
              </a:ext>
            </a:extLst>
          </p:cNvPr>
          <p:cNvSpPr txBox="1"/>
          <p:nvPr/>
        </p:nvSpPr>
        <p:spPr>
          <a:xfrm>
            <a:off x="233083" y="3429000"/>
            <a:ext cx="11761694" cy="1938992"/>
          </a:xfrm>
          <a:prstGeom prst="rect">
            <a:avLst/>
          </a:prstGeom>
          <a:noFill/>
        </p:spPr>
        <p:txBody>
          <a:bodyPr wrap="square">
            <a:spAutoFit/>
          </a:bodyPr>
          <a:lstStyle/>
          <a:p>
            <a:r>
              <a:rPr lang="en-US" altLang="zh-CN" sz="2000" dirty="0"/>
              <a:t>2023 </a:t>
            </a:r>
            <a:r>
              <a:rPr lang="zh-CN" altLang="en-US" sz="2000" dirty="0"/>
              <a:t>年 </a:t>
            </a:r>
            <a:r>
              <a:rPr lang="en-US" altLang="zh-CN" sz="2000" dirty="0"/>
              <a:t>9 </a:t>
            </a:r>
            <a:r>
              <a:rPr lang="zh-CN" altLang="en-US" sz="2000" dirty="0"/>
              <a:t>月 </a:t>
            </a:r>
            <a:r>
              <a:rPr lang="en-US" altLang="zh-CN" sz="2000" dirty="0"/>
              <a:t>25 </a:t>
            </a:r>
            <a:r>
              <a:rPr lang="zh-CN" altLang="en-US" sz="2000" dirty="0"/>
              <a:t>日， </a:t>
            </a:r>
            <a:r>
              <a:rPr lang="en-US" altLang="zh-CN" sz="2000" dirty="0" err="1"/>
              <a:t>OpenAI</a:t>
            </a:r>
            <a:r>
              <a:rPr lang="en-US" altLang="zh-CN" sz="2000" dirty="0"/>
              <a:t> </a:t>
            </a:r>
            <a:r>
              <a:rPr lang="zh-CN" altLang="en-US" sz="2000" dirty="0"/>
              <a:t>发布了多模态版本的 </a:t>
            </a:r>
            <a:r>
              <a:rPr lang="en-US" altLang="zh-CN" sz="2000" dirty="0" err="1"/>
              <a:t>ChatGPT</a:t>
            </a:r>
            <a:r>
              <a:rPr lang="zh-CN" altLang="en-US" sz="2000" dirty="0"/>
              <a:t>，可以实现看、听、说的功能。新版 </a:t>
            </a:r>
            <a:r>
              <a:rPr lang="en-US" altLang="zh-CN" sz="2000" dirty="0" err="1"/>
              <a:t>ChatGPT</a:t>
            </a:r>
            <a:r>
              <a:rPr lang="en-US" altLang="zh-CN" sz="2000" dirty="0"/>
              <a:t> </a:t>
            </a:r>
            <a:r>
              <a:rPr lang="zh-CN" altLang="en-US" sz="2000" dirty="0"/>
              <a:t>开启了一种更直观的交互方式，可以向 </a:t>
            </a:r>
            <a:r>
              <a:rPr lang="en-US" altLang="zh-CN" sz="2000" dirty="0"/>
              <a:t>AI </a:t>
            </a:r>
            <a:r>
              <a:rPr lang="zh-CN" altLang="en-US" sz="2000" dirty="0"/>
              <a:t>展示正在谈论的内容。与此同时，多模态版 </a:t>
            </a:r>
            <a:r>
              <a:rPr lang="en-US" altLang="zh-CN" sz="2000" dirty="0"/>
              <a:t>GPT-4V</a:t>
            </a:r>
            <a:r>
              <a:rPr lang="zh-CN" altLang="en-US" sz="2000" dirty="0"/>
              <a:t>的更多细节也一并放出。用户能够用 </a:t>
            </a:r>
            <a:r>
              <a:rPr lang="en-US" altLang="zh-CN" sz="2000" dirty="0"/>
              <a:t>GPT-4V </a:t>
            </a:r>
            <a:r>
              <a:rPr lang="zh-CN" altLang="en-US" sz="2000" dirty="0"/>
              <a:t>指示 </a:t>
            </a:r>
            <a:r>
              <a:rPr lang="en-US" altLang="zh-CN" sz="2000" dirty="0"/>
              <a:t>GPT-4 </a:t>
            </a:r>
            <a:r>
              <a:rPr lang="zh-CN" altLang="en-US" sz="2000" dirty="0"/>
              <a:t>分析用户提供的图像输入，并且这是目前广泛提供的最新功能。将额外的模态（如图像输入）融入 </a:t>
            </a:r>
            <a:r>
              <a:rPr lang="en-US" altLang="zh-CN" sz="2000" dirty="0"/>
              <a:t>LLM </a:t>
            </a:r>
            <a:r>
              <a:rPr lang="zh-CN" altLang="en-US" sz="2000" dirty="0"/>
              <a:t>被一些人视为 </a:t>
            </a:r>
            <a:r>
              <a:rPr lang="en-US" altLang="zh-CN" sz="2000" dirty="0"/>
              <a:t>AI </a:t>
            </a:r>
            <a:r>
              <a:rPr lang="zh-CN" altLang="en-US" sz="2000" dirty="0"/>
              <a:t>研究和开发的关键前沿。多模态大模型提供了利用非语言模态的可能性，具有新的界面和功能，使它们能够解决新任务并为用户提供新的体验。</a:t>
            </a:r>
          </a:p>
        </p:txBody>
      </p:sp>
    </p:spTree>
    <p:extLst>
      <p:ext uri="{BB962C8B-B14F-4D97-AF65-F5344CB8AC3E}">
        <p14:creationId xmlns:p14="http://schemas.microsoft.com/office/powerpoint/2010/main" val="1703725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1.6 </a:t>
            </a:r>
            <a:r>
              <a:rPr lang="en-US" altLang="zh-CN" b="1" dirty="0" err="1"/>
              <a:t>ChatGLM</a:t>
            </a:r>
            <a:endParaRPr lang="en-US" altLang="zh-CN" b="1" dirty="0"/>
          </a:p>
        </p:txBody>
      </p:sp>
      <p:sp>
        <p:nvSpPr>
          <p:cNvPr id="7" name="文本框 6">
            <a:extLst>
              <a:ext uri="{FF2B5EF4-FFF2-40B4-BE49-F238E27FC236}">
                <a16:creationId xmlns:a16="http://schemas.microsoft.com/office/drawing/2014/main" id="{027E4041-D770-438E-AE72-27A93F69D6D9}"/>
              </a:ext>
            </a:extLst>
          </p:cNvPr>
          <p:cNvSpPr txBox="1"/>
          <p:nvPr/>
        </p:nvSpPr>
        <p:spPr>
          <a:xfrm>
            <a:off x="153649" y="1166842"/>
            <a:ext cx="11755718" cy="4524315"/>
          </a:xfrm>
          <a:prstGeom prst="rect">
            <a:avLst/>
          </a:prstGeom>
          <a:noFill/>
        </p:spPr>
        <p:txBody>
          <a:bodyPr wrap="square">
            <a:spAutoFit/>
          </a:bodyPr>
          <a:lstStyle/>
          <a:p>
            <a:r>
              <a:rPr lang="en-US" altLang="zh-CN" sz="2400" dirty="0"/>
              <a:t>2022 </a:t>
            </a:r>
            <a:r>
              <a:rPr lang="zh-CN" altLang="en-US" sz="2400" dirty="0"/>
              <a:t>年 </a:t>
            </a:r>
            <a:r>
              <a:rPr lang="en-US" altLang="zh-CN" sz="2400" dirty="0"/>
              <a:t>8 </a:t>
            </a:r>
            <a:r>
              <a:rPr lang="zh-CN" altLang="en-US" sz="2400" dirty="0"/>
              <a:t>月，清华大学 </a:t>
            </a:r>
            <a:r>
              <a:rPr lang="en-US" altLang="zh-CN" sz="2400" dirty="0"/>
              <a:t>KEG </a:t>
            </a:r>
            <a:r>
              <a:rPr lang="zh-CN" altLang="en-US" sz="2400" dirty="0"/>
              <a:t>团队向研究界和工业界开放了拥有 </a:t>
            </a:r>
            <a:r>
              <a:rPr lang="en-US" altLang="zh-CN" sz="2400" dirty="0"/>
              <a:t>1,300 </a:t>
            </a:r>
            <a:r>
              <a:rPr lang="zh-CN" altLang="en-US" sz="2400" dirty="0"/>
              <a:t>亿个参数的中英双语稠密模型 </a:t>
            </a:r>
            <a:r>
              <a:rPr lang="en-US" altLang="zh-CN" sz="2400" dirty="0"/>
              <a:t>GLM-130B</a:t>
            </a:r>
            <a:r>
              <a:rPr lang="zh-CN" altLang="en-US" sz="2400" dirty="0"/>
              <a:t>，该模型有以下独特优势。</a:t>
            </a:r>
          </a:p>
          <a:p>
            <a:r>
              <a:rPr lang="zh-CN" altLang="en-US" sz="2400" dirty="0"/>
              <a:t>（</a:t>
            </a:r>
            <a:r>
              <a:rPr lang="en-US" altLang="zh-CN" sz="2400" dirty="0"/>
              <a:t>1</a:t>
            </a:r>
            <a:r>
              <a:rPr lang="zh-CN" altLang="en-US" sz="2400" dirty="0"/>
              <a:t>） 双语：同时支持中文和英文。</a:t>
            </a:r>
          </a:p>
          <a:p>
            <a:r>
              <a:rPr lang="zh-CN" altLang="en-US" sz="2400" dirty="0"/>
              <a:t>（</a:t>
            </a:r>
            <a:r>
              <a:rPr lang="en-US" altLang="zh-CN" sz="2400" dirty="0"/>
              <a:t>2</a:t>
            </a:r>
            <a:r>
              <a:rPr lang="zh-CN" altLang="en-US" sz="2400" dirty="0"/>
              <a:t>） 高精度（英文）：在公开的英文自然语言榜单 </a:t>
            </a:r>
            <a:r>
              <a:rPr lang="en-US" altLang="zh-CN" sz="2400" dirty="0"/>
              <a:t>LAMBADA</a:t>
            </a:r>
            <a:r>
              <a:rPr lang="zh-CN" altLang="en-US" sz="2400" dirty="0"/>
              <a:t>、 </a:t>
            </a:r>
            <a:r>
              <a:rPr lang="en-US" altLang="zh-CN" sz="2400" dirty="0"/>
              <a:t>MMLU </a:t>
            </a:r>
            <a:r>
              <a:rPr lang="zh-CN" altLang="en-US" sz="2400" dirty="0"/>
              <a:t>和 </a:t>
            </a:r>
            <a:r>
              <a:rPr lang="en-US" altLang="zh-CN" sz="2400" dirty="0"/>
              <a:t>Big-Bench-Lite</a:t>
            </a:r>
            <a:r>
              <a:rPr lang="zh-CN" altLang="en-US" sz="2400" dirty="0"/>
              <a:t>上优于 </a:t>
            </a:r>
            <a:r>
              <a:rPr lang="en-US" altLang="zh-CN" sz="2400" dirty="0"/>
              <a:t>GPT-3 175B</a:t>
            </a:r>
            <a:r>
              <a:rPr lang="zh-CN" altLang="en-US" sz="2400" dirty="0"/>
              <a:t>、 </a:t>
            </a:r>
            <a:r>
              <a:rPr lang="en-US" altLang="zh-CN" sz="2400" dirty="0"/>
              <a:t>OPT-175B </a:t>
            </a:r>
            <a:r>
              <a:rPr lang="zh-CN" altLang="en-US" sz="2400" dirty="0"/>
              <a:t>和 </a:t>
            </a:r>
            <a:r>
              <a:rPr lang="en-US" altLang="zh-CN" sz="2400" dirty="0"/>
              <a:t>BLOOM-176B</a:t>
            </a:r>
            <a:r>
              <a:rPr lang="zh-CN" altLang="en-US" sz="2400" dirty="0"/>
              <a:t>。</a:t>
            </a:r>
          </a:p>
          <a:p>
            <a:r>
              <a:rPr lang="zh-CN" altLang="en-US" sz="2400" dirty="0"/>
              <a:t>（</a:t>
            </a:r>
            <a:r>
              <a:rPr lang="en-US" altLang="zh-CN" sz="2400" dirty="0"/>
              <a:t>3</a:t>
            </a:r>
            <a:r>
              <a:rPr lang="zh-CN" altLang="en-US" sz="2400" dirty="0"/>
              <a:t>） 高精度（中文）：在 </a:t>
            </a:r>
            <a:r>
              <a:rPr lang="en-US" altLang="zh-CN" sz="2400" dirty="0"/>
              <a:t>7 </a:t>
            </a:r>
            <a:r>
              <a:rPr lang="zh-CN" altLang="en-US" sz="2400" dirty="0"/>
              <a:t>个零样本 </a:t>
            </a:r>
            <a:r>
              <a:rPr lang="en-US" altLang="zh-CN" sz="2400" dirty="0"/>
              <a:t>CLUE </a:t>
            </a:r>
            <a:r>
              <a:rPr lang="zh-CN" altLang="en-US" sz="2400" dirty="0"/>
              <a:t>数据集和 </a:t>
            </a:r>
            <a:r>
              <a:rPr lang="en-US" altLang="zh-CN" sz="2400" dirty="0"/>
              <a:t>5 </a:t>
            </a:r>
            <a:r>
              <a:rPr lang="zh-CN" altLang="en-US" sz="2400" dirty="0"/>
              <a:t>个零样本 </a:t>
            </a:r>
            <a:r>
              <a:rPr lang="en-US" altLang="zh-CN" sz="2400" dirty="0" err="1"/>
              <a:t>FewCLUE</a:t>
            </a:r>
            <a:r>
              <a:rPr lang="en-US" altLang="zh-CN" sz="2400" dirty="0"/>
              <a:t> </a:t>
            </a:r>
            <a:r>
              <a:rPr lang="zh-CN" altLang="en-US" sz="2400" dirty="0"/>
              <a:t>数据集上明显优于 </a:t>
            </a:r>
            <a:r>
              <a:rPr lang="en-US" altLang="zh-CN" sz="2400" dirty="0"/>
              <a:t>ERNIE TITAN 3.0 260B </a:t>
            </a:r>
            <a:r>
              <a:rPr lang="zh-CN" altLang="en-US" sz="2400" dirty="0"/>
              <a:t>和 </a:t>
            </a:r>
            <a:r>
              <a:rPr lang="en-US" altLang="zh-CN" sz="2400" dirty="0"/>
              <a:t>YUAN 1.0-245B</a:t>
            </a:r>
            <a:r>
              <a:rPr lang="zh-CN" altLang="en-US" sz="2400" dirty="0"/>
              <a:t>。</a:t>
            </a:r>
          </a:p>
          <a:p>
            <a:r>
              <a:rPr lang="zh-CN" altLang="en-US" sz="2400" dirty="0"/>
              <a:t>（</a:t>
            </a:r>
            <a:r>
              <a:rPr lang="en-US" altLang="zh-CN" sz="2400" dirty="0"/>
              <a:t>4</a:t>
            </a:r>
            <a:r>
              <a:rPr lang="zh-CN" altLang="en-US" sz="2400" dirty="0"/>
              <a:t>） 快速推理：首个实现 </a:t>
            </a:r>
            <a:r>
              <a:rPr lang="en-US" altLang="zh-CN" sz="2400" dirty="0"/>
              <a:t>INT4 </a:t>
            </a:r>
            <a:r>
              <a:rPr lang="zh-CN" altLang="en-US" sz="2400" dirty="0"/>
              <a:t>量化的千亿模型，支持用单台 </a:t>
            </a:r>
            <a:r>
              <a:rPr lang="en-US" altLang="zh-CN" sz="2400" dirty="0"/>
              <a:t>4 </a:t>
            </a:r>
            <a:r>
              <a:rPr lang="zh-CN" altLang="en-US" sz="2400" dirty="0"/>
              <a:t>块 </a:t>
            </a:r>
            <a:r>
              <a:rPr lang="en-US" altLang="zh-CN" sz="2400" dirty="0"/>
              <a:t>3090 GPU </a:t>
            </a:r>
            <a:r>
              <a:rPr lang="zh-CN" altLang="en-US" sz="2400" dirty="0"/>
              <a:t>或单台 </a:t>
            </a:r>
            <a:r>
              <a:rPr lang="en-US" altLang="zh-CN" sz="2400" dirty="0"/>
              <a:t>8 </a:t>
            </a:r>
            <a:r>
              <a:rPr lang="zh-CN" altLang="en-US" sz="2400" dirty="0"/>
              <a:t>块</a:t>
            </a:r>
            <a:r>
              <a:rPr lang="en-US" altLang="zh-CN" sz="2400" dirty="0"/>
              <a:t>2080 </a:t>
            </a:r>
            <a:r>
              <a:rPr lang="en-US" altLang="zh-CN" sz="2400" dirty="0" err="1"/>
              <a:t>Ti</a:t>
            </a:r>
            <a:r>
              <a:rPr lang="en-US" altLang="zh-CN" sz="2400" dirty="0"/>
              <a:t> GPU </a:t>
            </a:r>
            <a:r>
              <a:rPr lang="zh-CN" altLang="en-US" sz="2400" dirty="0"/>
              <a:t>进行快速且基本无损的推理。</a:t>
            </a:r>
          </a:p>
          <a:p>
            <a:r>
              <a:rPr lang="zh-CN" altLang="en-US" sz="2400" dirty="0"/>
              <a:t>（</a:t>
            </a:r>
            <a:r>
              <a:rPr lang="en-US" altLang="zh-CN" sz="2400" dirty="0"/>
              <a:t>5</a:t>
            </a:r>
            <a:r>
              <a:rPr lang="zh-CN" altLang="en-US" sz="2400" dirty="0"/>
              <a:t>） 可复现性：所有结果（超过 </a:t>
            </a:r>
            <a:r>
              <a:rPr lang="en-US" altLang="zh-CN" sz="2400" dirty="0"/>
              <a:t>30 </a:t>
            </a:r>
            <a:r>
              <a:rPr lang="zh-CN" altLang="en-US" sz="2400" dirty="0"/>
              <a:t>个任务）均可通过开源代码和模型参数复现。</a:t>
            </a:r>
          </a:p>
          <a:p>
            <a:r>
              <a:rPr lang="zh-CN" altLang="en-US" sz="2400" dirty="0"/>
              <a:t>（</a:t>
            </a:r>
            <a:r>
              <a:rPr lang="en-US" altLang="zh-CN" sz="2400" dirty="0"/>
              <a:t>6</a:t>
            </a:r>
            <a:r>
              <a:rPr lang="zh-CN" altLang="en-US" sz="2400" dirty="0"/>
              <a:t>） 跨平台：支持在国产的海光 </a:t>
            </a:r>
            <a:r>
              <a:rPr lang="en-US" altLang="zh-CN" sz="2400" dirty="0"/>
              <a:t>DCU</a:t>
            </a:r>
            <a:r>
              <a:rPr lang="zh-CN" altLang="en-US" sz="2400" dirty="0"/>
              <a:t>、华为和申威处理器及美国的英伟达芯片上进行训练与推理。</a:t>
            </a:r>
          </a:p>
        </p:txBody>
      </p:sp>
    </p:spTree>
    <p:extLst>
      <p:ext uri="{BB962C8B-B14F-4D97-AF65-F5344CB8AC3E}">
        <p14:creationId xmlns:p14="http://schemas.microsoft.com/office/powerpoint/2010/main" val="3396901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1.6 </a:t>
            </a:r>
            <a:r>
              <a:rPr lang="en-US" altLang="zh-CN" b="1" dirty="0" err="1"/>
              <a:t>ChatGLM</a:t>
            </a:r>
            <a:endParaRPr lang="en-US" altLang="zh-CN" b="1" dirty="0"/>
          </a:p>
        </p:txBody>
      </p:sp>
      <p:pic>
        <p:nvPicPr>
          <p:cNvPr id="3" name="图片 2">
            <a:extLst>
              <a:ext uri="{FF2B5EF4-FFF2-40B4-BE49-F238E27FC236}">
                <a16:creationId xmlns:a16="http://schemas.microsoft.com/office/drawing/2014/main" id="{21610A8D-5356-48B3-A46C-5C038D93980B}"/>
              </a:ext>
            </a:extLst>
          </p:cNvPr>
          <p:cNvPicPr>
            <a:picLocks noChangeAspect="1"/>
          </p:cNvPicPr>
          <p:nvPr/>
        </p:nvPicPr>
        <p:blipFill>
          <a:blip r:embed="rId3"/>
          <a:stretch>
            <a:fillRect/>
          </a:stretch>
        </p:blipFill>
        <p:spPr>
          <a:xfrm>
            <a:off x="1953122" y="2796988"/>
            <a:ext cx="8133657" cy="3603812"/>
          </a:xfrm>
          <a:prstGeom prst="rect">
            <a:avLst/>
          </a:prstGeom>
        </p:spPr>
      </p:pic>
      <p:sp>
        <p:nvSpPr>
          <p:cNvPr id="6" name="文本框 5">
            <a:extLst>
              <a:ext uri="{FF2B5EF4-FFF2-40B4-BE49-F238E27FC236}">
                <a16:creationId xmlns:a16="http://schemas.microsoft.com/office/drawing/2014/main" id="{B55077DB-E02E-42C9-B595-C0FE0038A6A5}"/>
              </a:ext>
            </a:extLst>
          </p:cNvPr>
          <p:cNvSpPr txBox="1"/>
          <p:nvPr/>
        </p:nvSpPr>
        <p:spPr>
          <a:xfrm>
            <a:off x="282633" y="1004384"/>
            <a:ext cx="11688238" cy="1569660"/>
          </a:xfrm>
          <a:prstGeom prst="rect">
            <a:avLst/>
          </a:prstGeom>
          <a:noFill/>
        </p:spPr>
        <p:txBody>
          <a:bodyPr wrap="square">
            <a:spAutoFit/>
          </a:bodyPr>
          <a:lstStyle/>
          <a:p>
            <a:r>
              <a:rPr lang="en-US" altLang="zh-CN" sz="2400" dirty="0" err="1"/>
              <a:t>ChatGLM</a:t>
            </a:r>
            <a:r>
              <a:rPr lang="en-US" altLang="zh-CN" sz="2400" dirty="0"/>
              <a:t> </a:t>
            </a:r>
            <a:r>
              <a:rPr lang="zh-CN" altLang="en-US" sz="2400" dirty="0"/>
              <a:t>参考了 </a:t>
            </a:r>
            <a:r>
              <a:rPr lang="en-US" altLang="zh-CN" sz="2400" dirty="0" err="1"/>
              <a:t>ChatGPT</a:t>
            </a:r>
            <a:r>
              <a:rPr lang="en-US" altLang="zh-CN" sz="2400" dirty="0"/>
              <a:t> </a:t>
            </a:r>
            <a:r>
              <a:rPr lang="zh-CN" altLang="en-US" sz="2400" dirty="0"/>
              <a:t>的设计思路，在千亿基座模型 </a:t>
            </a:r>
            <a:r>
              <a:rPr lang="en-US" altLang="zh-CN" sz="2400" dirty="0"/>
              <a:t>GLM-130B </a:t>
            </a:r>
            <a:r>
              <a:rPr lang="zh-CN" altLang="en-US" sz="2400" dirty="0"/>
              <a:t>中注入代码进行预训练，通过有监督微调等技术实现人类意图对齐。 </a:t>
            </a:r>
            <a:r>
              <a:rPr lang="en-US" altLang="zh-CN" sz="2400" dirty="0" err="1"/>
              <a:t>ChatGLM</a:t>
            </a:r>
            <a:r>
              <a:rPr lang="en-US" altLang="zh-CN" sz="2400" dirty="0"/>
              <a:t> </a:t>
            </a:r>
            <a:r>
              <a:rPr lang="zh-CN" altLang="en-US" sz="2400" dirty="0"/>
              <a:t>模型的能力提升主要来源于独特的千亿基座模型 </a:t>
            </a:r>
            <a:r>
              <a:rPr lang="en-US" altLang="zh-CN" sz="2400" dirty="0"/>
              <a:t>GLM-130B</a:t>
            </a:r>
            <a:r>
              <a:rPr lang="zh-CN" altLang="en-US" sz="2400" dirty="0"/>
              <a:t>。不同于 </a:t>
            </a:r>
            <a:r>
              <a:rPr lang="en-US" altLang="zh-CN" sz="2400" dirty="0"/>
              <a:t>BERT</a:t>
            </a:r>
            <a:r>
              <a:rPr lang="zh-CN" altLang="en-US" sz="2400" dirty="0"/>
              <a:t>、 </a:t>
            </a:r>
            <a:r>
              <a:rPr lang="en-US" altLang="zh-CN" sz="2400" dirty="0"/>
              <a:t>GPT-3 </a:t>
            </a:r>
            <a:r>
              <a:rPr lang="zh-CN" altLang="en-US" sz="2400" dirty="0"/>
              <a:t>及 </a:t>
            </a:r>
            <a:r>
              <a:rPr lang="en-US" altLang="zh-CN" sz="2400" dirty="0"/>
              <a:t>T5 </a:t>
            </a:r>
            <a:r>
              <a:rPr lang="zh-CN" altLang="en-US" sz="2400" dirty="0"/>
              <a:t>的结构， </a:t>
            </a:r>
            <a:r>
              <a:rPr lang="en-US" altLang="zh-CN" sz="2400" dirty="0" err="1"/>
              <a:t>ChatGLM</a:t>
            </a:r>
            <a:r>
              <a:rPr lang="en-US" altLang="zh-CN" sz="2400" dirty="0"/>
              <a:t> </a:t>
            </a:r>
            <a:r>
              <a:rPr lang="zh-CN" altLang="en-US" sz="2400" dirty="0"/>
              <a:t>是一个包含多目标函数的自回归预训练模型。</a:t>
            </a:r>
          </a:p>
        </p:txBody>
      </p:sp>
    </p:spTree>
    <p:extLst>
      <p:ext uri="{BB962C8B-B14F-4D97-AF65-F5344CB8AC3E}">
        <p14:creationId xmlns:p14="http://schemas.microsoft.com/office/powerpoint/2010/main" val="3292742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1.7 </a:t>
            </a:r>
            <a:r>
              <a:rPr lang="zh-CN" altLang="en-US" b="1" dirty="0"/>
              <a:t>百川大模型</a:t>
            </a:r>
          </a:p>
        </p:txBody>
      </p:sp>
      <p:pic>
        <p:nvPicPr>
          <p:cNvPr id="3" name="图片 2">
            <a:extLst>
              <a:ext uri="{FF2B5EF4-FFF2-40B4-BE49-F238E27FC236}">
                <a16:creationId xmlns:a16="http://schemas.microsoft.com/office/drawing/2014/main" id="{ED89ADA0-D210-4EE2-BB0C-DE844181FD92}"/>
              </a:ext>
            </a:extLst>
          </p:cNvPr>
          <p:cNvPicPr>
            <a:picLocks noChangeAspect="1"/>
          </p:cNvPicPr>
          <p:nvPr/>
        </p:nvPicPr>
        <p:blipFill>
          <a:blip r:embed="rId3"/>
          <a:stretch>
            <a:fillRect/>
          </a:stretch>
        </p:blipFill>
        <p:spPr>
          <a:xfrm>
            <a:off x="835459" y="950259"/>
            <a:ext cx="4358093" cy="3735507"/>
          </a:xfrm>
          <a:prstGeom prst="rect">
            <a:avLst/>
          </a:prstGeom>
        </p:spPr>
      </p:pic>
      <p:pic>
        <p:nvPicPr>
          <p:cNvPr id="5" name="图片 4">
            <a:extLst>
              <a:ext uri="{FF2B5EF4-FFF2-40B4-BE49-F238E27FC236}">
                <a16:creationId xmlns:a16="http://schemas.microsoft.com/office/drawing/2014/main" id="{709F8CE7-1D0A-4B1B-88B3-15F1B117292B}"/>
              </a:ext>
            </a:extLst>
          </p:cNvPr>
          <p:cNvPicPr>
            <a:picLocks noChangeAspect="1"/>
          </p:cNvPicPr>
          <p:nvPr/>
        </p:nvPicPr>
        <p:blipFill>
          <a:blip r:embed="rId4"/>
          <a:stretch>
            <a:fillRect/>
          </a:stretch>
        </p:blipFill>
        <p:spPr>
          <a:xfrm>
            <a:off x="6096000" y="1069898"/>
            <a:ext cx="5102053" cy="3496228"/>
          </a:xfrm>
          <a:prstGeom prst="rect">
            <a:avLst/>
          </a:prstGeom>
        </p:spPr>
      </p:pic>
      <p:sp>
        <p:nvSpPr>
          <p:cNvPr id="8" name="文本框 7">
            <a:extLst>
              <a:ext uri="{FF2B5EF4-FFF2-40B4-BE49-F238E27FC236}">
                <a16:creationId xmlns:a16="http://schemas.microsoft.com/office/drawing/2014/main" id="{5D9C04F6-E00F-4A4C-A22E-8C4DF0A17421}"/>
              </a:ext>
            </a:extLst>
          </p:cNvPr>
          <p:cNvSpPr txBox="1"/>
          <p:nvPr/>
        </p:nvSpPr>
        <p:spPr>
          <a:xfrm>
            <a:off x="282633" y="5003272"/>
            <a:ext cx="11765932" cy="1569660"/>
          </a:xfrm>
          <a:prstGeom prst="rect">
            <a:avLst/>
          </a:prstGeom>
          <a:noFill/>
        </p:spPr>
        <p:txBody>
          <a:bodyPr wrap="square">
            <a:spAutoFit/>
          </a:bodyPr>
          <a:lstStyle/>
          <a:p>
            <a:r>
              <a:rPr lang="zh-CN" altLang="en-US" sz="2400" dirty="0"/>
              <a:t>百川 </a:t>
            </a:r>
            <a:r>
              <a:rPr lang="en-US" altLang="zh-CN" sz="2400" dirty="0"/>
              <a:t>2</a:t>
            </a:r>
            <a:r>
              <a:rPr lang="zh-CN" altLang="en-US" sz="2400" dirty="0"/>
              <a:t>，它是一系列大规模多语言模型。百川 </a:t>
            </a:r>
            <a:r>
              <a:rPr lang="en-US" altLang="zh-CN" sz="2400" dirty="0"/>
              <a:t>2 </a:t>
            </a:r>
            <a:r>
              <a:rPr lang="zh-CN" altLang="en-US" sz="2400" dirty="0"/>
              <a:t>包括两个独立的模型：百川 </a:t>
            </a:r>
            <a:r>
              <a:rPr lang="en-US" altLang="zh-CN" sz="2400" dirty="0"/>
              <a:t>2-7B</a:t>
            </a:r>
            <a:r>
              <a:rPr lang="zh-CN" altLang="en-US" sz="2400" dirty="0"/>
              <a:t>，拥有 </a:t>
            </a:r>
            <a:r>
              <a:rPr lang="en-US" altLang="zh-CN" sz="2400" dirty="0"/>
              <a:t>70 </a:t>
            </a:r>
            <a:r>
              <a:rPr lang="zh-CN" altLang="en-US" sz="2400" dirty="0"/>
              <a:t>亿个参数；百川 </a:t>
            </a:r>
            <a:r>
              <a:rPr lang="en-US" altLang="zh-CN" sz="2400" dirty="0"/>
              <a:t>2-13B</a:t>
            </a:r>
            <a:r>
              <a:rPr lang="zh-CN" altLang="en-US" sz="2400" dirty="0"/>
              <a:t>，拥有 </a:t>
            </a:r>
            <a:r>
              <a:rPr lang="en-US" altLang="zh-CN" sz="2400" dirty="0"/>
              <a:t>130 </a:t>
            </a:r>
            <a:r>
              <a:rPr lang="zh-CN" altLang="en-US" sz="2400" dirty="0"/>
              <a:t>亿个参数。这两个模型都是在 </a:t>
            </a:r>
            <a:r>
              <a:rPr lang="en-US" altLang="zh-CN" sz="2400" dirty="0"/>
              <a:t>2.6 </a:t>
            </a:r>
            <a:r>
              <a:rPr lang="zh-CN" altLang="en-US" sz="2400" dirty="0"/>
              <a:t>万亿标记的数据上训练的，据笔者所知，这是迄今为止最大的数据集，比百川 </a:t>
            </a:r>
            <a:r>
              <a:rPr lang="en-US" altLang="zh-CN" sz="2400" dirty="0"/>
              <a:t>1 </a:t>
            </a:r>
            <a:r>
              <a:rPr lang="zh-CN" altLang="en-US" sz="2400" dirty="0"/>
              <a:t>的数据量大了一倍以上。有了如此庞大的训练数据量，百川 </a:t>
            </a:r>
            <a:r>
              <a:rPr lang="en-US" altLang="zh-CN" sz="2400" dirty="0"/>
              <a:t>2 </a:t>
            </a:r>
            <a:r>
              <a:rPr lang="zh-CN" altLang="en-US" sz="2400" dirty="0"/>
              <a:t>在各个方面都取得了显著的改进。</a:t>
            </a:r>
          </a:p>
        </p:txBody>
      </p:sp>
    </p:spTree>
    <p:extLst>
      <p:ext uri="{BB962C8B-B14F-4D97-AF65-F5344CB8AC3E}">
        <p14:creationId xmlns:p14="http://schemas.microsoft.com/office/powerpoint/2010/main" val="3939606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1.7 </a:t>
            </a:r>
            <a:r>
              <a:rPr lang="zh-CN" altLang="en-US" b="1" dirty="0"/>
              <a:t>百川大模型</a:t>
            </a:r>
          </a:p>
        </p:txBody>
      </p:sp>
      <p:sp>
        <p:nvSpPr>
          <p:cNvPr id="7" name="文本框 6">
            <a:extLst>
              <a:ext uri="{FF2B5EF4-FFF2-40B4-BE49-F238E27FC236}">
                <a16:creationId xmlns:a16="http://schemas.microsoft.com/office/drawing/2014/main" id="{6A4B2D95-C2F3-4C0A-8A3F-771C57F24F7A}"/>
              </a:ext>
            </a:extLst>
          </p:cNvPr>
          <p:cNvSpPr txBox="1"/>
          <p:nvPr/>
        </p:nvSpPr>
        <p:spPr>
          <a:xfrm>
            <a:off x="406400" y="813172"/>
            <a:ext cx="11379201" cy="830997"/>
          </a:xfrm>
          <a:prstGeom prst="rect">
            <a:avLst/>
          </a:prstGeom>
          <a:noFill/>
        </p:spPr>
        <p:txBody>
          <a:bodyPr wrap="square">
            <a:spAutoFit/>
          </a:bodyPr>
          <a:lstStyle/>
          <a:p>
            <a:r>
              <a:rPr lang="zh-CN" altLang="en-US" sz="2400" dirty="0"/>
              <a:t>百川 </a:t>
            </a:r>
            <a:r>
              <a:rPr lang="en-US" altLang="zh-CN" sz="2400" dirty="0"/>
              <a:t>2 </a:t>
            </a:r>
            <a:r>
              <a:rPr lang="zh-CN" altLang="en-US" sz="2400" dirty="0"/>
              <a:t>还引入了对齐过程，生成了两个聊天模型：百川 </a:t>
            </a:r>
            <a:r>
              <a:rPr lang="en-US" altLang="zh-CN" sz="2400" dirty="0"/>
              <a:t>2-7B-Chat </a:t>
            </a:r>
            <a:r>
              <a:rPr lang="zh-CN" altLang="en-US" sz="2400" dirty="0"/>
              <a:t>和百川 </a:t>
            </a:r>
            <a:r>
              <a:rPr lang="en-US" altLang="zh-CN" sz="2400" dirty="0"/>
              <a:t>2-13B-Chat</a:t>
            </a:r>
            <a:r>
              <a:rPr lang="zh-CN" altLang="en-US" sz="2400" dirty="0"/>
              <a:t>。百川 </a:t>
            </a:r>
            <a:r>
              <a:rPr lang="en-US" altLang="zh-CN" sz="2400" dirty="0"/>
              <a:t>2 </a:t>
            </a:r>
            <a:r>
              <a:rPr lang="zh-CN" altLang="en-US" sz="2400" dirty="0"/>
              <a:t>的对齐过程包括 </a:t>
            </a:r>
            <a:r>
              <a:rPr lang="en-US" altLang="zh-CN" sz="2400" dirty="0"/>
              <a:t>SFT </a:t>
            </a:r>
            <a:r>
              <a:rPr lang="zh-CN" altLang="en-US" sz="2400" dirty="0"/>
              <a:t>和 </a:t>
            </a:r>
            <a:r>
              <a:rPr lang="en-US" altLang="zh-CN" sz="2400" dirty="0"/>
              <a:t>RLHF </a:t>
            </a:r>
            <a:r>
              <a:rPr lang="zh-CN" altLang="en-US" sz="2400" dirty="0"/>
              <a:t>两个主要组成部分。</a:t>
            </a:r>
          </a:p>
        </p:txBody>
      </p:sp>
      <p:sp>
        <p:nvSpPr>
          <p:cNvPr id="10" name="文本框 9">
            <a:extLst>
              <a:ext uri="{FF2B5EF4-FFF2-40B4-BE49-F238E27FC236}">
                <a16:creationId xmlns:a16="http://schemas.microsoft.com/office/drawing/2014/main" id="{65CD4342-5426-4BD1-B196-5FCA845B94D4}"/>
              </a:ext>
            </a:extLst>
          </p:cNvPr>
          <p:cNvSpPr txBox="1"/>
          <p:nvPr/>
        </p:nvSpPr>
        <p:spPr>
          <a:xfrm>
            <a:off x="373532" y="1943485"/>
            <a:ext cx="11379200" cy="1323439"/>
          </a:xfrm>
          <a:prstGeom prst="rect">
            <a:avLst/>
          </a:prstGeom>
          <a:noFill/>
        </p:spPr>
        <p:txBody>
          <a:bodyPr wrap="square">
            <a:spAutoFit/>
          </a:bodyPr>
          <a:lstStyle/>
          <a:p>
            <a:r>
              <a:rPr lang="en-US" altLang="zh-CN" sz="2000" dirty="0"/>
              <a:t>1. SFT</a:t>
            </a:r>
          </a:p>
          <a:p>
            <a:r>
              <a:rPr lang="zh-CN" altLang="en-US" sz="2000" dirty="0"/>
              <a:t>在 </a:t>
            </a:r>
            <a:r>
              <a:rPr lang="en-US" altLang="zh-CN" sz="2000" dirty="0"/>
              <a:t>SFT </a:t>
            </a:r>
            <a:r>
              <a:rPr lang="zh-CN" altLang="en-US" sz="2000" dirty="0"/>
              <a:t>阶段，请人类标注者标注从各种数据源收集的提示。根据与 </a:t>
            </a:r>
            <a:r>
              <a:rPr lang="en-US" altLang="zh-CN" sz="2000" dirty="0"/>
              <a:t>Claude </a:t>
            </a:r>
            <a:r>
              <a:rPr lang="zh-CN" altLang="en-US" sz="2000" dirty="0"/>
              <a:t>类似的关键原则，每个提示都被标记为“有帮助”或“无害”。为了验证数据质量，百川 </a:t>
            </a:r>
            <a:r>
              <a:rPr lang="en-US" altLang="zh-CN" sz="2000" dirty="0"/>
              <a:t>2 </a:t>
            </a:r>
            <a:r>
              <a:rPr lang="zh-CN" altLang="en-US" sz="2000" dirty="0"/>
              <a:t>使用交叉验证，即一个权威的标注者检查由特定众包工作者组标注的一批样本的质量，拒绝不符合质量标准的批次。</a:t>
            </a:r>
          </a:p>
        </p:txBody>
      </p:sp>
      <p:sp>
        <p:nvSpPr>
          <p:cNvPr id="11" name="文本框 10">
            <a:extLst>
              <a:ext uri="{FF2B5EF4-FFF2-40B4-BE49-F238E27FC236}">
                <a16:creationId xmlns:a16="http://schemas.microsoft.com/office/drawing/2014/main" id="{7DE54FB1-D194-4257-8D94-D3EA5BCC33FE}"/>
              </a:ext>
            </a:extLst>
          </p:cNvPr>
          <p:cNvSpPr txBox="1"/>
          <p:nvPr/>
        </p:nvSpPr>
        <p:spPr>
          <a:xfrm>
            <a:off x="406400" y="3332437"/>
            <a:ext cx="11313461" cy="1323439"/>
          </a:xfrm>
          <a:prstGeom prst="rect">
            <a:avLst/>
          </a:prstGeom>
          <a:noFill/>
        </p:spPr>
        <p:txBody>
          <a:bodyPr wrap="square">
            <a:spAutoFit/>
          </a:bodyPr>
          <a:lstStyle/>
          <a:p>
            <a:r>
              <a:rPr lang="en-US" altLang="zh-CN" sz="2000" dirty="0"/>
              <a:t>2. </a:t>
            </a:r>
            <a:r>
              <a:rPr lang="zh-CN" altLang="en-US" sz="2000" dirty="0"/>
              <a:t>奖励模型</a:t>
            </a:r>
          </a:p>
          <a:p>
            <a:r>
              <a:rPr lang="zh-CN" altLang="en-US" sz="2000" dirty="0"/>
              <a:t>百川 </a:t>
            </a:r>
            <a:r>
              <a:rPr lang="en-US" altLang="zh-CN" sz="2000" dirty="0"/>
              <a:t>2 </a:t>
            </a:r>
            <a:r>
              <a:rPr lang="zh-CN" altLang="en-US" sz="2000" dirty="0"/>
              <a:t>为所有提示设计了一个三层分类系统，包括 </a:t>
            </a:r>
            <a:r>
              <a:rPr lang="en-US" altLang="zh-CN" sz="2000" dirty="0"/>
              <a:t>6 </a:t>
            </a:r>
            <a:r>
              <a:rPr lang="zh-CN" altLang="en-US" sz="2000" dirty="0"/>
              <a:t>个主要类别、 </a:t>
            </a:r>
            <a:r>
              <a:rPr lang="en-US" altLang="zh-CN" sz="2000" dirty="0"/>
              <a:t>30 </a:t>
            </a:r>
            <a:r>
              <a:rPr lang="zh-CN" altLang="en-US" sz="2000" dirty="0"/>
              <a:t>个次要类别和 </a:t>
            </a:r>
            <a:r>
              <a:rPr lang="en-US" altLang="zh-CN" sz="2000" dirty="0"/>
              <a:t>200 </a:t>
            </a:r>
            <a:r>
              <a:rPr lang="zh-CN" altLang="en-US" sz="2000" dirty="0"/>
              <a:t>多个三级类别。从用户的角度看，百川 </a:t>
            </a:r>
            <a:r>
              <a:rPr lang="en-US" altLang="zh-CN" sz="2000" dirty="0"/>
              <a:t>2 </a:t>
            </a:r>
            <a:r>
              <a:rPr lang="zh-CN" altLang="en-US" sz="2000" dirty="0"/>
              <a:t>的分类系统旨在全面涵盖所有类型的用户需求。从奖励模型训练的角度看，每个类别内的提示具有足够的多样性，以确保能够良好地泛化。</a:t>
            </a:r>
          </a:p>
        </p:txBody>
      </p:sp>
      <p:sp>
        <p:nvSpPr>
          <p:cNvPr id="13" name="文本框 12">
            <a:extLst>
              <a:ext uri="{FF2B5EF4-FFF2-40B4-BE49-F238E27FC236}">
                <a16:creationId xmlns:a16="http://schemas.microsoft.com/office/drawing/2014/main" id="{00E909EA-EF68-4CAE-A894-D57422731ED0}"/>
              </a:ext>
            </a:extLst>
          </p:cNvPr>
          <p:cNvSpPr txBox="1"/>
          <p:nvPr/>
        </p:nvSpPr>
        <p:spPr>
          <a:xfrm>
            <a:off x="406400" y="4721389"/>
            <a:ext cx="11113250" cy="1323439"/>
          </a:xfrm>
          <a:prstGeom prst="rect">
            <a:avLst/>
          </a:prstGeom>
          <a:noFill/>
        </p:spPr>
        <p:txBody>
          <a:bodyPr wrap="square">
            <a:spAutoFit/>
          </a:bodyPr>
          <a:lstStyle/>
          <a:p>
            <a:r>
              <a:rPr lang="en-US" altLang="zh-CN" sz="2000" dirty="0"/>
              <a:t>3. PPO</a:t>
            </a:r>
          </a:p>
          <a:p>
            <a:r>
              <a:rPr lang="zh-CN" altLang="en-US" sz="2000" dirty="0"/>
              <a:t>在获得奖励模型之后，作者使用 </a:t>
            </a:r>
            <a:r>
              <a:rPr lang="en-US" altLang="zh-CN" sz="2000" dirty="0"/>
              <a:t>PPO </a:t>
            </a:r>
            <a:r>
              <a:rPr lang="zh-CN" altLang="en-US" sz="2000" dirty="0"/>
              <a:t>算法训练语言模型。百川 </a:t>
            </a:r>
            <a:r>
              <a:rPr lang="en-US" altLang="zh-CN" sz="2000" dirty="0"/>
              <a:t>2 </a:t>
            </a:r>
            <a:r>
              <a:rPr lang="zh-CN" altLang="en-US" sz="2000" dirty="0"/>
              <a:t>使用了四个模型：演员模型（负责生成响应）、参考模型（用于计算与固定参数的 </a:t>
            </a:r>
            <a:r>
              <a:rPr lang="en-US" altLang="zh-CN" sz="2000" dirty="0"/>
              <a:t>KL </a:t>
            </a:r>
            <a:r>
              <a:rPr lang="zh-CN" altLang="en-US" sz="2000" dirty="0"/>
              <a:t>惩罚）、奖励模型（提供整个响应的总体奖励，具有固定参数）和评论家模型（用于学习每个 </a:t>
            </a:r>
            <a:r>
              <a:rPr lang="en-US" altLang="zh-CN" sz="2000" dirty="0"/>
              <a:t>Token </a:t>
            </a:r>
            <a:r>
              <a:rPr lang="zh-CN" altLang="en-US" sz="2000" dirty="0"/>
              <a:t>的值）。</a:t>
            </a:r>
          </a:p>
        </p:txBody>
      </p:sp>
    </p:spTree>
    <p:extLst>
      <p:ext uri="{BB962C8B-B14F-4D97-AF65-F5344CB8AC3E}">
        <p14:creationId xmlns:p14="http://schemas.microsoft.com/office/powerpoint/2010/main" val="2593950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zh-CN" altLang="en-US" b="1" dirty="0"/>
              <a:t>本章总结</a:t>
            </a:r>
          </a:p>
        </p:txBody>
      </p:sp>
      <p:sp>
        <p:nvSpPr>
          <p:cNvPr id="4" name="文本框 3">
            <a:extLst>
              <a:ext uri="{FF2B5EF4-FFF2-40B4-BE49-F238E27FC236}">
                <a16:creationId xmlns:a16="http://schemas.microsoft.com/office/drawing/2014/main" id="{687C9234-17CF-4570-98A2-77037105BC2E}"/>
              </a:ext>
            </a:extLst>
          </p:cNvPr>
          <p:cNvSpPr txBox="1"/>
          <p:nvPr/>
        </p:nvSpPr>
        <p:spPr>
          <a:xfrm>
            <a:off x="442259" y="2736502"/>
            <a:ext cx="11307482" cy="1384995"/>
          </a:xfrm>
          <a:prstGeom prst="rect">
            <a:avLst/>
          </a:prstGeom>
          <a:noFill/>
        </p:spPr>
        <p:txBody>
          <a:bodyPr wrap="square">
            <a:spAutoFit/>
          </a:bodyPr>
          <a:lstStyle/>
          <a:p>
            <a:r>
              <a:rPr lang="zh-CN" altLang="en-US" sz="2800" dirty="0"/>
              <a:t>本章介绍了最具代表性的 </a:t>
            </a:r>
            <a:r>
              <a:rPr lang="en-US" altLang="zh-CN" sz="2800" dirty="0"/>
              <a:t>LLM </a:t>
            </a:r>
            <a:r>
              <a:rPr lang="zh-CN" altLang="en-US" sz="2800" dirty="0"/>
              <a:t>的结构，包括 </a:t>
            </a:r>
            <a:r>
              <a:rPr lang="en-US" altLang="zh-CN" sz="2800" dirty="0"/>
              <a:t>BERT</a:t>
            </a:r>
            <a:r>
              <a:rPr lang="zh-CN" altLang="en-US" sz="2800" dirty="0"/>
              <a:t>、</a:t>
            </a:r>
            <a:r>
              <a:rPr lang="en-US" altLang="zh-CN" sz="2800" dirty="0" err="1"/>
              <a:t>ViT</a:t>
            </a:r>
            <a:r>
              <a:rPr lang="zh-CN" altLang="en-US" sz="2800" dirty="0"/>
              <a:t>、</a:t>
            </a:r>
            <a:r>
              <a:rPr lang="en-US" altLang="zh-CN" sz="2800" dirty="0"/>
              <a:t>GPT </a:t>
            </a:r>
            <a:r>
              <a:rPr lang="zh-CN" altLang="en-US" sz="2800" dirty="0"/>
              <a:t>系列、</a:t>
            </a:r>
            <a:r>
              <a:rPr lang="en-US" altLang="zh-CN" sz="2800" dirty="0" err="1"/>
              <a:t>ChatGPT</a:t>
            </a:r>
            <a:r>
              <a:rPr lang="zh-CN" altLang="en-US" sz="2800" dirty="0"/>
              <a:t>、</a:t>
            </a:r>
            <a:r>
              <a:rPr lang="en-US" altLang="zh-CN" sz="2800" dirty="0" err="1"/>
              <a:t>ChatGLM</a:t>
            </a:r>
            <a:r>
              <a:rPr lang="zh-CN" altLang="en-US" sz="2800" dirty="0"/>
              <a:t>和百川大模型的结构。这些经典结构是多模态大模型的基础，也为接下来介绍多模态大模型核心技术奠定了基础。</a:t>
            </a:r>
          </a:p>
        </p:txBody>
      </p:sp>
    </p:spTree>
    <p:extLst>
      <p:ext uri="{BB962C8B-B14F-4D97-AF65-F5344CB8AC3E}">
        <p14:creationId xmlns:p14="http://schemas.microsoft.com/office/powerpoint/2010/main" val="2609942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rot="10800000">
            <a:off x="0" y="-7"/>
            <a:ext cx="12192000" cy="2426618"/>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10800000">
            <a:off x="0" y="2493941"/>
            <a:ext cx="12192000" cy="70698"/>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536239" y="3793315"/>
            <a:ext cx="5119523" cy="1107996"/>
          </a:xfrm>
          <a:prstGeom prst="rect">
            <a:avLst/>
          </a:prstGeom>
          <a:noFill/>
        </p:spPr>
        <p:txBody>
          <a:bodyPr wrap="square" rtlCol="0">
            <a:spAutoFit/>
          </a:bodyPr>
          <a:lstStyle/>
          <a:p>
            <a:pPr algn="ctr"/>
            <a:r>
              <a:rPr lang="zh-CN" altLang="en-US" sz="6600" b="1" dirty="0">
                <a:solidFill>
                  <a:srgbClr val="014924"/>
                </a:solidFill>
                <a:latin typeface="微软雅黑" panose="020B0503020204020204" pitchFamily="34" charset="-122"/>
                <a:ea typeface="微软雅黑" panose="020B0503020204020204" pitchFamily="34" charset="-122"/>
              </a:rPr>
              <a:t>感谢聆听</a:t>
            </a:r>
          </a:p>
        </p:txBody>
      </p:sp>
      <p:sp>
        <p:nvSpPr>
          <p:cNvPr id="19" name="文本框 18"/>
          <p:cNvSpPr txBox="1"/>
          <p:nvPr/>
        </p:nvSpPr>
        <p:spPr>
          <a:xfrm>
            <a:off x="323851" y="-24013"/>
            <a:ext cx="11544299" cy="3154706"/>
          </a:xfrm>
          <a:prstGeom prst="rect">
            <a:avLst/>
          </a:prstGeom>
        </p:spPr>
        <p:txBody>
          <a:bodyPr wrap="square" lIns="91436" tIns="45718" rIns="91436" bIns="45718">
            <a:spAutoFit/>
          </a:bodyPr>
          <a:lstStyle>
            <a:defPPr>
              <a:defRPr lang="zh-CN"/>
            </a:defPPr>
            <a:lvl1pPr algn="ctr">
              <a:defRPr sz="105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dist"/>
            <a:r>
              <a:rPr lang="en-US" altLang="zh-CN" sz="19900" b="1" dirty="0">
                <a:solidFill>
                  <a:schemeClr val="bg1">
                    <a:alpha val="10000"/>
                  </a:schemeClr>
                </a:solidFill>
              </a:rPr>
              <a:t>THANKS</a:t>
            </a:r>
            <a:endParaRPr lang="zh-CN" altLang="en-US" sz="19900" b="1" dirty="0">
              <a:solidFill>
                <a:schemeClr val="bg1">
                  <a:alpha val="10000"/>
                </a:schemeClr>
              </a:solidFill>
            </a:endParaRPr>
          </a:p>
        </p:txBody>
      </p:sp>
      <p:grpSp>
        <p:nvGrpSpPr>
          <p:cNvPr id="7" name="组合 6"/>
          <p:cNvGrpSpPr/>
          <p:nvPr/>
        </p:nvGrpSpPr>
        <p:grpSpPr>
          <a:xfrm>
            <a:off x="4876405" y="1196335"/>
            <a:ext cx="2439190" cy="2439192"/>
            <a:chOff x="5007734" y="902247"/>
            <a:chExt cx="2543685" cy="2543686"/>
          </a:xfrm>
        </p:grpSpPr>
        <p:sp>
          <p:nvSpPr>
            <p:cNvPr id="8" name="椭圆 7"/>
            <p:cNvSpPr/>
            <p:nvPr/>
          </p:nvSpPr>
          <p:spPr>
            <a:xfrm>
              <a:off x="5007734" y="902247"/>
              <a:ext cx="2543685" cy="2543686"/>
            </a:xfrm>
            <a:prstGeom prst="ellipse">
              <a:avLst/>
            </a:prstGeom>
            <a:gradFill flip="none" rotWithShape="1">
              <a:gsLst>
                <a:gs pos="0">
                  <a:schemeClr val="bg1"/>
                </a:gs>
                <a:gs pos="100000">
                  <a:srgbClr val="E8E8E8"/>
                </a:gs>
              </a:gsLst>
              <a:lin ang="5400000" scaled="1"/>
              <a:tileRect/>
            </a:gradFill>
            <a:ln>
              <a:noFill/>
            </a:ln>
            <a:effectLst>
              <a:outerShdw blurRad="139700" dist="38100" dir="5400000" algn="t"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0800000">
              <a:off x="5160137" y="1054647"/>
              <a:ext cx="2213120" cy="2213120"/>
            </a:xfrm>
            <a:prstGeom prst="ellipse">
              <a:avLst/>
            </a:prstGeom>
            <a:gradFill flip="none" rotWithShape="1">
              <a:gsLst>
                <a:gs pos="0">
                  <a:schemeClr val="bg1"/>
                </a:gs>
                <a:gs pos="100000">
                  <a:srgbClr val="E8E8E8"/>
                </a:gs>
              </a:gsLst>
              <a:lin ang="5400000" scaled="1"/>
              <a:tileRect/>
            </a:gradFill>
            <a:ln>
              <a:noFill/>
            </a:ln>
            <a:effectLst>
              <a:innerShdw blurRad="88900">
                <a:prstClr val="black">
                  <a:alpha val="1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5127804" y="1438170"/>
            <a:ext cx="1936392" cy="1930811"/>
          </a:xfrm>
          <a:prstGeom prst="rect">
            <a:avLst/>
          </a:prstGeom>
        </p:spPr>
      </p:pic>
      <p:sp>
        <p:nvSpPr>
          <p:cNvPr id="11" name="矩形 10"/>
          <p:cNvSpPr/>
          <p:nvPr/>
        </p:nvSpPr>
        <p:spPr>
          <a:xfrm>
            <a:off x="1632443" y="6004529"/>
            <a:ext cx="9191940" cy="461665"/>
          </a:xfrm>
          <a:prstGeom prst="rect">
            <a:avLst/>
          </a:prstGeom>
        </p:spPr>
        <p:txBody>
          <a:bodyPr wrap="none">
            <a:spAutoFit/>
          </a:bodyPr>
          <a:lstStyle/>
          <a:p>
            <a:pPr algn="r" fontAlgn="base"/>
            <a:r>
              <a:rPr lang="en-US" altLang="zh-CN" sz="2400" b="1" dirty="0">
                <a:solidFill>
                  <a:srgbClr val="004B24"/>
                </a:solidFill>
                <a:latin typeface="Arial" panose="020B0604020202020204" pitchFamily="34" charset="0"/>
              </a:rPr>
              <a:t>Human Cyber Physical Intelligence Integration Lab (HCP-Lab)</a:t>
            </a:r>
          </a:p>
        </p:txBody>
      </p:sp>
      <p:sp>
        <p:nvSpPr>
          <p:cNvPr id="13" name="矩形 12"/>
          <p:cNvSpPr/>
          <p:nvPr/>
        </p:nvSpPr>
        <p:spPr>
          <a:xfrm>
            <a:off x="4866469" y="6466194"/>
            <a:ext cx="2723887" cy="369332"/>
          </a:xfrm>
          <a:prstGeom prst="rect">
            <a:avLst/>
          </a:prstGeom>
        </p:spPr>
        <p:txBody>
          <a:bodyPr wrap="none">
            <a:spAutoFit/>
          </a:bodyPr>
          <a:lstStyle/>
          <a:p>
            <a:r>
              <a:rPr lang="en-US" altLang="zh-CN" dirty="0">
                <a:solidFill>
                  <a:srgbClr val="004B24"/>
                </a:solidFill>
              </a:rPr>
              <a:t>http://www.sysu-hcp.net</a:t>
            </a:r>
          </a:p>
        </p:txBody>
      </p:sp>
    </p:spTree>
    <p:extLst>
      <p:ext uri="{BB962C8B-B14F-4D97-AF65-F5344CB8AC3E}">
        <p14:creationId xmlns:p14="http://schemas.microsoft.com/office/powerpoint/2010/main" val="721878186"/>
      </p:ext>
    </p:extLst>
  </p:cSld>
  <p:clrMapOvr>
    <a:masterClrMapping/>
  </p:clrMapOvr>
</p:sld>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55F51"/>
      </a:dk2>
      <a:lt2>
        <a:srgbClr val="E2DFCC"/>
      </a:lt2>
      <a:accent1>
        <a:srgbClr val="014924"/>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中山大学PPT模板-中山大学PPT 02</Template>
  <TotalTime>16306</TotalTime>
  <Words>2426</Words>
  <Application>Microsoft Office PowerPoint</Application>
  <PresentationFormat>宽屏</PresentationFormat>
  <Paragraphs>109</Paragraphs>
  <Slides>20</Slides>
  <Notes>19</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20</vt:i4>
      </vt:variant>
    </vt:vector>
  </HeadingPairs>
  <TitlesOfParts>
    <vt:vector size="27" baseType="lpstr">
      <vt:lpstr>等线</vt:lpstr>
      <vt:lpstr>黑体</vt:lpstr>
      <vt:lpstr>微软雅黑</vt:lpstr>
      <vt:lpstr>微软雅黑</vt:lpstr>
      <vt:lpstr>Arial</vt:lpstr>
      <vt:lpstr>Arial Black</vt:lpstr>
      <vt:lpstr>Office 主题</vt:lpstr>
      <vt:lpstr>PowerPoint 演示文稿</vt:lpstr>
      <vt:lpstr>目录</vt:lpstr>
      <vt:lpstr>1.1 多模态大模型基本概念</vt:lpstr>
      <vt:lpstr>1.1 多模态大模型基本概念</vt:lpstr>
      <vt:lpstr>1.2 Bert技术详解</vt:lpstr>
      <vt:lpstr>1.2 Bert技术详解</vt:lpstr>
      <vt:lpstr>1.3 ViT技术详解</vt:lpstr>
      <vt:lpstr>1.3 ViT技术详解</vt:lpstr>
      <vt:lpstr>1.4 GPT系列</vt:lpstr>
      <vt:lpstr>1.4 GPT系列</vt:lpstr>
      <vt:lpstr>1.4 GPT系列</vt:lpstr>
      <vt:lpstr>1.5 ChatGPT简介</vt:lpstr>
      <vt:lpstr>1.5 ChatGPT简介</vt:lpstr>
      <vt:lpstr>1.5 ChatGPT简介</vt:lpstr>
      <vt:lpstr>1.6 ChatGLM</vt:lpstr>
      <vt:lpstr>1.6 ChatGLM</vt:lpstr>
      <vt:lpstr>1.7 百川大模型</vt:lpstr>
      <vt:lpstr>1.7 百川大模型</vt:lpstr>
      <vt:lpstr>本章总结</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xiaoyao</dc:creator>
  <cp:lastModifiedBy>刘 阳</cp:lastModifiedBy>
  <cp:revision>1074</cp:revision>
  <dcterms:created xsi:type="dcterms:W3CDTF">2021-12-16T10:02:20Z</dcterms:created>
  <dcterms:modified xsi:type="dcterms:W3CDTF">2024-04-12T03:55:22Z</dcterms:modified>
</cp:coreProperties>
</file>