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4.xml" ContentType="application/vnd.openxmlformats-officedocument.themeOverr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6.xml" ContentType="application/vnd.openxmlformats-officedocument.themeOverride+xml"/>
  <Override PartName="/ppt/tags/tag3.xml" ContentType="application/vnd.openxmlformats-officedocument.presentationml.tags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24.xml" ContentType="application/vnd.openxmlformats-officedocument.themeOverride+xml"/>
  <Override PartName="/ppt/tags/tag4.xml" ContentType="application/vnd.openxmlformats-officedocument.presentationml.tags+xml"/>
  <Override PartName="/ppt/notesSlides/notesSlide14.xml" ContentType="application/vnd.openxmlformats-officedocument.presentationml.notesSl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29.xml" ContentType="application/vnd.openxmlformats-officedocument.themeOverride+xml"/>
  <Override PartName="/ppt/theme/themeOverride30.xml" ContentType="application/vnd.openxmlformats-officedocument.themeOverride+xml"/>
  <Override PartName="/ppt/theme/themeOverride31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32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33.xml" ContentType="application/vnd.openxmlformats-officedocument.themeOverr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heme/themeOverride34.xml" ContentType="application/vnd.openxmlformats-officedocument.themeOverride+xml"/>
  <Override PartName="/ppt/theme/themeOverride35.xml" ContentType="application/vnd.openxmlformats-officedocument.themeOverride+xml"/>
  <Override PartName="/ppt/theme/themeOverride36.xml" ContentType="application/vnd.openxmlformats-officedocument.themeOverride+xml"/>
  <Override PartName="/ppt/theme/themeOverride37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38.xml" ContentType="application/vnd.openxmlformats-officedocument.themeOverride+xml"/>
  <Override PartName="/ppt/theme/themeOverride39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40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41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42.xml" ContentType="application/vnd.openxmlformats-officedocument.themeOverride+xml"/>
  <Override PartName="/ppt/notesSlides/notesSlide25.xml" ContentType="application/vnd.openxmlformats-officedocument.presentationml.notesSlide+xml"/>
  <Override PartName="/ppt/theme/themeOverride43.xml" ContentType="application/vnd.openxmlformats-officedocument.themeOverride+xml"/>
  <Override PartName="/ppt/theme/themeOverride44.xml" ContentType="application/vnd.openxmlformats-officedocument.themeOverride+xml"/>
  <Override PartName="/ppt/notesSlides/notesSlide26.xml" ContentType="application/vnd.openxmlformats-officedocument.presentationml.notesSlide+xml"/>
  <Override PartName="/ppt/theme/themeOverride45.xml" ContentType="application/vnd.openxmlformats-officedocument.themeOverride+xml"/>
  <Override PartName="/ppt/notesSlides/notesSlide27.xml" ContentType="application/vnd.openxmlformats-officedocument.presentationml.notesSlide+xml"/>
  <Override PartName="/ppt/theme/themeOverride46.xml" ContentType="application/vnd.openxmlformats-officedocument.themeOverride+xml"/>
  <Override PartName="/ppt/theme/themeOverride47.xml" ContentType="application/vnd.openxmlformats-officedocument.themeOverride+xml"/>
  <Override PartName="/ppt/notesSlides/notesSlide28.xml" ContentType="application/vnd.openxmlformats-officedocument.presentationml.notesSlide+xml"/>
  <Override PartName="/ppt/theme/themeOverride48.xml" ContentType="application/vnd.openxmlformats-officedocument.themeOverride+xml"/>
  <Override PartName="/ppt/notesSlides/notesSlide29.xml" ContentType="application/vnd.openxmlformats-officedocument.presentationml.notesSlide+xml"/>
  <Override PartName="/ppt/theme/themeOverride49.xml" ContentType="application/vnd.openxmlformats-officedocument.themeOverride+xml"/>
  <Override PartName="/ppt/theme/themeOverride50.xml" ContentType="application/vnd.openxmlformats-officedocument.themeOverride+xml"/>
  <Override PartName="/ppt/theme/themeOverride51.xml" ContentType="application/vnd.openxmlformats-officedocument.themeOverride+xml"/>
  <Override PartName="/ppt/notesSlides/notesSlide30.xml" ContentType="application/vnd.openxmlformats-officedocument.presentationml.notesSlide+xml"/>
  <Override PartName="/ppt/theme/themeOverride52.xml" ContentType="application/vnd.openxmlformats-officedocument.themeOverride+xml"/>
  <Override PartName="/ppt/theme/themeOverride53.xml" ContentType="application/vnd.openxmlformats-officedocument.themeOverride+xml"/>
  <Override PartName="/ppt/theme/themeOverride54.xml" ContentType="application/vnd.openxmlformats-officedocument.themeOverr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9" r:id="rId1"/>
  </p:sldMasterIdLst>
  <p:notesMasterIdLst>
    <p:notesMasterId r:id="rId76"/>
  </p:notesMasterIdLst>
  <p:sldIdLst>
    <p:sldId id="671" r:id="rId2"/>
    <p:sldId id="672" r:id="rId3"/>
    <p:sldId id="454" r:id="rId4"/>
    <p:sldId id="453" r:id="rId5"/>
    <p:sldId id="452" r:id="rId6"/>
    <p:sldId id="673" r:id="rId7"/>
    <p:sldId id="457" r:id="rId8"/>
    <p:sldId id="458" r:id="rId9"/>
    <p:sldId id="674" r:id="rId10"/>
    <p:sldId id="461" r:id="rId11"/>
    <p:sldId id="462" r:id="rId12"/>
    <p:sldId id="464" r:id="rId13"/>
    <p:sldId id="463" r:id="rId14"/>
    <p:sldId id="466" r:id="rId15"/>
    <p:sldId id="501" r:id="rId16"/>
    <p:sldId id="499" r:id="rId17"/>
    <p:sldId id="675" r:id="rId18"/>
    <p:sldId id="500" r:id="rId19"/>
    <p:sldId id="508" r:id="rId20"/>
    <p:sldId id="509" r:id="rId21"/>
    <p:sldId id="603" r:id="rId22"/>
    <p:sldId id="512" r:id="rId23"/>
    <p:sldId id="602" r:id="rId24"/>
    <p:sldId id="515" r:id="rId25"/>
    <p:sldId id="676" r:id="rId26"/>
    <p:sldId id="516" r:id="rId27"/>
    <p:sldId id="518" r:id="rId28"/>
    <p:sldId id="517" r:id="rId29"/>
    <p:sldId id="555" r:id="rId30"/>
    <p:sldId id="521" r:id="rId31"/>
    <p:sldId id="520" r:id="rId32"/>
    <p:sldId id="525" r:id="rId33"/>
    <p:sldId id="524" r:id="rId34"/>
    <p:sldId id="526" r:id="rId35"/>
    <p:sldId id="528" r:id="rId36"/>
    <p:sldId id="643" r:id="rId37"/>
    <p:sldId id="527" r:id="rId38"/>
    <p:sldId id="529" r:id="rId39"/>
    <p:sldId id="510" r:id="rId40"/>
    <p:sldId id="677" r:id="rId41"/>
    <p:sldId id="679" r:id="rId42"/>
    <p:sldId id="530" r:id="rId43"/>
    <p:sldId id="532" r:id="rId44"/>
    <p:sldId id="533" r:id="rId45"/>
    <p:sldId id="531" r:id="rId46"/>
    <p:sldId id="538" r:id="rId47"/>
    <p:sldId id="536" r:id="rId48"/>
    <p:sldId id="537" r:id="rId49"/>
    <p:sldId id="539" r:id="rId50"/>
    <p:sldId id="540" r:id="rId51"/>
    <p:sldId id="541" r:id="rId52"/>
    <p:sldId id="543" r:id="rId53"/>
    <p:sldId id="544" r:id="rId54"/>
    <p:sldId id="542" r:id="rId55"/>
    <p:sldId id="545" r:id="rId56"/>
    <p:sldId id="546" r:id="rId57"/>
    <p:sldId id="547" r:id="rId58"/>
    <p:sldId id="548" r:id="rId59"/>
    <p:sldId id="681" r:id="rId60"/>
    <p:sldId id="668" r:id="rId61"/>
    <p:sldId id="549" r:id="rId62"/>
    <p:sldId id="551" r:id="rId63"/>
    <p:sldId id="670" r:id="rId64"/>
    <p:sldId id="678" r:id="rId65"/>
    <p:sldId id="680" r:id="rId66"/>
    <p:sldId id="682" r:id="rId67"/>
    <p:sldId id="683" r:id="rId68"/>
    <p:sldId id="684" r:id="rId69"/>
    <p:sldId id="685" r:id="rId70"/>
    <p:sldId id="689" r:id="rId71"/>
    <p:sldId id="687" r:id="rId72"/>
    <p:sldId id="692" r:id="rId73"/>
    <p:sldId id="694" r:id="rId74"/>
    <p:sldId id="693" r:id="rId75"/>
  </p:sldIdLst>
  <p:sldSz cx="9144000" cy="6858000" type="screen4x3"/>
  <p:notesSz cx="6858000" cy="9144000"/>
  <p:custDataLst>
    <p:tags r:id="rId77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20000"/>
      </a:spcBef>
      <a:spcAft>
        <a:spcPct val="0"/>
      </a:spcAft>
      <a:buNone/>
      <a:defRPr sz="2400" b="1" i="0" u="none" kern="1200" baseline="0">
        <a:solidFill>
          <a:srgbClr val="0000BB"/>
        </a:solidFill>
        <a:latin typeface="楷体_GB2312" pitchFamily="49" charset="-122"/>
        <a:ea typeface="楷体_GB2312" pitchFamily="49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20000"/>
      </a:spcBef>
      <a:spcAft>
        <a:spcPct val="0"/>
      </a:spcAft>
      <a:buFont typeface="Arial" panose="020B0604020202020204" pitchFamily="34" charset="0"/>
      <a:buNone/>
      <a:defRPr sz="2400" b="1" i="0" u="none" kern="1200" baseline="0">
        <a:solidFill>
          <a:srgbClr val="0000BB"/>
        </a:solidFill>
        <a:latin typeface="楷体_GB2312" pitchFamily="49" charset="-122"/>
        <a:ea typeface="楷体_GB2312" pitchFamily="49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20000"/>
      </a:spcBef>
      <a:spcAft>
        <a:spcPct val="0"/>
      </a:spcAft>
      <a:buFont typeface="Arial" panose="020B0604020202020204" pitchFamily="34" charset="0"/>
      <a:buNone/>
      <a:defRPr sz="2400" b="1" i="0" u="none" kern="1200" baseline="0">
        <a:solidFill>
          <a:srgbClr val="0000BB"/>
        </a:solidFill>
        <a:latin typeface="楷体_GB2312" pitchFamily="49" charset="-122"/>
        <a:ea typeface="楷体_GB2312" pitchFamily="49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20000"/>
      </a:spcBef>
      <a:spcAft>
        <a:spcPct val="0"/>
      </a:spcAft>
      <a:buFont typeface="Arial" panose="020B0604020202020204" pitchFamily="34" charset="0"/>
      <a:buNone/>
      <a:defRPr sz="2400" b="1" i="0" u="none" kern="1200" baseline="0">
        <a:solidFill>
          <a:srgbClr val="0000BB"/>
        </a:solidFill>
        <a:latin typeface="楷体_GB2312" pitchFamily="49" charset="-122"/>
        <a:ea typeface="楷体_GB2312" pitchFamily="49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20000"/>
      </a:spcBef>
      <a:spcAft>
        <a:spcPct val="0"/>
      </a:spcAft>
      <a:buFont typeface="Arial" panose="020B0604020202020204" pitchFamily="34" charset="0"/>
      <a:buNone/>
      <a:defRPr sz="2400" b="1" i="0" u="none" kern="1200" baseline="0">
        <a:solidFill>
          <a:srgbClr val="0000BB"/>
        </a:solidFill>
        <a:latin typeface="楷体_GB2312" pitchFamily="49" charset="-122"/>
        <a:ea typeface="楷体_GB2312" pitchFamily="49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20000"/>
      </a:spcBef>
      <a:spcAft>
        <a:spcPct val="0"/>
      </a:spcAft>
      <a:buFont typeface="Arial" panose="020B0604020202020204" pitchFamily="34" charset="0"/>
      <a:buNone/>
      <a:defRPr sz="2400" b="1" i="0" u="none" kern="1200" baseline="0">
        <a:solidFill>
          <a:srgbClr val="0000BB"/>
        </a:solidFill>
        <a:latin typeface="楷体_GB2312" pitchFamily="49" charset="-122"/>
        <a:ea typeface="楷体_GB2312" pitchFamily="49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20000"/>
      </a:spcBef>
      <a:spcAft>
        <a:spcPct val="0"/>
      </a:spcAft>
      <a:buFont typeface="Arial" panose="020B0604020202020204" pitchFamily="34" charset="0"/>
      <a:buNone/>
      <a:defRPr sz="2400" b="1" i="0" u="none" kern="1200" baseline="0">
        <a:solidFill>
          <a:srgbClr val="0000BB"/>
        </a:solidFill>
        <a:latin typeface="楷体_GB2312" pitchFamily="49" charset="-122"/>
        <a:ea typeface="楷体_GB2312" pitchFamily="49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20000"/>
      </a:spcBef>
      <a:spcAft>
        <a:spcPct val="0"/>
      </a:spcAft>
      <a:buFont typeface="Arial" panose="020B0604020202020204" pitchFamily="34" charset="0"/>
      <a:buNone/>
      <a:defRPr sz="2400" b="1" i="0" u="none" kern="1200" baseline="0">
        <a:solidFill>
          <a:srgbClr val="0000BB"/>
        </a:solidFill>
        <a:latin typeface="楷体_GB2312" pitchFamily="49" charset="-122"/>
        <a:ea typeface="楷体_GB2312" pitchFamily="49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20000"/>
      </a:spcBef>
      <a:spcAft>
        <a:spcPct val="0"/>
      </a:spcAft>
      <a:buFont typeface="Arial" panose="020B0604020202020204" pitchFamily="34" charset="0"/>
      <a:buNone/>
      <a:defRPr sz="2400" b="1" i="0" u="none" kern="1200" baseline="0">
        <a:solidFill>
          <a:srgbClr val="0000BB"/>
        </a:solidFill>
        <a:latin typeface="楷体_GB2312" pitchFamily="49" charset="-122"/>
        <a:ea typeface="楷体_GB2312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0" userDrawn="1">
          <p15:clr>
            <a:srgbClr val="A4A3A4"/>
          </p15:clr>
        </p15:guide>
        <p15:guide id="2" pos="28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529" autoAdjust="0"/>
    <p:restoredTop sz="86873" autoAdjust="0"/>
  </p:normalViewPr>
  <p:slideViewPr>
    <p:cSldViewPr showGuides="1">
      <p:cViewPr varScale="1">
        <p:scale>
          <a:sx n="99" d="100"/>
          <a:sy n="99" d="100"/>
        </p:scale>
        <p:origin x="964" y="68"/>
      </p:cViewPr>
      <p:guideLst>
        <p:guide orient="horz" pos="2190"/>
        <p:guide pos="287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页眉占位符 30720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zh-CN" altLang="en-US" sz="1200" dirty="0"/>
          </a:p>
        </p:txBody>
      </p:sp>
      <p:sp>
        <p:nvSpPr>
          <p:cNvPr id="307203" name="日期占位符 30720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r"/>
            <a:endParaRPr lang="zh-CN" altLang="en-US" sz="1200" dirty="0"/>
          </a:p>
        </p:txBody>
      </p:sp>
      <p:sp>
        <p:nvSpPr>
          <p:cNvPr id="307204" name="幻灯片图像占位符 30720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07205" name="文本占位符 30720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07206" name="页脚占位符 30720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endParaRPr lang="zh-CN" altLang="en-US" sz="1200" dirty="0"/>
          </a:p>
        </p:txBody>
      </p:sp>
      <p:sp>
        <p:nvSpPr>
          <p:cNvPr id="307207" name="灯片编号占位符 30720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lvl="0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/>
              <a:t>5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/>
              <a:t>7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/>
              <a:t>面向外设的专用接口芯片，针对某外设而设计，仅用于某些特定的外设接口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/>
              <a:t>8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/>
              <a:t>继电器作用主要用于控制电路，通过继电器可实现用一路控制信号控制另一路或几路信号的功能，完成启动、停止、联动等控制，主要控制对象是接触器；接触器主要用于主电路，接触器的触头比较大，承载能力强，通过它来实现弱电到强电的控制，控制对象是电器。</a:t>
            </a:r>
          </a:p>
          <a:p>
            <a:r>
              <a:rPr lang="zh-CN" altLang="en-US" dirty="0"/>
              <a:t>继电器是一种电控制器件，是当输入量（激励量）的变化达到规定要求时，在电气输出电路中使被控量发生预定的阶跃变化的一种电器。它具有控制系统（又称输入回路）和被控制系统（又称输出回路）之间的互动关系。通常应用于自动化的控制电路中，它实际上是用小电流去控制大电流运作的一种"自动开关".故在电路中起着自动调节、安全保护、转换电路等作用。</a:t>
            </a:r>
          </a:p>
          <a:p>
            <a:endParaRPr lang="zh-CN" altLang="en-US" dirty="0"/>
          </a:p>
          <a:p>
            <a:endParaRPr lang="zh-CN" altLang="en-US" dirty="0"/>
          </a:p>
          <a:p>
            <a:r>
              <a:rPr lang="zh-CN" altLang="en-US" dirty="0"/>
              <a:t>步进电机是将电脉冲信号转变为角位移或线位移的开环控制元件。在非超载的情况下，电机的转速、停止的位置只取决于脉冲信号的频率和脉冲数，而不受负载变化的影响，当步进驱动器接收到一个脉冲信号，它就驱动步进电机按设定的方向转动一个固定的角度，称为"步距角"，它的旋转是以固定的角度一步一步运行的。可以通过控制脉冲个数来控制角位移量，从而达到准确定位的目的;同时可以通过控制脉冲频率来控制电机转动的速度和加速度，从而达到调速的目的。</a:t>
            </a:r>
          </a:p>
          <a:p>
            <a:endParaRPr lang="zh-CN" altLang="en-US" dirty="0"/>
          </a:p>
          <a:p>
            <a:r>
              <a:rPr lang="zh-CN" altLang="en-US" dirty="0"/>
              <a:t>步进电机是一种感应电机，它的工作原理是利用电子电路，将直流电变成分时供电的，多相时序控制电流，用这种电流为步进电机供电，步进电机才能正常工作，驱动器就是为步进电机分时供电的，多相时序控制器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/>
              <a:t>13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/>
              <a:t>14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/>
              <a:t>15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zh-CN" altLang="en-US" b="1" dirty="0">
                <a:solidFill>
                  <a:srgbClr val="FF0000"/>
                </a:solidFill>
                <a:sym typeface="+mn-ea"/>
              </a:rPr>
              <a:t>查询传送方式：</a:t>
            </a:r>
            <a:r>
              <a:rPr lang="zh-CN" altLang="en-US" b="1" dirty="0">
                <a:sym typeface="+mn-ea"/>
              </a:rPr>
              <a:t>是由</a:t>
            </a:r>
            <a:r>
              <a:rPr lang="en-US" altLang="zh-CN" b="1" dirty="0">
                <a:sym typeface="+mn-ea"/>
              </a:rPr>
              <a:t>CPU</a:t>
            </a:r>
            <a:r>
              <a:rPr lang="zh-CN" altLang="en-US" b="1" dirty="0">
                <a:sym typeface="+mn-ea"/>
              </a:rPr>
              <a:t>来查询外设的状态，</a:t>
            </a:r>
            <a:r>
              <a:rPr lang="en-US" altLang="zh-CN" b="1" dirty="0">
                <a:sym typeface="+mn-ea"/>
              </a:rPr>
              <a:t>CPU</a:t>
            </a:r>
            <a:r>
              <a:rPr lang="zh-CN" altLang="en-US" b="1" dirty="0">
                <a:sym typeface="+mn-ea"/>
              </a:rPr>
              <a:t>处于主动地位，而外设处于被动地位。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ct val="30000"/>
              </a:spcBef>
            </a:pP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zh-CN" altLang="en-US" b="1" dirty="0">
                <a:solidFill>
                  <a:srgbClr val="FF0000"/>
                </a:solidFill>
                <a:sym typeface="+mn-ea"/>
              </a:rPr>
              <a:t>中断传送方式：</a:t>
            </a:r>
            <a:r>
              <a:rPr lang="zh-CN" altLang="en-US" b="1" dirty="0">
                <a:sym typeface="+mn-ea"/>
              </a:rPr>
              <a:t>则是由外设主动向</a:t>
            </a:r>
            <a:r>
              <a:rPr lang="en-US" altLang="zh-CN" b="1" dirty="0">
                <a:sym typeface="+mn-ea"/>
              </a:rPr>
              <a:t>CPU</a:t>
            </a:r>
            <a:r>
              <a:rPr lang="zh-CN" altLang="en-US" b="1" dirty="0">
                <a:sym typeface="+mn-ea"/>
              </a:rPr>
              <a:t>发出请求，等候</a:t>
            </a:r>
            <a:r>
              <a:rPr lang="en-US" altLang="zh-CN" b="1" dirty="0">
                <a:sym typeface="+mn-ea"/>
              </a:rPr>
              <a:t>CPU</a:t>
            </a:r>
            <a:r>
              <a:rPr lang="zh-CN" altLang="en-US" b="1" dirty="0">
                <a:sym typeface="+mn-ea"/>
              </a:rPr>
              <a:t>处理，在没有发出请求时，</a:t>
            </a:r>
            <a:r>
              <a:rPr lang="en-US" altLang="zh-CN" b="1" dirty="0">
                <a:sym typeface="+mn-ea"/>
              </a:rPr>
              <a:t>CPU</a:t>
            </a:r>
            <a:r>
              <a:rPr lang="zh-CN" altLang="en-US" b="1" dirty="0">
                <a:sym typeface="+mn-ea"/>
              </a:rPr>
              <a:t>和外设都可以独立进行各自的工作。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ct val="30000"/>
              </a:spcBef>
            </a:pP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zh-CN" altLang="en-US" b="1" dirty="0">
                <a:sym typeface="+mn-ea"/>
              </a:rPr>
              <a:t>目前的微处理器都具有中断功能，而且已经不仅仅局限于数据的输入</a:t>
            </a:r>
            <a:r>
              <a:rPr lang="en-US" altLang="zh-CN" b="1" dirty="0">
                <a:sym typeface="+mn-ea"/>
              </a:rPr>
              <a:t>/</a:t>
            </a:r>
            <a:r>
              <a:rPr lang="zh-CN" altLang="en-US" b="1" dirty="0">
                <a:sym typeface="+mn-ea"/>
              </a:rPr>
              <a:t>输出，而是在更多的方面有重要的应用。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/>
              <a:t>16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zh-CN" altLang="en-US" b="1" dirty="0">
                <a:solidFill>
                  <a:srgbClr val="FF0000"/>
                </a:solidFill>
                <a:sym typeface="+mn-ea"/>
              </a:rPr>
              <a:t>查询传送方式：</a:t>
            </a:r>
            <a:r>
              <a:rPr lang="zh-CN" altLang="en-US" b="1" dirty="0">
                <a:sym typeface="+mn-ea"/>
              </a:rPr>
              <a:t>是由</a:t>
            </a:r>
            <a:r>
              <a:rPr lang="en-US" altLang="zh-CN" b="1" dirty="0">
                <a:sym typeface="+mn-ea"/>
              </a:rPr>
              <a:t>CPU</a:t>
            </a:r>
            <a:r>
              <a:rPr lang="zh-CN" altLang="en-US" b="1" dirty="0">
                <a:sym typeface="+mn-ea"/>
              </a:rPr>
              <a:t>来查询外设的状态，</a:t>
            </a:r>
            <a:r>
              <a:rPr lang="en-US" altLang="zh-CN" b="1" dirty="0">
                <a:sym typeface="+mn-ea"/>
              </a:rPr>
              <a:t>CPU</a:t>
            </a:r>
            <a:r>
              <a:rPr lang="zh-CN" altLang="en-US" b="1" dirty="0">
                <a:sym typeface="+mn-ea"/>
              </a:rPr>
              <a:t>处于主动地位，而外设处于被动地位。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ct val="30000"/>
              </a:spcBef>
            </a:pP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zh-CN" altLang="en-US" b="1" dirty="0">
                <a:solidFill>
                  <a:srgbClr val="FF0000"/>
                </a:solidFill>
                <a:sym typeface="+mn-ea"/>
              </a:rPr>
              <a:t>中断传送方式：</a:t>
            </a:r>
            <a:r>
              <a:rPr lang="zh-CN" altLang="en-US" b="1" dirty="0">
                <a:sym typeface="+mn-ea"/>
              </a:rPr>
              <a:t>则是由外设主动向</a:t>
            </a:r>
            <a:r>
              <a:rPr lang="en-US" altLang="zh-CN" b="1" dirty="0">
                <a:sym typeface="+mn-ea"/>
              </a:rPr>
              <a:t>CPU</a:t>
            </a:r>
            <a:r>
              <a:rPr lang="zh-CN" altLang="en-US" b="1" dirty="0">
                <a:sym typeface="+mn-ea"/>
              </a:rPr>
              <a:t>发出请求，等候</a:t>
            </a:r>
            <a:r>
              <a:rPr lang="en-US" altLang="zh-CN" b="1" dirty="0">
                <a:sym typeface="+mn-ea"/>
              </a:rPr>
              <a:t>CPU</a:t>
            </a:r>
            <a:r>
              <a:rPr lang="zh-CN" altLang="en-US" b="1" dirty="0">
                <a:sym typeface="+mn-ea"/>
              </a:rPr>
              <a:t>处理，在没有发出请求时，</a:t>
            </a:r>
            <a:r>
              <a:rPr lang="en-US" altLang="zh-CN" b="1" dirty="0">
                <a:sym typeface="+mn-ea"/>
              </a:rPr>
              <a:t>CPU</a:t>
            </a:r>
            <a:r>
              <a:rPr lang="zh-CN" altLang="en-US" b="1" dirty="0">
                <a:sym typeface="+mn-ea"/>
              </a:rPr>
              <a:t>和外设都可以独立进行各自的工作。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ct val="30000"/>
              </a:spcBef>
            </a:pP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zh-CN" altLang="en-US" b="1" dirty="0">
                <a:sym typeface="+mn-ea"/>
              </a:rPr>
              <a:t>目前的微处理器都具有中断功能，而且已经不仅仅局限于数据的输入</a:t>
            </a:r>
            <a:r>
              <a:rPr lang="en-US" altLang="zh-CN" b="1" dirty="0">
                <a:sym typeface="+mn-ea"/>
              </a:rPr>
              <a:t>/</a:t>
            </a:r>
            <a:r>
              <a:rPr lang="zh-CN" altLang="en-US" b="1" dirty="0">
                <a:sym typeface="+mn-ea"/>
              </a:rPr>
              <a:t>输出，而是在更多的方面有重要的应用。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/>
              <a:t>17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032639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/>
              <a:t>22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/>
              <a:t>23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/>
              <a:t>27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smtClean="0"/>
              <a:t>28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0799852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smtClean="0"/>
              <a:t>29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9640320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smtClean="0"/>
              <a:t>30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691892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smtClean="0"/>
              <a:t>32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413162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smtClean="0"/>
              <a:t>34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1090324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TF</a:t>
            </a:r>
            <a:r>
              <a:rPr lang="zh-CN" altLang="en-US"/>
              <a:t>是单步工作指令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/>
              <a:t>37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smtClean="0"/>
              <a:t>38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6262876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答案：</a:t>
            </a:r>
            <a:r>
              <a:rPr lang="en-US" altLang="zh-CN" dirty="0"/>
              <a:t>B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smtClean="0"/>
              <a:t>40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2601928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0000</a:t>
            </a:r>
            <a:r>
              <a:rPr lang="zh-CN" altLang="en-US" dirty="0"/>
              <a:t>：</a:t>
            </a:r>
            <a:r>
              <a:rPr lang="en-US" altLang="zh-CN" dirty="0"/>
              <a:t>0090H--0000:0093H     C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smtClean="0"/>
              <a:t>41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8306870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smtClean="0"/>
              <a:t>45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3102093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smtClean="0"/>
              <a:t>47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9417345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smtClean="0"/>
              <a:t>48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4633354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smtClean="0"/>
              <a:t>49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9525686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smtClean="0"/>
              <a:t>50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7567810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smtClean="0"/>
              <a:t>52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4096232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smtClean="0"/>
              <a:t>53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1608763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smtClean="0"/>
              <a:t>55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1606833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/>
              <a:t>56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/>
              <a:t>60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答案是 </a:t>
            </a:r>
            <a:r>
              <a:rPr lang="en-US" altLang="zh-CN" dirty="0"/>
              <a:t>D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smtClean="0"/>
              <a:t>64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44908613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答案 </a:t>
            </a:r>
            <a:r>
              <a:rPr lang="en-US" altLang="zh-CN" dirty="0"/>
              <a:t>B   D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smtClean="0"/>
              <a:t>65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8597068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D A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smtClean="0"/>
              <a:t>66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13355279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分析：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2CH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单元的物理地址＝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0002CH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0000 0000 0000 0010 1100B</a:t>
            </a:r>
          </a:p>
          <a:p>
            <a:pPr>
              <a:lnSpc>
                <a:spcPct val="150000"/>
              </a:lnSpc>
            </a:pP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逻辑右移两位，得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1011B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BH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，即中断类型号为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由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RAM 00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2CH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单元开始依次存放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23H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FFH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00H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FOH4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个字节知，中断服务程序入口地址为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F000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FF23H</a:t>
            </a:r>
          </a:p>
          <a:p>
            <a:pPr>
              <a:lnSpc>
                <a:spcPct val="150000"/>
              </a:lnSpc>
            </a:pPr>
            <a:endParaRPr lang="en-US" altLang="zh-CN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smtClean="0"/>
              <a:t>67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09121198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D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smtClean="0"/>
              <a:t>68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10921454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B   a</a:t>
            </a:r>
            <a:r>
              <a:rPr lang="en-US" altLang="zh-CN" baseline="0" dirty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smtClean="0"/>
              <a:t>69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74314191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smtClean="0"/>
              <a:t>72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64060853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smtClean="0"/>
              <a:t>74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526279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/>
          <p:nvPr/>
        </p:nvGrpSpPr>
        <p:grpSpPr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4099" name="Group 3"/>
            <p:cNvGrpSpPr/>
            <p:nvPr/>
          </p:nvGrpSpPr>
          <p:grpSpPr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25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4102" name="Group 6"/>
            <p:cNvGrpSpPr/>
            <p:nvPr/>
          </p:nvGrpSpPr>
          <p:grpSpPr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23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4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0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119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119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2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/>
            <a:fld id="{9A0DB2DC-4C9A-4742-B13C-FB6460FD3503}" type="slidenum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9239621"/>
      </p:ext>
    </p:extLst>
  </p:cSld>
  <p:clrMapOvr>
    <a:masterClrMapping/>
  </p:clrMapOvr>
  <p:transition spd="slow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50081123"/>
      </p:ext>
    </p:extLst>
  </p:cSld>
  <p:clrMapOvr>
    <a:masterClrMapping/>
  </p:clrMapOvr>
  <p:transition spd="slow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36533922"/>
      </p:ext>
    </p:extLst>
  </p:cSld>
  <p:clrMapOvr>
    <a:masterClrMapping/>
  </p:clrMapOvr>
  <p:transition spd="slow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9274291"/>
      </p:ext>
    </p:extLst>
  </p:cSld>
  <p:clrMapOvr>
    <a:masterClrMapping/>
  </p:clrMapOvr>
  <p:transition spd="slow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4982777"/>
      </p:ext>
    </p:extLst>
  </p:cSld>
  <p:clrMapOvr>
    <a:masterClrMapping/>
  </p:clrMapOvr>
  <p:transition spd="slow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80533565"/>
      </p:ext>
    </p:extLst>
  </p:cSld>
  <p:clrMapOvr>
    <a:masterClrMapping/>
  </p:clrMapOvr>
  <p:transition spd="slow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2024/6/20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92090289"/>
      </p:ext>
    </p:extLst>
  </p:cSld>
  <p:clrMapOvr>
    <a:masterClrMapping/>
  </p:clrMapOvr>
  <p:transition spd="slow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01982154"/>
      </p:ext>
    </p:extLst>
  </p:cSld>
  <p:clrMapOvr>
    <a:masterClrMapping/>
  </p:clrMapOvr>
  <p:transition spd="slow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20000"/>
              </a:spcBef>
              <a:spcAft>
                <a:spcPct val="500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64524708"/>
      </p:ext>
    </p:extLst>
  </p:cSld>
  <p:clrMapOvr>
    <a:masterClrMapping/>
  </p:clrMapOvr>
  <p:transition spd="slow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9903432"/>
      </p:ext>
    </p:extLst>
  </p:cSld>
  <p:clrMapOvr>
    <a:masterClrMapping/>
  </p:clrMapOvr>
  <p:transition spd="slow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2024/6/20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33969330"/>
      </p:ext>
    </p:extLst>
  </p:cSld>
  <p:clrMapOvr>
    <a:masterClrMapping/>
  </p:clrMapOvr>
  <p:transition spd="slow">
    <p:zoom/>
  </p:transition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2024/6/20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98730935"/>
      </p:ext>
    </p:extLst>
  </p:cSld>
  <p:clrMapOvr>
    <a:masterClrMapping/>
  </p:clrMapOvr>
  <p:transition spd="slow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标题，文本与剪贴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剪贴画占位符 3"/>
          <p:cNvSpPr>
            <a:spLocks noGrp="1"/>
          </p:cNvSpPr>
          <p:nvPr>
            <p:ph type="clipArt" sz="half" idx="2"/>
          </p:nvPr>
        </p:nvSpPr>
        <p:spPr>
          <a:xfrm>
            <a:off x="5145088" y="2017713"/>
            <a:ext cx="3810000" cy="41148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10000"/>
              </a:lnSpc>
              <a:spcBef>
                <a:spcPct val="20000"/>
              </a:spcBef>
              <a:spcAft>
                <a:spcPct val="500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/>
            </a:pPr>
            <a:endParaRPr kumimoji="0" lang="zh-CN" altLang="en-US" sz="2800" b="1" i="0" u="none" strike="noStrike" kern="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Rectangle 11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lvl="0"/>
            <a:fld id="{BB962C8B-B14F-4D97-AF65-F5344CB8AC3E}" type="datetime1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2024/6/20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lvl="0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/>
            <a:fld id="{9A0DB2DC-4C9A-4742-B13C-FB6460FD3503}" type="slidenum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58907358"/>
      </p:ext>
    </p:extLst>
  </p:cSld>
  <p:clrMapOvr>
    <a:masterClrMapping/>
  </p:clrMapOvr>
  <p:transition spd="med">
    <p:blinds/>
  </p:transition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G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094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094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094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095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095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095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7" name="Rectangle 9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2058" name="Rectangle 10"/>
          <p:cNvSpPr>
            <a:spLocks noGrp="1"/>
          </p:cNvSpPr>
          <p:nvPr>
            <p:ph type="body"/>
          </p:nvPr>
        </p:nvSpPr>
        <p:spPr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342900"/>
            <a:r>
              <a:rPr lang="zh-CN" altLang="en-US" dirty="0"/>
              <a:t>单击此处编辑母版文本样式</a:t>
            </a:r>
          </a:p>
          <a:p>
            <a:pPr lvl="1" indent="-28575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2109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kumimoji="0" sz="1400">
                <a:latin typeface="+mn-lt"/>
              </a:defRPr>
            </a:lvl1pPr>
          </a:lstStyle>
          <a:p>
            <a:pPr lvl="0"/>
            <a:fld id="{BB962C8B-B14F-4D97-AF65-F5344CB8AC3E}" type="datetime1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2024/6/20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109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ctr" eaLnBrk="1" hangingPunct="1">
              <a:defRPr kumimoji="0" sz="1400">
                <a:latin typeface="+mn-lt"/>
              </a:defRPr>
            </a:lvl1pPr>
          </a:lstStyle>
          <a:p>
            <a:pPr lvl="0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109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400">
                <a:latin typeface="Tahoma" panose="020B0604030504040204" pitchFamily="34" charset="0"/>
              </a:defRPr>
            </a:lvl1pPr>
          </a:lstStyle>
          <a:p>
            <a:pPr lvl="0"/>
            <a:fld id="{9A0DB2DC-4C9A-4742-B13C-FB6460FD3503}" type="slidenum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2062" name="Picture 14" descr="gif02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019925" y="260350"/>
            <a:ext cx="304800" cy="304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3" name="Picture 15" descr="gif02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9413" y="260350"/>
            <a:ext cx="304800" cy="304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4" name="Picture 16" descr="gif02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59813" y="1341438"/>
            <a:ext cx="304800" cy="3048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351710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</p:sldLayoutIdLst>
  <p:transition spd="slow">
    <p:zoom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Tahoma" panose="020B0604030504040204" pitchFamily="34" charset="0"/>
          <a:ea typeface="隶书" panose="02010509060101010101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Tahoma" panose="020B0604030504040204" pitchFamily="34" charset="0"/>
          <a:ea typeface="隶书" panose="02010509060101010101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Tahoma" panose="020B0604030504040204" pitchFamily="34" charset="0"/>
          <a:ea typeface="隶书" panose="02010509060101010101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Tahoma" panose="020B0604030504040204" pitchFamily="34" charset="0"/>
          <a:ea typeface="隶书" panose="02010509060101010101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Tahoma" panose="020B0604030504040204" pitchFamily="34" charset="0"/>
          <a:ea typeface="隶书" panose="02010509060101010101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Tahoma" panose="020B0604030504040204" pitchFamily="34" charset="0"/>
          <a:ea typeface="隶书" panose="02010509060101010101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Tahoma" panose="020B0604030504040204" pitchFamily="34" charset="0"/>
          <a:ea typeface="隶书" panose="02010509060101010101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Tahoma" panose="020B0604030504040204" pitchFamily="34" charset="0"/>
          <a:ea typeface="隶书" panose="02010509060101010101" pitchFamily="49" charset="-122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20000"/>
        </a:spcBef>
        <a:spcAft>
          <a:spcPct val="500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2800" b="1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10000"/>
        </a:lnSpc>
        <a:spcBef>
          <a:spcPct val="20000"/>
        </a:spcBef>
        <a:spcAft>
          <a:spcPct val="500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400" b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110000"/>
        </a:lnSpc>
        <a:spcBef>
          <a:spcPct val="20000"/>
        </a:spcBef>
        <a:spcAft>
          <a:spcPct val="500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000" b="1">
          <a:solidFill>
            <a:srgbClr val="FF0000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.xml"/><Relationship Id="rId4" Type="http://schemas.openxmlformats.org/officeDocument/2006/relationships/slide" Target="slid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Relationship Id="rId4" Type="http://schemas.openxmlformats.org/officeDocument/2006/relationships/slide" Target="slid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5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0.xml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1.xml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2.x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2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3.xml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24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6.xml"/><Relationship Id="rId4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7.xml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8.xml"/><Relationship Id="rId6" Type="http://schemas.openxmlformats.org/officeDocument/2006/relationships/image" Target="../media/image7.png"/><Relationship Id="rId5" Type="http://schemas.openxmlformats.org/officeDocument/2006/relationships/image" Target="../media/image13.wmf"/><Relationship Id="rId4" Type="http://schemas.openxmlformats.org/officeDocument/2006/relationships/oleObject" Target="../embeddings/oleObject3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1.x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4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2.x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5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6.x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6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7.xml"/><Relationship Id="rId5" Type="http://schemas.openxmlformats.org/officeDocument/2006/relationships/image" Target="../media/image7.png"/><Relationship Id="rId4" Type="http://schemas.openxmlformats.org/officeDocument/2006/relationships/image" Target="../media/image1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9.x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7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0.xml"/><Relationship Id="rId4" Type="http://schemas.openxmlformats.org/officeDocument/2006/relationships/image" Target="../media/image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1.xml"/><Relationship Id="rId4" Type="http://schemas.openxmlformats.org/officeDocument/2006/relationships/image" Target="../media/image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2.xml"/><Relationship Id="rId4" Type="http://schemas.openxmlformats.org/officeDocument/2006/relationships/image" Target="../media/image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4.xml"/><Relationship Id="rId4" Type="http://schemas.openxmlformats.org/officeDocument/2006/relationships/image" Target="../media/image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5.xml"/><Relationship Id="rId4" Type="http://schemas.openxmlformats.org/officeDocument/2006/relationships/image" Target="../media/image7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7.xml"/><Relationship Id="rId4" Type="http://schemas.openxmlformats.org/officeDocument/2006/relationships/image" Target="../media/image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8.xml"/><Relationship Id="rId4" Type="http://schemas.openxmlformats.org/officeDocument/2006/relationships/image" Target="../media/image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50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5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5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5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5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标题 311297"/>
          <p:cNvSpPr>
            <a:spLocks noGrp="1"/>
          </p:cNvSpPr>
          <p:nvPr>
            <p:ph type="title"/>
          </p:nvPr>
        </p:nvSpPr>
        <p:spPr>
          <a:xfrm>
            <a:off x="179070" y="996950"/>
            <a:ext cx="8278813" cy="803275"/>
          </a:xfrm>
        </p:spPr>
        <p:txBody>
          <a:bodyPr anchor="ctr"/>
          <a:lstStyle/>
          <a:p>
            <a:pPr algn="l"/>
            <a:r>
              <a:rPr lang="en-US" altLang="zh-CN" sz="3200" dirty="0">
                <a:solidFill>
                  <a:schemeClr val="accent6"/>
                </a:solidFill>
              </a:rPr>
              <a:t>                          </a:t>
            </a:r>
            <a:endParaRPr lang="zh-CN" altLang="en-US" sz="3200" dirty="0">
              <a:solidFill>
                <a:schemeClr val="accent6"/>
              </a:solidFill>
            </a:endParaRPr>
          </a:p>
        </p:txBody>
      </p:sp>
      <p:sp>
        <p:nvSpPr>
          <p:cNvPr id="308227" name="文本占位符 308226"/>
          <p:cNvSpPr>
            <a:spLocks noGrp="1"/>
          </p:cNvSpPr>
          <p:nvPr>
            <p:ph idx="1"/>
          </p:nvPr>
        </p:nvSpPr>
        <p:spPr>
          <a:xfrm>
            <a:off x="1331641" y="2492896"/>
            <a:ext cx="6552728" cy="3087687"/>
          </a:xfrm>
        </p:spPr>
        <p:txBody>
          <a:bodyPr vert="horz"/>
          <a:lstStyle/>
          <a:p>
            <a:pPr>
              <a:lnSpc>
                <a:spcPct val="100000"/>
              </a:lnSpc>
              <a:buClrTx/>
              <a:buSzTx/>
              <a:buNone/>
            </a:pPr>
            <a:r>
              <a:rPr lang="en-US" altLang="zh-CN" b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6.1  </a:t>
            </a:r>
            <a:r>
              <a:rPr lang="zh-CN" altLang="en-US" b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输入</a:t>
            </a:r>
            <a:r>
              <a:rPr lang="en-US" altLang="zh-CN" b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zh-CN" altLang="en-US" b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输出接口概述 </a:t>
            </a:r>
          </a:p>
          <a:p>
            <a:pPr>
              <a:lnSpc>
                <a:spcPct val="100000"/>
              </a:lnSpc>
              <a:buClrTx/>
              <a:buSzTx/>
              <a:buNone/>
            </a:pPr>
            <a:r>
              <a:rPr lang="en-US" altLang="zh-CN" b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6.2   CPU</a:t>
            </a:r>
            <a:r>
              <a:rPr lang="zh-CN" altLang="en-US" b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与外设之间数据传送的方式 </a:t>
            </a:r>
          </a:p>
          <a:p>
            <a:pPr>
              <a:lnSpc>
                <a:spcPct val="100000"/>
              </a:lnSpc>
              <a:buClrTx/>
              <a:buSzTx/>
              <a:buNone/>
            </a:pPr>
            <a:r>
              <a:rPr lang="en-US" altLang="zh-CN" b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6.3  </a:t>
            </a:r>
            <a:r>
              <a:rPr lang="zh-CN" altLang="en-US" b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中断技术 </a:t>
            </a:r>
          </a:p>
          <a:p>
            <a:pPr>
              <a:lnSpc>
                <a:spcPct val="100000"/>
              </a:lnSpc>
              <a:buClrTx/>
              <a:buSzTx/>
              <a:buNone/>
            </a:pPr>
            <a:r>
              <a:rPr lang="en-US" altLang="zh-CN" b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6.4  8086/8088 </a:t>
            </a:r>
            <a:r>
              <a:rPr lang="zh-CN" altLang="en-US" b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中断系统 </a:t>
            </a:r>
          </a:p>
          <a:p>
            <a:pPr>
              <a:lnSpc>
                <a:spcPct val="100000"/>
              </a:lnSpc>
              <a:buClrTx/>
              <a:buSzTx/>
              <a:buNone/>
            </a:pPr>
            <a:r>
              <a:rPr lang="en-US" altLang="zh-CN" b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6.5  </a:t>
            </a:r>
            <a:r>
              <a:rPr lang="zh-CN" altLang="en-US" b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可编程中断控制器</a:t>
            </a:r>
            <a:r>
              <a:rPr lang="en-US" altLang="zh-CN" b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8259A </a:t>
            </a:r>
          </a:p>
        </p:txBody>
      </p:sp>
      <p:sp>
        <p:nvSpPr>
          <p:cNvPr id="2" name="矩形 1"/>
          <p:cNvSpPr/>
          <p:nvPr/>
        </p:nvSpPr>
        <p:spPr>
          <a:xfrm>
            <a:off x="1547664" y="1215450"/>
            <a:ext cx="53238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</a:t>
            </a:r>
            <a:r>
              <a:rPr lang="en-US" altLang="zh-CN" sz="3200" dirty="0">
                <a:ea typeface="华文行楷" panose="0201080004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3200" dirty="0">
                <a:latin typeface="华文行楷" panose="02010800040101010101" pitchFamily="2" charset="-122"/>
                <a:ea typeface="华文行楷" panose="02010800040101010101" pitchFamily="2" charset="-122"/>
              </a:rPr>
              <a:t>章  输入</a:t>
            </a:r>
            <a:r>
              <a:rPr lang="en-US" altLang="zh-CN" sz="3200" dirty="0">
                <a:latin typeface="华文行楷" panose="02010800040101010101" pitchFamily="2" charset="-122"/>
                <a:ea typeface="华文行楷" panose="02010800040101010101" pitchFamily="2" charset="-122"/>
              </a:rPr>
              <a:t>/</a:t>
            </a:r>
            <a:r>
              <a:rPr lang="zh-CN" altLang="en-US" sz="3200" dirty="0">
                <a:latin typeface="华文行楷" panose="02010800040101010101" pitchFamily="2" charset="-122"/>
                <a:ea typeface="华文行楷" panose="02010800040101010101" pitchFamily="2" charset="-122"/>
              </a:rPr>
              <a:t>输出与中断系统 </a:t>
            </a:r>
          </a:p>
        </p:txBody>
      </p:sp>
    </p:spTree>
    <p:extLst>
      <p:ext uri="{BB962C8B-B14F-4D97-AF65-F5344CB8AC3E}">
        <p14:creationId xmlns:p14="http://schemas.microsoft.com/office/powerpoint/2010/main" val="1364453657"/>
      </p:ext>
    </p:extLst>
  </p:cSld>
  <p:clrMapOvr>
    <a:masterClrMapping/>
  </p:clrMapOvr>
  <p:transition spd="slow"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             学习要求 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2060848"/>
            <a:ext cx="8712968" cy="41148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了解外设接口功能和基本接口；</a:t>
            </a:r>
          </a:p>
          <a:p>
            <a:pPr marL="0" indent="0">
              <a:buNone/>
            </a:pPr>
            <a:r>
              <a:rPr lang="en-US" altLang="zh-CN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掌握主机与外设之间的数据传送方式；</a:t>
            </a:r>
          </a:p>
          <a:p>
            <a:pPr marL="0" indent="0">
              <a:buNone/>
            </a:pPr>
            <a:r>
              <a:rPr lang="en-US" altLang="zh-CN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理解中断、中断源、中断工作过程、中断源识别、优先权排队和中断嵌套 ；</a:t>
            </a:r>
          </a:p>
          <a:p>
            <a:pPr marL="0" indent="0">
              <a:buNone/>
            </a:pPr>
            <a:r>
              <a:rPr lang="en-US" altLang="zh-CN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zh-CN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重点掌握</a:t>
            </a:r>
            <a:r>
              <a:rPr lang="en-US" altLang="zh-CN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8086</a:t>
            </a:r>
            <a:r>
              <a:rPr lang="zh-CN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中断系统及处理过程；</a:t>
            </a:r>
          </a:p>
          <a:p>
            <a:pPr marL="0" indent="0">
              <a:buNone/>
            </a:pPr>
            <a:r>
              <a:rPr lang="en-US" altLang="zh-CN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zh-CN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掌握中断控制器</a:t>
            </a:r>
            <a:r>
              <a:rPr lang="en-US" altLang="zh-CN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8259A</a:t>
            </a:r>
            <a:r>
              <a:rPr lang="zh-CN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的原理、初始化编程 和应用；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1604807"/>
      </p:ext>
    </p:extLst>
  </p:cSld>
  <p:clrMapOvr>
    <a:masterClrMapping/>
  </p:clrMapOvr>
  <p:transition spd="slow"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标题 311297"/>
          <p:cNvSpPr>
            <a:spLocks noGrp="1"/>
          </p:cNvSpPr>
          <p:nvPr>
            <p:ph type="title"/>
          </p:nvPr>
        </p:nvSpPr>
        <p:spPr>
          <a:xfrm>
            <a:off x="179070" y="996950"/>
            <a:ext cx="8278813" cy="803275"/>
          </a:xfrm>
        </p:spPr>
        <p:txBody>
          <a:bodyPr anchor="ctr"/>
          <a:lstStyle/>
          <a:p>
            <a:r>
              <a:rPr lang="en-US" altLang="zh-CN" sz="2800" kern="1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6.1.1  I/O</a:t>
            </a:r>
            <a:r>
              <a:rPr lang="zh-CN" altLang="en-US" sz="2800" kern="1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接口</a:t>
            </a:r>
          </a:p>
        </p:txBody>
      </p:sp>
      <p:sp>
        <p:nvSpPr>
          <p:cNvPr id="308227" name="文本占位符 308226"/>
          <p:cNvSpPr>
            <a:spLocks noGrp="1"/>
          </p:cNvSpPr>
          <p:nvPr>
            <p:ph idx="1"/>
          </p:nvPr>
        </p:nvSpPr>
        <p:spPr>
          <a:xfrm>
            <a:off x="323850" y="1916113"/>
            <a:ext cx="8353425" cy="3087687"/>
          </a:xfrm>
        </p:spPr>
        <p:txBody>
          <a:bodyPr vert="horz"/>
          <a:lstStyle/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     </a:t>
            </a:r>
            <a:r>
              <a:rPr lang="zh-CN" altLang="en-US" sz="2800" b="1" dirty="0">
                <a:solidFill>
                  <a:srgbClr val="FF0000"/>
                </a:solidFill>
              </a:rPr>
              <a:t>为什么需要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I/O</a:t>
            </a:r>
            <a:r>
              <a:rPr lang="zh-CN" altLang="en-US" sz="2800" b="1" dirty="0">
                <a:solidFill>
                  <a:srgbClr val="FF0000"/>
                </a:solidFill>
              </a:rPr>
              <a:t>接口（电路）？</a:t>
            </a:r>
          </a:p>
          <a:p>
            <a:pPr marL="0" indent="0">
              <a:lnSpc>
                <a:spcPct val="150000"/>
              </a:lnSpc>
              <a:spcBef>
                <a:spcPts val="20"/>
              </a:spcBef>
              <a:spcAft>
                <a:spcPts val="0"/>
              </a:spcAft>
              <a:buNone/>
            </a:pP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微机的外部设备多种多样</a:t>
            </a:r>
          </a:p>
          <a:p>
            <a:pPr marL="0" indent="0">
              <a:lnSpc>
                <a:spcPct val="150000"/>
              </a:lnSpc>
              <a:spcBef>
                <a:spcPts val="20"/>
              </a:spcBef>
              <a:spcAft>
                <a:spcPts val="0"/>
              </a:spcAft>
              <a:buNone/>
            </a:pP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工作原理、驱动方式、信息格式、以及工作速度方面彼此差别很大</a:t>
            </a:r>
          </a:p>
          <a:p>
            <a:pPr marL="0" indent="0">
              <a:lnSpc>
                <a:spcPct val="150000"/>
              </a:lnSpc>
              <a:spcBef>
                <a:spcPts val="20"/>
              </a:spcBef>
              <a:spcAft>
                <a:spcPts val="0"/>
              </a:spcAft>
              <a:buNone/>
            </a:pP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它们不能与</a:t>
            </a:r>
            <a:r>
              <a:rPr lang="en-US" altLang="zh-CN" sz="20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CPU</a:t>
            </a: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直接相连必须经过中间电路再与系统相连</a:t>
            </a:r>
          </a:p>
          <a:p>
            <a:pPr marL="0" indent="0">
              <a:lnSpc>
                <a:spcPct val="150000"/>
              </a:lnSpc>
              <a:spcBef>
                <a:spcPts val="20"/>
              </a:spcBef>
              <a:spcAft>
                <a:spcPts val="0"/>
              </a:spcAft>
              <a:buNone/>
            </a:pP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这部分电路被称为</a:t>
            </a:r>
            <a:r>
              <a:rPr lang="en-US" altLang="zh-CN" sz="20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I/O</a:t>
            </a: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接口电路</a:t>
            </a:r>
            <a:r>
              <a:rPr lang="en-US" altLang="zh-CN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.</a:t>
            </a:r>
            <a:endParaRPr lang="zh-CN" altLang="en-US" sz="20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3" name="标题 311297"/>
          <p:cNvSpPr>
            <a:spLocks noGrp="1"/>
          </p:cNvSpPr>
          <p:nvPr/>
        </p:nvSpPr>
        <p:spPr>
          <a:xfrm>
            <a:off x="0" y="105569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6.1  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输入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输出接口概述</a:t>
            </a:r>
          </a:p>
        </p:txBody>
      </p:sp>
      <p:sp>
        <p:nvSpPr>
          <p:cNvPr id="308228" name="椭圆形标注 308227">
            <a:hlinkClick r:id="rId3" action="ppaction://hlinksldjump"/>
          </p:cNvPr>
          <p:cNvSpPr/>
          <p:nvPr/>
        </p:nvSpPr>
        <p:spPr>
          <a:xfrm>
            <a:off x="6443663" y="3930650"/>
            <a:ext cx="1800225" cy="431800"/>
          </a:xfrm>
          <a:prstGeom prst="wedgeEllipseCallout">
            <a:avLst>
              <a:gd name="adj1" fmla="val -44444"/>
              <a:gd name="adj2" fmla="val -54778"/>
            </a:avLst>
          </a:prstGeom>
          <a:solidFill>
            <a:srgbClr val="A6ADC0"/>
          </a:solidFill>
          <a:ln w="9525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zh-CN" altLang="en-US" sz="2000" b="1" dirty="0">
                <a:solidFill>
                  <a:srgbClr val="A50021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多种外设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311297"/>
          <p:cNvSpPr>
            <a:spLocks noGrp="1"/>
          </p:cNvSpPr>
          <p:nvPr/>
        </p:nvSpPr>
        <p:spPr>
          <a:xfrm>
            <a:off x="755576" y="124807"/>
            <a:ext cx="7702307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6.1  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输入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输出接口概述</a:t>
            </a:r>
            <a:endParaRPr lang="zh-CN" altLang="en-US" dirty="0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1043608" y="996950"/>
            <a:ext cx="7414275" cy="803275"/>
          </a:xfrm>
        </p:spPr>
        <p:txBody>
          <a:bodyPr anchor="ctr"/>
          <a:lstStyle/>
          <a:p>
            <a:pPr algn="l"/>
            <a:r>
              <a:rPr lang="en-US" altLang="zh-CN" sz="2800" kern="1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6.1.1</a:t>
            </a:r>
            <a:r>
              <a:rPr lang="en-US" altLang="zh-CN" sz="2800" dirty="0">
                <a:solidFill>
                  <a:schemeClr val="accent6"/>
                </a:solidFill>
              </a:rPr>
              <a:t>  </a:t>
            </a:r>
            <a:r>
              <a:rPr lang="en-US" altLang="zh-CN" sz="2800" kern="1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I/O</a:t>
            </a:r>
            <a:r>
              <a:rPr lang="zh-CN" altLang="en-US" sz="2800" kern="1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接口</a:t>
            </a:r>
          </a:p>
        </p:txBody>
      </p:sp>
      <p:sp>
        <p:nvSpPr>
          <p:cNvPr id="309251" name="文本占位符 309250"/>
          <p:cNvSpPr>
            <a:spLocks noGrp="1"/>
          </p:cNvSpPr>
          <p:nvPr>
            <p:ph idx="1"/>
          </p:nvPr>
        </p:nvSpPr>
        <p:spPr>
          <a:xfrm>
            <a:off x="338455" y="1960245"/>
            <a:ext cx="8319135" cy="4210685"/>
          </a:xfrm>
        </p:spPr>
        <p:txBody>
          <a:bodyPr/>
          <a:lstStyle/>
          <a:p>
            <a:pPr algn="l">
              <a:buClrTx/>
              <a:buSzTx/>
              <a:buFontTx/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</a:rPr>
              <a:t>什么是I/O接口（电路）？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400" dirty="0"/>
              <a:t>    I/O</a:t>
            </a:r>
            <a:r>
              <a:rPr lang="zh-CN" altLang="en-US" sz="2400" dirty="0"/>
              <a:t>接口是位于系统与外设间、用来协助完成数据传送和传送控制任务的逻辑电路。</a:t>
            </a:r>
          </a:p>
          <a:p>
            <a:endParaRPr lang="zh-CN" altLang="en-US" sz="2400" dirty="0">
              <a:solidFill>
                <a:schemeClr val="hlink"/>
              </a:solidFill>
            </a:endParaRPr>
          </a:p>
        </p:txBody>
      </p:sp>
      <p:grpSp>
        <p:nvGrpSpPr>
          <p:cNvPr id="309252" name="组合 309251"/>
          <p:cNvGrpSpPr/>
          <p:nvPr/>
        </p:nvGrpSpPr>
        <p:grpSpPr>
          <a:xfrm>
            <a:off x="1653540" y="3982085"/>
            <a:ext cx="5329238" cy="1892300"/>
            <a:chOff x="3480" y="2464"/>
            <a:chExt cx="2160" cy="1056"/>
          </a:xfrm>
        </p:grpSpPr>
        <p:sp>
          <p:nvSpPr>
            <p:cNvPr id="309253" name="矩形 309252"/>
            <p:cNvSpPr/>
            <p:nvPr/>
          </p:nvSpPr>
          <p:spPr>
            <a:xfrm>
              <a:off x="3480" y="2464"/>
              <a:ext cx="480" cy="1056"/>
            </a:xfrm>
            <a:prstGeom prst="rect">
              <a:avLst/>
            </a:prstGeom>
            <a:solidFill>
              <a:srgbClr val="FFCC99"/>
            </a:solidFill>
            <a:ln w="9525">
              <a:noFill/>
            </a:ln>
            <a:effectLst>
              <a:prstShdw prst="shdw17" dist="17961" dir="2699999">
                <a:srgbClr val="FFCC99">
                  <a:gamma/>
                  <a:shade val="60000"/>
                  <a:invGamma/>
                </a:srgbClr>
              </a:prstShdw>
            </a:effectLst>
          </p:spPr>
          <p:txBody>
            <a:bodyPr wrap="none" anchor="ctr"/>
            <a:lstStyle/>
            <a:p>
              <a:pPr algn="ctr"/>
              <a:r>
                <a:rPr lang="en-US" altLang="zh-CN" b="1">
                  <a:solidFill>
                    <a:srgbClr val="FF5050"/>
                  </a:solidFill>
                  <a:effectLst>
                    <a:outerShdw blurRad="38100" dist="38100" dir="2700000">
                      <a:srgbClr val="00000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</a:rPr>
                <a:t>CPU</a:t>
              </a:r>
            </a:p>
          </p:txBody>
        </p:sp>
        <p:sp>
          <p:nvSpPr>
            <p:cNvPr id="309254" name="矩形 309253"/>
            <p:cNvSpPr/>
            <p:nvPr/>
          </p:nvSpPr>
          <p:spPr>
            <a:xfrm>
              <a:off x="5160" y="2464"/>
              <a:ext cx="480" cy="1056"/>
            </a:xfrm>
            <a:prstGeom prst="rect">
              <a:avLst/>
            </a:prstGeom>
            <a:solidFill>
              <a:srgbClr val="99FFCC"/>
            </a:solidFill>
            <a:ln w="9525">
              <a:noFill/>
            </a:ln>
            <a:effectLst>
              <a:prstShdw prst="shdw17" dist="17961" dir="2699999">
                <a:srgbClr val="99FFCC">
                  <a:gamma/>
                  <a:shade val="60000"/>
                  <a:invGamma/>
                </a:srgbClr>
              </a:prstShdw>
            </a:effec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255" name="矩形 309254"/>
            <p:cNvSpPr/>
            <p:nvPr/>
          </p:nvSpPr>
          <p:spPr>
            <a:xfrm>
              <a:off x="4344" y="2464"/>
              <a:ext cx="432" cy="1056"/>
            </a:xfrm>
            <a:prstGeom prst="rect">
              <a:avLst/>
            </a:prstGeom>
            <a:solidFill>
              <a:schemeClr val="folHlink"/>
            </a:solidFill>
            <a:ln w="9525">
              <a:noFill/>
            </a:ln>
          </p:spPr>
          <p:txBody>
            <a:bodyPr wrap="none" anchor="ctr"/>
            <a:lstStyle/>
            <a:p>
              <a:pPr algn="ctr"/>
              <a:r>
                <a:rPr lang="zh-CN" altLang="en-US" b="1" dirty="0">
                  <a:solidFill>
                    <a:schemeClr val="tx1"/>
                  </a:solidFill>
                  <a:effectLst>
                    <a:outerShdw blurRad="38100" dist="38100" dir="2700000">
                      <a:srgbClr val="000000"/>
                    </a:outerShdw>
                  </a:effectLst>
                  <a:highlight>
                    <a:srgbClr val="FFFF00"/>
                  </a:highlight>
                  <a:latin typeface="Times New Roman" panose="02020603050405020304" pitchFamily="18" charset="0"/>
                  <a:ea typeface="宋体" panose="02010600030101010101" pitchFamily="2" charset="-122"/>
                </a:rPr>
                <a:t>接口</a:t>
              </a:r>
            </a:p>
            <a:p>
              <a:pPr algn="ctr"/>
              <a:r>
                <a:rPr lang="zh-CN" altLang="en-US" b="1" dirty="0">
                  <a:solidFill>
                    <a:schemeClr val="tx1"/>
                  </a:solidFill>
                  <a:effectLst>
                    <a:outerShdw blurRad="38100" dist="38100" dir="2700000">
                      <a:srgbClr val="000000"/>
                    </a:outerShdw>
                  </a:effectLst>
                  <a:highlight>
                    <a:srgbClr val="FFFF00"/>
                  </a:highlight>
                  <a:latin typeface="Times New Roman" panose="02020603050405020304" pitchFamily="18" charset="0"/>
                  <a:ea typeface="宋体" panose="02010600030101010101" pitchFamily="2" charset="-122"/>
                </a:rPr>
                <a:t>电路</a:t>
              </a:r>
            </a:p>
          </p:txBody>
        </p:sp>
        <p:sp>
          <p:nvSpPr>
            <p:cNvPr id="309256" name="文本框 309255"/>
            <p:cNvSpPr txBox="1"/>
            <p:nvPr/>
          </p:nvSpPr>
          <p:spPr>
            <a:xfrm>
              <a:off x="5160" y="2752"/>
              <a:ext cx="480" cy="43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n-US" altLang="zh-CN" sz="1800" b="1">
                  <a:solidFill>
                    <a:srgbClr val="FF5050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r>
                <a:rPr lang="en-US" altLang="zh-CN" b="1">
                  <a:solidFill>
                    <a:srgbClr val="FF5050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</a:rPr>
                <a:t>I/O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zh-CN" altLang="en-US" b="1" dirty="0">
                  <a:solidFill>
                    <a:srgbClr val="FF5050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</a:rPr>
                <a:t>设备</a:t>
              </a:r>
            </a:p>
          </p:txBody>
        </p:sp>
        <p:sp>
          <p:nvSpPr>
            <p:cNvPr id="309257" name="直接连接符 309256"/>
            <p:cNvSpPr/>
            <p:nvPr/>
          </p:nvSpPr>
          <p:spPr>
            <a:xfrm>
              <a:off x="3960" y="2944"/>
              <a:ext cx="384" cy="0"/>
            </a:xfrm>
            <a:prstGeom prst="line">
              <a:avLst/>
            </a:prstGeom>
            <a:ln w="76200" cap="flat" cmpd="tri">
              <a:solidFill>
                <a:srgbClr val="008080"/>
              </a:solidFill>
              <a:prstDash val="solid"/>
              <a:headEnd type="triangle" w="med" len="sm"/>
              <a:tailEnd type="triangle" w="med" len="sm"/>
            </a:ln>
          </p:spPr>
        </p:sp>
        <p:sp>
          <p:nvSpPr>
            <p:cNvPr id="309258" name="直接连接符 309257"/>
            <p:cNvSpPr/>
            <p:nvPr/>
          </p:nvSpPr>
          <p:spPr>
            <a:xfrm>
              <a:off x="4776" y="2944"/>
              <a:ext cx="384" cy="0"/>
            </a:xfrm>
            <a:prstGeom prst="line">
              <a:avLst/>
            </a:prstGeom>
            <a:ln w="76200" cap="flat" cmpd="tri">
              <a:solidFill>
                <a:srgbClr val="008080"/>
              </a:solidFill>
              <a:prstDash val="solid"/>
              <a:headEnd type="triangle" w="med" len="sm"/>
              <a:tailEnd type="triangle" w="med" len="sm"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1043608" y="1020927"/>
            <a:ext cx="8278813" cy="803275"/>
          </a:xfrm>
        </p:spPr>
        <p:txBody>
          <a:bodyPr anchor="ctr"/>
          <a:lstStyle/>
          <a:p>
            <a:r>
              <a:rPr lang="en-US" altLang="zh-CN" sz="2800" kern="1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6.1.1  I/O</a:t>
            </a:r>
            <a:r>
              <a:rPr lang="zh-CN" altLang="en-US" sz="2800" kern="1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接口</a:t>
            </a:r>
            <a:r>
              <a:rPr lang="en-US" altLang="zh-CN" sz="2800" kern="1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---</a:t>
            </a:r>
            <a:r>
              <a:rPr lang="zh-CN" altLang="en-US" sz="2800" kern="1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主要功能</a:t>
            </a:r>
          </a:p>
        </p:txBody>
      </p:sp>
      <p:sp>
        <p:nvSpPr>
          <p:cNvPr id="311299" name="文本占位符 311298"/>
          <p:cNvSpPr>
            <a:spLocks noGrp="1"/>
          </p:cNvSpPr>
          <p:nvPr>
            <p:ph idx="1"/>
          </p:nvPr>
        </p:nvSpPr>
        <p:spPr>
          <a:xfrm>
            <a:off x="576000" y="2028825"/>
            <a:ext cx="8371150" cy="4443413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⑴ </a:t>
            </a:r>
            <a:r>
              <a:rPr lang="zh-CN" altLang="en-US" sz="24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对输入输出数据进行缓冲、隔离和锁存输出接口有</a:t>
            </a:r>
            <a:r>
              <a:rPr lang="zh-CN" altLang="en-US" sz="24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hlinkClick r:id="rId4" action="ppaction://hlinksldjump"/>
              </a:rPr>
              <a:t>锁存环节</a:t>
            </a:r>
            <a:r>
              <a:rPr lang="zh-CN" altLang="en-US" sz="24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；输入接口有</a:t>
            </a:r>
            <a:r>
              <a:rPr lang="zh-CN" altLang="en-US" sz="24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hlinkClick r:id="rId4" action="ppaction://hlinksldjump"/>
              </a:rPr>
              <a:t>缓冲环节</a:t>
            </a:r>
            <a:r>
              <a:rPr lang="zh-CN" altLang="en-US" sz="24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实际的电路常见：</a:t>
            </a:r>
          </a:p>
          <a:p>
            <a:pPr lvl="1">
              <a:lnSpc>
                <a:spcPct val="150000"/>
              </a:lnSpc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hlinkClick r:id="rId4" action="ppaction://hlinksldjump"/>
              </a:rPr>
              <a:t>输出锁存缓冲环节</a:t>
            </a:r>
            <a:r>
              <a:rPr lang="zh-CN" altLang="en-US" sz="24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、</a:t>
            </a:r>
            <a:r>
              <a:rPr lang="zh-CN" altLang="en-US" sz="24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hlinkClick r:id="rId4" action="ppaction://hlinksldjump"/>
              </a:rPr>
              <a:t>输入锁存缓冲环节</a:t>
            </a:r>
            <a:endParaRPr lang="zh-CN" altLang="en-US" sz="2400" dirty="0">
              <a:latin typeface="Times New Roman" panose="02020603050405020304" pitchFamily="18" charset="0"/>
              <a:ea typeface="仿宋" panose="02010609060101010101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⑵ </a:t>
            </a:r>
            <a:r>
              <a:rPr lang="zh-CN" altLang="en-US" sz="24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对信号的形式和数据的格式进行直接处理：</a:t>
            </a:r>
            <a:r>
              <a:rPr lang="en-US" altLang="zh-CN" sz="2400" u="sng" dirty="0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数字量、开关量、脉冲;</a:t>
            </a:r>
            <a:endParaRPr lang="zh-CN" altLang="en-US" sz="2400" u="sng" dirty="0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latin typeface="Times New Roman" panose="02020603050405020304" pitchFamily="18" charset="0"/>
              <a:ea typeface="仿宋" panose="02010609060101010101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⑶ </a:t>
            </a:r>
            <a:r>
              <a:rPr lang="zh-CN" altLang="en-US" sz="24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对</a:t>
            </a:r>
            <a:r>
              <a:rPr lang="en-US" altLang="zh-CN" sz="24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hlinkClick r:id="rId4" action="ppaction://hlinksldjump"/>
              </a:rPr>
              <a:t>I/O</a:t>
            </a:r>
            <a:r>
              <a:rPr lang="zh-CN" altLang="en-US" sz="24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hlinkClick r:id="rId4" action="ppaction://hlinksldjump"/>
              </a:rPr>
              <a:t>端口</a:t>
            </a:r>
            <a:r>
              <a:rPr lang="zh-CN" altLang="en-US" sz="24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进行寻址</a:t>
            </a:r>
            <a:r>
              <a:rPr lang="en-US" altLang="zh-CN" sz="24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;</a:t>
            </a:r>
            <a:endParaRPr lang="zh-CN" altLang="en-US" sz="2400" dirty="0">
              <a:latin typeface="Times New Roman" panose="02020603050405020304" pitchFamily="18" charset="0"/>
              <a:ea typeface="仿宋" panose="02010609060101010101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⑷ </a:t>
            </a:r>
            <a:r>
              <a:rPr lang="zh-CN" altLang="en-US" sz="24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与</a:t>
            </a:r>
            <a:r>
              <a:rPr lang="en-US" altLang="zh-CN" sz="24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CPU</a:t>
            </a:r>
            <a:r>
              <a:rPr lang="zh-CN" altLang="en-US" sz="24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和</a:t>
            </a:r>
            <a:r>
              <a:rPr lang="en-US" altLang="zh-CN" sz="24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I/O</a:t>
            </a:r>
            <a:r>
              <a:rPr lang="zh-CN" altLang="en-US" sz="24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设备进行联络</a:t>
            </a:r>
            <a:r>
              <a:rPr lang="en-US" altLang="zh-CN" sz="2400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标题 311297"/>
          <p:cNvSpPr>
            <a:spLocks noGrp="1"/>
          </p:cNvSpPr>
          <p:nvPr/>
        </p:nvSpPr>
        <p:spPr>
          <a:xfrm>
            <a:off x="14322" y="115340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/>
          <a:p>
            <a:pPr algn="ctr">
              <a:spcBef>
                <a:spcPct val="0"/>
              </a:spcBef>
            </a:pPr>
            <a:r>
              <a:rPr lang="en-US" altLang="zh-CN" sz="4400" b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6.1  </a:t>
            </a:r>
            <a:r>
              <a:rPr lang="zh-CN" altLang="en-US" sz="4400" b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输入</a:t>
            </a:r>
            <a:r>
              <a:rPr lang="en-US" altLang="zh-CN" sz="4400" b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/</a:t>
            </a:r>
            <a:r>
              <a:rPr lang="zh-CN" altLang="en-US" sz="4400" b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输出接口概述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1988840"/>
            <a:ext cx="8570585" cy="3816424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altLang="zh-CN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CPU</a:t>
            </a:r>
            <a:r>
              <a:rPr lang="zh-CN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通过</a:t>
            </a:r>
            <a:r>
              <a:rPr lang="en-US" altLang="zh-CN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I/O</a:t>
            </a:r>
            <a:r>
              <a:rPr lang="zh-CN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接口与外设之间传递的信息种类：数据信息、状态信息和控制信息</a:t>
            </a:r>
            <a:endParaRPr lang="en-US" altLang="zh-CN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数据信息：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数字量、模拟量和开关量三种形式；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控制信息：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CPU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向外设发出的控制信号，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CPU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通过发送控制信息设置外设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包括接口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的工作模式、控制外设的工作。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状态信息： 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外设或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I/O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接口表面当前的工作状态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对于输入设备，准备好</a:t>
            </a:r>
            <a:r>
              <a:rPr lang="en-US" altLang="zh-CN" sz="1800" b="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(READY)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信号的高低来表明待输入的数据是否准备就绪；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对于输出设备，忙</a:t>
            </a:r>
            <a:r>
              <a:rPr lang="en-US" altLang="zh-CN" sz="1800" b="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(BUSY)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信号的高低表示输出设备是否处于空闲状态，如为空闲状态，则可接收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CPU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输出的信息。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6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标题 311297"/>
          <p:cNvSpPr>
            <a:spLocks noGrp="1"/>
          </p:cNvSpPr>
          <p:nvPr>
            <p:ph type="title"/>
          </p:nvPr>
        </p:nvSpPr>
        <p:spPr>
          <a:xfrm>
            <a:off x="827584" y="116632"/>
            <a:ext cx="7793037" cy="792088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/>
          <a:p>
            <a:pPr algn="ctr">
              <a:spcBef>
                <a:spcPct val="0"/>
              </a:spcBef>
            </a:pPr>
            <a:r>
              <a:rPr lang="en-US" altLang="zh-CN" sz="4400" b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6.1</a:t>
            </a:r>
            <a:r>
              <a:rPr lang="en-US" altLang="zh-CN" sz="4400" b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</a:t>
            </a:r>
            <a:r>
              <a:rPr lang="zh-CN" altLang="en-US" sz="4400" b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输入</a:t>
            </a:r>
            <a:r>
              <a:rPr lang="en-US" altLang="zh-CN" sz="4400" b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/</a:t>
            </a:r>
            <a:r>
              <a:rPr lang="zh-CN" altLang="en-US" sz="4400" b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输出接口概述</a:t>
            </a:r>
          </a:p>
        </p:txBody>
      </p:sp>
      <p:sp>
        <p:nvSpPr>
          <p:cNvPr id="6" name="矩形 5"/>
          <p:cNvSpPr/>
          <p:nvPr/>
        </p:nvSpPr>
        <p:spPr>
          <a:xfrm>
            <a:off x="899592" y="1251537"/>
            <a:ext cx="36647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6.1.2  I/O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接口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----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一般结构</a:t>
            </a:r>
          </a:p>
        </p:txBody>
      </p:sp>
    </p:spTree>
    <p:extLst>
      <p:ext uri="{BB962C8B-B14F-4D97-AF65-F5344CB8AC3E}">
        <p14:creationId xmlns:p14="http://schemas.microsoft.com/office/powerpoint/2010/main" val="3812216141"/>
      </p:ext>
    </p:extLst>
  </p:cSld>
  <p:clrMapOvr>
    <a:masterClrMapping/>
  </p:clrMapOvr>
  <p:transition spd="slow"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7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148" name="文本框 6147"/>
          <p:cNvSpPr txBox="1"/>
          <p:nvPr/>
        </p:nvSpPr>
        <p:spPr>
          <a:xfrm>
            <a:off x="257810" y="1800225"/>
            <a:ext cx="8763000" cy="600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8000"/>
              </a:lnSpc>
              <a:spcBef>
                <a:spcPct val="50000"/>
              </a:spcBef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  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（一）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内部结构</a:t>
            </a:r>
          </a:p>
        </p:txBody>
      </p:sp>
      <p:sp>
        <p:nvSpPr>
          <p:cNvPr id="3" name="标题 311297"/>
          <p:cNvSpPr>
            <a:spLocks noGrp="1"/>
          </p:cNvSpPr>
          <p:nvPr/>
        </p:nvSpPr>
        <p:spPr>
          <a:xfrm>
            <a:off x="0" y="0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6.1  </a:t>
            </a:r>
            <a:r>
              <a:rPr lang="zh-CN" altLang="en-US" dirty="0"/>
              <a:t>输入</a:t>
            </a:r>
            <a:r>
              <a:rPr lang="en-US" altLang="zh-CN" dirty="0"/>
              <a:t>/</a:t>
            </a:r>
            <a:r>
              <a:rPr lang="zh-CN" altLang="en-US" dirty="0"/>
              <a:t>输出接口概述</a:t>
            </a:r>
          </a:p>
        </p:txBody>
      </p:sp>
      <p:sp>
        <p:nvSpPr>
          <p:cNvPr id="4" name="标题 311297"/>
          <p:cNvSpPr>
            <a:spLocks noGrp="1"/>
          </p:cNvSpPr>
          <p:nvPr/>
        </p:nvSpPr>
        <p:spPr>
          <a:xfrm>
            <a:off x="971600" y="996950"/>
            <a:ext cx="7486283" cy="8032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ct val="20000"/>
              </a:spcBef>
            </a:pPr>
            <a:r>
              <a:rPr lang="en-US" altLang="zh-CN" sz="2400" b="1" dirty="0">
                <a:solidFill>
                  <a:srgbClr val="0000BB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6.1.2  I/O</a:t>
            </a:r>
            <a:r>
              <a:rPr lang="zh-CN" altLang="en-US" sz="2400" b="1" dirty="0">
                <a:solidFill>
                  <a:srgbClr val="0000BB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接口</a:t>
            </a:r>
            <a:r>
              <a:rPr lang="en-US" altLang="zh-CN" sz="2400" b="1" dirty="0">
                <a:solidFill>
                  <a:srgbClr val="0000BB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---</a:t>
            </a:r>
            <a:r>
              <a:rPr lang="zh-CN" altLang="en-US" sz="2400" b="1" dirty="0">
                <a:solidFill>
                  <a:srgbClr val="0000BB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一般结构</a:t>
            </a:r>
          </a:p>
        </p:txBody>
      </p:sp>
      <p:pic>
        <p:nvPicPr>
          <p:cNvPr id="12291" name="内容占位符 3"/>
          <p:cNvPicPr>
            <a:picLocks noGrp="1" noChangeAspect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>
          <a:xfrm>
            <a:off x="834073" y="2466975"/>
            <a:ext cx="6842125" cy="1924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TextBox 4"/>
          <p:cNvSpPr txBox="1"/>
          <p:nvPr/>
        </p:nvSpPr>
        <p:spPr>
          <a:xfrm>
            <a:off x="185345" y="4637728"/>
            <a:ext cx="8835465" cy="215757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zh-CN" sz="1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数据端口</a:t>
            </a:r>
            <a:r>
              <a:rPr lang="zh-CN" altLang="zh-CN" sz="1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zh-CN" sz="1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用于数据信息</a:t>
            </a:r>
            <a:r>
              <a:rPr lang="en-US" altLang="zh-CN" sz="1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I/O</a:t>
            </a:r>
            <a:r>
              <a:rPr lang="zh-CN" altLang="zh-CN" sz="1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的端口。</a:t>
            </a:r>
            <a:r>
              <a:rPr lang="en-US" altLang="zh-CN" sz="1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CPU</a:t>
            </a:r>
            <a:r>
              <a:rPr lang="zh-CN" altLang="zh-CN" sz="1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通过数据接收端口输入数据，有的能保存外设发往</a:t>
            </a:r>
            <a:r>
              <a:rPr lang="en-US" altLang="zh-CN" sz="1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CPU</a:t>
            </a:r>
            <a:r>
              <a:rPr lang="zh-CN" altLang="zh-CN" sz="1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的数据；</a:t>
            </a:r>
            <a:r>
              <a:rPr lang="en-US" altLang="zh-CN" sz="1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CPU</a:t>
            </a:r>
            <a:r>
              <a:rPr lang="zh-CN" altLang="zh-CN" sz="1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通过数据输出端口输出数据，一般能将</a:t>
            </a:r>
            <a:r>
              <a:rPr lang="en-US" altLang="zh-CN" sz="1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CPU</a:t>
            </a:r>
            <a:r>
              <a:rPr lang="zh-CN" altLang="zh-CN" sz="1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发往外设的数据锁存</a:t>
            </a:r>
            <a:r>
              <a:rPr lang="zh-CN" altLang="zh-CN" sz="1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zh-CN" sz="1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状态端口</a:t>
            </a:r>
            <a:r>
              <a:rPr lang="zh-CN" altLang="zh-CN" sz="1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1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CPU</a:t>
            </a:r>
            <a:r>
              <a:rPr lang="zh-CN" altLang="zh-CN" sz="1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通过状态端口了解外设或接口部件本身的状态</a:t>
            </a:r>
            <a:r>
              <a:rPr lang="zh-CN" altLang="en-US" sz="1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1800" b="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zh-CN" sz="1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控制端口</a:t>
            </a:r>
            <a:r>
              <a:rPr lang="zh-CN" altLang="zh-CN" sz="1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1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CPU</a:t>
            </a:r>
            <a:r>
              <a:rPr lang="zh-CN" altLang="zh-CN" sz="18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通过控制端口发出控制命令，以控制接口部件或外设的动作</a:t>
            </a:r>
            <a:r>
              <a:rPr lang="zh-CN" altLang="zh-CN" sz="2000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8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148" name="文本框 6147"/>
          <p:cNvSpPr txBox="1"/>
          <p:nvPr/>
        </p:nvSpPr>
        <p:spPr>
          <a:xfrm>
            <a:off x="785812" y="2069898"/>
            <a:ext cx="8763000" cy="600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8000"/>
              </a:lnSpc>
              <a:spcBef>
                <a:spcPct val="50000"/>
              </a:spcBef>
            </a:pPr>
            <a:r>
              <a:rPr 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（二）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接口芯片的分类</a:t>
            </a:r>
          </a:p>
        </p:txBody>
      </p:sp>
      <p:sp>
        <p:nvSpPr>
          <p:cNvPr id="3" name="标题 311297"/>
          <p:cNvSpPr>
            <a:spLocks noGrp="1"/>
          </p:cNvSpPr>
          <p:nvPr/>
        </p:nvSpPr>
        <p:spPr>
          <a:xfrm>
            <a:off x="2490" y="221090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6.1</a:t>
            </a:r>
            <a:r>
              <a:rPr lang="en-US" altLang="zh-CN" dirty="0"/>
              <a:t>  </a:t>
            </a:r>
            <a:r>
              <a:rPr lang="zh-CN" altLang="en-US" dirty="0"/>
              <a:t>输入</a:t>
            </a:r>
            <a:r>
              <a:rPr lang="en-US" altLang="zh-CN" dirty="0"/>
              <a:t>/</a:t>
            </a:r>
            <a:r>
              <a:rPr lang="zh-CN" altLang="en-US" dirty="0"/>
              <a:t>输出接口概述</a:t>
            </a:r>
          </a:p>
        </p:txBody>
      </p:sp>
      <p:sp>
        <p:nvSpPr>
          <p:cNvPr id="4" name="标题 311297"/>
          <p:cNvSpPr>
            <a:spLocks noGrp="1"/>
          </p:cNvSpPr>
          <p:nvPr/>
        </p:nvSpPr>
        <p:spPr>
          <a:xfrm>
            <a:off x="179070" y="996950"/>
            <a:ext cx="8278813" cy="8032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3200" b="1" dirty="0">
                <a:solidFill>
                  <a:schemeClr val="accent6"/>
                </a:solidFill>
              </a:rPr>
              <a:t>       </a:t>
            </a:r>
            <a:r>
              <a:rPr lang="en-US" altLang="zh-CN" sz="2400" b="1" dirty="0">
                <a:solidFill>
                  <a:srgbClr val="0000BB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6.1.2   I/O</a:t>
            </a:r>
            <a:r>
              <a:rPr lang="zh-CN" altLang="en-US" sz="2400" b="1" dirty="0">
                <a:solidFill>
                  <a:srgbClr val="0000BB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接口</a:t>
            </a:r>
            <a:r>
              <a:rPr lang="en-US" altLang="zh-CN" sz="2400" b="1" dirty="0">
                <a:solidFill>
                  <a:srgbClr val="0000BB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---</a:t>
            </a:r>
            <a:r>
              <a:rPr lang="zh-CN" altLang="en-US" sz="2400" b="1" dirty="0">
                <a:solidFill>
                  <a:srgbClr val="0000BB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一般结构</a:t>
            </a:r>
          </a:p>
        </p:txBody>
      </p:sp>
      <p:sp>
        <p:nvSpPr>
          <p:cNvPr id="6" name="TextBox 4"/>
          <p:cNvSpPr txBox="1"/>
          <p:nvPr/>
        </p:nvSpPr>
        <p:spPr>
          <a:xfrm>
            <a:off x="785812" y="2780928"/>
            <a:ext cx="7694295" cy="258846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通用接口芯片</a:t>
            </a:r>
            <a:r>
              <a:rPr lang="en-US" altLang="zh-CN" sz="20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8255A 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8250</a:t>
            </a:r>
            <a:endParaRPr lang="en-US" altLang="zh-CN" sz="20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面向微机系统的专用接口芯片</a:t>
            </a:r>
            <a:r>
              <a:rPr lang="en-US" altLang="zh-CN" sz="20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8259A，8253</a:t>
            </a:r>
            <a:endParaRPr lang="zh-CN" altLang="en-US" sz="2000" b="1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zh-CN" altLang="en-US" sz="2000" b="1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</a:t>
            </a: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面向外设的专用接口芯片</a:t>
            </a:r>
            <a:r>
              <a:rPr lang="en-US" altLang="zh-CN" sz="20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8275,  8287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9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标题 311297"/>
          <p:cNvSpPr>
            <a:spLocks noGrp="1"/>
          </p:cNvSpPr>
          <p:nvPr/>
        </p:nvSpPr>
        <p:spPr>
          <a:xfrm>
            <a:off x="0" y="116632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6.1</a:t>
            </a:r>
            <a:r>
              <a:rPr lang="en-US" altLang="zh-CN" dirty="0"/>
              <a:t>  </a:t>
            </a:r>
            <a:r>
              <a:rPr lang="zh-CN" altLang="en-US" dirty="0"/>
              <a:t>输入</a:t>
            </a:r>
            <a:r>
              <a:rPr lang="en-US" altLang="zh-CN" dirty="0"/>
              <a:t>/</a:t>
            </a:r>
            <a:r>
              <a:rPr lang="zh-CN" altLang="en-US" dirty="0"/>
              <a:t>输出接口概述</a:t>
            </a:r>
          </a:p>
        </p:txBody>
      </p:sp>
      <p:sp>
        <p:nvSpPr>
          <p:cNvPr id="4" name="矩形 3"/>
          <p:cNvSpPr/>
          <p:nvPr/>
        </p:nvSpPr>
        <p:spPr>
          <a:xfrm>
            <a:off x="1115616" y="1268760"/>
            <a:ext cx="34868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6.1.3 I/O</a:t>
            </a:r>
            <a:r>
              <a:rPr lang="zh-CN" altLang="en-US" dirty="0"/>
              <a:t>端口的编址方式</a:t>
            </a:r>
          </a:p>
        </p:txBody>
      </p:sp>
      <p:sp>
        <p:nvSpPr>
          <p:cNvPr id="5" name="矩形 4"/>
          <p:cNvSpPr/>
          <p:nvPr/>
        </p:nvSpPr>
        <p:spPr>
          <a:xfrm>
            <a:off x="517207" y="2089582"/>
            <a:ext cx="810958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Tahoma" panose="020B0604030504040204" pitchFamily="34" charset="0"/>
              </a:rPr>
              <a:t>端口地址：</a:t>
            </a:r>
            <a:r>
              <a:rPr lang="zh-CN" altLang="en-US" sz="2400" b="0" dirty="0">
                <a:solidFill>
                  <a:schemeClr val="tx1"/>
                </a:solidFill>
                <a:latin typeface="Tahoma" panose="020B0604030504040204" pitchFamily="34" charset="0"/>
              </a:rPr>
              <a:t>在微机系统中，每个端口分配有唯一的地址码</a:t>
            </a:r>
          </a:p>
        </p:txBody>
      </p:sp>
      <p:sp>
        <p:nvSpPr>
          <p:cNvPr id="6" name="矩形 5"/>
          <p:cNvSpPr/>
          <p:nvPr/>
        </p:nvSpPr>
        <p:spPr>
          <a:xfrm>
            <a:off x="532863" y="2989115"/>
            <a:ext cx="7777833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I/O端口的编址方式</a:t>
            </a:r>
            <a:r>
              <a:rPr lang="zh-CN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：</a:t>
            </a:r>
          </a:p>
        </p:txBody>
      </p:sp>
      <p:sp>
        <p:nvSpPr>
          <p:cNvPr id="7" name="AutoShape 6"/>
          <p:cNvSpPr/>
          <p:nvPr/>
        </p:nvSpPr>
        <p:spPr>
          <a:xfrm>
            <a:off x="3347864" y="2900100"/>
            <a:ext cx="234688" cy="719828"/>
          </a:xfrm>
          <a:prstGeom prst="leftBrace">
            <a:avLst>
              <a:gd name="adj1" fmla="val 48066"/>
              <a:gd name="adj2" fmla="val 50000"/>
            </a:avLst>
          </a:prstGeom>
          <a:noFill/>
          <a:ln w="25400" cap="sq" cmpd="sng">
            <a:solidFill>
              <a:srgbClr val="FF6600"/>
            </a:solidFill>
            <a:prstDash val="solid"/>
            <a:headEnd type="none" w="sm" len="sm"/>
            <a:tailEnd type="none" w="lg" len="lg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562631" y="2708953"/>
            <a:ext cx="3989705" cy="11018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l" eaLnBrk="0" hangingPunct="0"/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</a:rPr>
              <a:t>I/O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</a:rPr>
              <a:t>端口与存储单元统一编址</a:t>
            </a:r>
          </a:p>
          <a:p>
            <a:pPr algn="l" eaLnBrk="0" hangingPunct="0">
              <a:buChar char="•"/>
            </a:pPr>
            <a:endParaRPr lang="zh-CN" altLang="en-US" sz="1800" b="1" dirty="0">
              <a:latin typeface="Times New Roman" panose="02020603050405020304" pitchFamily="18" charset="0"/>
            </a:endParaRPr>
          </a:p>
          <a:p>
            <a:pPr algn="l" eaLnBrk="0" hangingPunct="0"/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I/O</a:t>
            </a:r>
            <a:r>
              <a:rPr lang="zh-CN" altLang="en-US" sz="2000" b="0" dirty="0">
                <a:solidFill>
                  <a:schemeClr val="tx1"/>
                </a:solidFill>
                <a:sym typeface="+mn-ea"/>
              </a:rPr>
              <a:t>端口独立编址</a:t>
            </a:r>
            <a:endParaRPr lang="zh-CN" altLang="en-US" sz="20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文本占位符 7170"/>
          <p:cNvSpPr>
            <a:spLocks noGrp="1"/>
          </p:cNvSpPr>
          <p:nvPr/>
        </p:nvSpPr>
        <p:spPr>
          <a:xfrm>
            <a:off x="251520" y="3899949"/>
            <a:ext cx="4624705" cy="278257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SzTx/>
              <a:buFontTx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en-US" sz="1800" b="1" dirty="0">
                <a:solidFill>
                  <a:srgbClr val="FF0000"/>
                </a:solidFill>
                <a:latin typeface="+mj-lt"/>
                <a:ea typeface="宋体" panose="02010600030101010101" pitchFamily="2" charset="-122"/>
                <a:cs typeface="+mj-lt"/>
              </a:rPr>
              <a:t>1. </a:t>
            </a:r>
            <a:r>
              <a:rPr lang="zh-CN" altLang="en-US" sz="1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统一编址</a:t>
            </a:r>
          </a:p>
          <a:p>
            <a:pPr lvl="1"/>
            <a:r>
              <a:rPr lang="zh-CN" altLang="en-US" sz="1800" dirty="0"/>
              <a:t>把外设接口与内存统一进行编址。各占据统一地址空间的不同部分。</a:t>
            </a:r>
          </a:p>
          <a:p>
            <a:pPr lvl="1"/>
            <a:r>
              <a:rPr lang="zh-CN" altLang="en-US" sz="1800" dirty="0">
                <a:solidFill>
                  <a:srgbClr val="FF0000"/>
                </a:solidFill>
              </a:rPr>
              <a:t>优点</a:t>
            </a:r>
          </a:p>
          <a:p>
            <a:pPr lvl="2"/>
            <a:r>
              <a:rPr lang="zh-CN" altLang="en-US" sz="1800" dirty="0"/>
              <a:t>指令统一，灵活；</a:t>
            </a:r>
          </a:p>
          <a:p>
            <a:pPr lvl="2"/>
            <a:r>
              <a:rPr lang="zh-CN" altLang="en-US" sz="1800" dirty="0"/>
              <a:t>访问控制信号统一。 </a:t>
            </a:r>
          </a:p>
          <a:p>
            <a:pPr lvl="1"/>
            <a:r>
              <a:rPr lang="zh-CN" altLang="en-US" sz="1800" dirty="0">
                <a:solidFill>
                  <a:srgbClr val="FF0000"/>
                </a:solidFill>
              </a:rPr>
              <a:t>缺点</a:t>
            </a:r>
          </a:p>
          <a:p>
            <a:pPr lvl="2"/>
            <a:r>
              <a:rPr lang="zh-CN" altLang="en-US" sz="1800" dirty="0"/>
              <a:t>内存可用地址空间减小</a:t>
            </a:r>
          </a:p>
        </p:txBody>
      </p:sp>
      <p:sp>
        <p:nvSpPr>
          <p:cNvPr id="10" name="矩形 9"/>
          <p:cNvSpPr/>
          <p:nvPr/>
        </p:nvSpPr>
        <p:spPr>
          <a:xfrm>
            <a:off x="6630217" y="3269142"/>
            <a:ext cx="1343660" cy="2245360"/>
          </a:xfrm>
          <a:prstGeom prst="rect">
            <a:avLst/>
          </a:prstGeom>
          <a:pattFill prst="pct20">
            <a:fgClr>
              <a:srgbClr val="3366FF"/>
            </a:fgClr>
            <a:bgClr>
              <a:schemeClr val="bg1"/>
            </a:bgClr>
          </a:patt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648767" y="5571807"/>
            <a:ext cx="1343025" cy="1158240"/>
          </a:xfrm>
          <a:prstGeom prst="rect">
            <a:avLst/>
          </a:prstGeom>
          <a:pattFill prst="ltUpDiag">
            <a:fgClr>
              <a:schemeClr val="accent1"/>
            </a:fgClr>
            <a:bgClr>
              <a:schemeClr val="bg1"/>
            </a:bgClr>
          </a:patt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112064" y="2839424"/>
            <a:ext cx="2138680" cy="352425"/>
          </a:xfrm>
          <a:prstGeom prst="rect">
            <a:avLst/>
          </a:prstGeom>
          <a:noFill/>
          <a:ln w="9525">
            <a:noFill/>
          </a:ln>
        </p:spPr>
        <p:txBody>
          <a:bodyPr lIns="0" tIns="36000" rIns="0" bIns="0"/>
          <a:lstStyle/>
          <a:p>
            <a:pPr algn="ctr"/>
            <a:r>
              <a:rPr lang="zh-CN" altLang="en-US" sz="1800" b="0" dirty="0">
                <a:latin typeface="Times New Roman" panose="02020603050405020304" pitchFamily="18" charset="0"/>
              </a:rPr>
              <a:t>地址空间</a:t>
            </a:r>
            <a:r>
              <a:rPr lang="en-US" altLang="zh-CN" sz="1800" b="0" dirty="0">
                <a:latin typeface="Times New Roman" panose="02020603050405020304" pitchFamily="18" charset="0"/>
              </a:rPr>
              <a:t>(</a:t>
            </a:r>
            <a:r>
              <a:rPr lang="zh-CN" altLang="en-US" sz="1800" b="0" dirty="0">
                <a:latin typeface="Times New Roman" panose="02020603050405020304" pitchFamily="18" charset="0"/>
              </a:rPr>
              <a:t>共</a:t>
            </a:r>
            <a:r>
              <a:rPr lang="en-US" altLang="zh-CN" sz="1800" b="0" dirty="0">
                <a:latin typeface="Times New Roman" panose="02020603050405020304" pitchFamily="18" charset="0"/>
              </a:rPr>
              <a:t>1MB)</a:t>
            </a:r>
            <a:endParaRPr lang="en-US" altLang="zh-CN" sz="1800" b="0" dirty="0">
              <a:latin typeface="Tahoma" panose="020B0604030504040204" pitchFamily="34" charset="0"/>
            </a:endParaRPr>
          </a:p>
        </p:txBody>
      </p:sp>
      <p:sp>
        <p:nvSpPr>
          <p:cNvPr id="13" name="右大括号 12"/>
          <p:cNvSpPr/>
          <p:nvPr/>
        </p:nvSpPr>
        <p:spPr>
          <a:xfrm>
            <a:off x="8029004" y="3219302"/>
            <a:ext cx="76200" cy="2242820"/>
          </a:xfrm>
          <a:prstGeom prst="rightBrace">
            <a:avLst>
              <a:gd name="adj1" fmla="val 199884"/>
              <a:gd name="adj2" fmla="val 50000"/>
            </a:avLst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右大括号 13"/>
          <p:cNvSpPr/>
          <p:nvPr/>
        </p:nvSpPr>
        <p:spPr>
          <a:xfrm>
            <a:off x="8105204" y="5669364"/>
            <a:ext cx="76200" cy="1043305"/>
          </a:xfrm>
          <a:prstGeom prst="rightBrace">
            <a:avLst>
              <a:gd name="adj1" fmla="val 82060"/>
              <a:gd name="adj2" fmla="val 50000"/>
            </a:avLst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7991792" y="4145768"/>
            <a:ext cx="1036955" cy="525145"/>
          </a:xfrm>
          <a:prstGeom prst="rect">
            <a:avLst/>
          </a:prstGeom>
          <a:noFill/>
          <a:ln w="9525">
            <a:noFill/>
          </a:ln>
        </p:spPr>
        <p:txBody>
          <a:bodyPr lIns="0" tIns="36000" rIns="0" bIns="0"/>
          <a:lstStyle/>
          <a:p>
            <a:pPr algn="ctr"/>
            <a:r>
              <a:rPr lang="zh-CN" altLang="en-US" sz="1600" dirty="0">
                <a:latin typeface="宋体" panose="02010600030101010101" pitchFamily="2" charset="-122"/>
              </a:rPr>
              <a:t>内存地址</a:t>
            </a:r>
          </a:p>
          <a:p>
            <a:pPr algn="ctr"/>
            <a:r>
              <a:rPr lang="en-US" altLang="zh-CN" sz="1600" dirty="0">
                <a:latin typeface="Times New Roman" panose="02020603050405020304" pitchFamily="18" charset="0"/>
              </a:rPr>
              <a:t>(960KB)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108314" y="5842000"/>
            <a:ext cx="1036955" cy="516890"/>
          </a:xfrm>
          <a:prstGeom prst="rect">
            <a:avLst/>
          </a:prstGeom>
          <a:noFill/>
          <a:ln w="9525">
            <a:noFill/>
          </a:ln>
        </p:spPr>
        <p:txBody>
          <a:bodyPr lIns="0" tIns="36000" rIns="0" bIns="0"/>
          <a:lstStyle/>
          <a:p>
            <a:pPr algn="ctr"/>
            <a:r>
              <a:rPr lang="en-US" altLang="zh-CN" sz="1600" dirty="0">
                <a:latin typeface="Times New Roman" panose="02020603050405020304" pitchFamily="18" charset="0"/>
              </a:rPr>
              <a:t>I/O</a:t>
            </a:r>
            <a:r>
              <a:rPr lang="zh-CN" altLang="en-US" sz="1600" dirty="0">
                <a:latin typeface="Times New Roman" panose="02020603050405020304" pitchFamily="18" charset="0"/>
              </a:rPr>
              <a:t>地址</a:t>
            </a:r>
          </a:p>
          <a:p>
            <a:pPr algn="ctr"/>
            <a:r>
              <a:rPr lang="en-US" altLang="zh-CN" sz="1600" dirty="0">
                <a:latin typeface="Times New Roman" panose="02020603050405020304" pitchFamily="18" charset="0"/>
              </a:rPr>
              <a:t>(64KB)</a:t>
            </a:r>
            <a:endParaRPr lang="en-US" altLang="zh-CN" sz="1600" dirty="0">
              <a:latin typeface="Tahoma" panose="020B060403050404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335952" y="3250604"/>
            <a:ext cx="346075" cy="403225"/>
          </a:xfrm>
          <a:prstGeom prst="rect">
            <a:avLst/>
          </a:prstGeom>
          <a:noFill/>
          <a:ln w="9525">
            <a:noFill/>
          </a:ln>
        </p:spPr>
        <p:txBody>
          <a:bodyPr lIns="0" tIns="36000" rIns="0" bIns="0"/>
          <a:lstStyle/>
          <a:p>
            <a:pPr algn="ctr"/>
            <a:r>
              <a:rPr lang="en-US" altLang="zh-CN" sz="1600" dirty="0">
                <a:latin typeface="Times New Roman" panose="02020603050405020304" pitchFamily="18" charset="0"/>
              </a:rPr>
              <a:t>0</a:t>
            </a:r>
            <a:endParaRPr lang="en-US" altLang="zh-CN" sz="1600" dirty="0">
              <a:latin typeface="Tahoma" panose="020B060403050404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809601" y="5254144"/>
            <a:ext cx="806450" cy="540385"/>
          </a:xfrm>
          <a:prstGeom prst="rect">
            <a:avLst/>
          </a:prstGeom>
          <a:noFill/>
          <a:ln w="9525">
            <a:noFill/>
          </a:ln>
        </p:spPr>
        <p:txBody>
          <a:bodyPr lIns="0" tIns="36000" rIns="0" bIns="0"/>
          <a:lstStyle/>
          <a:p>
            <a:pPr algn="ctr"/>
            <a:r>
              <a:rPr lang="en-US" altLang="zh-CN" sz="1600" dirty="0">
                <a:latin typeface="Times New Roman" panose="02020603050405020304" pitchFamily="18" charset="0"/>
              </a:rPr>
              <a:t>EFFFFH</a:t>
            </a:r>
          </a:p>
          <a:p>
            <a:pPr algn="ctr"/>
            <a:r>
              <a:rPr lang="en-US" altLang="zh-CN" sz="1600" dirty="0">
                <a:latin typeface="Times New Roman" panose="02020603050405020304" pitchFamily="18" charset="0"/>
              </a:rPr>
              <a:t>F0000H</a:t>
            </a:r>
            <a:endParaRPr lang="en-US" altLang="zh-CN" sz="16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106567"/>
      </p:ext>
    </p:extLst>
  </p:cSld>
  <p:clrMapOvr>
    <a:masterClrMapping/>
  </p:clrMapOvr>
  <p:transition spd="slow"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311297"/>
          <p:cNvSpPr>
            <a:spLocks noGrp="1"/>
          </p:cNvSpPr>
          <p:nvPr/>
        </p:nvSpPr>
        <p:spPr>
          <a:xfrm>
            <a:off x="0" y="57631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6.1</a:t>
            </a:r>
            <a:r>
              <a:rPr lang="en-US" altLang="zh-CN" dirty="0"/>
              <a:t>  </a:t>
            </a:r>
            <a:r>
              <a:rPr lang="zh-CN" altLang="en-US" dirty="0"/>
              <a:t>输入</a:t>
            </a:r>
            <a:r>
              <a:rPr lang="en-US" altLang="zh-CN" dirty="0"/>
              <a:t>/</a:t>
            </a:r>
            <a:r>
              <a:rPr lang="zh-CN" altLang="en-US" dirty="0"/>
              <a:t>输出接口概述</a:t>
            </a:r>
          </a:p>
        </p:txBody>
      </p:sp>
      <p:sp>
        <p:nvSpPr>
          <p:cNvPr id="4" name="标题 311297"/>
          <p:cNvSpPr>
            <a:spLocks noGrp="1"/>
          </p:cNvSpPr>
          <p:nvPr/>
        </p:nvSpPr>
        <p:spPr>
          <a:xfrm>
            <a:off x="1043608" y="1106170"/>
            <a:ext cx="8278813" cy="8032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ct val="20000"/>
              </a:spcBef>
            </a:pPr>
            <a:r>
              <a:rPr lang="en-US" altLang="zh-CN" sz="2400" b="1" dirty="0">
                <a:solidFill>
                  <a:srgbClr val="0000BB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6.1.3 I/O</a:t>
            </a:r>
            <a:r>
              <a:rPr lang="zh-CN" altLang="en-US" sz="2400" b="1" dirty="0">
                <a:solidFill>
                  <a:srgbClr val="0000BB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端口的编址方式</a:t>
            </a:r>
          </a:p>
        </p:txBody>
      </p:sp>
      <p:sp>
        <p:nvSpPr>
          <p:cNvPr id="7170" name="标题 7169"/>
          <p:cNvSpPr>
            <a:spLocks noGrp="1"/>
          </p:cNvSpPr>
          <p:nvPr/>
        </p:nvSpPr>
        <p:spPr>
          <a:xfrm>
            <a:off x="815975" y="59182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/>
              <a:t>  </a:t>
            </a:r>
          </a:p>
        </p:txBody>
      </p:sp>
      <p:sp>
        <p:nvSpPr>
          <p:cNvPr id="8195" name="文本占位符 8194"/>
          <p:cNvSpPr>
            <a:spLocks noGrp="1"/>
          </p:cNvSpPr>
          <p:nvPr/>
        </p:nvSpPr>
        <p:spPr>
          <a:xfrm>
            <a:off x="683568" y="2105025"/>
            <a:ext cx="8839200" cy="6096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l">
              <a:buClrTx/>
              <a:buSzTx/>
              <a:buFontTx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2. 独立编址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en-US" altLang="zh-CN" sz="2400" dirty="0">
                <a:sym typeface="+mn-ea"/>
              </a:rPr>
              <a:t> </a:t>
            </a:r>
            <a:r>
              <a:rPr lang="zh-CN" altLang="en-US" sz="2400" dirty="0">
                <a:sym typeface="+mn-ea"/>
              </a:rPr>
              <a:t>外设地址空间和内存地址空间</a:t>
            </a:r>
            <a:r>
              <a:rPr lang="zh-CN" altLang="en-US" sz="2400" b="1" u="sng" dirty="0">
                <a:sym typeface="+mn-ea"/>
              </a:rPr>
              <a:t>相互独立</a:t>
            </a:r>
            <a:r>
              <a:rPr lang="zh-CN" altLang="en-US" sz="2400" dirty="0">
                <a:sym typeface="+mn-ea"/>
              </a:rPr>
              <a:t>。</a:t>
            </a:r>
            <a:endParaRPr lang="zh-CN" altLang="en-US" sz="2400" dirty="0"/>
          </a:p>
          <a:p>
            <a:pPr marL="0" algn="l">
              <a:buClrTx/>
              <a:buSzTx/>
              <a:buFontTx/>
              <a:buNone/>
            </a:pP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457200" lvl="1" indent="0">
              <a:buNone/>
            </a:pPr>
            <a:r>
              <a:rPr lang="en-US" altLang="zh-CN" sz="2000" dirty="0"/>
              <a:t>                      </a:t>
            </a:r>
            <a:endParaRPr lang="zh-CN" altLang="en-US" sz="2000" dirty="0"/>
          </a:p>
        </p:txBody>
      </p:sp>
      <p:pic>
        <p:nvPicPr>
          <p:cNvPr id="15365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683760" y="3100105"/>
            <a:ext cx="4361815" cy="23666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1" name="文本占位符 7170"/>
          <p:cNvSpPr>
            <a:spLocks noGrp="1"/>
          </p:cNvSpPr>
          <p:nvPr/>
        </p:nvSpPr>
        <p:spPr>
          <a:xfrm>
            <a:off x="306070" y="2404065"/>
            <a:ext cx="4624705" cy="344814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SzTx/>
              <a:buFontTx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endParaRPr lang="zh-CN" altLang="en-US" sz="1800" dirty="0"/>
          </a:p>
          <a:p>
            <a:pPr lvl="1">
              <a:lnSpc>
                <a:spcPct val="150000"/>
              </a:lnSpc>
            </a:pPr>
            <a:r>
              <a:rPr lang="zh-CN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优点</a:t>
            </a:r>
          </a:p>
          <a:p>
            <a:pPr lvl="2">
              <a:lnSpc>
                <a:spcPct val="150000"/>
              </a:lnSpc>
            </a:pP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不占用空间；</a:t>
            </a:r>
          </a:p>
          <a:p>
            <a:pPr lvl="2">
              <a:lnSpc>
                <a:spcPct val="150000"/>
              </a:lnSpc>
            </a:pP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执行速度快。 </a:t>
            </a:r>
          </a:p>
          <a:p>
            <a:pPr lvl="1">
              <a:lnSpc>
                <a:spcPct val="150000"/>
              </a:lnSpc>
            </a:pPr>
            <a:r>
              <a:rPr lang="zh-CN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缺点</a:t>
            </a:r>
          </a:p>
          <a:p>
            <a:pPr lvl="2">
              <a:lnSpc>
                <a:spcPct val="150000"/>
              </a:lnSpc>
            </a:pP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要求独立的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I/O</a:t>
            </a: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指令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2">
              <a:lnSpc>
                <a:spcPct val="15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CPU </a:t>
            </a: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访问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IO</a:t>
            </a: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端口的寻址方式少</a:t>
            </a:r>
            <a:r>
              <a:rPr lang="zh-CN" altLang="en-US" sz="1800" dirty="0"/>
              <a:t>。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311297"/>
          <p:cNvSpPr>
            <a:spLocks noGrp="1"/>
          </p:cNvSpPr>
          <p:nvPr/>
        </p:nvSpPr>
        <p:spPr>
          <a:xfrm>
            <a:off x="0" y="47789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6.1  </a:t>
            </a:r>
            <a:r>
              <a:rPr lang="zh-CN" altLang="en-US" dirty="0"/>
              <a:t>输入</a:t>
            </a:r>
            <a:r>
              <a:rPr lang="en-US" altLang="zh-CN" dirty="0"/>
              <a:t>/</a:t>
            </a:r>
            <a:r>
              <a:rPr lang="zh-CN" altLang="en-US" dirty="0"/>
              <a:t>输出接口概述</a:t>
            </a:r>
          </a:p>
        </p:txBody>
      </p:sp>
      <p:sp>
        <p:nvSpPr>
          <p:cNvPr id="4" name="标题 311297"/>
          <p:cNvSpPr>
            <a:spLocks noGrp="1"/>
          </p:cNvSpPr>
          <p:nvPr/>
        </p:nvSpPr>
        <p:spPr>
          <a:xfrm>
            <a:off x="1043608" y="1096808"/>
            <a:ext cx="8278813" cy="8032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0000BB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6.1.3 I/O</a:t>
            </a:r>
            <a:r>
              <a:rPr lang="zh-CN" altLang="en-US" sz="2400" b="1" dirty="0">
                <a:solidFill>
                  <a:srgbClr val="0000BB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端口的编址方式</a:t>
            </a:r>
          </a:p>
        </p:txBody>
      </p:sp>
      <p:sp>
        <p:nvSpPr>
          <p:cNvPr id="7170" name="标题 7169"/>
          <p:cNvSpPr>
            <a:spLocks noGrp="1"/>
          </p:cNvSpPr>
          <p:nvPr/>
        </p:nvSpPr>
        <p:spPr>
          <a:xfrm>
            <a:off x="815975" y="59182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/>
              <a:t>  </a:t>
            </a:r>
          </a:p>
        </p:txBody>
      </p:sp>
      <p:sp>
        <p:nvSpPr>
          <p:cNvPr id="18436" name="文本框 18435"/>
          <p:cNvSpPr txBox="1"/>
          <p:nvPr/>
        </p:nvSpPr>
        <p:spPr>
          <a:xfrm>
            <a:off x="212725" y="2278851"/>
            <a:ext cx="5540375" cy="278108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68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80x86 CPU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组成的微机系统都采用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独立编址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方式。在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8086/8088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系统中，共有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根地址线对内存寻址，内存的地址范围是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00000H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～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FFFFFH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；用地址总线的低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16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位对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I/O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端口寻址，所以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I/O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端口的地址范围是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0000H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～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FFFFH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20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0488" name="组合 20487"/>
          <p:cNvGrpSpPr/>
          <p:nvPr/>
        </p:nvGrpSpPr>
        <p:grpSpPr>
          <a:xfrm>
            <a:off x="5754688" y="2538730"/>
            <a:ext cx="2990850" cy="2838450"/>
            <a:chOff x="3649" y="185"/>
            <a:chExt cx="1884" cy="1788"/>
          </a:xfrm>
        </p:grpSpPr>
        <p:sp>
          <p:nvSpPr>
            <p:cNvPr id="20489" name="矩形 20488"/>
            <p:cNvSpPr/>
            <p:nvPr/>
          </p:nvSpPr>
          <p:spPr>
            <a:xfrm>
              <a:off x="4866" y="259"/>
              <a:ext cx="667" cy="1576"/>
            </a:xfrm>
            <a:prstGeom prst="rect">
              <a:avLst/>
            </a:prstGeom>
            <a:noFill/>
            <a:ln w="28575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r>
                <a:rPr lang="zh-CN" altLang="en-US" b="1" dirty="0">
                  <a:latin typeface="Tahoma" panose="020B0604030504040204" pitchFamily="34" charset="0"/>
                  <a:ea typeface="宋体" panose="02010600030101010101" pitchFamily="2" charset="-122"/>
                </a:rPr>
                <a:t>内存</a:t>
              </a:r>
            </a:p>
            <a:p>
              <a:pPr algn="ctr"/>
              <a:r>
                <a:rPr lang="zh-CN" altLang="en-US" b="1" dirty="0">
                  <a:latin typeface="Tahoma" panose="020B0604030504040204" pitchFamily="34" charset="0"/>
                  <a:ea typeface="宋体" panose="02010600030101010101" pitchFamily="2" charset="-122"/>
                </a:rPr>
                <a:t>空间</a:t>
              </a:r>
            </a:p>
          </p:txBody>
        </p:sp>
        <p:sp>
          <p:nvSpPr>
            <p:cNvPr id="20490" name="矩形 20489"/>
            <p:cNvSpPr/>
            <p:nvPr/>
          </p:nvSpPr>
          <p:spPr>
            <a:xfrm>
              <a:off x="4197" y="1272"/>
              <a:ext cx="667" cy="563"/>
            </a:xfrm>
            <a:prstGeom prst="rect">
              <a:avLst/>
            </a:prstGeom>
            <a:solidFill>
              <a:srgbClr val="A6ADC0"/>
            </a:solidFill>
            <a:ln w="28575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r>
                <a:rPr lang="en-US" altLang="zh-CN" b="1">
                  <a:latin typeface="Tahoma" panose="020B0604030504040204" pitchFamily="34" charset="0"/>
                  <a:ea typeface="宋体" panose="02010600030101010101" pitchFamily="2" charset="-122"/>
                </a:rPr>
                <a:t>I/O</a:t>
              </a:r>
            </a:p>
            <a:p>
              <a:pPr algn="ctr"/>
              <a:r>
                <a:rPr lang="zh-CN" altLang="en-US" b="1" dirty="0">
                  <a:latin typeface="Tahoma" panose="020B0604030504040204" pitchFamily="34" charset="0"/>
                  <a:ea typeface="宋体" panose="02010600030101010101" pitchFamily="2" charset="-122"/>
                </a:rPr>
                <a:t>空间</a:t>
              </a:r>
            </a:p>
          </p:txBody>
        </p:sp>
        <p:sp>
          <p:nvSpPr>
            <p:cNvPr id="20491" name="文本框 20490"/>
            <p:cNvSpPr txBox="1"/>
            <p:nvPr/>
          </p:nvSpPr>
          <p:spPr>
            <a:xfrm>
              <a:off x="4225" y="185"/>
              <a:ext cx="61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en-US" altLang="zh-CN">
                  <a:latin typeface="Tahoma" panose="020B0604030504040204" pitchFamily="34" charset="0"/>
                  <a:ea typeface="宋体" panose="02010600030101010101" pitchFamily="2" charset="-122"/>
                </a:rPr>
                <a:t>FFFFF</a:t>
              </a:r>
            </a:p>
          </p:txBody>
        </p:sp>
        <p:sp>
          <p:nvSpPr>
            <p:cNvPr id="20492" name="文本框 20491"/>
            <p:cNvSpPr txBox="1"/>
            <p:nvPr/>
          </p:nvSpPr>
          <p:spPr>
            <a:xfrm>
              <a:off x="3941" y="1685"/>
              <a:ext cx="22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en-US" altLang="zh-CN">
                  <a:latin typeface="Tahoma" panose="020B0604030504040204" pitchFamily="34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20493" name="文本框 20492"/>
            <p:cNvSpPr txBox="1"/>
            <p:nvPr/>
          </p:nvSpPr>
          <p:spPr>
            <a:xfrm>
              <a:off x="3649" y="1154"/>
              <a:ext cx="51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en-US" altLang="zh-CN">
                  <a:latin typeface="Tahoma" panose="020B0604030504040204" pitchFamily="34" charset="0"/>
                  <a:ea typeface="宋体" panose="02010600030101010101" pitchFamily="2" charset="-122"/>
                </a:rPr>
                <a:t>FFFF</a:t>
              </a:r>
            </a:p>
          </p:txBody>
        </p:sp>
      </p:grpSp>
      <p:sp>
        <p:nvSpPr>
          <p:cNvPr id="20494" name="圆角矩形 20493" descr="096"/>
          <p:cNvSpPr/>
          <p:nvPr/>
        </p:nvSpPr>
        <p:spPr>
          <a:xfrm>
            <a:off x="2051050" y="5805488"/>
            <a:ext cx="5545138" cy="719137"/>
          </a:xfrm>
          <a:prstGeom prst="roundRect">
            <a:avLst>
              <a:gd name="adj" fmla="val 16667"/>
            </a:avLst>
          </a:prstGeom>
          <a:blipFill rotWithShape="0">
            <a:blip r:embed="rId3"/>
            <a:stretch>
              <a:fillRect/>
            </a:stretch>
          </a:blipFill>
          <a:ln w="9525">
            <a:noFill/>
          </a:ln>
          <a:effectLst>
            <a:outerShdw dist="107763" dir="2699999" algn="ctr" rotWithShape="0">
              <a:srgbClr val="808080"/>
            </a:outerShdw>
          </a:effectLst>
        </p:spPr>
        <p:txBody>
          <a:bodyPr wrap="none" anchor="ctr"/>
          <a:lstStyle/>
          <a:p>
            <a:pPr algn="ctr">
              <a:lnSpc>
                <a:spcPct val="80000"/>
              </a:lnSpc>
            </a:pPr>
            <a:r>
              <a:rPr lang="en-US" altLang="zh-CN" sz="2800" b="1" dirty="0">
                <a:latin typeface="Tahoma" panose="020B0604030504040204" pitchFamily="34" charset="0"/>
                <a:ea typeface="宋体" panose="02010600030101010101" pitchFamily="2" charset="-122"/>
              </a:rPr>
              <a:t>80x86</a:t>
            </a:r>
            <a:r>
              <a:rPr lang="zh-CN" altLang="en-US" sz="2800" b="1" dirty="0">
                <a:latin typeface="Tahoma" panose="020B0604030504040204" pitchFamily="34" charset="0"/>
                <a:ea typeface="宋体" panose="02010600030101010101" pitchFamily="2" charset="-122"/>
              </a:rPr>
              <a:t>采用</a:t>
            </a:r>
            <a:r>
              <a:rPr lang="en-US" altLang="zh-CN" sz="2800" b="1" dirty="0">
                <a:latin typeface="Tahoma" panose="020B0604030504040204" pitchFamily="34" charset="0"/>
                <a:ea typeface="宋体" panose="02010600030101010101" pitchFamily="2" charset="-122"/>
              </a:rPr>
              <a:t>I/O</a:t>
            </a:r>
            <a:r>
              <a:rPr lang="zh-CN" altLang="en-US" sz="2800" b="1" dirty="0">
                <a:latin typeface="Tahoma" panose="020B0604030504040204" pitchFamily="34" charset="0"/>
                <a:ea typeface="宋体" panose="02010600030101010101" pitchFamily="2" charset="-122"/>
              </a:rPr>
              <a:t>端口独立编址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4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12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056" name="文本占位符 2055"/>
          <p:cNvSpPr>
            <a:spLocks noGrp="1"/>
          </p:cNvSpPr>
          <p:nvPr>
            <p:ph type="body" idx="4294967295"/>
          </p:nvPr>
        </p:nvSpPr>
        <p:spPr>
          <a:xfrm>
            <a:off x="1221476" y="1988840"/>
            <a:ext cx="6747678" cy="46085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algn="just">
              <a:lnSpc>
                <a:spcPct val="160000"/>
              </a:lnSpc>
              <a:buClr>
                <a:srgbClr val="CC3399"/>
              </a:buClr>
              <a:buNone/>
            </a:pPr>
            <a:r>
              <a:rPr lang="zh-CN" altLang="en-US" sz="2800" dirty="0">
                <a:solidFill>
                  <a:srgbClr val="FF33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一、程序控制传送方式</a:t>
            </a:r>
          </a:p>
          <a:p>
            <a:pPr algn="just">
              <a:lnSpc>
                <a:spcPct val="160000"/>
              </a:lnSpc>
              <a:buClr>
                <a:srgbClr val="CC3399"/>
              </a:buClr>
              <a:buNone/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、无条件传送方式</a:t>
            </a:r>
            <a:endParaRPr lang="zh-CN" altLang="en-US" sz="2800" b="0" dirty="0">
              <a:solidFill>
                <a:schemeClr val="tx1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60000"/>
              </a:lnSpc>
              <a:buClr>
                <a:srgbClr val="CC3399"/>
              </a:buClr>
              <a:buNone/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、条件传送方式 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( </a:t>
            </a:r>
            <a:r>
              <a:rPr lang="zh-CN" altLang="en-US" sz="260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查询方式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)</a:t>
            </a:r>
            <a:endParaRPr lang="en-US" altLang="zh-CN" sz="2800" b="0" dirty="0">
              <a:solidFill>
                <a:schemeClr val="tx1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60000"/>
              </a:lnSpc>
              <a:buClr>
                <a:srgbClr val="CC3399"/>
              </a:buClr>
              <a:buSzTx/>
              <a:buFontTx/>
              <a:buNone/>
            </a:pPr>
            <a:r>
              <a:rPr lang="zh-CN" altLang="en-US" sz="2800" dirty="0">
                <a:solidFill>
                  <a:srgbClr val="FF33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二、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800" dirty="0">
                <a:solidFill>
                  <a:srgbClr val="FF33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中断传送方式</a:t>
            </a:r>
            <a:endParaRPr lang="zh-CN" altLang="en-US" sz="2800" b="0" dirty="0">
              <a:solidFill>
                <a:srgbClr val="FF33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60000"/>
              </a:lnSpc>
              <a:buClr>
                <a:srgbClr val="CC3399"/>
              </a:buClr>
              <a:buSzTx/>
              <a:buFontTx/>
              <a:buNone/>
            </a:pPr>
            <a:r>
              <a:rPr lang="zh-CN" altLang="en-US" sz="2800" dirty="0">
                <a:solidFill>
                  <a:srgbClr val="FF33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三、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800" dirty="0">
                <a:solidFill>
                  <a:srgbClr val="FF33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DMA（直接存储器存取）方式</a:t>
            </a:r>
          </a:p>
          <a:p>
            <a:pPr algn="just">
              <a:spcBef>
                <a:spcPct val="0"/>
              </a:spcBef>
              <a:buClr>
                <a:srgbClr val="CC3399"/>
              </a:buClr>
              <a:buNone/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       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( </a:t>
            </a:r>
            <a:r>
              <a:rPr lang="en-US" altLang="zh-CN" sz="2600" dirty="0">
                <a:solidFill>
                  <a:srgbClr val="0000FF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D</a:t>
            </a:r>
            <a:r>
              <a:rPr lang="en-US" altLang="zh-CN" sz="260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irect  </a:t>
            </a:r>
            <a:r>
              <a:rPr lang="en-US" altLang="zh-CN" sz="2600" dirty="0">
                <a:solidFill>
                  <a:srgbClr val="0000FF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260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emory  </a:t>
            </a:r>
            <a:r>
              <a:rPr lang="en-US" altLang="zh-CN" sz="2600" dirty="0">
                <a:solidFill>
                  <a:srgbClr val="0000FF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260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ccess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)</a:t>
            </a:r>
            <a:endParaRPr lang="en-US" altLang="zh-CN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21476" y="1268760"/>
            <a:ext cx="60148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6.2  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CPU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与外设之间数据传送方式 </a:t>
            </a:r>
            <a:endParaRPr lang="zh-CN" altLang="en-US" sz="28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13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4581" name="文本框 24580"/>
          <p:cNvSpPr txBox="1"/>
          <p:nvPr/>
        </p:nvSpPr>
        <p:spPr>
          <a:xfrm>
            <a:off x="683568" y="1988840"/>
            <a:ext cx="8667750" cy="5892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sz="2800" dirty="0">
                <a:solidFill>
                  <a:schemeClr val="accent2"/>
                </a:solidFill>
                <a:latin typeface="+mj-ea"/>
                <a:ea typeface="+mj-ea"/>
                <a:cs typeface="Times New Roman" panose="02020603050405020304" pitchFamily="18" charset="0"/>
              </a:rPr>
              <a:t>1</a:t>
            </a:r>
            <a:r>
              <a:rPr lang="zh-CN" altLang="en-US" sz="2800" dirty="0">
                <a:solidFill>
                  <a:schemeClr val="accent2"/>
                </a:solidFill>
                <a:latin typeface="+mj-ea"/>
                <a:ea typeface="+mj-ea"/>
                <a:cs typeface="Times New Roman" panose="02020603050405020304" pitchFamily="18" charset="0"/>
              </a:rPr>
              <a:t>．无条件传送方式     </a:t>
            </a:r>
            <a:r>
              <a:rPr lang="zh-CN" altLang="en-US" sz="2800" dirty="0">
                <a:solidFill>
                  <a:schemeClr val="accent2"/>
                </a:solidFill>
                <a:latin typeface="+mj-ea"/>
                <a:ea typeface="+mj-ea"/>
                <a:cs typeface="Times New Roman" panose="02020603050405020304" pitchFamily="18" charset="0"/>
                <a:hlinkClick r:id="rId4" action="ppaction://hlinksldjump"/>
              </a:rPr>
              <a:t>无条件传送流程</a:t>
            </a:r>
            <a:endParaRPr lang="zh-CN" altLang="en-US" sz="2800" dirty="0">
              <a:solidFill>
                <a:schemeClr val="accent2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标题 311297"/>
          <p:cNvSpPr>
            <a:spLocks noGrp="1"/>
          </p:cNvSpPr>
          <p:nvPr/>
        </p:nvSpPr>
        <p:spPr>
          <a:xfrm>
            <a:off x="0" y="41529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6.2  </a:t>
            </a:r>
            <a:r>
              <a:rPr lang="en-US" altLang="zh-CN" sz="4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CPU</a:t>
            </a:r>
            <a:r>
              <a:rPr lang="en-US" altLang="zh-CN" sz="4000" b="1" dirty="0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与外设之间数据传送的方式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 </a:t>
            </a:r>
            <a:endParaRPr lang="zh-CN" altLang="en-US" dirty="0"/>
          </a:p>
        </p:txBody>
      </p:sp>
      <p:sp>
        <p:nvSpPr>
          <p:cNvPr id="23555" name="文本占位符 23554"/>
          <p:cNvSpPr>
            <a:spLocks noGrp="1"/>
          </p:cNvSpPr>
          <p:nvPr/>
        </p:nvSpPr>
        <p:spPr>
          <a:xfrm>
            <a:off x="557212" y="3186543"/>
            <a:ext cx="8029575" cy="342490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600" dirty="0">
                <a:latin typeface="+mn-ea"/>
              </a:rPr>
              <a:t>适用于总是处于准备好状态的外设</a:t>
            </a:r>
          </a:p>
          <a:p>
            <a:pPr algn="just">
              <a:lnSpc>
                <a:spcPct val="150000"/>
              </a:lnSpc>
            </a:pPr>
            <a:r>
              <a:rPr lang="zh-CN" altLang="en-US" sz="1600" dirty="0">
                <a:latin typeface="+mn-ea"/>
              </a:rPr>
              <a:t>以下外设可采用无条件传送方式：</a:t>
            </a:r>
          </a:p>
          <a:p>
            <a:pPr lvl="1" algn="just">
              <a:lnSpc>
                <a:spcPct val="150000"/>
              </a:lnSpc>
            </a:pPr>
            <a:r>
              <a:rPr lang="zh-CN" altLang="en-US" sz="1600" dirty="0">
                <a:latin typeface="+mn-ea"/>
              </a:rPr>
              <a:t>开关</a:t>
            </a:r>
          </a:p>
          <a:p>
            <a:pPr lvl="1" algn="just">
              <a:lnSpc>
                <a:spcPct val="150000"/>
              </a:lnSpc>
            </a:pPr>
            <a:r>
              <a:rPr lang="zh-CN" altLang="en-US" sz="1600" dirty="0">
                <a:latin typeface="+mn-ea"/>
              </a:rPr>
              <a:t>发光器件</a:t>
            </a:r>
            <a:r>
              <a:rPr lang="en-US" altLang="zh-CN" sz="1600" dirty="0">
                <a:latin typeface="+mn-ea"/>
              </a:rPr>
              <a:t>(</a:t>
            </a:r>
            <a:r>
              <a:rPr lang="zh-CN" altLang="en-US" sz="1600" dirty="0">
                <a:latin typeface="+mn-ea"/>
              </a:rPr>
              <a:t>如发光二极管、</a:t>
            </a:r>
            <a:r>
              <a:rPr lang="en-US" altLang="zh-CN" sz="1600" dirty="0">
                <a:latin typeface="+mn-ea"/>
              </a:rPr>
              <a:t>7</a:t>
            </a:r>
            <a:r>
              <a:rPr lang="zh-CN" altLang="en-US" sz="1600" dirty="0">
                <a:latin typeface="+mn-ea"/>
              </a:rPr>
              <a:t>段数码管、灯泡等</a:t>
            </a:r>
            <a:r>
              <a:rPr lang="en-US" altLang="zh-CN" sz="1600" dirty="0">
                <a:latin typeface="+mn-ea"/>
              </a:rPr>
              <a:t>)</a:t>
            </a:r>
          </a:p>
          <a:p>
            <a:pPr lvl="1" algn="just">
              <a:lnSpc>
                <a:spcPct val="150000"/>
              </a:lnSpc>
            </a:pPr>
            <a:r>
              <a:rPr lang="zh-CN" altLang="en-US" sz="1600" dirty="0">
                <a:latin typeface="+mn-ea"/>
              </a:rPr>
              <a:t>继电器</a:t>
            </a:r>
          </a:p>
          <a:p>
            <a:pPr lvl="1" algn="just">
              <a:lnSpc>
                <a:spcPct val="150000"/>
              </a:lnSpc>
            </a:pPr>
            <a:r>
              <a:rPr lang="zh-CN" altLang="en-US" sz="1600" dirty="0">
                <a:latin typeface="+mn-ea"/>
              </a:rPr>
              <a:t>步进电机</a:t>
            </a:r>
          </a:p>
          <a:p>
            <a:pPr algn="just">
              <a:lnSpc>
                <a:spcPct val="150000"/>
              </a:lnSpc>
            </a:pPr>
            <a:r>
              <a:rPr lang="zh-CN" altLang="en-US" sz="1600" b="1" dirty="0">
                <a:solidFill>
                  <a:srgbClr val="FF0000"/>
                </a:solidFill>
                <a:latin typeface="+mn-ea"/>
              </a:rPr>
              <a:t>优点：</a:t>
            </a:r>
            <a:r>
              <a:rPr lang="zh-CN" altLang="en-US" sz="1600" dirty="0">
                <a:latin typeface="+mn-ea"/>
              </a:rPr>
              <a:t>软件及接口硬件简单；</a:t>
            </a:r>
          </a:p>
          <a:p>
            <a:pPr algn="just">
              <a:lnSpc>
                <a:spcPct val="150000"/>
              </a:lnSpc>
            </a:pPr>
            <a:r>
              <a:rPr lang="zh-CN" altLang="en-US" sz="1600" b="1" dirty="0">
                <a:solidFill>
                  <a:srgbClr val="FF0000"/>
                </a:solidFill>
                <a:latin typeface="+mn-ea"/>
              </a:rPr>
              <a:t>缺点：</a:t>
            </a:r>
            <a:r>
              <a:rPr lang="zh-CN" altLang="en-US" sz="1600" dirty="0">
                <a:latin typeface="+mn-ea"/>
              </a:rPr>
              <a:t>只适用于慢速简单外设，适应范围较窄。</a:t>
            </a:r>
          </a:p>
        </p:txBody>
      </p:sp>
      <p:sp>
        <p:nvSpPr>
          <p:cNvPr id="23556" name="矩形 23555"/>
          <p:cNvSpPr/>
          <p:nvPr/>
        </p:nvSpPr>
        <p:spPr>
          <a:xfrm>
            <a:off x="706808" y="2667430"/>
            <a:ext cx="7543180" cy="51911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66FF"/>
                </a:solidFill>
                <a:latin typeface="Times New Roman" panose="02020603050405020304" pitchFamily="18" charset="0"/>
              </a:rPr>
              <a:t>认为外设已经准备就绪，直接与外设传送数据</a:t>
            </a:r>
          </a:p>
        </p:txBody>
      </p:sp>
      <p:sp>
        <p:nvSpPr>
          <p:cNvPr id="4" name="矩形 3"/>
          <p:cNvSpPr/>
          <p:nvPr/>
        </p:nvSpPr>
        <p:spPr>
          <a:xfrm>
            <a:off x="1132575" y="1184054"/>
            <a:ext cx="2810385" cy="5346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6.2.1  </a:t>
            </a:r>
            <a:r>
              <a:rPr lang="zh-CN" altLang="en-US" dirty="0">
                <a:latin typeface="仿宋" panose="02010609060101010101" charset="-122"/>
                <a:ea typeface="仿宋" panose="02010609060101010101" charset="-122"/>
              </a:rPr>
              <a:t>程序传送方式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14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4581" name="文本框 24580"/>
          <p:cNvSpPr txBox="1"/>
          <p:nvPr/>
        </p:nvSpPr>
        <p:spPr>
          <a:xfrm>
            <a:off x="827584" y="2091097"/>
            <a:ext cx="8763000" cy="53469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2．查询传送方式  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          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  <a:hlinkClick r:id="rId4" action="ppaction://hlinksldjump"/>
              </a:rPr>
              <a:t>查询传送流程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endParaRPr lang="zh-CN" altLang="en-US" b="1" dirty="0">
              <a:solidFill>
                <a:schemeClr val="accent2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296" name="文本占位符 2295"/>
          <p:cNvSpPr/>
          <p:nvPr/>
        </p:nvSpPr>
        <p:spPr>
          <a:xfrm>
            <a:off x="179512" y="2625795"/>
            <a:ext cx="8622665" cy="36576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3399"/>
              </a:buClr>
              <a:buSzPct val="90000"/>
              <a:buFont typeface="Monotype Sorts" charset="2"/>
              <a:buChar char="v"/>
              <a:defRPr sz="3200" b="1" i="0" u="none" kern="1200">
                <a:solidFill>
                  <a:srgbClr val="3333FF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SzPct val="60000"/>
              <a:buFont typeface="Monotype Sorts" charset="2"/>
              <a:buChar char="l"/>
              <a:defRPr sz="2800" b="1" i="0" u="none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33FF"/>
              </a:buClr>
              <a:buSzPct val="60000"/>
              <a:buFont typeface="Monotype Sorts" charset="2"/>
              <a:buChar char="p"/>
              <a:defRPr sz="2400" b="1" i="0" u="none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FF"/>
              </a:buClr>
              <a:buSzPct val="40000"/>
              <a:buFont typeface="Monotype Sorts" charset="2"/>
              <a:buChar char="b"/>
              <a:defRPr sz="2000" b="1" i="0" u="none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sz="2000" b="1" i="0" u="none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Char char="»"/>
              <a:defRPr sz="2000" b="1" i="0" u="none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Char char="»"/>
              <a:defRPr sz="2000" b="1" i="0" u="none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Char char="»"/>
              <a:defRPr sz="2000" b="1" i="0" u="none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Char char="»"/>
              <a:defRPr sz="2000" b="1" i="0" u="none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marL="30607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C3399"/>
              </a:buClr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</a:t>
            </a:r>
            <a:r>
              <a:rPr lang="zh-CN" altLang="en-US" sz="2400" b="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在与外设进行传送数据前，</a:t>
            </a:r>
            <a:r>
              <a:rPr lang="en-US" altLang="zh-CN" sz="2400" b="0" dirty="0">
                <a:solidFill>
                  <a:srgbClr val="0099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CPU</a:t>
            </a:r>
            <a:r>
              <a:rPr lang="zh-CN" altLang="en-US" sz="2400" b="0" dirty="0">
                <a:solidFill>
                  <a:srgbClr val="0099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先查询外设状态</a:t>
            </a:r>
            <a:r>
              <a:rPr lang="zh-CN" altLang="en-US" sz="2400" b="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，当外设</a:t>
            </a:r>
            <a:endParaRPr lang="en-US" altLang="zh-CN" sz="2400" b="0" dirty="0">
              <a:solidFill>
                <a:schemeClr val="tx1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  <a:p>
            <a:pPr marL="30607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C3399"/>
              </a:buClr>
              <a:buFont typeface="Wingdings" panose="05000000000000000000" pitchFamily="2" charset="2"/>
              <a:buNone/>
            </a:pPr>
            <a:r>
              <a:rPr lang="zh-CN" altLang="en-US" sz="2400" b="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准备好后，才执行</a:t>
            </a:r>
            <a:r>
              <a:rPr lang="en-US" altLang="zh-CN" sz="2400" b="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I/O</a:t>
            </a:r>
            <a:r>
              <a:rPr lang="zh-CN" altLang="en-US" sz="2400" b="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指令，实现数据传送。</a:t>
            </a:r>
          </a:p>
          <a:p>
            <a:pPr marL="30607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C3399"/>
              </a:buClr>
              <a:buNone/>
            </a:pPr>
            <a:r>
              <a:rPr lang="zh-CN" altLang="en-US" sz="2400" dirty="0">
                <a:solidFill>
                  <a:srgbClr val="FF3300"/>
                </a:solidFill>
                <a:latin typeface="+mn-lt"/>
                <a:ea typeface="楷体_GB2312" pitchFamily="49" charset="-122"/>
                <a:sym typeface="+mn-ea"/>
              </a:rPr>
              <a:t>优点:</a:t>
            </a:r>
            <a:r>
              <a:rPr lang="zh-CN" altLang="en-US" sz="2800" dirty="0">
                <a:solidFill>
                  <a:srgbClr val="FF3300"/>
                </a:solidFill>
                <a:latin typeface="+mn-lt"/>
                <a:ea typeface="楷体_GB2312" pitchFamily="49" charset="-122"/>
                <a:sym typeface="+mn-ea"/>
              </a:rPr>
              <a:t> </a:t>
            </a:r>
            <a:r>
              <a:rPr lang="zh-CN" altLang="en-US" sz="2000" b="0" dirty="0">
                <a:solidFill>
                  <a:schemeClr val="tx1"/>
                </a:solidFill>
                <a:sym typeface="+mn-ea"/>
              </a:rPr>
              <a:t>能保证主机与外设之间协调同步的工作，硬件线路比较简单，程序</a:t>
            </a:r>
          </a:p>
          <a:p>
            <a:pPr marL="30607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C3399"/>
              </a:buClr>
              <a:buNone/>
            </a:pPr>
            <a:r>
              <a:rPr lang="zh-CN" altLang="en-US" sz="2000" b="0" dirty="0">
                <a:solidFill>
                  <a:schemeClr val="tx1"/>
                </a:solidFill>
                <a:sym typeface="+mn-ea"/>
              </a:rPr>
              <a:t>也容易实现</a:t>
            </a: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；</a:t>
            </a:r>
          </a:p>
          <a:p>
            <a:pPr marL="30607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C3399"/>
              </a:buClr>
              <a:buNone/>
            </a:pPr>
            <a:r>
              <a:rPr lang="zh-CN" altLang="en-US" sz="2400" dirty="0">
                <a:solidFill>
                  <a:srgbClr val="FF3300"/>
                </a:solidFill>
                <a:latin typeface="+mn-lt"/>
                <a:ea typeface="楷体_GB2312" pitchFamily="49" charset="-122"/>
              </a:rPr>
              <a:t>缺点：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CPU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的工作效率低；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实时性差；</a:t>
            </a:r>
            <a:endParaRPr lang="zh-CN" altLang="en-US" sz="2000" b="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30607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C3399"/>
              </a:buClr>
              <a:buNone/>
            </a:pPr>
            <a:r>
              <a:rPr lang="zh-CN" altLang="en-US" sz="2400" dirty="0">
                <a:solidFill>
                  <a:srgbClr val="FF3300"/>
                </a:solidFill>
                <a:ea typeface="楷体_GB2312" pitchFamily="49" charset="-122"/>
                <a:sym typeface="+mn-ea"/>
              </a:rPr>
              <a:t>适用场合：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适用于数据输入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/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输出不频繁且外设较少、对实时性要求不高。</a:t>
            </a:r>
          </a:p>
          <a:p>
            <a:pPr lvl="1" algn="just">
              <a:lnSpc>
                <a:spcPct val="120000"/>
              </a:lnSpc>
              <a:spcAft>
                <a:spcPct val="50000"/>
              </a:spcAft>
              <a:buClr>
                <a:srgbClr val="33CC33"/>
              </a:buClr>
              <a:buNone/>
            </a:pPr>
            <a:endParaRPr lang="zh-CN" altLang="en-US" sz="2400" dirty="0">
              <a:ea typeface="楷体_GB2312" pitchFamily="49" charset="-122"/>
            </a:endParaRPr>
          </a:p>
          <a:p>
            <a:pPr>
              <a:lnSpc>
                <a:spcPct val="120000"/>
              </a:lnSpc>
              <a:buClr>
                <a:srgbClr val="FF3300"/>
              </a:buClr>
              <a:buFont typeface="Monotype Sorts" charset="2"/>
              <a:buNone/>
            </a:pPr>
            <a:endParaRPr lang="zh-CN" altLang="en-US" dirty="0"/>
          </a:p>
        </p:txBody>
      </p:sp>
      <p:sp>
        <p:nvSpPr>
          <p:cNvPr id="6" name="标题 311297"/>
          <p:cNvSpPr>
            <a:spLocks noGrp="1"/>
          </p:cNvSpPr>
          <p:nvPr/>
        </p:nvSpPr>
        <p:spPr>
          <a:xfrm>
            <a:off x="0" y="41529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6.2  </a:t>
            </a:r>
            <a:r>
              <a:rPr lang="en-US" altLang="zh-CN" sz="4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CPU</a:t>
            </a:r>
            <a:r>
              <a:rPr lang="en-US" altLang="zh-CN" sz="4000" b="1" dirty="0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与外设之间数据传送的方式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 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827584" y="1253583"/>
            <a:ext cx="28873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6.2.1  </a:t>
            </a:r>
            <a:r>
              <a:rPr lang="zh-CN" altLang="en-US" dirty="0">
                <a:latin typeface="Arial" panose="020B0604020202020204" pitchFamily="34" charset="0"/>
                <a:ea typeface="方正小标宋简体" charset="-122"/>
              </a:rPr>
              <a:t>程序传送方式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15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025" name="图片 1024" descr="ppt/media/image6.wmf"/>
          <p:cNvPicPr/>
          <p:nvPr/>
        </p:nvPicPr>
        <p:blipFill>
          <a:blip r:embed="rId4"/>
          <a:stretch>
            <a:fillRect/>
          </a:stretch>
        </p:blipFill>
        <p:spPr>
          <a:xfrm>
            <a:off x="485140" y="188595"/>
            <a:ext cx="8449310" cy="59112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3420110" y="6165215"/>
            <a:ext cx="271589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b="1" dirty="0">
                <a:solidFill>
                  <a:schemeClr val="accent2"/>
                </a:solidFill>
                <a:ea typeface="黑体" panose="02010609060101010101" pitchFamily="2" charset="-122"/>
                <a:sym typeface="+mn-ea"/>
              </a:rPr>
              <a:t>查询传送方式流程</a:t>
            </a:r>
            <a:r>
              <a:rPr lang="zh-CN" altLang="en-US" b="1" dirty="0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2" charset="-122"/>
                <a:sym typeface="+mn-ea"/>
              </a:rPr>
              <a:t> </a:t>
            </a:r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16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标题 311297"/>
          <p:cNvSpPr>
            <a:spLocks noGrp="1"/>
          </p:cNvSpPr>
          <p:nvPr/>
        </p:nvSpPr>
        <p:spPr>
          <a:xfrm>
            <a:off x="0" y="19431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6.2  </a:t>
            </a:r>
            <a:r>
              <a:rPr lang="en-US" altLang="zh-CN" sz="4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CPU</a:t>
            </a:r>
            <a:r>
              <a:rPr lang="en-US" altLang="zh-CN" sz="4000" b="1" dirty="0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与外设之间数据传送的方式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 </a:t>
            </a:r>
            <a:endParaRPr lang="zh-CN" altLang="en-US" dirty="0"/>
          </a:p>
        </p:txBody>
      </p:sp>
      <p:sp>
        <p:nvSpPr>
          <p:cNvPr id="147461" name="文本占位符 147460"/>
          <p:cNvSpPr>
            <a:spLocks noGrp="1"/>
          </p:cNvSpPr>
          <p:nvPr/>
        </p:nvSpPr>
        <p:spPr>
          <a:xfrm>
            <a:off x="274022" y="1935817"/>
            <a:ext cx="8696008" cy="456120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l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ct val="40000"/>
              </a:spcBef>
            </a:pPr>
            <a:r>
              <a:rPr lang="zh-CN" altLang="en-US" sz="24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含义</a:t>
            </a:r>
            <a:r>
              <a:rPr lang="en-US" altLang="zh-CN" sz="24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:</a:t>
            </a:r>
            <a:r>
              <a:rPr lang="zh-CN" altLang="en-US" sz="1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在中断方式下，外设向</a:t>
            </a:r>
            <a:r>
              <a:rPr lang="en-US" altLang="zh-CN" sz="1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CPU</a:t>
            </a:r>
            <a:r>
              <a:rPr lang="zh-CN" altLang="en-US" sz="1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申请服务的主动权，当输入设备将数据准备好，或者输出设备已做好接收数据的准备时，</a:t>
            </a:r>
            <a:r>
              <a:rPr lang="zh-CN" altLang="en-US" sz="1800" u="sng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向</a:t>
            </a:r>
            <a:r>
              <a:rPr lang="en-US" altLang="zh-CN" sz="1800" u="sng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CPU</a:t>
            </a:r>
            <a:r>
              <a:rPr lang="zh-CN" altLang="en-US" sz="1800" u="sng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发出中断请求信号</a:t>
            </a:r>
            <a:r>
              <a:rPr lang="zh-CN" altLang="en-US" sz="1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，要求</a:t>
            </a:r>
            <a:r>
              <a:rPr lang="en-US" altLang="zh-CN" sz="1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CPU</a:t>
            </a:r>
            <a:r>
              <a:rPr lang="zh-CN" altLang="en-US" sz="1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为其服务。若此时</a:t>
            </a:r>
            <a:r>
              <a:rPr lang="zh-CN" altLang="en-US" sz="1800" u="sng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中断允许触发器是开放</a:t>
            </a:r>
            <a:r>
              <a:rPr lang="zh-CN" altLang="en-US" sz="1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的，则</a:t>
            </a:r>
            <a:r>
              <a:rPr lang="en-US" altLang="zh-CN" sz="1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CPU</a:t>
            </a:r>
            <a:r>
              <a:rPr lang="zh-CN" altLang="en-US" sz="1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暂停目前的工作，与外设进行一次数据传输，等</a:t>
            </a:r>
            <a:r>
              <a:rPr lang="en-US" altLang="zh-CN" sz="1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I/O</a:t>
            </a:r>
            <a:r>
              <a:rPr lang="zh-CN" altLang="en-US" sz="1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操作完成以后，</a:t>
            </a:r>
            <a:r>
              <a:rPr lang="en-US" altLang="zh-CN" sz="1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CPU</a:t>
            </a:r>
            <a:r>
              <a:rPr lang="zh-CN" altLang="en-US" sz="1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继续执行原来的程序。</a:t>
            </a:r>
            <a:r>
              <a:rPr lang="zh-CN" altLang="en-US" sz="1800" dirty="0">
                <a:solidFill>
                  <a:srgbClr val="FF0000"/>
                </a:solidFill>
                <a:sym typeface="+mn-ea"/>
              </a:rPr>
              <a:t>中断传送方式一般适合于少量的数据传送。</a:t>
            </a:r>
            <a:endParaRPr lang="zh-CN" altLang="en-US" sz="1800" dirty="0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ct val="40000"/>
              </a:spcBef>
            </a:pP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优点:</a:t>
            </a:r>
            <a:r>
              <a:rPr lang="zh-CN" altLang="en-US" sz="1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保证了</a:t>
            </a:r>
            <a:r>
              <a:rPr lang="en-US" altLang="zh-CN" sz="1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CPU</a:t>
            </a:r>
            <a:r>
              <a:rPr lang="zh-CN" altLang="en-US" sz="1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对外设的实时服务，使高速运行的</a:t>
            </a:r>
            <a:r>
              <a:rPr lang="en-US" altLang="zh-CN" sz="1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CPU</a:t>
            </a:r>
            <a:r>
              <a:rPr lang="zh-CN" altLang="en-US" sz="1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与速度参差不齐的各种外设之间形成了良好的匹配</a:t>
            </a:r>
            <a:r>
              <a:rPr lang="en-US" altLang="zh-CN" sz="1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1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并行工作</a:t>
            </a:r>
            <a:r>
              <a:rPr lang="en-US" altLang="zh-CN" sz="1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1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关系，确保了</a:t>
            </a:r>
            <a:r>
              <a:rPr lang="en-US" altLang="zh-CN" sz="1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CPU</a:t>
            </a:r>
            <a:r>
              <a:rPr lang="zh-CN" altLang="en-US" sz="1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的高效率</a:t>
            </a:r>
            <a:r>
              <a:rPr lang="zh-CN" altLang="en-US" sz="1800" b="1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。</a:t>
            </a:r>
          </a:p>
          <a:p>
            <a:pPr algn="just">
              <a:lnSpc>
                <a:spcPct val="150000"/>
              </a:lnSpc>
              <a:spcBef>
                <a:spcPct val="40000"/>
              </a:spcBef>
            </a:pP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缺点:</a:t>
            </a:r>
            <a:r>
              <a:rPr lang="zh-CN" altLang="en-US" sz="1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为了实现中断传送，要求在</a:t>
            </a:r>
            <a:r>
              <a:rPr lang="en-US" altLang="zh-CN" sz="1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CPU</a:t>
            </a:r>
            <a:r>
              <a:rPr lang="zh-CN" altLang="en-US" sz="1800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与外设之间设置中断控制器，增加硬件开销。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43608" y="1127498"/>
            <a:ext cx="2789555" cy="5892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6.2.2  </a:t>
            </a:r>
            <a:r>
              <a:rPr lang="zh-CN" altLang="en-US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中断传送方式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8460432" y="6243638"/>
            <a:ext cx="486718" cy="457200"/>
          </a:xfrm>
        </p:spPr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17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标题 311297"/>
          <p:cNvSpPr>
            <a:spLocks noGrp="1"/>
          </p:cNvSpPr>
          <p:nvPr/>
        </p:nvSpPr>
        <p:spPr>
          <a:xfrm>
            <a:off x="239342" y="316838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6.2  </a:t>
            </a:r>
            <a:r>
              <a:rPr lang="en-US" altLang="zh-CN" sz="4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CPU</a:t>
            </a:r>
            <a:r>
              <a:rPr lang="en-US" altLang="zh-CN" sz="4000" b="1" dirty="0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与外设之间数据传送的方式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 </a:t>
            </a:r>
            <a:endParaRPr lang="zh-CN" altLang="en-US" dirty="0"/>
          </a:p>
        </p:txBody>
      </p:sp>
      <p:sp>
        <p:nvSpPr>
          <p:cNvPr id="147461" name="文本占位符 147460"/>
          <p:cNvSpPr>
            <a:spLocks noGrp="1"/>
          </p:cNvSpPr>
          <p:nvPr/>
        </p:nvSpPr>
        <p:spPr>
          <a:xfrm>
            <a:off x="274022" y="1935817"/>
            <a:ext cx="8696008" cy="456120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l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ct val="30000"/>
              </a:spcBef>
            </a:pPr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zh-CN" altLang="en-US" sz="1800" b="1" dirty="0">
                <a:solidFill>
                  <a:schemeClr val="hlink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场合：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DMA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传送方式是在</a:t>
            </a:r>
            <a:r>
              <a:rPr lang="zh-CN" altLang="en-US" sz="1800" u="sng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存储器和外设之间、存储器和存储器之间直接进行数据传送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如磁盘与内存间交换数据、高速数据采集、内存和内存间的高速数据块传送等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</a:p>
          <a:p>
            <a:pPr>
              <a:lnSpc>
                <a:spcPct val="150000"/>
              </a:lnSpc>
              <a:spcBef>
                <a:spcPct val="30000"/>
              </a:spcBef>
            </a:pPr>
            <a:r>
              <a:rPr lang="zh-CN" altLang="en-US" sz="1800" b="1" dirty="0">
                <a:solidFill>
                  <a:schemeClr val="hlink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特点：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传送过程无需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CPU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介入，在传送时就不必进行保护现场等一系列额外操作，传输速度基本取决于存储器和外设的速度。</a:t>
            </a:r>
            <a:endParaRPr lang="zh-CN" altLang="en-US" sz="1800" dirty="0">
              <a:solidFill>
                <a:schemeClr val="hlink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spcBef>
                <a:spcPct val="30000"/>
              </a:spcBef>
            </a:pPr>
            <a:r>
              <a:rPr lang="zh-CN" altLang="en-US" sz="1800" b="1" dirty="0">
                <a:solidFill>
                  <a:schemeClr val="hlink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要求：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DMA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传送方式需要一个专用接口芯片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DMA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控制器</a:t>
            </a:r>
            <a:r>
              <a:rPr lang="en-US" altLang="zh-CN" sz="1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(DMAC)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对传送过程加以控制和管理。</a:t>
            </a:r>
          </a:p>
          <a:p>
            <a:pPr algn="just">
              <a:lnSpc>
                <a:spcPct val="150000"/>
              </a:lnSpc>
              <a:spcBef>
                <a:spcPct val="30000"/>
              </a:spcBef>
            </a:pPr>
            <a:r>
              <a:rPr lang="zh-CN" altLang="en-US" sz="1800" b="1" dirty="0">
                <a:solidFill>
                  <a:schemeClr val="hlink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过程：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在进行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DMA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传送期间，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CPU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放弃总线控制权，将系统总线交由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DMAC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控制，由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DMAC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发出地址及读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/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写信号来实现高速数据传输。传送结束后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DMAC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再将总线控制权交还给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CPU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49346" y="1213782"/>
            <a:ext cx="5298245" cy="534698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6.2.3  </a:t>
            </a:r>
            <a:r>
              <a:rPr lang="zh-CN" altLang="en-US" dirty="0">
                <a:latin typeface="Times New Roman" panose="02020603050405020304" pitchFamily="18" charset="0"/>
                <a:ea typeface="方正小标宋简体" charset="-122"/>
                <a:cs typeface="Times New Roman" panose="02020603050405020304" pitchFamily="18" charset="0"/>
                <a:sym typeface="+mn-ea"/>
              </a:rPr>
              <a:t>直接存储器存取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(DMA)</a:t>
            </a:r>
            <a:r>
              <a:rPr lang="zh-CN" altLang="en-US" dirty="0">
                <a:ea typeface="方正小标宋简体" charset="-122"/>
                <a:cs typeface="Times New Roman" panose="02020603050405020304" pitchFamily="18" charset="0"/>
                <a:sym typeface="+mn-ea"/>
              </a:rPr>
              <a:t>传送方式</a:t>
            </a:r>
            <a:endParaRPr lang="zh-CN" altLang="en-US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524350"/>
      </p:ext>
    </p:extLst>
  </p:cSld>
  <p:clrMapOvr>
    <a:masterClrMapping/>
  </p:clrMapOvr>
  <p:transition spd="slow">
    <p:zo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/>
          <p:cNvGraphicFramePr/>
          <p:nvPr>
            <p:extLst>
              <p:ext uri="{D42A27DB-BD31-4B8C-83A1-F6EECF244321}">
                <p14:modId xmlns:p14="http://schemas.microsoft.com/office/powerpoint/2010/main" val="2052332083"/>
              </p:ext>
            </p:extLst>
          </p:nvPr>
        </p:nvGraphicFramePr>
        <p:xfrm>
          <a:off x="683568" y="3409344"/>
          <a:ext cx="8077835" cy="30746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493260" imgH="1918970" progId="">
                  <p:embed/>
                </p:oleObj>
              </mc:Choice>
              <mc:Fallback>
                <p:oleObj r:id="rId3" imgW="4493260" imgH="1918970" progId="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3568" y="3409344"/>
                        <a:ext cx="8077835" cy="307467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18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标题 311297"/>
          <p:cNvSpPr>
            <a:spLocks noGrp="1"/>
          </p:cNvSpPr>
          <p:nvPr/>
        </p:nvSpPr>
        <p:spPr>
          <a:xfrm>
            <a:off x="247728" y="351327"/>
            <a:ext cx="8896272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6.2  </a:t>
            </a:r>
            <a:r>
              <a:rPr lang="en-US" altLang="zh-CN" sz="3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CPU</a:t>
            </a:r>
            <a:r>
              <a:rPr lang="en-US" altLang="zh-CN" sz="3600" b="1" dirty="0"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与外设之间数据传送的方式 </a:t>
            </a:r>
            <a:endParaRPr lang="zh-CN" altLang="en-US" sz="3600" dirty="0"/>
          </a:p>
        </p:txBody>
      </p:sp>
      <p:sp>
        <p:nvSpPr>
          <p:cNvPr id="4" name="文本框 3"/>
          <p:cNvSpPr txBox="1"/>
          <p:nvPr/>
        </p:nvSpPr>
        <p:spPr>
          <a:xfrm>
            <a:off x="937090" y="1241410"/>
            <a:ext cx="5298245" cy="5909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6.2.3  </a:t>
            </a:r>
            <a:r>
              <a:rPr lang="zh-CN" altLang="en-US" b="1" dirty="0">
                <a:ea typeface="方正小标宋简体" charset="-122"/>
                <a:cs typeface="Times New Roman" panose="02020603050405020304" pitchFamily="18" charset="0"/>
                <a:sym typeface="+mn-ea"/>
              </a:rPr>
              <a:t>直接存储器存取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(DMA)</a:t>
            </a:r>
            <a:r>
              <a:rPr lang="zh-CN" altLang="en-US" b="1" dirty="0">
                <a:latin typeface="Times New Roman" panose="02020603050405020304" pitchFamily="18" charset="0"/>
                <a:ea typeface="方正小标宋简体" charset="-122"/>
                <a:cs typeface="Times New Roman" panose="02020603050405020304" pitchFamily="18" charset="0"/>
                <a:sym typeface="+mn-ea"/>
              </a:rPr>
              <a:t>传送</a:t>
            </a:r>
            <a:r>
              <a:rPr lang="zh-CN" altLang="en-US" b="1" dirty="0">
                <a:ea typeface="方正小标宋简体" charset="-122"/>
                <a:cs typeface="Times New Roman" panose="02020603050405020304" pitchFamily="18" charset="0"/>
                <a:sym typeface="+mn-ea"/>
              </a:rPr>
              <a:t>方式</a:t>
            </a:r>
            <a:endParaRPr lang="zh-CN" altLang="en-US" dirty="0">
              <a:cs typeface="Times New Roman" panose="02020603050405020304" pitchFamily="18" charset="0"/>
            </a:endParaRPr>
          </a:p>
        </p:txBody>
      </p:sp>
      <p:sp>
        <p:nvSpPr>
          <p:cNvPr id="172035" name="文本占位符 172034"/>
          <p:cNvSpPr>
            <a:spLocks noGrp="1"/>
          </p:cNvSpPr>
          <p:nvPr/>
        </p:nvSpPr>
        <p:spPr>
          <a:xfrm>
            <a:off x="663882" y="2189249"/>
            <a:ext cx="8117205" cy="104648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l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优点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:</a:t>
            </a:r>
            <a:r>
              <a:rPr lang="zh-CN" altLang="en-US" sz="2000" dirty="0">
                <a:latin typeface="楷体_GB2312" pitchFamily="49" charset="-122"/>
                <a:ea typeface="楷体_GB2312" pitchFamily="49" charset="-122"/>
              </a:rPr>
              <a:t>传送速率很高，这对高速度大批量数据传送特别有效；</a:t>
            </a:r>
            <a:endParaRPr lang="en-US" altLang="zh-CN" sz="2000" dirty="0">
              <a:latin typeface="楷体_GB2312" pitchFamily="49" charset="-122"/>
              <a:ea typeface="楷体_GB2312" pitchFamily="49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缺点</a:t>
            </a:r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:</a:t>
            </a:r>
            <a:r>
              <a:rPr lang="zh-CN" altLang="en-US" sz="2000" dirty="0">
                <a:latin typeface="楷体_GB2312" pitchFamily="49" charset="-122"/>
                <a:ea typeface="楷体_GB2312" pitchFamily="49" charset="-122"/>
              </a:rPr>
              <a:t>要求设置</a:t>
            </a:r>
            <a:r>
              <a:rPr lang="en-US" altLang="zh-CN" sz="2000" dirty="0">
                <a:latin typeface="楷体_GB2312" pitchFamily="49" charset="-122"/>
                <a:ea typeface="楷体_GB2312" pitchFamily="49" charset="-122"/>
              </a:rPr>
              <a:t>DMA</a:t>
            </a:r>
            <a:r>
              <a:rPr lang="zh-CN" altLang="en-US" sz="2000" dirty="0">
                <a:latin typeface="楷体_GB2312" pitchFamily="49" charset="-122"/>
                <a:ea typeface="楷体_GB2312" pitchFamily="49" charset="-122"/>
              </a:rPr>
              <a:t>控制器，电路结构复杂，硬件开销大。</a:t>
            </a:r>
            <a:endParaRPr lang="zh-CN" altLang="en-US" sz="20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6891972" y="6300788"/>
            <a:ext cx="1905000" cy="457200"/>
          </a:xfrm>
        </p:spPr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19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标题 311297"/>
          <p:cNvSpPr>
            <a:spLocks noGrp="1"/>
          </p:cNvSpPr>
          <p:nvPr/>
        </p:nvSpPr>
        <p:spPr>
          <a:xfrm>
            <a:off x="0" y="184372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zh-CN" altLang="en-US" dirty="0"/>
              <a:t>中断技术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30140" y="1243683"/>
            <a:ext cx="4719161" cy="5909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6.3.1 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zh-CN" b="1" dirty="0">
                <a:latin typeface="Arial" panose="020B0604020202020204" pitchFamily="34" charset="0"/>
                <a:ea typeface="方正小标宋简体" charset="-122"/>
                <a:sym typeface="+mn-ea"/>
              </a:rPr>
              <a:t>中断概述</a:t>
            </a:r>
            <a:r>
              <a:rPr lang="en-US" altLang="zh-CN" dirty="0">
                <a:latin typeface="Arial" panose="020B0604020202020204" pitchFamily="34" charset="0"/>
                <a:ea typeface="方正小标宋简体" charset="-122"/>
                <a:sym typeface="+mn-ea"/>
              </a:rPr>
              <a:t>----</a:t>
            </a:r>
            <a:r>
              <a:rPr lang="zh-CN" altLang="en-US" b="1" dirty="0">
                <a:latin typeface="Arial" panose="020B0604020202020204" pitchFamily="34" charset="0"/>
                <a:ea typeface="方正小标宋简体" charset="-122"/>
                <a:sym typeface="+mn-ea"/>
              </a:rPr>
              <a:t>中断定义</a:t>
            </a:r>
            <a:endParaRPr lang="zh-CN" dirty="0"/>
          </a:p>
        </p:txBody>
      </p:sp>
      <p:grpSp>
        <p:nvGrpSpPr>
          <p:cNvPr id="568326" name="组合 568325"/>
          <p:cNvGrpSpPr/>
          <p:nvPr/>
        </p:nvGrpSpPr>
        <p:grpSpPr>
          <a:xfrm>
            <a:off x="300037" y="2190750"/>
            <a:ext cx="4494213" cy="4416425"/>
            <a:chOff x="430" y="1275"/>
            <a:chExt cx="2831" cy="2782"/>
          </a:xfrm>
        </p:grpSpPr>
        <p:sp>
          <p:nvSpPr>
            <p:cNvPr id="568327" name="圆角矩形 568326"/>
            <p:cNvSpPr/>
            <p:nvPr/>
          </p:nvSpPr>
          <p:spPr>
            <a:xfrm>
              <a:off x="430" y="1275"/>
              <a:ext cx="2831" cy="2782"/>
            </a:xfrm>
            <a:prstGeom prst="roundRect">
              <a:avLst>
                <a:gd name="adj" fmla="val 14019"/>
              </a:avLst>
            </a:prstGeom>
            <a:solidFill>
              <a:srgbClr val="FFCCFF">
                <a:alpha val="50000"/>
              </a:srgbClr>
            </a:solidFill>
            <a:ln w="38100" cap="flat" cmpd="dbl">
              <a:solidFill>
                <a:srgbClr val="FF66FF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328" name="文本框 568327"/>
            <p:cNvSpPr txBox="1"/>
            <p:nvPr/>
          </p:nvSpPr>
          <p:spPr>
            <a:xfrm>
              <a:off x="527" y="1374"/>
              <a:ext cx="2610" cy="2634"/>
            </a:xfrm>
            <a:prstGeom prst="rect">
              <a:avLst/>
            </a:prstGeom>
            <a:noFill/>
            <a:ln w="57150">
              <a:noFill/>
            </a:ln>
          </p:spPr>
          <p:txBody>
            <a:bodyPr>
              <a:spAutoFit/>
            </a:bodyPr>
            <a:lstStyle/>
            <a:p>
              <a:pPr indent="660400" algn="just">
                <a:lnSpc>
                  <a:spcPct val="140000"/>
                </a:lnSpc>
                <a:spcBef>
                  <a:spcPct val="50000"/>
                </a:spcBef>
              </a:pPr>
              <a:r>
                <a: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</a:rPr>
                <a:t>所谓中断，是指这样一个过程：当</a:t>
              </a:r>
              <a:r>
                <a:rPr lang="en-US" altLang="zh-CN" dirty="0">
                  <a:latin typeface="Times New Roman" panose="02020603050405020304" pitchFamily="18" charset="0"/>
                  <a:ea typeface="_x000B__x000C_"/>
                </a:rPr>
                <a:t>CPU</a:t>
              </a:r>
              <a:r>
                <a: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</a:rPr>
                <a:t>正在执行程序过程中，</a:t>
              </a:r>
              <a:r>
                <a:rPr lang="zh-CN" altLang="en-US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由于某一</a:t>
              </a:r>
              <a:r>
                <a:rPr lang="zh-CN" altLang="en-US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突然</a:t>
              </a:r>
              <a:r>
                <a:rPr lang="zh-CN" altLang="en-US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事件的发生，</a:t>
              </a:r>
              <a:r>
                <a:rPr lang="zh-CN" altLang="en-US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暂时中止</a:t>
              </a:r>
              <a:r>
                <a:rPr lang="zh-CN" altLang="en-US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正在执行的程序，转去处理突然发生的事件（执行中断服务程序）</a:t>
              </a:r>
              <a:r>
                <a: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</a:rPr>
                <a:t>，处理完毕，</a:t>
              </a:r>
              <a:r>
                <a:rPr lang="zh-CN" altLang="en-US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再返回</a:t>
              </a:r>
              <a:r>
                <a: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</a:rPr>
                <a:t>原来被中止的程序继续运行</a:t>
              </a:r>
              <a:r>
                <a:rPr lang="zh-CN" altLang="en-US" dirty="0">
                  <a:solidFill>
                    <a:schemeClr val="accent2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。</a:t>
              </a:r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68329" name="组合 568328"/>
          <p:cNvGrpSpPr/>
          <p:nvPr/>
        </p:nvGrpSpPr>
        <p:grpSpPr>
          <a:xfrm>
            <a:off x="4787900" y="1853565"/>
            <a:ext cx="3051175" cy="3683000"/>
            <a:chOff x="3225" y="1405"/>
            <a:chExt cx="1922" cy="1754"/>
          </a:xfrm>
        </p:grpSpPr>
        <p:sp>
          <p:nvSpPr>
            <p:cNvPr id="568330" name="椭圆 568329"/>
            <p:cNvSpPr/>
            <p:nvPr/>
          </p:nvSpPr>
          <p:spPr>
            <a:xfrm>
              <a:off x="4078" y="2187"/>
              <a:ext cx="126" cy="146"/>
            </a:xfrm>
            <a:prstGeom prst="ellipse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331" name="直接连接符 568330"/>
            <p:cNvSpPr/>
            <p:nvPr/>
          </p:nvSpPr>
          <p:spPr>
            <a:xfrm>
              <a:off x="4141" y="1405"/>
              <a:ext cx="0" cy="753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68332" name="直接连接符 568331"/>
            <p:cNvSpPr/>
            <p:nvPr/>
          </p:nvSpPr>
          <p:spPr>
            <a:xfrm>
              <a:off x="3525" y="1947"/>
              <a:ext cx="521" cy="303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68333" name="直接连接符 568332"/>
            <p:cNvSpPr/>
            <p:nvPr/>
          </p:nvSpPr>
          <p:spPr>
            <a:xfrm flipV="1">
              <a:off x="4266" y="1872"/>
              <a:ext cx="547" cy="368"/>
            </a:xfrm>
            <a:prstGeom prst="line">
              <a:avLst/>
            </a:prstGeom>
            <a:ln w="12700" cap="flat" cmpd="sng">
              <a:solidFill>
                <a:srgbClr val="FF33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68334" name="直接连接符 568333"/>
            <p:cNvSpPr/>
            <p:nvPr/>
          </p:nvSpPr>
          <p:spPr>
            <a:xfrm>
              <a:off x="4141" y="2361"/>
              <a:ext cx="0" cy="79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68335" name="直接连接符 568334"/>
            <p:cNvSpPr/>
            <p:nvPr/>
          </p:nvSpPr>
          <p:spPr>
            <a:xfrm>
              <a:off x="4796" y="1900"/>
              <a:ext cx="0" cy="762"/>
            </a:xfrm>
            <a:prstGeom prst="line">
              <a:avLst/>
            </a:prstGeom>
            <a:ln w="12700" cap="flat" cmpd="sng">
              <a:solidFill>
                <a:srgbClr val="FF33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68336" name="直接连接符 568335"/>
            <p:cNvSpPr/>
            <p:nvPr/>
          </p:nvSpPr>
          <p:spPr>
            <a:xfrm flipH="1" flipV="1">
              <a:off x="4246" y="2285"/>
              <a:ext cx="534" cy="359"/>
            </a:xfrm>
            <a:prstGeom prst="line">
              <a:avLst/>
            </a:prstGeom>
            <a:ln w="12700" cap="flat" cmpd="sng">
              <a:solidFill>
                <a:srgbClr val="FF33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68337" name="文本框 568336"/>
            <p:cNvSpPr txBox="1"/>
            <p:nvPr/>
          </p:nvSpPr>
          <p:spPr>
            <a:xfrm>
              <a:off x="3225" y="1791"/>
              <a:ext cx="884" cy="1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20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中断申请</a:t>
              </a:r>
            </a:p>
          </p:txBody>
        </p:sp>
        <p:sp>
          <p:nvSpPr>
            <p:cNvPr id="568338" name="文本框 568337"/>
            <p:cNvSpPr txBox="1"/>
            <p:nvPr/>
          </p:nvSpPr>
          <p:spPr>
            <a:xfrm>
              <a:off x="4178" y="1410"/>
              <a:ext cx="290" cy="490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 wrap="square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主程序</a:t>
              </a:r>
            </a:p>
          </p:txBody>
        </p:sp>
        <p:sp>
          <p:nvSpPr>
            <p:cNvPr id="568339" name="文本框 568338"/>
            <p:cNvSpPr txBox="1"/>
            <p:nvPr/>
          </p:nvSpPr>
          <p:spPr>
            <a:xfrm>
              <a:off x="4875" y="1812"/>
              <a:ext cx="272" cy="83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8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中断服务程序</a:t>
              </a:r>
              <a:endPara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568341" name="文本框 568340"/>
          <p:cNvSpPr txBox="1"/>
          <p:nvPr/>
        </p:nvSpPr>
        <p:spPr>
          <a:xfrm>
            <a:off x="5614988" y="5991133"/>
            <a:ext cx="1454150" cy="396875"/>
          </a:xfrm>
          <a:prstGeom prst="rect">
            <a:avLst/>
          </a:prstGeom>
          <a:solidFill>
            <a:srgbClr val="FFD6AD"/>
          </a:solidFill>
          <a:ln w="9525">
            <a:noFill/>
          </a:ln>
        </p:spPr>
        <p:txBody>
          <a:bodyPr wrap="none" anchor="t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中断示意图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 rot="19200000">
            <a:off x="6248400" y="2701290"/>
            <a:ext cx="1454785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响应中断</a:t>
            </a:r>
          </a:p>
        </p:txBody>
      </p:sp>
      <p:sp>
        <p:nvSpPr>
          <p:cNvPr id="6" name="文本框 5"/>
          <p:cNvSpPr txBox="1"/>
          <p:nvPr/>
        </p:nvSpPr>
        <p:spPr>
          <a:xfrm rot="2520000">
            <a:off x="6164580" y="4228465"/>
            <a:ext cx="1454785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返回主程序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300470" y="4455160"/>
            <a:ext cx="459740" cy="136461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 anchor="t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继续主程序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976184" y="1247583"/>
            <a:ext cx="3427541" cy="5909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6.3.1  </a:t>
            </a:r>
            <a:r>
              <a:rPr lang="zh-CN" b="1" dirty="0">
                <a:latin typeface="Arial" panose="020B0604020202020204" pitchFamily="34" charset="0"/>
                <a:ea typeface="方正小标宋简体" charset="-122"/>
                <a:sym typeface="+mn-ea"/>
              </a:rPr>
              <a:t>中断概述</a:t>
            </a:r>
            <a:r>
              <a:rPr lang="en-US" altLang="zh-CN" dirty="0">
                <a:latin typeface="Arial" panose="020B0604020202020204" pitchFamily="34" charset="0"/>
                <a:ea typeface="方正小标宋简体" charset="-122"/>
                <a:sym typeface="+mn-ea"/>
              </a:rPr>
              <a:t>---</a:t>
            </a:r>
            <a:r>
              <a:rPr lang="zh-CN" altLang="en-US" b="1" dirty="0">
                <a:latin typeface="Arial" panose="020B0604020202020204" pitchFamily="34" charset="0"/>
                <a:ea typeface="方正小标宋简体" charset="-122"/>
                <a:sym typeface="+mn-ea"/>
              </a:rPr>
              <a:t>中断源</a:t>
            </a:r>
            <a:endParaRPr lang="zh-CN" dirty="0"/>
          </a:p>
        </p:txBody>
      </p:sp>
      <p:sp>
        <p:nvSpPr>
          <p:cNvPr id="35844" name="文本框 35843"/>
          <p:cNvSpPr txBox="1"/>
          <p:nvPr/>
        </p:nvSpPr>
        <p:spPr>
          <a:xfrm>
            <a:off x="628014" y="2132330"/>
            <a:ext cx="8048441" cy="376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ct val="30000"/>
              </a:spcBef>
            </a:pP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定义：</a:t>
            </a:r>
            <a:r>
              <a:rPr lang="zh-CN" altLang="en-US" b="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引起中断的原因</a:t>
            </a:r>
            <a:r>
              <a:rPr lang="zh-CN" altLang="en-US" b="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或</a:t>
            </a:r>
            <a:r>
              <a:rPr lang="zh-CN" altLang="en-US" b="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发出申请中断的来源</a:t>
            </a:r>
            <a:endParaRPr lang="en-US" altLang="zh-CN" b="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ct val="30000"/>
              </a:spcBef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           </a:t>
            </a:r>
            <a:endParaRPr lang="zh-CN" altLang="en-US" sz="20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20000"/>
              </a:lnSpc>
              <a:spcBef>
                <a:spcPct val="30000"/>
              </a:spcBef>
            </a:pPr>
            <a:r>
              <a:rPr lang="en-US" altLang="zh-CN" b="0" dirty="0">
                <a:latin typeface="Times New Roman" panose="02020603050405020304" pitchFamily="18" charset="0"/>
                <a:ea typeface="宋体" panose="02010600030101010101" pitchFamily="2" charset="-122"/>
              </a:rPr>
              <a:t>  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外部中断  </a:t>
            </a:r>
            <a:r>
              <a:rPr lang="zh-CN" altLang="en-US" b="0" dirty="0">
                <a:latin typeface="Times New Roman" panose="02020603050405020304" pitchFamily="18" charset="0"/>
                <a:ea typeface="宋体" panose="02010600030101010101" pitchFamily="2" charset="-122"/>
              </a:rPr>
              <a:t>   </a:t>
            </a:r>
            <a:r>
              <a:rPr lang="en-US" altLang="zh-CN" b="0" dirty="0"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r>
              <a:rPr lang="zh-CN" altLang="en-US" b="0" dirty="0">
                <a:latin typeface="Times New Roman" panose="02020603050405020304" pitchFamily="18" charset="0"/>
                <a:ea typeface="宋体" panose="02010600030101010101" pitchFamily="2" charset="-122"/>
              </a:rPr>
              <a:t>外部设备请求中断</a:t>
            </a:r>
          </a:p>
          <a:p>
            <a:pPr algn="just">
              <a:lnSpc>
                <a:spcPct val="120000"/>
              </a:lnSpc>
              <a:spcBef>
                <a:spcPct val="30000"/>
              </a:spcBef>
            </a:pPr>
            <a:r>
              <a:rPr lang="zh-CN" altLang="en-US" b="0" dirty="0">
                <a:latin typeface="Times New Roman" panose="02020603050405020304" pitchFamily="18" charset="0"/>
                <a:ea typeface="宋体" panose="02010600030101010101" pitchFamily="2" charset="-122"/>
              </a:rPr>
              <a:t>（硬件中断）</a:t>
            </a:r>
            <a:r>
              <a:rPr lang="en-US" altLang="zh-CN" b="0" dirty="0"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r>
              <a:rPr lang="zh-CN" altLang="en-US" b="0" dirty="0">
                <a:latin typeface="Times New Roman" panose="02020603050405020304" pitchFamily="18" charset="0"/>
                <a:ea typeface="宋体" panose="02010600030101010101" pitchFamily="2" charset="-122"/>
              </a:rPr>
              <a:t>实时时钟请求中断</a:t>
            </a:r>
          </a:p>
          <a:p>
            <a:pPr algn="just">
              <a:lnSpc>
                <a:spcPct val="120000"/>
              </a:lnSpc>
              <a:spcBef>
                <a:spcPct val="30000"/>
              </a:spcBef>
            </a:pPr>
            <a:r>
              <a:rPr lang="zh-CN" altLang="en-US" b="0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b="0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      </a:t>
            </a:r>
            <a:r>
              <a:rPr lang="zh-CN" altLang="en-US" b="0" dirty="0">
                <a:latin typeface="Times New Roman" panose="02020603050405020304" pitchFamily="18" charset="0"/>
                <a:ea typeface="宋体" panose="02010600030101010101" pitchFamily="2" charset="-122"/>
              </a:rPr>
              <a:t>故障请求中断</a:t>
            </a:r>
            <a:r>
              <a:rPr lang="en-US" altLang="zh-CN" b="0" dirty="0">
                <a:latin typeface="Times New Roman" panose="02020603050405020304" pitchFamily="18" charset="0"/>
                <a:ea typeface="宋体" panose="02010600030101010101" pitchFamily="2" charset="-122"/>
              </a:rPr>
              <a:t>  </a:t>
            </a:r>
          </a:p>
          <a:p>
            <a:pPr algn="just">
              <a:lnSpc>
                <a:spcPct val="120000"/>
              </a:lnSpc>
              <a:spcBef>
                <a:spcPct val="30000"/>
              </a:spcBef>
            </a:pPr>
            <a:r>
              <a:rPr lang="en-US" altLang="zh-CN" b="0" dirty="0"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内部中断</a:t>
            </a:r>
            <a:r>
              <a:rPr lang="zh-CN" altLang="en-US" b="0" dirty="0">
                <a:latin typeface="Times New Roman" panose="02020603050405020304" pitchFamily="18" charset="0"/>
                <a:ea typeface="宋体" panose="02010600030101010101" pitchFamily="2" charset="-122"/>
              </a:rPr>
              <a:t>：执行指令产生中断</a:t>
            </a:r>
          </a:p>
          <a:p>
            <a:pPr algn="just">
              <a:lnSpc>
                <a:spcPct val="120000"/>
              </a:lnSpc>
              <a:spcBef>
                <a:spcPct val="30000"/>
              </a:spcBef>
            </a:pPr>
            <a:r>
              <a:rPr lang="zh-CN" altLang="en-US" b="0" dirty="0">
                <a:latin typeface="Times New Roman" panose="02020603050405020304" pitchFamily="18" charset="0"/>
                <a:ea typeface="宋体" panose="02010600030101010101" pitchFamily="2" charset="-122"/>
              </a:rPr>
              <a:t> （软件中断）</a:t>
            </a:r>
            <a:r>
              <a:rPr lang="en-US" altLang="zh-CN" b="0" dirty="0">
                <a:latin typeface="Times New Roman" panose="02020603050405020304" pitchFamily="18" charset="0"/>
                <a:ea typeface="宋体" panose="02010600030101010101" pitchFamily="2" charset="-122"/>
              </a:rPr>
              <a:t>   </a:t>
            </a:r>
          </a:p>
        </p:txBody>
      </p:sp>
      <p:sp>
        <p:nvSpPr>
          <p:cNvPr id="381959" name="AutoShape 6"/>
          <p:cNvSpPr/>
          <p:nvPr/>
        </p:nvSpPr>
        <p:spPr>
          <a:xfrm>
            <a:off x="598985" y="3357245"/>
            <a:ext cx="364679" cy="1727939"/>
          </a:xfrm>
          <a:prstGeom prst="leftBrace">
            <a:avLst>
              <a:gd name="adj1" fmla="val 48066"/>
              <a:gd name="adj2" fmla="val 50000"/>
            </a:avLst>
          </a:prstGeom>
          <a:noFill/>
          <a:ln w="25400" cap="sq" cmpd="sng">
            <a:solidFill>
              <a:srgbClr val="FF6600"/>
            </a:solidFill>
            <a:prstDash val="solid"/>
            <a:headEnd type="none" w="sm" len="sm"/>
            <a:tailEnd type="none" w="lg" len="lg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" name="AutoShape 6"/>
          <p:cNvSpPr/>
          <p:nvPr/>
        </p:nvSpPr>
        <p:spPr>
          <a:xfrm>
            <a:off x="2480533" y="3357245"/>
            <a:ext cx="245929" cy="1222804"/>
          </a:xfrm>
          <a:prstGeom prst="leftBrace">
            <a:avLst>
              <a:gd name="adj1" fmla="val 48066"/>
              <a:gd name="adj2" fmla="val 50000"/>
            </a:avLst>
          </a:prstGeom>
          <a:noFill/>
          <a:ln w="25400" cap="sq" cmpd="sng">
            <a:solidFill>
              <a:srgbClr val="FF6600"/>
            </a:solidFill>
            <a:prstDash val="solid"/>
            <a:headEnd type="none" w="sm" len="sm"/>
            <a:tailEnd type="none" w="lg" len="lg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" name="标题 311297"/>
          <p:cNvSpPr>
            <a:spLocks noGrp="1"/>
          </p:cNvSpPr>
          <p:nvPr/>
        </p:nvSpPr>
        <p:spPr>
          <a:xfrm>
            <a:off x="1403648" y="105410"/>
            <a:ext cx="576064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zh-CN" altLang="en-US" dirty="0"/>
              <a:t>中断技术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11297"/>
          <p:cNvSpPr>
            <a:spLocks noGrp="1"/>
          </p:cNvSpPr>
          <p:nvPr/>
        </p:nvSpPr>
        <p:spPr>
          <a:xfrm>
            <a:off x="0" y="0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/>
              <a:t> </a:t>
            </a:r>
            <a:r>
              <a:rPr lang="zh-CN" altLang="en-US" dirty="0"/>
              <a:t>中断技术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85982" y="1238825"/>
            <a:ext cx="3730034" cy="5909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6.3.2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zh-CN" b="1" dirty="0">
                <a:ea typeface="方正小标宋简体" charset="-122"/>
                <a:cs typeface="Times New Roman" panose="02020603050405020304" pitchFamily="18" charset="0"/>
                <a:sym typeface="+mn-ea"/>
              </a:rPr>
              <a:t>中断处理过程</a:t>
            </a:r>
            <a:endParaRPr lang="zh-CN" dirty="0"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27584" y="2204864"/>
            <a:ext cx="73448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/>
              <a:t>经中断排队后，</a:t>
            </a:r>
            <a:r>
              <a:rPr lang="en-US" altLang="zh-CN" dirty="0"/>
              <a:t>CPU</a:t>
            </a:r>
            <a:r>
              <a:rPr lang="zh-CN" altLang="en-US" dirty="0"/>
              <a:t>收到一个当前申请中断的中断源中优先级别最高的中断请求信号，</a:t>
            </a:r>
            <a:r>
              <a:rPr lang="zh-CN" altLang="en-US" dirty="0">
                <a:solidFill>
                  <a:srgbClr val="FF0000"/>
                </a:solidFill>
              </a:rPr>
              <a:t>如果满足条件</a:t>
            </a:r>
            <a:r>
              <a:rPr lang="zh-CN" altLang="en-US" dirty="0"/>
              <a:t>，则中止执行现行程序，响应中断请求。</a:t>
            </a:r>
          </a:p>
        </p:txBody>
      </p:sp>
      <p:sp>
        <p:nvSpPr>
          <p:cNvPr id="7" name="椭圆形标注 6"/>
          <p:cNvSpPr/>
          <p:nvPr/>
        </p:nvSpPr>
        <p:spPr bwMode="auto">
          <a:xfrm>
            <a:off x="5796136" y="3419130"/>
            <a:ext cx="3347864" cy="1234006"/>
          </a:xfrm>
          <a:prstGeom prst="wedgeEllipseCallout">
            <a:avLst>
              <a:gd name="adj1" fmla="val -30454"/>
              <a:gd name="adj2" fmla="val -63760"/>
            </a:avLst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zh-CN" altLang="en-US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满足什么条件？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11297"/>
          <p:cNvSpPr>
            <a:spLocks noGrp="1"/>
          </p:cNvSpPr>
          <p:nvPr/>
        </p:nvSpPr>
        <p:spPr>
          <a:xfrm>
            <a:off x="467544" y="0"/>
            <a:ext cx="7704856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zh-CN" altLang="en-US" dirty="0"/>
              <a:t>中断技术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188455" y="1170505"/>
            <a:ext cx="3264356" cy="5892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6.3.2</a:t>
            </a:r>
            <a:r>
              <a:rPr lang="en-US" altLang="zh-CN" b="1" dirty="0"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zh-CN" b="1" dirty="0">
                <a:latin typeface="Arial" panose="020B0604020202020204" pitchFamily="34" charset="0"/>
                <a:ea typeface="方正小标宋简体" charset="-122"/>
                <a:sym typeface="+mn-ea"/>
              </a:rPr>
              <a:t>中断处理过程</a:t>
            </a:r>
            <a:endParaRPr lang="zh-CN" dirty="0"/>
          </a:p>
        </p:txBody>
      </p:sp>
      <p:sp>
        <p:nvSpPr>
          <p:cNvPr id="22" name="矩形 21"/>
          <p:cNvSpPr/>
          <p:nvPr/>
        </p:nvSpPr>
        <p:spPr>
          <a:xfrm>
            <a:off x="866140" y="1861999"/>
            <a:ext cx="5595443" cy="42473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>
              <a:lnSpc>
                <a:spcPct val="90000"/>
              </a:lnSpc>
              <a:buBlip>
                <a:blip r:embed="rId4"/>
              </a:buBlip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中断源向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CPU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发中断请求</a:t>
            </a:r>
            <a:r>
              <a:rPr lang="zh-CN" altLang="en-US" b="1" dirty="0">
                <a:ea typeface="宋体" panose="02010600030101010101" pitchFamily="2" charset="-122"/>
                <a:cs typeface="Times New Roman" panose="02020603050405020304" pitchFamily="18" charset="0"/>
              </a:rPr>
              <a:t>信号的条件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019801" y="2493506"/>
            <a:ext cx="6867525" cy="10147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 anchor="t">
            <a:spAutoFit/>
          </a:bodyPr>
          <a:lstStyle/>
          <a:p>
            <a:pPr algn="just">
              <a:spcBef>
                <a:spcPct val="50000"/>
              </a:spcBef>
              <a:buFont typeface="Arial" panose="020B0604020202020204" pitchFamily="34" charset="0"/>
              <a:defRPr/>
            </a:pPr>
            <a:r>
              <a:rPr kumimoji="1" lang="en-US" altLang="zh-CN" b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(1)</a:t>
            </a:r>
            <a:r>
              <a:rPr kumimoji="1" lang="zh-CN" altLang="en-US" b="0" noProof="0" dirty="0"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设置中断请求触发器；</a:t>
            </a:r>
            <a:endParaRPr kumimoji="1" lang="en-US" altLang="zh-CN" b="0" kern="1200" cap="none" spc="0" normalizeH="0" baseline="0" noProof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just">
              <a:spcBef>
                <a:spcPct val="50000"/>
              </a:spcBef>
              <a:buFont typeface="Arial" panose="020B0604020202020204" pitchFamily="34" charset="0"/>
              <a:defRPr/>
            </a:pPr>
            <a:r>
              <a:rPr kumimoji="1" lang="en-US" altLang="zh-CN" b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(2)</a:t>
            </a:r>
            <a:r>
              <a:rPr kumimoji="1" lang="zh-CN" altLang="en-US" b="0" noProof="0" dirty="0"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设置中断屏蔽触发器。</a:t>
            </a:r>
            <a:endParaRPr lang="zh-CN" altLang="en-US" b="0" dirty="0"/>
          </a:p>
        </p:txBody>
      </p:sp>
      <p:sp>
        <p:nvSpPr>
          <p:cNvPr id="3" name="矩形 2"/>
          <p:cNvSpPr/>
          <p:nvPr/>
        </p:nvSpPr>
        <p:spPr>
          <a:xfrm>
            <a:off x="998457" y="3610471"/>
            <a:ext cx="3816109" cy="42473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>
              <a:lnSpc>
                <a:spcPct val="90000"/>
              </a:lnSpc>
              <a:buBlip>
                <a:blip r:embed="rId4"/>
              </a:buBlip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CPU</a:t>
            </a:r>
            <a:r>
              <a:rPr lang="zh-CN" altLang="en-US" b="1" dirty="0">
                <a:latin typeface="+mj-lt"/>
                <a:ea typeface="宋体" panose="02010600030101010101" pitchFamily="2" charset="-122"/>
                <a:cs typeface="+mj-lt"/>
              </a:rPr>
              <a:t>响应中断源的条件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043073" y="4155586"/>
            <a:ext cx="6867525" cy="2122805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solidFill>
              <a:srgbClr val="FFC000"/>
            </a:solidFill>
          </a:ln>
        </p:spPr>
        <p:txBody>
          <a:bodyPr wrap="square" rtlCol="0" anchor="t">
            <a:spAutoFit/>
          </a:bodyPr>
          <a:lstStyle/>
          <a:p>
            <a:pPr marR="0" algn="just" defTabSz="914400"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defRPr/>
            </a:pPr>
            <a:r>
              <a:rPr kumimoji="1" lang="en-US" altLang="zh-CN" b="0" noProof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(1)</a:t>
            </a:r>
            <a:r>
              <a:rPr kumimoji="1" lang="zh-CN" altLang="en-US" b="0" noProof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无</a:t>
            </a:r>
            <a:r>
              <a:rPr kumimoji="1" lang="en-US" altLang="zh-CN" b="0" noProof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DMA</a:t>
            </a:r>
            <a:r>
              <a:rPr kumimoji="1" lang="zh-CN" altLang="en-US" b="0" noProof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的访问方式；</a:t>
            </a:r>
          </a:p>
          <a:p>
            <a:pPr marR="0" algn="just" defTabSz="914400"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defRPr/>
            </a:pPr>
            <a:r>
              <a:rPr kumimoji="1" lang="en-US" altLang="zh-CN" b="0" noProof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(2)CPU</a:t>
            </a:r>
            <a:r>
              <a:rPr kumimoji="1" lang="zh-CN" altLang="en-US" b="0" noProof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开中断（</a:t>
            </a:r>
            <a:r>
              <a:rPr kumimoji="1" lang="en-US" altLang="zh-CN" b="0" noProof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IF=1</a:t>
            </a:r>
            <a:r>
              <a:rPr kumimoji="1" lang="zh-CN" altLang="en-US" b="0" noProof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）允许相应可屏蔽中断；</a:t>
            </a:r>
            <a:endParaRPr kumimoji="1" lang="en-US" altLang="zh-CN" b="0" kern="1200" cap="none" spc="0" normalizeH="0" baseline="0" noProof="0" dirty="0">
              <a:latin typeface="Times New Roman" panose="02020603050405020304" pitchFamily="18" charset="0"/>
              <a:ea typeface="隶书" panose="02010509060101010101" pitchFamily="49" charset="-122"/>
              <a:cs typeface="Times New Roman" panose="02020603050405020304" pitchFamily="18" charset="0"/>
            </a:endParaRPr>
          </a:p>
          <a:p>
            <a:pPr marR="0" algn="just" defTabSz="914400"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defRPr/>
            </a:pPr>
            <a:r>
              <a:rPr kumimoji="1" lang="en-US" altLang="zh-CN" b="0" noProof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(3)CPU</a:t>
            </a:r>
            <a:r>
              <a:rPr kumimoji="1" lang="zh-CN" altLang="en-US" b="0" noProof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在现行指令结束后响应中断；</a:t>
            </a:r>
          </a:p>
          <a:p>
            <a:pPr marR="0" algn="just" defTabSz="914400"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defRPr/>
            </a:pPr>
            <a:r>
              <a:rPr kumimoji="1" lang="en-US" altLang="zh-CN" b="0" noProof="0" dirty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(4)</a:t>
            </a:r>
            <a:r>
              <a:rPr kumimoji="1" lang="zh-CN" altLang="en-US" b="0" noProof="0" dirty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中断工作方式控制字OCW1 对应为0允许中断</a:t>
            </a:r>
            <a:r>
              <a:rPr kumimoji="1" lang="zh-CN" altLang="en-US" b="0" noProof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11297"/>
          <p:cNvSpPr>
            <a:spLocks noGrp="1"/>
          </p:cNvSpPr>
          <p:nvPr/>
        </p:nvSpPr>
        <p:spPr>
          <a:xfrm>
            <a:off x="0" y="110125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/>
              <a:t> </a:t>
            </a:r>
            <a:r>
              <a:rPr lang="zh-CN" altLang="en-US" dirty="0"/>
              <a:t>中断技术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117080" y="1250429"/>
            <a:ext cx="2811988" cy="534698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6.3.2</a:t>
            </a:r>
            <a:r>
              <a:rPr lang="en-US" altLang="zh-CN" b="1" dirty="0">
                <a:cs typeface="Times New Roman" panose="02020603050405020304" pitchFamily="18" charset="0"/>
                <a:sym typeface="+mn-ea"/>
              </a:rPr>
              <a:t> </a:t>
            </a:r>
            <a:r>
              <a:rPr lang="zh-CN" b="1" dirty="0">
                <a:latin typeface="Arial" panose="020B0604020202020204" pitchFamily="34" charset="0"/>
                <a:ea typeface="方正小标宋简体" charset="-122"/>
                <a:sym typeface="+mn-ea"/>
              </a:rPr>
              <a:t>中断处理过程</a:t>
            </a:r>
            <a:endParaRPr lang="zh-CN" dirty="0"/>
          </a:p>
        </p:txBody>
      </p:sp>
      <p:sp>
        <p:nvSpPr>
          <p:cNvPr id="22" name="矩形 21"/>
          <p:cNvSpPr/>
          <p:nvPr/>
        </p:nvSpPr>
        <p:spPr>
          <a:xfrm>
            <a:off x="467544" y="2195830"/>
            <a:ext cx="4111062" cy="42473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>
              <a:lnSpc>
                <a:spcPct val="90000"/>
              </a:lnSpc>
              <a:buBlip>
                <a:blip r:embed="rId4"/>
              </a:buBlip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en-US" b="1" dirty="0">
                <a:ea typeface="宋体" panose="02010600030101010101" pitchFamily="2" charset="-122"/>
                <a:cs typeface="Times New Roman" panose="02020603050405020304" pitchFamily="18" charset="0"/>
              </a:rPr>
              <a:t>响应过程需要完成的内容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67544" y="2790983"/>
            <a:ext cx="8568952" cy="32302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 anchor="t">
            <a:spAutoFit/>
          </a:bodyPr>
          <a:lstStyle/>
          <a:p>
            <a:pPr marR="0" algn="just" defTabSz="914400"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defRPr/>
            </a:pPr>
            <a:r>
              <a:rPr kumimoji="1" lang="en-US" altLang="zh-CN" noProof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(1)</a:t>
            </a:r>
            <a:r>
              <a:rPr kumimoji="1" lang="zh-CN" altLang="en-US" noProof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自动完成关中断，使</a:t>
            </a:r>
            <a:r>
              <a:rPr kumimoji="1" lang="en-US" altLang="zh-CN" noProof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IF=0</a:t>
            </a:r>
            <a:r>
              <a:rPr kumimoji="1" lang="zh-CN" altLang="en-US" noProof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；禁止接收其他中断请求；</a:t>
            </a:r>
          </a:p>
          <a:p>
            <a:pPr marR="0" algn="just" defTabSz="914400"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defRPr/>
            </a:pPr>
            <a:r>
              <a:rPr kumimoji="1" lang="en-US" altLang="zh-CN" noProof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(2)</a:t>
            </a:r>
            <a:r>
              <a:rPr kumimoji="1" lang="zh-CN" altLang="en-US" noProof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保留断点，</a:t>
            </a:r>
            <a:r>
              <a:rPr kumimoji="1" lang="en-US" altLang="zh-CN" noProof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CS</a:t>
            </a:r>
            <a:r>
              <a:rPr kumimoji="1" lang="zh-CN" altLang="en-US" noProof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kumimoji="1" lang="en-US" altLang="zh-CN" noProof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IP</a:t>
            </a:r>
            <a:r>
              <a:rPr kumimoji="1" lang="zh-CN" altLang="en-US" noProof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自动压入堆栈保留，作为返回断点；</a:t>
            </a:r>
          </a:p>
          <a:p>
            <a:pPr marR="0" algn="just" defTabSz="914400"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defRPr/>
            </a:pPr>
            <a:r>
              <a:rPr kumimoji="1" lang="en-US" altLang="zh-CN" noProof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(3)</a:t>
            </a:r>
            <a:r>
              <a:rPr kumimoji="1" lang="zh-CN" altLang="en-US" noProof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保护现场，保护主程序所用寄存器内容以及状态；</a:t>
            </a:r>
          </a:p>
          <a:p>
            <a:pPr marR="0" algn="just" defTabSz="914400"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defRPr/>
            </a:pPr>
            <a:r>
              <a:rPr kumimoji="1" lang="en-US" altLang="zh-CN" noProof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(4)</a:t>
            </a:r>
            <a:r>
              <a:rPr kumimoji="1" lang="zh-CN" altLang="en-US" noProof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给出中断服务程序的入口地址</a:t>
            </a:r>
            <a:r>
              <a:rPr kumimoji="1" lang="en-US" altLang="zh-CN" noProof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;</a:t>
            </a:r>
            <a:endParaRPr kumimoji="1" lang="zh-CN" altLang="en-US" noProof="0" dirty="0">
              <a:latin typeface="Times New Roman" panose="02020603050405020304" pitchFamily="18" charset="0"/>
              <a:ea typeface="隶书" panose="02010509060101010101" pitchFamily="49" charset="-122"/>
              <a:cs typeface="Times New Roman" panose="02020603050405020304" pitchFamily="18" charset="0"/>
              <a:sym typeface="+mn-ea"/>
            </a:endParaRPr>
          </a:p>
          <a:p>
            <a:pPr marR="0" algn="just" defTabSz="914400"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defRPr/>
            </a:pPr>
            <a:r>
              <a:rPr kumimoji="1" lang="en-US" altLang="zh-CN" noProof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(5)</a:t>
            </a:r>
            <a:r>
              <a:rPr kumimoji="1" lang="zh-CN" altLang="en-US" noProof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中断关闭，恢复现场；</a:t>
            </a:r>
          </a:p>
          <a:p>
            <a:pPr marR="0" algn="just" defTabSz="914400"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defRPr/>
            </a:pPr>
            <a:r>
              <a:rPr kumimoji="1" lang="en-US" altLang="zh-CN" noProof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(6)</a:t>
            </a:r>
            <a:r>
              <a:rPr kumimoji="1" lang="zh-CN" altLang="en-US" noProof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执行中断服务程后开中断，安排返回指令，返回断点</a:t>
            </a:r>
            <a:r>
              <a:rPr kumimoji="1" lang="en-US" altLang="zh-CN" noProof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 IRET</a:t>
            </a:r>
            <a:r>
              <a:rPr kumimoji="1" lang="zh-CN" altLang="en-US" noProof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endParaRPr kumimoji="1" lang="en-US" altLang="zh-CN" noProof="0" dirty="0">
              <a:latin typeface="Times New Roman" panose="02020603050405020304" pitchFamily="18" charset="0"/>
              <a:ea typeface="隶书" panose="020105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11297"/>
          <p:cNvSpPr>
            <a:spLocks noGrp="1"/>
          </p:cNvSpPr>
          <p:nvPr/>
        </p:nvSpPr>
        <p:spPr>
          <a:xfrm>
            <a:off x="0" y="242575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/>
              <a:t> </a:t>
            </a:r>
            <a:r>
              <a:rPr lang="zh-CN" altLang="en-US" dirty="0"/>
              <a:t>中断技术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18717" y="1216616"/>
            <a:ext cx="2967479" cy="5909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6.3.2</a:t>
            </a:r>
            <a:r>
              <a:rPr lang="en-US" altLang="zh-CN" b="1" dirty="0">
                <a:cs typeface="Times New Roman" panose="02020603050405020304" pitchFamily="18" charset="0"/>
                <a:sym typeface="+mn-ea"/>
              </a:rPr>
              <a:t>  </a:t>
            </a:r>
            <a:r>
              <a:rPr lang="zh-CN" b="1" dirty="0">
                <a:latin typeface="Arial" panose="020B0604020202020204" pitchFamily="34" charset="0"/>
                <a:ea typeface="方正小标宋简体" charset="-122"/>
                <a:sym typeface="+mn-ea"/>
              </a:rPr>
              <a:t>中断处理过程</a:t>
            </a:r>
            <a:endParaRPr lang="zh-CN" dirty="0"/>
          </a:p>
        </p:txBody>
      </p:sp>
      <p:sp>
        <p:nvSpPr>
          <p:cNvPr id="2" name="文本框 1"/>
          <p:cNvSpPr txBox="1"/>
          <p:nvPr/>
        </p:nvSpPr>
        <p:spPr>
          <a:xfrm>
            <a:off x="539552" y="2149078"/>
            <a:ext cx="2808312" cy="36009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 anchor="t">
            <a:spAutoFit/>
          </a:bodyPr>
          <a:lstStyle/>
          <a:p>
            <a:pPr marR="0" algn="just" defTabSz="914400"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defRPr/>
            </a:pPr>
            <a:r>
              <a:rPr kumimoji="1" lang="zh-CN" altLang="en-US" noProof="0" dirty="0"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（1）关中断</a:t>
            </a:r>
          </a:p>
          <a:p>
            <a:pPr marR="0" algn="just" defTabSz="914400"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defRPr/>
            </a:pPr>
            <a:r>
              <a:rPr kumimoji="1" lang="zh-CN" altLang="en-US" noProof="0" dirty="0"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（2）保留断点</a:t>
            </a:r>
          </a:p>
          <a:p>
            <a:pPr marR="0" algn="just" defTabSz="914400"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defRPr/>
            </a:pPr>
            <a:r>
              <a:rPr kumimoji="1" lang="zh-CN" altLang="en-US" noProof="0" dirty="0">
                <a:latin typeface="隶书" panose="02010509060101010101" pitchFamily="49" charset="-122"/>
                <a:ea typeface="隶书" panose="02010509060101010101" pitchFamily="49" charset="-122"/>
              </a:rPr>
              <a:t>（3）保护现场</a:t>
            </a:r>
          </a:p>
          <a:p>
            <a:pPr marR="0" algn="just" defTabSz="914400"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defRPr/>
            </a:pPr>
            <a:r>
              <a:rPr kumimoji="1" lang="zh-CN" altLang="en-US" noProof="0" dirty="0">
                <a:latin typeface="隶书" panose="02010509060101010101" pitchFamily="49" charset="-122"/>
                <a:ea typeface="隶书" panose="02010509060101010101" pitchFamily="49" charset="-122"/>
              </a:rPr>
              <a:t>（4）转入相应的中断服务程序</a:t>
            </a:r>
          </a:p>
          <a:p>
            <a:pPr marR="0" algn="just" defTabSz="914400"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defRPr/>
            </a:pPr>
            <a:r>
              <a:rPr kumimoji="1" lang="zh-CN" altLang="en-US" noProof="0" dirty="0">
                <a:latin typeface="隶书" panose="02010509060101010101" pitchFamily="49" charset="-122"/>
                <a:ea typeface="隶书" panose="02010509060101010101" pitchFamily="49" charset="-122"/>
              </a:rPr>
              <a:t>（5）恢复现场</a:t>
            </a:r>
          </a:p>
          <a:p>
            <a:pPr marR="0" algn="just" defTabSz="914400"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defRPr/>
            </a:pPr>
            <a:r>
              <a:rPr kumimoji="1" lang="zh-CN" altLang="en-US" noProof="0" dirty="0">
                <a:latin typeface="隶书" panose="02010509060101010101" pitchFamily="49" charset="-122"/>
                <a:ea typeface="隶书" panose="02010509060101010101" pitchFamily="49" charset="-122"/>
              </a:rPr>
              <a:t>（6）开中断与返回</a:t>
            </a:r>
          </a:p>
        </p:txBody>
      </p:sp>
      <p:pic>
        <p:nvPicPr>
          <p:cNvPr id="45058" name="Picture 2"/>
          <p:cNvPicPr>
            <a:picLocks noChangeAspect="1"/>
          </p:cNvPicPr>
          <p:nvPr/>
        </p:nvPicPr>
        <p:blipFill>
          <a:blip r:embed="rId3"/>
          <a:srcRect t="9302"/>
          <a:stretch>
            <a:fillRect/>
          </a:stretch>
        </p:blipFill>
        <p:spPr>
          <a:xfrm>
            <a:off x="3495675" y="2149078"/>
            <a:ext cx="5228016" cy="3600986"/>
          </a:xfrm>
          <a:prstGeom prst="rect">
            <a:avLst/>
          </a:prstGeom>
          <a:noFill/>
          <a:ln w="12700">
            <a:noFill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11297"/>
          <p:cNvSpPr>
            <a:spLocks noGrp="1"/>
          </p:cNvSpPr>
          <p:nvPr/>
        </p:nvSpPr>
        <p:spPr>
          <a:xfrm>
            <a:off x="0" y="0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/>
              <a:t> </a:t>
            </a:r>
            <a:r>
              <a:rPr lang="zh-CN" altLang="en-US" dirty="0"/>
              <a:t>中断技术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105519" y="1132389"/>
            <a:ext cx="2810385" cy="534698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6.3.2  </a:t>
            </a:r>
            <a:r>
              <a:rPr lang="zh-CN" b="1" dirty="0">
                <a:latin typeface="Arial" panose="020B0604020202020204" pitchFamily="34" charset="0"/>
                <a:ea typeface="方正小标宋简体" charset="-122"/>
                <a:sym typeface="+mn-ea"/>
              </a:rPr>
              <a:t>中断处理过程</a:t>
            </a:r>
            <a:endParaRPr lang="zh-CN" dirty="0"/>
          </a:p>
        </p:txBody>
      </p:sp>
      <p:sp>
        <p:nvSpPr>
          <p:cNvPr id="7" name="矩形 6"/>
          <p:cNvSpPr/>
          <p:nvPr/>
        </p:nvSpPr>
        <p:spPr>
          <a:xfrm>
            <a:off x="2111536" y="2133140"/>
            <a:ext cx="4065270" cy="42354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>
              <a:lnSpc>
                <a:spcPct val="90000"/>
              </a:lnSpc>
              <a:buBlip>
                <a:blip r:embed="rId2"/>
              </a:buBlip>
            </a:pP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总结：中断处理满足的条件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138992" y="2708920"/>
            <a:ext cx="5616624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/>
              <a:t>有中断请求信号；</a:t>
            </a:r>
            <a:endParaRPr lang="en-US" altLang="zh-CN" dirty="0"/>
          </a:p>
          <a:p>
            <a:pPr algn="just">
              <a:lnSpc>
                <a:spcPct val="150000"/>
              </a:lnSpc>
            </a:pPr>
            <a:r>
              <a:rPr lang="zh-CN" altLang="en-US" dirty="0"/>
              <a:t>中断请求没有被屏蔽；</a:t>
            </a:r>
            <a:endParaRPr lang="en-US" altLang="zh-CN" dirty="0"/>
          </a:p>
          <a:p>
            <a:pPr algn="just">
              <a:lnSpc>
                <a:spcPct val="150000"/>
              </a:lnSpc>
            </a:pPr>
            <a:r>
              <a:rPr lang="en-US" altLang="zh-CN" dirty="0"/>
              <a:t>CPU</a:t>
            </a:r>
            <a:r>
              <a:rPr lang="zh-CN" altLang="en-US" dirty="0"/>
              <a:t>影响中断请求；</a:t>
            </a:r>
            <a:endParaRPr lang="en-US" altLang="zh-CN" dirty="0"/>
          </a:p>
          <a:p>
            <a:pPr algn="just">
              <a:lnSpc>
                <a:spcPct val="150000"/>
              </a:lnSpc>
            </a:pPr>
            <a:r>
              <a:rPr lang="en-US" altLang="zh-CN" dirty="0"/>
              <a:t>CPU</a:t>
            </a:r>
            <a:r>
              <a:rPr lang="zh-CN" altLang="en-US" dirty="0"/>
              <a:t>在现行指令执行结束响应中断。</a:t>
            </a:r>
            <a:endParaRPr lang="en-US" altLang="zh-CN" dirty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910531434"/>
      </p:ext>
    </p:extLst>
  </p:cSld>
  <p:clrMapOvr>
    <a:masterClrMapping/>
  </p:clrMapOvr>
  <p:transition spd="slow">
    <p:zo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11297"/>
          <p:cNvSpPr>
            <a:spLocks noGrp="1"/>
          </p:cNvSpPr>
          <p:nvPr/>
        </p:nvSpPr>
        <p:spPr>
          <a:xfrm>
            <a:off x="0" y="0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zh-CN" altLang="en-US" sz="4000" dirty="0"/>
              <a:t>中断技术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238002" y="1134427"/>
            <a:ext cx="2509020" cy="5909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6.3.3 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zh-CN" b="1" dirty="0">
                <a:latin typeface="Arial" panose="020B0604020202020204" pitchFamily="34" charset="0"/>
                <a:ea typeface="方正小标宋简体" charset="-122"/>
                <a:sym typeface="+mn-ea"/>
              </a:rPr>
              <a:t>中断优先权</a:t>
            </a:r>
            <a:endParaRPr lang="zh-CN" dirty="0"/>
          </a:p>
        </p:txBody>
      </p:sp>
      <p:sp>
        <p:nvSpPr>
          <p:cNvPr id="22" name="矩形 21"/>
          <p:cNvSpPr/>
          <p:nvPr/>
        </p:nvSpPr>
        <p:spPr>
          <a:xfrm>
            <a:off x="899592" y="1956752"/>
            <a:ext cx="3495509" cy="42473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>
              <a:lnSpc>
                <a:spcPct val="90000"/>
              </a:lnSpc>
              <a:buBlip>
                <a:blip r:embed="rId3"/>
              </a:buBlip>
            </a:pP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软件确定中断优先权</a:t>
            </a:r>
            <a:endParaRPr lang="en-US" altLang="zh-CN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4818" name="Picture 2"/>
          <p:cNvPicPr>
            <a:picLocks noChangeAspect="1"/>
          </p:cNvPicPr>
          <p:nvPr/>
        </p:nvPicPr>
        <p:blipFill>
          <a:blip r:embed="rId4"/>
          <a:srcRect l="4608" t="12046"/>
          <a:stretch>
            <a:fillRect/>
          </a:stretch>
        </p:blipFill>
        <p:spPr>
          <a:xfrm>
            <a:off x="1238002" y="2584286"/>
            <a:ext cx="6288405" cy="3853180"/>
          </a:xfrm>
          <a:prstGeom prst="rect">
            <a:avLst/>
          </a:prstGeom>
          <a:noFill/>
          <a:ln w="12700">
            <a:noFill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11297"/>
          <p:cNvSpPr>
            <a:spLocks noGrp="1"/>
          </p:cNvSpPr>
          <p:nvPr/>
        </p:nvSpPr>
        <p:spPr>
          <a:xfrm>
            <a:off x="0" y="268027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zh-CN" altLang="en-US" dirty="0"/>
              <a:t>中断技术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26436" y="1191699"/>
            <a:ext cx="2895344" cy="60837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6.3.3 </a:t>
            </a:r>
            <a:r>
              <a:rPr lang="en-US" altLang="zh-CN" sz="28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zh-CN" sz="2800" b="1" dirty="0">
                <a:latin typeface="Arial" panose="020B0604020202020204" pitchFamily="34" charset="0"/>
                <a:ea typeface="方正小标宋简体" charset="-122"/>
                <a:sym typeface="+mn-ea"/>
              </a:rPr>
              <a:t>中断优先权</a:t>
            </a:r>
            <a:endParaRPr lang="zh-CN" sz="2800" dirty="0"/>
          </a:p>
        </p:txBody>
      </p:sp>
      <p:sp>
        <p:nvSpPr>
          <p:cNvPr id="22" name="矩形 21"/>
          <p:cNvSpPr/>
          <p:nvPr/>
        </p:nvSpPr>
        <p:spPr>
          <a:xfrm>
            <a:off x="683568" y="2045730"/>
            <a:ext cx="4044377" cy="480131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>
              <a:lnSpc>
                <a:spcPct val="90000"/>
              </a:lnSpc>
              <a:buBlip>
                <a:blip r:embed="rId4"/>
              </a:buBlip>
            </a:pP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软件确定中断优先权</a:t>
            </a:r>
            <a:endParaRPr lang="en-US" altLang="zh-CN" sz="2800" b="1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55576" y="2525861"/>
            <a:ext cx="7293619" cy="1828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优点：</a:t>
            </a:r>
            <a:r>
              <a:rPr lang="zh-CN" altLang="en-US" b="0" dirty="0"/>
              <a:t>软件决定优先权，查询的次序即为优先权次序</a:t>
            </a:r>
            <a:r>
              <a:rPr lang="zh-CN" altLang="en-US" dirty="0"/>
              <a:t>；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缺点：</a:t>
            </a:r>
            <a:r>
              <a:rPr lang="zh-CN" altLang="en-US" b="0" dirty="0"/>
              <a:t>中断响应速度慢，服务效率低，尤其是在中断源较多的情况下。</a:t>
            </a:r>
          </a:p>
        </p:txBody>
      </p:sp>
      <p:sp>
        <p:nvSpPr>
          <p:cNvPr id="7" name="矩形 6"/>
          <p:cNvSpPr/>
          <p:nvPr/>
        </p:nvSpPr>
        <p:spPr>
          <a:xfrm>
            <a:off x="761817" y="4413126"/>
            <a:ext cx="3661187" cy="48013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90000"/>
              </a:lnSpc>
              <a:buBlip>
                <a:blip r:embed="rId4"/>
              </a:buBlip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CN" altLang="en-US" sz="28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硬件方式</a:t>
            </a:r>
            <a:endParaRPr lang="en-US" altLang="zh-CN" sz="28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54169" y="5013176"/>
            <a:ext cx="7164616" cy="1204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b="0" dirty="0"/>
              <a:t>采用专用中断管理接口芯片</a:t>
            </a:r>
            <a:r>
              <a:rPr lang="en-US" altLang="zh-CN" b="0" dirty="0"/>
              <a:t>--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8259A</a:t>
            </a: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特点： 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速度快，但是硬件系统复杂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11297"/>
          <p:cNvSpPr>
            <a:spLocks noGrp="1"/>
          </p:cNvSpPr>
          <p:nvPr/>
        </p:nvSpPr>
        <p:spPr>
          <a:xfrm>
            <a:off x="0" y="220171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8086/8088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中断系统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52344" y="1253640"/>
            <a:ext cx="4047903" cy="534698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6.4.1  </a:t>
            </a:r>
            <a:r>
              <a:rPr lang="zh-CN" b="1" dirty="0">
                <a:latin typeface="Times New Roman" panose="02020603050405020304" pitchFamily="18" charset="0"/>
                <a:ea typeface="方正小标宋简体" charset="-122"/>
                <a:cs typeface="Times New Roman" panose="02020603050405020304" pitchFamily="18" charset="0"/>
                <a:sym typeface="+mn-ea"/>
              </a:rPr>
              <a:t>中断系统的定义和种类</a:t>
            </a:r>
            <a:endParaRPr 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050" name="Object 9"/>
          <p:cNvGraphicFramePr/>
          <p:nvPr>
            <p:extLst>
              <p:ext uri="{D42A27DB-BD31-4B8C-83A1-F6EECF244321}">
                <p14:modId xmlns:p14="http://schemas.microsoft.com/office/powerpoint/2010/main" val="1538133200"/>
              </p:ext>
            </p:extLst>
          </p:nvPr>
        </p:nvGraphicFramePr>
        <p:xfrm>
          <a:off x="3635896" y="2204864"/>
          <a:ext cx="5328632" cy="3960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3180715" imgH="2208530" progId="Visio.Drawing.4">
                  <p:embed/>
                </p:oleObj>
              </mc:Choice>
              <mc:Fallback>
                <p:oleObj r:id="rId4" imgW="3180715" imgH="2208530" progId="Visio.Drawing.4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35896" y="2204864"/>
                        <a:ext cx="5328632" cy="3960440"/>
                      </a:xfrm>
                      <a:prstGeom prst="rect">
                        <a:avLst/>
                      </a:prstGeom>
                      <a:solidFill>
                        <a:srgbClr val="66CCFF"/>
                      </a:solidFill>
                      <a:ln w="38100" cap="flat" cmpd="sng">
                        <a:solidFill>
                          <a:schemeClr val="accent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1" name="Text Box 10"/>
          <p:cNvSpPr txBox="1"/>
          <p:nvPr/>
        </p:nvSpPr>
        <p:spPr>
          <a:xfrm>
            <a:off x="5436096" y="6224414"/>
            <a:ext cx="2066702" cy="4603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kumimoji="1" lang="zh-CN" altLang="en-US" noProof="0" dirty="0">
                <a:solidFill>
                  <a:srgbClr val="FF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中断系统分类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80837" y="2248726"/>
            <a:ext cx="2786782" cy="378565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marR="0" algn="just" defTabSz="914400"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defRPr/>
            </a:pPr>
            <a:r>
              <a:rPr kumimoji="1" lang="zh-CN" altLang="en-US" noProof="0" dirty="0">
                <a:solidFill>
                  <a:srgbClr val="FF0000"/>
                </a:solidFill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中断系统：</a:t>
            </a:r>
            <a:r>
              <a:rPr kumimoji="1" lang="zh-CN" altLang="en-US" b="0" noProof="0" dirty="0"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为了实现中断而设置的各种硬件和软件；</a:t>
            </a:r>
            <a:endParaRPr kumimoji="1" lang="en-US" altLang="zh-CN" b="0" kern="1200" cap="none" spc="0" normalizeH="0" baseline="0" noProof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marR="0" algn="just" defTabSz="914400"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 typeface="Arial" panose="020B0604020202020204" pitchFamily="34" charset="0"/>
              <a:defRPr/>
            </a:pPr>
            <a:r>
              <a:rPr kumimoji="1" lang="zh-CN" altLang="en-US" noProof="0" dirty="0">
                <a:solidFill>
                  <a:srgbClr val="FF0000"/>
                </a:solidFill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中断系统功能：</a:t>
            </a:r>
            <a:r>
              <a:rPr kumimoji="1" lang="zh-CN" altLang="en-US" b="0" noProof="0" dirty="0"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能响应中断、处理中断和返回；</a:t>
            </a:r>
            <a:endParaRPr kumimoji="1" lang="en-US" altLang="zh-CN" b="0" noProof="0" dirty="0">
              <a:latin typeface="隶书" panose="02010509060101010101" pitchFamily="49" charset="-122"/>
              <a:ea typeface="隶书" panose="02010509060101010101" pitchFamily="49" charset="-122"/>
              <a:sym typeface="+mn-ea"/>
            </a:endParaRPr>
          </a:p>
          <a:p>
            <a:pPr marR="0" algn="just" defTabSz="914400"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 typeface="Arial" panose="020B0604020202020204" pitchFamily="34" charset="0"/>
              <a:defRPr/>
            </a:pPr>
            <a:r>
              <a:rPr kumimoji="1" lang="zh-CN" altLang="en-US" b="0" noProof="0" dirty="0"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能实现</a:t>
            </a:r>
            <a:r>
              <a:rPr kumimoji="1" lang="zh-CN" altLang="en-US" b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优先权</a:t>
            </a:r>
            <a:r>
              <a:rPr kumimoji="1" lang="zh-CN" altLang="en-US" b="0" noProof="0" dirty="0"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排队；高级中断源能中断低级的中断处理</a:t>
            </a:r>
            <a:endParaRPr lang="zh-CN" altLang="en-US" b="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11297"/>
          <p:cNvSpPr>
            <a:spLocks noGrp="1"/>
          </p:cNvSpPr>
          <p:nvPr/>
        </p:nvSpPr>
        <p:spPr>
          <a:xfrm>
            <a:off x="-36830" y="44450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8086/8088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中断系统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101963" y="1146442"/>
            <a:ext cx="2199641" cy="5909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6.4.1 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zh-CN" b="1" dirty="0">
                <a:latin typeface="Arial" panose="020B0604020202020204" pitchFamily="34" charset="0"/>
                <a:ea typeface="方正小标宋简体" charset="-122"/>
                <a:sym typeface="+mn-ea"/>
              </a:rPr>
              <a:t>中断种类</a:t>
            </a:r>
            <a:endParaRPr lang="zh-CN" dirty="0"/>
          </a:p>
        </p:txBody>
      </p:sp>
      <p:sp>
        <p:nvSpPr>
          <p:cNvPr id="22" name="矩形 21"/>
          <p:cNvSpPr/>
          <p:nvPr/>
        </p:nvSpPr>
        <p:spPr>
          <a:xfrm>
            <a:off x="611560" y="2036090"/>
            <a:ext cx="1845310" cy="42354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>
              <a:lnSpc>
                <a:spcPct val="90000"/>
              </a:lnSpc>
              <a:buBlip>
                <a:blip r:embed="rId4"/>
              </a:buBlip>
            </a:pPr>
            <a:r>
              <a:rPr lang="en-US" altLang="zh-CN" b="1" dirty="0"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b="1" dirty="0">
                <a:ea typeface="宋体" panose="02010600030101010101" pitchFamily="2" charset="-122"/>
                <a:cs typeface="Times New Roman" panose="02020603050405020304" pitchFamily="18" charset="0"/>
              </a:rPr>
              <a:t>外部中断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11560" y="2533735"/>
            <a:ext cx="8280920" cy="3711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b="0" dirty="0">
                <a:solidFill>
                  <a:schemeClr val="tx1"/>
                </a:solidFill>
              </a:rPr>
              <a:t>外部中断是由于</a:t>
            </a:r>
            <a:r>
              <a:rPr lang="en-US" altLang="zh-CN" b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CPU</a:t>
            </a:r>
            <a:r>
              <a:rPr lang="zh-CN" altLang="en-US" b="0" dirty="0">
                <a:solidFill>
                  <a:srgbClr val="FF0000"/>
                </a:solidFill>
              </a:rPr>
              <a:t>外部提出中断请求</a:t>
            </a:r>
            <a:r>
              <a:rPr lang="zh-CN" altLang="en-US" b="0" dirty="0">
                <a:solidFill>
                  <a:schemeClr val="tx1"/>
                </a:solidFill>
              </a:rPr>
              <a:t>引起的中断；</a:t>
            </a:r>
            <a:endParaRPr lang="en-US" altLang="zh-CN" b="0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b="0" dirty="0">
                <a:solidFill>
                  <a:schemeClr val="tx1"/>
                </a:solidFill>
              </a:rPr>
              <a:t>利用外部中断，微机系统可以实时响应外部设备的数据传输请求，能够及时处理外部事件。</a:t>
            </a:r>
            <a:endParaRPr lang="en-US" altLang="zh-CN" b="0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</a:rPr>
              <a:t>分为：</a:t>
            </a:r>
            <a:endParaRPr lang="en-US" altLang="zh-CN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b="0" dirty="0"/>
              <a:t>可屏蔽中断；</a:t>
            </a:r>
            <a:endParaRPr lang="en-US" altLang="zh-CN" b="0" dirty="0"/>
          </a:p>
          <a:p>
            <a:pPr algn="just">
              <a:lnSpc>
                <a:spcPct val="150000"/>
              </a:lnSpc>
            </a:pPr>
            <a:r>
              <a:rPr lang="zh-CN" altLang="en-US" b="0" dirty="0"/>
              <a:t>非可屏蔽中断。</a:t>
            </a:r>
            <a:endParaRPr lang="en-US" altLang="zh-CN" b="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11297"/>
          <p:cNvSpPr>
            <a:spLocks noGrp="1"/>
          </p:cNvSpPr>
          <p:nvPr/>
        </p:nvSpPr>
        <p:spPr>
          <a:xfrm>
            <a:off x="4936" y="144951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8086/8088</a:t>
            </a:r>
            <a:r>
              <a:rPr lang="zh-CN" altLang="en-US" dirty="0"/>
              <a:t>中断系统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00054" y="1267842"/>
            <a:ext cx="2191626" cy="534698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6.4.1  </a:t>
            </a:r>
            <a:r>
              <a:rPr lang="zh-CN" b="1" dirty="0">
                <a:latin typeface="Arial" panose="020B0604020202020204" pitchFamily="34" charset="0"/>
                <a:ea typeface="方正小标宋简体" charset="-122"/>
                <a:sym typeface="+mn-ea"/>
              </a:rPr>
              <a:t>中断种类</a:t>
            </a:r>
            <a:endParaRPr lang="zh-CN" dirty="0"/>
          </a:p>
        </p:txBody>
      </p:sp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463090" y="1923589"/>
            <a:ext cx="4324934" cy="216052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68000"/>
              </a:lnSpc>
              <a:spcBef>
                <a:spcPct val="50000"/>
              </a:spcBef>
            </a:pPr>
            <a:r>
              <a:rPr lang="en-US" altLang="zh-C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zh-CN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可屏蔽中断</a:t>
            </a:r>
            <a:r>
              <a:rPr lang="en-US" altLang="zh-C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INTR:</a:t>
            </a:r>
            <a:r>
              <a:rPr lang="zh-CN" altLang="en-US" sz="1600" b="0" dirty="0">
                <a:solidFill>
                  <a:schemeClr val="tx1"/>
                </a:solidFill>
              </a:rPr>
              <a:t>可屏蔽中断请求信号从</a:t>
            </a:r>
            <a:r>
              <a:rPr lang="en-US" altLang="zh-CN" sz="1600" b="0" dirty="0">
                <a:solidFill>
                  <a:schemeClr val="tx1"/>
                </a:solidFill>
              </a:rPr>
              <a:t>INTR</a:t>
            </a:r>
            <a:r>
              <a:rPr lang="zh-CN" altLang="en-US" sz="1600" b="0" dirty="0">
                <a:solidFill>
                  <a:schemeClr val="tx1"/>
                </a:solidFill>
              </a:rPr>
              <a:t>引脚送往</a:t>
            </a:r>
            <a:r>
              <a:rPr lang="en-US" altLang="zh-CN" sz="1600" b="0" dirty="0">
                <a:solidFill>
                  <a:schemeClr val="tx1"/>
                </a:solidFill>
              </a:rPr>
              <a:t>CPU</a:t>
            </a:r>
            <a:r>
              <a:rPr lang="zh-CN" altLang="en-US" sz="1600" b="0" dirty="0">
                <a:solidFill>
                  <a:schemeClr val="tx1"/>
                </a:solidFill>
              </a:rPr>
              <a:t>，高电平有效，受</a:t>
            </a:r>
            <a:r>
              <a:rPr lang="en-US" altLang="zh-CN" sz="1600" b="0" dirty="0">
                <a:solidFill>
                  <a:schemeClr val="tx1"/>
                </a:solidFill>
              </a:rPr>
              <a:t>IF</a:t>
            </a:r>
            <a:r>
              <a:rPr lang="zh-CN" altLang="en-US" sz="1600" b="0" dirty="0">
                <a:solidFill>
                  <a:schemeClr val="tx1"/>
                </a:solidFill>
              </a:rPr>
              <a:t>标志位屏蔽，当</a:t>
            </a:r>
            <a:r>
              <a:rPr lang="en-US" altLang="zh-CN" sz="1600" b="0" dirty="0">
                <a:solidFill>
                  <a:schemeClr val="tx1"/>
                </a:solidFill>
                <a:sym typeface="+mn-ea"/>
              </a:rPr>
              <a:t>IF=1</a:t>
            </a:r>
            <a:r>
              <a:rPr lang="zh-CN" altLang="en-US" sz="1600" b="0" dirty="0">
                <a:solidFill>
                  <a:schemeClr val="tx1"/>
                </a:solidFill>
                <a:sym typeface="+mn-ea"/>
              </a:rPr>
              <a:t>，允许</a:t>
            </a:r>
            <a:r>
              <a:rPr lang="en-US" altLang="zh-CN" sz="1600" b="0" dirty="0">
                <a:solidFill>
                  <a:schemeClr val="tx1"/>
                </a:solidFill>
                <a:sym typeface="+mn-ea"/>
              </a:rPr>
              <a:t>CPU</a:t>
            </a:r>
            <a:r>
              <a:rPr lang="zh-CN" altLang="en-US" sz="1600" b="0" dirty="0">
                <a:solidFill>
                  <a:schemeClr val="tx1"/>
                </a:solidFill>
                <a:sym typeface="+mn-ea"/>
              </a:rPr>
              <a:t>接受外部中断请求；</a:t>
            </a:r>
            <a:r>
              <a:rPr lang="en-US" altLang="zh-CN" sz="1600" b="0" dirty="0">
                <a:solidFill>
                  <a:schemeClr val="tx1"/>
                </a:solidFill>
              </a:rPr>
              <a:t>IF</a:t>
            </a:r>
            <a:r>
              <a:rPr lang="zh-CN" altLang="en-US" sz="1600" b="0" dirty="0">
                <a:solidFill>
                  <a:schemeClr val="tx1"/>
                </a:solidFill>
              </a:rPr>
              <a:t>＝</a:t>
            </a:r>
            <a:r>
              <a:rPr lang="en-US" altLang="zh-CN" sz="1600" b="0" dirty="0">
                <a:solidFill>
                  <a:schemeClr val="tx1"/>
                </a:solidFill>
              </a:rPr>
              <a:t>0</a:t>
            </a:r>
            <a:r>
              <a:rPr lang="zh-CN" altLang="en-US" sz="1600" b="0" dirty="0">
                <a:solidFill>
                  <a:schemeClr val="tx1"/>
                </a:solidFill>
              </a:rPr>
              <a:t>时，所有外部中断</a:t>
            </a:r>
            <a:r>
              <a:rPr lang="en-US" altLang="zh-CN" sz="1600" b="0" dirty="0">
                <a:solidFill>
                  <a:schemeClr val="tx1"/>
                </a:solidFill>
              </a:rPr>
              <a:t>CPU</a:t>
            </a:r>
            <a:r>
              <a:rPr lang="zh-CN" altLang="en-US" sz="1600" b="0" dirty="0">
                <a:solidFill>
                  <a:schemeClr val="tx1"/>
                </a:solidFill>
              </a:rPr>
              <a:t>均不予响应。 </a:t>
            </a:r>
            <a:r>
              <a:rPr lang="zh-CN" altLang="en-US" sz="1600" b="0" dirty="0">
                <a:solidFill>
                  <a:schemeClr val="tx1"/>
                </a:solidFill>
                <a:sym typeface="+mn-ea"/>
              </a:rPr>
              <a:t>可使用中断控制器管理多个硬件中断源</a:t>
            </a:r>
            <a:endParaRPr lang="zh-CN" altLang="en-US" sz="1600" b="0" dirty="0">
              <a:solidFill>
                <a:schemeClr val="tx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5076056" y="1964751"/>
            <a:ext cx="1845310" cy="42354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>
              <a:lnSpc>
                <a:spcPct val="90000"/>
              </a:lnSpc>
              <a:buBlip>
                <a:blip r:embed="rId5"/>
              </a:buBlip>
            </a:pPr>
            <a:r>
              <a:rPr lang="en-US" altLang="zh-CN" b="1" dirty="0"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b="1" dirty="0">
                <a:ea typeface="宋体" panose="02010600030101010101" pitchFamily="2" charset="-122"/>
                <a:cs typeface="Times New Roman" panose="02020603050405020304" pitchFamily="18" charset="0"/>
              </a:rPr>
              <a:t>外部中断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39016" y="4246963"/>
            <a:ext cx="3964894" cy="2037417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algn="just">
              <a:lnSpc>
                <a:spcPct val="158000"/>
              </a:lnSpc>
              <a:spcBef>
                <a:spcPct val="50000"/>
              </a:spcBef>
            </a:pPr>
            <a:r>
              <a:rPr lang="en-US" altLang="zh-C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2) 非屏蔽中断NMI:</a:t>
            </a:r>
            <a:r>
              <a:rPr lang="zh-CN" altLang="en-US" sz="1600" b="0" dirty="0">
                <a:solidFill>
                  <a:schemeClr val="tx1"/>
                </a:solidFill>
                <a:sym typeface="+mn-ea"/>
              </a:rPr>
              <a:t>整个系统只有一个非屏蔽中断，它不受IF标志位的屏蔽。出现在NMI上的请求信号是上升沿触发的，一旦出现，CPU将予以响应。非屏蔽中断一般用于紧急故障处理。 </a:t>
            </a:r>
            <a:endParaRPr lang="zh-CN" altLang="en-US" sz="1600" b="0" dirty="0">
              <a:solidFill>
                <a:schemeClr val="tx1"/>
              </a:solidFill>
            </a:endParaRPr>
          </a:p>
        </p:txBody>
      </p:sp>
      <p:pic>
        <p:nvPicPr>
          <p:cNvPr id="47106" name="Pictur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rcRect l="3763" t="12080"/>
          <a:stretch>
            <a:fillRect/>
          </a:stretch>
        </p:blipFill>
        <p:spPr>
          <a:xfrm>
            <a:off x="4788024" y="2564904"/>
            <a:ext cx="4248472" cy="3511943"/>
          </a:xfrm>
          <a:prstGeom prst="rect">
            <a:avLst/>
          </a:prstGeom>
          <a:noFill/>
          <a:ln w="12700">
            <a:noFill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11297"/>
          <p:cNvSpPr>
            <a:spLocks noGrp="1"/>
          </p:cNvSpPr>
          <p:nvPr/>
        </p:nvSpPr>
        <p:spPr>
          <a:xfrm>
            <a:off x="0" y="0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8086/8088</a:t>
            </a:r>
            <a:r>
              <a:rPr lang="zh-CN" altLang="en-US" dirty="0"/>
              <a:t>中断系统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43608" y="1219355"/>
            <a:ext cx="3273941" cy="60651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6.4.1  </a:t>
            </a:r>
            <a:r>
              <a:rPr lang="zh-CN" sz="2800" b="1" dirty="0">
                <a:latin typeface="Times New Roman" panose="02020603050405020304" pitchFamily="18" charset="0"/>
                <a:ea typeface="方正小标宋简体" charset="-122"/>
                <a:cs typeface="Times New Roman" panose="02020603050405020304" pitchFamily="18" charset="0"/>
                <a:sym typeface="+mn-ea"/>
              </a:rPr>
              <a:t>中断种类</a:t>
            </a:r>
            <a:endParaRPr 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11560" y="2013848"/>
            <a:ext cx="1845310" cy="42354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>
              <a:lnSpc>
                <a:spcPct val="90000"/>
              </a:lnSpc>
              <a:buBlip>
                <a:blip r:embed="rId3"/>
              </a:buBlip>
            </a:pPr>
            <a:r>
              <a:rPr lang="en-US" altLang="zh-CN" b="1" dirty="0"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内部中断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31147" y="3168758"/>
            <a:ext cx="6723297" cy="3169285"/>
          </a:xfrm>
          <a:prstGeom prst="rect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 anchor="t">
            <a:spAutoFit/>
          </a:bodyPr>
          <a:lstStyle/>
          <a:p>
            <a:pPr marR="0" algn="just" defTabSz="914400"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defRPr/>
            </a:pPr>
            <a:r>
              <a:rPr kumimoji="1" lang="zh-CN" altLang="en-US" sz="2000" b="1" noProof="0" dirty="0">
                <a:solidFill>
                  <a:srgbClr val="FF0000"/>
                </a:solidFill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kumimoji="1" lang="en-US" altLang="zh-CN" sz="2000" b="1" noProof="0" dirty="0">
                <a:solidFill>
                  <a:srgbClr val="FF0000"/>
                </a:solidFill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kumimoji="1" lang="zh-CN" altLang="en-US" sz="2000" b="1" noProof="0" dirty="0">
                <a:solidFill>
                  <a:srgbClr val="FF0000"/>
                </a:solidFill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kumimoji="1" lang="en-US" altLang="zh-CN" sz="2000" noProof="0" dirty="0">
                <a:solidFill>
                  <a:srgbClr val="FF0000"/>
                </a:solidFill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INT n </a:t>
            </a:r>
            <a:r>
              <a:rPr kumimoji="1" lang="zh-CN" altLang="en-US" sz="2000" noProof="0" dirty="0">
                <a:solidFill>
                  <a:srgbClr val="FF0000"/>
                </a:solidFill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中断指令</a:t>
            </a:r>
            <a:endParaRPr kumimoji="1" lang="en-US" altLang="zh-CN" sz="2000" kern="1200" cap="none" spc="0" normalizeH="0" baseline="0" noProof="0" dirty="0">
              <a:solidFill>
                <a:srgbClr val="FF0000"/>
              </a:solidFill>
              <a:ea typeface="隶书" panose="02010509060101010101" pitchFamily="49" charset="-122"/>
              <a:cs typeface="Times New Roman" panose="02020603050405020304" pitchFamily="18" charset="0"/>
            </a:endParaRPr>
          </a:p>
          <a:p>
            <a:pPr marR="0" algn="just" defTabSz="914400"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defRPr/>
            </a:pPr>
            <a:r>
              <a:rPr kumimoji="1" lang="zh-CN" altLang="en-US" sz="2000" b="1" noProof="0" dirty="0">
                <a:solidFill>
                  <a:srgbClr val="FF0000"/>
                </a:solidFill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kumimoji="1" lang="en-US" altLang="zh-CN" sz="2000" b="1" noProof="0" dirty="0">
                <a:solidFill>
                  <a:srgbClr val="FF0000"/>
                </a:solidFill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kumimoji="1" lang="zh-CN" altLang="en-US" sz="2000" b="1" noProof="0" dirty="0">
                <a:solidFill>
                  <a:srgbClr val="FF0000"/>
                </a:solidFill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kumimoji="1" lang="zh-CN" altLang="en-US" sz="2000" noProof="0" dirty="0">
                <a:solidFill>
                  <a:srgbClr val="FF0000"/>
                </a:solidFill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处理</a:t>
            </a:r>
            <a:r>
              <a:rPr kumimoji="1" lang="en-US" altLang="zh-CN" sz="2000" noProof="0" dirty="0">
                <a:solidFill>
                  <a:srgbClr val="FF0000"/>
                </a:solidFill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CPU</a:t>
            </a:r>
            <a:r>
              <a:rPr kumimoji="1" lang="zh-CN" altLang="en-US" sz="2000" noProof="0" dirty="0">
                <a:solidFill>
                  <a:srgbClr val="FF0000"/>
                </a:solidFill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某些错误的中断</a:t>
            </a:r>
          </a:p>
          <a:p>
            <a:pPr marL="342900" marR="0" indent="-342900" algn="just" defTabSz="914400"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1" lang="zh-CN" altLang="en-US" sz="2000" noProof="0" dirty="0"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除法错中断</a:t>
            </a:r>
          </a:p>
          <a:p>
            <a:pPr marL="342900" marR="0" indent="-342900" algn="just" defTabSz="914400"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1" lang="zh-CN" altLang="en-US" sz="2000" noProof="0" dirty="0"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溢出中断</a:t>
            </a:r>
            <a:r>
              <a:rPr kumimoji="1" lang="en-US" altLang="zh-CN" sz="2000" noProof="0" dirty="0"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INTO</a:t>
            </a:r>
            <a:endParaRPr kumimoji="1" lang="zh-CN" altLang="en-US" sz="2000" noProof="0" dirty="0">
              <a:ea typeface="隶书" panose="02010509060101010101" pitchFamily="49" charset="-122"/>
              <a:cs typeface="Times New Roman" panose="02020603050405020304" pitchFamily="18" charset="0"/>
              <a:sym typeface="+mn-ea"/>
            </a:endParaRPr>
          </a:p>
          <a:p>
            <a:pPr marL="342900" marR="0" indent="-342900" algn="just" defTabSz="914400"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defRPr/>
            </a:pPr>
            <a:r>
              <a:rPr kumimoji="1" lang="zh-CN" altLang="en-US" sz="2000" b="1" noProof="0" dirty="0">
                <a:solidFill>
                  <a:srgbClr val="FF0000"/>
                </a:solidFill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kumimoji="1" lang="en-US" altLang="zh-CN" sz="2000" b="1" noProof="0" dirty="0">
                <a:solidFill>
                  <a:srgbClr val="FF0000"/>
                </a:solidFill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kumimoji="1" lang="zh-CN" altLang="en-US" sz="2000" b="1" noProof="0" dirty="0">
                <a:solidFill>
                  <a:srgbClr val="FF0000"/>
                </a:solidFill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kumimoji="1" lang="zh-CN" altLang="en-US" sz="2000" noProof="0" dirty="0">
                <a:solidFill>
                  <a:srgbClr val="FF0000"/>
                </a:solidFill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为调试程序设置的中断</a:t>
            </a:r>
          </a:p>
          <a:p>
            <a:pPr marL="342900" marR="0" indent="-342900" algn="just" defTabSz="914400"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1" lang="zh-CN" altLang="en-US" sz="2000" noProof="0" dirty="0"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单步中断</a:t>
            </a:r>
          </a:p>
          <a:p>
            <a:pPr marL="342900" marR="0" indent="-342900" algn="just" defTabSz="914400"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1" lang="zh-CN" altLang="en-US" sz="2000" noProof="0" dirty="0"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断点中断</a:t>
            </a:r>
          </a:p>
        </p:txBody>
      </p:sp>
      <p:sp>
        <p:nvSpPr>
          <p:cNvPr id="2" name="矩形 1"/>
          <p:cNvSpPr/>
          <p:nvPr/>
        </p:nvSpPr>
        <p:spPr>
          <a:xfrm>
            <a:off x="731147" y="2540000"/>
            <a:ext cx="7840608" cy="42473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内部中断是由于</a:t>
            </a:r>
            <a:r>
              <a:rPr lang="en-US" altLang="zh-CN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8086/8088 CPU</a:t>
            </a:r>
            <a:r>
              <a:rPr lang="zh-CN" altLang="en-US" b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执行指令引起</a:t>
            </a:r>
            <a:r>
              <a:rPr lang="zh-CN" altLang="en-US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的程序中断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11297"/>
          <p:cNvSpPr>
            <a:spLocks noGrp="1"/>
          </p:cNvSpPr>
          <p:nvPr/>
        </p:nvSpPr>
        <p:spPr>
          <a:xfrm>
            <a:off x="0" y="54086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8086/8088</a:t>
            </a:r>
            <a:r>
              <a:rPr lang="zh-CN" altLang="en-US" dirty="0"/>
              <a:t>中断系统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29835" y="1205112"/>
            <a:ext cx="2191626" cy="534698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6.4.1  </a:t>
            </a:r>
            <a:r>
              <a:rPr lang="zh-CN" b="1" dirty="0">
                <a:latin typeface="Arial" panose="020B0604020202020204" pitchFamily="34" charset="0"/>
                <a:ea typeface="方正小标宋简体" charset="-122"/>
                <a:sym typeface="+mn-ea"/>
              </a:rPr>
              <a:t>中断种类</a:t>
            </a:r>
            <a:endParaRPr lang="zh-CN" dirty="0"/>
          </a:p>
        </p:txBody>
      </p:sp>
      <p:sp>
        <p:nvSpPr>
          <p:cNvPr id="22" name="矩形 21"/>
          <p:cNvSpPr/>
          <p:nvPr/>
        </p:nvSpPr>
        <p:spPr>
          <a:xfrm>
            <a:off x="550545" y="2201926"/>
            <a:ext cx="2254784" cy="42473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>
              <a:lnSpc>
                <a:spcPct val="90000"/>
              </a:lnSpc>
              <a:buBlip>
                <a:blip r:embed="rId4"/>
              </a:buBlip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3 .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中断优先级</a:t>
            </a:r>
          </a:p>
        </p:txBody>
      </p:sp>
      <p:sp>
        <p:nvSpPr>
          <p:cNvPr id="81924" name="Text Box 4"/>
          <p:cNvSpPr txBox="1">
            <a:spLocks noChangeArrowheads="1"/>
          </p:cNvSpPr>
          <p:nvPr/>
        </p:nvSpPr>
        <p:spPr bwMode="auto">
          <a:xfrm>
            <a:off x="766569" y="2996952"/>
            <a:ext cx="3805431" cy="1181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58000"/>
              </a:lnSpc>
              <a:spcBef>
                <a:spcPct val="50000"/>
              </a:spcBef>
            </a:pP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8086/8088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中断源的优先级顺序由高到低依次为：</a:t>
            </a:r>
          </a:p>
        </p:txBody>
      </p:sp>
      <p:sp>
        <p:nvSpPr>
          <p:cNvPr id="2" name="流程图: 过程 1"/>
          <p:cNvSpPr/>
          <p:nvPr/>
        </p:nvSpPr>
        <p:spPr bwMode="auto">
          <a:xfrm>
            <a:off x="5004048" y="2213342"/>
            <a:ext cx="2376264" cy="4312002"/>
          </a:xfrm>
          <a:prstGeom prst="flowChartProcess">
            <a:avLst/>
          </a:prstGeom>
          <a:ln w="38100"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12060" y="2220214"/>
            <a:ext cx="2160240" cy="427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</a:rPr>
              <a:t>软件中断</a:t>
            </a:r>
            <a:endParaRPr lang="en-US" altLang="zh-CN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dirty="0"/>
              <a:t> --</a:t>
            </a:r>
            <a:r>
              <a:rPr lang="zh-CN" alt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除法错中断</a:t>
            </a:r>
            <a:endParaRPr lang="en-US" altLang="zh-CN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--- INT n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----INTO 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非屏蔽中断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NMI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可屏蔽中断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单步中断</a:t>
            </a:r>
            <a:endParaRPr lang="en-US" altLang="zh-CN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cxnSp>
        <p:nvCxnSpPr>
          <p:cNvPr id="7" name="直接箭头连接符 6"/>
          <p:cNvCxnSpPr/>
          <p:nvPr/>
        </p:nvCxnSpPr>
        <p:spPr bwMode="auto">
          <a:xfrm>
            <a:off x="7164288" y="2626658"/>
            <a:ext cx="0" cy="3456384"/>
          </a:xfrm>
          <a:prstGeom prst="straightConnector1">
            <a:avLst/>
          </a:prstGeom>
          <a:ln>
            <a:headEnd type="none" w="sm" len="sm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11297"/>
          <p:cNvSpPr>
            <a:spLocks noGrp="1"/>
          </p:cNvSpPr>
          <p:nvPr/>
        </p:nvSpPr>
        <p:spPr>
          <a:xfrm>
            <a:off x="0" y="127371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6.4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8086/8088</a:t>
            </a:r>
            <a:r>
              <a:rPr lang="zh-C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中断系统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43608" y="1246075"/>
            <a:ext cx="2587568" cy="534698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6.4.2</a:t>
            </a:r>
            <a:r>
              <a:rPr lang="en-US" altLang="zh-CN" b="1" dirty="0"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zh-CN" b="1" dirty="0">
                <a:latin typeface="Arial" panose="020B0604020202020204" pitchFamily="34" charset="0"/>
                <a:ea typeface="方正小标宋简体" charset="-122"/>
                <a:sym typeface="+mn-ea"/>
              </a:rPr>
              <a:t>中断向量表</a:t>
            </a:r>
            <a:endParaRPr lang="zh-CN" dirty="0"/>
          </a:p>
        </p:txBody>
      </p:sp>
      <p:sp>
        <p:nvSpPr>
          <p:cNvPr id="2" name="矩形 1"/>
          <p:cNvSpPr/>
          <p:nvPr/>
        </p:nvSpPr>
        <p:spPr>
          <a:xfrm>
            <a:off x="324802" y="2116050"/>
            <a:ext cx="2763520" cy="42354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>
              <a:lnSpc>
                <a:spcPct val="90000"/>
              </a:lnSpc>
              <a:buBlip>
                <a:blip r:embed="rId3"/>
              </a:buBlip>
            </a:pPr>
            <a:r>
              <a:rPr lang="en-US" altLang="zh-CN" b="1" dirty="0"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b="1" dirty="0">
                <a:ea typeface="宋体" panose="02010600030101010101" pitchFamily="2" charset="-122"/>
                <a:cs typeface="Times New Roman" panose="02020603050405020304" pitchFamily="18" charset="0"/>
              </a:rPr>
              <a:t>中断向量表结构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89738" y="2594840"/>
            <a:ext cx="4736382" cy="11137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宋体" panose="02010600030101010101" pitchFamily="2" charset="-122"/>
                <a:sym typeface="+mn-ea"/>
              </a:rPr>
              <a:t>中断向量表：</a:t>
            </a:r>
            <a:r>
              <a:rPr lang="zh-CN" altLang="en-US" b="0" dirty="0">
                <a:latin typeface="宋体" panose="02010600030101010101" pitchFamily="2" charset="-122"/>
                <a:sym typeface="+mn-ea"/>
              </a:rPr>
              <a:t>中断服务子程序的入口地址</a:t>
            </a:r>
            <a:endParaRPr lang="zh-CN" altLang="en-US" b="0" dirty="0"/>
          </a:p>
        </p:txBody>
      </p:sp>
      <p:pic>
        <p:nvPicPr>
          <p:cNvPr id="446469" name="图片 446468"/>
          <p:cNvPicPr>
            <a:picLocks noChangeAspect="1"/>
          </p:cNvPicPr>
          <p:nvPr/>
        </p:nvPicPr>
        <p:blipFill>
          <a:blip r:embed="rId4"/>
          <a:srcRect t="8228"/>
          <a:stretch>
            <a:fillRect/>
          </a:stretch>
        </p:blipFill>
        <p:spPr>
          <a:xfrm>
            <a:off x="5240337" y="1916831"/>
            <a:ext cx="3903663" cy="44880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46470" name="文本框 446469"/>
          <p:cNvSpPr txBox="1"/>
          <p:nvPr/>
        </p:nvSpPr>
        <p:spPr>
          <a:xfrm>
            <a:off x="389738" y="3845482"/>
            <a:ext cx="4736382" cy="26765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从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00000H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到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003FFH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区域，大小为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1K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空间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en-US" b="1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共</a:t>
            </a:r>
            <a:r>
              <a:rPr lang="en-US" altLang="zh-CN" b="1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256</a:t>
            </a:r>
            <a:r>
              <a:rPr lang="zh-CN" altLang="en-US" b="1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个中断向量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</a:p>
          <a:p>
            <a:pPr>
              <a:spcBef>
                <a:spcPct val="50000"/>
              </a:spcBef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每个入口地址占用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个字节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en-US" b="1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低字为段内偏移，高字为段基址</a:t>
            </a:r>
          </a:p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根据中断类型号</a:t>
            </a:r>
            <a:r>
              <a:rPr lang="zh-CN" altLang="en-GB" b="1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获得中断服务程序入口</a:t>
            </a:r>
            <a:r>
              <a:rPr lang="zh-CN" altLang="en-GB" dirty="0">
                <a:solidFill>
                  <a:schemeClr val="hlin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lang="en-GB" altLang="zh-CN" dirty="0">
                <a:solidFill>
                  <a:schemeClr val="hlin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4×n</a:t>
            </a:r>
            <a:r>
              <a:rPr lang="zh-CN" altLang="en-GB" b="1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11297"/>
          <p:cNvSpPr>
            <a:spLocks noGrp="1"/>
          </p:cNvSpPr>
          <p:nvPr/>
        </p:nvSpPr>
        <p:spPr>
          <a:xfrm>
            <a:off x="0" y="0"/>
            <a:ext cx="9144000" cy="803275"/>
          </a:xfrm>
          <a:prstGeom prst="rect">
            <a:avLst/>
          </a:prstGeom>
          <a:solidFill>
            <a:schemeClr val="accent3">
              <a:lumMod val="95000"/>
            </a:schemeClr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/>
              <a:t>6.4</a:t>
            </a:r>
            <a:r>
              <a:rPr lang="en-US" dirty="0"/>
              <a:t> 8086/8088</a:t>
            </a:r>
            <a:r>
              <a:rPr lang="zh-CN" altLang="en-US" dirty="0"/>
              <a:t>中断系统</a:t>
            </a:r>
          </a:p>
        </p:txBody>
      </p:sp>
      <p:sp>
        <p:nvSpPr>
          <p:cNvPr id="571396" name="矩形 571395"/>
          <p:cNvSpPr/>
          <p:nvPr/>
        </p:nvSpPr>
        <p:spPr>
          <a:xfrm>
            <a:off x="771306" y="2553216"/>
            <a:ext cx="7955915" cy="4603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0" dirty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b="0" dirty="0">
                <a:latin typeface="宋体" panose="02010600030101010101" pitchFamily="2" charset="-122"/>
                <a:ea typeface="宋体" panose="02010600030101010101" pitchFamily="2" charset="-122"/>
              </a:rPr>
              <a:t>中断类型号和中断服务子程序的入口地址之间的关系</a:t>
            </a:r>
          </a:p>
        </p:txBody>
      </p:sp>
      <p:graphicFrame>
        <p:nvGraphicFramePr>
          <p:cNvPr id="571395" name="对象 571394"/>
          <p:cNvGraphicFramePr/>
          <p:nvPr>
            <p:extLst>
              <p:ext uri="{D42A27DB-BD31-4B8C-83A1-F6EECF244321}">
                <p14:modId xmlns:p14="http://schemas.microsoft.com/office/powerpoint/2010/main" val="1774656074"/>
              </p:ext>
            </p:extLst>
          </p:nvPr>
        </p:nvGraphicFramePr>
        <p:xfrm>
          <a:off x="731988" y="2966720"/>
          <a:ext cx="8058150" cy="26816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3542030" imgH="1290955" progId="Visio.Drawing.6">
                  <p:embed/>
                </p:oleObj>
              </mc:Choice>
              <mc:Fallback>
                <p:oleObj r:id="rId4" imgW="3542030" imgH="1290955" progId="Visio.Drawing.6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31988" y="2966720"/>
                        <a:ext cx="8058150" cy="26816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1397" name="文本框 571396"/>
          <p:cNvSpPr txBox="1"/>
          <p:nvPr/>
        </p:nvSpPr>
        <p:spPr>
          <a:xfrm>
            <a:off x="71755" y="5708650"/>
            <a:ext cx="895286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: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 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u="sng" dirty="0">
                <a:latin typeface="Times New Roman" panose="02020603050405020304" pitchFamily="18" charset="0"/>
                <a:ea typeface="宋体" panose="02010600030101010101" pitchFamily="2" charset="-122"/>
              </a:rPr>
              <a:t>INT 12H</a:t>
            </a:r>
            <a:r>
              <a:rPr lang="zh-CN" altLang="en-US" u="sng" dirty="0">
                <a:latin typeface="Times New Roman" panose="02020603050405020304" pitchFamily="18" charset="0"/>
                <a:ea typeface="宋体" panose="02010600030101010101" pitchFamily="2" charset="-122"/>
              </a:rPr>
              <a:t>在中断矢量表中的物理地址？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48H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        </a:t>
            </a:r>
            <a:r>
              <a:rPr lang="en-US" altLang="zh-CN" u="sng" dirty="0">
                <a:latin typeface="Times New Roman" panose="02020603050405020304" pitchFamily="18" charset="0"/>
                <a:ea typeface="宋体" panose="02010600030101010101" pitchFamily="2" charset="-122"/>
              </a:rPr>
              <a:t>INT 8 </a:t>
            </a:r>
            <a:r>
              <a:rPr lang="zh-CN" altLang="en-US" u="sng" dirty="0">
                <a:latin typeface="Times New Roman" panose="02020603050405020304" pitchFamily="18" charset="0"/>
                <a:ea typeface="宋体" panose="02010600030101010101" pitchFamily="2" charset="-122"/>
              </a:rPr>
              <a:t>中断服务程序首地址在中断矢量表中的物理地址</a:t>
            </a:r>
            <a:r>
              <a:rPr lang="en-US" altLang="zh-CN" u="sng" dirty="0">
                <a:latin typeface="Times New Roman" panose="02020603050405020304" pitchFamily="18" charset="0"/>
                <a:ea typeface="宋体" panose="02010600030101010101" pitchFamily="2" charset="-122"/>
              </a:rPr>
              <a:t>?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 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20H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98842" y="1201293"/>
            <a:ext cx="2477135" cy="5892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6.4.2  </a:t>
            </a:r>
            <a:r>
              <a:rPr lang="zh-CN" b="1" dirty="0">
                <a:latin typeface="Arial" panose="020B0604020202020204" pitchFamily="34" charset="0"/>
                <a:ea typeface="方正小标宋简体" charset="-122"/>
                <a:sym typeface="+mn-ea"/>
              </a:rPr>
              <a:t>中断向量表</a:t>
            </a:r>
            <a:endParaRPr lang="zh-CN" dirty="0"/>
          </a:p>
        </p:txBody>
      </p:sp>
      <p:sp>
        <p:nvSpPr>
          <p:cNvPr id="6" name="矩形 5"/>
          <p:cNvSpPr/>
          <p:nvPr/>
        </p:nvSpPr>
        <p:spPr>
          <a:xfrm>
            <a:off x="771306" y="1992304"/>
            <a:ext cx="2763520" cy="42354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>
              <a:lnSpc>
                <a:spcPct val="90000"/>
              </a:lnSpc>
              <a:buBlip>
                <a:blip r:embed="rId6"/>
              </a:buBlip>
            </a:pPr>
            <a:r>
              <a:rPr lang="en-US" altLang="zh-CN" b="1" dirty="0"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b="1" dirty="0">
                <a:ea typeface="宋体" panose="02010600030101010101" pitchFamily="2" charset="-122"/>
                <a:cs typeface="Times New Roman" panose="02020603050405020304" pitchFamily="18" charset="0"/>
              </a:rPr>
              <a:t>中断向量表结构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11297"/>
          <p:cNvSpPr>
            <a:spLocks noGrp="1"/>
          </p:cNvSpPr>
          <p:nvPr/>
        </p:nvSpPr>
        <p:spPr>
          <a:xfrm>
            <a:off x="0" y="0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8086/8088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中断系统</a:t>
            </a:r>
          </a:p>
        </p:txBody>
      </p:sp>
      <p:sp>
        <p:nvSpPr>
          <p:cNvPr id="2" name="矩形 1"/>
          <p:cNvSpPr/>
          <p:nvPr/>
        </p:nvSpPr>
        <p:spPr>
          <a:xfrm>
            <a:off x="611560" y="2030412"/>
            <a:ext cx="4293870" cy="42354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>
              <a:lnSpc>
                <a:spcPct val="90000"/>
              </a:lnSpc>
              <a:buBlip>
                <a:blip r:embed="rId3"/>
              </a:buBlip>
            </a:pPr>
            <a:r>
              <a:rPr lang="en-US" altLang="zh-CN" b="1" dirty="0"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en-US" b="1" dirty="0">
                <a:cs typeface="Times New Roman" panose="02020603050405020304" pitchFamily="18" charset="0"/>
                <a:sym typeface="+mn-ea"/>
              </a:rPr>
              <a:t>中断服务程序入口地址装入</a:t>
            </a:r>
            <a:endParaRPr lang="zh-CN" altLang="en-US" b="1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71396" name="矩形 571395"/>
          <p:cNvSpPr/>
          <p:nvPr/>
        </p:nvSpPr>
        <p:spPr>
          <a:xfrm>
            <a:off x="251520" y="2769159"/>
            <a:ext cx="8408670" cy="553998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000000"/>
                </a:solidFill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000" dirty="0">
                <a:solidFill>
                  <a:srgbClr val="000000"/>
                </a:solidFill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000" dirty="0">
                <a:solidFill>
                  <a:srgbClr val="000000"/>
                </a:solidFill>
                <a:cs typeface="Times New Roman" panose="02020603050405020304" pitchFamily="18" charset="0"/>
                <a:sym typeface="+mn-ea"/>
              </a:rPr>
              <a:t>）</a:t>
            </a:r>
            <a:r>
              <a:rPr lang="zh-CN" altLang="en-US" sz="2000" dirty="0">
                <a:solidFill>
                  <a:srgbClr val="000000"/>
                </a:solidFill>
                <a:sym typeface="+mn-ea"/>
              </a:rPr>
              <a:t>用传送指令直接将中断服务程序首地址置入矢量表中。</a:t>
            </a:r>
            <a:endParaRPr lang="zh-CN" altLang="en-US" sz="2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38216" y="3484694"/>
            <a:ext cx="8408670" cy="85534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algn="just">
              <a:lnSpc>
                <a:spcPct val="138000"/>
              </a:lnSpc>
              <a:spcBef>
                <a:spcPct val="50000"/>
              </a:spcBef>
            </a:pPr>
            <a:r>
              <a:rPr lang="zh-CN" altLang="en-US" sz="1800" b="1" dirty="0">
                <a:solidFill>
                  <a:srgbClr val="000000"/>
                </a:solidFill>
                <a:sym typeface="+mn-ea"/>
              </a:rPr>
              <a:t>设中断类型号为</a:t>
            </a:r>
            <a:r>
              <a:rPr lang="en-US" altLang="zh-CN" sz="1800" b="1" dirty="0">
                <a:solidFill>
                  <a:srgbClr val="000000"/>
                </a:solidFill>
                <a:sym typeface="+mn-ea"/>
              </a:rPr>
              <a:t>60H(</a:t>
            </a:r>
            <a:r>
              <a:rPr lang="zh-CN" altLang="en-US" sz="1800" b="1" dirty="0">
                <a:solidFill>
                  <a:srgbClr val="000000"/>
                </a:solidFill>
                <a:sym typeface="+mn-ea"/>
              </a:rPr>
              <a:t>此类型号对应的矢量表地址为从</a:t>
            </a:r>
            <a:r>
              <a:rPr lang="en-US" altLang="zh-CN" sz="1800" b="1" u="sng" dirty="0">
                <a:solidFill>
                  <a:srgbClr val="000000"/>
                </a:solidFill>
                <a:sym typeface="+mn-ea"/>
              </a:rPr>
              <a:t>0180H</a:t>
            </a:r>
            <a:r>
              <a:rPr lang="zh-CN" altLang="en-US" sz="1800" b="1" dirty="0">
                <a:solidFill>
                  <a:srgbClr val="000000"/>
                </a:solidFill>
                <a:sym typeface="+mn-ea"/>
              </a:rPr>
              <a:t>开始的四个连续存储单元</a:t>
            </a:r>
            <a:r>
              <a:rPr lang="en-US" altLang="zh-CN" sz="1800" b="1" dirty="0">
                <a:solidFill>
                  <a:srgbClr val="000000"/>
                </a:solidFill>
                <a:sym typeface="+mn-ea"/>
              </a:rPr>
              <a:t>)</a:t>
            </a:r>
            <a:r>
              <a:rPr lang="zh-CN" altLang="en-US" sz="1800" b="1" dirty="0">
                <a:solidFill>
                  <a:srgbClr val="000000"/>
                </a:solidFill>
                <a:sym typeface="+mn-ea"/>
              </a:rPr>
              <a:t>。程序段如下：</a:t>
            </a:r>
            <a:endParaRPr lang="zh-CN" altLang="en-US" sz="1800" b="1" dirty="0"/>
          </a:p>
        </p:txBody>
      </p:sp>
      <p:sp>
        <p:nvSpPr>
          <p:cNvPr id="6" name="文本框 5"/>
          <p:cNvSpPr txBox="1"/>
          <p:nvPr/>
        </p:nvSpPr>
        <p:spPr>
          <a:xfrm>
            <a:off x="367665" y="4437112"/>
            <a:ext cx="8656320" cy="218521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XOR	  AX</a:t>
            </a:r>
            <a:r>
              <a:rPr lang="zh-CN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AX</a:t>
            </a:r>
            <a:endParaRPr lang="en-US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ct val="50000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MOV	  DS</a:t>
            </a:r>
            <a:r>
              <a:rPr lang="zh-CN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AX</a:t>
            </a:r>
            <a:endParaRPr lang="en-US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ct val="50000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MOV	  AX</a:t>
            </a:r>
            <a:r>
              <a:rPr lang="zh-CN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OFFSET INT 60</a:t>
            </a:r>
            <a:endParaRPr lang="en-US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ct val="50000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MOV	  DS</a:t>
            </a:r>
            <a:r>
              <a:rPr lang="zh-CN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：</a:t>
            </a: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[0180H]</a:t>
            </a:r>
            <a:r>
              <a:rPr lang="zh-CN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AX		</a:t>
            </a:r>
            <a:r>
              <a:rPr lang="zh-CN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；置</a:t>
            </a: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服务程序</a:t>
            </a:r>
            <a:r>
              <a:rPr lang="zh-CN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偏移地址：</a:t>
            </a: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60H*4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ct val="50000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MOV	  AX</a:t>
            </a:r>
            <a:r>
              <a:rPr lang="zh-CN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SEG INT 60</a:t>
            </a:r>
            <a:endParaRPr lang="en-US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ct val="50000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MOV	  DS</a:t>
            </a:r>
            <a:r>
              <a:rPr lang="zh-CN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：</a:t>
            </a: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[0180H+2]</a:t>
            </a:r>
            <a:r>
              <a:rPr lang="zh-CN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AX               </a:t>
            </a:r>
            <a:r>
              <a:rPr lang="zh-CN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；置</a:t>
            </a: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服务程序所在代码段的</a:t>
            </a:r>
            <a:r>
              <a:rPr lang="zh-CN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段地址</a:t>
            </a: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94547" y="1228090"/>
            <a:ext cx="2509020" cy="5909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6.4.2 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zh-CN" b="1" dirty="0">
                <a:latin typeface="Arial" panose="020B0604020202020204" pitchFamily="34" charset="0"/>
                <a:ea typeface="方正小标宋简体" charset="-122"/>
                <a:sym typeface="+mn-ea"/>
              </a:rPr>
              <a:t>中断向量表</a:t>
            </a:r>
            <a:endParaRPr lang="zh-CN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11297"/>
          <p:cNvSpPr>
            <a:spLocks noGrp="1"/>
          </p:cNvSpPr>
          <p:nvPr/>
        </p:nvSpPr>
        <p:spPr>
          <a:xfrm>
            <a:off x="0" y="191437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8086/8088</a:t>
            </a:r>
            <a:r>
              <a:rPr lang="zh-CN" altLang="en-US" dirty="0"/>
              <a:t>中断系统</a:t>
            </a:r>
          </a:p>
        </p:txBody>
      </p:sp>
      <p:sp>
        <p:nvSpPr>
          <p:cNvPr id="2" name="矩形 1"/>
          <p:cNvSpPr/>
          <p:nvPr/>
        </p:nvSpPr>
        <p:spPr>
          <a:xfrm>
            <a:off x="367665" y="2062181"/>
            <a:ext cx="4293870" cy="42354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>
              <a:lnSpc>
                <a:spcPct val="90000"/>
              </a:lnSpc>
              <a:buBlip>
                <a:blip r:embed="rId3"/>
              </a:buBlip>
            </a:pPr>
            <a:r>
              <a:rPr lang="en-US" altLang="zh-CN" b="1" dirty="0"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en-US" b="1" dirty="0">
                <a:cs typeface="Times New Roman" panose="02020603050405020304" pitchFamily="18" charset="0"/>
                <a:sym typeface="+mn-ea"/>
              </a:rPr>
              <a:t>中断服务程序入口地址装入</a:t>
            </a:r>
            <a:endParaRPr lang="zh-CN" altLang="en-US" b="1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43840" y="3227070"/>
            <a:ext cx="8656320" cy="45243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</a:pPr>
            <a:r>
              <a:rPr lang="zh-CN" altLang="en-US" sz="1800" dirty="0">
                <a:solidFill>
                  <a:srgbClr val="000000"/>
                </a:solidFill>
              </a:rPr>
              <a:t>中断类型号</a:t>
            </a:r>
            <a:r>
              <a:rPr lang="en-US" altLang="zh-CN" sz="1800" dirty="0">
                <a:solidFill>
                  <a:srgbClr val="FF0000"/>
                </a:solidFill>
              </a:rPr>
              <a:t> n </a:t>
            </a:r>
            <a:r>
              <a:rPr lang="zh-CN" altLang="en-US" sz="1800" dirty="0">
                <a:solidFill>
                  <a:srgbClr val="000000"/>
                </a:solidFill>
              </a:rPr>
              <a:t>送入</a:t>
            </a:r>
            <a:r>
              <a:rPr lang="en-US" altLang="zh-CN" sz="1800" dirty="0">
                <a:solidFill>
                  <a:srgbClr val="000000"/>
                </a:solidFill>
              </a:rPr>
              <a:t>AL;</a:t>
            </a:r>
            <a:r>
              <a:rPr lang="zh-CN" altLang="en-US" sz="1800" dirty="0">
                <a:solidFill>
                  <a:srgbClr val="000000"/>
                </a:solidFill>
              </a:rPr>
              <a:t>中断服务子程序的入口偏移地址送入</a:t>
            </a:r>
            <a:r>
              <a:rPr lang="en-US" altLang="zh-CN" sz="1800" dirty="0">
                <a:solidFill>
                  <a:srgbClr val="FF0000"/>
                </a:solidFill>
              </a:rPr>
              <a:t>DX</a:t>
            </a:r>
            <a:r>
              <a:rPr lang="en-US" altLang="zh-CN" sz="1800" dirty="0">
                <a:solidFill>
                  <a:srgbClr val="000000"/>
                </a:solidFill>
              </a:rPr>
              <a:t>;</a:t>
            </a:r>
            <a:r>
              <a:rPr lang="zh-CN" altLang="en-US" sz="1800" dirty="0">
                <a:solidFill>
                  <a:srgbClr val="000000"/>
                </a:solidFill>
              </a:rPr>
              <a:t>中断服务子程序的入口段地址送入</a:t>
            </a:r>
            <a:r>
              <a:rPr lang="en-US" altLang="zh-CN" sz="1800" dirty="0">
                <a:solidFill>
                  <a:srgbClr val="000000"/>
                </a:solidFill>
              </a:rPr>
              <a:t> </a:t>
            </a:r>
            <a:r>
              <a:rPr lang="en-US" altLang="zh-CN" sz="1800" dirty="0">
                <a:solidFill>
                  <a:srgbClr val="FF0000"/>
                </a:solidFill>
              </a:rPr>
              <a:t>DS</a:t>
            </a:r>
            <a:r>
              <a:rPr lang="en-US" altLang="zh-CN" sz="1800" dirty="0">
                <a:solidFill>
                  <a:srgbClr val="000000"/>
                </a:solidFill>
              </a:rPr>
              <a:t>. </a:t>
            </a:r>
            <a:r>
              <a:rPr lang="zh-CN" altLang="en-US" sz="1800" dirty="0">
                <a:solidFill>
                  <a:srgbClr val="000000"/>
                </a:solidFill>
              </a:rPr>
              <a:t>相应的程序如下：</a:t>
            </a:r>
            <a:endParaRPr lang="en-US" altLang="zh-CN" sz="1800" dirty="0">
              <a:solidFill>
                <a:srgbClr val="000000"/>
              </a:solidFill>
            </a:endParaRPr>
          </a:p>
          <a:p>
            <a:pPr algn="just">
              <a:lnSpc>
                <a:spcPct val="100000"/>
              </a:lnSpc>
              <a:spcBef>
                <a:spcPct val="50000"/>
              </a:spcBef>
            </a:pPr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PUSH DS                                                         </a:t>
            </a:r>
          </a:p>
          <a:p>
            <a:pPr algn="just">
              <a:lnSpc>
                <a:spcPct val="100000"/>
              </a:lnSpc>
              <a:spcBef>
                <a:spcPct val="50000"/>
              </a:spcBef>
            </a:pPr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 DX</a:t>
            </a:r>
            <a:r>
              <a:rPr lang="zh-CN" altLang="en-US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OFFSET INTPUT </a:t>
            </a:r>
          </a:p>
          <a:p>
            <a:pPr algn="just">
              <a:lnSpc>
                <a:spcPct val="100000"/>
              </a:lnSpc>
              <a:spcBef>
                <a:spcPct val="50000"/>
              </a:spcBef>
            </a:pPr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 AX , SEG </a:t>
            </a:r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INTPUT </a:t>
            </a:r>
          </a:p>
          <a:p>
            <a:pPr algn="just">
              <a:lnSpc>
                <a:spcPct val="100000"/>
              </a:lnSpc>
              <a:spcBef>
                <a:spcPct val="50000"/>
              </a:spcBef>
            </a:pPr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 DS,AX;</a:t>
            </a:r>
          </a:p>
          <a:p>
            <a:pPr algn="just">
              <a:lnSpc>
                <a:spcPct val="100000"/>
              </a:lnSpc>
              <a:spcBef>
                <a:spcPct val="50000"/>
              </a:spcBef>
            </a:pPr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  AL, n</a:t>
            </a:r>
          </a:p>
          <a:p>
            <a:pPr algn="just">
              <a:lnSpc>
                <a:spcPct val="100000"/>
              </a:lnSpc>
              <a:spcBef>
                <a:spcPct val="50000"/>
              </a:spcBef>
            </a:pPr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 AH,25H</a:t>
            </a:r>
          </a:p>
          <a:p>
            <a:pPr algn="just">
              <a:lnSpc>
                <a:spcPct val="100000"/>
              </a:lnSpc>
              <a:spcBef>
                <a:spcPct val="50000"/>
              </a:spcBef>
            </a:pPr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 21H;</a:t>
            </a:r>
          </a:p>
          <a:p>
            <a:pPr algn="just">
              <a:lnSpc>
                <a:spcPct val="100000"/>
              </a:lnSpc>
              <a:spcBef>
                <a:spcPct val="50000"/>
              </a:spcBef>
            </a:pPr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POP DS</a:t>
            </a:r>
          </a:p>
          <a:p>
            <a:pPr algn="just">
              <a:lnSpc>
                <a:spcPct val="100000"/>
              </a:lnSpc>
              <a:spcBef>
                <a:spcPct val="50000"/>
              </a:spcBef>
            </a:pPr>
            <a:endParaRPr lang="en-US" altLang="zh-CN" sz="2000" b="1" dirty="0"/>
          </a:p>
          <a:p>
            <a:pPr algn="just">
              <a:lnSpc>
                <a:spcPct val="100000"/>
              </a:lnSpc>
              <a:spcBef>
                <a:spcPct val="50000"/>
              </a:spcBef>
            </a:pPr>
            <a:endParaRPr lang="en-US" altLang="zh-CN" sz="2000" b="1" dirty="0"/>
          </a:p>
        </p:txBody>
      </p:sp>
      <p:sp>
        <p:nvSpPr>
          <p:cNvPr id="7" name="文本框 6"/>
          <p:cNvSpPr txBox="1"/>
          <p:nvPr/>
        </p:nvSpPr>
        <p:spPr>
          <a:xfrm>
            <a:off x="1099674" y="1232981"/>
            <a:ext cx="2509020" cy="5909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6.4.2 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zh-CN" b="1" dirty="0">
                <a:latin typeface="Arial" panose="020B0604020202020204" pitchFamily="34" charset="0"/>
                <a:ea typeface="方正小标宋简体" charset="-122"/>
                <a:sym typeface="+mn-ea"/>
              </a:rPr>
              <a:t>中断向量表</a:t>
            </a:r>
            <a:endParaRPr lang="zh-CN" dirty="0"/>
          </a:p>
        </p:txBody>
      </p:sp>
      <p:sp>
        <p:nvSpPr>
          <p:cNvPr id="5" name="矩形 4"/>
          <p:cNvSpPr/>
          <p:nvPr/>
        </p:nvSpPr>
        <p:spPr>
          <a:xfrm>
            <a:off x="367665" y="2599471"/>
            <a:ext cx="8408670" cy="40011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rgbClr val="000000"/>
                </a:solidFill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000" dirty="0">
                <a:solidFill>
                  <a:srgbClr val="000000"/>
                </a:solidFill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000" dirty="0">
                <a:solidFill>
                  <a:srgbClr val="000000"/>
                </a:solidFill>
                <a:cs typeface="Times New Roman" panose="02020603050405020304" pitchFamily="18" charset="0"/>
                <a:sym typeface="+mn-ea"/>
              </a:rPr>
              <a:t>）采用</a:t>
            </a:r>
            <a:r>
              <a:rPr lang="en-US" altLang="zh-CN" sz="2000" dirty="0">
                <a:solidFill>
                  <a:srgbClr val="000000"/>
                </a:solidFill>
                <a:cs typeface="Times New Roman" panose="02020603050405020304" pitchFamily="18" charset="0"/>
                <a:sym typeface="+mn-ea"/>
              </a:rPr>
              <a:t>DOS</a:t>
            </a:r>
            <a:r>
              <a:rPr lang="zh-CN" altLang="en-US" sz="2000" dirty="0">
                <a:solidFill>
                  <a:srgbClr val="000000"/>
                </a:solidFill>
                <a:cs typeface="Times New Roman" panose="02020603050405020304" pitchFamily="18" charset="0"/>
                <a:sym typeface="+mn-ea"/>
              </a:rPr>
              <a:t>系统功能调用（功能号是</a:t>
            </a:r>
            <a:r>
              <a:rPr lang="en-US" altLang="zh-CN" sz="2000" dirty="0">
                <a:solidFill>
                  <a:srgbClr val="000000"/>
                </a:solidFill>
                <a:cs typeface="Times New Roman" panose="02020603050405020304" pitchFamily="18" charset="0"/>
                <a:sym typeface="+mn-ea"/>
              </a:rPr>
              <a:t>25H</a:t>
            </a:r>
            <a:r>
              <a:rPr lang="zh-CN" altLang="en-US" sz="2000" dirty="0">
                <a:solidFill>
                  <a:srgbClr val="000000"/>
                </a:solidFill>
                <a:cs typeface="Times New Roman" panose="02020603050405020304" pitchFamily="18" charset="0"/>
                <a:sym typeface="+mn-ea"/>
              </a:rPr>
              <a:t>），实现置入中断向量的操作</a:t>
            </a:r>
            <a:endParaRPr lang="zh-CN" altLang="en-US" sz="20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11297"/>
          <p:cNvSpPr>
            <a:spLocks noGrp="1"/>
          </p:cNvSpPr>
          <p:nvPr/>
        </p:nvSpPr>
        <p:spPr>
          <a:xfrm>
            <a:off x="0" y="0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6.4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8086/8088</a:t>
            </a:r>
            <a:r>
              <a:rPr lang="zh-C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中断系统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84383" y="1164713"/>
            <a:ext cx="2818400" cy="534698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6.4.3 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zh-CN" b="1" dirty="0">
                <a:latin typeface="Arial" panose="020B0604020202020204" pitchFamily="34" charset="0"/>
                <a:ea typeface="方正小标宋简体" charset="-122"/>
                <a:sym typeface="+mn-ea"/>
              </a:rPr>
              <a:t>中断处理过程</a:t>
            </a:r>
            <a:endParaRPr lang="zh-CN" dirty="0"/>
          </a:p>
        </p:txBody>
      </p:sp>
      <p:graphicFrame>
        <p:nvGraphicFramePr>
          <p:cNvPr id="3074" name="Object 4"/>
          <p:cNvGraphicFramePr/>
          <p:nvPr>
            <p:extLst>
              <p:ext uri="{D42A27DB-BD31-4B8C-83A1-F6EECF244321}">
                <p14:modId xmlns:p14="http://schemas.microsoft.com/office/powerpoint/2010/main" val="3334232057"/>
              </p:ext>
            </p:extLst>
          </p:nvPr>
        </p:nvGraphicFramePr>
        <p:xfrm>
          <a:off x="1084384" y="1928268"/>
          <a:ext cx="5719864" cy="459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4038600" imgH="3576955" progId="Visio.Drawing.4">
                  <p:embed/>
                </p:oleObj>
              </mc:Choice>
              <mc:Fallback>
                <p:oleObj r:id="rId4" imgW="4038600" imgH="3576955" progId="Visio.Drawing.4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84384" y="1928268"/>
                        <a:ext cx="5719864" cy="4597075"/>
                      </a:xfrm>
                      <a:prstGeom prst="rect">
                        <a:avLst/>
                      </a:prstGeom>
                      <a:solidFill>
                        <a:srgbClr val="66CCFF"/>
                      </a:solidFill>
                      <a:ln w="38100" cap="flat" cmpd="sng">
                        <a:solidFill>
                          <a:schemeClr val="accent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Text Box 5"/>
          <p:cNvSpPr txBox="1"/>
          <p:nvPr/>
        </p:nvSpPr>
        <p:spPr>
          <a:xfrm>
            <a:off x="6804248" y="2132856"/>
            <a:ext cx="492443" cy="4269602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 eaLnBrk="1" hangingPunct="1"/>
            <a:r>
              <a:rPr lang="en-US" altLang="zh-CN" sz="2000" dirty="0">
                <a:latin typeface="Times New Roman" panose="02020603050405020304" pitchFamily="18" charset="0"/>
              </a:rPr>
              <a:t>8086/8088 CPU</a:t>
            </a:r>
            <a:r>
              <a:rPr lang="zh-CN" altLang="en-US" sz="2000" dirty="0">
                <a:latin typeface="Times New Roman" panose="02020603050405020304" pitchFamily="18" charset="0"/>
              </a:rPr>
              <a:t>中断处理的基本过程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11297"/>
          <p:cNvSpPr>
            <a:spLocks noGrp="1"/>
          </p:cNvSpPr>
          <p:nvPr/>
        </p:nvSpPr>
        <p:spPr>
          <a:xfrm>
            <a:off x="0" y="188640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6.4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8086/8088</a:t>
            </a:r>
            <a:r>
              <a:rPr lang="zh-CN" altLang="en-US" sz="4000" dirty="0"/>
              <a:t>中断系统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40948" y="1245433"/>
            <a:ext cx="2818400" cy="5909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6.4.3 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zh-CN" dirty="0">
                <a:latin typeface="Arial" panose="020B0604020202020204" pitchFamily="34" charset="0"/>
                <a:ea typeface="方正小标宋简体" charset="-122"/>
                <a:sym typeface="+mn-ea"/>
              </a:rPr>
              <a:t>中断处理过程</a:t>
            </a:r>
          </a:p>
        </p:txBody>
      </p:sp>
      <p:graphicFrame>
        <p:nvGraphicFramePr>
          <p:cNvPr id="4098" name="Object 5"/>
          <p:cNvGraphicFramePr/>
          <p:nvPr>
            <p:extLst>
              <p:ext uri="{D42A27DB-BD31-4B8C-83A1-F6EECF244321}">
                <p14:modId xmlns:p14="http://schemas.microsoft.com/office/powerpoint/2010/main" val="569795763"/>
              </p:ext>
            </p:extLst>
          </p:nvPr>
        </p:nvGraphicFramePr>
        <p:xfrm>
          <a:off x="1059180" y="1916832"/>
          <a:ext cx="6609164" cy="46579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4320540" imgH="3901440" progId="Visio.Drawing.4">
                  <p:embed/>
                </p:oleObj>
              </mc:Choice>
              <mc:Fallback>
                <p:oleObj r:id="rId4" imgW="4320540" imgH="3901440" progId="Visio.Drawing.4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59180" y="1916832"/>
                        <a:ext cx="6609164" cy="4657958"/>
                      </a:xfrm>
                      <a:prstGeom prst="rect">
                        <a:avLst/>
                      </a:prstGeom>
                      <a:solidFill>
                        <a:srgbClr val="66CCFF"/>
                      </a:solidFill>
                      <a:ln w="38100" cap="flat" cmpd="sng">
                        <a:solidFill>
                          <a:schemeClr val="accent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9" name="Text Box 7"/>
          <p:cNvSpPr txBox="1"/>
          <p:nvPr/>
        </p:nvSpPr>
        <p:spPr>
          <a:xfrm>
            <a:off x="7812360" y="2276872"/>
            <a:ext cx="551815" cy="3545840"/>
          </a:xfrm>
          <a:prstGeom prst="rect">
            <a:avLst/>
          </a:prstGeom>
          <a:noFill/>
          <a:ln w="9525">
            <a:noFill/>
          </a:ln>
        </p:spPr>
        <p:txBody>
          <a:bodyPr vert="eaVert" wrap="none">
            <a:spAutoFit/>
          </a:bodyPr>
          <a:lstStyle/>
          <a:p>
            <a:pPr eaLnBrk="1" hangingPunct="1"/>
            <a:r>
              <a:rPr lang="zh-CN" altLang="en-US" dirty="0">
                <a:latin typeface="Times New Roman" panose="02020603050405020304" pitchFamily="18" charset="0"/>
              </a:rPr>
              <a:t>  </a:t>
            </a:r>
            <a:r>
              <a:rPr lang="zh-CN" altLang="en-US" sz="2000" dirty="0">
                <a:latin typeface="Times New Roman" panose="02020603050405020304" pitchFamily="18" charset="0"/>
              </a:rPr>
              <a:t>可屏蔽中断的响应和处理过程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3203848" y="6310965"/>
            <a:ext cx="1786066" cy="535531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1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中断响应时序</a:t>
            </a:r>
          </a:p>
        </p:txBody>
      </p:sp>
      <p:sp>
        <p:nvSpPr>
          <p:cNvPr id="2" name="标题 311297"/>
          <p:cNvSpPr>
            <a:spLocks noGrp="1"/>
          </p:cNvSpPr>
          <p:nvPr/>
        </p:nvSpPr>
        <p:spPr>
          <a:xfrm>
            <a:off x="0" y="224197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6.4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8086/8088</a:t>
            </a:r>
            <a:r>
              <a:rPr lang="zh-C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中断系统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160137" y="1228626"/>
            <a:ext cx="4663456" cy="5909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6.4.3  </a:t>
            </a:r>
            <a:r>
              <a:rPr lang="zh-CN" b="1" dirty="0">
                <a:latin typeface="Arial" panose="020B0604020202020204" pitchFamily="34" charset="0"/>
                <a:ea typeface="方正小标宋简体" charset="-122"/>
                <a:sym typeface="+mn-ea"/>
              </a:rPr>
              <a:t>中断处理过程（</a:t>
            </a:r>
            <a:r>
              <a:rPr lang="en-US" altLang="zh-CN" b="1" dirty="0">
                <a:latin typeface="Times New Roman" panose="02020603050405020304" pitchFamily="18" charset="0"/>
                <a:ea typeface="方正小标宋简体" charset="-122"/>
                <a:cs typeface="Times New Roman" panose="02020603050405020304" pitchFamily="18" charset="0"/>
                <a:sym typeface="+mn-ea"/>
              </a:rPr>
              <a:t>8088</a:t>
            </a:r>
            <a:r>
              <a:rPr lang="zh-CN" altLang="en-US" b="1" dirty="0">
                <a:latin typeface="Arial" panose="020B0604020202020204" pitchFamily="34" charset="0"/>
                <a:ea typeface="方正小标宋简体" charset="-122"/>
                <a:sym typeface="+mn-ea"/>
              </a:rPr>
              <a:t>系统</a:t>
            </a:r>
            <a:r>
              <a:rPr lang="zh-CN" b="1" dirty="0">
                <a:latin typeface="Arial" panose="020B0604020202020204" pitchFamily="34" charset="0"/>
                <a:ea typeface="方正小标宋简体" charset="-122"/>
                <a:sym typeface="+mn-ea"/>
              </a:rPr>
              <a:t>）</a:t>
            </a:r>
            <a:endParaRPr lang="zh-CN" dirty="0"/>
          </a:p>
        </p:txBody>
      </p:sp>
      <p:sp>
        <p:nvSpPr>
          <p:cNvPr id="4" name="文本框 3"/>
          <p:cNvSpPr txBox="1"/>
          <p:nvPr/>
        </p:nvSpPr>
        <p:spPr>
          <a:xfrm>
            <a:off x="467544" y="4485437"/>
            <a:ext cx="8568952" cy="1911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中断响应时序中有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个连续的中断响应周期：</a:t>
            </a:r>
            <a:endParaRPr lang="en-US" altLang="zh-CN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第</a:t>
            </a:r>
            <a:r>
              <a:rPr lang="en-US" altLang="zh-CN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个中断响应周期，</a:t>
            </a:r>
            <a:r>
              <a:rPr lang="en-US" altLang="zh-CN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CPU</a:t>
            </a:r>
            <a:r>
              <a:rPr lang="zh-CN" altLang="en-US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输出</a:t>
            </a:r>
            <a:r>
              <a:rPr lang="en-US" altLang="zh-CN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INTA</a:t>
            </a:r>
            <a:r>
              <a:rPr lang="zh-CN" altLang="en-US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负脉冲，表示</a:t>
            </a:r>
            <a:r>
              <a:rPr lang="en-US" altLang="zh-CN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CPU</a:t>
            </a:r>
            <a:r>
              <a:rPr lang="zh-CN" altLang="en-US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响应外设中断请求；</a:t>
            </a:r>
            <a:endParaRPr lang="en-US" altLang="zh-CN" sz="18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第</a:t>
            </a:r>
            <a:r>
              <a:rPr lang="en-US" altLang="zh-CN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个中断响应周期，</a:t>
            </a:r>
            <a:r>
              <a:rPr lang="en-US" altLang="zh-CN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CPU</a:t>
            </a:r>
            <a:r>
              <a:rPr lang="zh-CN" altLang="en-US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又输出</a:t>
            </a:r>
            <a:r>
              <a:rPr lang="en-US" altLang="zh-CN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INTA</a:t>
            </a:r>
            <a:r>
              <a:rPr lang="zh-CN" altLang="en-US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负脉冲，通知外设向数据线上送一个字节的中断类型码。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060848"/>
            <a:ext cx="8352928" cy="234439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793037" cy="1462087"/>
          </a:xfrm>
        </p:spPr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6.4</a:t>
            </a:r>
            <a:r>
              <a:rPr lang="en-US" altLang="zh-CN" dirty="0"/>
              <a:t> </a:t>
            </a:r>
            <a:r>
              <a:rPr lang="zh-CN" altLang="en-US" dirty="0"/>
              <a:t>中断以及中断系统习题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40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55576" y="2060848"/>
            <a:ext cx="7776864" cy="3711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/>
              <a:t>4. </a:t>
            </a:r>
            <a:r>
              <a:rPr lang="zh-CN" altLang="en-US" dirty="0"/>
              <a:t>对汇编语言中断服务程序描述正确的是</a:t>
            </a:r>
            <a:r>
              <a:rPr lang="en-US" altLang="zh-CN" dirty="0"/>
              <a:t>(     )</a:t>
            </a:r>
          </a:p>
          <a:p>
            <a:pPr algn="just">
              <a:lnSpc>
                <a:spcPct val="150000"/>
              </a:lnSpc>
            </a:pPr>
            <a:r>
              <a:rPr lang="en-US" altLang="zh-CN" b="0" dirty="0">
                <a:solidFill>
                  <a:schemeClr val="tx1"/>
                </a:solidFill>
              </a:rPr>
              <a:t>  A.</a:t>
            </a:r>
            <a:r>
              <a:rPr lang="zh-CN" altLang="en-US" b="0" dirty="0">
                <a:solidFill>
                  <a:schemeClr val="tx1"/>
                </a:solidFill>
              </a:rPr>
              <a:t>中断服务程序需要主程序调用才能执行。</a:t>
            </a:r>
          </a:p>
          <a:p>
            <a:pPr algn="just">
              <a:lnSpc>
                <a:spcPct val="150000"/>
              </a:lnSpc>
            </a:pPr>
            <a:r>
              <a:rPr lang="zh-CN" altLang="en-US" b="0" dirty="0">
                <a:solidFill>
                  <a:schemeClr val="tx1"/>
                </a:solidFill>
              </a:rPr>
              <a:t>  </a:t>
            </a:r>
            <a:r>
              <a:rPr lang="en-US" altLang="zh-CN" b="0" dirty="0">
                <a:solidFill>
                  <a:schemeClr val="tx1"/>
                </a:solidFill>
              </a:rPr>
              <a:t>B.</a:t>
            </a:r>
            <a:r>
              <a:rPr lang="zh-CN" altLang="en-US" b="0" dirty="0">
                <a:solidFill>
                  <a:schemeClr val="tx1"/>
                </a:solidFill>
              </a:rPr>
              <a:t>中断服务程序应该写在主程序循环体的外面。</a:t>
            </a:r>
          </a:p>
          <a:p>
            <a:pPr algn="just">
              <a:lnSpc>
                <a:spcPct val="150000"/>
              </a:lnSpc>
            </a:pPr>
            <a:r>
              <a:rPr lang="zh-CN" altLang="en-US" b="0" dirty="0">
                <a:solidFill>
                  <a:schemeClr val="tx1"/>
                </a:solidFill>
              </a:rPr>
              <a:t>  </a:t>
            </a:r>
            <a:r>
              <a:rPr lang="en-US" altLang="zh-CN" b="0" dirty="0">
                <a:solidFill>
                  <a:schemeClr val="tx1"/>
                </a:solidFill>
              </a:rPr>
              <a:t>C.</a:t>
            </a:r>
            <a:r>
              <a:rPr lang="zh-CN" altLang="en-US" b="0" dirty="0">
                <a:solidFill>
                  <a:schemeClr val="tx1"/>
                </a:solidFill>
              </a:rPr>
              <a:t>定时中断服务程序对中断服务程序本身的执行时间没有严格要求。</a:t>
            </a:r>
          </a:p>
          <a:p>
            <a:pPr algn="just">
              <a:lnSpc>
                <a:spcPct val="150000"/>
              </a:lnSpc>
            </a:pPr>
            <a:r>
              <a:rPr lang="zh-CN" altLang="en-US" b="0" dirty="0">
                <a:solidFill>
                  <a:schemeClr val="tx1"/>
                </a:solidFill>
              </a:rPr>
              <a:t>  </a:t>
            </a:r>
            <a:r>
              <a:rPr lang="en-US" altLang="zh-CN" b="0" dirty="0">
                <a:solidFill>
                  <a:schemeClr val="tx1"/>
                </a:solidFill>
              </a:rPr>
              <a:t>D.</a:t>
            </a:r>
            <a:r>
              <a:rPr lang="zh-CN" altLang="en-US" b="0" dirty="0">
                <a:solidFill>
                  <a:schemeClr val="tx1"/>
                </a:solidFill>
              </a:rPr>
              <a:t>中断服务程序需要用户保存断点。</a:t>
            </a:r>
          </a:p>
        </p:txBody>
      </p:sp>
    </p:spTree>
    <p:extLst>
      <p:ext uri="{BB962C8B-B14F-4D97-AF65-F5344CB8AC3E}">
        <p14:creationId xmlns:p14="http://schemas.microsoft.com/office/powerpoint/2010/main" val="3721607515"/>
      </p:ext>
    </p:extLst>
  </p:cSld>
  <p:clrMapOvr>
    <a:masterClrMapping/>
  </p:clrMapOvr>
  <p:transition spd="slow">
    <p:zoom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6.4 </a:t>
            </a:r>
            <a:r>
              <a:rPr lang="zh-CN" altLang="en-US" dirty="0"/>
              <a:t>中断以及中断系统习题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41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55576" y="1916832"/>
            <a:ext cx="818839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2</a:t>
            </a:r>
            <a:r>
              <a:rPr lang="zh-CN" altLang="en-US" dirty="0"/>
              <a:t>、在计算机系统中不属于外部中断源的是</a:t>
            </a:r>
            <a:r>
              <a:rPr lang="en-US" altLang="zh-CN" dirty="0"/>
              <a:t>(    )</a:t>
            </a:r>
          </a:p>
          <a:p>
            <a:pPr>
              <a:lnSpc>
                <a:spcPct val="150000"/>
              </a:lnSpc>
            </a:pPr>
            <a:r>
              <a:rPr lang="en-US" altLang="zh-CN" b="0" dirty="0">
                <a:solidFill>
                  <a:schemeClr val="tx1"/>
                </a:solidFill>
              </a:rPr>
              <a:t>A.</a:t>
            </a:r>
            <a:r>
              <a:rPr lang="zh-CN" altLang="en-US" b="0" dirty="0">
                <a:solidFill>
                  <a:schemeClr val="tx1"/>
                </a:solidFill>
              </a:rPr>
              <a:t>键盘     </a:t>
            </a:r>
            <a:r>
              <a:rPr lang="en-US" altLang="zh-CN" b="0" dirty="0">
                <a:solidFill>
                  <a:schemeClr val="tx1"/>
                </a:solidFill>
                <a:highlight>
                  <a:srgbClr val="FFFF00"/>
                </a:highlight>
              </a:rPr>
              <a:t>B.</a:t>
            </a:r>
            <a:r>
              <a:rPr lang="zh-CN" altLang="en-US" b="0" dirty="0">
                <a:solidFill>
                  <a:schemeClr val="tx1"/>
                </a:solidFill>
                <a:highlight>
                  <a:srgbClr val="FFFF00"/>
                </a:highlight>
              </a:rPr>
              <a:t>除法溢出</a:t>
            </a:r>
            <a:r>
              <a:rPr lang="zh-CN" altLang="en-US" b="0" dirty="0">
                <a:solidFill>
                  <a:schemeClr val="tx1"/>
                </a:solidFill>
              </a:rPr>
              <a:t>      </a:t>
            </a:r>
            <a:r>
              <a:rPr lang="en-US" altLang="zh-CN" b="0" dirty="0">
                <a:solidFill>
                  <a:schemeClr val="tx1"/>
                </a:solidFill>
              </a:rPr>
              <a:t>C.</a:t>
            </a:r>
            <a:r>
              <a:rPr lang="zh-CN" altLang="en-US" b="0" dirty="0">
                <a:solidFill>
                  <a:schemeClr val="tx1"/>
                </a:solidFill>
              </a:rPr>
              <a:t>打印机     </a:t>
            </a:r>
            <a:r>
              <a:rPr lang="en-US" altLang="zh-CN" b="0" dirty="0">
                <a:solidFill>
                  <a:schemeClr val="tx1"/>
                </a:solidFill>
              </a:rPr>
              <a:t>D.</a:t>
            </a:r>
            <a:r>
              <a:rPr lang="zh-CN" altLang="en-US" b="0" dirty="0">
                <a:solidFill>
                  <a:schemeClr val="tx1"/>
                </a:solidFill>
              </a:rPr>
              <a:t>定时器</a:t>
            </a:r>
            <a:endParaRPr lang="en-US" altLang="zh-CN" b="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b="0" dirty="0">
                <a:solidFill>
                  <a:schemeClr val="tx1"/>
                </a:solidFill>
              </a:rPr>
              <a:t>3</a:t>
            </a:r>
            <a:r>
              <a:rPr lang="zh-CN" altLang="en-US" b="0" dirty="0">
                <a:solidFill>
                  <a:schemeClr val="tx1"/>
                </a:solidFill>
              </a:rPr>
              <a:t>、在</a:t>
            </a:r>
            <a:r>
              <a:rPr lang="en-US" altLang="zh-CN" b="0" dirty="0">
                <a:solidFill>
                  <a:schemeClr val="tx1"/>
                </a:solidFill>
              </a:rPr>
              <a:t>8086</a:t>
            </a:r>
            <a:r>
              <a:rPr lang="zh-CN" altLang="en-US" b="0" dirty="0">
                <a:solidFill>
                  <a:schemeClr val="tx1"/>
                </a:solidFill>
              </a:rPr>
              <a:t>系统中利用</a:t>
            </a:r>
            <a:r>
              <a:rPr lang="en-US" altLang="zh-CN" b="0" dirty="0">
                <a:solidFill>
                  <a:schemeClr val="tx1"/>
                </a:solidFill>
              </a:rPr>
              <a:t>8259 </a:t>
            </a:r>
            <a:r>
              <a:rPr lang="zh-CN" altLang="en-US" b="0" dirty="0">
                <a:solidFill>
                  <a:schemeClr val="tx1"/>
                </a:solidFill>
              </a:rPr>
              <a:t>管理的是外部（</a:t>
            </a:r>
            <a:r>
              <a:rPr lang="zh-CN" altLang="en-US" b="0" dirty="0">
                <a:solidFill>
                  <a:schemeClr val="tx1"/>
                </a:solidFill>
                <a:highlight>
                  <a:srgbClr val="FFFF00"/>
                </a:highlight>
              </a:rPr>
              <a:t>设备？</a:t>
            </a:r>
            <a:r>
              <a:rPr lang="zh-CN" altLang="en-US" b="0" dirty="0">
                <a:solidFill>
                  <a:schemeClr val="tx1"/>
                </a:solidFill>
              </a:rPr>
              <a:t>）中断，</a:t>
            </a:r>
            <a:r>
              <a:rPr lang="en-US" altLang="zh-CN" b="0" dirty="0">
                <a:solidFill>
                  <a:schemeClr val="tx1"/>
                </a:solidFill>
              </a:rPr>
              <a:t>2</a:t>
            </a:r>
            <a:r>
              <a:rPr lang="zh-CN" altLang="en-US" b="0" dirty="0">
                <a:solidFill>
                  <a:schemeClr val="tx1"/>
                </a:solidFill>
              </a:rPr>
              <a:t>片</a:t>
            </a:r>
            <a:r>
              <a:rPr lang="en-US" altLang="zh-CN" b="0" dirty="0">
                <a:solidFill>
                  <a:schemeClr val="tx1"/>
                </a:solidFill>
              </a:rPr>
              <a:t>8259</a:t>
            </a:r>
            <a:r>
              <a:rPr lang="zh-CN" altLang="en-US" b="0" dirty="0">
                <a:solidFill>
                  <a:schemeClr val="tx1"/>
                </a:solidFill>
              </a:rPr>
              <a:t>级联最多可管理（</a:t>
            </a:r>
            <a:r>
              <a:rPr lang="en-US" altLang="zh-CN" b="0" dirty="0">
                <a:solidFill>
                  <a:schemeClr val="tx1"/>
                </a:solidFill>
                <a:highlight>
                  <a:srgbClr val="FFFF00"/>
                </a:highlight>
              </a:rPr>
              <a:t>32</a:t>
            </a:r>
            <a:r>
              <a:rPr lang="zh-CN" altLang="en-US" b="0" dirty="0">
                <a:solidFill>
                  <a:schemeClr val="tx1"/>
                </a:solidFill>
                <a:highlight>
                  <a:srgbClr val="FFFF00"/>
                </a:highlight>
              </a:rPr>
              <a:t>？</a:t>
            </a:r>
            <a:r>
              <a:rPr lang="zh-CN" altLang="en-US" b="0" dirty="0">
                <a:solidFill>
                  <a:schemeClr val="tx1"/>
                </a:solidFill>
              </a:rPr>
              <a:t>）个中断源。</a:t>
            </a:r>
            <a:endParaRPr lang="en-US" altLang="zh-CN" b="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b="0" dirty="0">
                <a:solidFill>
                  <a:schemeClr val="tx1"/>
                </a:solidFill>
              </a:rPr>
              <a:t>4</a:t>
            </a:r>
            <a:r>
              <a:rPr lang="zh-CN" altLang="en-US" b="0" dirty="0">
                <a:solidFill>
                  <a:schemeClr val="tx1"/>
                </a:solidFill>
              </a:rPr>
              <a:t>、中断类型号是</a:t>
            </a:r>
            <a:r>
              <a:rPr lang="en-US" altLang="zh-CN" b="0" dirty="0">
                <a:solidFill>
                  <a:schemeClr val="tx1"/>
                </a:solidFill>
              </a:rPr>
              <a:t>24H</a:t>
            </a:r>
            <a:r>
              <a:rPr lang="zh-CN" altLang="en-US" b="0" dirty="0">
                <a:solidFill>
                  <a:schemeClr val="tx1"/>
                </a:solidFill>
              </a:rPr>
              <a:t>的中断向量存放在（）的存储单元。</a:t>
            </a:r>
            <a:endParaRPr lang="en-US" altLang="zh-CN" b="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dirty="0"/>
              <a:t>5</a:t>
            </a:r>
            <a:r>
              <a:rPr lang="zh-CN" altLang="en-US" dirty="0"/>
              <a:t>、响应</a:t>
            </a:r>
            <a:r>
              <a:rPr lang="en-US" altLang="zh-CN" dirty="0"/>
              <a:t>NMI</a:t>
            </a:r>
            <a:r>
              <a:rPr lang="zh-CN" altLang="en-US" dirty="0"/>
              <a:t>请求的必要条件是（</a:t>
            </a:r>
            <a:r>
              <a:rPr lang="en-US" altLang="zh-CN" dirty="0"/>
              <a:t>  </a:t>
            </a:r>
            <a:r>
              <a:rPr lang="zh-CN" altLang="en-US" dirty="0"/>
              <a:t>）</a:t>
            </a:r>
            <a:r>
              <a:rPr lang="zh-CN" altLang="en-US" b="0" dirty="0">
                <a:solidFill>
                  <a:schemeClr val="tx1"/>
                </a:solidFill>
              </a:rPr>
              <a:t>。 </a:t>
            </a:r>
          </a:p>
          <a:p>
            <a:pPr>
              <a:lnSpc>
                <a:spcPct val="150000"/>
              </a:lnSpc>
            </a:pPr>
            <a:r>
              <a:rPr lang="en-US" altLang="zh-CN" b="0" dirty="0">
                <a:solidFill>
                  <a:schemeClr val="tx1"/>
                </a:solidFill>
              </a:rPr>
              <a:t>A. IF=1  B. IF=0  C.</a:t>
            </a:r>
            <a:r>
              <a:rPr lang="zh-CN" altLang="en-US" b="0" dirty="0">
                <a:solidFill>
                  <a:schemeClr val="tx1"/>
                </a:solidFill>
              </a:rPr>
              <a:t>一条指令结束  </a:t>
            </a:r>
            <a:r>
              <a:rPr lang="en-US" altLang="zh-CN" b="0" dirty="0">
                <a:solidFill>
                  <a:schemeClr val="tx1"/>
                </a:solidFill>
              </a:rPr>
              <a:t>D. </a:t>
            </a:r>
            <a:r>
              <a:rPr lang="zh-CN" altLang="en-US" b="0" dirty="0">
                <a:solidFill>
                  <a:schemeClr val="tx1"/>
                </a:solidFill>
              </a:rPr>
              <a:t>无</a:t>
            </a:r>
            <a:r>
              <a:rPr lang="en-US" altLang="zh-CN" b="0" dirty="0">
                <a:solidFill>
                  <a:schemeClr val="tx1"/>
                </a:solidFill>
              </a:rPr>
              <a:t>INTR</a:t>
            </a:r>
            <a:r>
              <a:rPr lang="zh-CN" altLang="en-US" b="0" dirty="0">
                <a:solidFill>
                  <a:schemeClr val="tx1"/>
                </a:solidFill>
              </a:rPr>
              <a:t>请求 </a:t>
            </a:r>
          </a:p>
        </p:txBody>
      </p:sp>
    </p:spTree>
    <p:extLst>
      <p:ext uri="{BB962C8B-B14F-4D97-AF65-F5344CB8AC3E}">
        <p14:creationId xmlns:p14="http://schemas.microsoft.com/office/powerpoint/2010/main" val="2807693912"/>
      </p:ext>
    </p:extLst>
  </p:cSld>
  <p:clrMapOvr>
    <a:masterClrMapping/>
  </p:clrMapOvr>
  <p:transition spd="slow">
    <p:zo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42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标题 311297"/>
          <p:cNvSpPr>
            <a:spLocks noGrp="1"/>
          </p:cNvSpPr>
          <p:nvPr/>
        </p:nvSpPr>
        <p:spPr>
          <a:xfrm>
            <a:off x="0" y="0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6.5 8259A</a:t>
            </a:r>
            <a:r>
              <a:rPr lang="zh-CN" altLang="en-US" sz="4000" dirty="0"/>
              <a:t>中断控制器</a:t>
            </a:r>
          </a:p>
        </p:txBody>
      </p:sp>
      <p:grpSp>
        <p:nvGrpSpPr>
          <p:cNvPr id="579589" name="组合 579588"/>
          <p:cNvGrpSpPr/>
          <p:nvPr/>
        </p:nvGrpSpPr>
        <p:grpSpPr>
          <a:xfrm>
            <a:off x="716280" y="2085975"/>
            <a:ext cx="7530465" cy="4747260"/>
            <a:chOff x="240" y="720"/>
            <a:chExt cx="4800" cy="3335"/>
          </a:xfrm>
        </p:grpSpPr>
        <p:sp>
          <p:nvSpPr>
            <p:cNvPr id="579590" name="直接连接符 579589"/>
            <p:cNvSpPr/>
            <p:nvPr/>
          </p:nvSpPr>
          <p:spPr>
            <a:xfrm>
              <a:off x="2160" y="720"/>
              <a:ext cx="0" cy="3147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9591" name="直接连接符 579590"/>
            <p:cNvSpPr/>
            <p:nvPr/>
          </p:nvSpPr>
          <p:spPr>
            <a:xfrm flipH="1">
              <a:off x="2304" y="1785"/>
              <a:ext cx="0" cy="208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9592" name="矩形 579591"/>
            <p:cNvSpPr/>
            <p:nvPr/>
          </p:nvSpPr>
          <p:spPr>
            <a:xfrm>
              <a:off x="2688" y="1107"/>
              <a:ext cx="1776" cy="339"/>
            </a:xfrm>
            <a:prstGeom prst="rect">
              <a:avLst/>
            </a:prstGeom>
            <a:solidFill>
              <a:srgbClr val="CCCC00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9593" name="直接连接符 579592"/>
            <p:cNvSpPr/>
            <p:nvPr/>
          </p:nvSpPr>
          <p:spPr>
            <a:xfrm>
              <a:off x="2304" y="1640"/>
              <a:ext cx="249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9594" name="直接连接符 579593"/>
            <p:cNvSpPr/>
            <p:nvPr/>
          </p:nvSpPr>
          <p:spPr>
            <a:xfrm>
              <a:off x="2304" y="1785"/>
              <a:ext cx="249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9595" name="直接连接符 579594"/>
            <p:cNvSpPr/>
            <p:nvPr/>
          </p:nvSpPr>
          <p:spPr>
            <a:xfrm flipV="1">
              <a:off x="2304" y="720"/>
              <a:ext cx="0" cy="92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9596" name="矩形 579595"/>
            <p:cNvSpPr/>
            <p:nvPr/>
          </p:nvSpPr>
          <p:spPr>
            <a:xfrm>
              <a:off x="2544" y="2124"/>
              <a:ext cx="432" cy="920"/>
            </a:xfrm>
            <a:prstGeom prst="rect">
              <a:avLst/>
            </a:prstGeom>
            <a:solidFill>
              <a:srgbClr val="FFCC66"/>
            </a:solidFill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9597" name="矩形 579596"/>
            <p:cNvSpPr/>
            <p:nvPr/>
          </p:nvSpPr>
          <p:spPr>
            <a:xfrm>
              <a:off x="3264" y="2124"/>
              <a:ext cx="432" cy="920"/>
            </a:xfrm>
            <a:prstGeom prst="rect">
              <a:avLst/>
            </a:prstGeom>
            <a:solidFill>
              <a:srgbClr val="FFCC66"/>
            </a:solidFill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9598" name="矩形 579597"/>
            <p:cNvSpPr/>
            <p:nvPr/>
          </p:nvSpPr>
          <p:spPr>
            <a:xfrm>
              <a:off x="3984" y="2124"/>
              <a:ext cx="432" cy="920"/>
            </a:xfrm>
            <a:prstGeom prst="rect">
              <a:avLst/>
            </a:prstGeom>
            <a:solidFill>
              <a:srgbClr val="FFCC66"/>
            </a:solidFill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9599" name="左右箭头 579598"/>
            <p:cNvSpPr/>
            <p:nvPr/>
          </p:nvSpPr>
          <p:spPr>
            <a:xfrm>
              <a:off x="2976" y="2463"/>
              <a:ext cx="288" cy="193"/>
            </a:xfrm>
            <a:prstGeom prst="leftRightArrow">
              <a:avLst>
                <a:gd name="adj1" fmla="val 50000"/>
                <a:gd name="adj2" fmla="val 29844"/>
              </a:avLst>
            </a:pr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9600" name="左箭头 579599"/>
            <p:cNvSpPr/>
            <p:nvPr/>
          </p:nvSpPr>
          <p:spPr>
            <a:xfrm>
              <a:off x="3696" y="2463"/>
              <a:ext cx="288" cy="193"/>
            </a:xfrm>
            <a:prstGeom prst="leftArrow">
              <a:avLst>
                <a:gd name="adj1" fmla="val 50000"/>
                <a:gd name="adj2" fmla="val 37305"/>
              </a:avLst>
            </a:pr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9601" name="上箭头 579600"/>
            <p:cNvSpPr/>
            <p:nvPr/>
          </p:nvSpPr>
          <p:spPr>
            <a:xfrm>
              <a:off x="2592" y="1785"/>
              <a:ext cx="192" cy="339"/>
            </a:xfrm>
            <a:prstGeom prst="upArrow">
              <a:avLst>
                <a:gd name="adj1" fmla="val 50000"/>
                <a:gd name="adj2" fmla="val 44140"/>
              </a:avLst>
            </a:pr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9602" name="上箭头 579601"/>
            <p:cNvSpPr/>
            <p:nvPr/>
          </p:nvSpPr>
          <p:spPr>
            <a:xfrm>
              <a:off x="4176" y="1785"/>
              <a:ext cx="192" cy="339"/>
            </a:xfrm>
            <a:prstGeom prst="upArrow">
              <a:avLst>
                <a:gd name="adj1" fmla="val 50000"/>
                <a:gd name="adj2" fmla="val 44140"/>
              </a:avLst>
            </a:pr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9603" name="矩形 579602"/>
            <p:cNvSpPr/>
            <p:nvPr/>
          </p:nvSpPr>
          <p:spPr>
            <a:xfrm>
              <a:off x="2592" y="3286"/>
              <a:ext cx="1824" cy="339"/>
            </a:xfrm>
            <a:prstGeom prst="rect">
              <a:avLst/>
            </a:prstGeom>
            <a:solidFill>
              <a:srgbClr val="FFCC66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9604" name="左右箭头 579603"/>
            <p:cNvSpPr/>
            <p:nvPr/>
          </p:nvSpPr>
          <p:spPr>
            <a:xfrm>
              <a:off x="2304" y="3334"/>
              <a:ext cx="288" cy="242"/>
            </a:xfrm>
            <a:prstGeom prst="leftRightArrow">
              <a:avLst>
                <a:gd name="adj1" fmla="val 50000"/>
                <a:gd name="adj2" fmla="val 23801"/>
              </a:avLst>
            </a:pr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9605" name="矩形 579604"/>
            <p:cNvSpPr/>
            <p:nvPr/>
          </p:nvSpPr>
          <p:spPr>
            <a:xfrm>
              <a:off x="1152" y="865"/>
              <a:ext cx="576" cy="630"/>
            </a:xfrm>
            <a:prstGeom prst="rect">
              <a:avLst/>
            </a:prstGeom>
            <a:solidFill>
              <a:srgbClr val="FF9933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9606" name="矩形 579605"/>
            <p:cNvSpPr/>
            <p:nvPr/>
          </p:nvSpPr>
          <p:spPr>
            <a:xfrm>
              <a:off x="1152" y="1979"/>
              <a:ext cx="576" cy="581"/>
            </a:xfrm>
            <a:prstGeom prst="rect">
              <a:avLst/>
            </a:prstGeom>
            <a:solidFill>
              <a:srgbClr val="FF9933"/>
            </a:solidFill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9607" name="矩形 579606"/>
            <p:cNvSpPr/>
            <p:nvPr/>
          </p:nvSpPr>
          <p:spPr>
            <a:xfrm>
              <a:off x="1152" y="3044"/>
              <a:ext cx="576" cy="629"/>
            </a:xfrm>
            <a:prstGeom prst="rect">
              <a:avLst/>
            </a:prstGeom>
            <a:solidFill>
              <a:srgbClr val="FF9933"/>
            </a:solidFill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9608" name="左右箭头 579607"/>
            <p:cNvSpPr/>
            <p:nvPr/>
          </p:nvSpPr>
          <p:spPr>
            <a:xfrm>
              <a:off x="1728" y="1059"/>
              <a:ext cx="432" cy="242"/>
            </a:xfrm>
            <a:prstGeom prst="leftRightArrow">
              <a:avLst>
                <a:gd name="adj1" fmla="val 50000"/>
                <a:gd name="adj2" fmla="val 35702"/>
              </a:avLst>
            </a:pr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9609" name="左右箭头 579608"/>
            <p:cNvSpPr/>
            <p:nvPr/>
          </p:nvSpPr>
          <p:spPr>
            <a:xfrm>
              <a:off x="816" y="1107"/>
              <a:ext cx="336" cy="194"/>
            </a:xfrm>
            <a:prstGeom prst="leftRightArrow">
              <a:avLst>
                <a:gd name="adj1" fmla="val 50000"/>
                <a:gd name="adj2" fmla="val 27768"/>
              </a:avLst>
            </a:pr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9610" name="椭圆 579609"/>
            <p:cNvSpPr/>
            <p:nvPr/>
          </p:nvSpPr>
          <p:spPr>
            <a:xfrm>
              <a:off x="3120" y="1010"/>
              <a:ext cx="96" cy="97"/>
            </a:xfrm>
            <a:prstGeom prst="ellipse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9611" name="椭圆 579610"/>
            <p:cNvSpPr/>
            <p:nvPr/>
          </p:nvSpPr>
          <p:spPr>
            <a:xfrm>
              <a:off x="1056" y="2027"/>
              <a:ext cx="96" cy="97"/>
            </a:xfrm>
            <a:prstGeom prst="ellipse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9612" name="椭圆 579611"/>
            <p:cNvSpPr/>
            <p:nvPr/>
          </p:nvSpPr>
          <p:spPr>
            <a:xfrm>
              <a:off x="1056" y="2221"/>
              <a:ext cx="96" cy="97"/>
            </a:xfrm>
            <a:prstGeom prst="ellipse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9613" name="椭圆 579612"/>
            <p:cNvSpPr/>
            <p:nvPr/>
          </p:nvSpPr>
          <p:spPr>
            <a:xfrm>
              <a:off x="1392" y="3673"/>
              <a:ext cx="96" cy="97"/>
            </a:xfrm>
            <a:prstGeom prst="ellipse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9614" name="直接连接符 579613"/>
            <p:cNvSpPr/>
            <p:nvPr/>
          </p:nvSpPr>
          <p:spPr>
            <a:xfrm>
              <a:off x="4416" y="2269"/>
              <a:ext cx="24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9615" name="直接连接符 579614"/>
            <p:cNvSpPr/>
            <p:nvPr/>
          </p:nvSpPr>
          <p:spPr>
            <a:xfrm>
              <a:off x="4416" y="2366"/>
              <a:ext cx="24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9616" name="直接连接符 579615"/>
            <p:cNvSpPr/>
            <p:nvPr/>
          </p:nvSpPr>
          <p:spPr>
            <a:xfrm>
              <a:off x="4416" y="2463"/>
              <a:ext cx="24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9617" name="直接连接符 579616"/>
            <p:cNvSpPr/>
            <p:nvPr/>
          </p:nvSpPr>
          <p:spPr>
            <a:xfrm>
              <a:off x="4416" y="2560"/>
              <a:ext cx="24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9618" name="直接连接符 579617"/>
            <p:cNvSpPr/>
            <p:nvPr/>
          </p:nvSpPr>
          <p:spPr>
            <a:xfrm>
              <a:off x="4416" y="2656"/>
              <a:ext cx="24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9619" name="直接连接符 579618"/>
            <p:cNvSpPr/>
            <p:nvPr/>
          </p:nvSpPr>
          <p:spPr>
            <a:xfrm>
              <a:off x="4416" y="2753"/>
              <a:ext cx="24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9620" name="直接连接符 579619"/>
            <p:cNvSpPr/>
            <p:nvPr/>
          </p:nvSpPr>
          <p:spPr>
            <a:xfrm>
              <a:off x="4416" y="2850"/>
              <a:ext cx="24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9621" name="直接连接符 579620"/>
            <p:cNvSpPr/>
            <p:nvPr/>
          </p:nvSpPr>
          <p:spPr>
            <a:xfrm>
              <a:off x="4416" y="2947"/>
              <a:ext cx="24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9622" name="文本框 579621"/>
            <p:cNvSpPr txBox="1"/>
            <p:nvPr/>
          </p:nvSpPr>
          <p:spPr>
            <a:xfrm>
              <a:off x="4656" y="2172"/>
              <a:ext cx="384" cy="23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>
                  <a:latin typeface="Times New Roman" panose="02020603050405020304" pitchFamily="18" charset="0"/>
                  <a:ea typeface="宋体" panose="02010600030101010101" pitchFamily="2" charset="-122"/>
                </a:rPr>
                <a:t>IR0</a:t>
              </a:r>
            </a:p>
          </p:txBody>
        </p:sp>
        <p:sp>
          <p:nvSpPr>
            <p:cNvPr id="579623" name="文本框 579622"/>
            <p:cNvSpPr txBox="1"/>
            <p:nvPr/>
          </p:nvSpPr>
          <p:spPr>
            <a:xfrm>
              <a:off x="4656" y="2878"/>
              <a:ext cx="384" cy="23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>
                  <a:latin typeface="Times New Roman" panose="02020603050405020304" pitchFamily="18" charset="0"/>
                  <a:ea typeface="宋体" panose="02010600030101010101" pitchFamily="2" charset="-122"/>
                </a:rPr>
                <a:t>IR7</a:t>
              </a:r>
            </a:p>
          </p:txBody>
        </p:sp>
        <p:sp>
          <p:nvSpPr>
            <p:cNvPr id="579624" name="文本框 579623"/>
            <p:cNvSpPr txBox="1"/>
            <p:nvPr/>
          </p:nvSpPr>
          <p:spPr>
            <a:xfrm>
              <a:off x="4752" y="2414"/>
              <a:ext cx="144" cy="23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::</a:t>
              </a:r>
              <a:endParaRPr lang="en-US" altLang="zh-CN" sz="16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79625" name="文本框 579624"/>
            <p:cNvSpPr txBox="1"/>
            <p:nvPr/>
          </p:nvSpPr>
          <p:spPr>
            <a:xfrm>
              <a:off x="3984" y="2124"/>
              <a:ext cx="432" cy="67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14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中断请求寄存器</a:t>
              </a:r>
              <a:r>
                <a:rPr lang="en-US" altLang="zh-CN" sz="1400">
                  <a:latin typeface="Times New Roman" panose="02020603050405020304" pitchFamily="18" charset="0"/>
                  <a:ea typeface="宋体" panose="02010600030101010101" pitchFamily="2" charset="-122"/>
                </a:rPr>
                <a:t>IRR</a:t>
              </a:r>
            </a:p>
          </p:txBody>
        </p:sp>
        <p:sp>
          <p:nvSpPr>
            <p:cNvPr id="579626" name="文本框 579625"/>
            <p:cNvSpPr txBox="1"/>
            <p:nvPr/>
          </p:nvSpPr>
          <p:spPr>
            <a:xfrm>
              <a:off x="3266" y="2160"/>
              <a:ext cx="381" cy="67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14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优先级别判别器</a:t>
              </a:r>
              <a:r>
                <a:rPr lang="en-US" altLang="zh-CN" sz="1400">
                  <a:latin typeface="Times New Roman" panose="02020603050405020304" pitchFamily="18" charset="0"/>
                  <a:ea typeface="宋体" panose="02010600030101010101" pitchFamily="2" charset="-122"/>
                </a:rPr>
                <a:t>PR</a:t>
              </a:r>
            </a:p>
          </p:txBody>
        </p:sp>
        <p:sp>
          <p:nvSpPr>
            <p:cNvPr id="579627" name="文本框 579626"/>
            <p:cNvSpPr txBox="1"/>
            <p:nvPr/>
          </p:nvSpPr>
          <p:spPr>
            <a:xfrm>
              <a:off x="2544" y="2160"/>
              <a:ext cx="385" cy="74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14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服务寄存器</a:t>
              </a:r>
            </a:p>
            <a:p>
              <a:pPr algn="ctr">
                <a:spcBef>
                  <a:spcPct val="50000"/>
                </a:spcBef>
              </a:pPr>
              <a:r>
                <a:rPr lang="en-US" altLang="zh-CN" sz="1400">
                  <a:latin typeface="Times New Roman" panose="02020603050405020304" pitchFamily="18" charset="0"/>
                  <a:ea typeface="宋体" panose="02010600030101010101" pitchFamily="2" charset="-122"/>
                </a:rPr>
                <a:t>ISR</a:t>
              </a:r>
            </a:p>
          </p:txBody>
        </p:sp>
        <p:sp>
          <p:nvSpPr>
            <p:cNvPr id="579628" name="文本框 579627"/>
            <p:cNvSpPr txBox="1"/>
            <p:nvPr/>
          </p:nvSpPr>
          <p:spPr>
            <a:xfrm>
              <a:off x="2592" y="3334"/>
              <a:ext cx="1824" cy="25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1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中断屏蔽寄存器</a:t>
              </a:r>
              <a:r>
                <a:rPr lang="zh-CN" altLang="en-US" sz="16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    </a:t>
              </a:r>
              <a:r>
                <a:rPr lang="en-US" altLang="zh-CN" sz="1600">
                  <a:latin typeface="Times New Roman" panose="02020603050405020304" pitchFamily="18" charset="0"/>
                  <a:ea typeface="宋体" panose="02010600030101010101" pitchFamily="2" charset="-122"/>
                </a:rPr>
                <a:t>IMR</a:t>
              </a:r>
            </a:p>
          </p:txBody>
        </p:sp>
        <p:sp>
          <p:nvSpPr>
            <p:cNvPr id="579629" name="文本框 579628"/>
            <p:cNvSpPr txBox="1"/>
            <p:nvPr/>
          </p:nvSpPr>
          <p:spPr>
            <a:xfrm>
              <a:off x="2880" y="1156"/>
              <a:ext cx="1440" cy="25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1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控  制  逻  辑</a:t>
              </a:r>
              <a:endParaRPr lang="zh-CN" altLang="en-US" sz="16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79630" name="直接连接符 579629"/>
            <p:cNvSpPr/>
            <p:nvPr/>
          </p:nvSpPr>
          <p:spPr>
            <a:xfrm flipV="1">
              <a:off x="3456" y="1446"/>
              <a:ext cx="0" cy="19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79631" name="直接连接符 579630"/>
            <p:cNvSpPr/>
            <p:nvPr/>
          </p:nvSpPr>
          <p:spPr>
            <a:xfrm>
              <a:off x="3456" y="1785"/>
              <a:ext cx="0" cy="339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79632" name="直接连接符 579631"/>
            <p:cNvSpPr/>
            <p:nvPr/>
          </p:nvSpPr>
          <p:spPr>
            <a:xfrm flipH="1" flipV="1">
              <a:off x="4080" y="1785"/>
              <a:ext cx="0" cy="339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9633" name="直接连接符 579632"/>
            <p:cNvSpPr/>
            <p:nvPr/>
          </p:nvSpPr>
          <p:spPr>
            <a:xfrm flipV="1">
              <a:off x="4080" y="1446"/>
              <a:ext cx="0" cy="19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79634" name="直接连接符 579633"/>
            <p:cNvSpPr/>
            <p:nvPr/>
          </p:nvSpPr>
          <p:spPr>
            <a:xfrm>
              <a:off x="2880" y="1446"/>
              <a:ext cx="0" cy="19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9635" name="直接连接符 579634"/>
            <p:cNvSpPr/>
            <p:nvPr/>
          </p:nvSpPr>
          <p:spPr>
            <a:xfrm>
              <a:off x="2880" y="1785"/>
              <a:ext cx="0" cy="339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79636" name="直接连接符 579635"/>
            <p:cNvSpPr/>
            <p:nvPr/>
          </p:nvSpPr>
          <p:spPr>
            <a:xfrm>
              <a:off x="3168" y="817"/>
              <a:ext cx="0" cy="193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79637" name="直接连接符 579636"/>
            <p:cNvSpPr/>
            <p:nvPr/>
          </p:nvSpPr>
          <p:spPr>
            <a:xfrm flipV="1">
              <a:off x="3840" y="817"/>
              <a:ext cx="0" cy="29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79638" name="文本框 579637"/>
            <p:cNvSpPr txBox="1"/>
            <p:nvPr/>
          </p:nvSpPr>
          <p:spPr>
            <a:xfrm>
              <a:off x="1152" y="864"/>
              <a:ext cx="672" cy="6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1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数据总线缓冲器</a:t>
              </a:r>
              <a:endParaRPr lang="zh-CN" altLang="en-US" sz="18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79639" name="文本框 579638"/>
            <p:cNvSpPr txBox="1"/>
            <p:nvPr/>
          </p:nvSpPr>
          <p:spPr>
            <a:xfrm>
              <a:off x="1152" y="2075"/>
              <a:ext cx="576" cy="45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1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读 </a:t>
              </a:r>
              <a:r>
                <a:rPr lang="en-US" altLang="zh-CN" sz="1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/ </a:t>
              </a:r>
              <a:r>
                <a:rPr lang="zh-CN" altLang="en-US" sz="1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写逻辑</a:t>
              </a:r>
              <a:endParaRPr lang="zh-CN" altLang="en-US" sz="16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79640" name="文本框 579639"/>
            <p:cNvSpPr txBox="1"/>
            <p:nvPr/>
          </p:nvSpPr>
          <p:spPr>
            <a:xfrm>
              <a:off x="1152" y="3092"/>
              <a:ext cx="576" cy="64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1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级连缓冲 </a:t>
              </a:r>
              <a:r>
                <a:rPr lang="en-US" altLang="zh-CN" sz="1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/ </a:t>
              </a:r>
              <a:r>
                <a:rPr lang="zh-CN" altLang="en-US" sz="1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比较器</a:t>
              </a:r>
              <a:endParaRPr lang="zh-CN" altLang="en-US" sz="16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79641" name="直接连接符 579640"/>
            <p:cNvSpPr/>
            <p:nvPr/>
          </p:nvSpPr>
          <p:spPr>
            <a:xfrm flipV="1">
              <a:off x="2784" y="3044"/>
              <a:ext cx="0" cy="24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79642" name="直接连接符 579641"/>
            <p:cNvSpPr/>
            <p:nvPr/>
          </p:nvSpPr>
          <p:spPr>
            <a:xfrm flipV="1">
              <a:off x="3504" y="3044"/>
              <a:ext cx="0" cy="24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79643" name="直接连接符 579642"/>
            <p:cNvSpPr/>
            <p:nvPr/>
          </p:nvSpPr>
          <p:spPr>
            <a:xfrm flipV="1">
              <a:off x="4224" y="3044"/>
              <a:ext cx="0" cy="24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79644" name="文本框 579643"/>
            <p:cNvSpPr txBox="1"/>
            <p:nvPr/>
          </p:nvSpPr>
          <p:spPr>
            <a:xfrm>
              <a:off x="2496" y="797"/>
              <a:ext cx="624" cy="23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altLang="zh-CN" sz="1600">
                  <a:latin typeface="Times New Roman" panose="02020603050405020304" pitchFamily="18" charset="0"/>
                  <a:ea typeface="宋体" panose="02010600030101010101" pitchFamily="2" charset="-122"/>
                </a:rPr>
                <a:t>INTA</a:t>
              </a:r>
            </a:p>
          </p:txBody>
        </p:sp>
        <p:sp>
          <p:nvSpPr>
            <p:cNvPr id="579645" name="直接连接符 579644"/>
            <p:cNvSpPr/>
            <p:nvPr/>
          </p:nvSpPr>
          <p:spPr>
            <a:xfrm>
              <a:off x="2736" y="817"/>
              <a:ext cx="33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9646" name="文本框 579645"/>
            <p:cNvSpPr txBox="1"/>
            <p:nvPr/>
          </p:nvSpPr>
          <p:spPr>
            <a:xfrm>
              <a:off x="3888" y="870"/>
              <a:ext cx="431" cy="23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>
                  <a:latin typeface="Times New Roman" panose="02020603050405020304" pitchFamily="18" charset="0"/>
                  <a:ea typeface="宋体" panose="02010600030101010101" pitchFamily="2" charset="-122"/>
                </a:rPr>
                <a:t>INT</a:t>
              </a:r>
            </a:p>
          </p:txBody>
        </p:sp>
        <p:sp>
          <p:nvSpPr>
            <p:cNvPr id="579647" name="直接连接符 579646"/>
            <p:cNvSpPr/>
            <p:nvPr/>
          </p:nvSpPr>
          <p:spPr>
            <a:xfrm flipH="1" flipV="1">
              <a:off x="2304" y="1392"/>
              <a:ext cx="384" cy="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9648" name="直接连接符 579647"/>
            <p:cNvSpPr/>
            <p:nvPr/>
          </p:nvSpPr>
          <p:spPr>
            <a:xfrm flipH="1">
              <a:off x="1968" y="1392"/>
              <a:ext cx="240" cy="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9649" name="直接连接符 579648"/>
            <p:cNvSpPr/>
            <p:nvPr/>
          </p:nvSpPr>
          <p:spPr>
            <a:xfrm>
              <a:off x="1968" y="1398"/>
              <a:ext cx="0" cy="193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9650" name="直接连接符 579649"/>
            <p:cNvSpPr/>
            <p:nvPr/>
          </p:nvSpPr>
          <p:spPr>
            <a:xfrm flipH="1">
              <a:off x="1728" y="3334"/>
              <a:ext cx="24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79651" name="直接连接符 579650"/>
            <p:cNvSpPr/>
            <p:nvPr/>
          </p:nvSpPr>
          <p:spPr>
            <a:xfrm flipH="1">
              <a:off x="1728" y="2269"/>
              <a:ext cx="24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79652" name="椭圆 579651"/>
            <p:cNvSpPr/>
            <p:nvPr/>
          </p:nvSpPr>
          <p:spPr>
            <a:xfrm>
              <a:off x="1392" y="2560"/>
              <a:ext cx="96" cy="96"/>
            </a:xfrm>
            <a:prstGeom prst="ellipse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9653" name="直接连接符 579652"/>
            <p:cNvSpPr/>
            <p:nvPr/>
          </p:nvSpPr>
          <p:spPr>
            <a:xfrm>
              <a:off x="1440" y="2656"/>
              <a:ext cx="0" cy="14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triangle" w="med" len="med"/>
              <a:tailEnd type="none" w="med" len="med"/>
            </a:ln>
          </p:spPr>
        </p:sp>
        <p:sp>
          <p:nvSpPr>
            <p:cNvPr id="579654" name="直接连接符 579653"/>
            <p:cNvSpPr/>
            <p:nvPr/>
          </p:nvSpPr>
          <p:spPr>
            <a:xfrm flipH="1" flipV="1">
              <a:off x="864" y="2784"/>
              <a:ext cx="576" cy="1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9655" name="直接连接符 579654"/>
            <p:cNvSpPr/>
            <p:nvPr/>
          </p:nvSpPr>
          <p:spPr>
            <a:xfrm>
              <a:off x="1440" y="3770"/>
              <a:ext cx="0" cy="14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triangle" w="med" len="med"/>
              <a:tailEnd type="none" w="med" len="med"/>
            </a:ln>
          </p:spPr>
        </p:sp>
        <p:sp>
          <p:nvSpPr>
            <p:cNvPr id="579656" name="直接连接符 579655"/>
            <p:cNvSpPr/>
            <p:nvPr/>
          </p:nvSpPr>
          <p:spPr>
            <a:xfrm flipH="1">
              <a:off x="960" y="3915"/>
              <a:ext cx="48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9657" name="直接连接符 579656"/>
            <p:cNvSpPr/>
            <p:nvPr/>
          </p:nvSpPr>
          <p:spPr>
            <a:xfrm>
              <a:off x="816" y="2463"/>
              <a:ext cx="33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79658" name="直接连接符 579657"/>
            <p:cNvSpPr/>
            <p:nvPr/>
          </p:nvSpPr>
          <p:spPr>
            <a:xfrm>
              <a:off x="816" y="2269"/>
              <a:ext cx="24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79659" name="直接连接符 579658"/>
            <p:cNvSpPr/>
            <p:nvPr/>
          </p:nvSpPr>
          <p:spPr>
            <a:xfrm>
              <a:off x="816" y="2075"/>
              <a:ext cx="24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79660" name="直接连接符 579659"/>
            <p:cNvSpPr/>
            <p:nvPr/>
          </p:nvSpPr>
          <p:spPr>
            <a:xfrm>
              <a:off x="816" y="3334"/>
              <a:ext cx="33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579661" name="直接连接符 579660"/>
            <p:cNvSpPr/>
            <p:nvPr/>
          </p:nvSpPr>
          <p:spPr>
            <a:xfrm>
              <a:off x="816" y="3140"/>
              <a:ext cx="33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579662" name="直接连接符 579661"/>
            <p:cNvSpPr/>
            <p:nvPr/>
          </p:nvSpPr>
          <p:spPr>
            <a:xfrm>
              <a:off x="816" y="3528"/>
              <a:ext cx="33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579663" name="文本框 579662"/>
            <p:cNvSpPr txBox="1"/>
            <p:nvPr/>
          </p:nvSpPr>
          <p:spPr>
            <a:xfrm>
              <a:off x="384" y="1059"/>
              <a:ext cx="432" cy="23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altLang="zh-CN" sz="1600">
                  <a:latin typeface="Times New Roman" panose="02020603050405020304" pitchFamily="18" charset="0"/>
                  <a:ea typeface="宋体" panose="02010600030101010101" pitchFamily="2" charset="-122"/>
                </a:rPr>
                <a:t>DB</a:t>
              </a:r>
            </a:p>
          </p:txBody>
        </p:sp>
        <p:sp>
          <p:nvSpPr>
            <p:cNvPr id="579664" name="文本框 579663"/>
            <p:cNvSpPr txBox="1"/>
            <p:nvPr/>
          </p:nvSpPr>
          <p:spPr>
            <a:xfrm>
              <a:off x="440" y="2001"/>
              <a:ext cx="384" cy="58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altLang="zh-CN" sz="1600">
                  <a:latin typeface="Times New Roman" panose="02020603050405020304" pitchFamily="18" charset="0"/>
                  <a:ea typeface="宋体" panose="02010600030101010101" pitchFamily="2" charset="-122"/>
                </a:rPr>
                <a:t>RDWRA0</a:t>
              </a:r>
            </a:p>
          </p:txBody>
        </p:sp>
        <p:sp>
          <p:nvSpPr>
            <p:cNvPr id="579665" name="文本框 579664"/>
            <p:cNvSpPr txBox="1"/>
            <p:nvPr/>
          </p:nvSpPr>
          <p:spPr>
            <a:xfrm>
              <a:off x="240" y="2705"/>
              <a:ext cx="576" cy="23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altLang="zh-CN" sz="1600">
                  <a:latin typeface="Times New Roman" panose="02020603050405020304" pitchFamily="18" charset="0"/>
                  <a:ea typeface="宋体" panose="02010600030101010101" pitchFamily="2" charset="-122"/>
                </a:rPr>
                <a:t>CS</a:t>
              </a:r>
            </a:p>
          </p:txBody>
        </p:sp>
        <p:sp>
          <p:nvSpPr>
            <p:cNvPr id="579666" name="文本框 579665"/>
            <p:cNvSpPr txBox="1"/>
            <p:nvPr/>
          </p:nvSpPr>
          <p:spPr>
            <a:xfrm>
              <a:off x="336" y="3078"/>
              <a:ext cx="480" cy="58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altLang="zh-CN" sz="1600">
                  <a:latin typeface="Times New Roman" panose="02020603050405020304" pitchFamily="18" charset="0"/>
                  <a:ea typeface="宋体" panose="02010600030101010101" pitchFamily="2" charset="-122"/>
                </a:rPr>
                <a:t>CAS0CAS1CAS2</a:t>
              </a:r>
            </a:p>
          </p:txBody>
        </p:sp>
        <p:sp>
          <p:nvSpPr>
            <p:cNvPr id="579667" name="文本框 579666"/>
            <p:cNvSpPr txBox="1"/>
            <p:nvPr/>
          </p:nvSpPr>
          <p:spPr>
            <a:xfrm>
              <a:off x="384" y="3818"/>
              <a:ext cx="576" cy="23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>
                  <a:latin typeface="Times New Roman" panose="02020603050405020304" pitchFamily="18" charset="0"/>
                  <a:ea typeface="宋体" panose="02010600030101010101" pitchFamily="2" charset="-122"/>
                </a:rPr>
                <a:t>SP / EN</a:t>
              </a:r>
            </a:p>
          </p:txBody>
        </p:sp>
        <p:sp>
          <p:nvSpPr>
            <p:cNvPr id="579668" name="直接连接符 579667"/>
            <p:cNvSpPr/>
            <p:nvPr/>
          </p:nvSpPr>
          <p:spPr>
            <a:xfrm>
              <a:off x="576" y="2705"/>
              <a:ext cx="19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9669" name="直接连接符 579668"/>
            <p:cNvSpPr/>
            <p:nvPr/>
          </p:nvSpPr>
          <p:spPr>
            <a:xfrm>
              <a:off x="576" y="2027"/>
              <a:ext cx="19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9670" name="直接连接符 579669"/>
            <p:cNvSpPr/>
            <p:nvPr/>
          </p:nvSpPr>
          <p:spPr>
            <a:xfrm>
              <a:off x="576" y="2172"/>
              <a:ext cx="19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9671" name="直接连接符 579670"/>
            <p:cNvSpPr/>
            <p:nvPr/>
          </p:nvSpPr>
          <p:spPr>
            <a:xfrm flipV="1">
              <a:off x="432" y="3818"/>
              <a:ext cx="144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9672" name="直接连接符 579671"/>
            <p:cNvSpPr/>
            <p:nvPr/>
          </p:nvSpPr>
          <p:spPr>
            <a:xfrm>
              <a:off x="672" y="3818"/>
              <a:ext cx="144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9673" name="文本框 579672"/>
            <p:cNvSpPr txBox="1"/>
            <p:nvPr/>
          </p:nvSpPr>
          <p:spPr>
            <a:xfrm>
              <a:off x="2496" y="3721"/>
              <a:ext cx="1488" cy="2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内部总线</a:t>
              </a:r>
              <a:endParaRPr lang="zh-CN" altLang="en-US" sz="16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79674" name="直接连接符 579673"/>
            <p:cNvSpPr/>
            <p:nvPr/>
          </p:nvSpPr>
          <p:spPr>
            <a:xfrm flipH="1" flipV="1">
              <a:off x="2256" y="3625"/>
              <a:ext cx="192" cy="193"/>
            </a:xfrm>
            <a:prstGeom prst="line">
              <a:avLst/>
            </a:prstGeom>
            <a:ln w="38100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9675" name="矩形 579674"/>
            <p:cNvSpPr/>
            <p:nvPr/>
          </p:nvSpPr>
          <p:spPr>
            <a:xfrm>
              <a:off x="2160" y="1640"/>
              <a:ext cx="2640" cy="145"/>
            </a:xfrm>
            <a:prstGeom prst="rect">
              <a:avLst/>
            </a:pr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9676" name="矩形 579675"/>
            <p:cNvSpPr/>
            <p:nvPr/>
          </p:nvSpPr>
          <p:spPr>
            <a:xfrm>
              <a:off x="2160" y="720"/>
              <a:ext cx="144" cy="3147"/>
            </a:xfrm>
            <a:prstGeom prst="rect">
              <a:avLst/>
            </a:pr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866889" y="998478"/>
            <a:ext cx="4782820" cy="5892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SimSun-ExtB" panose="02010609060101010101" charset="-122"/>
                <a:cs typeface="Times New Roman" panose="02020603050405020304" pitchFamily="18" charset="0"/>
                <a:sym typeface="+mn-ea"/>
              </a:rPr>
              <a:t>6.5.1</a:t>
            </a:r>
            <a:r>
              <a:rPr lang="en-US" altLang="zh-CN" b="1" dirty="0">
                <a:ea typeface="SimSun-ExtB" panose="02010609060101010101" charset="-122"/>
                <a:cs typeface="Times New Roman" panose="02020603050405020304" pitchFamily="18" charset="0"/>
                <a:sym typeface="+mn-ea"/>
              </a:rPr>
              <a:t> 8259A</a:t>
            </a:r>
            <a:r>
              <a:rPr lang="zh-CN" altLang="en-US" b="1" dirty="0">
                <a:latin typeface="Arial" panose="020B0604020202020204" pitchFamily="34" charset="0"/>
                <a:ea typeface="方正小标宋简体" charset="-122"/>
                <a:sym typeface="+mn-ea"/>
              </a:rPr>
              <a:t>内部结构及中断过程</a:t>
            </a:r>
          </a:p>
        </p:txBody>
      </p:sp>
      <p:sp>
        <p:nvSpPr>
          <p:cNvPr id="6" name="矩形 5"/>
          <p:cNvSpPr/>
          <p:nvPr/>
        </p:nvSpPr>
        <p:spPr>
          <a:xfrm>
            <a:off x="592261" y="1866819"/>
            <a:ext cx="2435282" cy="36933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>
              <a:lnSpc>
                <a:spcPct val="90000"/>
              </a:lnSpc>
              <a:buBlip>
                <a:blip r:embed="rId3"/>
              </a:buBlip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1.8259A</a:t>
            </a:r>
            <a:r>
              <a:rPr lang="en-US" altLang="zh-CN" sz="2000" b="1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000" b="1" dirty="0">
                <a:ea typeface="宋体" panose="02010600030101010101" pitchFamily="2" charset="-122"/>
                <a:cs typeface="Times New Roman" panose="02020603050405020304" pitchFamily="18" charset="0"/>
              </a:rPr>
              <a:t>内部结构</a:t>
            </a:r>
          </a:p>
        </p:txBody>
      </p:sp>
      <p:sp>
        <p:nvSpPr>
          <p:cNvPr id="2" name="矩形 1"/>
          <p:cNvSpPr/>
          <p:nvPr/>
        </p:nvSpPr>
        <p:spPr>
          <a:xfrm>
            <a:off x="4951730" y="1560830"/>
            <a:ext cx="1711960" cy="551815"/>
          </a:xfrm>
          <a:prstGeom prst="rect">
            <a:avLst/>
          </a:prstGeom>
          <a:gradFill>
            <a:gsLst>
              <a:gs pos="0">
                <a:srgbClr val="FBFB11"/>
              </a:gs>
              <a:gs pos="100000">
                <a:srgbClr val="83830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CPU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008268" y="1773080"/>
            <a:ext cx="676173" cy="33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>
                <a:latin typeface="Times New Roman" panose="02020603050405020304" pitchFamily="18" charset="0"/>
                <a:ea typeface="宋体" panose="02010600030101010101" pitchFamily="2" charset="-122"/>
              </a:rPr>
              <a:t>INTR</a:t>
            </a:r>
            <a:r>
              <a:rPr lang="en-US" altLang="zh-CN" sz="16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43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381" name="文本占位符 2380"/>
          <p:cNvSpPr>
            <a:spLocks noGrp="1"/>
          </p:cNvSpPr>
          <p:nvPr>
            <p:ph type="body" idx="4294967295"/>
          </p:nvPr>
        </p:nvSpPr>
        <p:spPr>
          <a:xfrm>
            <a:off x="222250" y="2617406"/>
            <a:ext cx="8724900" cy="3629248"/>
          </a:xfrm>
          <a:solidFill>
            <a:schemeClr val="bg1"/>
          </a:solidFill>
        </p:spPr>
        <p:txBody>
          <a:bodyPr/>
          <a:lstStyle/>
          <a:p>
            <a:pPr>
              <a:buClr>
                <a:srgbClr val="800000"/>
              </a:buClr>
            </a:pP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中断请求寄存器（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IRR）</a:t>
            </a:r>
          </a:p>
          <a:p>
            <a:pPr lvl="1"/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存放外部中断源发出的中断请求信号，具有锁存功能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800000"/>
              </a:buClr>
            </a:pP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正在服务寄存器（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ISR）</a:t>
            </a:r>
          </a:p>
          <a:p>
            <a:pPr lvl="1"/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存放正在被服务的中断请求信号，中断嵌套时，有多个比特同时被置“1”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800000"/>
              </a:buClr>
            </a:pP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中断屏蔽寄存器（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IMR）</a:t>
            </a:r>
          </a:p>
          <a:p>
            <a:pPr lvl="1"/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“0”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允许中断；“1”屏蔽中断</a:t>
            </a:r>
          </a:p>
          <a:p>
            <a:pPr>
              <a:buClr>
                <a:srgbClr val="800000"/>
              </a:buClr>
            </a:pP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优先权分析器（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PR）</a:t>
            </a:r>
          </a:p>
          <a:p>
            <a:pPr lvl="1"/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把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IRR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的内容与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ISR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的内容进行比较，响应优先级高的中断</a:t>
            </a:r>
          </a:p>
        </p:txBody>
      </p:sp>
      <p:sp>
        <p:nvSpPr>
          <p:cNvPr id="4" name="标题 311297"/>
          <p:cNvSpPr>
            <a:spLocks noGrp="1"/>
          </p:cNvSpPr>
          <p:nvPr/>
        </p:nvSpPr>
        <p:spPr>
          <a:xfrm>
            <a:off x="827584" y="360331"/>
            <a:ext cx="756084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6.5 8259A</a:t>
            </a:r>
            <a:r>
              <a:rPr lang="zh-CN" altLang="en-US" dirty="0"/>
              <a:t>中断控制器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42538" y="1332833"/>
            <a:ext cx="4499950" cy="5909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6.5.1 </a:t>
            </a:r>
            <a:r>
              <a:rPr lang="en-US" altLang="zh-CN" b="1" dirty="0">
                <a:latin typeface="Times New Roman" panose="02020603050405020304" pitchFamily="18" charset="0"/>
                <a:ea typeface="方正小标宋简体" charset="-122"/>
                <a:cs typeface="Times New Roman" panose="02020603050405020304" pitchFamily="18" charset="0"/>
                <a:sym typeface="+mn-ea"/>
              </a:rPr>
              <a:t>8259A</a:t>
            </a:r>
            <a:r>
              <a:rPr lang="zh-CN" altLang="en-US" b="1" dirty="0">
                <a:ea typeface="方正小标宋简体" charset="-122"/>
                <a:cs typeface="Times New Roman" panose="02020603050405020304" pitchFamily="18" charset="0"/>
                <a:sym typeface="+mn-ea"/>
              </a:rPr>
              <a:t>内部结构及中断过程</a:t>
            </a:r>
          </a:p>
        </p:txBody>
      </p:sp>
      <p:sp>
        <p:nvSpPr>
          <p:cNvPr id="6" name="矩形 5"/>
          <p:cNvSpPr/>
          <p:nvPr/>
        </p:nvSpPr>
        <p:spPr>
          <a:xfrm>
            <a:off x="467544" y="2092991"/>
            <a:ext cx="2843727" cy="42473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>
              <a:lnSpc>
                <a:spcPct val="90000"/>
              </a:lnSpc>
              <a:buBlip>
                <a:blip r:embed="rId3"/>
              </a:buBlip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8259A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内部结构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44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385" name="文本占位符 2384"/>
          <p:cNvSpPr>
            <a:spLocks noGrp="1"/>
          </p:cNvSpPr>
          <p:nvPr>
            <p:ph type="body" idx="4294967295"/>
          </p:nvPr>
        </p:nvSpPr>
        <p:spPr>
          <a:xfrm>
            <a:off x="488950" y="2658592"/>
            <a:ext cx="8458200" cy="3301975"/>
          </a:xfrm>
          <a:solidFill>
            <a:schemeClr val="bg1"/>
          </a:solidFill>
        </p:spPr>
        <p:txBody>
          <a:bodyPr/>
          <a:lstStyle/>
          <a:p>
            <a:pPr>
              <a:buClr>
                <a:srgbClr val="800000"/>
              </a:buClr>
            </a:pPr>
            <a:r>
              <a:rPr lang="zh-CN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数据总线缓冲器</a:t>
            </a:r>
            <a:endParaRPr lang="zh-CN" altLang="zh-CN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三态双向8位缓冲器作为与系统总线的接口</a:t>
            </a:r>
          </a:p>
          <a:p>
            <a:pPr>
              <a:buClr>
                <a:srgbClr val="800000"/>
              </a:buClr>
            </a:pPr>
            <a:r>
              <a:rPr lang="zh-CN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读/写控制逻辑</a:t>
            </a:r>
            <a:endParaRPr lang="zh-CN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800000"/>
              </a:buClr>
              <a:buNone/>
            </a:pP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</a:p>
          <a:p>
            <a:pPr>
              <a:buClr>
                <a:srgbClr val="800000"/>
              </a:buClr>
              <a:buNone/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WR </a:t>
            </a:r>
          </a:p>
          <a:p>
            <a:pPr>
              <a:buClr>
                <a:srgbClr val="800000"/>
              </a:buClr>
              <a:buNone/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一条地址线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A0</a:t>
            </a:r>
          </a:p>
          <a:p>
            <a:pPr>
              <a:buClr>
                <a:srgbClr val="800000"/>
              </a:buClr>
              <a:buNone/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（两个口地址）                                              </a:t>
            </a:r>
          </a:p>
          <a:p>
            <a:pPr>
              <a:buClr>
                <a:srgbClr val="800000"/>
              </a:buClr>
            </a:pPr>
            <a:r>
              <a:rPr lang="zh-CN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级联缓冲器/比较器（</a:t>
            </a:r>
            <a:r>
              <a:rPr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CAS2~CAS0</a:t>
            </a:r>
            <a:r>
              <a:rPr lang="zh-CN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  <a:p>
            <a:pPr lvl="1"/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用于存储和比较从片中所有8259的标识号</a:t>
            </a:r>
          </a:p>
        </p:txBody>
      </p:sp>
      <p:sp>
        <p:nvSpPr>
          <p:cNvPr id="4" name="标题 311297"/>
          <p:cNvSpPr>
            <a:spLocks noGrp="1"/>
          </p:cNvSpPr>
          <p:nvPr/>
        </p:nvSpPr>
        <p:spPr>
          <a:xfrm>
            <a:off x="0" y="26511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6.5 8259A</a:t>
            </a:r>
            <a:r>
              <a:rPr lang="zh-CN" altLang="en-US" dirty="0"/>
              <a:t>中断控制器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42538" y="1273203"/>
            <a:ext cx="4499950" cy="5909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6.5.1 </a:t>
            </a:r>
            <a:r>
              <a:rPr lang="en-US" altLang="zh-CN" b="1" dirty="0">
                <a:latin typeface="Times New Roman" panose="02020603050405020304" pitchFamily="18" charset="0"/>
                <a:ea typeface="方正小标宋简体" charset="-122"/>
                <a:cs typeface="Times New Roman" panose="02020603050405020304" pitchFamily="18" charset="0"/>
                <a:sym typeface="+mn-ea"/>
              </a:rPr>
              <a:t>8259A</a:t>
            </a:r>
            <a:r>
              <a:rPr lang="zh-CN" altLang="en-US" b="1" dirty="0">
                <a:latin typeface="Arial" panose="020B0604020202020204" pitchFamily="34" charset="0"/>
                <a:ea typeface="方正小标宋简体" charset="-122"/>
                <a:sym typeface="+mn-ea"/>
              </a:rPr>
              <a:t>内部结构及中断过程</a:t>
            </a:r>
          </a:p>
        </p:txBody>
      </p:sp>
      <p:sp>
        <p:nvSpPr>
          <p:cNvPr id="6" name="矩形 5"/>
          <p:cNvSpPr/>
          <p:nvPr/>
        </p:nvSpPr>
        <p:spPr>
          <a:xfrm>
            <a:off x="683895" y="2055025"/>
            <a:ext cx="2766783" cy="42473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>
              <a:lnSpc>
                <a:spcPct val="90000"/>
              </a:lnSpc>
              <a:buBlip>
                <a:blip r:embed="rId3"/>
              </a:buBlip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1.8259A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内部</a:t>
            </a:r>
            <a:r>
              <a:rPr lang="zh-CN" altLang="en-US" b="1" dirty="0">
                <a:ea typeface="宋体" panose="02010600030101010101" pitchFamily="2" charset="-122"/>
                <a:cs typeface="Times New Roman" panose="02020603050405020304" pitchFamily="18" charset="0"/>
              </a:rPr>
              <a:t>结构</a:t>
            </a:r>
          </a:p>
        </p:txBody>
      </p:sp>
      <p:graphicFrame>
        <p:nvGraphicFramePr>
          <p:cNvPr id="2386" name="对象 238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4212209"/>
              </p:ext>
            </p:extLst>
          </p:nvPr>
        </p:nvGraphicFramePr>
        <p:xfrm>
          <a:off x="6228184" y="2494605"/>
          <a:ext cx="2124075" cy="3168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840865" imgH="2277110" progId="Visio.Drawing.5">
                  <p:embed/>
                </p:oleObj>
              </mc:Choice>
              <mc:Fallback>
                <p:oleObj r:id="rId4" imgW="1840865" imgH="2277110" progId="Visio.Drawing.5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28184" y="2494605"/>
                        <a:ext cx="2124075" cy="316874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388" name="直接连接符 2387"/>
          <p:cNvCxnSpPr/>
          <p:nvPr/>
        </p:nvCxnSpPr>
        <p:spPr>
          <a:xfrm flipV="1">
            <a:off x="942538" y="3895852"/>
            <a:ext cx="266256" cy="349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2389" name="直接连接符 2388"/>
          <p:cNvCxnSpPr/>
          <p:nvPr/>
        </p:nvCxnSpPr>
        <p:spPr>
          <a:xfrm>
            <a:off x="942538" y="4221088"/>
            <a:ext cx="266256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45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 l="16523" t="12908" r="29409" b="15992"/>
          <a:stretch>
            <a:fillRect/>
          </a:stretch>
        </p:blipFill>
        <p:spPr>
          <a:xfrm>
            <a:off x="1835696" y="2469009"/>
            <a:ext cx="5763383" cy="3968165"/>
          </a:xfrm>
          <a:prstGeom prst="rect">
            <a:avLst/>
          </a:prstGeom>
        </p:spPr>
      </p:pic>
      <p:sp>
        <p:nvSpPr>
          <p:cNvPr id="5" name="标题 311297"/>
          <p:cNvSpPr>
            <a:spLocks noGrp="1"/>
          </p:cNvSpPr>
          <p:nvPr/>
        </p:nvSpPr>
        <p:spPr>
          <a:xfrm>
            <a:off x="0" y="0"/>
            <a:ext cx="9144000" cy="803275"/>
          </a:xfrm>
          <a:prstGeom prst="rect">
            <a:avLst/>
          </a:prstGeom>
          <a:solidFill>
            <a:schemeClr val="accent3">
              <a:lumMod val="95000"/>
            </a:schemeClr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/>
              <a:t>6.5 8259A</a:t>
            </a:r>
            <a:r>
              <a:rPr lang="zh-CN" altLang="en-US" dirty="0"/>
              <a:t>中断控制器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42538" y="1173651"/>
            <a:ext cx="4499950" cy="5909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6.5.1 </a:t>
            </a:r>
            <a:r>
              <a:rPr lang="en-US" altLang="zh-CN" b="1" dirty="0">
                <a:latin typeface="Times New Roman" panose="02020603050405020304" pitchFamily="18" charset="0"/>
                <a:ea typeface="方正小标宋简体" charset="-122"/>
                <a:cs typeface="Times New Roman" panose="02020603050405020304" pitchFamily="18" charset="0"/>
                <a:sym typeface="+mn-ea"/>
              </a:rPr>
              <a:t>8259A</a:t>
            </a:r>
            <a:r>
              <a:rPr lang="zh-CN" altLang="en-US" b="1" dirty="0">
                <a:latin typeface="Arial" panose="020B0604020202020204" pitchFamily="34" charset="0"/>
                <a:ea typeface="方正小标宋简体" charset="-122"/>
                <a:sym typeface="+mn-ea"/>
              </a:rPr>
              <a:t>内部结构及中断过程</a:t>
            </a:r>
          </a:p>
        </p:txBody>
      </p:sp>
      <p:sp>
        <p:nvSpPr>
          <p:cNvPr id="7" name="矩形 6"/>
          <p:cNvSpPr/>
          <p:nvPr/>
        </p:nvSpPr>
        <p:spPr>
          <a:xfrm>
            <a:off x="942538" y="1900113"/>
            <a:ext cx="3485446" cy="42473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l">
              <a:lnSpc>
                <a:spcPct val="90000"/>
              </a:lnSpc>
              <a:buBlip>
                <a:blip r:embed="rId5"/>
              </a:buBlip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8259A </a:t>
            </a:r>
            <a:r>
              <a:rPr lang="zh-CN" altLang="en-US" b="1" dirty="0">
                <a:ea typeface="宋体" panose="02010600030101010101" pitchFamily="2" charset="-122"/>
                <a:cs typeface="Times New Roman" panose="02020603050405020304" pitchFamily="18" charset="0"/>
              </a:rPr>
              <a:t>中断过程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46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标题 311297"/>
          <p:cNvSpPr>
            <a:spLocks noGrp="1"/>
          </p:cNvSpPr>
          <p:nvPr/>
        </p:nvSpPr>
        <p:spPr>
          <a:xfrm>
            <a:off x="0" y="0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/>
              <a:t>6.5 8259A</a:t>
            </a:r>
            <a:r>
              <a:rPr lang="zh-CN" altLang="en-US" dirty="0"/>
              <a:t>中断控制器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043608" y="1171195"/>
            <a:ext cx="4586605" cy="5892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6.5.1 </a:t>
            </a:r>
            <a:r>
              <a:rPr lang="en-US" altLang="zh-CN" b="1" dirty="0">
                <a:latin typeface="Times New Roman" panose="02020603050405020304" pitchFamily="18" charset="0"/>
                <a:ea typeface="方正小标宋简体" charset="-122"/>
                <a:cs typeface="Times New Roman" panose="02020603050405020304" pitchFamily="18" charset="0"/>
                <a:sym typeface="+mn-ea"/>
              </a:rPr>
              <a:t>8259A</a:t>
            </a:r>
            <a:r>
              <a:rPr lang="zh-CN" altLang="en-US" b="1" dirty="0">
                <a:latin typeface="Arial" panose="020B0604020202020204" pitchFamily="34" charset="0"/>
                <a:ea typeface="方正小标宋简体" charset="-122"/>
                <a:sym typeface="+mn-ea"/>
              </a:rPr>
              <a:t>内部结构及中断过程</a:t>
            </a:r>
          </a:p>
        </p:txBody>
      </p:sp>
      <p:sp>
        <p:nvSpPr>
          <p:cNvPr id="80898" name="Text Box 1026"/>
          <p:cNvSpPr txBox="1"/>
          <p:nvPr/>
        </p:nvSpPr>
        <p:spPr>
          <a:xfrm>
            <a:off x="539750" y="2362518"/>
            <a:ext cx="8305800" cy="433832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INTA#(1)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8259A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主要完成以下动作：</a:t>
            </a:r>
            <a:endParaRPr lang="en-US" altLang="zh-CN" dirty="0">
              <a:solidFill>
                <a:srgbClr val="FF3300"/>
              </a:solidFill>
              <a:latin typeface="Times New Roman" panose="02020603050405020304" pitchFamily="18" charset="0"/>
              <a:ea typeface="隶书" panose="02010509060101010101" pitchFamily="49" charset="-122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Char char="•"/>
            </a:pPr>
            <a:r>
              <a:rPr lang="zh-CN" altLang="en-US" b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禁止新的</a:t>
            </a:r>
            <a:r>
              <a:rPr lang="en-US" altLang="zh-CN" b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IRR</a:t>
            </a:r>
            <a:r>
              <a:rPr lang="zh-CN" altLang="en-US" b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请求；</a:t>
            </a:r>
          </a:p>
          <a:p>
            <a:pPr>
              <a:spcBef>
                <a:spcPct val="50000"/>
              </a:spcBef>
              <a:buChar char="•"/>
            </a:pPr>
            <a:r>
              <a:rPr lang="en-US" altLang="zh-CN" b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ISR</a:t>
            </a:r>
            <a:r>
              <a:rPr lang="zh-CN" altLang="en-US" b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相应位置位；</a:t>
            </a:r>
          </a:p>
          <a:p>
            <a:pPr>
              <a:spcBef>
                <a:spcPct val="50000"/>
              </a:spcBef>
              <a:buChar char="•"/>
            </a:pPr>
            <a:r>
              <a:rPr lang="en-US" altLang="zh-CN" b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IRR</a:t>
            </a:r>
            <a:r>
              <a:rPr lang="zh-CN" altLang="en-US" b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相应位清零。</a:t>
            </a:r>
          </a:p>
          <a:p>
            <a:pPr>
              <a:spcBef>
                <a:spcPct val="50000"/>
              </a:spcBef>
              <a:buChar char="•"/>
            </a:pPr>
            <a:r>
              <a:rPr lang="zh-CN" altLang="en-US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多片</a:t>
            </a:r>
            <a:r>
              <a:rPr lang="en-US" altLang="zh-CN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8259</a:t>
            </a:r>
            <a:r>
              <a:rPr lang="zh-CN" altLang="en-US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时主向从发级联地址</a:t>
            </a:r>
          </a:p>
          <a:p>
            <a:pPr>
              <a:spcBef>
                <a:spcPct val="50000"/>
              </a:spcBef>
            </a:pP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INTA #(1)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 ，</a:t>
            </a: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8259A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主要完成以下动作：</a:t>
            </a:r>
            <a:endParaRPr lang="zh-CN" altLang="en-US" dirty="0">
              <a:solidFill>
                <a:srgbClr val="FF3300"/>
              </a:solidFill>
              <a:latin typeface="Times New Roman" panose="02020603050405020304" pitchFamily="18" charset="0"/>
              <a:ea typeface="隶书" panose="02010509060101010101" pitchFamily="49" charset="-122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Char char="•"/>
            </a:pPr>
            <a:r>
              <a:rPr lang="zh-CN" altLang="en-US" b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类型码送数据总线，多片时由从片发中断类型码；</a:t>
            </a:r>
          </a:p>
          <a:p>
            <a:pPr>
              <a:spcBef>
                <a:spcPct val="50000"/>
              </a:spcBef>
              <a:buChar char="•"/>
            </a:pPr>
            <a:r>
              <a:rPr lang="zh-CN" altLang="en-US" b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在中断自动结束方式下，清除</a:t>
            </a:r>
            <a:r>
              <a:rPr lang="en-US" altLang="zh-CN" b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ISR</a:t>
            </a:r>
            <a:r>
              <a:rPr lang="zh-CN" altLang="en-US" b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相应位复位。</a:t>
            </a:r>
            <a:endParaRPr lang="en-US" altLang="zh-CN" b="0" dirty="0">
              <a:latin typeface="Times New Roman" panose="02020603050405020304" pitchFamily="18" charset="0"/>
              <a:ea typeface="隶书" panose="020105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99592" y="1935056"/>
            <a:ext cx="3485446" cy="42473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l">
              <a:lnSpc>
                <a:spcPct val="90000"/>
              </a:lnSpc>
              <a:buBlip>
                <a:blip r:embed="rId3"/>
              </a:buBlip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8259A </a:t>
            </a:r>
            <a:r>
              <a:rPr lang="zh-CN" altLang="en-US" b="1" dirty="0">
                <a:ea typeface="宋体" panose="02010600030101010101" pitchFamily="2" charset="-122"/>
                <a:cs typeface="Times New Roman" panose="02020603050405020304" pitchFamily="18" charset="0"/>
              </a:rPr>
              <a:t>中断过程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47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标题 311297"/>
          <p:cNvSpPr>
            <a:spLocks noGrp="1"/>
          </p:cNvSpPr>
          <p:nvPr/>
        </p:nvSpPr>
        <p:spPr>
          <a:xfrm>
            <a:off x="0" y="69515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6.5 8259A</a:t>
            </a:r>
            <a:r>
              <a:rPr lang="zh-CN" altLang="en-US" dirty="0"/>
              <a:t>中断控制器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005646" y="1196752"/>
            <a:ext cx="3571812" cy="5909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6.5.2 </a:t>
            </a:r>
            <a:r>
              <a:rPr lang="en-US" altLang="zh-CN" b="1" dirty="0">
                <a:latin typeface="Times New Roman" panose="02020603050405020304" pitchFamily="18" charset="0"/>
                <a:ea typeface="方正小标宋简体" charset="-122"/>
                <a:cs typeface="Times New Roman" panose="02020603050405020304" pitchFamily="18" charset="0"/>
                <a:sym typeface="+mn-ea"/>
              </a:rPr>
              <a:t>8259A</a:t>
            </a:r>
            <a:r>
              <a:rPr lang="zh-CN" altLang="en-US" b="1" dirty="0">
                <a:latin typeface="Arial" panose="020B0604020202020204" pitchFamily="34" charset="0"/>
                <a:ea typeface="方正小标宋简体" charset="-122"/>
                <a:sym typeface="+mn-ea"/>
              </a:rPr>
              <a:t>的引脚及功能</a:t>
            </a:r>
          </a:p>
        </p:txBody>
      </p:sp>
      <p:graphicFrame>
        <p:nvGraphicFramePr>
          <p:cNvPr id="587778" name="对象 587777"/>
          <p:cNvGraphicFramePr/>
          <p:nvPr>
            <p:extLst>
              <p:ext uri="{D42A27DB-BD31-4B8C-83A1-F6EECF244321}">
                <p14:modId xmlns:p14="http://schemas.microsoft.com/office/powerpoint/2010/main" val="1540846536"/>
              </p:ext>
            </p:extLst>
          </p:nvPr>
        </p:nvGraphicFramePr>
        <p:xfrm>
          <a:off x="6356822" y="2556590"/>
          <a:ext cx="2668905" cy="3262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2258695" imgH="2761615" progId="Word.Document.8">
                  <p:embed/>
                </p:oleObj>
              </mc:Choice>
              <mc:Fallback>
                <p:oleObj r:id="rId4" imgW="2258695" imgH="2761615" progId="Word.Document.8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5"/>
                      <a:srcRect r="9264" b="12752"/>
                      <a:stretch>
                        <a:fillRect/>
                      </a:stretch>
                    </p:blipFill>
                    <p:spPr>
                      <a:xfrm>
                        <a:off x="6356822" y="2556590"/>
                        <a:ext cx="2668905" cy="32626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7779" name="文本框 587778"/>
          <p:cNvSpPr txBox="1"/>
          <p:nvPr/>
        </p:nvSpPr>
        <p:spPr>
          <a:xfrm>
            <a:off x="6673820" y="5846763"/>
            <a:ext cx="1787733" cy="36933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none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8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8259A </a:t>
            </a:r>
            <a:r>
              <a:rPr lang="zh-CN" altLang="en-US" sz="18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的引脚图</a:t>
            </a:r>
          </a:p>
        </p:txBody>
      </p:sp>
      <p:sp>
        <p:nvSpPr>
          <p:cNvPr id="215046" name="Rectangle 6"/>
          <p:cNvSpPr/>
          <p:nvPr/>
        </p:nvSpPr>
        <p:spPr>
          <a:xfrm>
            <a:off x="307177" y="2180908"/>
            <a:ext cx="6049645" cy="429133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457200" indent="-457200" eaLnBrk="1" hangingPunct="1">
              <a:spcBef>
                <a:spcPct val="50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ea typeface="隶书" panose="02010509060101010101" pitchFamily="49" charset="-122"/>
              </a:rPr>
              <a:t>D7~D0</a:t>
            </a:r>
            <a:r>
              <a:rPr lang="zh-CN" altLang="en-US" sz="2000" dirty="0">
                <a:latin typeface="Times New Roman" panose="02020603050405020304" pitchFamily="18" charset="0"/>
                <a:ea typeface="隶书" panose="02010509060101010101" pitchFamily="49" charset="-122"/>
              </a:rPr>
              <a:t>：</a:t>
            </a:r>
            <a:r>
              <a:rPr lang="zh-CN" altLang="en-US" sz="2000" b="0" dirty="0">
                <a:latin typeface="Times New Roman" panose="02020603050405020304" pitchFamily="18" charset="0"/>
                <a:ea typeface="隶书" panose="02010509060101010101" pitchFamily="49" charset="-122"/>
              </a:rPr>
              <a:t>和数据总线相连，实现和</a:t>
            </a:r>
            <a:r>
              <a:rPr lang="en-US" altLang="zh-CN" sz="2000" b="0" dirty="0">
                <a:latin typeface="Times New Roman" panose="02020603050405020304" pitchFamily="18" charset="0"/>
                <a:ea typeface="隶书" panose="02010509060101010101" pitchFamily="49" charset="-122"/>
              </a:rPr>
              <a:t>CPU</a:t>
            </a:r>
            <a:r>
              <a:rPr lang="zh-CN" altLang="en-US" sz="2000" b="0" dirty="0">
                <a:latin typeface="Times New Roman" panose="02020603050405020304" pitchFamily="18" charset="0"/>
                <a:ea typeface="隶书" panose="02010509060101010101" pitchFamily="49" charset="-122"/>
              </a:rPr>
              <a:t>数据交换</a:t>
            </a:r>
          </a:p>
          <a:p>
            <a:pPr marL="457200" indent="-457200" eaLnBrk="1" hangingPunct="1">
              <a:spcBef>
                <a:spcPct val="50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</a:rPr>
              <a:t>INT</a:t>
            </a:r>
            <a:r>
              <a:rPr lang="zh-CN" altLang="en-US" sz="2000" dirty="0">
                <a:latin typeface="Times New Roman" panose="02020603050405020304" pitchFamily="18" charset="0"/>
              </a:rPr>
              <a:t>：</a:t>
            </a:r>
            <a:r>
              <a:rPr lang="zh-CN" altLang="en-US" sz="2000" b="0" dirty="0">
                <a:latin typeface="Times New Roman" panose="02020603050405020304" pitchFamily="18" charset="0"/>
                <a:ea typeface="隶书" panose="02010509060101010101" pitchFamily="49" charset="-122"/>
              </a:rPr>
              <a:t>和</a:t>
            </a:r>
            <a:r>
              <a:rPr lang="en-US" altLang="zh-CN" sz="2000" b="0" dirty="0">
                <a:latin typeface="Times New Roman" panose="02020603050405020304" pitchFamily="18" charset="0"/>
                <a:ea typeface="隶书" panose="02010509060101010101" pitchFamily="49" charset="-122"/>
              </a:rPr>
              <a:t>CPU</a:t>
            </a:r>
            <a:r>
              <a:rPr lang="zh-CN" altLang="en-US" sz="2000" b="0" dirty="0">
                <a:latin typeface="Times New Roman" panose="02020603050405020304" pitchFamily="18" charset="0"/>
                <a:ea typeface="隶书" panose="02010509060101010101" pitchFamily="49" charset="-122"/>
              </a:rPr>
              <a:t>的</a:t>
            </a:r>
            <a:r>
              <a:rPr lang="en-US" altLang="zh-CN" sz="2000" b="0" dirty="0">
                <a:latin typeface="Times New Roman" panose="02020603050405020304" pitchFamily="18" charset="0"/>
                <a:ea typeface="隶书" panose="02010509060101010101" pitchFamily="49" charset="-122"/>
              </a:rPr>
              <a:t>INTR</a:t>
            </a:r>
            <a:r>
              <a:rPr lang="zh-CN" altLang="en-US" sz="2000" b="0" dirty="0">
                <a:latin typeface="Times New Roman" panose="02020603050405020304" pitchFamily="18" charset="0"/>
                <a:ea typeface="隶书" panose="02010509060101010101" pitchFamily="49" charset="-122"/>
              </a:rPr>
              <a:t>相连，向</a:t>
            </a:r>
            <a:r>
              <a:rPr lang="en-US" altLang="zh-CN" sz="2000" b="0" dirty="0">
                <a:latin typeface="Times New Roman" panose="02020603050405020304" pitchFamily="18" charset="0"/>
                <a:ea typeface="隶书" panose="02010509060101010101" pitchFamily="49" charset="-122"/>
              </a:rPr>
              <a:t>CPU</a:t>
            </a:r>
            <a:r>
              <a:rPr lang="zh-CN" altLang="en-US" sz="2000" b="0" dirty="0">
                <a:latin typeface="Times New Roman" panose="02020603050405020304" pitchFamily="18" charset="0"/>
                <a:ea typeface="隶书" panose="02010509060101010101" pitchFamily="49" charset="-122"/>
              </a:rPr>
              <a:t>发中断请求</a:t>
            </a:r>
          </a:p>
          <a:p>
            <a:pPr marL="457200" indent="-457200" eaLnBrk="1" hangingPunct="1">
              <a:spcBef>
                <a:spcPct val="50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ea typeface="隶书" panose="02010509060101010101" pitchFamily="49" charset="-122"/>
              </a:rPr>
              <a:t>INTA</a:t>
            </a:r>
            <a:r>
              <a:rPr lang="zh-CN" altLang="en-US" sz="2000" dirty="0">
                <a:latin typeface="Times New Roman" panose="02020603050405020304" pitchFamily="18" charset="0"/>
                <a:ea typeface="隶书" panose="02010509060101010101" pitchFamily="49" charset="-122"/>
              </a:rPr>
              <a:t>：</a:t>
            </a:r>
            <a:r>
              <a:rPr lang="zh-CN" altLang="en-US" sz="2000" b="0" dirty="0">
                <a:latin typeface="Times New Roman" panose="02020603050405020304" pitchFamily="18" charset="0"/>
                <a:ea typeface="隶书" panose="02010509060101010101" pitchFamily="49" charset="-122"/>
              </a:rPr>
              <a:t>接收</a:t>
            </a:r>
            <a:r>
              <a:rPr lang="en-US" altLang="zh-CN" sz="2000" b="0" dirty="0">
                <a:latin typeface="Times New Roman" panose="02020603050405020304" pitchFamily="18" charset="0"/>
                <a:ea typeface="隶书" panose="02010509060101010101" pitchFamily="49" charset="-122"/>
              </a:rPr>
              <a:t>CPU</a:t>
            </a:r>
            <a:r>
              <a:rPr lang="zh-CN" altLang="en-US" sz="2000" b="0" dirty="0">
                <a:latin typeface="Times New Roman" panose="02020603050405020304" pitchFamily="18" charset="0"/>
                <a:ea typeface="隶书" panose="02010509060101010101" pitchFamily="49" charset="-122"/>
              </a:rPr>
              <a:t>的中断应答信号（两个负脉冲）</a:t>
            </a:r>
          </a:p>
          <a:p>
            <a:pPr marL="457200" indent="-457200" eaLnBrk="1" hangingPunct="1">
              <a:spcBef>
                <a:spcPct val="50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ea typeface="隶书" panose="02010509060101010101" pitchFamily="49" charset="-122"/>
              </a:rPr>
              <a:t>A0</a:t>
            </a:r>
            <a:r>
              <a:rPr lang="zh-CN" altLang="en-US" sz="2000" dirty="0">
                <a:latin typeface="Times New Roman" panose="02020603050405020304" pitchFamily="18" charset="0"/>
                <a:ea typeface="隶书" panose="02010509060101010101" pitchFamily="49" charset="-122"/>
              </a:rPr>
              <a:t>：</a:t>
            </a:r>
            <a:r>
              <a:rPr lang="zh-CN" altLang="en-US" sz="2000" b="0" dirty="0">
                <a:latin typeface="Times New Roman" panose="02020603050405020304" pitchFamily="18" charset="0"/>
                <a:ea typeface="隶书" panose="02010509060101010101" pitchFamily="49" charset="-122"/>
              </a:rPr>
              <a:t>命令选择地址（端口地址）。</a:t>
            </a:r>
          </a:p>
          <a:p>
            <a:pPr marL="457200" indent="-457200" eaLnBrk="1" hangingPunct="1">
              <a:spcBef>
                <a:spcPct val="50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ea typeface="隶书" panose="02010509060101010101" pitchFamily="49" charset="-122"/>
              </a:rPr>
              <a:t>IR7~IR0</a:t>
            </a:r>
            <a:r>
              <a:rPr lang="zh-CN" altLang="en-US" sz="2000" dirty="0">
                <a:latin typeface="Times New Roman" panose="02020603050405020304" pitchFamily="18" charset="0"/>
                <a:ea typeface="隶书" panose="02010509060101010101" pitchFamily="49" charset="-122"/>
              </a:rPr>
              <a:t>：</a:t>
            </a:r>
            <a:r>
              <a:rPr lang="zh-CN" altLang="en-US" sz="2000" b="0" dirty="0">
                <a:latin typeface="Times New Roman" panose="02020603050405020304" pitchFamily="18" charset="0"/>
                <a:ea typeface="隶书" panose="02010509060101010101" pitchFamily="49" charset="-122"/>
              </a:rPr>
              <a:t>接收外设的中断请求</a:t>
            </a:r>
          </a:p>
          <a:p>
            <a:pPr marL="457200" indent="-457200" eaLnBrk="1" hangingPunct="1">
              <a:spcBef>
                <a:spcPct val="50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ea typeface="隶书" panose="02010509060101010101" pitchFamily="49" charset="-122"/>
              </a:rPr>
              <a:t>CAS</a:t>
            </a:r>
            <a:r>
              <a:rPr lang="en-US" altLang="zh-CN" sz="2000" baseline="-25000" dirty="0">
                <a:latin typeface="Times New Roman" panose="02020603050405020304" pitchFamily="18" charset="0"/>
                <a:ea typeface="隶书" panose="02010509060101010101" pitchFamily="49" charset="-122"/>
              </a:rPr>
              <a:t>2</a:t>
            </a:r>
            <a:r>
              <a:rPr lang="en-US" altLang="zh-CN" sz="2000" dirty="0">
                <a:latin typeface="Times New Roman" panose="02020603050405020304" pitchFamily="18" charset="0"/>
                <a:ea typeface="隶书" panose="02010509060101010101" pitchFamily="49" charset="-122"/>
              </a:rPr>
              <a:t>~CAS</a:t>
            </a:r>
            <a:r>
              <a:rPr lang="en-US" altLang="zh-CN" sz="2000" baseline="-25000" dirty="0">
                <a:latin typeface="Times New Roman" panose="02020603050405020304" pitchFamily="18" charset="0"/>
                <a:ea typeface="隶书" panose="02010509060101010101" pitchFamily="49" charset="-122"/>
              </a:rPr>
              <a:t>0</a:t>
            </a:r>
            <a:r>
              <a:rPr lang="zh-CN" altLang="en-US" sz="2000" dirty="0">
                <a:latin typeface="Times New Roman" panose="02020603050405020304" pitchFamily="18" charset="0"/>
                <a:ea typeface="隶书" panose="02010509060101010101" pitchFamily="49" charset="-122"/>
              </a:rPr>
              <a:t>：</a:t>
            </a:r>
            <a:r>
              <a:rPr lang="zh-CN" altLang="en-US" sz="2000" b="0" dirty="0">
                <a:latin typeface="Times New Roman" panose="02020603050405020304" pitchFamily="18" charset="0"/>
                <a:ea typeface="隶书" panose="02010509060101010101" pitchFamily="49" charset="-122"/>
              </a:rPr>
              <a:t>输入输出级联线</a:t>
            </a:r>
          </a:p>
          <a:p>
            <a:pPr marL="457200" indent="-457200" eaLnBrk="1" hangingPunct="1">
              <a:spcBef>
                <a:spcPct val="50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ea typeface="隶书" panose="02010509060101010101" pitchFamily="49" charset="-122"/>
              </a:rPr>
              <a:t>SP/EN</a:t>
            </a:r>
            <a:r>
              <a:rPr lang="zh-CN" altLang="en-US" sz="2000" dirty="0">
                <a:latin typeface="Times New Roman" panose="02020603050405020304" pitchFamily="18" charset="0"/>
                <a:ea typeface="隶书" panose="02010509060101010101" pitchFamily="49" charset="-122"/>
              </a:rPr>
              <a:t>：</a:t>
            </a:r>
            <a:r>
              <a:rPr lang="zh-CN" altLang="en-US" sz="2000" b="0" dirty="0">
                <a:latin typeface="Times New Roman" panose="02020603050405020304" pitchFamily="18" charset="0"/>
                <a:ea typeface="隶书" panose="02010509060101010101" pitchFamily="49" charset="-122"/>
              </a:rPr>
              <a:t>此引腿是双向的（是否缓冲方式工作），</a:t>
            </a:r>
            <a:br>
              <a:rPr lang="zh-CN" altLang="en-US" sz="2000" b="0" dirty="0">
                <a:latin typeface="Times New Roman" panose="02020603050405020304" pitchFamily="18" charset="0"/>
                <a:ea typeface="隶书" panose="02010509060101010101" pitchFamily="49" charset="-122"/>
              </a:rPr>
            </a:br>
            <a:r>
              <a:rPr lang="zh-CN" altLang="en-US" sz="2000" b="0" dirty="0">
                <a:latin typeface="Times New Roman" panose="02020603050405020304" pitchFamily="18" charset="0"/>
                <a:ea typeface="隶书" panose="02010509060101010101" pitchFamily="49" charset="-122"/>
              </a:rPr>
              <a:t>作为输入</a:t>
            </a:r>
            <a:r>
              <a:rPr lang="en-US" altLang="zh-CN" sz="2000" b="0" dirty="0">
                <a:latin typeface="Times New Roman" panose="02020603050405020304" pitchFamily="18" charset="0"/>
                <a:ea typeface="隶书" panose="02010509060101010101" pitchFamily="49" charset="-122"/>
              </a:rPr>
              <a:t>(</a:t>
            </a:r>
            <a:r>
              <a:rPr lang="zh-CN" altLang="en-US" sz="2000" b="0" dirty="0">
                <a:latin typeface="Times New Roman" panose="02020603050405020304" pitchFamily="18" charset="0"/>
                <a:ea typeface="隶书" panose="02010509060101010101" pitchFamily="49" charset="-122"/>
              </a:rPr>
              <a:t>非缓冲方式</a:t>
            </a:r>
            <a:r>
              <a:rPr lang="en-US" altLang="zh-CN" sz="2000" b="0" dirty="0">
                <a:latin typeface="Times New Roman" panose="02020603050405020304" pitchFamily="18" charset="0"/>
                <a:ea typeface="隶书" panose="02010509060101010101" pitchFamily="49" charset="-122"/>
              </a:rPr>
              <a:t>)</a:t>
            </a:r>
            <a:r>
              <a:rPr lang="zh-CN" altLang="en-US" sz="2000" b="0" dirty="0">
                <a:latin typeface="Times New Roman" panose="02020603050405020304" pitchFamily="18" charset="0"/>
                <a:ea typeface="隶书" panose="02010509060101010101" pitchFamily="49" charset="-122"/>
              </a:rPr>
              <a:t>：</a:t>
            </a:r>
          </a:p>
          <a:p>
            <a:pPr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000" dirty="0">
                <a:latin typeface="Times New Roman" panose="02020603050405020304" pitchFamily="18" charset="0"/>
                <a:ea typeface="隶书" panose="02010509060101010101" pitchFamily="49" charset="-122"/>
              </a:rPr>
              <a:t>       决定本片是主片</a:t>
            </a:r>
            <a:r>
              <a:rPr lang="en-US" altLang="zh-CN" sz="2000" dirty="0">
                <a:latin typeface="Times New Roman" panose="02020603050405020304" pitchFamily="18" charset="0"/>
                <a:ea typeface="隶书" panose="02010509060101010101" pitchFamily="49" charset="-122"/>
              </a:rPr>
              <a:t>(=1)</a:t>
            </a:r>
            <a:r>
              <a:rPr lang="zh-CN" altLang="en-US" sz="2000" dirty="0">
                <a:latin typeface="Times New Roman" panose="02020603050405020304" pitchFamily="18" charset="0"/>
                <a:ea typeface="隶书" panose="02010509060101010101" pitchFamily="49" charset="-122"/>
              </a:rPr>
              <a:t>还是从片（</a:t>
            </a:r>
            <a:r>
              <a:rPr lang="en-US" altLang="zh-CN" sz="2000" dirty="0">
                <a:latin typeface="Times New Roman" panose="02020603050405020304" pitchFamily="18" charset="0"/>
                <a:ea typeface="隶书" panose="02010509060101010101" pitchFamily="49" charset="-122"/>
              </a:rPr>
              <a:t>=0</a:t>
            </a:r>
            <a:r>
              <a:rPr lang="zh-CN" altLang="en-US" sz="2000" dirty="0">
                <a:latin typeface="Times New Roman" panose="02020603050405020304" pitchFamily="18" charset="0"/>
                <a:ea typeface="隶书" panose="02010509060101010101" pitchFamily="49" charset="-122"/>
              </a:rPr>
              <a:t>）；</a:t>
            </a:r>
            <a:br>
              <a:rPr lang="zh-CN" altLang="en-US" sz="2000" dirty="0">
                <a:latin typeface="Times New Roman" panose="02020603050405020304" pitchFamily="18" charset="0"/>
                <a:ea typeface="隶书" panose="02010509060101010101" pitchFamily="49" charset="-122"/>
              </a:rPr>
            </a:br>
            <a:r>
              <a:rPr lang="zh-CN" altLang="en-US" sz="2000" dirty="0">
                <a:latin typeface="Times New Roman" panose="02020603050405020304" pitchFamily="18" charset="0"/>
                <a:ea typeface="隶书" panose="02010509060101010101" pitchFamily="49" charset="-122"/>
              </a:rPr>
              <a:t>      作为输出（缓冲方式）：使数据总线驱动器启动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150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150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150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150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150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2150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2150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2150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46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48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标题 311297"/>
          <p:cNvSpPr>
            <a:spLocks noGrp="1"/>
          </p:cNvSpPr>
          <p:nvPr/>
        </p:nvSpPr>
        <p:spPr>
          <a:xfrm>
            <a:off x="0" y="0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6.5 8259A</a:t>
            </a:r>
            <a:r>
              <a:rPr lang="zh-CN" altLang="en-US" dirty="0"/>
              <a:t>中断控制器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53470" y="1178201"/>
            <a:ext cx="3773790" cy="60837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6.5.3 </a:t>
            </a:r>
            <a:r>
              <a:rPr lang="en-US" altLang="zh-CN" sz="2800" b="1" dirty="0">
                <a:latin typeface="Times New Roman" panose="02020603050405020304" pitchFamily="18" charset="0"/>
                <a:ea typeface="方正小标宋简体" charset="-122"/>
                <a:cs typeface="Times New Roman" panose="02020603050405020304" pitchFamily="18" charset="0"/>
                <a:sym typeface="+mn-ea"/>
              </a:rPr>
              <a:t>8259A</a:t>
            </a:r>
            <a:r>
              <a:rPr lang="zh-CN" altLang="en-US" sz="2800" b="1" dirty="0">
                <a:ea typeface="方正小标宋简体" charset="-122"/>
                <a:cs typeface="Times New Roman" panose="02020603050405020304" pitchFamily="18" charset="0"/>
                <a:sym typeface="+mn-ea"/>
              </a:rPr>
              <a:t>的</a:t>
            </a:r>
            <a:r>
              <a:rPr lang="zh-CN" altLang="en-US" sz="2800" b="1" dirty="0">
                <a:latin typeface="Arial" panose="020B0604020202020204" pitchFamily="34" charset="0"/>
                <a:ea typeface="方正小标宋简体" charset="-122"/>
                <a:sym typeface="+mn-ea"/>
              </a:rPr>
              <a:t>工作方式</a:t>
            </a:r>
          </a:p>
        </p:txBody>
      </p:sp>
      <p:sp>
        <p:nvSpPr>
          <p:cNvPr id="82946" name="Text Box 1026"/>
          <p:cNvSpPr txBox="1"/>
          <p:nvPr/>
        </p:nvSpPr>
        <p:spPr>
          <a:xfrm>
            <a:off x="482336" y="2701036"/>
            <a:ext cx="8229600" cy="1014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spcBef>
                <a:spcPct val="50000"/>
              </a:spcBef>
            </a:pPr>
            <a:r>
              <a:rPr lang="zh-CN" altLang="en-US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  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(1)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全嵌套方式</a:t>
            </a:r>
          </a:p>
          <a:p>
            <a:pPr algn="just" eaLnBrk="1" hangingPunct="1">
              <a:spcBef>
                <a:spcPct val="50000"/>
              </a:spcBef>
            </a:pP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中断请求按优先级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IR0→IR7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进行处理，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IR0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的优先级最高</a:t>
            </a:r>
            <a:r>
              <a:rPr lang="zh-CN" altLang="en-US" b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。</a:t>
            </a:r>
            <a:endParaRPr lang="zh-CN" altLang="en-US" b="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82947" name="Text Box 1027"/>
          <p:cNvSpPr txBox="1"/>
          <p:nvPr/>
        </p:nvSpPr>
        <p:spPr>
          <a:xfrm>
            <a:off x="457200" y="3849688"/>
            <a:ext cx="8305800" cy="23069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spcBef>
                <a:spcPct val="50000"/>
              </a:spcBef>
            </a:pPr>
            <a:r>
              <a:rPr lang="en-US" altLang="zh-CN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  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(2)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特殊全嵌套方式</a:t>
            </a:r>
          </a:p>
          <a:p>
            <a:pPr algn="just" eaLnBrk="1" hangingPunct="1">
              <a:spcBef>
                <a:spcPct val="50000"/>
              </a:spcBef>
            </a:pPr>
            <a:r>
              <a:rPr lang="zh-CN" altLang="en-US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  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特殊全嵌套和正常全嵌套方式基本相同，只有一点不同，即当处理某一级中断时，如果有同级的中断请求，那么也会给予响应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.</a:t>
            </a:r>
          </a:p>
          <a:p>
            <a:pPr algn="just" eaLnBrk="1" hangingPunct="1">
              <a:spcBef>
                <a:spcPct val="50000"/>
              </a:spcBef>
            </a:pP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注意：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特殊全嵌套方式一般用于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8259A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级联系统的主片中</a:t>
            </a:r>
            <a:r>
              <a:rPr lang="zh-CN" altLang="en-US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矩形 6"/>
          <p:cNvSpPr/>
          <p:nvPr/>
        </p:nvSpPr>
        <p:spPr>
          <a:xfrm>
            <a:off x="566738" y="2048669"/>
            <a:ext cx="3453130" cy="42354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>
              <a:lnSpc>
                <a:spcPct val="90000"/>
              </a:lnSpc>
              <a:buBlip>
                <a:blip r:embed="rId4"/>
              </a:buBlip>
            </a:pP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b="1" dirty="0"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b="1" dirty="0"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设置优先级的方式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49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标题 311297"/>
          <p:cNvSpPr>
            <a:spLocks noGrp="1"/>
          </p:cNvSpPr>
          <p:nvPr/>
        </p:nvSpPr>
        <p:spPr>
          <a:xfrm>
            <a:off x="0" y="0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6.5 8259A</a:t>
            </a:r>
            <a:r>
              <a:rPr lang="zh-CN" altLang="en-US" dirty="0"/>
              <a:t>中断控制器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79689" y="1168122"/>
            <a:ext cx="3262432" cy="5909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6.5.3 </a:t>
            </a:r>
            <a:r>
              <a:rPr lang="en-US" altLang="zh-CN" b="1" dirty="0">
                <a:latin typeface="Times New Roman" panose="02020603050405020304" pitchFamily="18" charset="0"/>
                <a:ea typeface="方正小标宋简体" charset="-122"/>
                <a:cs typeface="Times New Roman" panose="02020603050405020304" pitchFamily="18" charset="0"/>
                <a:sym typeface="+mn-ea"/>
              </a:rPr>
              <a:t>8259A</a:t>
            </a:r>
            <a:r>
              <a:rPr lang="zh-CN" altLang="en-US" b="1" dirty="0">
                <a:latin typeface="Arial" panose="020B0604020202020204" pitchFamily="34" charset="0"/>
                <a:ea typeface="方正小标宋简体" charset="-122"/>
                <a:sym typeface="+mn-ea"/>
              </a:rPr>
              <a:t>的工作方式</a:t>
            </a:r>
          </a:p>
        </p:txBody>
      </p:sp>
      <p:sp>
        <p:nvSpPr>
          <p:cNvPr id="7" name="矩形 6"/>
          <p:cNvSpPr/>
          <p:nvPr/>
        </p:nvSpPr>
        <p:spPr>
          <a:xfrm>
            <a:off x="467544" y="1856882"/>
            <a:ext cx="3618619" cy="535531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>
              <a:lnSpc>
                <a:spcPct val="90000"/>
              </a:lnSpc>
              <a:buBlip>
                <a:blip r:embed="rId4"/>
              </a:buBlip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、设置优先级的方式</a:t>
            </a:r>
          </a:p>
        </p:txBody>
      </p:sp>
      <p:sp>
        <p:nvSpPr>
          <p:cNvPr id="83970" name="Text Box 2"/>
          <p:cNvSpPr txBox="1"/>
          <p:nvPr/>
        </p:nvSpPr>
        <p:spPr>
          <a:xfrm>
            <a:off x="647700" y="2564904"/>
            <a:ext cx="8172772" cy="369331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(3)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优先级自动循环方式</a:t>
            </a:r>
          </a:p>
          <a:p>
            <a:pPr marL="457200" indent="-457200" eaLnBrk="1" hangingPunct="1">
              <a:spcBef>
                <a:spcPct val="5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 dirty="0">
                <a:latin typeface="Times New Roman" panose="02020603050405020304" pitchFamily="18" charset="0"/>
                <a:ea typeface="隶书" panose="02010509060101010101" pitchFamily="49" charset="-122"/>
              </a:rPr>
              <a:t>            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一开始的最高优先级是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IR0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，优先级队列是变化的，一个设备受到中断服务后，它的优先级自动降为最低，后面一次变成最高</a:t>
            </a:r>
          </a:p>
          <a:p>
            <a:pPr marL="457200" indent="-457200" eaLnBrk="1" hangingPunct="1">
              <a:spcBef>
                <a:spcPct val="5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(4)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优先级特殊循环方式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指定优先级循环方式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en-US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marL="457200" indent="-457200" eaLnBrk="1" hangingPunct="1">
              <a:spcBef>
                <a:spcPct val="5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    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由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OCW2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来决定该方式与优先级自动循环方式相比，只有一点不同，一开始的最低优先级是由编程确定的。确定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IR5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是最低，则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IR6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最高（确定最低的优先级别）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50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标题 311297"/>
          <p:cNvSpPr>
            <a:spLocks noGrp="1"/>
          </p:cNvSpPr>
          <p:nvPr/>
        </p:nvSpPr>
        <p:spPr>
          <a:xfrm>
            <a:off x="0" y="0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6.5 8259A</a:t>
            </a:r>
            <a:r>
              <a:rPr lang="zh-CN" altLang="en-US" dirty="0"/>
              <a:t>中断控制器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051976" y="1178678"/>
            <a:ext cx="3262432" cy="5909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6.5.3 </a:t>
            </a:r>
            <a:r>
              <a:rPr lang="en-US" altLang="zh-CN" b="1" dirty="0">
                <a:latin typeface="Times New Roman" panose="02020603050405020304" pitchFamily="18" charset="0"/>
                <a:ea typeface="方正小标宋简体" charset="-122"/>
                <a:cs typeface="Times New Roman" panose="02020603050405020304" pitchFamily="18" charset="0"/>
                <a:sym typeface="+mn-ea"/>
              </a:rPr>
              <a:t>8259A</a:t>
            </a:r>
            <a:r>
              <a:rPr lang="zh-CN" altLang="en-US" b="1" dirty="0">
                <a:latin typeface="Arial" panose="020B0604020202020204" pitchFamily="34" charset="0"/>
                <a:ea typeface="方正小标宋简体" charset="-122"/>
                <a:sym typeface="+mn-ea"/>
              </a:rPr>
              <a:t>的工作方式</a:t>
            </a:r>
          </a:p>
        </p:txBody>
      </p:sp>
      <p:sp>
        <p:nvSpPr>
          <p:cNvPr id="7" name="矩形 6"/>
          <p:cNvSpPr/>
          <p:nvPr/>
        </p:nvSpPr>
        <p:spPr>
          <a:xfrm>
            <a:off x="681990" y="1886649"/>
            <a:ext cx="4002405" cy="47815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>
              <a:lnSpc>
                <a:spcPct val="90000"/>
              </a:lnSpc>
              <a:buBlip>
                <a:blip r:embed="rId4"/>
              </a:buBlip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2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屏蔽中断源的方式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85470" y="2469198"/>
            <a:ext cx="8292655" cy="15696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457200" indent="-457200" eaLnBrk="1" hangingPunct="1">
              <a:spcBef>
                <a:spcPct val="5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(1)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普通屏蔽方式</a:t>
            </a:r>
            <a:r>
              <a:rPr lang="zh-CN" altLang="en-US" dirty="0">
                <a:ea typeface="隶书" panose="02010509060101010101" pitchFamily="49" charset="-122"/>
                <a:sym typeface="+mn-ea"/>
              </a:rPr>
              <a:t>：</a:t>
            </a:r>
          </a:p>
          <a:p>
            <a:pPr marL="457200" indent="-457200" eaLnBrk="1" hangingPunct="1">
              <a:spcBef>
                <a:spcPct val="5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dirty="0">
                <a:ea typeface="隶书" panose="02010509060101010101" pitchFamily="49" charset="-122"/>
                <a:sym typeface="+mn-ea"/>
              </a:rPr>
              <a:t>  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通过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OCW1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对中断屏蔽寄存器中的某一位置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，某一级中断</a:t>
            </a:r>
            <a:endParaRPr lang="en-US" altLang="zh-CN" b="0" dirty="0">
              <a:solidFill>
                <a:srgbClr val="000000"/>
              </a:solidFill>
              <a:latin typeface="Times New Roman" panose="02020603050405020304" pitchFamily="18" charset="0"/>
              <a:ea typeface="隶书" panose="02010509060101010101" pitchFamily="49" charset="-122"/>
              <a:cs typeface="Times New Roman" panose="02020603050405020304" pitchFamily="18" charset="0"/>
              <a:sym typeface="+mn-ea"/>
            </a:endParaRPr>
          </a:p>
          <a:p>
            <a:pPr marL="457200" indent="-457200" eaLnBrk="1" hangingPunct="1">
              <a:spcBef>
                <a:spcPct val="5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  <a:sym typeface="+mn-ea"/>
              </a:rPr>
              <a:t>受到屏蔽，这一级就不会有响应；</a:t>
            </a:r>
            <a:endParaRPr lang="zh-CN" altLang="en-US" b="0" dirty="0">
              <a:solidFill>
                <a:srgbClr val="000000"/>
              </a:solidFill>
              <a:latin typeface="Times New Roman" panose="02020603050405020304" pitchFamily="18" charset="0"/>
              <a:ea typeface="隶书" panose="020105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6018" name="Text Box 1026"/>
          <p:cNvSpPr txBox="1"/>
          <p:nvPr/>
        </p:nvSpPr>
        <p:spPr>
          <a:xfrm>
            <a:off x="467544" y="4147412"/>
            <a:ext cx="8479606" cy="212365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457200" indent="-457200">
              <a:spcBef>
                <a:spcPct val="50000"/>
              </a:spcBef>
              <a:buClr>
                <a:schemeClr val="accent2"/>
              </a:buClr>
            </a:pP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(2)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特殊屏蔽方式：</a:t>
            </a:r>
          </a:p>
          <a:p>
            <a:pPr marL="457200" indent="-457200" eaLnBrk="1" hangingPunct="1">
              <a:spcBef>
                <a:spcPct val="5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dirty="0">
                <a:latin typeface="Times New Roman" panose="02020603050405020304" pitchFamily="18" charset="0"/>
                <a:ea typeface="隶书" panose="02010509060101010101" pitchFamily="49" charset="-122"/>
              </a:rPr>
              <a:t>   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   通过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OCW1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对中断屏蔽寄存器中本级中断的对应位置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b="0" dirty="0">
              <a:solidFill>
                <a:srgbClr val="000000"/>
              </a:solidFill>
              <a:latin typeface="Times New Roman" panose="02020603050405020304" pitchFamily="18" charset="0"/>
              <a:ea typeface="隶书" panose="02010509060101010101" pitchFamily="49" charset="-122"/>
              <a:cs typeface="Times New Roman" panose="02020603050405020304" pitchFamily="18" charset="0"/>
            </a:endParaRPr>
          </a:p>
          <a:p>
            <a:pPr marL="457200" indent="-457200" eaLnBrk="1" hangingPunct="1">
              <a:spcBef>
                <a:spcPct val="5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同时使当前中断服务寄存器中的对应位清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，开放其他级</a:t>
            </a:r>
            <a:endParaRPr lang="en-US" altLang="zh-CN" b="0" dirty="0">
              <a:solidFill>
                <a:srgbClr val="000000"/>
              </a:solidFill>
              <a:latin typeface="Times New Roman" panose="02020603050405020304" pitchFamily="18" charset="0"/>
              <a:ea typeface="隶书" panose="02010509060101010101" pitchFamily="49" charset="-122"/>
              <a:cs typeface="Times New Roman" panose="02020603050405020304" pitchFamily="18" charset="0"/>
            </a:endParaRPr>
          </a:p>
          <a:p>
            <a:pPr marL="457200" indent="-457200" eaLnBrk="1" hangingPunct="1">
              <a:spcBef>
                <a:spcPct val="5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别较低的中断；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51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标题 311297"/>
          <p:cNvSpPr>
            <a:spLocks noGrp="1"/>
          </p:cNvSpPr>
          <p:nvPr/>
        </p:nvSpPr>
        <p:spPr>
          <a:xfrm>
            <a:off x="0" y="112068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6.5 8259A</a:t>
            </a:r>
            <a:r>
              <a:rPr lang="zh-CN" altLang="en-US" dirty="0"/>
              <a:t>中断控制器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12418" y="1139078"/>
            <a:ext cx="3773790" cy="60837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6.5.3 </a:t>
            </a:r>
            <a:r>
              <a:rPr lang="en-US" altLang="zh-CN" sz="2800" b="1" dirty="0">
                <a:latin typeface="Times New Roman" panose="02020603050405020304" pitchFamily="18" charset="0"/>
                <a:ea typeface="方正小标宋简体" charset="-122"/>
                <a:cs typeface="Times New Roman" panose="02020603050405020304" pitchFamily="18" charset="0"/>
                <a:sym typeface="+mn-ea"/>
              </a:rPr>
              <a:t>8259A</a:t>
            </a:r>
            <a:r>
              <a:rPr lang="zh-CN" altLang="en-US" sz="2800" b="1" dirty="0">
                <a:latin typeface="Arial" panose="020B0604020202020204" pitchFamily="34" charset="0"/>
                <a:ea typeface="方正小标宋简体" charset="-122"/>
                <a:sym typeface="+mn-ea"/>
              </a:rPr>
              <a:t>的工作方式</a:t>
            </a:r>
          </a:p>
        </p:txBody>
      </p:sp>
      <p:sp>
        <p:nvSpPr>
          <p:cNvPr id="7" name="矩形 6"/>
          <p:cNvSpPr/>
          <p:nvPr/>
        </p:nvSpPr>
        <p:spPr>
          <a:xfrm>
            <a:off x="613880" y="1904262"/>
            <a:ext cx="3340017" cy="42473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>
              <a:lnSpc>
                <a:spcPct val="90000"/>
              </a:lnSpc>
              <a:buBlip>
                <a:blip r:embed="rId3"/>
              </a:buBlip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、结束中断处理方式</a:t>
            </a:r>
          </a:p>
        </p:txBody>
      </p:sp>
      <p:sp>
        <p:nvSpPr>
          <p:cNvPr id="87042" name="Text Box 2"/>
          <p:cNvSpPr txBox="1"/>
          <p:nvPr/>
        </p:nvSpPr>
        <p:spPr>
          <a:xfrm>
            <a:off x="266700" y="2398033"/>
            <a:ext cx="8610600" cy="13849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spcBef>
                <a:spcPct val="50000"/>
              </a:spcBef>
            </a:pPr>
            <a:r>
              <a:rPr lang="zh-CN" altLang="en-US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 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(1)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中断自动结束方式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zh-CN" altLang="en-US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  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在该方式下，当第二个中断响应脉冲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INTA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送到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8259A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后，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8259A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就会自动清除当前中断服务寄存器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ISR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中的对应位。</a:t>
            </a:r>
            <a:endParaRPr lang="zh-CN" altLang="en-US" b="0" dirty="0">
              <a:latin typeface="Times New Roman" panose="02020603050405020304" pitchFamily="18" charset="0"/>
              <a:ea typeface="隶书" panose="020105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8066" name="Text Box 2050"/>
          <p:cNvSpPr txBox="1"/>
          <p:nvPr/>
        </p:nvSpPr>
        <p:spPr>
          <a:xfrm>
            <a:off x="611560" y="3850738"/>
            <a:ext cx="8458200" cy="378565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spcBef>
                <a:spcPct val="50000"/>
              </a:spcBef>
            </a:pPr>
            <a:r>
              <a:rPr lang="en-US" altLang="zh-CN" dirty="0">
                <a:solidFill>
                  <a:srgbClr val="000000"/>
                </a:solidFill>
                <a:latin typeface="宋体" panose="02010600030101010101" pitchFamily="2" charset="-122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(2)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中断结束命令方式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just">
              <a:lnSpc>
                <a:spcPct val="150000"/>
              </a:lnSpc>
              <a:spcBef>
                <a:spcPct val="50000"/>
              </a:spcBef>
            </a:pP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①</a:t>
            </a:r>
            <a:r>
              <a:rPr lang="zh-CN" altLang="en-US" b="0" dirty="0">
                <a:solidFill>
                  <a:schemeClr val="accent2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一般</a:t>
            </a:r>
            <a:r>
              <a:rPr lang="en-US" altLang="zh-CN" b="0" dirty="0">
                <a:solidFill>
                  <a:schemeClr val="accent2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EOI</a:t>
            </a:r>
            <a:r>
              <a:rPr lang="zh-CN" altLang="en-US" b="0" dirty="0">
                <a:solidFill>
                  <a:schemeClr val="accent2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命令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，普通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EOI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命令自动把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ISR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中优先级最高的非零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IR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位复位，适用于全嵌套情况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; </a:t>
            </a:r>
          </a:p>
          <a:p>
            <a:pPr algn="just">
              <a:spcBef>
                <a:spcPct val="50000"/>
              </a:spcBef>
            </a:pP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   ②</a:t>
            </a:r>
            <a:r>
              <a:rPr lang="zh-CN" altLang="en-US" b="0" dirty="0">
                <a:solidFill>
                  <a:schemeClr val="accent2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特殊</a:t>
            </a:r>
            <a:r>
              <a:rPr lang="en-US" altLang="zh-CN" b="0" dirty="0">
                <a:solidFill>
                  <a:schemeClr val="accent2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EOI</a:t>
            </a:r>
            <a:r>
              <a:rPr lang="zh-CN" altLang="en-US" b="0" dirty="0">
                <a:solidFill>
                  <a:schemeClr val="accent2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命令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b="0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在非全嵌套情况下，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特殊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EOI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命令应指出要清除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ISR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中的哪一位，适用于任何优先级方式</a:t>
            </a:r>
            <a:endParaRPr lang="en-US" altLang="zh-CN" b="0" dirty="0">
              <a:latin typeface="Times New Roman" panose="02020603050405020304" pitchFamily="18" charset="0"/>
              <a:ea typeface="隶书" panose="020105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en-US" altLang="zh-CN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just" eaLnBrk="1" hangingPunct="1">
              <a:spcBef>
                <a:spcPct val="50000"/>
              </a:spcBef>
            </a:pPr>
            <a:endParaRPr lang="en-US" altLang="zh-CN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88067" name="Text Box 2054"/>
          <p:cNvSpPr txBox="1"/>
          <p:nvPr/>
        </p:nvSpPr>
        <p:spPr>
          <a:xfrm>
            <a:off x="412750" y="5970106"/>
            <a:ext cx="8534400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50000"/>
              </a:spcBef>
            </a:pPr>
            <a:r>
              <a:rPr lang="zh-CN" altLang="en-US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 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52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标题 311297"/>
          <p:cNvSpPr>
            <a:spLocks noGrp="1"/>
          </p:cNvSpPr>
          <p:nvPr/>
        </p:nvSpPr>
        <p:spPr>
          <a:xfrm>
            <a:off x="0" y="110932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6.5 8259A</a:t>
            </a:r>
            <a:r>
              <a:rPr lang="zh-CN" altLang="en-US" dirty="0"/>
              <a:t>中断控制器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51697" y="1194467"/>
            <a:ext cx="3262432" cy="5909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6.5.3 </a:t>
            </a:r>
            <a:r>
              <a:rPr lang="en-US" altLang="zh-CN" b="1" dirty="0">
                <a:latin typeface="Times New Roman" panose="02020603050405020304" pitchFamily="18" charset="0"/>
                <a:ea typeface="方正小标宋简体" charset="-122"/>
                <a:cs typeface="Times New Roman" panose="02020603050405020304" pitchFamily="18" charset="0"/>
                <a:sym typeface="+mn-ea"/>
              </a:rPr>
              <a:t>8259A</a:t>
            </a:r>
            <a:r>
              <a:rPr lang="zh-CN" altLang="en-US" b="1" dirty="0">
                <a:latin typeface="Arial" panose="020B0604020202020204" pitchFamily="34" charset="0"/>
                <a:ea typeface="方正小标宋简体" charset="-122"/>
                <a:sym typeface="+mn-ea"/>
              </a:rPr>
              <a:t>的工作方式</a:t>
            </a:r>
          </a:p>
        </p:txBody>
      </p:sp>
      <p:sp>
        <p:nvSpPr>
          <p:cNvPr id="7" name="矩形 6"/>
          <p:cNvSpPr/>
          <p:nvPr/>
        </p:nvSpPr>
        <p:spPr>
          <a:xfrm>
            <a:off x="683568" y="2034743"/>
            <a:ext cx="4377802" cy="480131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>
              <a:lnSpc>
                <a:spcPct val="90000"/>
              </a:lnSpc>
              <a:buBlip>
                <a:blip r:embed="rId4"/>
              </a:buBlip>
            </a:pPr>
            <a:r>
              <a:rPr lang="en-US" altLang="zh-CN" sz="2800" dirty="0">
                <a:latin typeface="+mj-lt"/>
                <a:ea typeface="宋体" panose="02010600030101010101" pitchFamily="2" charset="-122"/>
                <a:cs typeface="+mj-lt"/>
              </a:rPr>
              <a:t>4</a:t>
            </a:r>
            <a:r>
              <a:rPr lang="zh-CN" altLang="en-US" sz="2800" dirty="0">
                <a:latin typeface="+mj-lt"/>
                <a:ea typeface="宋体" panose="02010600030101010101" pitchFamily="2" charset="-122"/>
                <a:cs typeface="+mj-lt"/>
              </a:rPr>
              <a:t>、</a:t>
            </a:r>
            <a:r>
              <a:rPr lang="en-US" altLang="zh-CN" sz="2800" dirty="0">
                <a:latin typeface="+mj-lt"/>
                <a:ea typeface="宋体" panose="02010600030101010101" pitchFamily="2" charset="-122"/>
                <a:cs typeface="+mj-lt"/>
              </a:rPr>
              <a:t> </a:t>
            </a:r>
            <a:r>
              <a:rPr lang="zh-CN" altLang="en-US" sz="2800" dirty="0">
                <a:latin typeface="+mj-lt"/>
                <a:ea typeface="宋体" panose="02010600030101010101" pitchFamily="2" charset="-122"/>
                <a:cs typeface="+mj-lt"/>
              </a:rPr>
              <a:t>连接系统总线的方式</a:t>
            </a:r>
          </a:p>
        </p:txBody>
      </p:sp>
      <p:sp>
        <p:nvSpPr>
          <p:cNvPr id="237570" name="Rectangle 2"/>
          <p:cNvSpPr/>
          <p:nvPr/>
        </p:nvSpPr>
        <p:spPr>
          <a:xfrm>
            <a:off x="533400" y="2636912"/>
            <a:ext cx="8413750" cy="3469099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457200" indent="-457200" eaLnBrk="1" hangingPunct="1">
              <a:spcBef>
                <a:spcPct val="5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(1)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缓冲方式：</a:t>
            </a:r>
          </a:p>
          <a:p>
            <a:pPr marL="457200" indent="-457200" eaLnBrk="1" hangingPunct="1">
              <a:spcBef>
                <a:spcPct val="5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dirty="0">
                <a:latin typeface="Times New Roman" panose="02020603050405020304" pitchFamily="18" charset="0"/>
                <a:ea typeface="隶书" panose="02010509060101010101" pitchFamily="49" charset="-122"/>
              </a:rPr>
              <a:t>     </a:t>
            </a:r>
            <a:r>
              <a:rPr lang="en-US" altLang="zh-CN" dirty="0">
                <a:latin typeface="Times New Roman" panose="02020603050405020304" pitchFamily="18" charset="0"/>
                <a:ea typeface="隶书" panose="02010509060101010101" pitchFamily="49" charset="-122"/>
              </a:rPr>
              <a:t>     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在多片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8259A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级联的大系统中，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8259A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通过总线驱动器和数据总线相连，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SP#/EN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端输出一个低电平作为总线驱动器的启动信号；</a:t>
            </a:r>
          </a:p>
          <a:p>
            <a:pPr marL="457200" indent="-457200">
              <a:spcBef>
                <a:spcPct val="50000"/>
              </a:spcBef>
              <a:buClr>
                <a:schemeClr val="accent2"/>
              </a:buClr>
            </a:pP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(2)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非缓冲方式：</a:t>
            </a:r>
          </a:p>
          <a:p>
            <a:pPr marL="457200" indent="-457200">
              <a:spcBef>
                <a:spcPct val="50000"/>
              </a:spcBef>
              <a:buClr>
                <a:schemeClr val="accent2"/>
              </a:buClr>
            </a:pPr>
            <a:r>
              <a:rPr lang="zh-CN" altLang="en-US" b="0" dirty="0">
                <a:latin typeface="Times New Roman" panose="02020603050405020304" pitchFamily="18" charset="0"/>
                <a:ea typeface="隶书" panose="02010509060101010101" pitchFamily="49" charset="-122"/>
              </a:rPr>
              <a:t>     </a:t>
            </a:r>
            <a:r>
              <a:rPr lang="en-US" altLang="zh-CN" b="0" dirty="0">
                <a:latin typeface="Times New Roman" panose="02020603050405020304" pitchFamily="18" charset="0"/>
                <a:ea typeface="隶书" panose="02010509060101010101" pitchFamily="49" charset="-122"/>
              </a:rPr>
              <a:t>    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单片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8259A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时或在不太大的系统中，将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8259A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直接与数据总线相连，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SP#/EN#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作为输入。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53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标题 311297"/>
          <p:cNvSpPr>
            <a:spLocks noGrp="1"/>
          </p:cNvSpPr>
          <p:nvPr/>
        </p:nvSpPr>
        <p:spPr>
          <a:xfrm>
            <a:off x="0" y="0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6.5 8259A </a:t>
            </a:r>
            <a:r>
              <a:rPr lang="zh-CN" altLang="en-US" dirty="0"/>
              <a:t>中断控制器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043940" y="1153299"/>
            <a:ext cx="3688080" cy="5892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6.5.3 </a:t>
            </a:r>
            <a:r>
              <a:rPr lang="en-US" altLang="zh-CN" b="1" dirty="0">
                <a:latin typeface="Times New Roman" panose="02020603050405020304" pitchFamily="18" charset="0"/>
                <a:ea typeface="方正小标宋简体" charset="-122"/>
                <a:cs typeface="Times New Roman" panose="02020603050405020304" pitchFamily="18" charset="0"/>
                <a:sym typeface="+mn-ea"/>
              </a:rPr>
              <a:t>8259A</a:t>
            </a:r>
            <a:r>
              <a:rPr lang="zh-CN" altLang="en-US" b="1" dirty="0">
                <a:ea typeface="方正小标宋简体" charset="-122"/>
                <a:cs typeface="Times New Roman" panose="02020603050405020304" pitchFamily="18" charset="0"/>
                <a:sym typeface="+mn-ea"/>
              </a:rPr>
              <a:t>的工作方式</a:t>
            </a:r>
          </a:p>
        </p:txBody>
      </p:sp>
      <p:sp>
        <p:nvSpPr>
          <p:cNvPr id="7" name="矩形 6"/>
          <p:cNvSpPr/>
          <p:nvPr/>
        </p:nvSpPr>
        <p:spPr>
          <a:xfrm>
            <a:off x="971600" y="1941375"/>
            <a:ext cx="2721258" cy="42473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>
              <a:lnSpc>
                <a:spcPct val="90000"/>
              </a:lnSpc>
              <a:buBlip>
                <a:blip r:embed="rId4"/>
              </a:buBlip>
            </a:pP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、中断触发方式</a:t>
            </a:r>
          </a:p>
        </p:txBody>
      </p:sp>
      <p:sp>
        <p:nvSpPr>
          <p:cNvPr id="90115" name="Text Box 3"/>
          <p:cNvSpPr txBox="1"/>
          <p:nvPr/>
        </p:nvSpPr>
        <p:spPr>
          <a:xfrm>
            <a:off x="381000" y="2532911"/>
            <a:ext cx="8382000" cy="275152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Clr>
                <a:schemeClr val="accent2"/>
              </a:buClr>
            </a:pPr>
            <a:r>
              <a:rPr lang="zh-CN" altLang="en-US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(1)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边沿触发方式：</a:t>
            </a:r>
          </a:p>
          <a:p>
            <a:r>
              <a:rPr lang="zh-CN" altLang="en-US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  </a:t>
            </a:r>
            <a:r>
              <a:rPr lang="zh-CN" altLang="en-US" b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该方式以</a:t>
            </a:r>
            <a:r>
              <a:rPr lang="en-US" altLang="zh-CN" b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IR</a:t>
            </a:r>
            <a:r>
              <a:rPr lang="zh-CN" altLang="en-US" b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端上出现由低电平向高电平的跳变作为中断请求信号，跳变后高电平一直保持</a:t>
            </a:r>
            <a:r>
              <a:rPr lang="zh-CN" altLang="en-US" b="0" dirty="0">
                <a:latin typeface="隶书" panose="02010509060101010101" pitchFamily="49" charset="-122"/>
                <a:ea typeface="隶书" panose="02010509060101010101" pitchFamily="49" charset="-122"/>
              </a:rPr>
              <a:t>，直到被响应</a:t>
            </a:r>
            <a:r>
              <a:rPr lang="zh-CN" altLang="en-US" b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。</a:t>
            </a:r>
          </a:p>
          <a:p>
            <a:pPr marL="457200" indent="-457200">
              <a:spcBef>
                <a:spcPct val="50000"/>
              </a:spcBef>
              <a:buClr>
                <a:schemeClr val="accent2"/>
              </a:buClr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(2)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电平触发方式：</a:t>
            </a:r>
          </a:p>
          <a:p>
            <a:pPr algn="just" eaLnBrk="1" hangingPunct="1">
              <a:spcBef>
                <a:spcPct val="50000"/>
              </a:spcBef>
            </a:pPr>
            <a:r>
              <a:rPr lang="zh-CN" altLang="en-US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  </a:t>
            </a:r>
            <a:r>
              <a:rPr lang="zh-CN" altLang="en-US" b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该方式以</a:t>
            </a:r>
            <a:r>
              <a:rPr lang="en-US" altLang="zh-CN" b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IR</a:t>
            </a:r>
            <a:r>
              <a:rPr lang="zh-CN" altLang="en-US" b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端上出现的高电平作为中断请求信号。请求一旦被响应，该高电平信号应及时撤除。</a:t>
            </a:r>
            <a:endParaRPr lang="zh-CN" altLang="en-US" b="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311297"/>
          <p:cNvSpPr>
            <a:spLocks noGrp="1"/>
          </p:cNvSpPr>
          <p:nvPr/>
        </p:nvSpPr>
        <p:spPr>
          <a:xfrm>
            <a:off x="107504" y="167898"/>
            <a:ext cx="8928992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6.5 8259A</a:t>
            </a:r>
            <a:r>
              <a:rPr lang="zh-CN" altLang="en-US" dirty="0"/>
              <a:t>中断控制器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027912" y="1137421"/>
            <a:ext cx="2720617" cy="5909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6.5.4  </a:t>
            </a:r>
            <a:r>
              <a:rPr lang="en-US" altLang="zh-CN" b="1" dirty="0">
                <a:latin typeface="Times New Roman" panose="02020603050405020304" pitchFamily="18" charset="0"/>
                <a:ea typeface="方正小标宋简体" charset="-122"/>
                <a:cs typeface="Times New Roman" panose="02020603050405020304" pitchFamily="18" charset="0"/>
                <a:sym typeface="+mn-ea"/>
              </a:rPr>
              <a:t>8259A</a:t>
            </a:r>
            <a:r>
              <a:rPr lang="zh-CN" altLang="en-US" b="1" dirty="0">
                <a:latin typeface="Arial" panose="020B0604020202020204" pitchFamily="34" charset="0"/>
                <a:ea typeface="方正小标宋简体" charset="-122"/>
                <a:sym typeface="+mn-ea"/>
              </a:rPr>
              <a:t>的编程</a:t>
            </a:r>
          </a:p>
        </p:txBody>
      </p:sp>
      <p:sp>
        <p:nvSpPr>
          <p:cNvPr id="2" name="矩形 1"/>
          <p:cNvSpPr/>
          <p:nvPr/>
        </p:nvSpPr>
        <p:spPr>
          <a:xfrm>
            <a:off x="1169368" y="2132856"/>
            <a:ext cx="6912768" cy="4007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800000"/>
              </a:buClr>
            </a:pPr>
            <a:r>
              <a:rPr lang="zh-CN" altLang="en-US" dirty="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初始化命令字（有4个初始化命令字ICW）</a:t>
            </a:r>
            <a:endParaRPr lang="en-US" altLang="zh-CN" dirty="0"/>
          </a:p>
          <a:p>
            <a:pPr lvl="1"/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芯片控制（工作方式设置）   ICW1</a:t>
            </a:r>
          </a:p>
          <a:p>
            <a:pPr lvl="1"/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中断类型号   ICW2</a:t>
            </a:r>
          </a:p>
          <a:p>
            <a:pPr lvl="1"/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级联方式       ICW3</a:t>
            </a:r>
          </a:p>
          <a:p>
            <a:pPr lvl="1"/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方式控制初始化命令字 ICW4</a:t>
            </a:r>
          </a:p>
          <a:p>
            <a:pPr>
              <a:buClr>
                <a:srgbClr val="800000"/>
              </a:buClr>
            </a:pPr>
            <a:r>
              <a:rPr lang="zh-CN" altLang="en-US" dirty="0">
                <a:solidFill>
                  <a:srgbClr val="0000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操作命令字（有3个操作命令字OCW）</a:t>
            </a:r>
          </a:p>
          <a:p>
            <a:pPr lvl="1">
              <a:buFontTx/>
            </a:pP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中断屏蔽字    OCW1</a:t>
            </a:r>
          </a:p>
          <a:p>
            <a:pPr lvl="1">
              <a:buFontTx/>
            </a:pP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中断优先级以及中断结束方式    OCW2</a:t>
            </a:r>
          </a:p>
          <a:p>
            <a:pPr lvl="1">
              <a:buFontTx/>
            </a:pPr>
            <a:r>
              <a:rPr lang="zh-CN" altLang="en-US" b="0" dirty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中断查询OCW3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311297"/>
          <p:cNvSpPr>
            <a:spLocks noGrp="1"/>
          </p:cNvSpPr>
          <p:nvPr/>
        </p:nvSpPr>
        <p:spPr>
          <a:xfrm>
            <a:off x="0" y="0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6.5 8259A</a:t>
            </a:r>
            <a:r>
              <a:rPr lang="zh-CN" altLang="en-US" dirty="0"/>
              <a:t>中断控制器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72058" y="1150404"/>
            <a:ext cx="2781531" cy="60837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6.5.4  8259A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编程</a:t>
            </a:r>
          </a:p>
        </p:txBody>
      </p:sp>
      <p:sp>
        <p:nvSpPr>
          <p:cNvPr id="7" name="矩形 6"/>
          <p:cNvSpPr/>
          <p:nvPr/>
        </p:nvSpPr>
        <p:spPr>
          <a:xfrm>
            <a:off x="1402639" y="1921665"/>
            <a:ext cx="5488682" cy="480131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>
              <a:lnSpc>
                <a:spcPct val="90000"/>
              </a:lnSpc>
              <a:buBlip>
                <a:blip r:embed="rId4"/>
              </a:buBlip>
            </a:pP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、初始化编程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--</a:t>
            </a:r>
            <a:r>
              <a:rPr kumimoji="1" lang="zh-CN" altLang="en-US" sz="2800" b="1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sym typeface="+mn-ea"/>
              </a:rPr>
              <a:t>初始化命令字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9315" name="Rectangle 3"/>
          <p:cNvSpPr>
            <a:spLocks noChangeArrowheads="1"/>
          </p:cNvSpPr>
          <p:nvPr/>
        </p:nvSpPr>
        <p:spPr bwMode="auto">
          <a:xfrm>
            <a:off x="3602990" y="6279198"/>
            <a:ext cx="7770495" cy="5071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None/>
              <a:defRPr/>
            </a:pPr>
            <a:endParaRPr kumimoji="1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9316" name="Rectangle 4"/>
          <p:cNvSpPr>
            <a:spLocks noChangeArrowheads="1"/>
          </p:cNvSpPr>
          <p:nvPr/>
        </p:nvSpPr>
        <p:spPr bwMode="auto">
          <a:xfrm>
            <a:off x="1635125" y="3375660"/>
            <a:ext cx="457200" cy="381000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tx1"/>
            </a:solidFill>
            <a:miter lim="800000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en-US" altLang="zh-CN" sz="2000" dirty="0">
                <a:solidFill>
                  <a:srgbClr val="FF0066"/>
                </a:solidFill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269317" name="Rectangle 5"/>
          <p:cNvSpPr>
            <a:spLocks noChangeArrowheads="1"/>
          </p:cNvSpPr>
          <p:nvPr/>
        </p:nvSpPr>
        <p:spPr bwMode="auto">
          <a:xfrm>
            <a:off x="2397125" y="3375660"/>
            <a:ext cx="4800600" cy="381000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tx1"/>
            </a:solidFill>
            <a:miter lim="800000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zh-CN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1142" name="Line 6"/>
          <p:cNvSpPr/>
          <p:nvPr/>
        </p:nvSpPr>
        <p:spPr>
          <a:xfrm>
            <a:off x="4683125" y="3375660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1143" name="Line 7"/>
          <p:cNvSpPr/>
          <p:nvPr/>
        </p:nvSpPr>
        <p:spPr>
          <a:xfrm>
            <a:off x="5902325" y="3375660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1144" name="Line 8"/>
          <p:cNvSpPr/>
          <p:nvPr/>
        </p:nvSpPr>
        <p:spPr>
          <a:xfrm>
            <a:off x="6511925" y="3375660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1145" name="Line 9"/>
          <p:cNvSpPr/>
          <p:nvPr/>
        </p:nvSpPr>
        <p:spPr>
          <a:xfrm>
            <a:off x="5216525" y="3375660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1146" name="Line 10"/>
          <p:cNvSpPr/>
          <p:nvPr/>
        </p:nvSpPr>
        <p:spPr>
          <a:xfrm>
            <a:off x="3540125" y="3375660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1147" name="Line 11"/>
          <p:cNvSpPr/>
          <p:nvPr/>
        </p:nvSpPr>
        <p:spPr>
          <a:xfrm>
            <a:off x="4073525" y="3375660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1148" name="Line 12"/>
          <p:cNvSpPr/>
          <p:nvPr/>
        </p:nvSpPr>
        <p:spPr>
          <a:xfrm>
            <a:off x="2930525" y="3375660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1149" name="Text Box 13"/>
          <p:cNvSpPr txBox="1"/>
          <p:nvPr/>
        </p:nvSpPr>
        <p:spPr>
          <a:xfrm>
            <a:off x="6400800" y="3350260"/>
            <a:ext cx="838200" cy="3968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IC</a:t>
            </a:r>
            <a:r>
              <a:rPr lang="en-US" altLang="zh-CN" sz="2000" baseline="-25000" dirty="0">
                <a:latin typeface="Times New Roman" panose="02020603050405020304" pitchFamily="18" charset="0"/>
              </a:rPr>
              <a:t>4</a:t>
            </a:r>
          </a:p>
        </p:txBody>
      </p:sp>
      <p:sp>
        <p:nvSpPr>
          <p:cNvPr id="91150" name="Text Box 14"/>
          <p:cNvSpPr txBox="1"/>
          <p:nvPr/>
        </p:nvSpPr>
        <p:spPr>
          <a:xfrm>
            <a:off x="5969000" y="3382010"/>
            <a:ext cx="390525" cy="3968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S</a:t>
            </a:r>
            <a:endParaRPr lang="en-US" altLang="zh-CN" sz="2000" dirty="0">
              <a:solidFill>
                <a:srgbClr val="FF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91151" name="Text Box 15"/>
          <p:cNvSpPr txBox="1"/>
          <p:nvPr/>
        </p:nvSpPr>
        <p:spPr>
          <a:xfrm>
            <a:off x="5365750" y="3382010"/>
            <a:ext cx="425450" cy="3968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2000" dirty="0">
                <a:solidFill>
                  <a:srgbClr val="FF0066"/>
                </a:solidFill>
                <a:latin typeface="Times New Roman" panose="02020603050405020304" pitchFamily="18" charset="0"/>
              </a:rPr>
              <a:t>×</a:t>
            </a:r>
          </a:p>
        </p:txBody>
      </p:sp>
      <p:sp>
        <p:nvSpPr>
          <p:cNvPr id="91152" name="Text Box 16"/>
          <p:cNvSpPr txBox="1"/>
          <p:nvPr/>
        </p:nvSpPr>
        <p:spPr>
          <a:xfrm>
            <a:off x="4495800" y="3397885"/>
            <a:ext cx="914400" cy="30480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1400" b="1" dirty="0">
                <a:latin typeface="Times New Roman" panose="02020603050405020304" pitchFamily="18" charset="0"/>
              </a:rPr>
              <a:t>LTIM</a:t>
            </a:r>
            <a:endParaRPr lang="en-US" altLang="zh-CN" sz="1400" b="1" dirty="0">
              <a:solidFill>
                <a:srgbClr val="FF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91153" name="Text Box 17"/>
          <p:cNvSpPr txBox="1"/>
          <p:nvPr/>
        </p:nvSpPr>
        <p:spPr>
          <a:xfrm>
            <a:off x="4222750" y="3351848"/>
            <a:ext cx="311150" cy="3968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2000" dirty="0">
                <a:solidFill>
                  <a:srgbClr val="FF0066"/>
                </a:solidFill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91154" name="Text Box 18"/>
          <p:cNvSpPr txBox="1"/>
          <p:nvPr/>
        </p:nvSpPr>
        <p:spPr>
          <a:xfrm>
            <a:off x="3613150" y="3351848"/>
            <a:ext cx="425450" cy="3968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2000" dirty="0">
                <a:solidFill>
                  <a:srgbClr val="FF0066"/>
                </a:solidFill>
                <a:latin typeface="Times New Roman" panose="02020603050405020304" pitchFamily="18" charset="0"/>
              </a:rPr>
              <a:t>×</a:t>
            </a:r>
          </a:p>
        </p:txBody>
      </p:sp>
      <p:sp>
        <p:nvSpPr>
          <p:cNvPr id="91155" name="Text Box 19"/>
          <p:cNvSpPr txBox="1"/>
          <p:nvPr/>
        </p:nvSpPr>
        <p:spPr>
          <a:xfrm>
            <a:off x="3079750" y="3339148"/>
            <a:ext cx="425450" cy="3968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2000" dirty="0">
                <a:solidFill>
                  <a:srgbClr val="FF0066"/>
                </a:solidFill>
                <a:latin typeface="Times New Roman" panose="02020603050405020304" pitchFamily="18" charset="0"/>
              </a:rPr>
              <a:t>×</a:t>
            </a:r>
          </a:p>
        </p:txBody>
      </p:sp>
      <p:sp>
        <p:nvSpPr>
          <p:cNvPr id="91156" name="Text Box 20"/>
          <p:cNvSpPr txBox="1"/>
          <p:nvPr/>
        </p:nvSpPr>
        <p:spPr>
          <a:xfrm>
            <a:off x="2470150" y="3382010"/>
            <a:ext cx="425450" cy="3968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2000" dirty="0">
                <a:solidFill>
                  <a:srgbClr val="FF0066"/>
                </a:solidFill>
                <a:latin typeface="Times New Roman" panose="02020603050405020304" pitchFamily="18" charset="0"/>
              </a:rPr>
              <a:t>×</a:t>
            </a:r>
          </a:p>
        </p:txBody>
      </p:sp>
      <p:sp>
        <p:nvSpPr>
          <p:cNvPr id="91157" name="Text Box 21"/>
          <p:cNvSpPr txBox="1"/>
          <p:nvPr/>
        </p:nvSpPr>
        <p:spPr>
          <a:xfrm>
            <a:off x="6569075" y="3024823"/>
            <a:ext cx="49530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solidFill>
                  <a:schemeClr val="accent2"/>
                </a:solidFill>
                <a:latin typeface="Times New Roman" panose="02020603050405020304" pitchFamily="18" charset="0"/>
              </a:rPr>
              <a:t>D0</a:t>
            </a:r>
          </a:p>
        </p:txBody>
      </p:sp>
      <p:sp>
        <p:nvSpPr>
          <p:cNvPr id="91158" name="Text Box 22"/>
          <p:cNvSpPr txBox="1"/>
          <p:nvPr/>
        </p:nvSpPr>
        <p:spPr>
          <a:xfrm>
            <a:off x="5883275" y="3024823"/>
            <a:ext cx="49530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solidFill>
                  <a:schemeClr val="accent2"/>
                </a:solidFill>
                <a:latin typeface="Times New Roman" panose="02020603050405020304" pitchFamily="18" charset="0"/>
              </a:rPr>
              <a:t>D1</a:t>
            </a:r>
          </a:p>
        </p:txBody>
      </p:sp>
      <p:sp>
        <p:nvSpPr>
          <p:cNvPr id="91159" name="Text Box 23"/>
          <p:cNvSpPr txBox="1"/>
          <p:nvPr/>
        </p:nvSpPr>
        <p:spPr>
          <a:xfrm>
            <a:off x="5273675" y="3024823"/>
            <a:ext cx="49530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solidFill>
                  <a:schemeClr val="accent2"/>
                </a:solidFill>
                <a:latin typeface="Times New Roman" panose="02020603050405020304" pitchFamily="18" charset="0"/>
              </a:rPr>
              <a:t>D2</a:t>
            </a:r>
          </a:p>
        </p:txBody>
      </p:sp>
      <p:sp>
        <p:nvSpPr>
          <p:cNvPr id="91160" name="Text Box 24"/>
          <p:cNvSpPr txBox="1"/>
          <p:nvPr/>
        </p:nvSpPr>
        <p:spPr>
          <a:xfrm>
            <a:off x="4587875" y="3016885"/>
            <a:ext cx="704850" cy="3968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2000" dirty="0">
                <a:solidFill>
                  <a:schemeClr val="accent2"/>
                </a:solidFill>
                <a:latin typeface="Times New Roman" panose="02020603050405020304" pitchFamily="18" charset="0"/>
              </a:rPr>
              <a:t>D3</a:t>
            </a:r>
          </a:p>
        </p:txBody>
      </p:sp>
      <p:sp>
        <p:nvSpPr>
          <p:cNvPr id="91161" name="Text Box 25"/>
          <p:cNvSpPr txBox="1"/>
          <p:nvPr/>
        </p:nvSpPr>
        <p:spPr>
          <a:xfrm>
            <a:off x="4130675" y="3024823"/>
            <a:ext cx="49530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solidFill>
                  <a:schemeClr val="accent2"/>
                </a:solidFill>
                <a:latin typeface="Times New Roman" panose="02020603050405020304" pitchFamily="18" charset="0"/>
              </a:rPr>
              <a:t>D4</a:t>
            </a:r>
          </a:p>
        </p:txBody>
      </p:sp>
      <p:sp>
        <p:nvSpPr>
          <p:cNvPr id="91162" name="Text Box 26"/>
          <p:cNvSpPr txBox="1"/>
          <p:nvPr/>
        </p:nvSpPr>
        <p:spPr>
          <a:xfrm>
            <a:off x="3521075" y="3024823"/>
            <a:ext cx="49530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solidFill>
                  <a:schemeClr val="accent2"/>
                </a:solidFill>
                <a:latin typeface="Times New Roman" panose="02020603050405020304" pitchFamily="18" charset="0"/>
              </a:rPr>
              <a:t>D5</a:t>
            </a:r>
          </a:p>
        </p:txBody>
      </p:sp>
      <p:sp>
        <p:nvSpPr>
          <p:cNvPr id="91163" name="Text Box 27"/>
          <p:cNvSpPr txBox="1"/>
          <p:nvPr/>
        </p:nvSpPr>
        <p:spPr>
          <a:xfrm>
            <a:off x="2987675" y="3024823"/>
            <a:ext cx="49530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solidFill>
                  <a:schemeClr val="accent2"/>
                </a:solidFill>
                <a:latin typeface="Times New Roman" panose="02020603050405020304" pitchFamily="18" charset="0"/>
              </a:rPr>
              <a:t>D6</a:t>
            </a:r>
          </a:p>
        </p:txBody>
      </p:sp>
      <p:sp>
        <p:nvSpPr>
          <p:cNvPr id="91164" name="Text Box 28"/>
          <p:cNvSpPr txBox="1"/>
          <p:nvPr/>
        </p:nvSpPr>
        <p:spPr>
          <a:xfrm>
            <a:off x="2378075" y="3024823"/>
            <a:ext cx="49530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solidFill>
                  <a:schemeClr val="accent2"/>
                </a:solidFill>
                <a:latin typeface="Times New Roman" panose="02020603050405020304" pitchFamily="18" charset="0"/>
              </a:rPr>
              <a:t>D7</a:t>
            </a:r>
          </a:p>
        </p:txBody>
      </p:sp>
      <p:sp>
        <p:nvSpPr>
          <p:cNvPr id="91165" name="Text Box 29"/>
          <p:cNvSpPr txBox="1"/>
          <p:nvPr/>
        </p:nvSpPr>
        <p:spPr>
          <a:xfrm>
            <a:off x="1539875" y="3024823"/>
            <a:ext cx="628650" cy="3968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2000" dirty="0">
                <a:solidFill>
                  <a:schemeClr val="accent2"/>
                </a:solidFill>
                <a:latin typeface="Times New Roman" panose="02020603050405020304" pitchFamily="18" charset="0"/>
              </a:rPr>
              <a:t>A0</a:t>
            </a:r>
          </a:p>
        </p:txBody>
      </p:sp>
      <p:sp>
        <p:nvSpPr>
          <p:cNvPr id="91166" name="Line 30"/>
          <p:cNvSpPr/>
          <p:nvPr/>
        </p:nvSpPr>
        <p:spPr>
          <a:xfrm>
            <a:off x="6130925" y="3756660"/>
            <a:ext cx="0" cy="3048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1167" name="Text Box 31"/>
          <p:cNvSpPr txBox="1"/>
          <p:nvPr/>
        </p:nvSpPr>
        <p:spPr>
          <a:xfrm>
            <a:off x="6800850" y="3863023"/>
            <a:ext cx="18415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endParaRPr lang="zh-CN" altLang="zh-CN" sz="2000" dirty="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91168" name="Text Box 32"/>
          <p:cNvSpPr txBox="1"/>
          <p:nvPr/>
        </p:nvSpPr>
        <p:spPr>
          <a:xfrm>
            <a:off x="5826125" y="3859302"/>
            <a:ext cx="3317875" cy="769441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       1</a:t>
            </a:r>
            <a:r>
              <a:rPr lang="zh-CN" altLang="en-US" sz="2000" dirty="0">
                <a:latin typeface="Times New Roman" panose="02020603050405020304" pitchFamily="18" charset="0"/>
              </a:rPr>
              <a:t>：单片</a:t>
            </a:r>
            <a:r>
              <a:rPr lang="zh-CN" altLang="en-US" sz="2000" b="0" dirty="0">
                <a:latin typeface="Times New Roman" panose="02020603050405020304" pitchFamily="18" charset="0"/>
              </a:rPr>
              <a:t>（不要</a:t>
            </a:r>
            <a:r>
              <a:rPr lang="en-US" altLang="zh-CN" sz="2000" b="0" dirty="0">
                <a:latin typeface="Times New Roman" panose="02020603050405020304" pitchFamily="18" charset="0"/>
              </a:rPr>
              <a:t>ICW3</a:t>
            </a:r>
            <a:r>
              <a:rPr lang="zh-CN" altLang="en-US" sz="2000" b="0" dirty="0">
                <a:latin typeface="Times New Roman" panose="02020603050405020304" pitchFamily="18" charset="0"/>
              </a:rPr>
              <a:t>）</a:t>
            </a:r>
          </a:p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   0</a:t>
            </a:r>
            <a:r>
              <a:rPr lang="zh-CN" altLang="en-US" sz="2000" dirty="0">
                <a:latin typeface="Times New Roman" panose="02020603050405020304" pitchFamily="18" charset="0"/>
              </a:rPr>
              <a:t>：级连</a:t>
            </a:r>
            <a:r>
              <a:rPr lang="zh-CN" altLang="en-US" sz="2000" b="0" dirty="0">
                <a:latin typeface="Times New Roman" panose="02020603050405020304" pitchFamily="18" charset="0"/>
              </a:rPr>
              <a:t>（要</a:t>
            </a:r>
            <a:r>
              <a:rPr lang="en-US" altLang="zh-CN" sz="2000" b="0" dirty="0">
                <a:latin typeface="Times New Roman" panose="02020603050405020304" pitchFamily="18" charset="0"/>
              </a:rPr>
              <a:t>ICW3</a:t>
            </a:r>
            <a:r>
              <a:rPr lang="zh-CN" altLang="en-US" sz="2000" b="0" dirty="0">
                <a:latin typeface="Times New Roman" panose="02020603050405020304" pitchFamily="18" charset="0"/>
              </a:rPr>
              <a:t>）</a:t>
            </a:r>
          </a:p>
        </p:txBody>
      </p:sp>
      <p:sp>
        <p:nvSpPr>
          <p:cNvPr id="91169" name="Line 33"/>
          <p:cNvSpPr/>
          <p:nvPr/>
        </p:nvSpPr>
        <p:spPr>
          <a:xfrm>
            <a:off x="6130925" y="4061460"/>
            <a:ext cx="3048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1170" name="Line 34"/>
          <p:cNvSpPr/>
          <p:nvPr/>
        </p:nvSpPr>
        <p:spPr>
          <a:xfrm>
            <a:off x="4911725" y="3756660"/>
            <a:ext cx="0" cy="10668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1171" name="Line 35"/>
          <p:cNvSpPr/>
          <p:nvPr/>
        </p:nvSpPr>
        <p:spPr>
          <a:xfrm>
            <a:off x="4911725" y="4823460"/>
            <a:ext cx="3810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1172" name="Text Box 36"/>
          <p:cNvSpPr txBox="1"/>
          <p:nvPr/>
        </p:nvSpPr>
        <p:spPr>
          <a:xfrm>
            <a:off x="4730750" y="4653598"/>
            <a:ext cx="2771775" cy="7016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1</a:t>
            </a:r>
            <a:r>
              <a:rPr lang="zh-CN" altLang="en-US" sz="2000" dirty="0">
                <a:latin typeface="Times New Roman" panose="02020603050405020304" pitchFamily="18" charset="0"/>
              </a:rPr>
              <a:t>：电平触发</a:t>
            </a:r>
          </a:p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0</a:t>
            </a:r>
            <a:r>
              <a:rPr lang="zh-CN" altLang="en-US" sz="2000" dirty="0">
                <a:latin typeface="Times New Roman" panose="02020603050405020304" pitchFamily="18" charset="0"/>
              </a:rPr>
              <a:t>：沿触发</a:t>
            </a:r>
          </a:p>
        </p:txBody>
      </p:sp>
      <p:sp>
        <p:nvSpPr>
          <p:cNvPr id="91173" name="Line 37"/>
          <p:cNvSpPr/>
          <p:nvPr/>
        </p:nvSpPr>
        <p:spPr>
          <a:xfrm>
            <a:off x="4378325" y="3756660"/>
            <a:ext cx="0" cy="4572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1174" name="Text Box 38"/>
          <p:cNvSpPr txBox="1"/>
          <p:nvPr/>
        </p:nvSpPr>
        <p:spPr>
          <a:xfrm>
            <a:off x="4133850" y="4091623"/>
            <a:ext cx="488950" cy="1112837"/>
          </a:xfrm>
          <a:prstGeom prst="rect">
            <a:avLst/>
          </a:prstGeom>
          <a:noFill/>
          <a:ln w="19050">
            <a:noFill/>
          </a:ln>
        </p:spPr>
        <p:txBody>
          <a:bodyPr vert="eaVert" anchor="ctr">
            <a:spAutoFit/>
          </a:bodyPr>
          <a:lstStyle/>
          <a:p>
            <a:pPr algn="ctr" eaLnBrk="1" hangingPunct="1"/>
            <a:r>
              <a:rPr lang="zh-CN" altLang="en-US" sz="2000" dirty="0">
                <a:latin typeface="Times New Roman" panose="02020603050405020304" pitchFamily="18" charset="0"/>
              </a:rPr>
              <a:t>特征位</a:t>
            </a:r>
          </a:p>
        </p:txBody>
      </p:sp>
      <p:sp>
        <p:nvSpPr>
          <p:cNvPr id="91175" name="Line 39"/>
          <p:cNvSpPr/>
          <p:nvPr/>
        </p:nvSpPr>
        <p:spPr>
          <a:xfrm>
            <a:off x="1863725" y="3756660"/>
            <a:ext cx="0" cy="3048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1176" name="Text Box 40"/>
          <p:cNvSpPr txBox="1"/>
          <p:nvPr/>
        </p:nvSpPr>
        <p:spPr>
          <a:xfrm>
            <a:off x="1464628" y="4091623"/>
            <a:ext cx="798195" cy="1646237"/>
          </a:xfrm>
          <a:prstGeom prst="rect">
            <a:avLst/>
          </a:prstGeom>
          <a:noFill/>
          <a:ln w="19050">
            <a:noFill/>
          </a:ln>
        </p:spPr>
        <p:txBody>
          <a:bodyPr vert="eaVert" anchor="ctr">
            <a:spAutoFit/>
          </a:bodyPr>
          <a:lstStyle/>
          <a:p>
            <a:pPr algn="ctr" eaLnBrk="1" hangingPunct="1"/>
            <a:r>
              <a:rPr lang="zh-CN" altLang="en-US" sz="2000" dirty="0">
                <a:latin typeface="Times New Roman" panose="02020603050405020304" pitchFamily="18" charset="0"/>
              </a:rPr>
              <a:t>偶数地址端口地址线的状态</a:t>
            </a:r>
          </a:p>
        </p:txBody>
      </p:sp>
      <p:sp>
        <p:nvSpPr>
          <p:cNvPr id="91177" name="Text Box 41"/>
          <p:cNvSpPr txBox="1"/>
          <p:nvPr/>
        </p:nvSpPr>
        <p:spPr>
          <a:xfrm>
            <a:off x="987425" y="5901405"/>
            <a:ext cx="7391400" cy="3968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8086 CPU</a:t>
            </a:r>
            <a:r>
              <a:rPr lang="zh-CN" altLang="en-US" sz="2000" dirty="0">
                <a:latin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</a:rPr>
              <a:t>D7</a:t>
            </a:r>
            <a:r>
              <a:rPr lang="zh-CN" altLang="en-US" sz="2000" dirty="0">
                <a:latin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</a:rPr>
              <a:t>D6</a:t>
            </a:r>
            <a:r>
              <a:rPr lang="zh-CN" altLang="en-US" sz="2000" dirty="0">
                <a:latin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</a:rPr>
              <a:t>D5</a:t>
            </a:r>
            <a:r>
              <a:rPr lang="zh-CN" altLang="en-US" sz="2000" dirty="0">
                <a:latin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</a:rPr>
              <a:t>D2</a:t>
            </a:r>
            <a:r>
              <a:rPr lang="zh-CN" altLang="en-US" sz="2000" dirty="0">
                <a:latin typeface="Times New Roman" panose="02020603050405020304" pitchFamily="18" charset="0"/>
              </a:rPr>
              <a:t>任意，</a:t>
            </a:r>
            <a:r>
              <a:rPr lang="en-US" altLang="zh-CN" sz="2000" dirty="0">
                <a:latin typeface="Times New Roman" panose="02020603050405020304" pitchFamily="18" charset="0"/>
              </a:rPr>
              <a:t>D0</a:t>
            </a:r>
            <a:r>
              <a:rPr lang="zh-CN" altLang="en-US" sz="2000" dirty="0">
                <a:latin typeface="Times New Roman" panose="02020603050405020304" pitchFamily="18" charset="0"/>
              </a:rPr>
              <a:t>为</a:t>
            </a:r>
            <a:r>
              <a:rPr lang="en-US" altLang="zh-CN" sz="2000" dirty="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91179" name="Line 43"/>
          <p:cNvSpPr/>
          <p:nvPr/>
        </p:nvSpPr>
        <p:spPr>
          <a:xfrm flipV="1">
            <a:off x="1981747" y="6317281"/>
            <a:ext cx="5215978" cy="27021"/>
          </a:xfrm>
          <a:prstGeom prst="line">
            <a:avLst/>
          </a:prstGeom>
          <a:ln w="19050" cap="flat" cmpd="sng">
            <a:solidFill>
              <a:srgbClr val="FF0066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" name="矩形 1"/>
          <p:cNvSpPr/>
          <p:nvPr/>
        </p:nvSpPr>
        <p:spPr>
          <a:xfrm>
            <a:off x="1356868" y="2503626"/>
            <a:ext cx="58408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b="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(1) ICW1 ---</a:t>
            </a:r>
            <a:r>
              <a:rPr kumimoji="1" lang="zh-CN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芯片控制初始化命令字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311297"/>
          <p:cNvSpPr>
            <a:spLocks noGrp="1"/>
          </p:cNvSpPr>
          <p:nvPr/>
        </p:nvSpPr>
        <p:spPr>
          <a:xfrm>
            <a:off x="0" y="0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6.5 8259A</a:t>
            </a:r>
            <a:r>
              <a:rPr lang="zh-CN" altLang="en-US" dirty="0"/>
              <a:t>中断控制器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234460" y="1219601"/>
            <a:ext cx="2720617" cy="5909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6.5.4  </a:t>
            </a:r>
            <a:r>
              <a:rPr lang="en-US" altLang="zh-CN" b="1" dirty="0">
                <a:latin typeface="Times New Roman" panose="02020603050405020304" pitchFamily="18" charset="0"/>
                <a:ea typeface="方正小标宋简体" charset="-122"/>
                <a:cs typeface="Times New Roman" panose="02020603050405020304" pitchFamily="18" charset="0"/>
                <a:sym typeface="+mn-ea"/>
              </a:rPr>
              <a:t>8259A</a:t>
            </a:r>
            <a:r>
              <a:rPr lang="zh-CN" altLang="en-US" b="1" dirty="0">
                <a:latin typeface="Arial" panose="020B0604020202020204" pitchFamily="34" charset="0"/>
                <a:ea typeface="方正小标宋简体" charset="-122"/>
                <a:sym typeface="+mn-ea"/>
              </a:rPr>
              <a:t>的编程</a:t>
            </a:r>
          </a:p>
        </p:txBody>
      </p:sp>
      <p:sp>
        <p:nvSpPr>
          <p:cNvPr id="7" name="矩形 6"/>
          <p:cNvSpPr/>
          <p:nvPr/>
        </p:nvSpPr>
        <p:spPr>
          <a:xfrm>
            <a:off x="1162685" y="1890034"/>
            <a:ext cx="6035948" cy="535531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>
              <a:lnSpc>
                <a:spcPct val="90000"/>
              </a:lnSpc>
              <a:buBlip>
                <a:blip r:embed="rId4"/>
              </a:buBlip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、初始化编程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--</a:t>
            </a:r>
            <a:r>
              <a:rPr kumimoji="1" lang="zh-CN" altLang="en-US" sz="3200" b="1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sym typeface="+mn-ea"/>
              </a:rPr>
              <a:t>初始化命令字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2162" name="Text Box 2"/>
          <p:cNvSpPr txBox="1"/>
          <p:nvPr/>
        </p:nvSpPr>
        <p:spPr>
          <a:xfrm>
            <a:off x="1162685" y="2537122"/>
            <a:ext cx="4806950" cy="39878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(2)</a:t>
            </a:r>
            <a:r>
              <a:rPr lang="en-US" altLang="zh-CN" sz="2000" b="1" dirty="0">
                <a:latin typeface="Times New Roman" panose="02020603050405020304" pitchFamily="18" charset="0"/>
              </a:rPr>
              <a:t> ICW2</a:t>
            </a:r>
            <a:r>
              <a:rPr lang="zh-CN" altLang="en-US" sz="2000" dirty="0">
                <a:latin typeface="Times New Roman" panose="02020603050405020304" pitchFamily="18" charset="0"/>
              </a:rPr>
              <a:t>（设置中断类型号基值）</a:t>
            </a:r>
          </a:p>
        </p:txBody>
      </p:sp>
      <p:sp>
        <p:nvSpPr>
          <p:cNvPr id="270339" name="Rectangle 3"/>
          <p:cNvSpPr>
            <a:spLocks noChangeArrowheads="1"/>
          </p:cNvSpPr>
          <p:nvPr/>
        </p:nvSpPr>
        <p:spPr bwMode="auto">
          <a:xfrm>
            <a:off x="1454150" y="3463608"/>
            <a:ext cx="457200" cy="381000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tx1"/>
            </a:solidFill>
            <a:miter lim="800000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</a:t>
            </a:r>
            <a:endParaRPr kumimoji="1" lang="en-US" altLang="zh-CN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0340" name="Rectangle 4"/>
          <p:cNvSpPr>
            <a:spLocks noChangeArrowheads="1"/>
          </p:cNvSpPr>
          <p:nvPr/>
        </p:nvSpPr>
        <p:spPr bwMode="auto">
          <a:xfrm>
            <a:off x="2368550" y="3463608"/>
            <a:ext cx="3962400" cy="381000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tx1"/>
            </a:solidFill>
            <a:miter lim="800000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zh-CN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2165" name="Line 5"/>
          <p:cNvSpPr/>
          <p:nvPr/>
        </p:nvSpPr>
        <p:spPr>
          <a:xfrm>
            <a:off x="4349750" y="3463608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166" name="Line 6"/>
          <p:cNvSpPr/>
          <p:nvPr/>
        </p:nvSpPr>
        <p:spPr>
          <a:xfrm>
            <a:off x="5264150" y="3463608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167" name="Line 7"/>
          <p:cNvSpPr/>
          <p:nvPr/>
        </p:nvSpPr>
        <p:spPr>
          <a:xfrm>
            <a:off x="4806950" y="3463608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168" name="Line 8"/>
          <p:cNvSpPr/>
          <p:nvPr/>
        </p:nvSpPr>
        <p:spPr>
          <a:xfrm>
            <a:off x="5721350" y="3463608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169" name="Line 9"/>
          <p:cNvSpPr/>
          <p:nvPr/>
        </p:nvSpPr>
        <p:spPr>
          <a:xfrm>
            <a:off x="3282950" y="3463608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170" name="Line 10"/>
          <p:cNvSpPr/>
          <p:nvPr/>
        </p:nvSpPr>
        <p:spPr>
          <a:xfrm>
            <a:off x="3816350" y="3463608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171" name="Line 11"/>
          <p:cNvSpPr/>
          <p:nvPr/>
        </p:nvSpPr>
        <p:spPr>
          <a:xfrm>
            <a:off x="2825750" y="3463608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181" name="Text Box 21"/>
          <p:cNvSpPr txBox="1"/>
          <p:nvPr/>
        </p:nvSpPr>
        <p:spPr>
          <a:xfrm>
            <a:off x="5778500" y="3112770"/>
            <a:ext cx="49530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D0</a:t>
            </a:r>
          </a:p>
        </p:txBody>
      </p:sp>
      <p:sp>
        <p:nvSpPr>
          <p:cNvPr id="92182" name="Text Box 22"/>
          <p:cNvSpPr txBox="1"/>
          <p:nvPr/>
        </p:nvSpPr>
        <p:spPr>
          <a:xfrm>
            <a:off x="5168900" y="3112770"/>
            <a:ext cx="628650" cy="3968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D1</a:t>
            </a:r>
          </a:p>
        </p:txBody>
      </p:sp>
      <p:sp>
        <p:nvSpPr>
          <p:cNvPr id="92183" name="Text Box 23"/>
          <p:cNvSpPr txBox="1"/>
          <p:nvPr/>
        </p:nvSpPr>
        <p:spPr>
          <a:xfrm>
            <a:off x="4787900" y="3112770"/>
            <a:ext cx="49530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D2</a:t>
            </a:r>
          </a:p>
        </p:txBody>
      </p:sp>
      <p:sp>
        <p:nvSpPr>
          <p:cNvPr id="92184" name="Text Box 24"/>
          <p:cNvSpPr txBox="1"/>
          <p:nvPr/>
        </p:nvSpPr>
        <p:spPr>
          <a:xfrm>
            <a:off x="4330700" y="3112770"/>
            <a:ext cx="49530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D3</a:t>
            </a:r>
          </a:p>
        </p:txBody>
      </p:sp>
      <p:sp>
        <p:nvSpPr>
          <p:cNvPr id="92185" name="Text Box 25"/>
          <p:cNvSpPr txBox="1"/>
          <p:nvPr/>
        </p:nvSpPr>
        <p:spPr>
          <a:xfrm>
            <a:off x="3797300" y="3112770"/>
            <a:ext cx="49530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D4</a:t>
            </a:r>
          </a:p>
        </p:txBody>
      </p:sp>
      <p:sp>
        <p:nvSpPr>
          <p:cNvPr id="92186" name="Text Box 26"/>
          <p:cNvSpPr txBox="1"/>
          <p:nvPr/>
        </p:nvSpPr>
        <p:spPr>
          <a:xfrm>
            <a:off x="3263900" y="3134995"/>
            <a:ext cx="552450" cy="3968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D5</a:t>
            </a:r>
          </a:p>
        </p:txBody>
      </p:sp>
      <p:sp>
        <p:nvSpPr>
          <p:cNvPr id="92187" name="Text Box 27"/>
          <p:cNvSpPr txBox="1"/>
          <p:nvPr/>
        </p:nvSpPr>
        <p:spPr>
          <a:xfrm>
            <a:off x="2730500" y="3112770"/>
            <a:ext cx="49530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D6</a:t>
            </a:r>
          </a:p>
        </p:txBody>
      </p:sp>
      <p:sp>
        <p:nvSpPr>
          <p:cNvPr id="92188" name="Text Box 28"/>
          <p:cNvSpPr txBox="1"/>
          <p:nvPr/>
        </p:nvSpPr>
        <p:spPr>
          <a:xfrm>
            <a:off x="2349500" y="3112770"/>
            <a:ext cx="49530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D7</a:t>
            </a:r>
          </a:p>
        </p:txBody>
      </p:sp>
      <p:sp>
        <p:nvSpPr>
          <p:cNvPr id="92189" name="Text Box 29"/>
          <p:cNvSpPr txBox="1"/>
          <p:nvPr/>
        </p:nvSpPr>
        <p:spPr>
          <a:xfrm>
            <a:off x="1358900" y="3112770"/>
            <a:ext cx="628650" cy="3968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A0</a:t>
            </a:r>
          </a:p>
        </p:txBody>
      </p:sp>
      <p:sp>
        <p:nvSpPr>
          <p:cNvPr id="92199" name="Text Box 39"/>
          <p:cNvSpPr txBox="1"/>
          <p:nvPr/>
        </p:nvSpPr>
        <p:spPr>
          <a:xfrm>
            <a:off x="5792788" y="3493770"/>
            <a:ext cx="466725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solidFill>
                  <a:srgbClr val="FF0066"/>
                </a:solidFill>
                <a:latin typeface="Times New Roman" panose="02020603050405020304" pitchFamily="18" charset="0"/>
              </a:rPr>
              <a:t>L0</a:t>
            </a:r>
          </a:p>
        </p:txBody>
      </p:sp>
      <p:sp>
        <p:nvSpPr>
          <p:cNvPr id="92200" name="Text Box 40"/>
          <p:cNvSpPr txBox="1"/>
          <p:nvPr/>
        </p:nvSpPr>
        <p:spPr>
          <a:xfrm>
            <a:off x="5259388" y="3469958"/>
            <a:ext cx="585787" cy="396875"/>
          </a:xfrm>
          <a:prstGeom prst="rect">
            <a:avLst/>
          </a:prstGeom>
          <a:noFill/>
          <a:ln w="19050">
            <a:noFill/>
          </a:ln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en-US" altLang="zh-CN" sz="2000" dirty="0">
                <a:solidFill>
                  <a:srgbClr val="FF0066"/>
                </a:solidFill>
                <a:latin typeface="Times New Roman" panose="02020603050405020304" pitchFamily="18" charset="0"/>
              </a:rPr>
              <a:t>L1</a:t>
            </a:r>
          </a:p>
        </p:txBody>
      </p:sp>
      <p:sp>
        <p:nvSpPr>
          <p:cNvPr id="92201" name="Text Box 41"/>
          <p:cNvSpPr txBox="1"/>
          <p:nvPr/>
        </p:nvSpPr>
        <p:spPr>
          <a:xfrm>
            <a:off x="4802188" y="3458845"/>
            <a:ext cx="547687" cy="396875"/>
          </a:xfrm>
          <a:prstGeom prst="rect">
            <a:avLst/>
          </a:prstGeom>
          <a:noFill/>
          <a:ln w="19050">
            <a:noFill/>
          </a:ln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en-US" altLang="zh-CN" sz="2000" dirty="0">
                <a:solidFill>
                  <a:srgbClr val="FF0066"/>
                </a:solidFill>
                <a:latin typeface="Times New Roman" panose="02020603050405020304" pitchFamily="18" charset="0"/>
              </a:rPr>
              <a:t>L2</a:t>
            </a:r>
          </a:p>
        </p:txBody>
      </p:sp>
      <p:sp>
        <p:nvSpPr>
          <p:cNvPr id="92202" name="Text Box 42"/>
          <p:cNvSpPr txBox="1"/>
          <p:nvPr/>
        </p:nvSpPr>
        <p:spPr>
          <a:xfrm>
            <a:off x="4344988" y="3469958"/>
            <a:ext cx="571500" cy="396875"/>
          </a:xfrm>
          <a:prstGeom prst="rect">
            <a:avLst/>
          </a:prstGeom>
          <a:noFill/>
          <a:ln w="19050">
            <a:noFill/>
          </a:ln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en-US" altLang="zh-CN" sz="2000" dirty="0">
                <a:solidFill>
                  <a:srgbClr val="FF0066"/>
                </a:solidFill>
                <a:latin typeface="Times New Roman" panose="02020603050405020304" pitchFamily="18" charset="0"/>
              </a:rPr>
              <a:t>T3</a:t>
            </a:r>
          </a:p>
        </p:txBody>
      </p:sp>
      <p:sp>
        <p:nvSpPr>
          <p:cNvPr id="92203" name="Text Box 43"/>
          <p:cNvSpPr txBox="1"/>
          <p:nvPr/>
        </p:nvSpPr>
        <p:spPr>
          <a:xfrm>
            <a:off x="3811588" y="3483729"/>
            <a:ext cx="466725" cy="369332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1800" dirty="0">
                <a:solidFill>
                  <a:srgbClr val="FF0066"/>
                </a:solidFill>
                <a:latin typeface="Times New Roman" panose="02020603050405020304" pitchFamily="18" charset="0"/>
              </a:rPr>
              <a:t>T4</a:t>
            </a:r>
          </a:p>
        </p:txBody>
      </p:sp>
      <p:sp>
        <p:nvSpPr>
          <p:cNvPr id="92204" name="Text Box 44"/>
          <p:cNvSpPr txBox="1"/>
          <p:nvPr/>
        </p:nvSpPr>
        <p:spPr>
          <a:xfrm>
            <a:off x="3278188" y="3493770"/>
            <a:ext cx="466725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solidFill>
                  <a:srgbClr val="FF0066"/>
                </a:solidFill>
                <a:latin typeface="Times New Roman" panose="02020603050405020304" pitchFamily="18" charset="0"/>
              </a:rPr>
              <a:t>T5</a:t>
            </a:r>
          </a:p>
        </p:txBody>
      </p:sp>
      <p:sp>
        <p:nvSpPr>
          <p:cNvPr id="92205" name="Text Box 45"/>
          <p:cNvSpPr txBox="1"/>
          <p:nvPr/>
        </p:nvSpPr>
        <p:spPr>
          <a:xfrm>
            <a:off x="2820988" y="3493770"/>
            <a:ext cx="466725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solidFill>
                  <a:srgbClr val="FF0066"/>
                </a:solidFill>
                <a:latin typeface="Times New Roman" panose="02020603050405020304" pitchFamily="18" charset="0"/>
              </a:rPr>
              <a:t>T6</a:t>
            </a:r>
          </a:p>
        </p:txBody>
      </p:sp>
      <p:sp>
        <p:nvSpPr>
          <p:cNvPr id="92206" name="Text Box 46"/>
          <p:cNvSpPr txBox="1"/>
          <p:nvPr/>
        </p:nvSpPr>
        <p:spPr>
          <a:xfrm>
            <a:off x="2361407" y="3520419"/>
            <a:ext cx="466725" cy="338554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1600" dirty="0">
                <a:solidFill>
                  <a:srgbClr val="FF0066"/>
                </a:solidFill>
                <a:latin typeface="Times New Roman" panose="02020603050405020304" pitchFamily="18" charset="0"/>
              </a:rPr>
              <a:t>T7</a:t>
            </a:r>
          </a:p>
        </p:txBody>
      </p:sp>
      <p:sp>
        <p:nvSpPr>
          <p:cNvPr id="92207" name="Line 47"/>
          <p:cNvSpPr/>
          <p:nvPr/>
        </p:nvSpPr>
        <p:spPr>
          <a:xfrm>
            <a:off x="5035550" y="3844608"/>
            <a:ext cx="0" cy="3048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08" name="Line 48"/>
          <p:cNvSpPr/>
          <p:nvPr/>
        </p:nvSpPr>
        <p:spPr>
          <a:xfrm>
            <a:off x="6026150" y="3844608"/>
            <a:ext cx="0" cy="3048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09" name="Line 49"/>
          <p:cNvSpPr/>
          <p:nvPr/>
        </p:nvSpPr>
        <p:spPr>
          <a:xfrm>
            <a:off x="5492750" y="3844608"/>
            <a:ext cx="0" cy="3048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10" name="Line 50"/>
          <p:cNvSpPr/>
          <p:nvPr/>
        </p:nvSpPr>
        <p:spPr>
          <a:xfrm>
            <a:off x="5035550" y="4149408"/>
            <a:ext cx="13716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2211" name="Text Box 51"/>
          <p:cNvSpPr txBox="1"/>
          <p:nvPr/>
        </p:nvSpPr>
        <p:spPr>
          <a:xfrm>
            <a:off x="6026150" y="4055111"/>
            <a:ext cx="3124200" cy="52197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1400" dirty="0">
                <a:latin typeface="Times New Roman" panose="02020603050405020304" pitchFamily="18" charset="0"/>
              </a:rPr>
              <a:t>IR</a:t>
            </a:r>
            <a:r>
              <a:rPr lang="zh-CN" altLang="en-US" sz="1400" dirty="0">
                <a:latin typeface="Times New Roman" panose="02020603050405020304" pitchFamily="18" charset="0"/>
              </a:rPr>
              <a:t>的编码，</a:t>
            </a:r>
            <a:r>
              <a:rPr lang="en-US" altLang="zh-CN" sz="1400" dirty="0">
                <a:latin typeface="Times New Roman" panose="02020603050405020304" pitchFamily="18" charset="0"/>
              </a:rPr>
              <a:t>8259A</a:t>
            </a:r>
            <a:r>
              <a:rPr lang="zh-CN" altLang="en-US" sz="1400" dirty="0">
                <a:latin typeface="Times New Roman" panose="02020603050405020304" pitchFamily="18" charset="0"/>
              </a:rPr>
              <a:t>自</a:t>
            </a:r>
          </a:p>
          <a:p>
            <a:pPr eaLnBrk="1" hangingPunct="1"/>
            <a:r>
              <a:rPr lang="zh-CN" altLang="en-US" sz="1400" dirty="0">
                <a:latin typeface="Times New Roman" panose="02020603050405020304" pitchFamily="18" charset="0"/>
              </a:rPr>
              <a:t>      动填入</a:t>
            </a:r>
            <a:r>
              <a:rPr lang="en-US" altLang="zh-CN" sz="1400" dirty="0">
                <a:latin typeface="Times New Roman" panose="02020603050405020304" pitchFamily="18" charset="0"/>
              </a:rPr>
              <a:t> </a:t>
            </a:r>
            <a:r>
              <a:rPr lang="zh-CN" altLang="en-US" sz="1400" dirty="0">
                <a:latin typeface="Times New Roman" panose="02020603050405020304" pitchFamily="18" charset="0"/>
              </a:rPr>
              <a:t>决定中断引脚</a:t>
            </a:r>
            <a:r>
              <a:rPr lang="en-US" altLang="zh-CN" sz="1400" dirty="0">
                <a:latin typeface="Times New Roman" panose="02020603050405020304" pitchFamily="18" charset="0"/>
              </a:rPr>
              <a:t>   </a:t>
            </a:r>
            <a:r>
              <a:rPr lang="zh-CN" altLang="en-US" sz="1400" dirty="0">
                <a:latin typeface="Times New Roman" panose="02020603050405020304" pitchFamily="18" charset="0"/>
              </a:rPr>
              <a:t>接入信号</a:t>
            </a:r>
          </a:p>
        </p:txBody>
      </p:sp>
      <p:sp>
        <p:nvSpPr>
          <p:cNvPr id="92212" name="Line 52"/>
          <p:cNvSpPr/>
          <p:nvPr/>
        </p:nvSpPr>
        <p:spPr>
          <a:xfrm>
            <a:off x="4578350" y="3844608"/>
            <a:ext cx="0" cy="8382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13" name="Line 53"/>
          <p:cNvSpPr/>
          <p:nvPr/>
        </p:nvSpPr>
        <p:spPr>
          <a:xfrm>
            <a:off x="4044950" y="3844608"/>
            <a:ext cx="0" cy="8382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14" name="Line 54"/>
          <p:cNvSpPr/>
          <p:nvPr/>
        </p:nvSpPr>
        <p:spPr>
          <a:xfrm>
            <a:off x="3511550" y="3844608"/>
            <a:ext cx="0" cy="8382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15" name="Line 55"/>
          <p:cNvSpPr/>
          <p:nvPr/>
        </p:nvSpPr>
        <p:spPr>
          <a:xfrm>
            <a:off x="3054350" y="3844608"/>
            <a:ext cx="0" cy="762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16" name="Line 56"/>
          <p:cNvSpPr/>
          <p:nvPr/>
        </p:nvSpPr>
        <p:spPr>
          <a:xfrm>
            <a:off x="2597150" y="3844608"/>
            <a:ext cx="0" cy="762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17" name="Line 57"/>
          <p:cNvSpPr/>
          <p:nvPr/>
        </p:nvSpPr>
        <p:spPr>
          <a:xfrm>
            <a:off x="2597150" y="4835208"/>
            <a:ext cx="23622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2218" name="Line 58"/>
          <p:cNvSpPr/>
          <p:nvPr/>
        </p:nvSpPr>
        <p:spPr>
          <a:xfrm>
            <a:off x="3054350" y="4530408"/>
            <a:ext cx="0" cy="1524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19" name="Line 59"/>
          <p:cNvSpPr/>
          <p:nvPr/>
        </p:nvSpPr>
        <p:spPr>
          <a:xfrm>
            <a:off x="2597150" y="4606608"/>
            <a:ext cx="0" cy="762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20" name="Text Box 60"/>
          <p:cNvSpPr txBox="1"/>
          <p:nvPr/>
        </p:nvSpPr>
        <p:spPr>
          <a:xfrm>
            <a:off x="4140200" y="4580573"/>
            <a:ext cx="3609975" cy="36830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zh-CN" altLang="en-US" sz="1800" dirty="0">
                <a:solidFill>
                  <a:srgbClr val="FF0066"/>
                </a:solidFill>
                <a:latin typeface="Times New Roman" panose="02020603050405020304" pitchFamily="18" charset="0"/>
              </a:rPr>
              <a:t>中断类型码的高</a:t>
            </a:r>
            <a:r>
              <a:rPr lang="en-US" altLang="zh-CN" sz="1800" dirty="0">
                <a:solidFill>
                  <a:srgbClr val="FF0066"/>
                </a:solidFill>
                <a:latin typeface="Times New Roman" panose="02020603050405020304" pitchFamily="18" charset="0"/>
              </a:rPr>
              <a:t>5</a:t>
            </a:r>
            <a:r>
              <a:rPr lang="zh-CN" altLang="en-US" sz="1800" dirty="0">
                <a:solidFill>
                  <a:srgbClr val="FF0066"/>
                </a:solidFill>
                <a:latin typeface="Times New Roman" panose="02020603050405020304" pitchFamily="18" charset="0"/>
              </a:rPr>
              <a:t>位</a:t>
            </a:r>
            <a:endParaRPr lang="zh-CN" altLang="en-US" sz="1800" dirty="0">
              <a:latin typeface="Times New Roman" panose="02020603050405020304" pitchFamily="18" charset="0"/>
            </a:endParaRPr>
          </a:p>
        </p:txBody>
      </p:sp>
      <p:sp>
        <p:nvSpPr>
          <p:cNvPr id="92221" name="Line 61"/>
          <p:cNvSpPr/>
          <p:nvPr/>
        </p:nvSpPr>
        <p:spPr>
          <a:xfrm>
            <a:off x="4578350" y="4606608"/>
            <a:ext cx="0" cy="2286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22" name="Line 62"/>
          <p:cNvSpPr/>
          <p:nvPr/>
        </p:nvSpPr>
        <p:spPr>
          <a:xfrm>
            <a:off x="4044950" y="4606608"/>
            <a:ext cx="0" cy="2286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23" name="Line 63"/>
          <p:cNvSpPr/>
          <p:nvPr/>
        </p:nvSpPr>
        <p:spPr>
          <a:xfrm>
            <a:off x="3511550" y="4606608"/>
            <a:ext cx="0" cy="2286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24" name="Line 64"/>
          <p:cNvSpPr/>
          <p:nvPr/>
        </p:nvSpPr>
        <p:spPr>
          <a:xfrm>
            <a:off x="3054350" y="4606608"/>
            <a:ext cx="0" cy="2286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25" name="Line 65"/>
          <p:cNvSpPr/>
          <p:nvPr/>
        </p:nvSpPr>
        <p:spPr>
          <a:xfrm>
            <a:off x="2597150" y="4606608"/>
            <a:ext cx="0" cy="2286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" name="Text Box 60"/>
          <p:cNvSpPr txBox="1"/>
          <p:nvPr/>
        </p:nvSpPr>
        <p:spPr>
          <a:xfrm>
            <a:off x="539115" y="5704426"/>
            <a:ext cx="7310120" cy="978729"/>
          </a:xfrm>
          <a:prstGeom prst="rect">
            <a:avLst/>
          </a:prstGeom>
          <a:noFill/>
          <a:ln w="19050">
            <a:noFill/>
          </a:ln>
        </p:spPr>
        <p:txBody>
          <a:bodyPr wrap="square" anchor="ctr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1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例如：</a:t>
            </a:r>
            <a:r>
              <a:rPr lang="en-US" altLang="zh-CN" sz="1800" dirty="0">
                <a:latin typeface="Times New Roman" panose="02020603050405020304" pitchFamily="18" charset="0"/>
              </a:rPr>
              <a:t> </a:t>
            </a:r>
            <a:r>
              <a:rPr lang="en-US" altLang="zh-CN" sz="1800" b="0" dirty="0">
                <a:latin typeface="Times New Roman" panose="02020603050405020304" pitchFamily="18" charset="0"/>
              </a:rPr>
              <a:t>ICW2</a:t>
            </a:r>
            <a:r>
              <a:rPr lang="zh-CN" altLang="en-US" sz="1800" b="0" dirty="0">
                <a:latin typeface="Times New Roman" panose="02020603050405020304" pitchFamily="18" charset="0"/>
              </a:rPr>
              <a:t>是</a:t>
            </a:r>
            <a:r>
              <a:rPr lang="en-US" altLang="zh-CN" sz="1800" b="0" dirty="0">
                <a:latin typeface="Times New Roman" panose="02020603050405020304" pitchFamily="18" charset="0"/>
              </a:rPr>
              <a:t>40H</a:t>
            </a:r>
            <a:r>
              <a:rPr lang="zh-CN" altLang="en-US" sz="1800" b="0" dirty="0">
                <a:latin typeface="Times New Roman" panose="02020603050405020304" pitchFamily="18" charset="0"/>
              </a:rPr>
              <a:t>，</a:t>
            </a:r>
            <a:r>
              <a:rPr lang="en-US" altLang="zh-CN" sz="1800" b="0" dirty="0">
                <a:latin typeface="Times New Roman" panose="02020603050405020304" pitchFamily="18" charset="0"/>
              </a:rPr>
              <a:t>8259A</a:t>
            </a:r>
            <a:r>
              <a:rPr lang="zh-CN" altLang="en-US" sz="1800" b="0" dirty="0">
                <a:latin typeface="Times New Roman" panose="02020603050405020304" pitchFamily="18" charset="0"/>
              </a:rPr>
              <a:t>的</a:t>
            </a:r>
            <a:r>
              <a:rPr lang="en-US" altLang="zh-CN" sz="1800" b="0" dirty="0">
                <a:latin typeface="Times New Roman" panose="02020603050405020304" pitchFamily="18" charset="0"/>
              </a:rPr>
              <a:t>IR0</a:t>
            </a:r>
            <a:r>
              <a:rPr lang="zh-CN" altLang="en-US" sz="1800" b="0" dirty="0">
                <a:latin typeface="Times New Roman" panose="02020603050405020304" pitchFamily="18" charset="0"/>
              </a:rPr>
              <a:t>到</a:t>
            </a:r>
            <a:r>
              <a:rPr lang="en-US" altLang="zh-CN" sz="1800" b="0" dirty="0">
                <a:latin typeface="Times New Roman" panose="02020603050405020304" pitchFamily="18" charset="0"/>
              </a:rPr>
              <a:t>IR7</a:t>
            </a:r>
            <a:r>
              <a:rPr lang="zh-CN" altLang="en-US" sz="1800" b="0" dirty="0">
                <a:latin typeface="Times New Roman" panose="02020603050405020304" pitchFamily="18" charset="0"/>
              </a:rPr>
              <a:t>分别为多少？</a:t>
            </a:r>
          </a:p>
          <a:p>
            <a:pPr algn="ctr" eaLnBrk="1" hangingPunct="1">
              <a:lnSpc>
                <a:spcPct val="150000"/>
              </a:lnSpc>
            </a:pPr>
            <a:r>
              <a:rPr lang="en-US" altLang="zh-CN" sz="1800" b="0" dirty="0">
                <a:latin typeface="Times New Roman" panose="02020603050405020304" pitchFamily="18" charset="0"/>
              </a:rPr>
              <a:t>             ICW2</a:t>
            </a:r>
            <a:r>
              <a:rPr lang="zh-CN" altLang="en-US" sz="1800" b="0" dirty="0">
                <a:latin typeface="Times New Roman" panose="02020603050405020304" pitchFamily="18" charset="0"/>
              </a:rPr>
              <a:t>是</a:t>
            </a:r>
            <a:r>
              <a:rPr lang="en-US" altLang="zh-CN" sz="1800" b="0" dirty="0">
                <a:latin typeface="Times New Roman" panose="02020603050405020304" pitchFamily="18" charset="0"/>
              </a:rPr>
              <a:t>45H</a:t>
            </a:r>
            <a:r>
              <a:rPr lang="zh-CN" altLang="en-US" sz="1800" b="0" dirty="0">
                <a:latin typeface="Times New Roman" panose="02020603050405020304" pitchFamily="18" charset="0"/>
              </a:rPr>
              <a:t>，</a:t>
            </a:r>
            <a:r>
              <a:rPr lang="en-US" altLang="zh-CN" sz="1800" b="0" dirty="0">
                <a:sym typeface="+mn-ea"/>
              </a:rPr>
              <a:t>8259A</a:t>
            </a:r>
            <a:r>
              <a:rPr lang="zh-CN" altLang="en-US" sz="1800" b="0" dirty="0">
                <a:sym typeface="+mn-ea"/>
              </a:rPr>
              <a:t>的</a:t>
            </a:r>
            <a:r>
              <a:rPr lang="en-US" altLang="zh-CN" sz="1800" b="0" dirty="0">
                <a:sym typeface="+mn-ea"/>
              </a:rPr>
              <a:t>IR0</a:t>
            </a:r>
            <a:r>
              <a:rPr lang="zh-CN" altLang="en-US" sz="1800" b="0" dirty="0">
                <a:sym typeface="+mn-ea"/>
              </a:rPr>
              <a:t>到</a:t>
            </a:r>
            <a:r>
              <a:rPr lang="en-US" altLang="zh-CN" sz="1800" b="0" dirty="0">
                <a:sym typeface="+mn-ea"/>
              </a:rPr>
              <a:t>IR7</a:t>
            </a:r>
            <a:r>
              <a:rPr lang="zh-CN" altLang="en-US" sz="1800" b="0" dirty="0">
                <a:sym typeface="+mn-ea"/>
              </a:rPr>
              <a:t>分别为多少</a:t>
            </a:r>
            <a:r>
              <a:rPr lang="zh-CN" altLang="en-US" sz="1800" dirty="0">
                <a:sym typeface="+mn-ea"/>
              </a:rPr>
              <a:t>？</a:t>
            </a:r>
            <a:endParaRPr lang="zh-CN" altLang="en-US" sz="1800" dirty="0">
              <a:latin typeface="Times New Roman" panose="02020603050405020304" pitchFamily="18" charset="0"/>
            </a:endParaRPr>
          </a:p>
        </p:txBody>
      </p:sp>
      <p:sp>
        <p:nvSpPr>
          <p:cNvPr id="91176" name="Text Box 40"/>
          <p:cNvSpPr txBox="1"/>
          <p:nvPr/>
        </p:nvSpPr>
        <p:spPr>
          <a:xfrm>
            <a:off x="1283653" y="4149408"/>
            <a:ext cx="798195" cy="1646237"/>
          </a:xfrm>
          <a:prstGeom prst="rect">
            <a:avLst/>
          </a:prstGeom>
          <a:noFill/>
          <a:ln w="19050">
            <a:noFill/>
          </a:ln>
        </p:spPr>
        <p:txBody>
          <a:bodyPr vert="eaVert" anchor="ctr">
            <a:spAutoFit/>
          </a:bodyPr>
          <a:lstStyle/>
          <a:p>
            <a:pPr algn="ctr" eaLnBrk="1" hangingPunct="1"/>
            <a:r>
              <a:rPr lang="zh-CN" altLang="en-US" sz="2000" dirty="0">
                <a:latin typeface="Times New Roman" panose="02020603050405020304" pitchFamily="18" charset="0"/>
              </a:rPr>
              <a:t>奇数地址端口地址线的状态</a:t>
            </a:r>
          </a:p>
        </p:txBody>
      </p:sp>
      <p:sp>
        <p:nvSpPr>
          <p:cNvPr id="91175" name="Line 39"/>
          <p:cNvSpPr/>
          <p:nvPr/>
        </p:nvSpPr>
        <p:spPr>
          <a:xfrm flipH="1">
            <a:off x="1639570" y="3844925"/>
            <a:ext cx="67310" cy="18161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311297"/>
          <p:cNvSpPr>
            <a:spLocks noGrp="1"/>
          </p:cNvSpPr>
          <p:nvPr/>
        </p:nvSpPr>
        <p:spPr>
          <a:xfrm>
            <a:off x="0" y="0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6.5 8259A</a:t>
            </a:r>
            <a:r>
              <a:rPr lang="zh-CN" altLang="en-US" dirty="0"/>
              <a:t>中断控制器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073150" y="1204200"/>
            <a:ext cx="2689225" cy="5892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+mj-lt"/>
                <a:cs typeface="+mj-lt"/>
                <a:sym typeface="+mn-ea"/>
              </a:rPr>
              <a:t>6.5.4  </a:t>
            </a:r>
            <a:r>
              <a:rPr lang="en-US" altLang="zh-CN" b="1" dirty="0">
                <a:latin typeface="+mj-lt"/>
                <a:ea typeface="方正小标宋简体" charset="-122"/>
                <a:cs typeface="+mj-lt"/>
                <a:sym typeface="+mn-ea"/>
              </a:rPr>
              <a:t>8259A</a:t>
            </a:r>
            <a:r>
              <a:rPr lang="zh-CN" altLang="en-US" b="1" dirty="0">
                <a:latin typeface="Arial" panose="020B0604020202020204" pitchFamily="34" charset="0"/>
                <a:ea typeface="方正小标宋简体" charset="-122"/>
                <a:sym typeface="+mn-ea"/>
              </a:rPr>
              <a:t>的编程</a:t>
            </a:r>
          </a:p>
        </p:txBody>
      </p:sp>
      <p:sp>
        <p:nvSpPr>
          <p:cNvPr id="270348" name="Rectangle 12"/>
          <p:cNvSpPr>
            <a:spLocks noChangeArrowheads="1"/>
          </p:cNvSpPr>
          <p:nvPr/>
        </p:nvSpPr>
        <p:spPr bwMode="auto">
          <a:xfrm>
            <a:off x="2660015" y="3336608"/>
            <a:ext cx="457200" cy="381000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tx1"/>
            </a:solidFill>
            <a:miter lim="800000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</a:t>
            </a:r>
            <a:endParaRPr kumimoji="1" lang="en-US" altLang="zh-CN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0349" name="Rectangle 13"/>
          <p:cNvSpPr>
            <a:spLocks noChangeArrowheads="1"/>
          </p:cNvSpPr>
          <p:nvPr/>
        </p:nvSpPr>
        <p:spPr bwMode="auto">
          <a:xfrm>
            <a:off x="3574415" y="3336608"/>
            <a:ext cx="3962400" cy="381000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tx1"/>
            </a:solidFill>
            <a:miter lim="800000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zh-CN" sz="2000" b="0" i="0" u="none" strike="noStrike" kern="1200" cap="none" spc="0" normalizeH="0" baseline="0" noProof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2174" name="Line 14"/>
          <p:cNvSpPr/>
          <p:nvPr/>
        </p:nvSpPr>
        <p:spPr>
          <a:xfrm>
            <a:off x="5555615" y="3336608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175" name="Line 15"/>
          <p:cNvSpPr/>
          <p:nvPr/>
        </p:nvSpPr>
        <p:spPr>
          <a:xfrm>
            <a:off x="6470015" y="3336608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176" name="Line 16"/>
          <p:cNvSpPr/>
          <p:nvPr/>
        </p:nvSpPr>
        <p:spPr>
          <a:xfrm>
            <a:off x="6012815" y="3336608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177" name="Line 17"/>
          <p:cNvSpPr/>
          <p:nvPr/>
        </p:nvSpPr>
        <p:spPr>
          <a:xfrm>
            <a:off x="6927215" y="3336608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178" name="Line 18"/>
          <p:cNvSpPr/>
          <p:nvPr/>
        </p:nvSpPr>
        <p:spPr>
          <a:xfrm>
            <a:off x="4488815" y="3336608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179" name="Line 19"/>
          <p:cNvSpPr/>
          <p:nvPr/>
        </p:nvSpPr>
        <p:spPr>
          <a:xfrm>
            <a:off x="5022215" y="3336608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180" name="Line 20"/>
          <p:cNvSpPr/>
          <p:nvPr/>
        </p:nvSpPr>
        <p:spPr>
          <a:xfrm>
            <a:off x="4031615" y="3336608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190" name="Text Box 30"/>
          <p:cNvSpPr txBox="1"/>
          <p:nvPr/>
        </p:nvSpPr>
        <p:spPr>
          <a:xfrm>
            <a:off x="7003415" y="2904808"/>
            <a:ext cx="49530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D0</a:t>
            </a:r>
          </a:p>
        </p:txBody>
      </p:sp>
      <p:sp>
        <p:nvSpPr>
          <p:cNvPr id="92191" name="Text Box 31"/>
          <p:cNvSpPr txBox="1"/>
          <p:nvPr/>
        </p:nvSpPr>
        <p:spPr>
          <a:xfrm>
            <a:off x="6393815" y="2904808"/>
            <a:ext cx="628650" cy="3968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D1</a:t>
            </a:r>
          </a:p>
        </p:txBody>
      </p:sp>
      <p:sp>
        <p:nvSpPr>
          <p:cNvPr id="92192" name="Text Box 32"/>
          <p:cNvSpPr txBox="1"/>
          <p:nvPr/>
        </p:nvSpPr>
        <p:spPr>
          <a:xfrm>
            <a:off x="6012815" y="2904808"/>
            <a:ext cx="49530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D2</a:t>
            </a:r>
          </a:p>
        </p:txBody>
      </p:sp>
      <p:sp>
        <p:nvSpPr>
          <p:cNvPr id="92193" name="Text Box 33"/>
          <p:cNvSpPr txBox="1"/>
          <p:nvPr/>
        </p:nvSpPr>
        <p:spPr>
          <a:xfrm>
            <a:off x="5555615" y="2904808"/>
            <a:ext cx="49530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D3</a:t>
            </a:r>
          </a:p>
        </p:txBody>
      </p:sp>
      <p:sp>
        <p:nvSpPr>
          <p:cNvPr id="92194" name="Text Box 34"/>
          <p:cNvSpPr txBox="1"/>
          <p:nvPr/>
        </p:nvSpPr>
        <p:spPr>
          <a:xfrm>
            <a:off x="5022215" y="2904808"/>
            <a:ext cx="49530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D4</a:t>
            </a:r>
          </a:p>
        </p:txBody>
      </p:sp>
      <p:sp>
        <p:nvSpPr>
          <p:cNvPr id="92195" name="Text Box 35"/>
          <p:cNvSpPr txBox="1"/>
          <p:nvPr/>
        </p:nvSpPr>
        <p:spPr>
          <a:xfrm>
            <a:off x="4488815" y="2927033"/>
            <a:ext cx="552450" cy="3968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D5</a:t>
            </a:r>
          </a:p>
        </p:txBody>
      </p:sp>
      <p:sp>
        <p:nvSpPr>
          <p:cNvPr id="92196" name="Text Box 36"/>
          <p:cNvSpPr txBox="1"/>
          <p:nvPr/>
        </p:nvSpPr>
        <p:spPr>
          <a:xfrm>
            <a:off x="3955415" y="2927033"/>
            <a:ext cx="495300" cy="3968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D6</a:t>
            </a:r>
          </a:p>
        </p:txBody>
      </p:sp>
      <p:sp>
        <p:nvSpPr>
          <p:cNvPr id="92197" name="Text Box 37"/>
          <p:cNvSpPr txBox="1"/>
          <p:nvPr/>
        </p:nvSpPr>
        <p:spPr>
          <a:xfrm>
            <a:off x="3574415" y="2931795"/>
            <a:ext cx="495300" cy="3968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D7</a:t>
            </a:r>
          </a:p>
        </p:txBody>
      </p:sp>
      <p:sp>
        <p:nvSpPr>
          <p:cNvPr id="92198" name="Text Box 38"/>
          <p:cNvSpPr txBox="1"/>
          <p:nvPr/>
        </p:nvSpPr>
        <p:spPr>
          <a:xfrm>
            <a:off x="1745615" y="2976245"/>
            <a:ext cx="2228850" cy="3968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A0</a:t>
            </a:r>
          </a:p>
        </p:txBody>
      </p:sp>
      <p:sp>
        <p:nvSpPr>
          <p:cNvPr id="92226" name="Text Box 66"/>
          <p:cNvSpPr txBox="1"/>
          <p:nvPr/>
        </p:nvSpPr>
        <p:spPr>
          <a:xfrm>
            <a:off x="215265" y="2378393"/>
            <a:ext cx="5873750" cy="39878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2000" b="1" dirty="0">
                <a:solidFill>
                  <a:srgbClr val="FF0066"/>
                </a:solidFill>
                <a:latin typeface="Times New Roman" panose="02020603050405020304" pitchFamily="18" charset="0"/>
              </a:rPr>
              <a:t>(3) </a:t>
            </a:r>
            <a:r>
              <a:rPr lang="en-US" altLang="zh-CN" sz="2000" b="1" dirty="0">
                <a:latin typeface="Times New Roman" panose="02020603050405020304" pitchFamily="18" charset="0"/>
              </a:rPr>
              <a:t>ICW3</a:t>
            </a:r>
            <a:r>
              <a:rPr lang="zh-CN" altLang="en-US" sz="2000" dirty="0">
                <a:latin typeface="Times New Roman" panose="02020603050405020304" pitchFamily="18" charset="0"/>
              </a:rPr>
              <a:t>（级连时用，</a:t>
            </a:r>
            <a:r>
              <a:rPr lang="zh-CN" altLang="en-US" sz="2000" dirty="0">
                <a:solidFill>
                  <a:srgbClr val="3333FF"/>
                </a:solidFill>
                <a:latin typeface="Times New Roman" panose="02020603050405020304" pitchFamily="18" charset="0"/>
              </a:rPr>
              <a:t>单片不用</a:t>
            </a:r>
            <a:r>
              <a:rPr lang="zh-CN" altLang="en-US" sz="2000" dirty="0">
                <a:latin typeface="Times New Roman" panose="02020603050405020304" pitchFamily="18" charset="0"/>
              </a:rPr>
              <a:t>）</a:t>
            </a:r>
          </a:p>
        </p:txBody>
      </p:sp>
      <p:sp>
        <p:nvSpPr>
          <p:cNvPr id="270403" name="Rectangle 67"/>
          <p:cNvSpPr>
            <a:spLocks noChangeArrowheads="1"/>
          </p:cNvSpPr>
          <p:nvPr/>
        </p:nvSpPr>
        <p:spPr bwMode="auto">
          <a:xfrm>
            <a:off x="2660015" y="4936808"/>
            <a:ext cx="457200" cy="381000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tx1"/>
            </a:solidFill>
            <a:miter lim="800000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</a:t>
            </a:r>
            <a:endParaRPr kumimoji="1" lang="en-US" altLang="zh-CN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0404" name="Rectangle 68"/>
          <p:cNvSpPr>
            <a:spLocks noChangeArrowheads="1"/>
          </p:cNvSpPr>
          <p:nvPr/>
        </p:nvSpPr>
        <p:spPr bwMode="auto">
          <a:xfrm>
            <a:off x="3574415" y="4936808"/>
            <a:ext cx="3962400" cy="381000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tx1"/>
            </a:solidFill>
            <a:miter lim="800000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zh-CN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2229" name="Text Box 69"/>
          <p:cNvSpPr txBox="1"/>
          <p:nvPr/>
        </p:nvSpPr>
        <p:spPr>
          <a:xfrm>
            <a:off x="7003415" y="4593908"/>
            <a:ext cx="49530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D0</a:t>
            </a:r>
          </a:p>
        </p:txBody>
      </p:sp>
      <p:sp>
        <p:nvSpPr>
          <p:cNvPr id="92230" name="Text Box 70"/>
          <p:cNvSpPr txBox="1"/>
          <p:nvPr/>
        </p:nvSpPr>
        <p:spPr>
          <a:xfrm>
            <a:off x="6393815" y="4593908"/>
            <a:ext cx="628650" cy="3968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D1</a:t>
            </a:r>
          </a:p>
        </p:txBody>
      </p:sp>
      <p:sp>
        <p:nvSpPr>
          <p:cNvPr id="92231" name="Text Box 71"/>
          <p:cNvSpPr txBox="1"/>
          <p:nvPr/>
        </p:nvSpPr>
        <p:spPr>
          <a:xfrm>
            <a:off x="6012815" y="4593908"/>
            <a:ext cx="49530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D2</a:t>
            </a:r>
          </a:p>
        </p:txBody>
      </p:sp>
      <p:sp>
        <p:nvSpPr>
          <p:cNvPr id="92232" name="Text Box 72"/>
          <p:cNvSpPr txBox="1"/>
          <p:nvPr/>
        </p:nvSpPr>
        <p:spPr>
          <a:xfrm>
            <a:off x="5555615" y="4593908"/>
            <a:ext cx="49530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D3</a:t>
            </a:r>
          </a:p>
        </p:txBody>
      </p:sp>
      <p:sp>
        <p:nvSpPr>
          <p:cNvPr id="92233" name="Text Box 73"/>
          <p:cNvSpPr txBox="1"/>
          <p:nvPr/>
        </p:nvSpPr>
        <p:spPr>
          <a:xfrm>
            <a:off x="5022215" y="4593908"/>
            <a:ext cx="49530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D4</a:t>
            </a:r>
          </a:p>
        </p:txBody>
      </p:sp>
      <p:sp>
        <p:nvSpPr>
          <p:cNvPr id="92234" name="Text Box 74"/>
          <p:cNvSpPr txBox="1"/>
          <p:nvPr/>
        </p:nvSpPr>
        <p:spPr>
          <a:xfrm>
            <a:off x="4488815" y="4616133"/>
            <a:ext cx="552450" cy="3968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D5</a:t>
            </a:r>
          </a:p>
        </p:txBody>
      </p:sp>
      <p:sp>
        <p:nvSpPr>
          <p:cNvPr id="92235" name="Text Box 75"/>
          <p:cNvSpPr txBox="1"/>
          <p:nvPr/>
        </p:nvSpPr>
        <p:spPr>
          <a:xfrm>
            <a:off x="3955415" y="4593908"/>
            <a:ext cx="49530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D6</a:t>
            </a:r>
          </a:p>
        </p:txBody>
      </p:sp>
      <p:sp>
        <p:nvSpPr>
          <p:cNvPr id="92236" name="Text Box 76"/>
          <p:cNvSpPr txBox="1"/>
          <p:nvPr/>
        </p:nvSpPr>
        <p:spPr>
          <a:xfrm>
            <a:off x="3574415" y="4593908"/>
            <a:ext cx="49530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D7</a:t>
            </a:r>
          </a:p>
        </p:txBody>
      </p:sp>
      <p:sp>
        <p:nvSpPr>
          <p:cNvPr id="92237" name="Text Box 77"/>
          <p:cNvSpPr txBox="1"/>
          <p:nvPr/>
        </p:nvSpPr>
        <p:spPr>
          <a:xfrm>
            <a:off x="2583815" y="4593908"/>
            <a:ext cx="628650" cy="3968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A0</a:t>
            </a:r>
          </a:p>
        </p:txBody>
      </p:sp>
      <p:sp>
        <p:nvSpPr>
          <p:cNvPr id="92238" name="Line 78"/>
          <p:cNvSpPr/>
          <p:nvPr/>
        </p:nvSpPr>
        <p:spPr>
          <a:xfrm>
            <a:off x="5022215" y="4936808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39" name="Line 79"/>
          <p:cNvSpPr/>
          <p:nvPr/>
        </p:nvSpPr>
        <p:spPr>
          <a:xfrm>
            <a:off x="5555615" y="4936808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40" name="Line 80"/>
          <p:cNvSpPr/>
          <p:nvPr/>
        </p:nvSpPr>
        <p:spPr>
          <a:xfrm>
            <a:off x="6012815" y="4936808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41" name="Line 81"/>
          <p:cNvSpPr/>
          <p:nvPr/>
        </p:nvSpPr>
        <p:spPr>
          <a:xfrm>
            <a:off x="6470015" y="4936808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42" name="Line 82"/>
          <p:cNvSpPr/>
          <p:nvPr/>
        </p:nvSpPr>
        <p:spPr>
          <a:xfrm>
            <a:off x="7003415" y="4936808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43" name="Line 83"/>
          <p:cNvSpPr/>
          <p:nvPr/>
        </p:nvSpPr>
        <p:spPr>
          <a:xfrm>
            <a:off x="4488815" y="4936808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44" name="Line 84"/>
          <p:cNvSpPr/>
          <p:nvPr/>
        </p:nvSpPr>
        <p:spPr>
          <a:xfrm>
            <a:off x="4031615" y="4936808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45" name="Text Box 85"/>
          <p:cNvSpPr txBox="1"/>
          <p:nvPr/>
        </p:nvSpPr>
        <p:spPr>
          <a:xfrm>
            <a:off x="107950" y="3212465"/>
            <a:ext cx="163830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zh-CN" altLang="en-US" sz="2000" dirty="0">
                <a:solidFill>
                  <a:srgbClr val="FF0066"/>
                </a:solidFill>
                <a:latin typeface="Times New Roman" panose="02020603050405020304" pitchFamily="18" charset="0"/>
              </a:rPr>
              <a:t>主</a:t>
            </a:r>
            <a:r>
              <a:rPr lang="zh-CN" altLang="en-US" sz="2000" dirty="0">
                <a:latin typeface="Times New Roman" panose="02020603050405020304" pitchFamily="18" charset="0"/>
              </a:rPr>
              <a:t>片</a:t>
            </a:r>
            <a:r>
              <a:rPr lang="en-US" altLang="zh-CN" sz="2000" dirty="0">
                <a:latin typeface="Times New Roman" panose="02020603050405020304" pitchFamily="18" charset="0"/>
              </a:rPr>
              <a:t>8259A</a:t>
            </a:r>
            <a:r>
              <a:rPr lang="zh-CN" altLang="en-US" sz="2000" dirty="0">
                <a:latin typeface="Times New Roman" panose="02020603050405020304" pitchFamily="18" charset="0"/>
              </a:rPr>
              <a:t>：</a:t>
            </a:r>
          </a:p>
        </p:txBody>
      </p:sp>
      <p:sp>
        <p:nvSpPr>
          <p:cNvPr id="92246" name="Text Box 86"/>
          <p:cNvSpPr txBox="1"/>
          <p:nvPr/>
        </p:nvSpPr>
        <p:spPr>
          <a:xfrm>
            <a:off x="107315" y="4895850"/>
            <a:ext cx="163830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zh-CN" altLang="en-US" sz="2000" dirty="0">
                <a:solidFill>
                  <a:srgbClr val="FF0066"/>
                </a:solidFill>
                <a:latin typeface="Times New Roman" panose="02020603050405020304" pitchFamily="18" charset="0"/>
              </a:rPr>
              <a:t>从</a:t>
            </a:r>
            <a:r>
              <a:rPr lang="zh-CN" altLang="en-US" sz="2000" dirty="0">
                <a:latin typeface="Times New Roman" panose="02020603050405020304" pitchFamily="18" charset="0"/>
              </a:rPr>
              <a:t>片</a:t>
            </a:r>
            <a:r>
              <a:rPr lang="en-US" altLang="zh-CN" sz="2000" dirty="0">
                <a:latin typeface="Times New Roman" panose="02020603050405020304" pitchFamily="18" charset="0"/>
              </a:rPr>
              <a:t>8259A</a:t>
            </a:r>
            <a:r>
              <a:rPr lang="zh-CN" altLang="en-US" sz="2000" dirty="0">
                <a:latin typeface="Times New Roman" panose="02020603050405020304" pitchFamily="18" charset="0"/>
              </a:rPr>
              <a:t>：</a:t>
            </a:r>
          </a:p>
        </p:txBody>
      </p:sp>
      <p:sp>
        <p:nvSpPr>
          <p:cNvPr id="92247" name="Text Box 87"/>
          <p:cNvSpPr txBox="1"/>
          <p:nvPr/>
        </p:nvSpPr>
        <p:spPr>
          <a:xfrm>
            <a:off x="3577590" y="3366770"/>
            <a:ext cx="452438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solidFill>
                  <a:srgbClr val="FF0066"/>
                </a:solidFill>
                <a:latin typeface="Times New Roman" panose="02020603050405020304" pitchFamily="18" charset="0"/>
              </a:rPr>
              <a:t>S7</a:t>
            </a:r>
          </a:p>
        </p:txBody>
      </p:sp>
      <p:sp>
        <p:nvSpPr>
          <p:cNvPr id="92248" name="Text Box 88"/>
          <p:cNvSpPr txBox="1"/>
          <p:nvPr/>
        </p:nvSpPr>
        <p:spPr>
          <a:xfrm>
            <a:off x="4034790" y="3366770"/>
            <a:ext cx="452438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solidFill>
                  <a:srgbClr val="FF0066"/>
                </a:solidFill>
                <a:latin typeface="Times New Roman" panose="02020603050405020304" pitchFamily="18" charset="0"/>
              </a:rPr>
              <a:t>S6</a:t>
            </a:r>
          </a:p>
        </p:txBody>
      </p:sp>
      <p:sp>
        <p:nvSpPr>
          <p:cNvPr id="92249" name="Text Box 89"/>
          <p:cNvSpPr txBox="1"/>
          <p:nvPr/>
        </p:nvSpPr>
        <p:spPr>
          <a:xfrm>
            <a:off x="4491990" y="3365153"/>
            <a:ext cx="490538" cy="400110"/>
          </a:xfrm>
          <a:prstGeom prst="rect">
            <a:avLst/>
          </a:prstGeom>
          <a:noFill/>
          <a:ln w="19050">
            <a:noFill/>
          </a:ln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en-US" altLang="zh-CN" sz="2000" dirty="0">
                <a:solidFill>
                  <a:srgbClr val="FF0066"/>
                </a:solidFill>
                <a:latin typeface="Times New Roman" panose="02020603050405020304" pitchFamily="18" charset="0"/>
              </a:rPr>
              <a:t>S5</a:t>
            </a:r>
          </a:p>
        </p:txBody>
      </p:sp>
      <p:sp>
        <p:nvSpPr>
          <p:cNvPr id="92250" name="Text Box 90"/>
          <p:cNvSpPr txBox="1"/>
          <p:nvPr/>
        </p:nvSpPr>
        <p:spPr>
          <a:xfrm>
            <a:off x="5025390" y="3366770"/>
            <a:ext cx="452438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solidFill>
                  <a:srgbClr val="FF0066"/>
                </a:solidFill>
                <a:latin typeface="Times New Roman" panose="02020603050405020304" pitchFamily="18" charset="0"/>
              </a:rPr>
              <a:t>S4</a:t>
            </a:r>
          </a:p>
        </p:txBody>
      </p:sp>
      <p:sp>
        <p:nvSpPr>
          <p:cNvPr id="92251" name="Text Box 91"/>
          <p:cNvSpPr txBox="1"/>
          <p:nvPr/>
        </p:nvSpPr>
        <p:spPr>
          <a:xfrm>
            <a:off x="5558790" y="3366770"/>
            <a:ext cx="452438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solidFill>
                  <a:srgbClr val="FF0066"/>
                </a:solidFill>
                <a:latin typeface="Times New Roman" panose="02020603050405020304" pitchFamily="18" charset="0"/>
              </a:rPr>
              <a:t>S3</a:t>
            </a:r>
          </a:p>
        </p:txBody>
      </p:sp>
      <p:sp>
        <p:nvSpPr>
          <p:cNvPr id="92252" name="Text Box 92"/>
          <p:cNvSpPr txBox="1"/>
          <p:nvPr/>
        </p:nvSpPr>
        <p:spPr>
          <a:xfrm>
            <a:off x="6015990" y="3366770"/>
            <a:ext cx="452438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solidFill>
                  <a:srgbClr val="FF0066"/>
                </a:solidFill>
                <a:latin typeface="Times New Roman" panose="02020603050405020304" pitchFamily="18" charset="0"/>
              </a:rPr>
              <a:t>S2</a:t>
            </a:r>
          </a:p>
        </p:txBody>
      </p:sp>
      <p:sp>
        <p:nvSpPr>
          <p:cNvPr id="92253" name="Text Box 93"/>
          <p:cNvSpPr txBox="1"/>
          <p:nvPr/>
        </p:nvSpPr>
        <p:spPr>
          <a:xfrm>
            <a:off x="6473190" y="3366770"/>
            <a:ext cx="452438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solidFill>
                  <a:srgbClr val="FF0066"/>
                </a:solidFill>
                <a:latin typeface="Times New Roman" panose="02020603050405020304" pitchFamily="18" charset="0"/>
              </a:rPr>
              <a:t>S1</a:t>
            </a:r>
          </a:p>
        </p:txBody>
      </p:sp>
      <p:sp>
        <p:nvSpPr>
          <p:cNvPr id="92254" name="Text Box 94"/>
          <p:cNvSpPr txBox="1"/>
          <p:nvPr/>
        </p:nvSpPr>
        <p:spPr>
          <a:xfrm>
            <a:off x="7006590" y="3366770"/>
            <a:ext cx="452438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solidFill>
                  <a:srgbClr val="FF0066"/>
                </a:solidFill>
                <a:latin typeface="Times New Roman" panose="02020603050405020304" pitchFamily="18" charset="0"/>
              </a:rPr>
              <a:t>S0</a:t>
            </a:r>
          </a:p>
        </p:txBody>
      </p:sp>
      <p:sp>
        <p:nvSpPr>
          <p:cNvPr id="92255" name="Text Box 95"/>
          <p:cNvSpPr txBox="1"/>
          <p:nvPr/>
        </p:nvSpPr>
        <p:spPr>
          <a:xfrm>
            <a:off x="1936115" y="3800158"/>
            <a:ext cx="6667500" cy="7016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Sn = </a:t>
            </a:r>
            <a:r>
              <a:rPr lang="en-US" altLang="zh-CN" sz="2000" dirty="0">
                <a:solidFill>
                  <a:srgbClr val="FF0066"/>
                </a:solidFill>
                <a:latin typeface="Times New Roman" panose="02020603050405020304" pitchFamily="18" charset="0"/>
              </a:rPr>
              <a:t>1 </a:t>
            </a:r>
            <a:r>
              <a:rPr lang="zh-CN" altLang="en-US" sz="2000" dirty="0">
                <a:latin typeface="Times New Roman" panose="02020603050405020304" pitchFamily="18" charset="0"/>
              </a:rPr>
              <a:t>表示主片的</a:t>
            </a:r>
            <a:r>
              <a:rPr lang="en-US" altLang="zh-CN" sz="2000" dirty="0">
                <a:latin typeface="Times New Roman" panose="02020603050405020304" pitchFamily="18" charset="0"/>
              </a:rPr>
              <a:t>IRn</a:t>
            </a:r>
            <a:r>
              <a:rPr lang="zh-CN" altLang="en-US" sz="2000" dirty="0">
                <a:latin typeface="Times New Roman" panose="02020603050405020304" pitchFamily="18" charset="0"/>
              </a:rPr>
              <a:t>接从片</a:t>
            </a:r>
          </a:p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Sn = </a:t>
            </a:r>
            <a:r>
              <a:rPr lang="en-US" altLang="zh-CN" sz="2000" dirty="0">
                <a:solidFill>
                  <a:srgbClr val="FF0066"/>
                </a:solidFill>
                <a:latin typeface="Times New Roman" panose="02020603050405020304" pitchFamily="18" charset="0"/>
              </a:rPr>
              <a:t>0 </a:t>
            </a:r>
            <a:r>
              <a:rPr lang="zh-CN" altLang="en-US" sz="2000" dirty="0">
                <a:latin typeface="Times New Roman" panose="02020603050405020304" pitchFamily="18" charset="0"/>
              </a:rPr>
              <a:t>表示主片的</a:t>
            </a:r>
            <a:r>
              <a:rPr lang="en-US" altLang="zh-CN" sz="2000" dirty="0">
                <a:latin typeface="Times New Roman" panose="02020603050405020304" pitchFamily="18" charset="0"/>
              </a:rPr>
              <a:t>IRn</a:t>
            </a:r>
            <a:r>
              <a:rPr lang="zh-CN" altLang="en-US" sz="2000" dirty="0">
                <a:latin typeface="Times New Roman" panose="02020603050405020304" pitchFamily="18" charset="0"/>
              </a:rPr>
              <a:t>未接从片</a:t>
            </a:r>
          </a:p>
        </p:txBody>
      </p:sp>
      <p:sp>
        <p:nvSpPr>
          <p:cNvPr id="92256" name="Text Box 96"/>
          <p:cNvSpPr txBox="1"/>
          <p:nvPr/>
        </p:nvSpPr>
        <p:spPr>
          <a:xfrm>
            <a:off x="3647440" y="4890770"/>
            <a:ext cx="31115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92257" name="Text Box 97"/>
          <p:cNvSpPr txBox="1"/>
          <p:nvPr/>
        </p:nvSpPr>
        <p:spPr>
          <a:xfrm>
            <a:off x="4104640" y="4890770"/>
            <a:ext cx="31115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92258" name="Text Box 98"/>
          <p:cNvSpPr txBox="1"/>
          <p:nvPr/>
        </p:nvSpPr>
        <p:spPr>
          <a:xfrm>
            <a:off x="4561840" y="4890770"/>
            <a:ext cx="31115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92259" name="Text Box 99"/>
          <p:cNvSpPr txBox="1"/>
          <p:nvPr/>
        </p:nvSpPr>
        <p:spPr>
          <a:xfrm>
            <a:off x="5095240" y="4895533"/>
            <a:ext cx="311150" cy="3968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92260" name="Text Box 100"/>
          <p:cNvSpPr txBox="1"/>
          <p:nvPr/>
        </p:nvSpPr>
        <p:spPr>
          <a:xfrm>
            <a:off x="5628640" y="4890770"/>
            <a:ext cx="31115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92261" name="Text Box 101"/>
          <p:cNvSpPr txBox="1"/>
          <p:nvPr/>
        </p:nvSpPr>
        <p:spPr>
          <a:xfrm>
            <a:off x="5839778" y="4989195"/>
            <a:ext cx="782637" cy="33655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1600" b="1" dirty="0">
                <a:solidFill>
                  <a:srgbClr val="FF0066"/>
                </a:solidFill>
                <a:latin typeface="Times New Roman" panose="02020603050405020304" pitchFamily="18" charset="0"/>
              </a:rPr>
              <a:t>ID2</a:t>
            </a:r>
          </a:p>
        </p:txBody>
      </p:sp>
      <p:sp>
        <p:nvSpPr>
          <p:cNvPr id="92262" name="Text Box 102"/>
          <p:cNvSpPr txBox="1"/>
          <p:nvPr/>
        </p:nvSpPr>
        <p:spPr>
          <a:xfrm>
            <a:off x="6520815" y="4997133"/>
            <a:ext cx="511175" cy="33655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1600" b="1" dirty="0">
                <a:solidFill>
                  <a:srgbClr val="FF0066"/>
                </a:solidFill>
                <a:latin typeface="Times New Roman" panose="02020603050405020304" pitchFamily="18" charset="0"/>
              </a:rPr>
              <a:t>ID1</a:t>
            </a:r>
          </a:p>
        </p:txBody>
      </p:sp>
      <p:sp>
        <p:nvSpPr>
          <p:cNvPr id="92263" name="Text Box 103"/>
          <p:cNvSpPr txBox="1"/>
          <p:nvPr/>
        </p:nvSpPr>
        <p:spPr>
          <a:xfrm>
            <a:off x="6978015" y="4997133"/>
            <a:ext cx="511175" cy="33655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1600" b="1" dirty="0">
                <a:solidFill>
                  <a:srgbClr val="FF0066"/>
                </a:solidFill>
                <a:latin typeface="Times New Roman" panose="02020603050405020304" pitchFamily="18" charset="0"/>
              </a:rPr>
              <a:t>ID0</a:t>
            </a:r>
          </a:p>
        </p:txBody>
      </p:sp>
      <p:sp>
        <p:nvSpPr>
          <p:cNvPr id="92264" name="Line 104"/>
          <p:cNvSpPr/>
          <p:nvPr/>
        </p:nvSpPr>
        <p:spPr>
          <a:xfrm>
            <a:off x="6165215" y="5317808"/>
            <a:ext cx="0" cy="2286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65" name="Line 105"/>
          <p:cNvSpPr/>
          <p:nvPr/>
        </p:nvSpPr>
        <p:spPr>
          <a:xfrm>
            <a:off x="6774815" y="5317808"/>
            <a:ext cx="0" cy="2286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66" name="Line 106"/>
          <p:cNvSpPr/>
          <p:nvPr/>
        </p:nvSpPr>
        <p:spPr>
          <a:xfrm>
            <a:off x="7232015" y="5317808"/>
            <a:ext cx="0" cy="2286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67" name="Text Box 107"/>
          <p:cNvSpPr txBox="1"/>
          <p:nvPr/>
        </p:nvSpPr>
        <p:spPr>
          <a:xfrm>
            <a:off x="7006590" y="5503545"/>
            <a:ext cx="2279650" cy="64135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zh-CN" altLang="en-US" sz="1800" dirty="0">
                <a:solidFill>
                  <a:srgbClr val="FF0066"/>
                </a:solidFill>
                <a:latin typeface="Times New Roman" panose="02020603050405020304" pitchFamily="18" charset="0"/>
              </a:rPr>
              <a:t>从片连主片</a:t>
            </a:r>
            <a:r>
              <a:rPr lang="en-US" altLang="zh-CN" sz="1800" dirty="0">
                <a:solidFill>
                  <a:srgbClr val="FF0066"/>
                </a:solidFill>
                <a:latin typeface="Times New Roman" panose="02020603050405020304" pitchFamily="18" charset="0"/>
              </a:rPr>
              <a:t>IRn </a:t>
            </a:r>
            <a:r>
              <a:rPr lang="zh-CN" altLang="en-US" sz="1800" dirty="0">
                <a:solidFill>
                  <a:srgbClr val="FF0066"/>
                </a:solidFill>
                <a:latin typeface="Times New Roman" panose="02020603050405020304" pitchFamily="18" charset="0"/>
              </a:rPr>
              <a:t>的序号</a:t>
            </a:r>
            <a:endParaRPr lang="zh-CN" altLang="en-US" sz="1800" dirty="0">
              <a:latin typeface="Times New Roman" panose="02020603050405020304" pitchFamily="18" charset="0"/>
            </a:endParaRPr>
          </a:p>
        </p:txBody>
      </p:sp>
      <p:sp>
        <p:nvSpPr>
          <p:cNvPr id="92268" name="Line 108"/>
          <p:cNvSpPr/>
          <p:nvPr/>
        </p:nvSpPr>
        <p:spPr>
          <a:xfrm>
            <a:off x="6165215" y="5546408"/>
            <a:ext cx="10668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69" name="Line 109"/>
          <p:cNvSpPr/>
          <p:nvPr/>
        </p:nvSpPr>
        <p:spPr>
          <a:xfrm>
            <a:off x="6622415" y="5546408"/>
            <a:ext cx="0" cy="2286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70" name="Line 110"/>
          <p:cNvSpPr/>
          <p:nvPr/>
        </p:nvSpPr>
        <p:spPr>
          <a:xfrm>
            <a:off x="6622415" y="5775008"/>
            <a:ext cx="3810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2271" name="Text Box 111"/>
          <p:cNvSpPr txBox="1"/>
          <p:nvPr/>
        </p:nvSpPr>
        <p:spPr>
          <a:xfrm>
            <a:off x="3118267" y="5354320"/>
            <a:ext cx="1865277" cy="769441"/>
          </a:xfrm>
          <a:prstGeom prst="rect">
            <a:avLst/>
          </a:prstGeom>
          <a:noFill/>
          <a:ln w="19050">
            <a:noFill/>
          </a:ln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000     IR</a:t>
            </a:r>
            <a:r>
              <a:rPr lang="en-US" altLang="zh-CN" sz="1600" dirty="0">
                <a:latin typeface="Times New Roman" panose="02020603050405020304" pitchFamily="18" charset="0"/>
              </a:rPr>
              <a:t>0</a:t>
            </a:r>
          </a:p>
          <a:p>
            <a:pPr eaLnBrk="1" hangingPunct="1"/>
            <a:r>
              <a:rPr lang="en-US" altLang="zh-CN" sz="2000" dirty="0">
                <a:latin typeface="Times New Roman" panose="02020603050405020304" pitchFamily="18" charset="0"/>
              </a:rPr>
              <a:t>     001     IR</a:t>
            </a:r>
            <a:r>
              <a:rPr lang="en-US" altLang="zh-CN" sz="1600" dirty="0">
                <a:latin typeface="Times New Roman" panose="02020603050405020304" pitchFamily="18" charset="0"/>
              </a:rPr>
              <a:t>1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92272" name="Line 112"/>
          <p:cNvSpPr/>
          <p:nvPr/>
        </p:nvSpPr>
        <p:spPr>
          <a:xfrm>
            <a:off x="3955415" y="5546408"/>
            <a:ext cx="1524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2273" name="Line 113"/>
          <p:cNvSpPr/>
          <p:nvPr/>
        </p:nvSpPr>
        <p:spPr>
          <a:xfrm>
            <a:off x="3955415" y="5851208"/>
            <a:ext cx="1524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2274" name="Text Box 114"/>
          <p:cNvSpPr txBox="1"/>
          <p:nvPr/>
        </p:nvSpPr>
        <p:spPr>
          <a:xfrm>
            <a:off x="4709478" y="5652770"/>
            <a:ext cx="123825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111     IR</a:t>
            </a:r>
            <a:r>
              <a:rPr lang="en-US" altLang="zh-CN" sz="1600" dirty="0">
                <a:latin typeface="Times New Roman" panose="02020603050405020304" pitchFamily="18" charset="0"/>
              </a:rPr>
              <a:t>7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92275" name="Line 115"/>
          <p:cNvSpPr/>
          <p:nvPr/>
        </p:nvSpPr>
        <p:spPr>
          <a:xfrm>
            <a:off x="5250815" y="5851208"/>
            <a:ext cx="1524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2276" name="Text Box 116"/>
          <p:cNvSpPr txBox="1"/>
          <p:nvPr/>
        </p:nvSpPr>
        <p:spPr>
          <a:xfrm>
            <a:off x="4790440" y="5255895"/>
            <a:ext cx="1073150" cy="3968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2000" b="1" dirty="0">
                <a:latin typeface="Times New Roman" panose="02020603050405020304" pitchFamily="18" charset="0"/>
              </a:rPr>
              <a:t>………..</a:t>
            </a:r>
          </a:p>
        </p:txBody>
      </p:sp>
      <p:sp>
        <p:nvSpPr>
          <p:cNvPr id="92277" name="Arc 117"/>
          <p:cNvSpPr/>
          <p:nvPr/>
        </p:nvSpPr>
        <p:spPr>
          <a:xfrm flipH="1" flipV="1">
            <a:off x="6089015" y="5851208"/>
            <a:ext cx="1676400" cy="152400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21600" h="21600" fill="none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6780" y="1874859"/>
            <a:ext cx="5258435" cy="47815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>
              <a:lnSpc>
                <a:spcPct val="90000"/>
              </a:lnSpc>
              <a:buBlip>
                <a:blip r:embed="rId3"/>
              </a:buBlip>
            </a:pP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1 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初始化编程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--</a:t>
            </a:r>
            <a:r>
              <a:rPr kumimoji="1" lang="zh-CN" altLang="en-US" sz="2800" b="1" noProof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sym typeface="+mn-ea"/>
              </a:rPr>
              <a:t>初始化命令字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1176" name="Text Box 40"/>
          <p:cNvSpPr txBox="1"/>
          <p:nvPr/>
        </p:nvSpPr>
        <p:spPr>
          <a:xfrm>
            <a:off x="1619568" y="3572193"/>
            <a:ext cx="798195" cy="1646237"/>
          </a:xfrm>
          <a:prstGeom prst="rect">
            <a:avLst/>
          </a:prstGeom>
          <a:noFill/>
          <a:ln w="19050">
            <a:noFill/>
          </a:ln>
        </p:spPr>
        <p:txBody>
          <a:bodyPr vert="eaVert" anchor="ctr">
            <a:spAutoFit/>
          </a:bodyPr>
          <a:lstStyle/>
          <a:p>
            <a:pPr algn="ctr" eaLnBrk="1" hangingPunct="1"/>
            <a:r>
              <a:rPr lang="zh-CN" altLang="en-US" sz="2000" dirty="0">
                <a:latin typeface="Times New Roman" panose="02020603050405020304" pitchFamily="18" charset="0"/>
              </a:rPr>
              <a:t>奇数地址端口地址线的状态</a:t>
            </a:r>
          </a:p>
        </p:txBody>
      </p:sp>
      <p:cxnSp>
        <p:nvCxnSpPr>
          <p:cNvPr id="3" name="直接箭头连接符 2"/>
          <p:cNvCxnSpPr>
            <a:stCxn id="270348" idx="2"/>
          </p:cNvCxnSpPr>
          <p:nvPr/>
        </p:nvCxnSpPr>
        <p:spPr>
          <a:xfrm flipH="1">
            <a:off x="2339975" y="3717925"/>
            <a:ext cx="548640" cy="4305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箭头连接符 3"/>
          <p:cNvCxnSpPr>
            <a:stCxn id="270403" idx="1"/>
          </p:cNvCxnSpPr>
          <p:nvPr/>
        </p:nvCxnSpPr>
        <p:spPr>
          <a:xfrm flipH="1" flipV="1">
            <a:off x="2268220" y="4580890"/>
            <a:ext cx="391795" cy="5467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311297"/>
          <p:cNvSpPr>
            <a:spLocks noGrp="1"/>
          </p:cNvSpPr>
          <p:nvPr/>
        </p:nvSpPr>
        <p:spPr>
          <a:xfrm>
            <a:off x="0" y="0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/>
              <a:t>6.5 8259A</a:t>
            </a:r>
            <a:r>
              <a:rPr lang="zh-CN" altLang="en-US" dirty="0"/>
              <a:t>中断控制器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002729" y="1193324"/>
            <a:ext cx="2842260" cy="5892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6.5.4  </a:t>
            </a:r>
            <a:r>
              <a:rPr lang="en-US" altLang="zh-CN" b="1" dirty="0">
                <a:latin typeface="Arial" panose="020B0604020202020204" pitchFamily="34" charset="0"/>
                <a:ea typeface="方正小标宋简体" charset="-122"/>
                <a:sym typeface="+mn-ea"/>
              </a:rPr>
              <a:t>8259A</a:t>
            </a:r>
            <a:r>
              <a:rPr lang="zh-CN" altLang="en-US" b="1" dirty="0">
                <a:latin typeface="Arial" panose="020B0604020202020204" pitchFamily="34" charset="0"/>
                <a:ea typeface="方正小标宋简体" charset="-122"/>
                <a:sym typeface="+mn-ea"/>
              </a:rPr>
              <a:t>的编程</a:t>
            </a:r>
          </a:p>
        </p:txBody>
      </p:sp>
      <p:sp>
        <p:nvSpPr>
          <p:cNvPr id="271362" name="Rectangle 2"/>
          <p:cNvSpPr>
            <a:spLocks noChangeArrowheads="1"/>
          </p:cNvSpPr>
          <p:nvPr/>
        </p:nvSpPr>
        <p:spPr bwMode="auto">
          <a:xfrm>
            <a:off x="1806575" y="3519170"/>
            <a:ext cx="457200" cy="381000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tx1"/>
            </a:solidFill>
            <a:miter lim="800000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en-US" altLang="zh-CN" sz="1800" dirty="0">
                <a:solidFill>
                  <a:srgbClr val="FF0066"/>
                </a:solidFill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271363" name="Rectangle 3"/>
          <p:cNvSpPr>
            <a:spLocks noChangeArrowheads="1"/>
          </p:cNvSpPr>
          <p:nvPr/>
        </p:nvSpPr>
        <p:spPr bwMode="auto">
          <a:xfrm>
            <a:off x="2720975" y="3519170"/>
            <a:ext cx="3962400" cy="381000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tx1"/>
            </a:solidFill>
            <a:miter lim="800000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zh-CN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3188" name="Line 4"/>
          <p:cNvSpPr/>
          <p:nvPr/>
        </p:nvSpPr>
        <p:spPr>
          <a:xfrm>
            <a:off x="4702175" y="3519170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3189" name="Line 5"/>
          <p:cNvSpPr/>
          <p:nvPr/>
        </p:nvSpPr>
        <p:spPr>
          <a:xfrm>
            <a:off x="5616575" y="3519170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3190" name="Line 6"/>
          <p:cNvSpPr/>
          <p:nvPr/>
        </p:nvSpPr>
        <p:spPr>
          <a:xfrm>
            <a:off x="5159375" y="3519170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3191" name="Line 7"/>
          <p:cNvSpPr/>
          <p:nvPr/>
        </p:nvSpPr>
        <p:spPr>
          <a:xfrm>
            <a:off x="6073775" y="3519170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3192" name="Line 8"/>
          <p:cNvSpPr/>
          <p:nvPr/>
        </p:nvSpPr>
        <p:spPr>
          <a:xfrm>
            <a:off x="3635375" y="3519170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3193" name="Line 9"/>
          <p:cNvSpPr/>
          <p:nvPr/>
        </p:nvSpPr>
        <p:spPr>
          <a:xfrm>
            <a:off x="4168775" y="3519170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3194" name="Line 10"/>
          <p:cNvSpPr/>
          <p:nvPr/>
        </p:nvSpPr>
        <p:spPr>
          <a:xfrm>
            <a:off x="3178175" y="3519170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3195" name="Text Box 11"/>
          <p:cNvSpPr txBox="1"/>
          <p:nvPr/>
        </p:nvSpPr>
        <p:spPr>
          <a:xfrm>
            <a:off x="6149975" y="3138170"/>
            <a:ext cx="49530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D0</a:t>
            </a:r>
          </a:p>
        </p:txBody>
      </p:sp>
      <p:sp>
        <p:nvSpPr>
          <p:cNvPr id="93196" name="Text Box 12"/>
          <p:cNvSpPr txBox="1"/>
          <p:nvPr/>
        </p:nvSpPr>
        <p:spPr>
          <a:xfrm>
            <a:off x="5540375" y="3138170"/>
            <a:ext cx="628650" cy="3968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D1</a:t>
            </a:r>
          </a:p>
        </p:txBody>
      </p:sp>
      <p:sp>
        <p:nvSpPr>
          <p:cNvPr id="93197" name="Text Box 13"/>
          <p:cNvSpPr txBox="1"/>
          <p:nvPr/>
        </p:nvSpPr>
        <p:spPr>
          <a:xfrm>
            <a:off x="5159375" y="3138170"/>
            <a:ext cx="49530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D2</a:t>
            </a:r>
          </a:p>
        </p:txBody>
      </p:sp>
      <p:sp>
        <p:nvSpPr>
          <p:cNvPr id="93198" name="Text Box 14"/>
          <p:cNvSpPr txBox="1"/>
          <p:nvPr/>
        </p:nvSpPr>
        <p:spPr>
          <a:xfrm>
            <a:off x="4702175" y="3138170"/>
            <a:ext cx="49530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D3</a:t>
            </a:r>
          </a:p>
        </p:txBody>
      </p:sp>
      <p:sp>
        <p:nvSpPr>
          <p:cNvPr id="93199" name="Text Box 15"/>
          <p:cNvSpPr txBox="1"/>
          <p:nvPr/>
        </p:nvSpPr>
        <p:spPr>
          <a:xfrm>
            <a:off x="4168775" y="3138170"/>
            <a:ext cx="49530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D4</a:t>
            </a:r>
          </a:p>
        </p:txBody>
      </p:sp>
      <p:sp>
        <p:nvSpPr>
          <p:cNvPr id="93200" name="Text Box 16"/>
          <p:cNvSpPr txBox="1"/>
          <p:nvPr/>
        </p:nvSpPr>
        <p:spPr>
          <a:xfrm>
            <a:off x="3635375" y="3160395"/>
            <a:ext cx="552450" cy="3968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D5</a:t>
            </a:r>
          </a:p>
        </p:txBody>
      </p:sp>
      <p:sp>
        <p:nvSpPr>
          <p:cNvPr id="93201" name="Text Box 17"/>
          <p:cNvSpPr txBox="1"/>
          <p:nvPr/>
        </p:nvSpPr>
        <p:spPr>
          <a:xfrm>
            <a:off x="3101975" y="3138170"/>
            <a:ext cx="49530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D6</a:t>
            </a:r>
          </a:p>
        </p:txBody>
      </p:sp>
      <p:sp>
        <p:nvSpPr>
          <p:cNvPr id="93202" name="Text Box 18"/>
          <p:cNvSpPr txBox="1"/>
          <p:nvPr/>
        </p:nvSpPr>
        <p:spPr>
          <a:xfrm>
            <a:off x="2720975" y="3138170"/>
            <a:ext cx="495300" cy="396875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D7</a:t>
            </a:r>
          </a:p>
        </p:txBody>
      </p:sp>
      <p:sp>
        <p:nvSpPr>
          <p:cNvPr id="93203" name="Text Box 19"/>
          <p:cNvSpPr txBox="1"/>
          <p:nvPr/>
        </p:nvSpPr>
        <p:spPr>
          <a:xfrm>
            <a:off x="1730375" y="3138170"/>
            <a:ext cx="628650" cy="3968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2000" dirty="0">
                <a:latin typeface="Times New Roman" panose="02020603050405020304" pitchFamily="18" charset="0"/>
              </a:rPr>
              <a:t>A0</a:t>
            </a:r>
          </a:p>
        </p:txBody>
      </p:sp>
      <p:sp>
        <p:nvSpPr>
          <p:cNvPr id="93204" name="Text Box 20"/>
          <p:cNvSpPr txBox="1"/>
          <p:nvPr/>
        </p:nvSpPr>
        <p:spPr>
          <a:xfrm>
            <a:off x="609600" y="2585353"/>
            <a:ext cx="6915150" cy="39878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eaLnBrk="1" hangingPunct="1"/>
            <a:r>
              <a:rPr lang="en-US" altLang="zh-CN" sz="2000" b="1" dirty="0">
                <a:solidFill>
                  <a:srgbClr val="FF0066"/>
                </a:solidFill>
                <a:latin typeface="Times New Roman" panose="02020603050405020304" pitchFamily="18" charset="0"/>
              </a:rPr>
              <a:t>(4) </a:t>
            </a:r>
            <a:r>
              <a:rPr lang="en-US" altLang="zh-CN" sz="2000" b="1" dirty="0">
                <a:latin typeface="Times New Roman" panose="02020603050405020304" pitchFamily="18" charset="0"/>
              </a:rPr>
              <a:t>ICW4</a:t>
            </a:r>
            <a:r>
              <a:rPr lang="zh-CN" altLang="en-US" sz="2000" b="1" dirty="0">
                <a:latin typeface="Times New Roman" panose="02020603050405020304" pitchFamily="18" charset="0"/>
              </a:rPr>
              <a:t>　</a:t>
            </a:r>
            <a:r>
              <a:rPr lang="en-US" altLang="zh-CN" sz="2000" dirty="0">
                <a:latin typeface="Times New Roman" panose="02020603050405020304" pitchFamily="18" charset="0"/>
              </a:rPr>
              <a:t>(</a:t>
            </a:r>
            <a:r>
              <a:rPr lang="zh-CN" altLang="en-US" sz="2000" dirty="0">
                <a:latin typeface="Times New Roman" panose="02020603050405020304" pitchFamily="18" charset="0"/>
              </a:rPr>
              <a:t>方式控制初始化命令字</a:t>
            </a:r>
            <a:r>
              <a:rPr lang="en-US" altLang="zh-CN" sz="2000" dirty="0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93205" name="Text Box 21"/>
          <p:cNvSpPr txBox="1"/>
          <p:nvPr/>
        </p:nvSpPr>
        <p:spPr>
          <a:xfrm>
            <a:off x="6007100" y="3489008"/>
            <a:ext cx="742950" cy="366712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1800" dirty="0">
                <a:solidFill>
                  <a:srgbClr val="FF0066"/>
                </a:solidFill>
                <a:latin typeface="Times New Roman" panose="02020603050405020304" pitchFamily="18" charset="0"/>
              </a:rPr>
              <a:t>μPM</a:t>
            </a:r>
          </a:p>
        </p:txBody>
      </p:sp>
      <p:sp>
        <p:nvSpPr>
          <p:cNvPr id="93206" name="Text Box 22"/>
          <p:cNvSpPr txBox="1"/>
          <p:nvPr/>
        </p:nvSpPr>
        <p:spPr>
          <a:xfrm>
            <a:off x="2800350" y="3492183"/>
            <a:ext cx="298450" cy="366712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1800" dirty="0">
                <a:solidFill>
                  <a:srgbClr val="FF0066"/>
                </a:solidFill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93207" name="Text Box 23"/>
          <p:cNvSpPr txBox="1"/>
          <p:nvPr/>
        </p:nvSpPr>
        <p:spPr>
          <a:xfrm>
            <a:off x="3257550" y="3489008"/>
            <a:ext cx="298450" cy="366712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1800" dirty="0">
                <a:solidFill>
                  <a:srgbClr val="FF0066"/>
                </a:solidFill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93208" name="Text Box 24"/>
          <p:cNvSpPr txBox="1"/>
          <p:nvPr/>
        </p:nvSpPr>
        <p:spPr>
          <a:xfrm>
            <a:off x="3714750" y="3489008"/>
            <a:ext cx="298450" cy="366712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1800" dirty="0">
                <a:solidFill>
                  <a:srgbClr val="FF0066"/>
                </a:solidFill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93209" name="Text Box 25"/>
          <p:cNvSpPr txBox="1"/>
          <p:nvPr/>
        </p:nvSpPr>
        <p:spPr>
          <a:xfrm>
            <a:off x="4052888" y="3519170"/>
            <a:ext cx="687387" cy="3048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1400" b="1" dirty="0">
                <a:latin typeface="Times New Roman" panose="02020603050405020304" pitchFamily="18" charset="0"/>
              </a:rPr>
              <a:t>SFNM</a:t>
            </a:r>
          </a:p>
        </p:txBody>
      </p:sp>
      <p:sp>
        <p:nvSpPr>
          <p:cNvPr id="93210" name="Text Box 26"/>
          <p:cNvSpPr txBox="1"/>
          <p:nvPr/>
        </p:nvSpPr>
        <p:spPr>
          <a:xfrm>
            <a:off x="4622800" y="3520758"/>
            <a:ext cx="612775" cy="30480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1400" b="1" dirty="0">
                <a:latin typeface="Times New Roman" panose="02020603050405020304" pitchFamily="18" charset="0"/>
              </a:rPr>
              <a:t>BUF</a:t>
            </a:r>
          </a:p>
        </p:txBody>
      </p:sp>
      <p:sp>
        <p:nvSpPr>
          <p:cNvPr id="93211" name="Text Box 27"/>
          <p:cNvSpPr txBox="1"/>
          <p:nvPr/>
        </p:nvSpPr>
        <p:spPr>
          <a:xfrm>
            <a:off x="5099050" y="3489008"/>
            <a:ext cx="577850" cy="366712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M/S</a:t>
            </a:r>
          </a:p>
        </p:txBody>
      </p:sp>
      <p:sp>
        <p:nvSpPr>
          <p:cNvPr id="93212" name="Text Box 28"/>
          <p:cNvSpPr txBox="1"/>
          <p:nvPr/>
        </p:nvSpPr>
        <p:spPr>
          <a:xfrm>
            <a:off x="5527675" y="3519170"/>
            <a:ext cx="639763" cy="304800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1400" b="1" dirty="0">
                <a:latin typeface="Times New Roman" panose="02020603050405020304" pitchFamily="18" charset="0"/>
              </a:rPr>
              <a:t>AEOI</a:t>
            </a:r>
            <a:endParaRPr lang="en-US" altLang="zh-CN" sz="1400" dirty="0">
              <a:latin typeface="Times New Roman" panose="02020603050405020304" pitchFamily="18" charset="0"/>
            </a:endParaRPr>
          </a:p>
        </p:txBody>
      </p:sp>
      <p:sp>
        <p:nvSpPr>
          <p:cNvPr id="93213" name="Line 29"/>
          <p:cNvSpPr/>
          <p:nvPr/>
        </p:nvSpPr>
        <p:spPr>
          <a:xfrm>
            <a:off x="5845175" y="3900170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3214" name="Line 30"/>
          <p:cNvSpPr/>
          <p:nvPr/>
        </p:nvSpPr>
        <p:spPr>
          <a:xfrm>
            <a:off x="5845175" y="4281169"/>
            <a:ext cx="685800" cy="9525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3215" name="Text Box 31"/>
          <p:cNvSpPr txBox="1"/>
          <p:nvPr/>
        </p:nvSpPr>
        <p:spPr>
          <a:xfrm>
            <a:off x="6062199" y="4058414"/>
            <a:ext cx="2860078" cy="498598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1200" dirty="0">
                <a:latin typeface="Times New Roman" panose="02020603050405020304" pitchFamily="18" charset="0"/>
              </a:rPr>
              <a:t>1</a:t>
            </a:r>
            <a:r>
              <a:rPr lang="zh-CN" altLang="en-US" sz="1200" dirty="0">
                <a:latin typeface="Times New Roman" panose="02020603050405020304" pitchFamily="18" charset="0"/>
              </a:rPr>
              <a:t>：</a:t>
            </a:r>
            <a:r>
              <a:rPr lang="en-US" altLang="zh-CN" sz="1200" dirty="0">
                <a:latin typeface="Times New Roman" panose="02020603050405020304" pitchFamily="18" charset="0"/>
              </a:rPr>
              <a:t>AEOI</a:t>
            </a:r>
          </a:p>
          <a:p>
            <a:pPr algn="ctr" eaLnBrk="1" hangingPunct="1"/>
            <a:r>
              <a:rPr lang="en-US" altLang="zh-CN" sz="1200" dirty="0">
                <a:latin typeface="Times New Roman" panose="02020603050405020304" pitchFamily="18" charset="0"/>
              </a:rPr>
              <a:t>0</a:t>
            </a:r>
            <a:r>
              <a:rPr lang="zh-CN" altLang="en-US" sz="1200" dirty="0">
                <a:latin typeface="Times New Roman" panose="02020603050405020304" pitchFamily="18" charset="0"/>
              </a:rPr>
              <a:t>：正常中断，要求</a:t>
            </a:r>
            <a:r>
              <a:rPr lang="en-US" altLang="zh-CN" sz="1200" dirty="0">
                <a:latin typeface="Times New Roman" panose="02020603050405020304" pitchFamily="18" charset="0"/>
              </a:rPr>
              <a:t>CPU</a:t>
            </a:r>
            <a:r>
              <a:rPr lang="zh-CN" altLang="en-US" sz="1200" dirty="0">
                <a:latin typeface="Times New Roman" panose="02020603050405020304" pitchFamily="18" charset="0"/>
              </a:rPr>
              <a:t>发</a:t>
            </a:r>
            <a:r>
              <a:rPr lang="en-US" altLang="zh-CN" sz="1200" dirty="0">
                <a:latin typeface="Times New Roman" panose="02020603050405020304" pitchFamily="18" charset="0"/>
              </a:rPr>
              <a:t>EOI</a:t>
            </a:r>
            <a:r>
              <a:rPr lang="zh-CN" altLang="en-US" sz="1200" dirty="0">
                <a:latin typeface="Times New Roman" panose="02020603050405020304" pitchFamily="18" charset="0"/>
              </a:rPr>
              <a:t>命令复位</a:t>
            </a:r>
            <a:endParaRPr lang="en-US" altLang="zh-CN" sz="1200" dirty="0">
              <a:latin typeface="Times New Roman" panose="02020603050405020304" pitchFamily="18" charset="0"/>
            </a:endParaRPr>
          </a:p>
        </p:txBody>
      </p:sp>
      <p:sp>
        <p:nvSpPr>
          <p:cNvPr id="93216" name="Line 32"/>
          <p:cNvSpPr/>
          <p:nvPr/>
        </p:nvSpPr>
        <p:spPr>
          <a:xfrm>
            <a:off x="4930775" y="3900170"/>
            <a:ext cx="0" cy="3048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3217" name="Line 33"/>
          <p:cNvSpPr/>
          <p:nvPr/>
        </p:nvSpPr>
        <p:spPr>
          <a:xfrm>
            <a:off x="4930775" y="4204970"/>
            <a:ext cx="4572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3218" name="Line 34"/>
          <p:cNvSpPr/>
          <p:nvPr/>
        </p:nvSpPr>
        <p:spPr>
          <a:xfrm flipV="1">
            <a:off x="5387975" y="3900170"/>
            <a:ext cx="0" cy="3048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3219" name="Line 35"/>
          <p:cNvSpPr/>
          <p:nvPr/>
        </p:nvSpPr>
        <p:spPr>
          <a:xfrm>
            <a:off x="5159375" y="4204970"/>
            <a:ext cx="0" cy="6096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3220" name="Line 36"/>
          <p:cNvSpPr/>
          <p:nvPr/>
        </p:nvSpPr>
        <p:spPr>
          <a:xfrm>
            <a:off x="5159375" y="4814570"/>
            <a:ext cx="6858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3221" name="Text Box 37"/>
          <p:cNvSpPr txBox="1"/>
          <p:nvPr/>
        </p:nvSpPr>
        <p:spPr>
          <a:xfrm>
            <a:off x="5232400" y="4641533"/>
            <a:ext cx="3355975" cy="915987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  = </a:t>
            </a:r>
            <a:r>
              <a:rPr lang="zh-CN" altLang="en-US" sz="1800" dirty="0">
                <a:latin typeface="Times New Roman" panose="02020603050405020304" pitchFamily="18" charset="0"/>
              </a:rPr>
              <a:t>非缓冲</a:t>
            </a:r>
          </a:p>
          <a:p>
            <a:pPr algn="ctr" eaLnBrk="1" hangingPunct="1"/>
            <a:r>
              <a:rPr lang="en-US" altLang="zh-CN" sz="1800" dirty="0">
                <a:solidFill>
                  <a:srgbClr val="FF0000"/>
                </a:solidFill>
                <a:latin typeface="Times New Roman" panose="02020603050405020304" pitchFamily="18" charset="0"/>
              </a:rPr>
              <a:t>1  </a:t>
            </a:r>
            <a:r>
              <a:rPr lang="en-US" altLang="zh-CN" sz="1800" dirty="0">
                <a:latin typeface="Times New Roman" panose="02020603050405020304" pitchFamily="18" charset="0"/>
              </a:rPr>
              <a:t>0  =  </a:t>
            </a:r>
            <a:r>
              <a:rPr lang="zh-CN" altLang="en-US" sz="1800" dirty="0">
                <a:latin typeface="Times New Roman" panose="02020603050405020304" pitchFamily="18" charset="0"/>
              </a:rPr>
              <a:t>从片缓冲</a:t>
            </a:r>
          </a:p>
          <a:p>
            <a:pPr algn="ctr" eaLnBrk="1" hangingPunct="1"/>
            <a:r>
              <a:rPr lang="en-US" altLang="zh-CN" sz="1800" dirty="0">
                <a:solidFill>
                  <a:srgbClr val="FF0000"/>
                </a:solidFill>
                <a:latin typeface="Times New Roman" panose="02020603050405020304" pitchFamily="18" charset="0"/>
              </a:rPr>
              <a:t>1  </a:t>
            </a:r>
            <a:r>
              <a:rPr lang="en-US" altLang="zh-CN" sz="1800" dirty="0">
                <a:latin typeface="Times New Roman" panose="02020603050405020304" pitchFamily="18" charset="0"/>
              </a:rPr>
              <a:t>1  =  </a:t>
            </a:r>
            <a:r>
              <a:rPr lang="zh-CN" altLang="en-US" sz="1800" dirty="0">
                <a:latin typeface="Times New Roman" panose="02020603050405020304" pitchFamily="18" charset="0"/>
              </a:rPr>
              <a:t>主片缓冲</a:t>
            </a:r>
          </a:p>
        </p:txBody>
      </p:sp>
      <p:sp>
        <p:nvSpPr>
          <p:cNvPr id="93222" name="Line 38"/>
          <p:cNvSpPr/>
          <p:nvPr/>
        </p:nvSpPr>
        <p:spPr>
          <a:xfrm flipV="1">
            <a:off x="6302375" y="4738370"/>
            <a:ext cx="76200" cy="1524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3223" name="Line 39"/>
          <p:cNvSpPr/>
          <p:nvPr/>
        </p:nvSpPr>
        <p:spPr>
          <a:xfrm>
            <a:off x="6429375" y="4865370"/>
            <a:ext cx="76200" cy="1524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3224" name="Line 40"/>
          <p:cNvSpPr/>
          <p:nvPr/>
        </p:nvSpPr>
        <p:spPr>
          <a:xfrm>
            <a:off x="4397375" y="3900170"/>
            <a:ext cx="0" cy="18288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3225" name="Line 41"/>
          <p:cNvSpPr/>
          <p:nvPr/>
        </p:nvSpPr>
        <p:spPr>
          <a:xfrm>
            <a:off x="4397375" y="5728970"/>
            <a:ext cx="6858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3226" name="Text Box 42"/>
          <p:cNvSpPr txBox="1"/>
          <p:nvPr/>
        </p:nvSpPr>
        <p:spPr>
          <a:xfrm>
            <a:off x="4414105" y="5547613"/>
            <a:ext cx="3235325" cy="701731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1</a:t>
            </a:r>
            <a:r>
              <a:rPr lang="zh-CN" altLang="en-US" sz="1800" dirty="0">
                <a:latin typeface="Times New Roman" panose="02020603050405020304" pitchFamily="18" charset="0"/>
              </a:rPr>
              <a:t>：特殊完全嵌套</a:t>
            </a:r>
            <a:endParaRPr lang="en-US" altLang="zh-CN" sz="1800" dirty="0">
              <a:latin typeface="Times New Roman" panose="02020603050405020304" pitchFamily="18" charset="0"/>
            </a:endParaRPr>
          </a:p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0</a:t>
            </a:r>
            <a:r>
              <a:rPr lang="zh-CN" altLang="en-US" sz="1800" dirty="0">
                <a:latin typeface="Times New Roman" panose="02020603050405020304" pitchFamily="18" charset="0"/>
              </a:rPr>
              <a:t>：非特殊全嵌套</a:t>
            </a:r>
            <a:endParaRPr lang="en-US" altLang="zh-CN" sz="1800" dirty="0">
              <a:latin typeface="Times New Roman" panose="02020603050405020304" pitchFamily="18" charset="0"/>
            </a:endParaRPr>
          </a:p>
        </p:txBody>
      </p:sp>
      <p:sp>
        <p:nvSpPr>
          <p:cNvPr id="93227" name="Text Box 45"/>
          <p:cNvSpPr txBox="1"/>
          <p:nvPr/>
        </p:nvSpPr>
        <p:spPr>
          <a:xfrm>
            <a:off x="6000750" y="4632008"/>
            <a:ext cx="298450" cy="366712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1800" dirty="0">
                <a:solidFill>
                  <a:srgbClr val="FF0066"/>
                </a:solidFill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2" name="矩形 1"/>
          <p:cNvSpPr/>
          <p:nvPr/>
        </p:nvSpPr>
        <p:spPr>
          <a:xfrm>
            <a:off x="171132" y="1958023"/>
            <a:ext cx="5258435" cy="47815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>
              <a:lnSpc>
                <a:spcPct val="90000"/>
              </a:lnSpc>
              <a:buBlip>
                <a:blip r:embed="rId3"/>
              </a:buBlip>
            </a:pP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1 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初始化编程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--</a:t>
            </a:r>
            <a:r>
              <a:rPr kumimoji="1" lang="zh-CN" altLang="en-US" sz="2800" b="1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sym typeface="+mn-ea"/>
              </a:rPr>
              <a:t>初始化命令字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1176" name="Text Box 40"/>
          <p:cNvSpPr txBox="1"/>
          <p:nvPr/>
        </p:nvSpPr>
        <p:spPr>
          <a:xfrm>
            <a:off x="1645603" y="4364673"/>
            <a:ext cx="798195" cy="1646237"/>
          </a:xfrm>
          <a:prstGeom prst="rect">
            <a:avLst/>
          </a:prstGeom>
          <a:noFill/>
          <a:ln w="19050">
            <a:noFill/>
          </a:ln>
        </p:spPr>
        <p:txBody>
          <a:bodyPr vert="eaVert" anchor="ctr">
            <a:spAutoFit/>
          </a:bodyPr>
          <a:lstStyle/>
          <a:p>
            <a:pPr algn="ctr" eaLnBrk="1" hangingPunct="1"/>
            <a:r>
              <a:rPr lang="zh-CN" altLang="en-US" sz="2000" dirty="0">
                <a:latin typeface="Times New Roman" panose="02020603050405020304" pitchFamily="18" charset="0"/>
              </a:rPr>
              <a:t>奇数地址端口地址线的状态</a:t>
            </a:r>
          </a:p>
        </p:txBody>
      </p:sp>
      <p:cxnSp>
        <p:nvCxnSpPr>
          <p:cNvPr id="3" name="直接箭头连接符 2"/>
          <p:cNvCxnSpPr>
            <a:stCxn id="271362" idx="2"/>
            <a:endCxn id="91176" idx="0"/>
          </p:cNvCxnSpPr>
          <p:nvPr/>
        </p:nvCxnSpPr>
        <p:spPr>
          <a:xfrm>
            <a:off x="2035175" y="3900170"/>
            <a:ext cx="9525" cy="4648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311297"/>
          <p:cNvSpPr>
            <a:spLocks noGrp="1"/>
          </p:cNvSpPr>
          <p:nvPr/>
        </p:nvSpPr>
        <p:spPr>
          <a:xfrm>
            <a:off x="0" y="0"/>
            <a:ext cx="9144000" cy="803275"/>
          </a:xfrm>
          <a:prstGeom prst="rect">
            <a:avLst/>
          </a:prstGeom>
          <a:solidFill>
            <a:schemeClr val="bg1"/>
          </a:solidFill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6.5 8259A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中断控制器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026684" y="1208750"/>
            <a:ext cx="2876108" cy="5330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6.5.4  </a:t>
            </a:r>
            <a:r>
              <a:rPr lang="en-US" altLang="zh-CN" b="1" dirty="0">
                <a:latin typeface="Arial" panose="020B0604020202020204" pitchFamily="34" charset="0"/>
                <a:ea typeface="方正小标宋简体" charset="-122"/>
                <a:sym typeface="+mn-ea"/>
              </a:rPr>
              <a:t>8259A</a:t>
            </a:r>
            <a:r>
              <a:rPr lang="zh-CN" altLang="en-US" b="1" dirty="0">
                <a:latin typeface="Arial" panose="020B0604020202020204" pitchFamily="34" charset="0"/>
                <a:ea typeface="方正小标宋简体" charset="-122"/>
                <a:sym typeface="+mn-ea"/>
              </a:rPr>
              <a:t>的编程</a:t>
            </a:r>
          </a:p>
        </p:txBody>
      </p:sp>
      <p:sp>
        <p:nvSpPr>
          <p:cNvPr id="7" name="矩形 6"/>
          <p:cNvSpPr/>
          <p:nvPr/>
        </p:nvSpPr>
        <p:spPr>
          <a:xfrm>
            <a:off x="467043" y="2157730"/>
            <a:ext cx="5979160" cy="53403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>
              <a:lnSpc>
                <a:spcPct val="90000"/>
              </a:lnSpc>
              <a:buBlip>
                <a:blip r:embed="rId2"/>
              </a:buBlip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1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初始化编程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--</a:t>
            </a:r>
            <a:r>
              <a:rPr kumimoji="1" lang="zh-CN" altLang="en-US" sz="3200" b="1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sym typeface="+mn-ea"/>
              </a:rPr>
              <a:t>初始化命令字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1666" name="Rectangle 2"/>
          <p:cNvSpPr/>
          <p:nvPr/>
        </p:nvSpPr>
        <p:spPr>
          <a:xfrm>
            <a:off x="467043" y="2924944"/>
            <a:ext cx="8153400" cy="3182719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5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/>
          <a:lstStyle/>
          <a:p>
            <a:pPr marL="457200" indent="-457200" eaLnBrk="1" hangingPunct="1">
              <a:spcBef>
                <a:spcPct val="50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8259A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的初始化流程的说明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:</a:t>
            </a:r>
            <a:endParaRPr lang="zh-CN" altLang="en-US" dirty="0">
              <a:solidFill>
                <a:schemeClr val="tx1"/>
              </a:solidFill>
              <a:latin typeface="Times New Roman" panose="02020603050405020304" pitchFamily="18" charset="0"/>
              <a:ea typeface="隶书" panose="02010509060101010101" pitchFamily="49" charset="-122"/>
            </a:endParaRPr>
          </a:p>
          <a:p>
            <a:pPr marL="457200" indent="-457200" eaLnBrk="1" hangingPunct="1">
              <a:spcBef>
                <a:spcPct val="50000"/>
              </a:spcBef>
              <a:buClr>
                <a:schemeClr val="accent2"/>
              </a:buClr>
              <a:buFont typeface="Wingdings" panose="05000000000000000000" pitchFamily="2" charset="2"/>
              <a:buAutoNum type="arabicPeriod"/>
            </a:pPr>
            <a:r>
              <a:rPr lang="en-US" altLang="zh-CN" b="0" dirty="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ICW1</a:t>
            </a:r>
            <a:r>
              <a:rPr lang="zh-CN" altLang="en-US" b="0" dirty="0">
                <a:solidFill>
                  <a:schemeClr val="tx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必须写入偶地址，</a:t>
            </a:r>
            <a:r>
              <a:rPr lang="en-US" altLang="zh-CN" b="0" dirty="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ICW2~ICW4</a:t>
            </a:r>
            <a:r>
              <a:rPr lang="zh-CN" altLang="en-US" b="0" dirty="0">
                <a:solidFill>
                  <a:schemeClr val="tx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必须写入奇地址</a:t>
            </a:r>
          </a:p>
          <a:p>
            <a:pPr marL="457200" indent="-457200" eaLnBrk="1" hangingPunct="1">
              <a:spcBef>
                <a:spcPct val="50000"/>
              </a:spcBef>
              <a:buClr>
                <a:schemeClr val="accent2"/>
              </a:buClr>
              <a:buFont typeface="Wingdings" panose="05000000000000000000" pitchFamily="2" charset="2"/>
              <a:buAutoNum type="arabicPeriod"/>
            </a:pPr>
            <a:r>
              <a:rPr lang="en-US" altLang="zh-CN" b="0" dirty="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ICW1~ICW4</a:t>
            </a:r>
            <a:r>
              <a:rPr lang="zh-CN" altLang="en-US" b="0" dirty="0">
                <a:solidFill>
                  <a:schemeClr val="tx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的设置次序是固定的</a:t>
            </a:r>
          </a:p>
          <a:p>
            <a:pPr marL="457200" indent="-457200" eaLnBrk="1" hangingPunct="1">
              <a:spcBef>
                <a:spcPct val="50000"/>
              </a:spcBef>
              <a:buClr>
                <a:schemeClr val="accent2"/>
              </a:buClr>
              <a:buFont typeface="Wingdings" panose="05000000000000000000" pitchFamily="2" charset="2"/>
              <a:buAutoNum type="arabicPeriod"/>
            </a:pPr>
            <a:r>
              <a:rPr lang="en-US" altLang="zh-CN" b="0" dirty="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ICW1</a:t>
            </a:r>
            <a:r>
              <a:rPr lang="zh-CN" altLang="en-US" b="0" dirty="0">
                <a:solidFill>
                  <a:schemeClr val="tx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和</a:t>
            </a:r>
            <a:r>
              <a:rPr lang="en-US" altLang="zh-CN" b="0" dirty="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ICW2</a:t>
            </a:r>
            <a:r>
              <a:rPr lang="zh-CN" altLang="en-US" b="0" dirty="0">
                <a:solidFill>
                  <a:schemeClr val="tx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必须设置，在级联方式下，设置</a:t>
            </a:r>
            <a:r>
              <a:rPr lang="en-US" altLang="zh-CN" b="0" dirty="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ICW3</a:t>
            </a:r>
            <a:r>
              <a:rPr lang="zh-CN" altLang="en-US" b="0" dirty="0">
                <a:solidFill>
                  <a:schemeClr val="tx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（主、从片均设置），在</a:t>
            </a:r>
            <a:r>
              <a:rPr lang="en-US" altLang="zh-CN" b="0" dirty="0">
                <a:solidFill>
                  <a:schemeClr val="tx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8086/8088</a:t>
            </a:r>
            <a:r>
              <a:rPr lang="zh-CN" altLang="en-US" b="0" dirty="0">
                <a:solidFill>
                  <a:schemeClr val="tx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系统或需要设置特殊全嵌套方式、缓冲方式、中断自动结束方式情况下，设置</a:t>
            </a:r>
            <a:r>
              <a:rPr lang="en-US" altLang="zh-CN" b="0" dirty="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ICW4</a:t>
            </a:r>
          </a:p>
          <a:p>
            <a:pPr marL="457200" indent="-457200" eaLnBrk="1" hangingPunct="1">
              <a:spcBef>
                <a:spcPct val="50000"/>
              </a:spcBef>
              <a:buClr>
                <a:schemeClr val="accent2"/>
              </a:buClr>
              <a:buFont typeface="Wingdings" panose="05000000000000000000" pitchFamily="2" charset="2"/>
            </a:pPr>
            <a:endParaRPr lang="en-US" altLang="zh-CN" dirty="0">
              <a:latin typeface="Times New Roman" panose="02020603050405020304" pitchFamily="18" charset="0"/>
              <a:ea typeface="隶书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57685828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416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416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416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416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666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60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标题 311297"/>
          <p:cNvSpPr>
            <a:spLocks noGrp="1"/>
          </p:cNvSpPr>
          <p:nvPr/>
        </p:nvSpPr>
        <p:spPr>
          <a:xfrm>
            <a:off x="0" y="0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6.5 8259A</a:t>
            </a:r>
            <a:r>
              <a:rPr lang="zh-CN" altLang="en-US" dirty="0"/>
              <a:t>中断控制器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971600" y="1151536"/>
            <a:ext cx="5544616" cy="5346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6.5.4  </a:t>
            </a:r>
            <a:r>
              <a:rPr lang="en-US" altLang="zh-CN" b="1" dirty="0">
                <a:latin typeface="Times New Roman" panose="02020603050405020304" pitchFamily="18" charset="0"/>
                <a:ea typeface="方正小标宋简体" charset="-122"/>
                <a:cs typeface="Times New Roman" panose="02020603050405020304" pitchFamily="18" charset="0"/>
                <a:sym typeface="+mn-ea"/>
              </a:rPr>
              <a:t>8259A</a:t>
            </a:r>
            <a:r>
              <a:rPr lang="zh-CN" altLang="en-US" b="1" dirty="0">
                <a:latin typeface="Times New Roman" panose="02020603050405020304" pitchFamily="18" charset="0"/>
                <a:ea typeface="方正小标宋简体" charset="-122"/>
                <a:cs typeface="Times New Roman" panose="02020603050405020304" pitchFamily="18" charset="0"/>
                <a:sym typeface="+mn-ea"/>
              </a:rPr>
              <a:t>的编程</a:t>
            </a:r>
            <a:r>
              <a:rPr lang="en-US" altLang="zh-CN" dirty="0">
                <a:latin typeface="Times New Roman" panose="02020603050405020304" pitchFamily="18" charset="0"/>
                <a:ea typeface="方正小标宋简体" charset="-122"/>
                <a:cs typeface="Times New Roman" panose="02020603050405020304" pitchFamily="18" charset="0"/>
                <a:sym typeface="+mn-ea"/>
              </a:rPr>
              <a:t>--</a:t>
            </a:r>
            <a:r>
              <a:rPr lang="zh-CN" altLang="en-US" b="1" dirty="0">
                <a:latin typeface="Times New Roman" panose="02020603050405020304" pitchFamily="18" charset="0"/>
                <a:ea typeface="方正小标宋简体" charset="-122"/>
                <a:cs typeface="Times New Roman" panose="02020603050405020304" pitchFamily="18" charset="0"/>
                <a:sym typeface="+mn-ea"/>
              </a:rPr>
              <a:t>练习题</a:t>
            </a:r>
          </a:p>
        </p:txBody>
      </p:sp>
      <p:sp>
        <p:nvSpPr>
          <p:cNvPr id="8" name="矩形 7"/>
          <p:cNvSpPr/>
          <p:nvPr/>
        </p:nvSpPr>
        <p:spPr>
          <a:xfrm>
            <a:off x="323528" y="1952308"/>
            <a:ext cx="8945880" cy="491826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800" baseline="-25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800" baseline="-25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800" baseline="-25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）练习题：</a:t>
            </a:r>
            <a:r>
              <a:rPr lang="en-US" altLang="zh-CN" sz="2800" baseline="-250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8086</a:t>
            </a:r>
            <a:r>
              <a:rPr lang="zh-CN" altLang="en-US" sz="2800" baseline="-250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单片</a:t>
            </a:r>
            <a:r>
              <a:rPr lang="en-US" altLang="zh-CN" sz="2800" baseline="-250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8259A</a:t>
            </a:r>
            <a:r>
              <a:rPr lang="zh-CN" altLang="en-US" sz="2800" baseline="-250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，中断申请上升沿触发，端口地址是</a:t>
            </a:r>
            <a:r>
              <a:rPr lang="en-US" altLang="zh-CN" sz="2800" baseline="-250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20H</a:t>
            </a:r>
            <a:r>
              <a:rPr lang="zh-CN" altLang="en-US" sz="2800" baseline="-250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baseline="-250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21H</a:t>
            </a:r>
          </a:p>
          <a:p>
            <a:pPr algn="l">
              <a:lnSpc>
                <a:spcPct val="150000"/>
              </a:lnSpc>
            </a:pPr>
            <a:r>
              <a:rPr lang="en-US" altLang="zh-CN" sz="2800" baseline="-250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ICW1</a:t>
            </a:r>
            <a:r>
              <a:rPr lang="zh-CN" altLang="en-US" sz="2800" baseline="-250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是什么，并写出初始化的指令？</a:t>
            </a:r>
          </a:p>
          <a:p>
            <a:pPr>
              <a:lnSpc>
                <a:spcPct val="150000"/>
              </a:lnSpc>
            </a:pPr>
            <a:r>
              <a:rPr lang="zh-CN" altLang="en-US" sz="2800" baseline="-25000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800" baseline="-25000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800" baseline="-25000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）练习题：</a:t>
            </a:r>
            <a:r>
              <a:rPr lang="zh-CN" altLang="en-US" sz="2800" baseline="-250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ICW2 是20H，则8259A的8个对应中断类型码是多少？</a:t>
            </a:r>
          </a:p>
          <a:p>
            <a:pPr>
              <a:lnSpc>
                <a:spcPct val="150000"/>
              </a:lnSpc>
            </a:pPr>
            <a:r>
              <a:rPr lang="zh-CN" altLang="en-US" sz="2800" baseline="-25000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800" baseline="-25000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2800" baseline="-25000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）练习题：</a:t>
            </a:r>
            <a:r>
              <a:rPr lang="zh-CN" altLang="en-US" sz="2800" baseline="-250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ICW3=OFH .在8259A中表示什么？</a:t>
            </a:r>
          </a:p>
          <a:p>
            <a:pPr>
              <a:lnSpc>
                <a:spcPct val="150000"/>
              </a:lnSpc>
              <a:buClrTx/>
              <a:buSzTx/>
            </a:pPr>
            <a:r>
              <a:rPr lang="zh-CN" altLang="en-US" sz="2800" baseline="-25000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800" baseline="-25000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sz="2800" baseline="-25000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）练习题：</a:t>
            </a:r>
            <a:r>
              <a:rPr lang="zh-CN" altLang="en-US" sz="2800" baseline="-250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在8086微机系统中，主片8259A的IR2和IR6引脚接从片，</a:t>
            </a:r>
          </a:p>
          <a:p>
            <a:pPr>
              <a:lnSpc>
                <a:spcPct val="150000"/>
              </a:lnSpc>
              <a:buClrTx/>
              <a:buSzTx/>
            </a:pPr>
            <a:r>
              <a:rPr lang="zh-CN" altLang="en-US" sz="2800" baseline="-250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 主片8259A的ICW3的初始化命令字设置是多少？</a:t>
            </a:r>
          </a:p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2800" b="1" baseline="-25000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总的习题：</a:t>
            </a:r>
            <a:r>
              <a:rPr lang="en-US" altLang="zh-CN" sz="2800" baseline="-250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8086 </a:t>
            </a:r>
            <a:r>
              <a:rPr lang="zh-CN" altLang="en-US" sz="2800" baseline="-250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或是</a:t>
            </a:r>
            <a:r>
              <a:rPr lang="en-US" altLang="zh-CN" sz="2800" baseline="-250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8088 </a:t>
            </a:r>
            <a:r>
              <a:rPr lang="zh-CN" altLang="en-US" sz="2800" baseline="-250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系统内</a:t>
            </a:r>
            <a:r>
              <a:rPr lang="en-US" altLang="zh-CN" sz="2800" baseline="-250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800" baseline="-250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片</a:t>
            </a:r>
            <a:r>
              <a:rPr lang="en-US" altLang="zh-CN" sz="2800" baseline="-250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8259A</a:t>
            </a:r>
            <a:r>
              <a:rPr lang="zh-CN" altLang="en-US" sz="2800" baseline="-250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，中断请求信号是电平触发，中断</a:t>
            </a:r>
          </a:p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2800" baseline="-250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类型码是</a:t>
            </a:r>
            <a:r>
              <a:rPr lang="en-US" altLang="zh-CN" sz="2800" baseline="-250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40H</a:t>
            </a:r>
            <a:r>
              <a:rPr lang="zh-CN" altLang="en-US" sz="2800" baseline="-250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，中断优先级管理采用全嵌套，中断结束方式为一般中断结束方式</a:t>
            </a:r>
          </a:p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2800" baseline="-250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系统中未使用数据缓冲器，系统分配给</a:t>
            </a:r>
            <a:r>
              <a:rPr lang="en-US" altLang="zh-CN" sz="2800" baseline="-250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8259A</a:t>
            </a:r>
            <a:r>
              <a:rPr lang="zh-CN" altLang="en-US" sz="2800" baseline="-250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的端口号是</a:t>
            </a:r>
            <a:r>
              <a:rPr lang="en-US" altLang="zh-CN" sz="2800" baseline="-250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3F00</a:t>
            </a:r>
            <a:r>
              <a:rPr lang="zh-CN" altLang="en-US" sz="2800" baseline="-250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和</a:t>
            </a:r>
            <a:r>
              <a:rPr lang="en-US" altLang="zh-CN" sz="2800" baseline="-250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3F01H</a:t>
            </a:r>
            <a:r>
              <a:rPr lang="zh-CN" altLang="en-US" sz="2800" baseline="-250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完成对</a:t>
            </a:r>
          </a:p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en-US" altLang="zh-CN" sz="2800" baseline="-250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8259A</a:t>
            </a:r>
            <a:r>
              <a:rPr lang="zh-CN" altLang="en-US" sz="2800" baseline="-25000" dirty="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的初始化？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311297"/>
          <p:cNvSpPr>
            <a:spLocks noGrp="1"/>
          </p:cNvSpPr>
          <p:nvPr/>
        </p:nvSpPr>
        <p:spPr>
          <a:xfrm>
            <a:off x="0" y="0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6.5 8259A</a:t>
            </a:r>
            <a:r>
              <a:rPr lang="zh-CN" altLang="en-US" dirty="0"/>
              <a:t>中断控制器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08832" y="1246663"/>
            <a:ext cx="4355878" cy="5909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empus Sans ITC" panose="04020404030D07020202" pitchFamily="82" charset="0"/>
                <a:cs typeface="Arial" panose="020B0604020202020204" pitchFamily="34" charset="0"/>
                <a:sym typeface="+mn-ea"/>
              </a:rPr>
              <a:t>        </a:t>
            </a:r>
            <a:r>
              <a:rPr lang="en-US" altLang="zh-CN" b="1" dirty="0">
                <a:latin typeface="Tempus Sans ITC" panose="04020404030D07020202" pitchFamily="82" charset="0"/>
                <a:cs typeface="Times New Roman" panose="02020603050405020304" pitchFamily="18" charset="0"/>
                <a:sym typeface="+mn-ea"/>
              </a:rPr>
              <a:t>  6.5.4  </a:t>
            </a:r>
            <a:r>
              <a:rPr lang="en-US" altLang="zh-CN" b="1" dirty="0">
                <a:latin typeface="Tempus Sans ITC" panose="04020404030D07020202" pitchFamily="82" charset="0"/>
                <a:ea typeface="方正小标宋简体" charset="-122"/>
                <a:cs typeface="Times New Roman" panose="02020603050405020304" pitchFamily="18" charset="0"/>
                <a:sym typeface="+mn-ea"/>
              </a:rPr>
              <a:t>8259A</a:t>
            </a:r>
            <a:r>
              <a:rPr lang="zh-CN" altLang="en-US" b="1" dirty="0">
                <a:latin typeface="Arial" panose="020B0604020202020204" pitchFamily="34" charset="0"/>
                <a:ea typeface="方正小标宋简体" charset="-122"/>
                <a:sym typeface="+mn-ea"/>
              </a:rPr>
              <a:t>的编程</a:t>
            </a:r>
          </a:p>
        </p:txBody>
      </p:sp>
      <p:sp>
        <p:nvSpPr>
          <p:cNvPr id="7" name="矩形 6"/>
          <p:cNvSpPr/>
          <p:nvPr/>
        </p:nvSpPr>
        <p:spPr>
          <a:xfrm>
            <a:off x="760857" y="2088991"/>
            <a:ext cx="4798750" cy="42473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>
              <a:lnSpc>
                <a:spcPct val="90000"/>
              </a:lnSpc>
              <a:buBlip>
                <a:blip r:embed="rId3"/>
              </a:buBlip>
            </a:pPr>
            <a:r>
              <a:rPr lang="en-US" altLang="zh-CN" b="1" dirty="0">
                <a:latin typeface="+mj-lt"/>
                <a:ea typeface="宋体" panose="02010600030101010101" pitchFamily="2" charset="-122"/>
                <a:cs typeface="+mj-lt"/>
              </a:rPr>
              <a:t> 2</a:t>
            </a:r>
            <a:r>
              <a:rPr lang="zh-CN" altLang="en-US" b="1" dirty="0">
                <a:latin typeface="+mj-lt"/>
                <a:ea typeface="宋体" panose="02010600030101010101" pitchFamily="2" charset="-122"/>
                <a:cs typeface="+mj-lt"/>
              </a:rPr>
              <a:t>、</a:t>
            </a:r>
            <a:r>
              <a:rPr lang="en-US" altLang="zh-CN" b="1" dirty="0">
                <a:latin typeface="+mj-lt"/>
                <a:ea typeface="宋体" panose="02010600030101010101" pitchFamily="2" charset="-122"/>
                <a:cs typeface="+mj-lt"/>
              </a:rPr>
              <a:t> 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工作方式编程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</a:rPr>
              <a:t>--</a:t>
            </a:r>
            <a:r>
              <a:rPr kumimoji="1" lang="zh-CN" altLang="en-US" b="1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ea typeface="宋体" panose="02010600030101010101" pitchFamily="2" charset="-122"/>
              </a:rPr>
              <a:t>操作命令字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18820" y="2595880"/>
            <a:ext cx="4947188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None/>
              <a:defRPr/>
            </a:pPr>
            <a:r>
              <a:rPr kumimoji="1" lang="en-US" altLang="zh-CN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(1)</a:t>
            </a:r>
            <a:r>
              <a:rPr kumimoji="1" lang="en-US" altLang="zh-CN" noProof="0" dirty="0">
                <a:ln>
                  <a:noFill/>
                </a:ln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kumimoji="1" lang="en-US" altLang="zh-CN" b="0" noProof="0" dirty="0">
                <a:ln>
                  <a:noFill/>
                </a:ln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OCW1</a:t>
            </a:r>
            <a:r>
              <a:rPr kumimoji="1" lang="zh-CN" altLang="en-US" noProof="0" dirty="0">
                <a:ln>
                  <a:noFill/>
                </a:ln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（</a:t>
            </a:r>
            <a:r>
              <a:rPr kumimoji="1" lang="zh-CN" altLang="en-US" b="0" noProof="0" dirty="0">
                <a:ln>
                  <a:noFill/>
                </a:ln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中断屏蔽操作命令字）</a:t>
            </a:r>
            <a:endParaRPr lang="zh-CN" altLang="en-US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2388" name="Rectangle 4"/>
          <p:cNvSpPr>
            <a:spLocks noChangeArrowheads="1"/>
          </p:cNvSpPr>
          <p:nvPr/>
        </p:nvSpPr>
        <p:spPr bwMode="auto">
          <a:xfrm>
            <a:off x="1689735" y="3855720"/>
            <a:ext cx="381000" cy="381000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tx1"/>
            </a:solidFill>
            <a:miter lim="800000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en-US" altLang="zh-CN" sz="1800" dirty="0">
                <a:solidFill>
                  <a:srgbClr val="FF0066"/>
                </a:solidFill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272389" name="Rectangle 5"/>
          <p:cNvSpPr>
            <a:spLocks noChangeArrowheads="1"/>
          </p:cNvSpPr>
          <p:nvPr/>
        </p:nvSpPr>
        <p:spPr bwMode="auto">
          <a:xfrm>
            <a:off x="2604135" y="3855720"/>
            <a:ext cx="4343400" cy="381000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tx1"/>
            </a:solidFill>
            <a:miter lim="800000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6262" name="Line 6"/>
          <p:cNvSpPr/>
          <p:nvPr/>
        </p:nvSpPr>
        <p:spPr>
          <a:xfrm>
            <a:off x="4737735" y="3855720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6263" name="Line 7"/>
          <p:cNvSpPr/>
          <p:nvPr/>
        </p:nvSpPr>
        <p:spPr>
          <a:xfrm>
            <a:off x="5804535" y="3855720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6264" name="Line 8"/>
          <p:cNvSpPr/>
          <p:nvPr/>
        </p:nvSpPr>
        <p:spPr>
          <a:xfrm>
            <a:off x="6337935" y="3855720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6265" name="Line 9"/>
          <p:cNvSpPr/>
          <p:nvPr/>
        </p:nvSpPr>
        <p:spPr>
          <a:xfrm>
            <a:off x="5271135" y="3855720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6266" name="Line 10"/>
          <p:cNvSpPr/>
          <p:nvPr/>
        </p:nvSpPr>
        <p:spPr>
          <a:xfrm>
            <a:off x="3670935" y="3855720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6267" name="Line 11"/>
          <p:cNvSpPr/>
          <p:nvPr/>
        </p:nvSpPr>
        <p:spPr>
          <a:xfrm>
            <a:off x="4204335" y="3855720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6268" name="Line 12"/>
          <p:cNvSpPr/>
          <p:nvPr/>
        </p:nvSpPr>
        <p:spPr>
          <a:xfrm>
            <a:off x="3137535" y="3855720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6269" name="Text Box 13"/>
          <p:cNvSpPr txBox="1"/>
          <p:nvPr/>
        </p:nvSpPr>
        <p:spPr>
          <a:xfrm>
            <a:off x="1610360" y="3520758"/>
            <a:ext cx="463550" cy="366712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A0</a:t>
            </a:r>
          </a:p>
        </p:txBody>
      </p:sp>
      <p:sp>
        <p:nvSpPr>
          <p:cNvPr id="96270" name="Text Box 14"/>
          <p:cNvSpPr txBox="1"/>
          <p:nvPr/>
        </p:nvSpPr>
        <p:spPr>
          <a:xfrm>
            <a:off x="2524760" y="3520758"/>
            <a:ext cx="612775" cy="366712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D7</a:t>
            </a:r>
          </a:p>
        </p:txBody>
      </p:sp>
      <p:sp>
        <p:nvSpPr>
          <p:cNvPr id="96271" name="Text Box 15"/>
          <p:cNvSpPr txBox="1"/>
          <p:nvPr/>
        </p:nvSpPr>
        <p:spPr>
          <a:xfrm>
            <a:off x="3134360" y="3520758"/>
            <a:ext cx="463550" cy="366712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D6</a:t>
            </a:r>
          </a:p>
        </p:txBody>
      </p:sp>
      <p:sp>
        <p:nvSpPr>
          <p:cNvPr id="96272" name="Text Box 16"/>
          <p:cNvSpPr txBox="1"/>
          <p:nvPr/>
        </p:nvSpPr>
        <p:spPr>
          <a:xfrm>
            <a:off x="3667760" y="3520758"/>
            <a:ext cx="463550" cy="366712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D5</a:t>
            </a:r>
          </a:p>
        </p:txBody>
      </p:sp>
      <p:sp>
        <p:nvSpPr>
          <p:cNvPr id="96273" name="Text Box 17"/>
          <p:cNvSpPr txBox="1"/>
          <p:nvPr/>
        </p:nvSpPr>
        <p:spPr>
          <a:xfrm>
            <a:off x="4201160" y="3520758"/>
            <a:ext cx="463550" cy="366712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D4</a:t>
            </a:r>
          </a:p>
        </p:txBody>
      </p:sp>
      <p:sp>
        <p:nvSpPr>
          <p:cNvPr id="96274" name="Text Box 18"/>
          <p:cNvSpPr txBox="1"/>
          <p:nvPr/>
        </p:nvSpPr>
        <p:spPr>
          <a:xfrm>
            <a:off x="4734560" y="3520758"/>
            <a:ext cx="463550" cy="366712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D3</a:t>
            </a:r>
          </a:p>
        </p:txBody>
      </p:sp>
      <p:sp>
        <p:nvSpPr>
          <p:cNvPr id="96275" name="Text Box 19"/>
          <p:cNvSpPr txBox="1"/>
          <p:nvPr/>
        </p:nvSpPr>
        <p:spPr>
          <a:xfrm>
            <a:off x="5229860" y="3523933"/>
            <a:ext cx="574675" cy="366712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zh-CN" sz="1800" dirty="0">
                <a:latin typeface="Times New Roman" panose="02020603050405020304" pitchFamily="18" charset="0"/>
              </a:rPr>
              <a:t>D2</a:t>
            </a:r>
          </a:p>
        </p:txBody>
      </p:sp>
      <p:sp>
        <p:nvSpPr>
          <p:cNvPr id="96276" name="Text Box 20"/>
          <p:cNvSpPr txBox="1"/>
          <p:nvPr/>
        </p:nvSpPr>
        <p:spPr>
          <a:xfrm>
            <a:off x="5801360" y="3520758"/>
            <a:ext cx="463550" cy="366712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D1</a:t>
            </a:r>
          </a:p>
        </p:txBody>
      </p:sp>
      <p:sp>
        <p:nvSpPr>
          <p:cNvPr id="96277" name="Text Box 21"/>
          <p:cNvSpPr txBox="1"/>
          <p:nvPr/>
        </p:nvSpPr>
        <p:spPr>
          <a:xfrm>
            <a:off x="6334760" y="3520758"/>
            <a:ext cx="536575" cy="366712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D0</a:t>
            </a:r>
          </a:p>
        </p:txBody>
      </p:sp>
      <p:sp>
        <p:nvSpPr>
          <p:cNvPr id="96295" name="Text Box 39"/>
          <p:cNvSpPr txBox="1"/>
          <p:nvPr/>
        </p:nvSpPr>
        <p:spPr>
          <a:xfrm>
            <a:off x="2581910" y="3901758"/>
            <a:ext cx="501650" cy="366712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M7</a:t>
            </a:r>
          </a:p>
        </p:txBody>
      </p:sp>
      <p:sp>
        <p:nvSpPr>
          <p:cNvPr id="96296" name="Text Box 40"/>
          <p:cNvSpPr txBox="1"/>
          <p:nvPr/>
        </p:nvSpPr>
        <p:spPr>
          <a:xfrm>
            <a:off x="3115310" y="3901758"/>
            <a:ext cx="501650" cy="366712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M6</a:t>
            </a:r>
          </a:p>
        </p:txBody>
      </p:sp>
      <p:sp>
        <p:nvSpPr>
          <p:cNvPr id="96297" name="Text Box 41"/>
          <p:cNvSpPr txBox="1"/>
          <p:nvPr/>
        </p:nvSpPr>
        <p:spPr>
          <a:xfrm>
            <a:off x="3648710" y="3901758"/>
            <a:ext cx="501650" cy="366712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M5</a:t>
            </a:r>
          </a:p>
        </p:txBody>
      </p:sp>
      <p:sp>
        <p:nvSpPr>
          <p:cNvPr id="96298" name="Text Box 42"/>
          <p:cNvSpPr txBox="1"/>
          <p:nvPr/>
        </p:nvSpPr>
        <p:spPr>
          <a:xfrm>
            <a:off x="4182110" y="3901758"/>
            <a:ext cx="501650" cy="366712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M4</a:t>
            </a:r>
          </a:p>
        </p:txBody>
      </p:sp>
      <p:sp>
        <p:nvSpPr>
          <p:cNvPr id="96299" name="Text Box 43"/>
          <p:cNvSpPr txBox="1"/>
          <p:nvPr/>
        </p:nvSpPr>
        <p:spPr>
          <a:xfrm>
            <a:off x="4791710" y="3901758"/>
            <a:ext cx="501650" cy="366712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M3</a:t>
            </a:r>
          </a:p>
        </p:txBody>
      </p:sp>
      <p:sp>
        <p:nvSpPr>
          <p:cNvPr id="96300" name="Text Box 44"/>
          <p:cNvSpPr txBox="1"/>
          <p:nvPr/>
        </p:nvSpPr>
        <p:spPr>
          <a:xfrm>
            <a:off x="5248910" y="3901758"/>
            <a:ext cx="501650" cy="366712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M2</a:t>
            </a:r>
          </a:p>
        </p:txBody>
      </p:sp>
      <p:sp>
        <p:nvSpPr>
          <p:cNvPr id="96301" name="Text Box 45"/>
          <p:cNvSpPr txBox="1"/>
          <p:nvPr/>
        </p:nvSpPr>
        <p:spPr>
          <a:xfrm>
            <a:off x="5782310" y="3901758"/>
            <a:ext cx="501650" cy="366712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M1</a:t>
            </a:r>
          </a:p>
        </p:txBody>
      </p:sp>
      <p:sp>
        <p:nvSpPr>
          <p:cNvPr id="96302" name="Text Box 46"/>
          <p:cNvSpPr txBox="1"/>
          <p:nvPr/>
        </p:nvSpPr>
        <p:spPr>
          <a:xfrm>
            <a:off x="6315710" y="3901758"/>
            <a:ext cx="501650" cy="366712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M0</a:t>
            </a:r>
          </a:p>
        </p:txBody>
      </p:sp>
      <p:sp>
        <p:nvSpPr>
          <p:cNvPr id="96303" name="Text Box 47"/>
          <p:cNvSpPr txBox="1"/>
          <p:nvPr/>
        </p:nvSpPr>
        <p:spPr>
          <a:xfrm>
            <a:off x="1391285" y="4435158"/>
            <a:ext cx="7004050" cy="366712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Mn = </a:t>
            </a:r>
            <a:r>
              <a:rPr lang="en-US" altLang="zh-CN" sz="1800" dirty="0">
                <a:solidFill>
                  <a:srgbClr val="FF0066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1800" b="0" dirty="0">
                <a:latin typeface="Times New Roman" panose="02020603050405020304" pitchFamily="18" charset="0"/>
              </a:rPr>
              <a:t>禁止中断（屏蔽），</a:t>
            </a:r>
            <a:r>
              <a:rPr lang="en-US" altLang="zh-CN" sz="1800" dirty="0">
                <a:latin typeface="Times New Roman" panose="02020603050405020304" pitchFamily="18" charset="0"/>
              </a:rPr>
              <a:t>Mn = </a:t>
            </a:r>
            <a:r>
              <a:rPr lang="en-US" altLang="zh-CN" sz="1800" dirty="0">
                <a:solidFill>
                  <a:srgbClr val="FF0066"/>
                </a:solidFill>
                <a:latin typeface="Times New Roman" panose="02020603050405020304" pitchFamily="18" charset="0"/>
              </a:rPr>
              <a:t>0 </a:t>
            </a:r>
            <a:r>
              <a:rPr lang="zh-CN" altLang="en-US" sz="1800" b="0" dirty="0">
                <a:latin typeface="Times New Roman" panose="02020603050405020304" pitchFamily="18" charset="0"/>
              </a:rPr>
              <a:t>允许中断</a:t>
            </a:r>
          </a:p>
        </p:txBody>
      </p:sp>
      <p:sp>
        <p:nvSpPr>
          <p:cNvPr id="91176" name="Text Box 40"/>
          <p:cNvSpPr txBox="1"/>
          <p:nvPr/>
        </p:nvSpPr>
        <p:spPr>
          <a:xfrm>
            <a:off x="1441391" y="4796473"/>
            <a:ext cx="800219" cy="1646237"/>
          </a:xfrm>
          <a:prstGeom prst="rect">
            <a:avLst/>
          </a:prstGeom>
          <a:noFill/>
          <a:ln w="19050">
            <a:noFill/>
          </a:ln>
        </p:spPr>
        <p:txBody>
          <a:bodyPr vert="eaVert" anchor="ctr">
            <a:spAutoFit/>
          </a:bodyPr>
          <a:lstStyle/>
          <a:p>
            <a:pPr algn="ctr" eaLnBrk="1" hangingPunct="1"/>
            <a:r>
              <a:rPr lang="zh-CN" altLang="en-US" sz="2000" b="0" dirty="0">
                <a:latin typeface="Times New Roman" panose="02020603050405020304" pitchFamily="18" charset="0"/>
              </a:rPr>
              <a:t>奇数地址端口地址线的状态</a:t>
            </a:r>
          </a:p>
        </p:txBody>
      </p:sp>
      <p:cxnSp>
        <p:nvCxnSpPr>
          <p:cNvPr id="3" name="直接箭头连接符 2"/>
          <p:cNvCxnSpPr>
            <a:stCxn id="272388" idx="2"/>
            <a:endCxn id="91176" idx="0"/>
          </p:cNvCxnSpPr>
          <p:nvPr/>
        </p:nvCxnSpPr>
        <p:spPr>
          <a:xfrm flipH="1">
            <a:off x="1841501" y="4236720"/>
            <a:ext cx="38734" cy="5597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311297"/>
          <p:cNvSpPr>
            <a:spLocks noGrp="1"/>
          </p:cNvSpPr>
          <p:nvPr/>
        </p:nvSpPr>
        <p:spPr>
          <a:xfrm>
            <a:off x="0" y="-32194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6.5 8259A</a:t>
            </a:r>
            <a:r>
              <a:rPr lang="zh-CN" altLang="en-US" dirty="0"/>
              <a:t>中断控制器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69443" y="1168465"/>
            <a:ext cx="2720617" cy="5909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6.5.4  </a:t>
            </a:r>
            <a:r>
              <a:rPr lang="en-US" altLang="zh-CN" b="1" dirty="0">
                <a:latin typeface="Times New Roman" panose="02020603050405020304" pitchFamily="18" charset="0"/>
                <a:ea typeface="方正小标宋简体" charset="-122"/>
                <a:cs typeface="Times New Roman" panose="02020603050405020304" pitchFamily="18" charset="0"/>
                <a:sym typeface="+mn-ea"/>
              </a:rPr>
              <a:t>8259A</a:t>
            </a:r>
            <a:r>
              <a:rPr lang="zh-CN" altLang="en-US" b="1" dirty="0">
                <a:latin typeface="Arial" panose="020B0604020202020204" pitchFamily="34" charset="0"/>
                <a:ea typeface="方正小标宋简体" charset="-122"/>
                <a:sym typeface="+mn-ea"/>
              </a:rPr>
              <a:t>的编程</a:t>
            </a:r>
          </a:p>
        </p:txBody>
      </p:sp>
      <p:sp>
        <p:nvSpPr>
          <p:cNvPr id="7" name="矩形 6"/>
          <p:cNvSpPr/>
          <p:nvPr/>
        </p:nvSpPr>
        <p:spPr>
          <a:xfrm>
            <a:off x="775194" y="1913103"/>
            <a:ext cx="5483874" cy="480131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>
              <a:lnSpc>
                <a:spcPct val="90000"/>
              </a:lnSpc>
              <a:buBlip>
                <a:blip r:embed="rId3"/>
              </a:buBlip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2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工作方式编程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---</a:t>
            </a:r>
            <a:r>
              <a:rPr kumimoji="1" lang="zh-CN" altLang="en-US" sz="2800" b="1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操作命令字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6304" name="Text Box 48"/>
          <p:cNvSpPr txBox="1"/>
          <p:nvPr/>
        </p:nvSpPr>
        <p:spPr>
          <a:xfrm>
            <a:off x="602297" y="2512854"/>
            <a:ext cx="6903085" cy="460375"/>
          </a:xfrm>
          <a:prstGeom prst="rect">
            <a:avLst/>
          </a:prstGeom>
          <a:noFill/>
          <a:ln w="19050">
            <a:noFill/>
          </a:ln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</a:rPr>
              <a:t>(2)  </a:t>
            </a:r>
            <a:r>
              <a:rPr lang="en-US" altLang="zh-CN" b="0" dirty="0">
                <a:latin typeface="Times New Roman" panose="02020603050405020304" pitchFamily="18" charset="0"/>
              </a:rPr>
              <a:t>OCW2</a:t>
            </a:r>
            <a:r>
              <a:rPr lang="zh-CN" altLang="en-US" sz="1600" dirty="0">
                <a:latin typeface="Times New Roman" panose="02020603050405020304" pitchFamily="18" charset="0"/>
              </a:rPr>
              <a:t>（设置优先级循环方式和中断结束方式操作命令字） 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72406" name="Rectangle 22"/>
          <p:cNvSpPr>
            <a:spLocks noChangeArrowheads="1"/>
          </p:cNvSpPr>
          <p:nvPr/>
        </p:nvSpPr>
        <p:spPr bwMode="auto">
          <a:xfrm>
            <a:off x="1043940" y="3181985"/>
            <a:ext cx="381000" cy="381000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tx1"/>
            </a:solidFill>
            <a:miter lim="800000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en-US" altLang="zh-CN" sz="1800" dirty="0">
                <a:solidFill>
                  <a:srgbClr val="FF0066"/>
                </a:solidFill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272407" name="Rectangle 23"/>
          <p:cNvSpPr>
            <a:spLocks noChangeArrowheads="1"/>
          </p:cNvSpPr>
          <p:nvPr/>
        </p:nvSpPr>
        <p:spPr bwMode="auto">
          <a:xfrm>
            <a:off x="1958340" y="3181985"/>
            <a:ext cx="4343400" cy="381000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tx1"/>
            </a:solidFill>
            <a:miter lim="800000"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6280" name="Line 24"/>
          <p:cNvSpPr/>
          <p:nvPr/>
        </p:nvSpPr>
        <p:spPr>
          <a:xfrm>
            <a:off x="4091940" y="3181985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6281" name="Line 25"/>
          <p:cNvSpPr/>
          <p:nvPr/>
        </p:nvSpPr>
        <p:spPr>
          <a:xfrm>
            <a:off x="5158740" y="3181985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6282" name="Line 26"/>
          <p:cNvSpPr/>
          <p:nvPr/>
        </p:nvSpPr>
        <p:spPr>
          <a:xfrm>
            <a:off x="5692140" y="3181985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6283" name="Line 27"/>
          <p:cNvSpPr/>
          <p:nvPr/>
        </p:nvSpPr>
        <p:spPr>
          <a:xfrm>
            <a:off x="4625340" y="3181985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6284" name="Line 28"/>
          <p:cNvSpPr/>
          <p:nvPr/>
        </p:nvSpPr>
        <p:spPr>
          <a:xfrm>
            <a:off x="3025140" y="3181985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6285" name="Line 29"/>
          <p:cNvSpPr/>
          <p:nvPr/>
        </p:nvSpPr>
        <p:spPr>
          <a:xfrm>
            <a:off x="3558540" y="3181985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6286" name="Line 30"/>
          <p:cNvSpPr/>
          <p:nvPr/>
        </p:nvSpPr>
        <p:spPr>
          <a:xfrm>
            <a:off x="2491740" y="3181985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6305" name="Text Box 49"/>
          <p:cNvSpPr txBox="1"/>
          <p:nvPr/>
        </p:nvSpPr>
        <p:spPr>
          <a:xfrm>
            <a:off x="2018665" y="3228023"/>
            <a:ext cx="336550" cy="366712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96306" name="Text Box 50"/>
          <p:cNvSpPr txBox="1"/>
          <p:nvPr/>
        </p:nvSpPr>
        <p:spPr>
          <a:xfrm>
            <a:off x="2494915" y="3228023"/>
            <a:ext cx="450850" cy="366712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SL</a:t>
            </a:r>
          </a:p>
        </p:txBody>
      </p:sp>
      <p:sp>
        <p:nvSpPr>
          <p:cNvPr id="96307" name="Text Box 51"/>
          <p:cNvSpPr txBox="1"/>
          <p:nvPr/>
        </p:nvSpPr>
        <p:spPr>
          <a:xfrm>
            <a:off x="2971165" y="3228023"/>
            <a:ext cx="565150" cy="366712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EOI</a:t>
            </a:r>
          </a:p>
        </p:txBody>
      </p:sp>
      <p:sp>
        <p:nvSpPr>
          <p:cNvPr id="96308" name="Text Box 52"/>
          <p:cNvSpPr txBox="1"/>
          <p:nvPr/>
        </p:nvSpPr>
        <p:spPr>
          <a:xfrm>
            <a:off x="3637915" y="3228023"/>
            <a:ext cx="298450" cy="366712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1800" dirty="0">
                <a:solidFill>
                  <a:srgbClr val="FF0066"/>
                </a:solidFill>
                <a:latin typeface="Times New Roman" panose="02020603050405020304" pitchFamily="18" charset="0"/>
              </a:rPr>
              <a:t>0</a:t>
            </a:r>
            <a:endParaRPr lang="en-US" altLang="zh-CN" sz="1800" dirty="0">
              <a:latin typeface="Times New Roman" panose="02020603050405020304" pitchFamily="18" charset="0"/>
            </a:endParaRPr>
          </a:p>
        </p:txBody>
      </p:sp>
      <p:sp>
        <p:nvSpPr>
          <p:cNvPr id="96309" name="Text Box 53"/>
          <p:cNvSpPr txBox="1"/>
          <p:nvPr/>
        </p:nvSpPr>
        <p:spPr>
          <a:xfrm>
            <a:off x="4171315" y="3228023"/>
            <a:ext cx="298450" cy="366712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1800" dirty="0">
                <a:solidFill>
                  <a:srgbClr val="FF0066"/>
                </a:solidFill>
                <a:latin typeface="Times New Roman" panose="02020603050405020304" pitchFamily="18" charset="0"/>
              </a:rPr>
              <a:t>0</a:t>
            </a:r>
            <a:endParaRPr lang="en-US" altLang="zh-CN" sz="1800" dirty="0">
              <a:latin typeface="Times New Roman" panose="02020603050405020304" pitchFamily="18" charset="0"/>
            </a:endParaRPr>
          </a:p>
        </p:txBody>
      </p:sp>
      <p:sp>
        <p:nvSpPr>
          <p:cNvPr id="96310" name="Text Box 54"/>
          <p:cNvSpPr txBox="1"/>
          <p:nvPr/>
        </p:nvSpPr>
        <p:spPr>
          <a:xfrm>
            <a:off x="4634865" y="3228023"/>
            <a:ext cx="438150" cy="366712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L2</a:t>
            </a:r>
          </a:p>
        </p:txBody>
      </p:sp>
      <p:sp>
        <p:nvSpPr>
          <p:cNvPr id="96311" name="Text Box 55"/>
          <p:cNvSpPr txBox="1"/>
          <p:nvPr/>
        </p:nvSpPr>
        <p:spPr>
          <a:xfrm>
            <a:off x="5168265" y="3228023"/>
            <a:ext cx="438150" cy="366712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L1</a:t>
            </a:r>
          </a:p>
        </p:txBody>
      </p:sp>
      <p:sp>
        <p:nvSpPr>
          <p:cNvPr id="96312" name="Text Box 56"/>
          <p:cNvSpPr txBox="1"/>
          <p:nvPr/>
        </p:nvSpPr>
        <p:spPr>
          <a:xfrm>
            <a:off x="5701665" y="3228023"/>
            <a:ext cx="438150" cy="366712"/>
          </a:xfrm>
          <a:prstGeom prst="rect">
            <a:avLst/>
          </a:prstGeom>
          <a:noFill/>
          <a:ln w="19050">
            <a:noFill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L0</a:t>
            </a:r>
          </a:p>
        </p:txBody>
      </p:sp>
      <p:sp>
        <p:nvSpPr>
          <p:cNvPr id="96313" name="Line 57"/>
          <p:cNvSpPr/>
          <p:nvPr/>
        </p:nvSpPr>
        <p:spPr>
          <a:xfrm>
            <a:off x="5920740" y="3562985"/>
            <a:ext cx="0" cy="381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6314" name="Line 58"/>
          <p:cNvSpPr/>
          <p:nvPr/>
        </p:nvSpPr>
        <p:spPr>
          <a:xfrm>
            <a:off x="5387340" y="3562985"/>
            <a:ext cx="0" cy="6096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6315" name="Line 59"/>
          <p:cNvSpPr/>
          <p:nvPr/>
        </p:nvSpPr>
        <p:spPr>
          <a:xfrm>
            <a:off x="5920740" y="3943985"/>
            <a:ext cx="5334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6316" name="Line 60"/>
          <p:cNvSpPr/>
          <p:nvPr/>
        </p:nvSpPr>
        <p:spPr>
          <a:xfrm>
            <a:off x="4853940" y="3562985"/>
            <a:ext cx="0" cy="9144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6317" name="Line 61"/>
          <p:cNvSpPr/>
          <p:nvPr/>
        </p:nvSpPr>
        <p:spPr>
          <a:xfrm>
            <a:off x="4853940" y="4477385"/>
            <a:ext cx="16002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6318" name="Text Box 62"/>
          <p:cNvSpPr txBox="1"/>
          <p:nvPr/>
        </p:nvSpPr>
        <p:spPr>
          <a:xfrm>
            <a:off x="6301740" y="3763010"/>
            <a:ext cx="606425" cy="915988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0</a:t>
            </a:r>
          </a:p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0</a:t>
            </a:r>
          </a:p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96319" name="Text Box 63"/>
          <p:cNvSpPr txBox="1"/>
          <p:nvPr/>
        </p:nvSpPr>
        <p:spPr>
          <a:xfrm>
            <a:off x="6762115" y="3748723"/>
            <a:ext cx="606425" cy="1465262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1</a:t>
            </a:r>
          </a:p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0</a:t>
            </a:r>
          </a:p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0</a:t>
            </a:r>
          </a:p>
          <a:p>
            <a:pPr algn="ctr" eaLnBrk="1" hangingPunct="1"/>
            <a:endParaRPr lang="en-US" altLang="zh-CN" sz="1800" dirty="0">
              <a:latin typeface="Times New Roman" panose="02020603050405020304" pitchFamily="18" charset="0"/>
            </a:endParaRPr>
          </a:p>
          <a:p>
            <a:pPr algn="ctr" eaLnBrk="1" hangingPunct="1"/>
            <a:endParaRPr lang="en-US" altLang="zh-CN" sz="1800" dirty="0">
              <a:latin typeface="Times New Roman" panose="02020603050405020304" pitchFamily="18" charset="0"/>
            </a:endParaRPr>
          </a:p>
        </p:txBody>
      </p:sp>
      <p:sp>
        <p:nvSpPr>
          <p:cNvPr id="96320" name="Text Box 64"/>
          <p:cNvSpPr txBox="1"/>
          <p:nvPr/>
        </p:nvSpPr>
        <p:spPr>
          <a:xfrm>
            <a:off x="7600315" y="3737610"/>
            <a:ext cx="530225" cy="119062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1</a:t>
            </a:r>
          </a:p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1</a:t>
            </a:r>
          </a:p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1</a:t>
            </a:r>
          </a:p>
          <a:p>
            <a:pPr algn="ctr" eaLnBrk="1" hangingPunct="1"/>
            <a:endParaRPr lang="en-US" altLang="zh-CN" sz="1800" dirty="0">
              <a:latin typeface="Times New Roman" panose="02020603050405020304" pitchFamily="18" charset="0"/>
            </a:endParaRPr>
          </a:p>
        </p:txBody>
      </p:sp>
      <p:sp>
        <p:nvSpPr>
          <p:cNvPr id="96321" name="Text Box 65"/>
          <p:cNvSpPr txBox="1"/>
          <p:nvPr/>
        </p:nvSpPr>
        <p:spPr>
          <a:xfrm>
            <a:off x="6758940" y="3945573"/>
            <a:ext cx="1143000" cy="45720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dirty="0">
                <a:latin typeface="Times New Roman" panose="02020603050405020304" pitchFamily="18" charset="0"/>
              </a:rPr>
              <a:t>……</a:t>
            </a:r>
            <a:r>
              <a:rPr lang="en-US" altLang="zh-CN" sz="1800" dirty="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96322" name="Text Box 66"/>
          <p:cNvSpPr txBox="1"/>
          <p:nvPr/>
        </p:nvSpPr>
        <p:spPr>
          <a:xfrm>
            <a:off x="5844540" y="4675823"/>
            <a:ext cx="2438400" cy="366712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1800" dirty="0">
                <a:latin typeface="Times New Roman" panose="02020603050405020304" pitchFamily="18" charset="0"/>
              </a:rPr>
              <a:t>IR0   IR1         IR7</a:t>
            </a:r>
          </a:p>
        </p:txBody>
      </p:sp>
      <p:sp>
        <p:nvSpPr>
          <p:cNvPr id="96323" name="Line 67"/>
          <p:cNvSpPr/>
          <p:nvPr/>
        </p:nvSpPr>
        <p:spPr>
          <a:xfrm>
            <a:off x="5387340" y="4172585"/>
            <a:ext cx="10668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6324" name="Text Box 68"/>
          <p:cNvSpPr txBox="1"/>
          <p:nvPr/>
        </p:nvSpPr>
        <p:spPr>
          <a:xfrm>
            <a:off x="6035040" y="3286760"/>
            <a:ext cx="2247900" cy="33655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zh-CN" altLang="en-US" sz="1600" dirty="0">
                <a:latin typeface="Times New Roman" panose="02020603050405020304" pitchFamily="18" charset="0"/>
              </a:rPr>
              <a:t>中断源编码</a:t>
            </a:r>
          </a:p>
        </p:txBody>
      </p:sp>
      <p:sp>
        <p:nvSpPr>
          <p:cNvPr id="96325" name="Line 69"/>
          <p:cNvSpPr/>
          <p:nvPr/>
        </p:nvSpPr>
        <p:spPr>
          <a:xfrm>
            <a:off x="3787140" y="3562985"/>
            <a:ext cx="0" cy="2286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6326" name="Line 70"/>
          <p:cNvSpPr/>
          <p:nvPr/>
        </p:nvSpPr>
        <p:spPr>
          <a:xfrm>
            <a:off x="3787140" y="3791585"/>
            <a:ext cx="5334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6327" name="Line 71"/>
          <p:cNvSpPr/>
          <p:nvPr/>
        </p:nvSpPr>
        <p:spPr>
          <a:xfrm flipV="1">
            <a:off x="4320540" y="3562985"/>
            <a:ext cx="0" cy="2286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6328" name="Line 72"/>
          <p:cNvSpPr/>
          <p:nvPr/>
        </p:nvSpPr>
        <p:spPr>
          <a:xfrm>
            <a:off x="4091940" y="3791585"/>
            <a:ext cx="0" cy="3048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6329" name="Text Box 73"/>
          <p:cNvSpPr txBox="1"/>
          <p:nvPr/>
        </p:nvSpPr>
        <p:spPr>
          <a:xfrm>
            <a:off x="3861753" y="3936048"/>
            <a:ext cx="458787" cy="1150937"/>
          </a:xfrm>
          <a:prstGeom prst="rect">
            <a:avLst/>
          </a:prstGeom>
          <a:noFill/>
          <a:ln w="19050">
            <a:noFill/>
          </a:ln>
        </p:spPr>
        <p:txBody>
          <a:bodyPr vert="eaVert" anchor="ctr">
            <a:spAutoFit/>
          </a:bodyPr>
          <a:lstStyle/>
          <a:p>
            <a:pPr algn="ctr" eaLnBrk="1" hangingPunct="1"/>
            <a:r>
              <a:rPr lang="zh-CN" altLang="en-US" sz="1800" dirty="0">
                <a:latin typeface="Times New Roman" panose="02020603050405020304" pitchFamily="18" charset="0"/>
              </a:rPr>
              <a:t>特征位</a:t>
            </a:r>
          </a:p>
        </p:txBody>
      </p:sp>
      <p:sp>
        <p:nvSpPr>
          <p:cNvPr id="96330" name="Line 74"/>
          <p:cNvSpPr/>
          <p:nvPr/>
        </p:nvSpPr>
        <p:spPr>
          <a:xfrm>
            <a:off x="3253740" y="3562985"/>
            <a:ext cx="0" cy="15240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6331" name="Line 75"/>
          <p:cNvSpPr/>
          <p:nvPr/>
        </p:nvSpPr>
        <p:spPr>
          <a:xfrm>
            <a:off x="3253740" y="5086985"/>
            <a:ext cx="4572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6332" name="Text Box 76"/>
          <p:cNvSpPr txBox="1"/>
          <p:nvPr/>
        </p:nvSpPr>
        <p:spPr>
          <a:xfrm>
            <a:off x="3275965" y="4904423"/>
            <a:ext cx="2568575" cy="366712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1800" dirty="0">
                <a:solidFill>
                  <a:srgbClr val="FF0066"/>
                </a:solidFill>
                <a:latin typeface="Times New Roman" panose="02020603050405020304" pitchFamily="18" charset="0"/>
              </a:rPr>
              <a:t>1:</a:t>
            </a:r>
            <a:r>
              <a:rPr lang="en-US" altLang="zh-CN" sz="1800" dirty="0">
                <a:latin typeface="Times New Roman" panose="02020603050405020304" pitchFamily="18" charset="0"/>
              </a:rPr>
              <a:t> </a:t>
            </a:r>
            <a:r>
              <a:rPr lang="zh-CN" altLang="en-US" sz="1800" dirty="0">
                <a:latin typeface="Times New Roman" panose="02020603050405020304" pitchFamily="18" charset="0"/>
              </a:rPr>
              <a:t>中断结束</a:t>
            </a:r>
            <a:r>
              <a:rPr lang="en-US" altLang="zh-CN" sz="1800" dirty="0">
                <a:latin typeface="Times New Roman" panose="02020603050405020304" pitchFamily="18" charset="0"/>
              </a:rPr>
              <a:t>(EOI)</a:t>
            </a:r>
          </a:p>
        </p:txBody>
      </p:sp>
      <p:sp>
        <p:nvSpPr>
          <p:cNvPr id="96333" name="Line 77"/>
          <p:cNvSpPr/>
          <p:nvPr/>
        </p:nvSpPr>
        <p:spPr>
          <a:xfrm>
            <a:off x="2720340" y="3562985"/>
            <a:ext cx="0" cy="18288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6334" name="Line 78"/>
          <p:cNvSpPr/>
          <p:nvPr/>
        </p:nvSpPr>
        <p:spPr>
          <a:xfrm>
            <a:off x="2720340" y="5391785"/>
            <a:ext cx="6096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6335" name="Text Box 79"/>
          <p:cNvSpPr txBox="1"/>
          <p:nvPr/>
        </p:nvSpPr>
        <p:spPr>
          <a:xfrm>
            <a:off x="3482340" y="5209223"/>
            <a:ext cx="4191000" cy="366712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spAutoFit/>
          </a:bodyPr>
          <a:lstStyle/>
          <a:p>
            <a:pPr eaLnBrk="1" hangingPunct="1"/>
            <a:r>
              <a:rPr lang="en-US" altLang="zh-CN" sz="1800" dirty="0">
                <a:solidFill>
                  <a:srgbClr val="FF0066"/>
                </a:solidFill>
                <a:latin typeface="Times New Roman" panose="02020603050405020304" pitchFamily="18" charset="0"/>
              </a:rPr>
              <a:t>1:</a:t>
            </a:r>
            <a:r>
              <a:rPr lang="en-US" altLang="zh-CN" sz="1800" dirty="0">
                <a:latin typeface="Times New Roman" panose="02020603050405020304" pitchFamily="18" charset="0"/>
              </a:rPr>
              <a:t> </a:t>
            </a:r>
            <a:r>
              <a:rPr lang="zh-CN" altLang="en-US" sz="1800" dirty="0">
                <a:latin typeface="Times New Roman" panose="02020603050405020304" pitchFamily="18" charset="0"/>
              </a:rPr>
              <a:t>中断源控制位</a:t>
            </a:r>
          </a:p>
        </p:txBody>
      </p:sp>
      <p:sp>
        <p:nvSpPr>
          <p:cNvPr id="96336" name="Line 80"/>
          <p:cNvSpPr/>
          <p:nvPr/>
        </p:nvSpPr>
        <p:spPr>
          <a:xfrm>
            <a:off x="2186940" y="3562985"/>
            <a:ext cx="0" cy="22098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6337" name="Line 81"/>
          <p:cNvSpPr/>
          <p:nvPr/>
        </p:nvSpPr>
        <p:spPr>
          <a:xfrm>
            <a:off x="2186940" y="5772785"/>
            <a:ext cx="5334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6338" name="Text Box 82"/>
          <p:cNvSpPr txBox="1"/>
          <p:nvPr/>
        </p:nvSpPr>
        <p:spPr>
          <a:xfrm>
            <a:off x="2404998" y="5557957"/>
            <a:ext cx="2448941" cy="369332"/>
          </a:xfrm>
          <a:prstGeom prst="rect">
            <a:avLst/>
          </a:prstGeom>
          <a:noFill/>
          <a:ln w="19050">
            <a:noFill/>
          </a:ln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en-US" altLang="zh-CN" sz="1800" dirty="0">
                <a:solidFill>
                  <a:srgbClr val="FF0066"/>
                </a:solidFill>
                <a:latin typeface="Times New Roman" panose="02020603050405020304" pitchFamily="18" charset="0"/>
              </a:rPr>
              <a:t>1:</a:t>
            </a:r>
            <a:r>
              <a:rPr lang="zh-CN" altLang="en-US" sz="1600" dirty="0">
                <a:latin typeface="Times New Roman" panose="02020603050405020304" pitchFamily="18" charset="0"/>
              </a:rPr>
              <a:t>优先级</a:t>
            </a:r>
            <a:r>
              <a:rPr lang="zh-CN" altLang="en-US" sz="1800" dirty="0">
                <a:latin typeface="Times New Roman" panose="02020603050405020304" pitchFamily="18" charset="0"/>
              </a:rPr>
              <a:t>自动循环</a:t>
            </a:r>
            <a:endParaRPr lang="en-US" altLang="zh-CN" sz="1800" dirty="0">
              <a:latin typeface="Times New Roman" panose="02020603050405020304" pitchFamily="18" charset="0"/>
            </a:endParaRPr>
          </a:p>
        </p:txBody>
      </p:sp>
      <p:sp>
        <p:nvSpPr>
          <p:cNvPr id="91176" name="Text Box 40"/>
          <p:cNvSpPr txBox="1"/>
          <p:nvPr/>
        </p:nvSpPr>
        <p:spPr>
          <a:xfrm>
            <a:off x="834708" y="4036378"/>
            <a:ext cx="798195" cy="1646237"/>
          </a:xfrm>
          <a:prstGeom prst="rect">
            <a:avLst/>
          </a:prstGeom>
          <a:noFill/>
          <a:ln w="19050">
            <a:noFill/>
          </a:ln>
        </p:spPr>
        <p:txBody>
          <a:bodyPr vert="eaVert" anchor="ctr">
            <a:spAutoFit/>
          </a:bodyPr>
          <a:lstStyle/>
          <a:p>
            <a:pPr algn="ctr" eaLnBrk="1" hangingPunct="1"/>
            <a:r>
              <a:rPr lang="zh-CN" altLang="en-US" sz="2000" dirty="0">
                <a:latin typeface="Times New Roman" panose="02020603050405020304" pitchFamily="18" charset="0"/>
              </a:rPr>
              <a:t>偶数地址端口地址线的状态</a:t>
            </a:r>
          </a:p>
        </p:txBody>
      </p:sp>
      <p:cxnSp>
        <p:nvCxnSpPr>
          <p:cNvPr id="2" name="直接箭头连接符 1"/>
          <p:cNvCxnSpPr>
            <a:stCxn id="272406" idx="2"/>
            <a:endCxn id="91176" idx="0"/>
          </p:cNvCxnSpPr>
          <p:nvPr/>
        </p:nvCxnSpPr>
        <p:spPr>
          <a:xfrm flipH="1">
            <a:off x="1233805" y="3562985"/>
            <a:ext cx="635" cy="4737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63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标题 311297"/>
          <p:cNvSpPr>
            <a:spLocks noGrp="1"/>
          </p:cNvSpPr>
          <p:nvPr/>
        </p:nvSpPr>
        <p:spPr>
          <a:xfrm>
            <a:off x="0" y="-3392"/>
            <a:ext cx="9144000" cy="8032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6.5 8259A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中断</a:t>
            </a:r>
            <a:r>
              <a:rPr lang="zh-CN" altLang="en-US" dirty="0"/>
              <a:t>控制器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181333" y="1181840"/>
            <a:ext cx="2643672" cy="5909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6.5.4 </a:t>
            </a:r>
            <a:r>
              <a:rPr lang="en-US" altLang="zh-CN" b="1" dirty="0">
                <a:latin typeface="Times New Roman" panose="02020603050405020304" pitchFamily="18" charset="0"/>
                <a:ea typeface="方正小标宋简体" charset="-122"/>
                <a:cs typeface="Times New Roman" panose="02020603050405020304" pitchFamily="18" charset="0"/>
                <a:sym typeface="+mn-ea"/>
              </a:rPr>
              <a:t>8259A</a:t>
            </a:r>
            <a:r>
              <a:rPr lang="zh-CN" altLang="en-US" b="1" dirty="0">
                <a:latin typeface="Arial" panose="020B0604020202020204" pitchFamily="34" charset="0"/>
                <a:ea typeface="方正小标宋简体" charset="-122"/>
                <a:sym typeface="+mn-ea"/>
              </a:rPr>
              <a:t>的编程</a:t>
            </a:r>
          </a:p>
        </p:txBody>
      </p:sp>
      <p:sp>
        <p:nvSpPr>
          <p:cNvPr id="7" name="矩形 6"/>
          <p:cNvSpPr/>
          <p:nvPr/>
        </p:nvSpPr>
        <p:spPr>
          <a:xfrm>
            <a:off x="503040" y="2924944"/>
            <a:ext cx="8640960" cy="19036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l">
              <a:lnSpc>
                <a:spcPct val="20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总结：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OCW1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必须写入奇地址，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OCW2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必须写入偶地址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任何时间都可以写入，没有顺序要求，可写入多次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;</a:t>
            </a:r>
            <a:endParaRPr lang="zh-CN" altLang="en-US" sz="2000" b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练习：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若为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8086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系统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,8259A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的优先级别是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IR3--IR2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；编程命令字</a:t>
            </a:r>
            <a:r>
              <a:rPr lang="en-US" altLang="zh-CN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zh-CN" altLang="en-US" sz="20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348230" y="6268720"/>
            <a:ext cx="309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611560" y="2218731"/>
            <a:ext cx="5472608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Blip>
                <a:blip r:embed="rId3"/>
              </a:buBlip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 2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工作方式编程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--</a:t>
            </a:r>
            <a:r>
              <a:rPr kumimoji="1" lang="zh-CN" altLang="en-US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+mn-ea"/>
              </a:rPr>
              <a:t>操作命令字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38" y="836712"/>
            <a:ext cx="7793037" cy="839688"/>
          </a:xfrm>
        </p:spPr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6.5 8259A --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练习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64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39552" y="2171567"/>
            <a:ext cx="8208912" cy="3711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52400" algn="just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1. </a:t>
            </a:r>
            <a:r>
              <a:rPr lang="zh-CN" altLang="zh-CN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下面是关于可编程中断控制器</a:t>
            </a:r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8259A</a:t>
            </a:r>
            <a:r>
              <a:rPr lang="zh-CN" altLang="zh-CN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的叙述，其中错误的是（ </a:t>
            </a:r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   </a:t>
            </a:r>
            <a:r>
              <a:rPr lang="zh-CN" altLang="zh-CN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endParaRPr lang="zh-CN" altLang="zh-CN" sz="1800" kern="1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1524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A.8259A</a:t>
            </a:r>
            <a:r>
              <a:rPr lang="zh-CN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具有优先级管理的功能。</a:t>
            </a:r>
            <a:endParaRPr lang="zh-CN" altLang="zh-CN" b="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1524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B.8259A</a:t>
            </a:r>
            <a:r>
              <a:rPr lang="zh-CN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具有辨认中断源的功能。</a:t>
            </a:r>
            <a:endParaRPr lang="zh-CN" altLang="zh-CN" b="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1524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C.8259A</a:t>
            </a:r>
            <a:r>
              <a:rPr lang="zh-CN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提供给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CPU</a:t>
            </a:r>
            <a:r>
              <a:rPr lang="zh-CN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的中断矢量号是通过数据总线传送的。</a:t>
            </a:r>
            <a:endParaRPr lang="zh-CN" altLang="zh-CN" b="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1524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D.8259A</a:t>
            </a:r>
            <a:r>
              <a: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具有向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CPU</a:t>
            </a:r>
            <a:r>
              <a: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提供中断向量的功能 </a:t>
            </a:r>
            <a:r>
              <a:rPr lang="zh-CN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zh-CN" b="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9083082"/>
      </p:ext>
    </p:extLst>
  </p:cSld>
  <p:clrMapOvr>
    <a:masterClrMapping/>
  </p:clrMapOvr>
  <p:transition spd="slow">
    <p:zoom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6.5 8259A </a:t>
            </a:r>
            <a:r>
              <a:rPr lang="en-US" altLang="zh-CN" dirty="0"/>
              <a:t>--</a:t>
            </a:r>
            <a:r>
              <a:rPr lang="zh-CN" altLang="en-US" dirty="0"/>
              <a:t>练习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65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64513" y="2177992"/>
            <a:ext cx="8260406" cy="41919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b="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b="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、若</a:t>
            </a:r>
            <a:r>
              <a:rPr lang="en-US" altLang="zh-CN" b="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8259A</a:t>
            </a:r>
            <a:r>
              <a:rPr lang="zh-CN" altLang="zh-CN" b="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工作在优先级自动循环方式，则</a:t>
            </a:r>
            <a:r>
              <a:rPr lang="en-US" altLang="zh-CN" b="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IRQ4</a:t>
            </a:r>
            <a:r>
              <a:rPr lang="zh-CN" altLang="zh-CN" b="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的中断请求被响应并且服务完毕后，优先权最高的中断源是</a:t>
            </a:r>
            <a:r>
              <a:rPr lang="en-US" altLang="zh-CN" b="0" u="sng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b="0" u="sng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   ）</a:t>
            </a:r>
            <a:r>
              <a:rPr lang="zh-CN" altLang="zh-CN" b="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</a:p>
          <a:p>
            <a:pPr indent="1524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A.IRQ3         B.IRQ5          C.IRQ0            D.IRQ4</a:t>
            </a:r>
            <a:endParaRPr lang="zh-CN" altLang="zh-CN" b="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b="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b="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en-US" altLang="zh-CN" b="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PC/XT</a:t>
            </a:r>
            <a:r>
              <a:rPr lang="zh-CN" altLang="zh-CN" b="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机中若对从片</a:t>
            </a:r>
            <a:r>
              <a:rPr lang="en-US" altLang="zh-CN" b="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8259A</a:t>
            </a:r>
            <a:r>
              <a:rPr lang="zh-CN" altLang="zh-CN" b="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写入的</a:t>
            </a:r>
            <a:r>
              <a:rPr lang="en-US" altLang="zh-CN" b="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ICW2</a:t>
            </a:r>
            <a:r>
              <a:rPr lang="zh-CN" altLang="zh-CN" b="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en-US" altLang="zh-CN" b="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70H</a:t>
            </a:r>
            <a:r>
              <a:rPr lang="zh-CN" altLang="zh-CN" b="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，则该</a:t>
            </a:r>
            <a:r>
              <a:rPr lang="en-US" altLang="zh-CN" b="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8259A</a:t>
            </a:r>
            <a:r>
              <a:rPr lang="zh-CN" altLang="zh-CN" b="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芯片的</a:t>
            </a:r>
            <a:r>
              <a:rPr lang="en-US" altLang="zh-CN" b="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IRQ5</a:t>
            </a:r>
            <a:r>
              <a:rPr lang="zh-CN" altLang="zh-CN" b="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的中断矢量存储的地址是</a:t>
            </a:r>
            <a:r>
              <a:rPr lang="zh-CN" altLang="en-US" b="0" u="sng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   ）</a:t>
            </a:r>
            <a:r>
              <a:rPr lang="zh-CN" altLang="zh-CN" b="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（注：先算类型号，再</a:t>
            </a:r>
            <a:r>
              <a:rPr lang="en-US" altLang="zh-CN" b="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*4</a:t>
            </a:r>
            <a:r>
              <a:rPr lang="zh-CN" altLang="zh-CN" b="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得到）</a:t>
            </a:r>
            <a:endParaRPr lang="en-US" altLang="zh-CN" b="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A.75H          B.280H            C.300H             D.1D4H</a:t>
            </a:r>
            <a:endParaRPr lang="zh-CN" altLang="zh-CN" b="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9787786"/>
      </p:ext>
    </p:extLst>
  </p:cSld>
  <p:clrMapOvr>
    <a:masterClrMapping/>
  </p:clrMapOvr>
  <p:transition spd="slow">
    <p:zoom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6.5 8259A </a:t>
            </a:r>
            <a:r>
              <a:rPr lang="en-US" altLang="zh-CN" dirty="0"/>
              <a:t>--</a:t>
            </a:r>
            <a:r>
              <a:rPr lang="zh-CN" altLang="en-US" dirty="0"/>
              <a:t>练习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66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3568" y="2060848"/>
            <a:ext cx="8064896" cy="3896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0" dirty="0"/>
              <a:t>4</a:t>
            </a:r>
            <a:r>
              <a:rPr lang="zh-CN" altLang="en-US" b="0" dirty="0"/>
              <a:t>、</a:t>
            </a:r>
            <a:r>
              <a:rPr lang="en-US" altLang="zh-CN" b="0" dirty="0"/>
              <a:t>AT</a:t>
            </a:r>
            <a:r>
              <a:rPr lang="zh-CN" altLang="en-US" b="0" dirty="0"/>
              <a:t>机中如果对从片</a:t>
            </a:r>
            <a:r>
              <a:rPr lang="en-US" altLang="zh-CN" b="0" dirty="0"/>
              <a:t>8259</a:t>
            </a:r>
            <a:r>
              <a:rPr lang="zh-CN" altLang="en-US" b="0" dirty="0"/>
              <a:t>写入的</a:t>
            </a:r>
            <a:r>
              <a:rPr lang="en-US" altLang="zh-CN" b="0" dirty="0"/>
              <a:t>ICW2=70H</a:t>
            </a:r>
            <a:r>
              <a:rPr lang="zh-CN" altLang="en-US" b="0" dirty="0"/>
              <a:t>，则</a:t>
            </a:r>
            <a:r>
              <a:rPr lang="en-US" altLang="zh-CN" b="0" dirty="0"/>
              <a:t>IR5</a:t>
            </a:r>
            <a:r>
              <a:rPr lang="zh-CN" altLang="en-US" b="0" dirty="0"/>
              <a:t>的中断类型码是（）。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103H    B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0D0H    C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76H    D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75H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b="0" dirty="0"/>
              <a:t>5</a:t>
            </a:r>
            <a:r>
              <a:rPr lang="zh-CN" altLang="en-US" b="0" dirty="0"/>
              <a:t>、</a:t>
            </a:r>
            <a:r>
              <a:rPr lang="en-US" altLang="zh-CN" b="0" dirty="0"/>
              <a:t>8086 CPU</a:t>
            </a:r>
            <a:r>
              <a:rPr lang="zh-CN" altLang="en-US" b="0" dirty="0"/>
              <a:t>接收到中断类型码后，将它左移（</a:t>
            </a:r>
            <a:r>
              <a:rPr lang="en-US" altLang="zh-CN" b="0" dirty="0"/>
              <a:t>  </a:t>
            </a:r>
            <a:r>
              <a:rPr lang="zh-CN" altLang="en-US" b="0" dirty="0"/>
              <a:t>）位，形成中断向量的起始地址。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A.2   B.4    C.8   D.10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en-US" altLang="zh-CN" b="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5107609"/>
      </p:ext>
    </p:extLst>
  </p:cSld>
  <p:clrMapOvr>
    <a:masterClrMapping/>
  </p:clrMapOvr>
  <p:transition spd="slow">
    <p:zoom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6.5 8259A </a:t>
            </a:r>
            <a:r>
              <a:rPr lang="en-US" altLang="zh-CN" dirty="0"/>
              <a:t>--</a:t>
            </a:r>
            <a:r>
              <a:rPr lang="zh-CN" altLang="en-US" dirty="0"/>
              <a:t>练习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67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11559" y="1988840"/>
            <a:ext cx="8332415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PC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机采用向量中断方式处理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级外中断，中断号依次为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08H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～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0FH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，在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PAM 00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2CH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元开始依次存放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23H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FFH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、和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OOH,FOH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个字节，该向量对应中断号和中断程序入口（）</a:t>
            </a:r>
            <a:endParaRPr lang="en-US" altLang="zh-CN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A.OCH,23FFH:00F0H       C.OBH,00FOH:23FFH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B.OBH,F000H:FF23H       D.OCH,F000H:FF23H</a:t>
            </a:r>
          </a:p>
          <a:p>
            <a:pPr>
              <a:lnSpc>
                <a:spcPct val="150000"/>
              </a:lnSpc>
            </a:pPr>
            <a:endParaRPr lang="zh-CN" altLang="en-US" b="0" dirty="0"/>
          </a:p>
        </p:txBody>
      </p:sp>
    </p:spTree>
    <p:extLst>
      <p:ext uri="{BB962C8B-B14F-4D97-AF65-F5344CB8AC3E}">
        <p14:creationId xmlns:p14="http://schemas.microsoft.com/office/powerpoint/2010/main" val="1326419648"/>
      </p:ext>
    </p:extLst>
  </p:cSld>
  <p:clrMapOvr>
    <a:masterClrMapping/>
  </p:clrMapOvr>
  <p:transition spd="slow">
    <p:zoom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6.5 8259A </a:t>
            </a:r>
            <a:r>
              <a:rPr lang="en-US" altLang="zh-CN" dirty="0"/>
              <a:t>--</a:t>
            </a:r>
            <a:r>
              <a:rPr lang="zh-CN" altLang="en-US" dirty="0"/>
              <a:t>练习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68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39552" y="2288792"/>
            <a:ext cx="8409359" cy="42657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、当用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Intel 8259A 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作为中断控制器时，在外部可屏蔽中断的服务程序中，要用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EOI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命令（中断结束命令）是因为（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CN" alt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）。</a:t>
            </a:r>
          </a:p>
          <a:p>
            <a:pPr algn="just">
              <a:lnSpc>
                <a:spcPct val="150000"/>
              </a:lnSpc>
            </a:pP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A.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要用它来清除中断请求，以防止重复进入中断程序</a:t>
            </a:r>
          </a:p>
          <a:p>
            <a:pPr algn="just">
              <a:lnSpc>
                <a:spcPct val="150000"/>
              </a:lnSpc>
            </a:pP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B.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要用它屏蔽已被服务了的中断源，使其不再发出请求</a:t>
            </a:r>
          </a:p>
          <a:p>
            <a:pPr algn="just">
              <a:lnSpc>
                <a:spcPct val="150000"/>
              </a:lnSpc>
            </a:pP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．要用它来重新配置</a:t>
            </a: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8529A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中断控制器</a:t>
            </a:r>
          </a:p>
          <a:p>
            <a:pPr algn="just">
              <a:lnSpc>
                <a:spcPct val="150000"/>
              </a:lnSpc>
            </a:pPr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D.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要用它来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清除中断服务寄存器中的相应位，以允许同级或较高级中断能被服务</a:t>
            </a:r>
          </a:p>
        </p:txBody>
      </p:sp>
    </p:spTree>
    <p:extLst>
      <p:ext uri="{BB962C8B-B14F-4D97-AF65-F5344CB8AC3E}">
        <p14:creationId xmlns:p14="http://schemas.microsoft.com/office/powerpoint/2010/main" val="2185491451"/>
      </p:ext>
    </p:extLst>
  </p:cSld>
  <p:clrMapOvr>
    <a:masterClrMapping/>
  </p:clrMapOvr>
  <p:transition spd="slow">
    <p:zoom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6.5 8259A </a:t>
            </a:r>
            <a:r>
              <a:rPr lang="en-US" altLang="zh-CN" dirty="0"/>
              <a:t>--</a:t>
            </a:r>
            <a:r>
              <a:rPr lang="zh-CN" altLang="en-US" dirty="0"/>
              <a:t>练习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69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47056" y="1949137"/>
            <a:ext cx="8496944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、当用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Intel 8259A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中断控制器时，其中断服务程序要用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EOI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命令因为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   )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en-US" altLang="zh-CN" sz="18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A.</a:t>
            </a:r>
            <a:r>
              <a:rPr lang="zh-CN" altLang="en-US" sz="18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用它屏蔽该正在被服务的中断，使其不再发出中断请求</a:t>
            </a:r>
          </a:p>
          <a:p>
            <a:pPr>
              <a:lnSpc>
                <a:spcPct val="150000"/>
              </a:lnSpc>
            </a:pPr>
            <a:r>
              <a:rPr lang="en-US" altLang="zh-CN" sz="18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B.</a:t>
            </a:r>
            <a:r>
              <a:rPr lang="zh-CN" altLang="en-US" sz="18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用它来清除该中断服务寄存器中的对应位，以允许同级或低级的中断能被响应</a:t>
            </a:r>
          </a:p>
          <a:p>
            <a:pPr>
              <a:lnSpc>
                <a:spcPct val="150000"/>
              </a:lnSpc>
            </a:pPr>
            <a:r>
              <a:rPr lang="en-US" altLang="zh-CN" sz="18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C.</a:t>
            </a:r>
            <a:r>
              <a:rPr lang="zh-CN" altLang="en-US" sz="18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用它来清除该中断服务寄存器中的对应位，以免重复影响该中断。</a:t>
            </a:r>
            <a:endParaRPr lang="en-US" altLang="zh-CN" sz="1800" b="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、中断入口地址表的功能是什么？已知中断类型码分别为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84H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，它们的中断入口在中断入口地址表的什么位置上？</a:t>
            </a:r>
            <a:endParaRPr lang="en-US" altLang="zh-CN" sz="1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zh-CN" altLang="en-US" sz="1800" b="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8788598"/>
      </p:ext>
    </p:extLst>
  </p:cSld>
  <p:clrMapOvr>
    <a:masterClrMapping/>
  </p:clrMapOvr>
  <p:transition spd="slow">
    <p:zoom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6.5 8259A </a:t>
            </a:r>
            <a:r>
              <a:rPr lang="en-US" altLang="zh-CN" dirty="0"/>
              <a:t>--</a:t>
            </a:r>
            <a:r>
              <a:rPr lang="zh-CN" altLang="en-US" dirty="0"/>
              <a:t>练习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70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11560" y="1988840"/>
            <a:ext cx="8332415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、中断入口地址表的功能是什么？已知中断类型码分别为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84H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，它们的中断入口在中断入口地址表的什么位置上？</a:t>
            </a:r>
            <a:endParaRPr lang="en-US" altLang="zh-CN" sz="1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8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答：中断入口地址表的功能是存放中断服务程序的入口地址。</a:t>
            </a:r>
          </a:p>
          <a:p>
            <a:pPr>
              <a:lnSpc>
                <a:spcPct val="150000"/>
              </a:lnSpc>
            </a:pPr>
            <a:r>
              <a:rPr lang="en-US" altLang="zh-CN" sz="18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84H</a:t>
            </a:r>
            <a:r>
              <a:rPr lang="zh-CN" altLang="en-US" sz="18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1000 0100 B</a:t>
            </a:r>
            <a:r>
              <a:rPr lang="zh-CN" altLang="en-US" sz="18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）的中断入口在中断入口地址表的</a:t>
            </a:r>
            <a:r>
              <a:rPr lang="en-US" altLang="zh-CN" sz="18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0010 0001 0000 B</a:t>
            </a:r>
            <a:r>
              <a:rPr lang="zh-CN" altLang="en-US" sz="18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，即</a:t>
            </a:r>
            <a:r>
              <a:rPr lang="en-US" altLang="zh-CN" sz="18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0210 H</a:t>
            </a:r>
            <a:r>
              <a:rPr lang="zh-CN" altLang="en-US" sz="18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处，即其偏移地址放在</a:t>
            </a:r>
            <a:r>
              <a:rPr lang="en-US" altLang="zh-CN" sz="18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0210H</a:t>
            </a:r>
            <a:r>
              <a:rPr lang="zh-CN" altLang="en-US" sz="18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和</a:t>
            </a:r>
            <a:r>
              <a:rPr lang="en-US" altLang="zh-CN" sz="18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0211H</a:t>
            </a:r>
            <a:r>
              <a:rPr lang="zh-CN" altLang="en-US" sz="18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两个单元中，而段地址放在</a:t>
            </a:r>
            <a:r>
              <a:rPr lang="en-US" altLang="zh-CN" sz="18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0212H</a:t>
            </a:r>
            <a:r>
              <a:rPr lang="zh-CN" altLang="en-US" sz="18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和</a:t>
            </a:r>
            <a:r>
              <a:rPr lang="en-US" altLang="zh-CN" sz="18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0213H</a:t>
            </a:r>
            <a:r>
              <a:rPr lang="zh-CN" altLang="en-US" sz="1800" b="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两个单元中。</a:t>
            </a:r>
          </a:p>
          <a:p>
            <a:pPr>
              <a:lnSpc>
                <a:spcPct val="150000"/>
              </a:lnSpc>
            </a:pPr>
            <a:endParaRPr lang="en-US" altLang="zh-CN" sz="1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zh-CN" altLang="en-US" sz="1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52359"/>
      </p:ext>
    </p:extLst>
  </p:cSld>
  <p:clrMapOvr>
    <a:masterClrMapping/>
  </p:clrMapOvr>
  <p:transition spd="slow">
    <p:zoom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6.5 8259A </a:t>
            </a:r>
            <a:r>
              <a:rPr lang="en-US" altLang="zh-CN" dirty="0"/>
              <a:t>--</a:t>
            </a:r>
            <a:r>
              <a:rPr lang="zh-CN" altLang="en-US" dirty="0"/>
              <a:t>练习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71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3567" y="1905506"/>
            <a:ext cx="826040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、若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8086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系统中使用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片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8259A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，中断请求信号采用边沿触发方式。中断类型号为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08H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～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0FH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，采用完全嵌套、中断非自动结束方式。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8259A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在系统中的连接采用非缓冲方式，它的端口地址为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0FFFEH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0FFFCH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。请画出系统连接图及编写初始化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8259A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的程序段。</a:t>
            </a:r>
          </a:p>
        </p:txBody>
      </p:sp>
      <p:pic>
        <p:nvPicPr>
          <p:cNvPr id="5" name="图片 4" descr="1665708604761"/>
          <p:cNvPicPr/>
          <p:nvPr/>
        </p:nvPicPr>
        <p:blipFill>
          <a:blip r:embed="rId2"/>
          <a:stretch>
            <a:fillRect/>
          </a:stretch>
        </p:blipFill>
        <p:spPr>
          <a:xfrm>
            <a:off x="1475656" y="3741738"/>
            <a:ext cx="6192688" cy="2783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573287"/>
      </p:ext>
    </p:extLst>
  </p:cSld>
  <p:clrMapOvr>
    <a:masterClrMapping/>
  </p:clrMapOvr>
  <p:transition spd="slow">
    <p:zoom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94078" y="385087"/>
            <a:ext cx="7793037" cy="1462087"/>
          </a:xfrm>
        </p:spPr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6.5 8259A </a:t>
            </a:r>
            <a:r>
              <a:rPr lang="en-US" altLang="zh-CN" dirty="0"/>
              <a:t>--</a:t>
            </a:r>
            <a:r>
              <a:rPr lang="zh-CN" altLang="en-US" dirty="0"/>
              <a:t>练习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72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37220" y="2017949"/>
            <a:ext cx="8306755" cy="3884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初始化</a:t>
            </a:r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8259A</a:t>
            </a:r>
            <a:r>
              <a:rPr lang="zh-CN" altLang="en-US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的程序段如下：</a:t>
            </a:r>
          </a:p>
          <a:p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</a:t>
            </a:r>
          </a:p>
          <a:p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	AL, 13H		</a:t>
            </a:r>
            <a:r>
              <a:rPr lang="zh-CN" altLang="en-US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；初始化</a:t>
            </a:r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ICW1</a:t>
            </a:r>
          </a:p>
          <a:p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	DX, OFFFCH	</a:t>
            </a:r>
            <a:r>
              <a:rPr lang="zh-CN" altLang="en-US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片</a:t>
            </a:r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8259A</a:t>
            </a:r>
            <a:r>
              <a:rPr lang="zh-CN" altLang="en-US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、边沿触发</a:t>
            </a:r>
          </a:p>
          <a:p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	DX, AL</a:t>
            </a:r>
          </a:p>
          <a:p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	AL, 08H		</a:t>
            </a:r>
            <a:r>
              <a:rPr lang="zh-CN" altLang="en-US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；初始化</a:t>
            </a:r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ICW2</a:t>
            </a:r>
          </a:p>
          <a:p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	DX, OFFFEH	</a:t>
            </a:r>
            <a:r>
              <a:rPr lang="zh-CN" altLang="en-US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；中断类型号为</a:t>
            </a:r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08H</a:t>
            </a:r>
            <a:r>
              <a:rPr lang="zh-CN" altLang="en-US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～</a:t>
            </a:r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0FH</a:t>
            </a:r>
          </a:p>
          <a:p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	DX, AL</a:t>
            </a:r>
          </a:p>
          <a:p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	AL, 01H		</a:t>
            </a:r>
            <a:r>
              <a:rPr lang="zh-CN" altLang="en-US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；初始化</a:t>
            </a:r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ICW4</a:t>
            </a:r>
          </a:p>
          <a:p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	DX, AL                        </a:t>
            </a:r>
            <a:r>
              <a:rPr lang="zh-CN" altLang="en-US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；全嵌套、中断非自动结束、非缓冲</a:t>
            </a:r>
          </a:p>
          <a:p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	AL, 00H		</a:t>
            </a:r>
            <a:r>
              <a:rPr lang="zh-CN" altLang="en-US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；初始化</a:t>
            </a:r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OCW1</a:t>
            </a:r>
          </a:p>
          <a:p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	DX, AL		</a:t>
            </a:r>
            <a:r>
              <a:rPr lang="zh-CN" altLang="en-US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8259A</a:t>
            </a:r>
            <a:r>
              <a:rPr lang="zh-CN" altLang="en-US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全部开中断</a:t>
            </a:r>
          </a:p>
          <a:p>
            <a:r>
              <a:rPr lang="en-US" altLang="zh-CN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</a:t>
            </a:r>
          </a:p>
        </p:txBody>
      </p:sp>
    </p:spTree>
    <p:extLst>
      <p:ext uri="{BB962C8B-B14F-4D97-AF65-F5344CB8AC3E}">
        <p14:creationId xmlns:p14="http://schemas.microsoft.com/office/powerpoint/2010/main" val="738967888"/>
      </p:ext>
    </p:extLst>
  </p:cSld>
  <p:clrMapOvr>
    <a:masterClrMapping/>
  </p:clrMapOvr>
  <p:transition spd="slow">
    <p:zoom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4113" y="116632"/>
            <a:ext cx="7793037" cy="1462087"/>
          </a:xfrm>
        </p:spPr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6.5 8259A </a:t>
            </a:r>
            <a:r>
              <a:rPr lang="en-US" altLang="zh-CN" dirty="0"/>
              <a:t>--</a:t>
            </a:r>
            <a:r>
              <a:rPr lang="zh-CN" altLang="en-US" dirty="0"/>
              <a:t>练习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73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07529" y="2204864"/>
            <a:ext cx="8836471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tabLst>
                <a:tab pos="1108075" algn="l"/>
              </a:tabLst>
            </a:pP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zh-CN" alt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某系统内有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 </a:t>
            </a:r>
            <a:r>
              <a:rPr lang="zh-CN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外中断源，用一片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8259A</a:t>
            </a:r>
            <a:r>
              <a:rPr lang="zh-CN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管理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级中断源。设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8259A</a:t>
            </a:r>
            <a:r>
              <a:rPr lang="zh-CN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占用地址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24H</a:t>
            </a:r>
            <a:r>
              <a:rPr lang="zh-CN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25H</a:t>
            </a:r>
            <a:r>
              <a:rPr lang="zh-CN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，各中断源的类型码为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40H</a:t>
            </a:r>
            <a:r>
              <a:rPr lang="zh-CN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，各级中断对应的服务程序入口地址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</a:t>
            </a:r>
            <a:r>
              <a:rPr lang="zh-CN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</a:t>
            </a:r>
            <a:r>
              <a:rPr lang="zh-CN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分别为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1000H</a:t>
            </a:r>
            <a:r>
              <a:rPr lang="zh-CN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0000H</a:t>
            </a:r>
            <a:r>
              <a:rPr lang="zh-CN" altLang="zh-CN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。试写出初始化程序，并编程向中断向量表中置入各中断向量。</a:t>
            </a:r>
          </a:p>
        </p:txBody>
      </p:sp>
    </p:spTree>
    <p:extLst>
      <p:ext uri="{BB962C8B-B14F-4D97-AF65-F5344CB8AC3E}">
        <p14:creationId xmlns:p14="http://schemas.microsoft.com/office/powerpoint/2010/main" val="4078394910"/>
      </p:ext>
    </p:extLst>
  </p:cSld>
  <p:clrMapOvr>
    <a:masterClrMapping/>
  </p:clrMapOvr>
  <p:transition spd="slow">
    <p:zoom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6.5 8259A </a:t>
            </a:r>
            <a:r>
              <a:rPr lang="en-US" altLang="zh-CN" dirty="0"/>
              <a:t>--</a:t>
            </a:r>
            <a:r>
              <a:rPr lang="zh-CN" altLang="en-US" dirty="0"/>
              <a:t>练习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74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50938" y="1961079"/>
            <a:ext cx="7525518" cy="450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CLI</a:t>
            </a:r>
            <a:endParaRPr lang="zh-CN" altLang="zh-CN" sz="10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MOV	AL, 13H	</a:t>
            </a:r>
            <a:r>
              <a:rPr lang="zh-CN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；初始化</a:t>
            </a:r>
            <a:r>
              <a:rPr lang="en-US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ICW1</a:t>
            </a:r>
            <a:endParaRPr lang="zh-CN" altLang="zh-CN" sz="10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OUT	24H, AL	</a:t>
            </a:r>
            <a:r>
              <a:rPr lang="zh-CN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r>
              <a:rPr lang="en-US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片</a:t>
            </a:r>
            <a:r>
              <a:rPr lang="en-US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8259A</a:t>
            </a:r>
            <a:r>
              <a:rPr lang="zh-CN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、边沿触发</a:t>
            </a: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MOV	AL, 40H	</a:t>
            </a:r>
            <a:r>
              <a:rPr lang="zh-CN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；初始化</a:t>
            </a:r>
            <a:r>
              <a:rPr lang="en-US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ICW2</a:t>
            </a:r>
            <a:endParaRPr lang="zh-CN" altLang="zh-CN" sz="10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OUT	25H AL		</a:t>
            </a:r>
            <a:r>
              <a:rPr lang="zh-CN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；中断类型号为</a:t>
            </a:r>
            <a:r>
              <a:rPr lang="en-US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40H</a:t>
            </a:r>
            <a:r>
              <a:rPr lang="zh-CN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～</a:t>
            </a:r>
            <a:r>
              <a:rPr lang="en-US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47H</a:t>
            </a:r>
            <a:endParaRPr lang="zh-CN" altLang="zh-CN" sz="10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MOV	AL, 01H	</a:t>
            </a:r>
            <a:r>
              <a:rPr lang="zh-CN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；初始化</a:t>
            </a:r>
            <a:r>
              <a:rPr lang="en-US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ICW4</a:t>
            </a:r>
            <a:endParaRPr lang="zh-CN" altLang="zh-CN" sz="10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OUT	25H, AL	</a:t>
            </a:r>
            <a:r>
              <a:rPr lang="zh-CN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；全嵌套、中断非自动结束、非缓冲</a:t>
            </a: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MOV	AL, 00H	</a:t>
            </a:r>
            <a:r>
              <a:rPr lang="zh-CN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；初始化</a:t>
            </a:r>
            <a:r>
              <a:rPr lang="en-US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OCW1</a:t>
            </a:r>
            <a:endParaRPr lang="zh-CN" altLang="zh-CN" sz="10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OUT	25H, AL	</a:t>
            </a:r>
            <a:r>
              <a:rPr lang="zh-CN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r>
              <a:rPr lang="en-US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8259A</a:t>
            </a:r>
            <a:r>
              <a:rPr lang="zh-CN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全部开中断</a:t>
            </a: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PUSH	ES				</a:t>
            </a:r>
            <a:r>
              <a:rPr lang="zh-CN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；向中断向量表中置入各中断向量</a:t>
            </a: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MOV	AX, 0000H 		</a:t>
            </a:r>
            <a:r>
              <a:rPr lang="zh-CN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；中断向量表在内存的</a:t>
            </a:r>
            <a:r>
              <a:rPr lang="en-US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段</a:t>
            </a: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MOV	ES, AX</a:t>
            </a:r>
            <a:endParaRPr lang="zh-CN" altLang="zh-CN" sz="10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MOV	BX, 40H*4</a:t>
            </a:r>
            <a:endParaRPr lang="zh-CN" altLang="zh-CN" sz="10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MOV	WORD PTR ES:[BX], 0000H</a:t>
            </a:r>
            <a:endParaRPr lang="zh-CN" altLang="zh-CN" sz="10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MOV	WORD PTR ES:[BX+2], 1000H</a:t>
            </a:r>
            <a:endParaRPr lang="zh-CN" altLang="zh-CN" sz="10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POP  ES</a:t>
            </a:r>
            <a:endParaRPr lang="zh-CN" altLang="zh-CN" sz="10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STI</a:t>
            </a:r>
            <a:endParaRPr lang="zh-CN" altLang="zh-CN" sz="10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140933"/>
      </p:ext>
    </p:extLst>
  </p:cSld>
  <p:clrMapOvr>
    <a:masterClrMapping/>
  </p:clrMapOvr>
  <p:transition spd="slow">
    <p:zoom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cf6dc62b-09ca-49f6-aa7a-7304cdf0b592"/>
  <p:tag name="COMMONDATA" val="eyJoZGlkIjoiYTc2ZGZiNzZiNDVlOGViOWVmM2JhOTY0NGJkNjUyYzg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030,&quot;width&quot;:10775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2922.5007874015746,&quot;width&quot;:7597.4992125984254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7311,&quot;width&quot;:12345}"/>
</p:tagLst>
</file>

<file path=ppt/theme/theme1.xml><?xml version="1.0" encoding="utf-8"?>
<a:theme xmlns:a="http://schemas.openxmlformats.org/drawingml/2006/main" name="1_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隶书"/>
        <a:cs typeface=""/>
      </a:majorFont>
      <a:minorFont>
        <a:latin typeface="Tahoma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2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3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4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5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6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7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8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9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10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11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12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13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14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15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16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17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18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19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20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21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22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23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24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25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26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27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28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29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30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31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32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33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34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35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36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37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38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39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40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41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42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43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44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45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46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47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48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49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50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51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52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53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ppt/theme/themeOverride54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1005</TotalTime>
  <Words>6760</Words>
  <Application>Microsoft Office PowerPoint</Application>
  <PresentationFormat>全屏显示(4:3)</PresentationFormat>
  <Paragraphs>848</Paragraphs>
  <Slides>74</Slides>
  <Notes>38</Notes>
  <HiddenSlides>0</HiddenSlides>
  <MMClips>0</MMClips>
  <ScaleCrop>false</ScaleCrop>
  <HeadingPairs>
    <vt:vector size="8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74</vt:i4>
      </vt:variant>
    </vt:vector>
  </HeadingPairs>
  <TitlesOfParts>
    <vt:vector size="93" baseType="lpstr">
      <vt:lpstr>Monotype Sorts</vt:lpstr>
      <vt:lpstr>SimSun-ExtB</vt:lpstr>
      <vt:lpstr>方正小标宋简体</vt:lpstr>
      <vt:lpstr>仿宋</vt:lpstr>
      <vt:lpstr>黑体</vt:lpstr>
      <vt:lpstr>华文行楷</vt:lpstr>
      <vt:lpstr>楷体_GB2312</vt:lpstr>
      <vt:lpstr>隶书</vt:lpstr>
      <vt:lpstr>宋体</vt:lpstr>
      <vt:lpstr>Arial</vt:lpstr>
      <vt:lpstr>Tahoma</vt:lpstr>
      <vt:lpstr>Tempus Sans ITC</vt:lpstr>
      <vt:lpstr>Times New Roman</vt:lpstr>
      <vt:lpstr>Wingdings</vt:lpstr>
      <vt:lpstr>1_Blends</vt:lpstr>
      <vt:lpstr>VISIO 4 Drawing</vt:lpstr>
      <vt:lpstr>Microsoft Visio 2000/2002 Drawing</vt:lpstr>
      <vt:lpstr>VISIO 5 Drawing</vt:lpstr>
      <vt:lpstr>Microsoft Word 97 - 2003 Document</vt:lpstr>
      <vt:lpstr>                          </vt:lpstr>
      <vt:lpstr>             学习要求 </vt:lpstr>
      <vt:lpstr>       6.1.1  I/O接口</vt:lpstr>
      <vt:lpstr>6.1.1  I/O接口</vt:lpstr>
      <vt:lpstr>6.1.1  I/O接口---主要功能</vt:lpstr>
      <vt:lpstr>6.1  输入/输出接口概述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6.4 中断以及中断系统习题</vt:lpstr>
      <vt:lpstr>6.4 中断以及中断系统习题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6.5 8259A --练习</vt:lpstr>
      <vt:lpstr>6.5 8259A --练习</vt:lpstr>
      <vt:lpstr>6.5 8259A --练习</vt:lpstr>
      <vt:lpstr>6.5 8259A --练习</vt:lpstr>
      <vt:lpstr>6.5 8259A --练习</vt:lpstr>
      <vt:lpstr>6.5 8259A --练习</vt:lpstr>
      <vt:lpstr>6.5 8259A --练习</vt:lpstr>
      <vt:lpstr>6.5 8259A --练习</vt:lpstr>
      <vt:lpstr>6.5 8259A --练习</vt:lpstr>
      <vt:lpstr>6.5 8259A --练习</vt:lpstr>
      <vt:lpstr>6.5 8259A --练习</vt:lpstr>
    </vt:vector>
  </TitlesOfParts>
  <Company>西安火炬电脑公司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mwz2</dc:creator>
  <cp:lastModifiedBy>栋 韩</cp:lastModifiedBy>
  <cp:revision>142</cp:revision>
  <dcterms:created xsi:type="dcterms:W3CDTF">2003-07-29T00:57:00Z</dcterms:created>
  <dcterms:modified xsi:type="dcterms:W3CDTF">2024-06-20T16:49:11Z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2052-11.1.0.12980</vt:lpwstr>
  </property>
  <property fmtid="{D5CDD505-2E9C-101B-9397-08002B2CF9AE}" pid="3" name="ICV">
    <vt:lpwstr>8CFEAE33A82F4CE79FF3374A676637A0</vt:lpwstr>
  </property>
  <property fmtid="{D5CDD505-2E9C-101B-9397-08002B2CF9AE}" pid="4" name="commondata">
    <vt:lpwstr>eyJoZGlkIjoiYTc2ZGZiNzZiNDVlOGViOWVmM2JhOTY0NGJkNjUyYzgifQ==</vt:lpwstr>
  </property>
</Properties>
</file>