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slides/slide79.xml" ContentType="application/vnd.openxmlformats-officedocument.presentationml.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7"/>
  </p:notesMasterIdLst>
  <p:handoutMasterIdLst>
    <p:handoutMasterId r:id="rId88"/>
  </p:handoutMasterIdLst>
  <p:sldIdLst>
    <p:sldId id="259" r:id="rId2"/>
    <p:sldId id="260" r:id="rId3"/>
    <p:sldId id="261" r:id="rId4"/>
    <p:sldId id="262" r:id="rId5"/>
    <p:sldId id="263" r:id="rId6"/>
    <p:sldId id="264" r:id="rId7"/>
    <p:sldId id="265" r:id="rId8"/>
    <p:sldId id="257" r:id="rId9"/>
    <p:sldId id="307" r:id="rId10"/>
    <p:sldId id="273" r:id="rId11"/>
    <p:sldId id="274" r:id="rId12"/>
    <p:sldId id="275" r:id="rId13"/>
    <p:sldId id="353" r:id="rId14"/>
    <p:sldId id="276" r:id="rId15"/>
    <p:sldId id="277" r:id="rId16"/>
    <p:sldId id="278" r:id="rId17"/>
    <p:sldId id="279" r:id="rId18"/>
    <p:sldId id="280" r:id="rId19"/>
    <p:sldId id="281" r:id="rId20"/>
    <p:sldId id="282" r:id="rId21"/>
    <p:sldId id="283" r:id="rId22"/>
    <p:sldId id="291" r:id="rId23"/>
    <p:sldId id="284" r:id="rId24"/>
    <p:sldId id="285" r:id="rId25"/>
    <p:sldId id="286" r:id="rId26"/>
    <p:sldId id="287" r:id="rId27"/>
    <p:sldId id="288" r:id="rId28"/>
    <p:sldId id="289" r:id="rId29"/>
    <p:sldId id="290" r:id="rId30"/>
    <p:sldId id="292" r:id="rId31"/>
    <p:sldId id="293" r:id="rId32"/>
    <p:sldId id="294" r:id="rId33"/>
    <p:sldId id="295" r:id="rId34"/>
    <p:sldId id="296" r:id="rId35"/>
    <p:sldId id="298" r:id="rId36"/>
    <p:sldId id="308" r:id="rId37"/>
    <p:sldId id="299" r:id="rId38"/>
    <p:sldId id="300" r:id="rId39"/>
    <p:sldId id="301" r:id="rId40"/>
    <p:sldId id="302" r:id="rId41"/>
    <p:sldId id="303" r:id="rId42"/>
    <p:sldId id="304" r:id="rId43"/>
    <p:sldId id="306" r:id="rId44"/>
    <p:sldId id="350" r:id="rId45"/>
    <p:sldId id="310" r:id="rId46"/>
    <p:sldId id="311" r:id="rId47"/>
    <p:sldId id="312" r:id="rId48"/>
    <p:sldId id="313" r:id="rId49"/>
    <p:sldId id="314" r:id="rId50"/>
    <p:sldId id="315" r:id="rId51"/>
    <p:sldId id="316" r:id="rId52"/>
    <p:sldId id="317" r:id="rId53"/>
    <p:sldId id="321" r:id="rId54"/>
    <p:sldId id="318" r:id="rId55"/>
    <p:sldId id="319" r:id="rId56"/>
    <p:sldId id="322" r:id="rId57"/>
    <p:sldId id="352" r:id="rId58"/>
    <p:sldId id="351" r:id="rId59"/>
    <p:sldId id="323" r:id="rId60"/>
    <p:sldId id="324" r:id="rId61"/>
    <p:sldId id="325" r:id="rId62"/>
    <p:sldId id="326" r:id="rId63"/>
    <p:sldId id="327" r:id="rId64"/>
    <p:sldId id="328" r:id="rId65"/>
    <p:sldId id="329" r:id="rId66"/>
    <p:sldId id="330" r:id="rId67"/>
    <p:sldId id="331" r:id="rId68"/>
    <p:sldId id="332" r:id="rId69"/>
    <p:sldId id="333" r:id="rId70"/>
    <p:sldId id="334" r:id="rId71"/>
    <p:sldId id="335" r:id="rId72"/>
    <p:sldId id="336" r:id="rId73"/>
    <p:sldId id="337" r:id="rId74"/>
    <p:sldId id="338" r:id="rId75"/>
    <p:sldId id="339" r:id="rId76"/>
    <p:sldId id="340" r:id="rId77"/>
    <p:sldId id="341" r:id="rId78"/>
    <p:sldId id="342" r:id="rId79"/>
    <p:sldId id="343" r:id="rId80"/>
    <p:sldId id="344" r:id="rId81"/>
    <p:sldId id="345" r:id="rId82"/>
    <p:sldId id="346" r:id="rId83"/>
    <p:sldId id="347" r:id="rId84"/>
    <p:sldId id="348" r:id="rId85"/>
    <p:sldId id="349" r:id="rId86"/>
  </p:sldIdLst>
  <p:sldSz cx="9906000" cy="6858000" type="A4"/>
  <p:notesSz cx="7010400" cy="9296400"/>
  <p:custDataLst>
    <p:tags r:id="rId89"/>
  </p:custData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339933"/>
    <a:srgbClr val="FF66CC"/>
    <a:srgbClr val="333399"/>
    <a:srgbClr val="0000CC"/>
    <a:srgbClr val="000099"/>
    <a:srgbClr val="FF99FF"/>
    <a:srgbClr val="66FF66"/>
    <a:srgbClr val="FFFF66"/>
    <a:srgbClr val="00FF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4129" autoAdjust="0"/>
    <p:restoredTop sz="65092" autoAdjust="0"/>
  </p:normalViewPr>
  <p:slideViewPr>
    <p:cSldViewPr showGuides="1">
      <p:cViewPr varScale="1">
        <p:scale>
          <a:sx n="73" d="100"/>
          <a:sy n="73" d="100"/>
        </p:scale>
        <p:origin x="-2490" y="-90"/>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56" d="100"/>
          <a:sy n="56" d="100"/>
        </p:scale>
        <p:origin x="-1830" y="-96"/>
      </p:cViewPr>
      <p:guideLst>
        <p:guide orient="horz" pos="2928"/>
        <p:guide pos="2208"/>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1" hangingPunct="1">
              <a:defRPr sz="1200">
                <a:latin typeface="宋体" panose="02010600030101010101" pitchFamily="2" charset="-122"/>
              </a:defRPr>
            </a:lvl1pPr>
          </a:lstStyle>
          <a:p>
            <a:endParaRPr lang="zh-CN" altLang="en-US"/>
          </a:p>
        </p:txBody>
      </p:sp>
      <p:sp>
        <p:nvSpPr>
          <p:cNvPr id="25603" name="Rectangle 3"/>
          <p:cNvSpPr>
            <a:spLocks noGrp="1" noChangeArrowheads="1"/>
          </p:cNvSpPr>
          <p:nvPr>
            <p:ph type="dt" sz="quarter" idx="1"/>
          </p:nvPr>
        </p:nvSpPr>
        <p:spPr bwMode="auto">
          <a:xfrm>
            <a:off x="3970338" y="0"/>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sz="1200">
                <a:latin typeface="宋体" panose="02010600030101010101" pitchFamily="2" charset="-122"/>
              </a:defRPr>
            </a:lvl1pPr>
          </a:lstStyle>
          <a:p>
            <a:endParaRPr lang="en-US" altLang="zh-CN"/>
          </a:p>
        </p:txBody>
      </p:sp>
      <p:sp>
        <p:nvSpPr>
          <p:cNvPr id="25604" name="Rectangle 4"/>
          <p:cNvSpPr>
            <a:spLocks noGrp="1" noChangeArrowheads="1"/>
          </p:cNvSpPr>
          <p:nvPr>
            <p:ph type="ftr" sz="quarter" idx="2"/>
          </p:nvPr>
        </p:nvSpPr>
        <p:spPr bwMode="auto">
          <a:xfrm>
            <a:off x="0" y="8829675"/>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1" hangingPunct="1">
              <a:defRPr sz="1200">
                <a:latin typeface="宋体" panose="02010600030101010101" pitchFamily="2" charset="-122"/>
              </a:defRPr>
            </a:lvl1pPr>
          </a:lstStyle>
          <a:p>
            <a:endParaRPr lang="en-US" altLang="zh-CN"/>
          </a:p>
        </p:txBody>
      </p:sp>
      <p:sp>
        <p:nvSpPr>
          <p:cNvPr id="25605" name="Rectangle 5"/>
          <p:cNvSpPr>
            <a:spLocks noGrp="1" noChangeArrowheads="1"/>
          </p:cNvSpPr>
          <p:nvPr>
            <p:ph type="sldNum" sz="quarter" idx="3"/>
          </p:nvPr>
        </p:nvSpPr>
        <p:spPr bwMode="auto">
          <a:xfrm>
            <a:off x="3970338" y="8829675"/>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1" hangingPunct="1">
              <a:defRPr sz="1200">
                <a:latin typeface="宋体" panose="02010600030101010101" pitchFamily="2" charset="-122"/>
              </a:defRPr>
            </a:lvl1pPr>
          </a:lstStyle>
          <a:p>
            <a:fld id="{E4C64EE1-592A-45A9-9E8D-8A110C604C90}" type="slidenum">
              <a:rPr lang="zh-CN" altLang="en-US"/>
              <a:pPr/>
              <a:t>‹#›</a:t>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1" hangingPunct="1">
              <a:defRPr sz="1200">
                <a:latin typeface="宋体" panose="02010600030101010101" pitchFamily="2" charset="-122"/>
              </a:defRPr>
            </a:lvl1pPr>
          </a:lstStyle>
          <a:p>
            <a:endParaRPr lang="zh-CN" altLang="en-US"/>
          </a:p>
        </p:txBody>
      </p:sp>
      <p:sp>
        <p:nvSpPr>
          <p:cNvPr id="23555"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sz="1200">
                <a:latin typeface="宋体" panose="02010600030101010101" pitchFamily="2" charset="-122"/>
              </a:defRPr>
            </a:lvl1pPr>
          </a:lstStyle>
          <a:p>
            <a:endParaRPr lang="en-US" altLang="zh-CN"/>
          </a:p>
        </p:txBody>
      </p:sp>
      <p:sp>
        <p:nvSpPr>
          <p:cNvPr id="23556" name="Rectangle 4"/>
          <p:cNvSpPr>
            <a:spLocks noGrp="1" noRot="1" noChangeAspect="1" noChangeArrowheads="1" noTextEdit="1"/>
          </p:cNvSpPr>
          <p:nvPr>
            <p:ph type="sldImg" idx="2"/>
          </p:nvPr>
        </p:nvSpPr>
        <p:spPr bwMode="auto">
          <a:xfrm>
            <a:off x="987425" y="696913"/>
            <a:ext cx="5035550" cy="3486150"/>
          </a:xfrm>
          <a:prstGeom prst="rect">
            <a:avLst/>
          </a:prstGeom>
          <a:noFill/>
          <a:ln w="9525">
            <a:solidFill>
              <a:srgbClr val="000000"/>
            </a:solidFill>
            <a:miter lim="800000"/>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23557"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a:t>单击此处编辑母版文本样式</a:t>
            </a:r>
            <a:endParaRPr lang="en-US" altLang="zh-CN"/>
          </a:p>
          <a:p>
            <a:pPr lvl="1"/>
            <a:r>
              <a:rPr lang="en-US" altLang="zh-CN"/>
              <a:t>5656</a:t>
            </a:r>
          </a:p>
          <a:p>
            <a:pPr lvl="2"/>
            <a:r>
              <a:rPr lang="zh-CN" altLang="en-US"/>
              <a:t>第三级</a:t>
            </a:r>
            <a:endParaRPr lang="en-US" altLang="zh-CN"/>
          </a:p>
          <a:p>
            <a:pPr lvl="3"/>
            <a:r>
              <a:rPr lang="zh-CN" altLang="en-US"/>
              <a:t>第四级</a:t>
            </a:r>
            <a:endParaRPr lang="en-US" altLang="zh-CN"/>
          </a:p>
          <a:p>
            <a:pPr lvl="4"/>
            <a:r>
              <a:rPr lang="zh-CN" altLang="en-US"/>
              <a:t>第五级</a:t>
            </a:r>
            <a:endParaRPr lang="en-US" altLang="zh-CN"/>
          </a:p>
        </p:txBody>
      </p:sp>
      <p:sp>
        <p:nvSpPr>
          <p:cNvPr id="23558"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1" hangingPunct="1">
              <a:defRPr sz="1200">
                <a:latin typeface="宋体" panose="02010600030101010101" pitchFamily="2" charset="-122"/>
              </a:defRPr>
            </a:lvl1pPr>
          </a:lstStyle>
          <a:p>
            <a:endParaRPr lang="en-US" altLang="zh-CN"/>
          </a:p>
        </p:txBody>
      </p:sp>
      <p:sp>
        <p:nvSpPr>
          <p:cNvPr id="23559"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1" hangingPunct="1">
              <a:defRPr sz="1200">
                <a:latin typeface="宋体" panose="02010600030101010101" pitchFamily="2" charset="-122"/>
              </a:defRPr>
            </a:lvl1pPr>
          </a:lstStyle>
          <a:p>
            <a:fld id="{8DA2099C-E03D-4BEA-80BD-EC59252D8E32}" type="slidenum">
              <a:rPr lang="zh-CN" altLang="en-US"/>
              <a:pPr/>
              <a:t>‹#›</a:t>
            </a:fld>
            <a:endParaRPr lang="en-US" altLang="zh-CN"/>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宋体" panose="02010600030101010101" pitchFamily="2" charset="-122"/>
        <a:ea typeface="宋体" panose="02010600030101010101" pitchFamily="2" charset="-122"/>
        <a:cs typeface="+mn-cs"/>
      </a:defRPr>
    </a:lvl1pPr>
    <a:lvl2pPr marL="457200" algn="l" rtl="0" fontAlgn="base">
      <a:spcBef>
        <a:spcPct val="30000"/>
      </a:spcBef>
      <a:spcAft>
        <a:spcPct val="0"/>
      </a:spcAft>
      <a:defRPr sz="1200" kern="1200">
        <a:solidFill>
          <a:schemeClr val="tx1"/>
        </a:solidFill>
        <a:latin typeface="宋体" panose="02010600030101010101" pitchFamily="2" charset="-122"/>
        <a:ea typeface="宋体" panose="02010600030101010101" pitchFamily="2" charset="-122"/>
        <a:cs typeface="+mn-cs"/>
      </a:defRPr>
    </a:lvl2pPr>
    <a:lvl3pPr marL="914400" algn="l" rtl="0" fontAlgn="base">
      <a:spcBef>
        <a:spcPct val="30000"/>
      </a:spcBef>
      <a:spcAft>
        <a:spcPct val="0"/>
      </a:spcAft>
      <a:defRPr sz="1200" kern="1200">
        <a:solidFill>
          <a:schemeClr val="tx1"/>
        </a:solidFill>
        <a:latin typeface="宋体" panose="02010600030101010101" pitchFamily="2" charset="-122"/>
        <a:ea typeface="宋体" panose="02010600030101010101" pitchFamily="2" charset="-122"/>
        <a:cs typeface="+mn-cs"/>
      </a:defRPr>
    </a:lvl3pPr>
    <a:lvl4pPr marL="1371600" algn="l" rtl="0" fontAlgn="base">
      <a:spcBef>
        <a:spcPct val="30000"/>
      </a:spcBef>
      <a:spcAft>
        <a:spcPct val="0"/>
      </a:spcAft>
      <a:defRPr sz="1200" kern="1200">
        <a:solidFill>
          <a:schemeClr val="tx1"/>
        </a:solidFill>
        <a:latin typeface="宋体" panose="02010600030101010101" pitchFamily="2" charset="-122"/>
        <a:ea typeface="宋体" panose="02010600030101010101" pitchFamily="2" charset="-122"/>
        <a:cs typeface="+mn-cs"/>
      </a:defRPr>
    </a:lvl4pPr>
    <a:lvl5pPr marL="1828800" algn="l" rtl="0" fontAlgn="base">
      <a:spcBef>
        <a:spcPct val="30000"/>
      </a:spcBef>
      <a:spcAft>
        <a:spcPct val="0"/>
      </a:spcAft>
      <a:defRPr sz="1200" kern="1200">
        <a:solidFill>
          <a:schemeClr val="tx1"/>
        </a:solidFill>
        <a:latin typeface="宋体" panose="02010600030101010101" pitchFamily="2" charset="-122"/>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baike.baidu.com/item/%E9%80%9A%E7%94%A8%E8%AE%A1%E7%AE%97%E6%9C%BA"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baike.baidu.com/item/%E9%98%BF%E5%A1%94%E7%BA%B3%E7%B4%A2%E5%A4%AB-%E8%B4%9D%E7%91%9E%E8%AE%A1%E7%AE%97%E6%9C%BA"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s://baike.baidu.com/item/%E9%80%9A%E7%94%A8%E8%AE%A1%E7%AE%97%E6%9C%BA/979088" TargetMode="External"/><Relationship Id="rId4" Type="http://schemas.openxmlformats.org/officeDocument/2006/relationships/hyperlink" Target="https://baike.baidu.com/item/%E7%BA%BF%E6%80%A7%E6%96%B9%E7%A8%8B%E7%BB%84/5904308"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baike.baidu.com/item/%E9%80%9A%E7%94%A8%E8%AE%A1%E7%AE%97%E6%9C%BA"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ark.intel.com/content/www/cn/zh/ark/products/231747/intel-xeon-platinum-8490h-processor-112-5m-cache-1-90-ghz.html"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baike.baidu.com/item/%E5%8E%9F%E5%AD%90%E5%BC%B9" TargetMode="External"/><Relationship Id="rId2" Type="http://schemas.openxmlformats.org/officeDocument/2006/relationships/slide" Target="../slides/slide24.xml"/><Relationship Id="rId1" Type="http://schemas.openxmlformats.org/officeDocument/2006/relationships/notesMaster" Target="../notesMasters/notesMaster1.xml"/><Relationship Id="rId5" Type="http://schemas.openxmlformats.org/officeDocument/2006/relationships/hyperlink" Target="https://baike.baidu.com/item/%E5%8C%88%E7%89%99%E5%88%A9" TargetMode="External"/><Relationship Id="rId4" Type="http://schemas.openxmlformats.org/officeDocument/2006/relationships/hyperlink" Target="https://baike.baidu.com/item/%E5%86%AF%C2%B7%E8%AF%BA%E4%BE%9D%E6%9B%BC"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baike.baidu.com/item/%E5%B9%B6%E8%A1%8C%E5%A4%84%E7%90%86" TargetMode="External"/><Relationship Id="rId2" Type="http://schemas.openxmlformats.org/officeDocument/2006/relationships/slide" Target="../slides/slide43.xml"/><Relationship Id="rId1" Type="http://schemas.openxmlformats.org/officeDocument/2006/relationships/notesMaster" Target="../notesMasters/notesMaster1.xml"/><Relationship Id="rId5" Type="http://schemas.openxmlformats.org/officeDocument/2006/relationships/hyperlink" Target="https://baike.baidu.com/item/%E4%BD%8D%E6%95%B0" TargetMode="External"/><Relationship Id="rId4" Type="http://schemas.openxmlformats.org/officeDocument/2006/relationships/hyperlink" Target="https://baike.baidu.com/item/%E4%BA%8C%E8%BF%9B%E5%88%B6"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DA2099C-E03D-4BEA-80BD-EC59252D8E32}" type="slidenum">
              <a:rPr lang="zh-CN" altLang="en-US" smtClean="0"/>
              <a:pPr/>
              <a:t>2</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阿尔卡特朗讯贝尔实验室</a:t>
            </a:r>
            <a:endParaRPr lang="en-US" altLang="zh-CN" dirty="0"/>
          </a:p>
          <a:p>
            <a:r>
              <a:rPr lang="en-US" altLang="zh-CN" dirty="0"/>
              <a:t>1955</a:t>
            </a:r>
            <a:r>
              <a:rPr lang="zh-CN" altLang="en-US" dirty="0"/>
              <a:t>年，贝尔实验室研制出世界上第一台全晶体管计算机</a:t>
            </a:r>
            <a:r>
              <a:rPr lang="en-US" altLang="zh-CN" dirty="0"/>
              <a:t>TRADIC</a:t>
            </a:r>
            <a:r>
              <a:rPr lang="zh-CN" altLang="en-US" dirty="0"/>
              <a:t>，它装有</a:t>
            </a:r>
            <a:r>
              <a:rPr lang="en-US" altLang="zh-CN" dirty="0"/>
              <a:t>800</a:t>
            </a:r>
            <a:r>
              <a:rPr lang="zh-CN" altLang="en-US" dirty="0"/>
              <a:t>只晶体管，只有</a:t>
            </a:r>
            <a:r>
              <a:rPr lang="en-US" altLang="zh-CN" dirty="0"/>
              <a:t>100</a:t>
            </a:r>
            <a:r>
              <a:rPr lang="zh-CN" altLang="en-US" dirty="0"/>
              <a:t>瓦功率，占地也仅有</a:t>
            </a:r>
            <a:r>
              <a:rPr lang="en-US" altLang="zh-CN" dirty="0"/>
              <a:t>3</a:t>
            </a:r>
            <a:r>
              <a:rPr lang="zh-CN" altLang="en-US" dirty="0"/>
              <a:t>立方英尺。</a:t>
            </a:r>
            <a:endParaRPr lang="en-US" altLang="zh-CN" dirty="0"/>
          </a:p>
          <a:p>
            <a:r>
              <a:rPr lang="zh-CN" altLang="en-US" dirty="0"/>
              <a:t>晶体管计算机的基本逻辑元器件由电子管改为晶体管</a:t>
            </a:r>
            <a:r>
              <a:rPr lang="en-US" altLang="zh-CN" dirty="0"/>
              <a:t>( Transistor)</a:t>
            </a:r>
            <a:r>
              <a:rPr lang="zh-CN" altLang="en-US" dirty="0"/>
              <a:t>，内存储器大量使用磁性材料制成的磁芯，外存储器采用磁盘。与此同时，计算机软件技术也有了较大发展，提出了操作系统的概念</a:t>
            </a:r>
            <a:endParaRPr lang="en-US" altLang="zh-CN" dirty="0"/>
          </a:p>
          <a:p>
            <a:r>
              <a:rPr lang="en-US" altLang="zh-CN" dirty="0"/>
              <a:t>1964</a:t>
            </a:r>
            <a:r>
              <a:rPr lang="zh-CN" altLang="en-US" dirty="0"/>
              <a:t>年</a:t>
            </a:r>
            <a:r>
              <a:rPr lang="en-US" altLang="zh-CN" dirty="0"/>
              <a:t>4</a:t>
            </a:r>
            <a:r>
              <a:rPr lang="zh-CN" altLang="en-US" dirty="0"/>
              <a:t>月</a:t>
            </a:r>
            <a:r>
              <a:rPr lang="en-US" altLang="zh-CN" dirty="0"/>
              <a:t>7</a:t>
            </a:r>
            <a:r>
              <a:rPr lang="zh-CN" altLang="en-US" dirty="0"/>
              <a:t>日，</a:t>
            </a:r>
            <a:r>
              <a:rPr lang="en-US" altLang="zh-CN" dirty="0"/>
              <a:t>IBM</a:t>
            </a:r>
            <a:r>
              <a:rPr lang="zh-CN" altLang="en-US" dirty="0"/>
              <a:t>公司研制成功世界上第一个采用集成电路的</a:t>
            </a:r>
            <a:r>
              <a:rPr lang="zh-CN" altLang="en-US" dirty="0">
                <a:hlinkClick r:id="rId3"/>
              </a:rPr>
              <a:t>通用计算机</a:t>
            </a:r>
            <a:r>
              <a:rPr lang="en-US" altLang="zh-CN" dirty="0"/>
              <a:t>IBM 360</a:t>
            </a:r>
            <a:r>
              <a:rPr lang="zh-CN" altLang="en-US" dirty="0"/>
              <a:t>系统</a:t>
            </a:r>
          </a:p>
          <a:p>
            <a:endParaRPr lang="zh-CN" altLang="en-US" dirty="0"/>
          </a:p>
        </p:txBody>
      </p:sp>
      <p:sp>
        <p:nvSpPr>
          <p:cNvPr id="4" name="灯片编号占位符 3"/>
          <p:cNvSpPr>
            <a:spLocks noGrp="1"/>
          </p:cNvSpPr>
          <p:nvPr>
            <p:ph type="sldNum" sz="quarter" idx="5"/>
          </p:nvPr>
        </p:nvSpPr>
        <p:spPr/>
        <p:txBody>
          <a:bodyPr/>
          <a:lstStyle/>
          <a:p>
            <a:fld id="{8DA2099C-E03D-4BEA-80BD-EC59252D8E32}" type="slidenum">
              <a:rPr lang="zh-CN" altLang="en-US" smtClean="0"/>
              <a:pPr/>
              <a:t>9</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defRPr/>
            </a:pPr>
            <a:r>
              <a:rPr lang="zh-CN" altLang="en-US" dirty="0"/>
              <a:t>曾有误传</a:t>
            </a:r>
            <a:r>
              <a:rPr lang="en-US" altLang="zh-CN" dirty="0"/>
              <a:t>ENIAC</a:t>
            </a:r>
            <a:r>
              <a:rPr lang="zh-CN" altLang="en-US" dirty="0"/>
              <a:t>是第一台计算机，实际上，真正的第一台电子计算机是</a:t>
            </a:r>
            <a:r>
              <a:rPr lang="zh-CN" altLang="en-US" b="1" dirty="0">
                <a:hlinkClick r:id="rId3"/>
              </a:rPr>
              <a:t>阿塔纳索夫</a:t>
            </a:r>
            <a:r>
              <a:rPr lang="en-US" altLang="zh-CN" b="1" dirty="0">
                <a:hlinkClick r:id="rId3"/>
              </a:rPr>
              <a:t>-</a:t>
            </a:r>
            <a:r>
              <a:rPr lang="zh-CN" altLang="en-US" b="1" dirty="0">
                <a:hlinkClick r:id="rId3"/>
              </a:rPr>
              <a:t>贝瑞计算机</a:t>
            </a:r>
            <a:r>
              <a:rPr lang="zh-CN" altLang="en-US" dirty="0"/>
              <a:t>（</a:t>
            </a:r>
            <a:r>
              <a:rPr lang="en-US" altLang="zh-CN" b="1" dirty="0"/>
              <a:t>Atanasoff–Berry Computer</a:t>
            </a:r>
            <a:r>
              <a:rPr lang="zh-CN" altLang="en-US" b="1" dirty="0"/>
              <a:t>，简称</a:t>
            </a:r>
            <a:r>
              <a:rPr lang="en-US" altLang="zh-CN" b="1" dirty="0"/>
              <a:t>ABC</a:t>
            </a:r>
            <a:r>
              <a:rPr lang="zh-CN" altLang="en-US" b="1" dirty="0"/>
              <a:t>计算机</a:t>
            </a:r>
            <a:r>
              <a:rPr lang="zh-CN" altLang="en-US" dirty="0"/>
              <a:t>）。事实上</a:t>
            </a:r>
            <a:r>
              <a:rPr lang="en-US" altLang="zh-CN" dirty="0"/>
              <a:t>ABC</a:t>
            </a:r>
            <a:r>
              <a:rPr lang="zh-CN" altLang="en-US" dirty="0"/>
              <a:t>计算机不可编程，且非图灵完全，只能进行</a:t>
            </a:r>
            <a:r>
              <a:rPr lang="zh-CN" altLang="en-US" dirty="0">
                <a:hlinkClick r:id="rId4"/>
              </a:rPr>
              <a:t>线性方程组</a:t>
            </a:r>
            <a:r>
              <a:rPr lang="zh-CN" altLang="en-US" dirty="0"/>
              <a:t>的计算。它的价值是确定了一些现代计算机设计思想，如采用二进制、再生存储器等。所以说</a:t>
            </a:r>
            <a:r>
              <a:rPr lang="en-US" altLang="zh-CN" dirty="0"/>
              <a:t>ENIAC</a:t>
            </a:r>
            <a:r>
              <a:rPr lang="zh-CN" altLang="en-US" dirty="0"/>
              <a:t>是第一台</a:t>
            </a:r>
            <a:r>
              <a:rPr lang="zh-CN" altLang="en-US" b="1" dirty="0">
                <a:hlinkClick r:id="rId5"/>
              </a:rPr>
              <a:t>通用计算机</a:t>
            </a:r>
            <a:r>
              <a:rPr lang="zh-CN" altLang="en-US" dirty="0"/>
              <a:t>。</a:t>
            </a:r>
          </a:p>
          <a:p>
            <a:endParaRPr lang="zh-CN" altLang="en-US" dirty="0"/>
          </a:p>
        </p:txBody>
      </p:sp>
      <p:sp>
        <p:nvSpPr>
          <p:cNvPr id="4" name="灯片编号占位符 3"/>
          <p:cNvSpPr>
            <a:spLocks noGrp="1"/>
          </p:cNvSpPr>
          <p:nvPr>
            <p:ph type="sldNum" sz="quarter" idx="5"/>
          </p:nvPr>
        </p:nvSpPr>
        <p:spPr/>
        <p:txBody>
          <a:bodyPr/>
          <a:lstStyle/>
          <a:p>
            <a:fld id="{8DA2099C-E03D-4BEA-80BD-EC59252D8E32}" type="slidenum">
              <a:rPr lang="zh-CN" altLang="en-US" smtClean="0"/>
              <a:pPr/>
              <a:t>10</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阿尔卡特朗讯贝尔实验室</a:t>
            </a:r>
            <a:endParaRPr lang="en-US" altLang="zh-CN" dirty="0"/>
          </a:p>
          <a:p>
            <a:r>
              <a:rPr lang="en-US" altLang="zh-CN" dirty="0"/>
              <a:t>1955</a:t>
            </a:r>
            <a:r>
              <a:rPr lang="zh-CN" altLang="en-US" dirty="0"/>
              <a:t>年，贝尔实验室研制出世界上第一台全晶体管计算机</a:t>
            </a:r>
            <a:r>
              <a:rPr lang="en-US" altLang="zh-CN" dirty="0"/>
              <a:t>TRADIC</a:t>
            </a:r>
            <a:r>
              <a:rPr lang="zh-CN" altLang="en-US" dirty="0"/>
              <a:t>，它装有</a:t>
            </a:r>
            <a:r>
              <a:rPr lang="en-US" altLang="zh-CN" dirty="0"/>
              <a:t>800</a:t>
            </a:r>
            <a:r>
              <a:rPr lang="zh-CN" altLang="en-US" dirty="0"/>
              <a:t>只晶体管，只有</a:t>
            </a:r>
            <a:r>
              <a:rPr lang="en-US" altLang="zh-CN" dirty="0"/>
              <a:t>100</a:t>
            </a:r>
            <a:r>
              <a:rPr lang="zh-CN" altLang="en-US" dirty="0"/>
              <a:t>瓦功率，占地也仅有</a:t>
            </a:r>
            <a:r>
              <a:rPr lang="en-US" altLang="zh-CN" dirty="0"/>
              <a:t>3</a:t>
            </a:r>
            <a:r>
              <a:rPr lang="zh-CN" altLang="en-US" dirty="0"/>
              <a:t>立方英尺。</a:t>
            </a:r>
            <a:endParaRPr lang="en-US" altLang="zh-CN" dirty="0"/>
          </a:p>
          <a:p>
            <a:r>
              <a:rPr lang="zh-CN" altLang="en-US" dirty="0"/>
              <a:t>晶体管计算机的基本逻辑元器件由电子管改为晶体管</a:t>
            </a:r>
            <a:r>
              <a:rPr lang="en-US" altLang="zh-CN" dirty="0"/>
              <a:t>( Transistor)</a:t>
            </a:r>
            <a:r>
              <a:rPr lang="zh-CN" altLang="en-US" dirty="0"/>
              <a:t>，内存储器大量使用磁性材料制成的磁芯，外存储器采用磁盘。与此同时，计算机软件技术也有了较大发展，提出了操作系统的概念</a:t>
            </a:r>
            <a:endParaRPr lang="en-US" altLang="zh-CN" dirty="0"/>
          </a:p>
          <a:p>
            <a:r>
              <a:rPr lang="en-US" altLang="zh-CN" dirty="0"/>
              <a:t>1964</a:t>
            </a:r>
            <a:r>
              <a:rPr lang="zh-CN" altLang="en-US" dirty="0"/>
              <a:t>年</a:t>
            </a:r>
            <a:r>
              <a:rPr lang="en-US" altLang="zh-CN" dirty="0"/>
              <a:t>4</a:t>
            </a:r>
            <a:r>
              <a:rPr lang="zh-CN" altLang="en-US" dirty="0"/>
              <a:t>月</a:t>
            </a:r>
            <a:r>
              <a:rPr lang="en-US" altLang="zh-CN" dirty="0"/>
              <a:t>7</a:t>
            </a:r>
            <a:r>
              <a:rPr lang="zh-CN" altLang="en-US" dirty="0"/>
              <a:t>日，</a:t>
            </a:r>
            <a:r>
              <a:rPr lang="en-US" altLang="zh-CN" dirty="0"/>
              <a:t>IBM</a:t>
            </a:r>
            <a:r>
              <a:rPr lang="zh-CN" altLang="en-US" dirty="0"/>
              <a:t>公司研制成功世界上第一个采用集成电路的</a:t>
            </a:r>
            <a:r>
              <a:rPr lang="zh-CN" altLang="en-US" dirty="0">
                <a:hlinkClick r:id="rId3"/>
              </a:rPr>
              <a:t>通用计算机</a:t>
            </a:r>
            <a:r>
              <a:rPr lang="en-US" altLang="zh-CN" dirty="0"/>
              <a:t>IBM 360</a:t>
            </a:r>
            <a:r>
              <a:rPr lang="zh-CN" altLang="en-US" dirty="0"/>
              <a:t>系统</a:t>
            </a:r>
          </a:p>
          <a:p>
            <a:endParaRPr lang="zh-CN" altLang="en-US" dirty="0"/>
          </a:p>
        </p:txBody>
      </p:sp>
      <p:sp>
        <p:nvSpPr>
          <p:cNvPr id="4" name="灯片编号占位符 3"/>
          <p:cNvSpPr>
            <a:spLocks noGrp="1"/>
          </p:cNvSpPr>
          <p:nvPr>
            <p:ph type="sldNum" sz="quarter" idx="5"/>
          </p:nvPr>
        </p:nvSpPr>
        <p:spPr/>
        <p:txBody>
          <a:bodyPr/>
          <a:lstStyle/>
          <a:p>
            <a:fld id="{8DA2099C-E03D-4BEA-80BD-EC59252D8E32}" type="slidenum">
              <a:rPr lang="zh-CN" altLang="en-US" smtClean="0"/>
              <a:pPr/>
              <a:t>13</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u="none" strike="noStrike" kern="1200" dirty="0">
                <a:solidFill>
                  <a:schemeClr val="tx1"/>
                </a:solidFill>
                <a:effectLst/>
                <a:latin typeface="宋体" panose="02010600030101010101" pitchFamily="2" charset="-122"/>
                <a:ea typeface="宋体" panose="02010600030101010101" pitchFamily="2" charset="-122"/>
                <a:cs typeface="+mn-cs"/>
                <a:hlinkClick r:id="rId3"/>
              </a:rPr>
              <a:t>英特尔</a:t>
            </a:r>
            <a:r>
              <a:rPr lang="en-US" altLang="zh-CN" sz="1200" b="0" i="0" u="none" strike="noStrike" kern="1200" dirty="0">
                <a:solidFill>
                  <a:schemeClr val="tx1"/>
                </a:solidFill>
                <a:effectLst/>
                <a:latin typeface="宋体" panose="02010600030101010101" pitchFamily="2" charset="-122"/>
                <a:ea typeface="宋体" panose="02010600030101010101" pitchFamily="2" charset="-122"/>
                <a:cs typeface="+mn-cs"/>
                <a:hlinkClick r:id="rId3"/>
              </a:rPr>
              <a:t>® </a:t>
            </a:r>
            <a:r>
              <a:rPr lang="zh-CN" altLang="en-US" sz="1200" b="0" i="0" u="none" strike="noStrike" kern="1200" dirty="0">
                <a:solidFill>
                  <a:schemeClr val="tx1"/>
                </a:solidFill>
                <a:effectLst/>
                <a:latin typeface="宋体" panose="02010600030101010101" pitchFamily="2" charset="-122"/>
                <a:ea typeface="宋体" panose="02010600030101010101" pitchFamily="2" charset="-122"/>
                <a:cs typeface="+mn-cs"/>
                <a:hlinkClick r:id="rId3"/>
              </a:rPr>
              <a:t>至强</a:t>
            </a:r>
            <a:r>
              <a:rPr lang="en-US" altLang="zh-CN" sz="1200" b="0" i="0" u="none" strike="noStrike" kern="1200" dirty="0">
                <a:solidFill>
                  <a:schemeClr val="tx1"/>
                </a:solidFill>
                <a:effectLst/>
                <a:latin typeface="宋体" panose="02010600030101010101" pitchFamily="2" charset="-122"/>
                <a:ea typeface="宋体" panose="02010600030101010101" pitchFamily="2" charset="-122"/>
                <a:cs typeface="+mn-cs"/>
                <a:hlinkClick r:id="rId3"/>
              </a:rPr>
              <a:t>® Platinum 8490H </a:t>
            </a:r>
            <a:r>
              <a:rPr lang="zh-CN" altLang="en-US" sz="1200" b="0" i="0" u="none" strike="noStrike" kern="1200" dirty="0">
                <a:solidFill>
                  <a:schemeClr val="tx1"/>
                </a:solidFill>
                <a:effectLst/>
                <a:latin typeface="宋体" panose="02010600030101010101" pitchFamily="2" charset="-122"/>
                <a:ea typeface="宋体" panose="02010600030101010101" pitchFamily="2" charset="-122"/>
                <a:cs typeface="+mn-cs"/>
                <a:hlinkClick r:id="rId3"/>
              </a:rPr>
              <a:t>处理器</a:t>
            </a:r>
            <a:r>
              <a:rPr lang="zh-CN" altLang="en-US" sz="1200" b="0" i="0" u="none" strike="noStrike" kern="1200" dirty="0">
                <a:solidFill>
                  <a:schemeClr val="tx1"/>
                </a:solidFill>
                <a:effectLst/>
                <a:latin typeface="宋体" panose="02010600030101010101" pitchFamily="2" charset="-122"/>
                <a:ea typeface="宋体" panose="02010600030101010101" pitchFamily="2" charset="-122"/>
                <a:cs typeface="+mn-cs"/>
              </a:rPr>
              <a:t> </a:t>
            </a:r>
            <a:r>
              <a:rPr lang="en-US" altLang="zh-CN" sz="1200" b="0" i="0" u="none" strike="noStrike" kern="1200" dirty="0">
                <a:solidFill>
                  <a:schemeClr val="tx1"/>
                </a:solidFill>
                <a:effectLst/>
                <a:latin typeface="宋体" panose="02010600030101010101" pitchFamily="2" charset="-122"/>
                <a:ea typeface="宋体" panose="02010600030101010101" pitchFamily="2" charset="-122"/>
                <a:cs typeface="+mn-cs"/>
              </a:rPr>
              <a:t>intel7 60</a:t>
            </a:r>
            <a:r>
              <a:rPr lang="zh-CN" altLang="en-US" sz="1200" b="0" i="0" u="none" strike="noStrike" kern="1200" dirty="0">
                <a:solidFill>
                  <a:schemeClr val="tx1"/>
                </a:solidFill>
                <a:effectLst/>
                <a:latin typeface="宋体" panose="02010600030101010101" pitchFamily="2" charset="-122"/>
                <a:ea typeface="宋体" panose="02010600030101010101" pitchFamily="2" charset="-122"/>
                <a:cs typeface="+mn-cs"/>
              </a:rPr>
              <a:t>核，</a:t>
            </a:r>
            <a:r>
              <a:rPr lang="en-US" altLang="zh-CN" sz="1200" b="0" i="0" u="none" strike="noStrike" kern="1200" dirty="0">
                <a:solidFill>
                  <a:schemeClr val="tx1"/>
                </a:solidFill>
                <a:effectLst/>
                <a:latin typeface="宋体" panose="02010600030101010101" pitchFamily="2" charset="-122"/>
                <a:ea typeface="宋体" panose="02010600030101010101" pitchFamily="2" charset="-122"/>
                <a:cs typeface="+mn-cs"/>
              </a:rPr>
              <a:t>i9</a:t>
            </a:r>
            <a:r>
              <a:rPr lang="zh-CN" altLang="en-US" sz="1200" b="0" i="0" kern="1200" dirty="0">
                <a:solidFill>
                  <a:schemeClr val="tx1"/>
                </a:solidFill>
                <a:effectLst/>
                <a:latin typeface="宋体" panose="02010600030101010101" pitchFamily="2" charset="-122"/>
                <a:ea typeface="宋体" panose="02010600030101010101" pitchFamily="2" charset="-122"/>
                <a:cs typeface="+mn-cs"/>
              </a:rPr>
              <a:t>（</a:t>
            </a:r>
            <a:r>
              <a:rPr lang="en-US" altLang="zh-CN" sz="1200" b="0" i="0" kern="1200" dirty="0">
                <a:solidFill>
                  <a:schemeClr val="tx1"/>
                </a:solidFill>
                <a:effectLst/>
                <a:latin typeface="宋体" panose="02010600030101010101" pitchFamily="2" charset="-122"/>
                <a:ea typeface="宋体" panose="02010600030101010101" pitchFamily="2" charset="-122"/>
                <a:cs typeface="+mn-cs"/>
              </a:rPr>
              <a:t>8 </a:t>
            </a:r>
            <a:r>
              <a:rPr lang="zh-CN" altLang="en-US" sz="1200" b="0" i="0" kern="1200" dirty="0">
                <a:solidFill>
                  <a:schemeClr val="tx1"/>
                </a:solidFill>
                <a:effectLst/>
                <a:latin typeface="宋体" panose="02010600030101010101" pitchFamily="2" charset="-122"/>
                <a:ea typeface="宋体" panose="02010600030101010101" pitchFamily="2" charset="-122"/>
                <a:cs typeface="+mn-cs"/>
              </a:rPr>
              <a:t>个 </a:t>
            </a:r>
            <a:r>
              <a:rPr lang="en-US" altLang="zh-CN" sz="1200" b="0" i="0" kern="1200" dirty="0">
                <a:solidFill>
                  <a:schemeClr val="tx1"/>
                </a:solidFill>
                <a:effectLst/>
                <a:latin typeface="宋体" panose="02010600030101010101" pitchFamily="2" charset="-122"/>
                <a:ea typeface="宋体" panose="02010600030101010101" pitchFamily="2" charset="-122"/>
                <a:cs typeface="+mn-cs"/>
              </a:rPr>
              <a:t>P-core</a:t>
            </a:r>
            <a:r>
              <a:rPr lang="zh-CN" altLang="en-US" sz="1200" b="0" i="0" kern="1200" dirty="0">
                <a:solidFill>
                  <a:schemeClr val="tx1"/>
                </a:solidFill>
                <a:effectLst/>
                <a:latin typeface="宋体" panose="02010600030101010101" pitchFamily="2" charset="-122"/>
                <a:ea typeface="宋体" panose="02010600030101010101" pitchFamily="2" charset="-122"/>
                <a:cs typeface="+mn-cs"/>
              </a:rPr>
              <a:t>（性能核）</a:t>
            </a:r>
            <a:r>
              <a:rPr lang="en-US" altLang="zh-CN" sz="1200" b="0" i="0" kern="1200" dirty="0">
                <a:solidFill>
                  <a:schemeClr val="tx1"/>
                </a:solidFill>
                <a:effectLst/>
                <a:latin typeface="宋体" panose="02010600030101010101" pitchFamily="2" charset="-122"/>
                <a:ea typeface="宋体" panose="02010600030101010101" pitchFamily="2" charset="-122"/>
                <a:cs typeface="+mn-cs"/>
              </a:rPr>
              <a:t>+ 16 </a:t>
            </a:r>
            <a:r>
              <a:rPr lang="zh-CN" altLang="en-US" sz="1200" b="0" i="0" kern="1200" dirty="0">
                <a:solidFill>
                  <a:schemeClr val="tx1"/>
                </a:solidFill>
                <a:effectLst/>
                <a:latin typeface="宋体" panose="02010600030101010101" pitchFamily="2" charset="-122"/>
                <a:ea typeface="宋体" panose="02010600030101010101" pitchFamily="2" charset="-122"/>
                <a:cs typeface="+mn-cs"/>
              </a:rPr>
              <a:t>个 </a:t>
            </a:r>
            <a:r>
              <a:rPr lang="en-US" altLang="zh-CN" sz="1200" b="0" i="0" kern="1200" dirty="0">
                <a:solidFill>
                  <a:schemeClr val="tx1"/>
                </a:solidFill>
                <a:effectLst/>
                <a:latin typeface="宋体" panose="02010600030101010101" pitchFamily="2" charset="-122"/>
                <a:ea typeface="宋体" panose="02010600030101010101" pitchFamily="2" charset="-122"/>
                <a:cs typeface="+mn-cs"/>
              </a:rPr>
              <a:t>E-core</a:t>
            </a:r>
            <a:r>
              <a:rPr lang="zh-CN" altLang="en-US" sz="1200" b="0" i="0" kern="1200" dirty="0">
                <a:solidFill>
                  <a:schemeClr val="tx1"/>
                </a:solidFill>
                <a:effectLst/>
                <a:latin typeface="宋体" panose="02010600030101010101" pitchFamily="2" charset="-122"/>
                <a:ea typeface="宋体" panose="02010600030101010101" pitchFamily="2" charset="-122"/>
                <a:cs typeface="+mn-cs"/>
              </a:rPr>
              <a:t>（能效核））</a:t>
            </a:r>
            <a:r>
              <a:rPr lang="en-US" altLang="zh-CN" sz="1200" b="0" i="0" kern="1200" dirty="0">
                <a:solidFill>
                  <a:schemeClr val="tx1"/>
                </a:solidFill>
                <a:effectLst/>
                <a:latin typeface="宋体" panose="02010600030101010101" pitchFamily="2" charset="-122"/>
                <a:ea typeface="宋体" panose="02010600030101010101" pitchFamily="2" charset="-122"/>
                <a:cs typeface="+mn-cs"/>
              </a:rPr>
              <a:t>13900</a:t>
            </a:r>
            <a:r>
              <a:rPr lang="zh-CN" altLang="en-US" sz="1200" b="0" i="0" kern="1200" dirty="0">
                <a:solidFill>
                  <a:schemeClr val="tx1"/>
                </a:solidFill>
                <a:effectLst/>
                <a:latin typeface="宋体" panose="02010600030101010101" pitchFamily="2" charset="-122"/>
                <a:ea typeface="宋体" panose="02010600030101010101" pitchFamily="2" charset="-122"/>
                <a:cs typeface="+mn-cs"/>
              </a:rPr>
              <a:t>晶体管数量是</a:t>
            </a:r>
            <a:r>
              <a:rPr lang="en-US" altLang="zh-CN" sz="1200" b="0" i="0" kern="1200" dirty="0">
                <a:solidFill>
                  <a:schemeClr val="tx1"/>
                </a:solidFill>
                <a:effectLst/>
                <a:latin typeface="宋体" panose="02010600030101010101" pitchFamily="2" charset="-122"/>
                <a:ea typeface="宋体" panose="02010600030101010101" pitchFamily="2" charset="-122"/>
                <a:cs typeface="+mn-cs"/>
              </a:rPr>
              <a:t>130-160</a:t>
            </a:r>
            <a:r>
              <a:rPr lang="zh-CN" altLang="en-US" sz="1200" b="0" i="0" kern="1200" dirty="0">
                <a:solidFill>
                  <a:schemeClr val="tx1"/>
                </a:solidFill>
                <a:effectLst/>
                <a:latin typeface="宋体" panose="02010600030101010101" pitchFamily="2" charset="-122"/>
                <a:ea typeface="宋体" panose="02010600030101010101" pitchFamily="2" charset="-122"/>
                <a:cs typeface="+mn-cs"/>
              </a:rPr>
              <a:t>亿左右。</a:t>
            </a:r>
            <a:endParaRPr lang="zh-CN" altLang="en-US" dirty="0"/>
          </a:p>
        </p:txBody>
      </p:sp>
      <p:sp>
        <p:nvSpPr>
          <p:cNvPr id="4" name="灯片编号占位符 3"/>
          <p:cNvSpPr>
            <a:spLocks noGrp="1"/>
          </p:cNvSpPr>
          <p:nvPr>
            <p:ph type="sldNum" sz="quarter" idx="5"/>
          </p:nvPr>
        </p:nvSpPr>
        <p:spPr/>
        <p:txBody>
          <a:bodyPr/>
          <a:lstStyle/>
          <a:p>
            <a:fld id="{8DA2099C-E03D-4BEA-80BD-EC59252D8E32}" type="slidenum">
              <a:rPr lang="zh-CN" altLang="en-US" smtClean="0"/>
              <a:pPr/>
              <a:t>14</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defRPr/>
            </a:pPr>
            <a:r>
              <a:rPr lang="en-US" altLang="zh-CN" dirty="0"/>
              <a:t>12</a:t>
            </a:r>
            <a:r>
              <a:rPr lang="zh-CN" altLang="en-US" dirty="0"/>
              <a:t>代酷睿 </a:t>
            </a:r>
            <a:r>
              <a:rPr lang="en-US" altLang="zh-CN" dirty="0"/>
              <a:t>VS zen4</a:t>
            </a:r>
            <a:endParaRPr lang="zh-CN" altLang="en-US" dirty="0"/>
          </a:p>
          <a:p>
            <a:r>
              <a:rPr lang="zh-CN" altLang="en-US" dirty="0"/>
              <a:t>精简指令集计算机</a:t>
            </a:r>
            <a:r>
              <a:rPr lang="en-US" altLang="zh-CN" dirty="0"/>
              <a:t>(RISC)</a:t>
            </a:r>
            <a:endParaRPr lang="zh-CN" altLang="en-US" dirty="0"/>
          </a:p>
          <a:p>
            <a:r>
              <a:rPr lang="zh-CN" altLang="en-US" dirty="0"/>
              <a:t>　　采用复杂指令系统的计算机有着较强的处理高级语言的能力，这对提高计算机的性能是有益的。当计算机的设计沿着这条道路发展时。有些人没有随波逐流．他们回过头去看一看过去走过的道路，开始怀疑这种传统的做法：</a:t>
            </a:r>
            <a:r>
              <a:rPr lang="en-US" altLang="zh-CN" dirty="0"/>
              <a:t>IBM</a:t>
            </a:r>
            <a:r>
              <a:rPr lang="zh-CN" altLang="en-US" dirty="0"/>
              <a:t>公司在纽约</a:t>
            </a:r>
            <a:r>
              <a:rPr lang="en-US" altLang="zh-CN" dirty="0"/>
              <a:t>Yorktown</a:t>
            </a:r>
            <a:r>
              <a:rPr lang="zh-CN" altLang="en-US" dirty="0"/>
              <a:t>的</a:t>
            </a:r>
            <a:r>
              <a:rPr lang="en-US" altLang="zh-CN" dirty="0" err="1"/>
              <a:t>JhomasI.Wason</a:t>
            </a:r>
            <a:r>
              <a:rPr lang="zh-CN" altLang="en-US" dirty="0"/>
              <a:t>研究中心于</a:t>
            </a:r>
            <a:r>
              <a:rPr lang="en-US" altLang="zh-CN" dirty="0"/>
              <a:t>1975</a:t>
            </a:r>
            <a:r>
              <a:rPr lang="zh-CN" altLang="en-US" dirty="0"/>
              <a:t>年组织力量研究指令系统的合理性问题．因为当时已感到，日趋庞杂的指令系统不但不易实现．而且还可能降低系统性能。</a:t>
            </a:r>
            <a:r>
              <a:rPr lang="en-US" altLang="zh-CN" dirty="0"/>
              <a:t>1979</a:t>
            </a:r>
            <a:r>
              <a:rPr lang="zh-CN" altLang="en-US" dirty="0"/>
              <a:t>年以帕特逊教授为首的一批科学家也开始在美国加册大学伯克莱分校开展这一研究。结果表明，</a:t>
            </a:r>
            <a:r>
              <a:rPr lang="en-US" altLang="zh-CN" dirty="0"/>
              <a:t>CISC</a:t>
            </a:r>
            <a:r>
              <a:rPr lang="zh-CN" altLang="en-US" dirty="0"/>
              <a:t>存在许多缺点。首先，在这种计算机中，各种指令的使用率相差悬殊：一个典型程序的运算过程所使用的</a:t>
            </a:r>
            <a:r>
              <a:rPr lang="en-US" altLang="zh-CN" dirty="0"/>
              <a:t>80</a:t>
            </a:r>
            <a:r>
              <a:rPr lang="zh-CN" altLang="en-US" dirty="0"/>
              <a:t>％指令，只占一个处理器指令系统的</a:t>
            </a:r>
            <a:r>
              <a:rPr lang="en-US" altLang="zh-CN" dirty="0"/>
              <a:t>20</a:t>
            </a:r>
            <a:r>
              <a:rPr lang="zh-CN" altLang="en-US" dirty="0"/>
              <a:t>％，事实上最频繁使用的指令是取、存和加这些最简单的指令。这样一来，长期致力于复杂指令系统的设计，实际上是在设计一种难得在实践中用得上的指令系统的处理器。同时，复杂的指令系统必然带来结构的复杂性。这不但增加了设计的时间与成本还容易造成设计失误。此外，尽管</a:t>
            </a:r>
            <a:r>
              <a:rPr lang="en-US" altLang="zh-CN" dirty="0"/>
              <a:t>VLSI</a:t>
            </a:r>
            <a:r>
              <a:rPr lang="zh-CN" altLang="en-US" dirty="0"/>
              <a:t>技术现在已达到很高的水平，但也很难把</a:t>
            </a:r>
            <a:r>
              <a:rPr lang="en-US" altLang="zh-CN" dirty="0"/>
              <a:t>CISC</a:t>
            </a:r>
            <a:r>
              <a:rPr lang="zh-CN" altLang="en-US" dirty="0"/>
              <a:t>的全部硬件做在一个芯片上，这也妨碍单片计算机的发展。在</a:t>
            </a:r>
            <a:r>
              <a:rPr lang="en-US" altLang="zh-CN" dirty="0"/>
              <a:t>CISC</a:t>
            </a:r>
            <a:r>
              <a:rPr lang="zh-CN" altLang="en-US" dirty="0"/>
              <a:t>中，许多复杂指令需要极复杂的操作，这类指令多数是某种高级语言的直接翻版，因而通用性差。由于采用二级的微码执行方式，它也降低那些被频繁调用的简单指令系统的运行速度。因而，针对</a:t>
            </a:r>
            <a:r>
              <a:rPr lang="en-US" altLang="zh-CN" dirty="0"/>
              <a:t>CISC</a:t>
            </a:r>
            <a:r>
              <a:rPr lang="zh-CN" altLang="en-US" dirty="0"/>
              <a:t>的这些弊病。帕特逊等人提出了精简指令的设想即指令系统应当只包含那些使用频率很高的少量指令，并提供一些必要的指令以支持操作系统和高级语言。按照这个原则发展而成的计算机被称为精简指令集计算机</a:t>
            </a:r>
            <a:r>
              <a:rPr lang="en-US" altLang="zh-CN" dirty="0"/>
              <a:t>(Reduced Instruction Set Computer-RISC)</a:t>
            </a:r>
            <a:r>
              <a:rPr lang="zh-CN" altLang="en-US" dirty="0"/>
              <a:t>结构，简称</a:t>
            </a:r>
            <a:r>
              <a:rPr lang="en-US" altLang="zh-CN" dirty="0"/>
              <a:t>RISC</a:t>
            </a:r>
            <a:r>
              <a:rPr lang="zh-CN" altLang="en-US" dirty="0"/>
              <a:t>。</a:t>
            </a:r>
            <a:endParaRPr lang="en-US" altLang="zh-CN" dirty="0"/>
          </a:p>
          <a:p>
            <a:r>
              <a:rPr lang="zh-CN" altLang="en-US" dirty="0"/>
              <a:t>这里英特尔就比较尴尬，在设计</a:t>
            </a:r>
            <a:r>
              <a:rPr lang="en-US" altLang="zh-CN" dirty="0"/>
              <a:t>8086</a:t>
            </a:r>
            <a:r>
              <a:rPr lang="zh-CN" altLang="en-US" dirty="0"/>
              <a:t>芯片时，</a:t>
            </a:r>
            <a:r>
              <a:rPr lang="en-US" altLang="zh-CN" dirty="0"/>
              <a:t>RISC</a:t>
            </a:r>
            <a:r>
              <a:rPr lang="zh-CN" altLang="en-US" dirty="0"/>
              <a:t>技术还没有诞生，所以主营产品走的是</a:t>
            </a:r>
            <a:r>
              <a:rPr lang="en-US" altLang="zh-CN" dirty="0"/>
              <a:t>CISC</a:t>
            </a:r>
            <a:r>
              <a:rPr lang="zh-CN" altLang="en-US" dirty="0"/>
              <a:t>路线。此时他们必须要作出选择，走</a:t>
            </a:r>
            <a:r>
              <a:rPr lang="en-US" altLang="zh-CN" dirty="0"/>
              <a:t>RISC</a:t>
            </a:r>
            <a:r>
              <a:rPr lang="zh-CN" altLang="en-US" dirty="0"/>
              <a:t>路线则无法兼容以前的产品，而走</a:t>
            </a:r>
            <a:r>
              <a:rPr lang="en-US" altLang="zh-CN" dirty="0"/>
              <a:t>CISC</a:t>
            </a:r>
            <a:r>
              <a:rPr lang="zh-CN" altLang="en-US" dirty="0"/>
              <a:t>路线可以稳定兼容，留存客户。</a:t>
            </a:r>
          </a:p>
          <a:p>
            <a:r>
              <a:rPr lang="zh-CN" altLang="en-US" dirty="0"/>
              <a:t/>
            </a:r>
            <a:br>
              <a:rPr lang="zh-CN" altLang="en-US" dirty="0"/>
            </a:br>
            <a:endParaRPr lang="zh-CN" altLang="en-US" dirty="0"/>
          </a:p>
          <a:p>
            <a:r>
              <a:rPr lang="zh-CN" altLang="en-US" dirty="0"/>
              <a:t>在艰难权衡了技术与市场后，英特尔选择了市场。导致后续的整个</a:t>
            </a:r>
            <a:r>
              <a:rPr lang="en-US" altLang="zh-CN" dirty="0"/>
              <a:t>x86</a:t>
            </a:r>
            <a:r>
              <a:rPr lang="zh-CN" altLang="en-US" dirty="0"/>
              <a:t>系列，都是</a:t>
            </a:r>
            <a:r>
              <a:rPr lang="en-US" altLang="zh-CN" dirty="0"/>
              <a:t>CISC</a:t>
            </a:r>
            <a:r>
              <a:rPr lang="zh-CN" altLang="en-US" dirty="0"/>
              <a:t>指令集。英特尔凭借着稳定的迭代更新，成功和微软一同走向巅峰，度过了美妙的</a:t>
            </a:r>
            <a:r>
              <a:rPr lang="en-US" altLang="zh-CN" dirty="0"/>
              <a:t>20</a:t>
            </a:r>
            <a:r>
              <a:rPr lang="zh-CN" altLang="en-US" dirty="0"/>
              <a:t>年。</a:t>
            </a:r>
          </a:p>
          <a:p>
            <a:r>
              <a:rPr lang="zh-CN" altLang="en-US" dirty="0"/>
              <a:t>除此以外，</a:t>
            </a:r>
            <a:r>
              <a:rPr lang="en-US" altLang="zh-CN" dirty="0"/>
              <a:t>Pentium</a:t>
            </a:r>
            <a:r>
              <a:rPr lang="zh-CN" altLang="en-US" dirty="0"/>
              <a:t>处理器还具有超标量体系结构，采用了双流水线结构，具有指令执行单元和取指令两个处理单元，相对于</a:t>
            </a:r>
            <a:r>
              <a:rPr lang="en-US" altLang="zh-CN" dirty="0"/>
              <a:t>80486</a:t>
            </a:r>
            <a:r>
              <a:rPr lang="zh-CN" altLang="en-US" dirty="0"/>
              <a:t>的单流水线有所升级，使得这款处理器能够在一个时钟周期内执行两条指令。再次，</a:t>
            </a:r>
            <a:r>
              <a:rPr lang="en-US" altLang="zh-CN" dirty="0"/>
              <a:t>Pentium</a:t>
            </a:r>
            <a:r>
              <a:rPr lang="zh-CN" altLang="en-US" dirty="0"/>
              <a:t>处理器引入了分支预测技术，可以减少程序中分支指令的延迟。第三，</a:t>
            </a:r>
            <a:r>
              <a:rPr lang="en-US" altLang="zh-CN" dirty="0"/>
              <a:t>Pentium</a:t>
            </a:r>
            <a:r>
              <a:rPr lang="zh-CN" altLang="en-US" dirty="0"/>
              <a:t>处理器通过</a:t>
            </a:r>
            <a:r>
              <a:rPr lang="en-US" altLang="zh-CN" dirty="0"/>
              <a:t>64</a:t>
            </a:r>
            <a:r>
              <a:rPr lang="zh-CN" altLang="en-US" dirty="0"/>
              <a:t>位数据总线提高了内存与处理器之间数据传输的速度，在从内存读写时采用流水线突发模式，进一步提高数据传输速度。第四，它采用了两个独立的一级高速缓存，分别用于存储数据和指令，提高了程序执行速度。</a:t>
            </a:r>
            <a:endParaRPr lang="en-US" altLang="zh-CN" dirty="0"/>
          </a:p>
          <a:p>
            <a:r>
              <a:rPr lang="en-US" altLang="zh-CN" dirty="0"/>
              <a:t>Switch case</a:t>
            </a:r>
            <a:endParaRPr lang="zh-CN" altLang="en-US" dirty="0"/>
          </a:p>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8DA2099C-E03D-4BEA-80BD-EC59252D8E32}" type="slidenum">
              <a:rPr lang="zh-CN" altLang="en-US" smtClean="0"/>
              <a:pPr/>
              <a:t>16</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DA2099C-E03D-4BEA-80BD-EC59252D8E32}" type="slidenum">
              <a:rPr lang="zh-CN" altLang="en-US" smtClean="0"/>
              <a:pPr/>
              <a:t>21</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defRPr/>
            </a:pPr>
            <a:r>
              <a:rPr lang="zh-CN" altLang="en-US" dirty="0"/>
              <a:t>让研制工作十分幸运的是，当时任弹道研究所顾问、正在参加美国第一颗</a:t>
            </a:r>
            <a:r>
              <a:rPr lang="zh-CN" altLang="en-US" dirty="0">
                <a:hlinkClick r:id="rId3"/>
              </a:rPr>
              <a:t>原子弹</a:t>
            </a:r>
            <a:r>
              <a:rPr lang="zh-CN" altLang="en-US" dirty="0"/>
              <a:t>研制工作的数学家</a:t>
            </a:r>
            <a:r>
              <a:rPr lang="zh-CN" altLang="en-US" dirty="0">
                <a:hlinkClick r:id="rId4"/>
              </a:rPr>
              <a:t>冯</a:t>
            </a:r>
            <a:r>
              <a:rPr lang="en-US" altLang="zh-CN" dirty="0">
                <a:hlinkClick r:id="rId4"/>
              </a:rPr>
              <a:t>·</a:t>
            </a:r>
            <a:r>
              <a:rPr lang="zh-CN" altLang="en-US" dirty="0">
                <a:hlinkClick r:id="rId4"/>
              </a:rPr>
              <a:t>诺依曼</a:t>
            </a:r>
            <a:r>
              <a:rPr lang="zh-CN" altLang="en-US" dirty="0"/>
              <a:t>（</a:t>
            </a:r>
            <a:r>
              <a:rPr lang="en-US" altLang="zh-CN" dirty="0"/>
              <a:t>von Neumann</a:t>
            </a:r>
            <a:r>
              <a:rPr lang="zh-CN" altLang="en-US" dirty="0"/>
              <a:t>，</a:t>
            </a:r>
            <a:r>
              <a:rPr lang="en-US" altLang="zh-CN" dirty="0"/>
              <a:t>1903</a:t>
            </a:r>
            <a:r>
              <a:rPr lang="zh-CN" altLang="en-US" dirty="0"/>
              <a:t>－</a:t>
            </a:r>
            <a:r>
              <a:rPr lang="en-US" altLang="zh-CN" dirty="0"/>
              <a:t>1957</a:t>
            </a:r>
            <a:r>
              <a:rPr lang="zh-CN" altLang="en-US" dirty="0"/>
              <a:t>，美籍</a:t>
            </a:r>
            <a:r>
              <a:rPr lang="zh-CN" altLang="en-US" dirty="0">
                <a:hlinkClick r:id="rId5"/>
              </a:rPr>
              <a:t>匈牙利</a:t>
            </a:r>
            <a:r>
              <a:rPr lang="zh-CN" altLang="en-US" dirty="0"/>
              <a:t>人）带着原子弹研制（</a:t>
            </a:r>
            <a:r>
              <a:rPr lang="en-US" altLang="zh-CN" dirty="0"/>
              <a:t>1944</a:t>
            </a:r>
            <a:r>
              <a:rPr lang="zh-CN" altLang="en-US" dirty="0"/>
              <a:t>年）过程中遇到的大量计算问题，在研制过程中期加入了研制小组。原本的</a:t>
            </a:r>
            <a:r>
              <a:rPr lang="en-US" altLang="zh-CN" dirty="0"/>
              <a:t>ENIAC</a:t>
            </a:r>
            <a:r>
              <a:rPr lang="zh-CN" altLang="en-US" dirty="0"/>
              <a:t>存在两个问题，没有存储器且它用布线接板进行控制，甚至要搭接几天，计算速度也就被这一工作抵消了。</a:t>
            </a:r>
          </a:p>
          <a:p>
            <a:endParaRPr lang="zh-CN" altLang="en-US" dirty="0"/>
          </a:p>
        </p:txBody>
      </p:sp>
      <p:sp>
        <p:nvSpPr>
          <p:cNvPr id="4" name="灯片编号占位符 3"/>
          <p:cNvSpPr>
            <a:spLocks noGrp="1"/>
          </p:cNvSpPr>
          <p:nvPr>
            <p:ph type="sldNum" sz="quarter" idx="5"/>
          </p:nvPr>
        </p:nvSpPr>
        <p:spPr/>
        <p:txBody>
          <a:bodyPr/>
          <a:lstStyle/>
          <a:p>
            <a:fld id="{8DA2099C-E03D-4BEA-80BD-EC59252D8E32}" type="slidenum">
              <a:rPr lang="zh-CN" altLang="en-US" smtClean="0"/>
              <a:pPr/>
              <a:t>24</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总结：</a:t>
            </a:r>
            <a:br>
              <a:rPr lang="zh-CN" altLang="en-US" dirty="0"/>
            </a:br>
            <a:endParaRPr lang="zh-CN" altLang="en-US" dirty="0"/>
          </a:p>
          <a:p>
            <a:r>
              <a:rPr lang="zh-CN" altLang="en-US" dirty="0"/>
              <a:t>冯</a:t>
            </a:r>
            <a:r>
              <a:rPr lang="en-US" altLang="zh-CN" dirty="0"/>
              <a:t>.</a:t>
            </a:r>
            <a:r>
              <a:rPr lang="zh-CN" altLang="en-US" dirty="0"/>
              <a:t>诺依曼指出：程序只是一种（特殊）的数据，它可以像数据一样被处理，因此可以和数据一起被存储在同一个存储器中</a:t>
            </a:r>
            <a:r>
              <a:rPr lang="en-US" altLang="zh-CN" dirty="0"/>
              <a:t>——</a:t>
            </a:r>
            <a:r>
              <a:rPr lang="zh-CN" altLang="en-US" dirty="0"/>
              <a:t>这就是著名的冯</a:t>
            </a:r>
            <a:r>
              <a:rPr lang="en-US" altLang="zh-CN" dirty="0"/>
              <a:t>.</a:t>
            </a:r>
            <a:r>
              <a:rPr lang="zh-CN" altLang="en-US" dirty="0"/>
              <a:t>诺依曼原理。注意</a:t>
            </a:r>
            <a:r>
              <a:rPr lang="en-US" altLang="zh-CN" dirty="0"/>
              <a:t>:</a:t>
            </a:r>
            <a:r>
              <a:rPr lang="zh-CN" altLang="en-US" dirty="0"/>
              <a:t>数据总线和地址总线共用。</a:t>
            </a:r>
          </a:p>
          <a:p>
            <a:r>
              <a:rPr lang="zh-CN" altLang="en-US" dirty="0"/>
              <a:t>哈佛结构</a:t>
            </a:r>
            <a:r>
              <a:rPr lang="en-US" altLang="zh-CN" dirty="0"/>
              <a:t>:</a:t>
            </a:r>
            <a:endParaRPr lang="zh-CN" altLang="en-US" dirty="0"/>
          </a:p>
          <a:p>
            <a:r>
              <a:rPr lang="zh-CN" altLang="en-US" dirty="0"/>
              <a:t>哈佛结构是一种并行体系结构，它的主要特点是将程序和数据存储在不同的存储空间中，即程序存储器和数据存储器是两个独立的存储器，每个存储器独立编址、独立访问。与两个存储器相对应的是系统的</a:t>
            </a:r>
            <a:r>
              <a:rPr lang="en-US" altLang="zh-CN" dirty="0"/>
              <a:t>4</a:t>
            </a:r>
            <a:r>
              <a:rPr lang="zh-CN" altLang="en-US" dirty="0"/>
              <a:t>条总线：程序的数据总线与地址总线，数据的数据总线与地址总线。这种分离的程序总线和数据总线允许在一个机器周期内同时获得指令字（来自程序存储器）和操作数（来自数据存储器），从而提高了执行速度，使数据的吞吐率提高了</a:t>
            </a:r>
            <a:r>
              <a:rPr lang="en-US" altLang="zh-CN" dirty="0"/>
              <a:t>1</a:t>
            </a:r>
            <a:r>
              <a:rPr lang="zh-CN" altLang="en-US" dirty="0"/>
              <a:t>倍。又由于程序和数据存储器在两个分开的物理空间中，因此取指和执行能完全重叠。</a:t>
            </a:r>
            <a:r>
              <a:rPr lang="en-US" altLang="zh-CN" dirty="0"/>
              <a:t>CPU</a:t>
            </a:r>
            <a:r>
              <a:rPr lang="zh-CN" altLang="en-US" dirty="0"/>
              <a:t>首先到程序指令存储器中读取程序指令内容，解码后得到数据地址，再到相应的数据存储器中读取数据，并进行下一步的操作（通常是执行）。</a:t>
            </a:r>
          </a:p>
          <a:p>
            <a:r>
              <a:rPr lang="zh-CN" altLang="en-US" dirty="0"/>
              <a:t/>
            </a:r>
            <a:br>
              <a:rPr lang="zh-CN" altLang="en-US" dirty="0"/>
            </a:b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8DA2099C-E03D-4BEA-80BD-EC59252D8E32}" type="slidenum">
              <a:rPr lang="zh-CN" altLang="en-US" smtClean="0"/>
              <a:pPr/>
              <a:t>25</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defRPr/>
            </a:pPr>
            <a:r>
              <a:rPr lang="en-US" altLang="zh-CN" dirty="0"/>
              <a:t>AX――</a:t>
            </a:r>
            <a:r>
              <a:rPr lang="zh-CN" altLang="en-US" dirty="0"/>
              <a:t>累加器（</a:t>
            </a:r>
            <a:r>
              <a:rPr lang="en-US" altLang="zh-CN" dirty="0"/>
              <a:t>Accumulator</a:t>
            </a:r>
            <a:r>
              <a:rPr lang="zh-CN" altLang="en-US" dirty="0"/>
              <a:t>），使用频度最高</a:t>
            </a:r>
            <a:br>
              <a:rPr lang="zh-CN" altLang="en-US" dirty="0"/>
            </a:br>
            <a:r>
              <a:rPr lang="en-US" altLang="zh-CN" dirty="0"/>
              <a:t>BX――</a:t>
            </a:r>
            <a:r>
              <a:rPr lang="zh-CN" altLang="en-US" dirty="0"/>
              <a:t>基址寄存器（</a:t>
            </a:r>
            <a:r>
              <a:rPr lang="en-US" altLang="zh-CN" dirty="0"/>
              <a:t>Base Register</a:t>
            </a:r>
            <a:r>
              <a:rPr lang="zh-CN" altLang="en-US" dirty="0"/>
              <a:t>），常存放存储器地址</a:t>
            </a:r>
            <a:br>
              <a:rPr lang="zh-CN" altLang="en-US" dirty="0"/>
            </a:br>
            <a:r>
              <a:rPr lang="en-US" altLang="zh-CN" dirty="0"/>
              <a:t>CX――</a:t>
            </a:r>
            <a:r>
              <a:rPr lang="zh-CN" altLang="en-US" dirty="0"/>
              <a:t>计数器（</a:t>
            </a:r>
            <a:r>
              <a:rPr lang="en-US" altLang="zh-CN" dirty="0"/>
              <a:t>Count Register</a:t>
            </a:r>
            <a:r>
              <a:rPr lang="zh-CN" altLang="en-US" dirty="0"/>
              <a:t>），常作为计数器</a:t>
            </a:r>
            <a:br>
              <a:rPr lang="zh-CN" altLang="en-US" dirty="0"/>
            </a:br>
            <a:r>
              <a:rPr lang="en-US" altLang="zh-CN" dirty="0"/>
              <a:t>DX――</a:t>
            </a:r>
            <a:r>
              <a:rPr lang="zh-CN" altLang="en-US" dirty="0"/>
              <a:t>数据寄存器（</a:t>
            </a:r>
            <a:r>
              <a:rPr lang="en-US" altLang="zh-CN" dirty="0"/>
              <a:t>Data Register</a:t>
            </a:r>
            <a:r>
              <a:rPr lang="zh-CN" altLang="en-US" dirty="0"/>
              <a:t>），存放数据</a:t>
            </a:r>
            <a:br>
              <a:rPr lang="zh-CN" altLang="en-US" dirty="0"/>
            </a:br>
            <a:r>
              <a:rPr lang="en-US" altLang="zh-CN" dirty="0"/>
              <a:t>SI――</a:t>
            </a:r>
            <a:r>
              <a:rPr lang="zh-CN" altLang="en-US" dirty="0"/>
              <a:t>源变址寄存器（</a:t>
            </a:r>
            <a:r>
              <a:rPr lang="en-US" altLang="zh-CN" dirty="0"/>
              <a:t>Source Index</a:t>
            </a:r>
            <a:r>
              <a:rPr lang="zh-CN" altLang="en-US" dirty="0"/>
              <a:t>），常保存存储单元地址</a:t>
            </a:r>
            <a:br>
              <a:rPr lang="zh-CN" altLang="en-US" dirty="0"/>
            </a:br>
            <a:r>
              <a:rPr lang="en-US" altLang="zh-CN" dirty="0"/>
              <a:t>DI――</a:t>
            </a:r>
            <a:r>
              <a:rPr lang="zh-CN" altLang="en-US" dirty="0"/>
              <a:t>目的变址寄存器（</a:t>
            </a:r>
            <a:r>
              <a:rPr lang="en-US" altLang="zh-CN" dirty="0"/>
              <a:t>Destination Index</a:t>
            </a:r>
            <a:r>
              <a:rPr lang="zh-CN" altLang="en-US" dirty="0"/>
              <a:t>），常保存存储单元地址</a:t>
            </a:r>
            <a:br>
              <a:rPr lang="zh-CN" altLang="en-US" dirty="0"/>
            </a:br>
            <a:r>
              <a:rPr lang="en-US" altLang="zh-CN" dirty="0"/>
              <a:t>BP――</a:t>
            </a:r>
            <a:r>
              <a:rPr lang="zh-CN" altLang="en-US" dirty="0"/>
              <a:t>基址指针寄存器（</a:t>
            </a:r>
            <a:r>
              <a:rPr lang="en-US" altLang="zh-CN" dirty="0"/>
              <a:t>Base Pointer</a:t>
            </a:r>
            <a:r>
              <a:rPr lang="zh-CN" altLang="en-US" dirty="0"/>
              <a:t>），表示堆栈区域中的基地址</a:t>
            </a:r>
            <a:br>
              <a:rPr lang="zh-CN" altLang="en-US" dirty="0"/>
            </a:br>
            <a:r>
              <a:rPr lang="en-US" altLang="zh-CN" dirty="0"/>
              <a:t>SP――</a:t>
            </a:r>
            <a:r>
              <a:rPr lang="zh-CN" altLang="en-US" dirty="0"/>
              <a:t>堆栈指针寄存器（</a:t>
            </a:r>
            <a:r>
              <a:rPr lang="en-US" altLang="zh-CN" dirty="0"/>
              <a:t>Stack Pointer</a:t>
            </a:r>
            <a:r>
              <a:rPr lang="zh-CN" altLang="en-US" dirty="0"/>
              <a:t>），指示堆栈区域的栈顶地址</a:t>
            </a:r>
            <a:br>
              <a:rPr lang="zh-CN" altLang="en-US" dirty="0"/>
            </a:br>
            <a:r>
              <a:rPr lang="en-US" altLang="zh-CN" dirty="0"/>
              <a:t>IP――</a:t>
            </a:r>
            <a:r>
              <a:rPr lang="zh-CN" altLang="en-US" dirty="0"/>
              <a:t>指令指针寄存器（</a:t>
            </a:r>
            <a:r>
              <a:rPr lang="en-US" altLang="zh-CN" dirty="0"/>
              <a:t>Instruction Pointer</a:t>
            </a:r>
            <a:r>
              <a:rPr lang="zh-CN" altLang="en-US" dirty="0"/>
              <a:t>），指示要执行指令所在存储单元的地址。</a:t>
            </a:r>
            <a:r>
              <a:rPr lang="en-US" altLang="zh-CN" dirty="0"/>
              <a:t>IP</a:t>
            </a:r>
            <a:r>
              <a:rPr lang="zh-CN" altLang="en-US" dirty="0"/>
              <a:t>寄存器是一个专用寄存器。</a:t>
            </a:r>
          </a:p>
          <a:p>
            <a:endParaRPr lang="zh-CN" altLang="en-US" dirty="0"/>
          </a:p>
        </p:txBody>
      </p:sp>
      <p:sp>
        <p:nvSpPr>
          <p:cNvPr id="4" name="灯片编号占位符 3"/>
          <p:cNvSpPr>
            <a:spLocks noGrp="1"/>
          </p:cNvSpPr>
          <p:nvPr>
            <p:ph type="sldNum" sz="quarter" idx="5"/>
          </p:nvPr>
        </p:nvSpPr>
        <p:spPr/>
        <p:txBody>
          <a:bodyPr/>
          <a:lstStyle/>
          <a:p>
            <a:fld id="{8DA2099C-E03D-4BEA-80BD-EC59252D8E32}" type="slidenum">
              <a:rPr lang="zh-CN" altLang="en-US" smtClean="0"/>
              <a:pPr/>
              <a:t>27</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A2099C-E03D-4BEA-80BD-EC59252D8E32}" type="slidenum">
              <a:rPr lang="zh-CN" altLang="en-US" smtClean="0"/>
              <a:pPr/>
              <a:t>28</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辅助存储器是一种计算机存储器，它不能由计算机的中央处理器（</a:t>
            </a:r>
            <a:r>
              <a:rPr lang="en-US" altLang="zh-CN" dirty="0"/>
              <a:t>CPU</a:t>
            </a:r>
            <a:r>
              <a:rPr lang="zh-CN" altLang="en-US" dirty="0"/>
              <a:t>）直接存取，通常作为非易失性存储器使用。这种存储器最常见的形式之一是计算机的硬盘驱动器，它用于存储操作系统（</a:t>
            </a:r>
            <a:r>
              <a:rPr lang="en-US" altLang="zh-CN" dirty="0"/>
              <a:t>OS</a:t>
            </a:r>
            <a:r>
              <a:rPr lang="zh-CN" altLang="en-US" dirty="0"/>
              <a:t>）和其他程序。其他形式的辅助内存包括用于</a:t>
            </a:r>
            <a:r>
              <a:rPr lang="en-US" altLang="zh-CN" dirty="0"/>
              <a:t>CD</a:t>
            </a:r>
            <a:r>
              <a:rPr lang="zh-CN" altLang="en-US" dirty="0"/>
              <a:t>（</a:t>
            </a:r>
            <a:r>
              <a:rPr lang="en-US" altLang="zh-CN" dirty="0"/>
              <a:t>CD</a:t>
            </a:r>
            <a:r>
              <a:rPr lang="zh-CN" altLang="en-US" dirty="0"/>
              <a:t>）或数字多功能光盘（</a:t>
            </a:r>
            <a:r>
              <a:rPr lang="en-US" altLang="zh-CN" dirty="0"/>
              <a:t>DVD</a:t>
            </a:r>
            <a:r>
              <a:rPr lang="zh-CN" altLang="en-US" dirty="0"/>
              <a:t>）的磁盘驱动器，以及可移动闪存。</a:t>
            </a:r>
            <a:endParaRPr lang="en-US" altLang="zh-CN" dirty="0"/>
          </a:p>
          <a:p>
            <a:endParaRPr lang="en-US" altLang="zh-CN" dirty="0"/>
          </a:p>
          <a:p>
            <a:r>
              <a:rPr lang="en-US" altLang="zh-CN" dirty="0"/>
              <a:t>Intel i5-12400</a:t>
            </a:r>
            <a:r>
              <a:rPr lang="zh-CN" altLang="en-US" dirty="0"/>
              <a:t>采用</a:t>
            </a:r>
            <a:r>
              <a:rPr lang="en-US" altLang="zh-CN" dirty="0"/>
              <a:t>Intel 10nm</a:t>
            </a:r>
            <a:r>
              <a:rPr lang="zh-CN" altLang="en-US" dirty="0"/>
              <a:t>工艺，</a:t>
            </a:r>
            <a:r>
              <a:rPr lang="en-US" altLang="zh-CN" dirty="0"/>
              <a:t>6</a:t>
            </a:r>
            <a:r>
              <a:rPr lang="zh-CN" altLang="en-US" dirty="0"/>
              <a:t>核心</a:t>
            </a:r>
            <a:r>
              <a:rPr lang="en-US" altLang="zh-CN" dirty="0"/>
              <a:t>12</a:t>
            </a:r>
            <a:r>
              <a:rPr lang="zh-CN" altLang="en-US" dirty="0"/>
              <a:t>线程，默认主频</a:t>
            </a:r>
            <a:r>
              <a:rPr lang="en-US" altLang="zh-CN" dirty="0"/>
              <a:t>2.5GHz</a:t>
            </a:r>
            <a:r>
              <a:rPr lang="zh-CN" altLang="en-US" dirty="0"/>
              <a:t>，单核睿频</a:t>
            </a:r>
            <a:r>
              <a:rPr lang="en-US" altLang="zh-CN" dirty="0"/>
              <a:t>4.4GHz</a:t>
            </a:r>
            <a:r>
              <a:rPr lang="zh-CN" altLang="en-US" dirty="0"/>
              <a:t>，全核睿频</a:t>
            </a:r>
            <a:r>
              <a:rPr lang="en-US" altLang="zh-CN" dirty="0"/>
              <a:t>4.0GHz</a:t>
            </a:r>
            <a:r>
              <a:rPr lang="zh-CN" altLang="en-US" dirty="0"/>
              <a:t>，</a:t>
            </a:r>
            <a:r>
              <a:rPr lang="en-US" altLang="zh-CN" dirty="0"/>
              <a:t>L3</a:t>
            </a:r>
            <a:r>
              <a:rPr lang="zh-CN" altLang="en-US" dirty="0"/>
              <a:t>缓存</a:t>
            </a:r>
            <a:r>
              <a:rPr lang="en-US" altLang="zh-CN" dirty="0"/>
              <a:t>18MB</a:t>
            </a:r>
            <a:r>
              <a:rPr lang="zh-CN" altLang="en-US" dirty="0"/>
              <a:t>，集成</a:t>
            </a:r>
            <a:r>
              <a:rPr lang="en-US" altLang="zh-CN" dirty="0"/>
              <a:t>UHD 730</a:t>
            </a:r>
            <a:r>
              <a:rPr lang="zh-CN" altLang="en-US" dirty="0"/>
              <a:t>核显，</a:t>
            </a:r>
            <a:r>
              <a:rPr lang="en-US" altLang="zh-CN" dirty="0"/>
              <a:t>LGA 1700</a:t>
            </a:r>
            <a:r>
              <a:rPr lang="zh-CN" altLang="en-US" dirty="0"/>
              <a:t>接口，</a:t>
            </a:r>
            <a:r>
              <a:rPr lang="en-US" altLang="zh-CN" dirty="0"/>
              <a:t>TDP 65W</a:t>
            </a:r>
            <a:r>
              <a:rPr lang="zh-CN" altLang="en-US" dirty="0"/>
              <a:t>，支持</a:t>
            </a:r>
            <a:r>
              <a:rPr lang="en-US" altLang="zh-CN" dirty="0"/>
              <a:t>DDR4</a:t>
            </a:r>
            <a:r>
              <a:rPr lang="zh-CN" altLang="en-US" dirty="0"/>
              <a:t>和</a:t>
            </a:r>
            <a:r>
              <a:rPr lang="en-US" altLang="zh-CN" dirty="0"/>
              <a:t>DDR5</a:t>
            </a:r>
            <a:r>
              <a:rPr lang="zh-CN" altLang="en-US" dirty="0"/>
              <a:t>内存，最高支持</a:t>
            </a:r>
            <a:r>
              <a:rPr lang="en-US" altLang="zh-CN" dirty="0"/>
              <a:t>PCI-E 5.0</a:t>
            </a:r>
            <a:r>
              <a:rPr lang="zh-CN" altLang="en-US" dirty="0"/>
              <a:t>。</a:t>
            </a:r>
          </a:p>
          <a:p>
            <a:endParaRPr lang="zh-CN" altLang="en-US" dirty="0"/>
          </a:p>
        </p:txBody>
      </p:sp>
      <p:sp>
        <p:nvSpPr>
          <p:cNvPr id="4" name="灯片编号占位符 3"/>
          <p:cNvSpPr>
            <a:spLocks noGrp="1"/>
          </p:cNvSpPr>
          <p:nvPr>
            <p:ph type="sldNum" sz="quarter" idx="5"/>
          </p:nvPr>
        </p:nvSpPr>
        <p:spPr/>
        <p:txBody>
          <a:bodyPr/>
          <a:lstStyle/>
          <a:p>
            <a:fld id="{8DA2099C-E03D-4BEA-80BD-EC59252D8E32}" type="slidenum">
              <a:rPr lang="zh-CN" altLang="en-US" smtClean="0"/>
              <a:pPr/>
              <a:t>32</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defRPr/>
            </a:pPr>
            <a:r>
              <a:rPr lang="en-US" altLang="zh-CN" dirty="0"/>
              <a:t>I5 12400 256GB 38</a:t>
            </a:r>
            <a:r>
              <a:rPr lang="zh-CN" altLang="en-US" dirty="0"/>
              <a:t>根地址线</a:t>
            </a:r>
          </a:p>
          <a:p>
            <a:endParaRPr lang="zh-CN" altLang="en-US" dirty="0"/>
          </a:p>
        </p:txBody>
      </p:sp>
      <p:sp>
        <p:nvSpPr>
          <p:cNvPr id="4" name="灯片编号占位符 3"/>
          <p:cNvSpPr>
            <a:spLocks noGrp="1"/>
          </p:cNvSpPr>
          <p:nvPr>
            <p:ph type="sldNum" sz="quarter" idx="5"/>
          </p:nvPr>
        </p:nvSpPr>
        <p:spPr/>
        <p:txBody>
          <a:bodyPr/>
          <a:lstStyle/>
          <a:p>
            <a:fld id="{8DA2099C-E03D-4BEA-80BD-EC59252D8E32}" type="slidenum">
              <a:rPr lang="zh-CN" altLang="en-US" smtClean="0"/>
              <a:pPr/>
              <a:t>37</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defRPr/>
            </a:pPr>
            <a:r>
              <a:rPr lang="en-US" altLang="zh-CN" dirty="0"/>
              <a:t>PCIe</a:t>
            </a:r>
            <a:r>
              <a:rPr lang="zh-CN" altLang="en-US" dirty="0"/>
              <a:t> </a:t>
            </a:r>
            <a:r>
              <a:rPr lang="en-US" altLang="zh-CN" dirty="0"/>
              <a:t>5.0</a:t>
            </a:r>
            <a:r>
              <a:rPr lang="zh-CN" altLang="en-US" dirty="0"/>
              <a:t>协议，单通道</a:t>
            </a:r>
            <a:r>
              <a:rPr lang="en-US" altLang="zh-CN" dirty="0"/>
              <a:t>4GB/s</a:t>
            </a:r>
            <a:r>
              <a:rPr lang="zh-CN" altLang="en-US" dirty="0"/>
              <a:t>，</a:t>
            </a:r>
            <a:r>
              <a:rPr lang="en-US" altLang="zh-CN" sz="1200" b="0" i="0" kern="1200" dirty="0">
                <a:solidFill>
                  <a:schemeClr val="tx1"/>
                </a:solidFill>
                <a:effectLst/>
                <a:latin typeface="宋体" panose="02010600030101010101" pitchFamily="2" charset="-122"/>
                <a:ea typeface="宋体" panose="02010600030101010101" pitchFamily="2" charset="-122"/>
                <a:cs typeface="+mn-cs"/>
              </a:rPr>
              <a:t>M.2</a:t>
            </a:r>
            <a:r>
              <a:rPr lang="en-US" altLang="zh-CN" sz="1200" b="0" i="0" kern="1200" baseline="0" dirty="0">
                <a:solidFill>
                  <a:schemeClr val="tx1"/>
                </a:solidFill>
                <a:effectLst/>
                <a:latin typeface="宋体" panose="02010600030101010101" pitchFamily="2" charset="-122"/>
                <a:ea typeface="宋体" panose="02010600030101010101" pitchFamily="2" charset="-122"/>
                <a:cs typeface="+mn-cs"/>
              </a:rPr>
              <a:t> </a:t>
            </a:r>
            <a:r>
              <a:rPr lang="en-US" altLang="zh-CN" dirty="0"/>
              <a:t>SSD</a:t>
            </a:r>
            <a:r>
              <a:rPr lang="zh-CN" altLang="en-US" dirty="0"/>
              <a:t>硬盘读</a:t>
            </a:r>
            <a:r>
              <a:rPr lang="en-US" altLang="zh-CN" dirty="0"/>
              <a:t>14GB/s</a:t>
            </a:r>
            <a:r>
              <a:rPr lang="zh-CN" altLang="en-US" dirty="0"/>
              <a:t>，写</a:t>
            </a:r>
            <a:r>
              <a:rPr lang="en-US" altLang="zh-CN" dirty="0"/>
              <a:t>9GB/s</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8DA2099C-E03D-4BEA-80BD-EC59252D8E32}" type="slidenum">
              <a:rPr lang="zh-CN" altLang="en-US" smtClean="0"/>
              <a:pPr/>
              <a:t>39</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字长是</a:t>
            </a:r>
            <a:r>
              <a:rPr lang="en-US" altLang="zh-CN" dirty="0"/>
              <a:t>CPU</a:t>
            </a:r>
            <a:r>
              <a:rPr lang="zh-CN" altLang="en-US" dirty="0"/>
              <a:t>的主要技术指标之一，指的是</a:t>
            </a:r>
            <a:r>
              <a:rPr lang="en-US" altLang="zh-CN" dirty="0"/>
              <a:t>CPU</a:t>
            </a:r>
            <a:r>
              <a:rPr lang="zh-CN" altLang="en-US" dirty="0"/>
              <a:t>一次能</a:t>
            </a:r>
            <a:r>
              <a:rPr lang="zh-CN" altLang="en-US" dirty="0">
                <a:hlinkClick r:id="rId3"/>
              </a:rPr>
              <a:t>并行处理</a:t>
            </a:r>
            <a:r>
              <a:rPr lang="zh-CN" altLang="en-US" dirty="0"/>
              <a:t>的</a:t>
            </a:r>
            <a:r>
              <a:rPr lang="zh-CN" altLang="en-US" dirty="0">
                <a:hlinkClick r:id="rId4"/>
              </a:rPr>
              <a:t>二进制</a:t>
            </a:r>
            <a:r>
              <a:rPr lang="zh-CN" altLang="en-US" dirty="0">
                <a:hlinkClick r:id="rId5"/>
              </a:rPr>
              <a:t>位数</a:t>
            </a:r>
            <a:r>
              <a:rPr lang="zh-CN" altLang="en-US" dirty="0"/>
              <a:t>，字长总是</a:t>
            </a:r>
            <a:r>
              <a:rPr lang="en-US" altLang="zh-CN" dirty="0"/>
              <a:t>8</a:t>
            </a:r>
            <a:r>
              <a:rPr lang="zh-CN" altLang="en-US" dirty="0"/>
              <a:t>的整数倍，通常</a:t>
            </a:r>
            <a:r>
              <a:rPr lang="en-US" altLang="zh-CN" dirty="0"/>
              <a:t>PC</a:t>
            </a:r>
            <a:r>
              <a:rPr lang="zh-CN" altLang="en-US" dirty="0"/>
              <a:t>机的字长为</a:t>
            </a:r>
            <a:r>
              <a:rPr lang="en-US" altLang="zh-CN" dirty="0"/>
              <a:t>16</a:t>
            </a:r>
            <a:r>
              <a:rPr lang="zh-CN" altLang="en-US" dirty="0"/>
              <a:t>位（早期），</a:t>
            </a:r>
            <a:r>
              <a:rPr lang="en-US" altLang="zh-CN" dirty="0"/>
              <a:t>32</a:t>
            </a:r>
            <a:r>
              <a:rPr lang="zh-CN" altLang="en-US" dirty="0"/>
              <a:t>位，</a:t>
            </a:r>
            <a:r>
              <a:rPr lang="en-US" altLang="zh-CN" dirty="0"/>
              <a:t>64</a:t>
            </a:r>
            <a:r>
              <a:rPr lang="zh-CN" altLang="en-US" dirty="0"/>
              <a:t>位。</a:t>
            </a:r>
            <a:endParaRPr lang="en-US" altLang="zh-CN" baseline="30000" dirty="0"/>
          </a:p>
          <a:p>
            <a:r>
              <a:rPr lang="zh-CN" altLang="en-US" dirty="0"/>
              <a:t>存储周期：连续启动两次读或写操作所需间隔的最小时间</a:t>
            </a:r>
          </a:p>
          <a:p>
            <a:endParaRPr lang="zh-CN" altLang="en-US" dirty="0"/>
          </a:p>
        </p:txBody>
      </p:sp>
      <p:sp>
        <p:nvSpPr>
          <p:cNvPr id="4" name="灯片编号占位符 3"/>
          <p:cNvSpPr>
            <a:spLocks noGrp="1"/>
          </p:cNvSpPr>
          <p:nvPr>
            <p:ph type="sldNum" sz="quarter" idx="5"/>
          </p:nvPr>
        </p:nvSpPr>
        <p:spPr/>
        <p:txBody>
          <a:bodyPr/>
          <a:lstStyle/>
          <a:p>
            <a:fld id="{8DA2099C-E03D-4BEA-80BD-EC59252D8E32}" type="slidenum">
              <a:rPr lang="zh-CN" altLang="en-US" smtClean="0"/>
              <a:pPr/>
              <a:t>43</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DA2099C-E03D-4BEA-80BD-EC59252D8E32}" type="slidenum">
              <a:rPr lang="zh-CN" altLang="en-US" smtClean="0"/>
              <a:pPr/>
              <a:t>45</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742950" y="685800"/>
            <a:ext cx="8420100" cy="2127250"/>
          </a:xfrm>
        </p:spPr>
        <p:txBody>
          <a:bodyPr/>
          <a:lstStyle>
            <a:lvl1pPr algn="ctr">
              <a:defRPr sz="5400" b="1">
                <a:solidFill>
                  <a:srgbClr val="333399"/>
                </a:solidFill>
                <a:latin typeface="黑体" panose="02010609060101010101" pitchFamily="2" charset="-122"/>
                <a:ea typeface="黑体" panose="02010609060101010101" pitchFamily="2" charset="-122"/>
              </a:defRPr>
            </a:lvl1pPr>
          </a:lstStyle>
          <a:p>
            <a:pPr lvl="0"/>
            <a:r>
              <a:rPr lang="zh-CN" altLang="en-US" noProof="0" dirty="0"/>
              <a:t>单击此处编辑母版标题样式</a:t>
            </a:r>
            <a:endParaRPr lang="en-US" altLang="zh-CN" noProof="0" dirty="0"/>
          </a:p>
        </p:txBody>
      </p:sp>
      <p:sp>
        <p:nvSpPr>
          <p:cNvPr id="16387" name="Rectangle 3"/>
          <p:cNvSpPr>
            <a:spLocks noGrp="1" noChangeArrowheads="1"/>
          </p:cNvSpPr>
          <p:nvPr>
            <p:ph type="subTitle" idx="1"/>
          </p:nvPr>
        </p:nvSpPr>
        <p:spPr>
          <a:xfrm>
            <a:off x="1485900" y="3270250"/>
            <a:ext cx="6934200" cy="2209800"/>
          </a:xfrm>
        </p:spPr>
        <p:txBody>
          <a:bodyPr/>
          <a:lstStyle>
            <a:lvl1pPr marL="0" indent="0" algn="ctr">
              <a:buFont typeface="Wingdings" panose="05000000000000000000" pitchFamily="2" charset="2"/>
              <a:buNone/>
              <a:defRPr sz="3600" b="1">
                <a:latin typeface="黑体" panose="02010609060101010101" pitchFamily="2" charset="-122"/>
                <a:ea typeface="黑体" panose="02010609060101010101" pitchFamily="2" charset="-122"/>
              </a:defRPr>
            </a:lvl1pPr>
          </a:lstStyle>
          <a:p>
            <a:pPr lvl="0"/>
            <a:r>
              <a:rPr lang="zh-CN" altLang="en-US" noProof="0" dirty="0"/>
              <a:t>单击此处编辑母版副标题样式</a:t>
            </a:r>
            <a:endParaRPr lang="en-US" altLang="zh-CN" noProof="0" dirty="0"/>
          </a:p>
        </p:txBody>
      </p:sp>
      <p:sp>
        <p:nvSpPr>
          <p:cNvPr id="16388" name="Rectangle 4"/>
          <p:cNvSpPr>
            <a:spLocks noGrp="1" noChangeArrowheads="1"/>
          </p:cNvSpPr>
          <p:nvPr>
            <p:ph type="dt" sz="half" idx="2"/>
          </p:nvPr>
        </p:nvSpPr>
        <p:spPr/>
        <p:txBody>
          <a:bodyPr/>
          <a:lstStyle>
            <a:lvl1pPr>
              <a:defRPr/>
            </a:lvl1pPr>
          </a:lstStyle>
          <a:p>
            <a:endParaRPr lang="en-US" altLang="zh-CN"/>
          </a:p>
        </p:txBody>
      </p:sp>
      <p:sp>
        <p:nvSpPr>
          <p:cNvPr id="16389" name="Rectangle 5"/>
          <p:cNvSpPr>
            <a:spLocks noGrp="1" noChangeArrowheads="1"/>
          </p:cNvSpPr>
          <p:nvPr>
            <p:ph type="ftr" sz="quarter" idx="3"/>
          </p:nvPr>
        </p:nvSpPr>
        <p:spPr/>
        <p:txBody>
          <a:bodyPr/>
          <a:lstStyle>
            <a:lvl1pPr>
              <a:defRPr/>
            </a:lvl1pPr>
          </a:lstStyle>
          <a:p>
            <a:endParaRPr lang="en-US" altLang="zh-CN"/>
          </a:p>
        </p:txBody>
      </p:sp>
      <p:sp>
        <p:nvSpPr>
          <p:cNvPr id="16390" name="Rectangle 6"/>
          <p:cNvSpPr>
            <a:spLocks noGrp="1" noChangeArrowheads="1"/>
          </p:cNvSpPr>
          <p:nvPr>
            <p:ph type="sldNum" sz="quarter" idx="4"/>
          </p:nvPr>
        </p:nvSpPr>
        <p:spPr/>
        <p:txBody>
          <a:bodyPr/>
          <a:lstStyle>
            <a:lvl1pPr>
              <a:defRPr/>
            </a:lvl1pPr>
          </a:lstStyle>
          <a:p>
            <a:fld id="{AC80574E-8B94-4515-ADE1-BF6C35829DF0}" type="slidenum">
              <a:rPr lang="zh-CN" altLang="en-US"/>
              <a:pPr/>
              <a:t>‹#›</a:t>
            </a:fld>
            <a:endParaRPr lang="en-US" altLang="zh-CN"/>
          </a:p>
        </p:txBody>
      </p:sp>
      <p:sp>
        <p:nvSpPr>
          <p:cNvPr id="16392" name="Rectangle 8" descr="Gold bar"/>
          <p:cNvSpPr>
            <a:spLocks noChangeArrowheads="1"/>
          </p:cNvSpPr>
          <p:nvPr/>
        </p:nvSpPr>
        <p:spPr bwMode="auto">
          <a:xfrm>
            <a:off x="247650" y="2889250"/>
            <a:ext cx="3109913" cy="201613"/>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6393" name="Rectangle 9" descr="Orange bar"/>
          <p:cNvSpPr>
            <a:spLocks noChangeArrowheads="1"/>
          </p:cNvSpPr>
          <p:nvPr/>
        </p:nvSpPr>
        <p:spPr bwMode="auto">
          <a:xfrm>
            <a:off x="3357563" y="2889250"/>
            <a:ext cx="3108325" cy="201613"/>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6394" name="Rectangle 10" descr="Slate bar"/>
          <p:cNvSpPr>
            <a:spLocks noChangeArrowheads="1"/>
          </p:cNvSpPr>
          <p:nvPr/>
        </p:nvSpPr>
        <p:spPr bwMode="auto">
          <a:xfrm>
            <a:off x="6465888" y="2889250"/>
            <a:ext cx="3109912" cy="201613"/>
          </a:xfrm>
          <a:prstGeom prst="rect">
            <a:avLst/>
          </a:prstGeom>
          <a:solidFill>
            <a:srgbClr val="333399"/>
          </a:solidFill>
          <a:ln>
            <a:noFill/>
          </a:ln>
          <a:effectLst/>
        </p:spPr>
        <p:txBody>
          <a:bodyPr wrap="none" anchor="ctr"/>
          <a:lstStyle/>
          <a:p>
            <a:endParaRPr lang="zh-CN" altLang="en-US">
              <a:solidFill>
                <a:srgbClr val="333399"/>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标题幻灯片">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742950" y="685800"/>
            <a:ext cx="8420100" cy="2127250"/>
          </a:xfrm>
        </p:spPr>
        <p:txBody>
          <a:bodyPr/>
          <a:lstStyle>
            <a:lvl1pPr algn="ctr">
              <a:defRPr sz="5400" b="1">
                <a:solidFill>
                  <a:srgbClr val="333399"/>
                </a:solidFill>
                <a:latin typeface="黑体" panose="02010609060101010101" pitchFamily="2" charset="-122"/>
                <a:ea typeface="黑体" panose="02010609060101010101" pitchFamily="2" charset="-122"/>
              </a:defRPr>
            </a:lvl1pPr>
          </a:lstStyle>
          <a:p>
            <a:pPr lvl="0"/>
            <a:r>
              <a:rPr lang="zh-CN" altLang="en-US" noProof="0" dirty="0"/>
              <a:t>单击此处编辑母版标题样式</a:t>
            </a:r>
            <a:endParaRPr lang="en-US" altLang="zh-CN" noProof="0" dirty="0"/>
          </a:p>
        </p:txBody>
      </p:sp>
      <p:sp>
        <p:nvSpPr>
          <p:cNvPr id="16387" name="Rectangle 3"/>
          <p:cNvSpPr>
            <a:spLocks noGrp="1" noChangeArrowheads="1"/>
          </p:cNvSpPr>
          <p:nvPr>
            <p:ph type="subTitle" idx="1"/>
          </p:nvPr>
        </p:nvSpPr>
        <p:spPr>
          <a:xfrm>
            <a:off x="1485900" y="3270250"/>
            <a:ext cx="6934200" cy="2209800"/>
          </a:xfrm>
        </p:spPr>
        <p:txBody>
          <a:bodyPr/>
          <a:lstStyle>
            <a:lvl1pPr marL="0" indent="0" algn="ctr">
              <a:buFont typeface="Wingdings" panose="05000000000000000000" pitchFamily="2" charset="2"/>
              <a:buNone/>
              <a:defRPr sz="3600" b="1">
                <a:latin typeface="黑体" panose="02010609060101010101" pitchFamily="2" charset="-122"/>
                <a:ea typeface="黑体" panose="02010609060101010101" pitchFamily="2" charset="-122"/>
              </a:defRPr>
            </a:lvl1pPr>
          </a:lstStyle>
          <a:p>
            <a:pPr lvl="0"/>
            <a:r>
              <a:rPr lang="zh-CN" altLang="en-US" noProof="0" dirty="0"/>
              <a:t>单击此处编辑母版副标题样式</a:t>
            </a:r>
            <a:endParaRPr lang="en-US" altLang="zh-CN" noProof="0" dirty="0"/>
          </a:p>
        </p:txBody>
      </p:sp>
      <p:sp>
        <p:nvSpPr>
          <p:cNvPr id="16388" name="Rectangle 4"/>
          <p:cNvSpPr>
            <a:spLocks noGrp="1" noChangeArrowheads="1"/>
          </p:cNvSpPr>
          <p:nvPr>
            <p:ph type="dt" sz="half" idx="2"/>
          </p:nvPr>
        </p:nvSpPr>
        <p:spPr/>
        <p:txBody>
          <a:bodyPr/>
          <a:lstStyle>
            <a:lvl1pPr>
              <a:defRPr/>
            </a:lvl1pPr>
          </a:lstStyle>
          <a:p>
            <a:endParaRPr lang="en-US" altLang="zh-CN"/>
          </a:p>
        </p:txBody>
      </p:sp>
      <p:sp>
        <p:nvSpPr>
          <p:cNvPr id="16389" name="Rectangle 5"/>
          <p:cNvSpPr>
            <a:spLocks noGrp="1" noChangeArrowheads="1"/>
          </p:cNvSpPr>
          <p:nvPr>
            <p:ph type="ftr" sz="quarter" idx="3"/>
          </p:nvPr>
        </p:nvSpPr>
        <p:spPr/>
        <p:txBody>
          <a:bodyPr/>
          <a:lstStyle>
            <a:lvl1pPr>
              <a:defRPr/>
            </a:lvl1pPr>
          </a:lstStyle>
          <a:p>
            <a:endParaRPr lang="en-US" altLang="zh-CN"/>
          </a:p>
        </p:txBody>
      </p:sp>
      <p:sp>
        <p:nvSpPr>
          <p:cNvPr id="16390" name="Rectangle 6"/>
          <p:cNvSpPr>
            <a:spLocks noGrp="1" noChangeArrowheads="1"/>
          </p:cNvSpPr>
          <p:nvPr>
            <p:ph type="sldNum" sz="quarter" idx="4"/>
          </p:nvPr>
        </p:nvSpPr>
        <p:spPr/>
        <p:txBody>
          <a:bodyPr/>
          <a:lstStyle>
            <a:lvl1pPr>
              <a:defRPr/>
            </a:lvl1pPr>
          </a:lstStyle>
          <a:p>
            <a:fld id="{AC80574E-8B94-4515-ADE1-BF6C35829DF0}" type="slidenum">
              <a:rPr lang="zh-CN" altLang="en-US"/>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495300" y="1133972"/>
            <a:ext cx="9066212" cy="4934173"/>
          </a:xfrm>
        </p:spPr>
        <p:txBody>
          <a:bodyPr/>
          <a:lstStyle>
            <a:lvl1pPr>
              <a:lnSpc>
                <a:spcPct val="110000"/>
              </a:lnSpc>
              <a:spcBef>
                <a:spcPts val="600"/>
              </a:spcBef>
              <a:defRPr sz="3200" b="1">
                <a:solidFill>
                  <a:schemeClr val="tx1"/>
                </a:solidFill>
                <a:latin typeface="+mn-lt"/>
                <a:ea typeface="黑体" panose="02010609060101010101" pitchFamily="2" charset="-122"/>
              </a:defRPr>
            </a:lvl1pPr>
            <a:lvl2pPr>
              <a:lnSpc>
                <a:spcPct val="110000"/>
              </a:lnSpc>
              <a:spcBef>
                <a:spcPts val="600"/>
              </a:spcBef>
              <a:defRPr sz="2800" b="1">
                <a:solidFill>
                  <a:schemeClr val="tx1"/>
                </a:solidFill>
                <a:latin typeface="+mn-lt"/>
                <a:ea typeface="黑体" panose="02010609060101010101" pitchFamily="2" charset="-122"/>
              </a:defRPr>
            </a:lvl2pPr>
            <a:lvl3pPr>
              <a:lnSpc>
                <a:spcPct val="110000"/>
              </a:lnSpc>
              <a:spcBef>
                <a:spcPts val="600"/>
              </a:spcBef>
              <a:defRPr sz="2400" b="1">
                <a:solidFill>
                  <a:schemeClr val="tx1"/>
                </a:solidFill>
                <a:latin typeface="+mn-lt"/>
                <a:ea typeface="黑体" panose="02010609060101010101" pitchFamily="2" charset="-122"/>
              </a:defRPr>
            </a:lvl3pPr>
            <a:lvl4pPr>
              <a:lnSpc>
                <a:spcPct val="110000"/>
              </a:lnSpc>
              <a:spcBef>
                <a:spcPts val="600"/>
              </a:spcBef>
              <a:defRPr sz="2000" b="1">
                <a:solidFill>
                  <a:schemeClr val="tx1"/>
                </a:solidFill>
                <a:latin typeface="+mn-lt"/>
                <a:ea typeface="黑体" panose="02010609060101010101" pitchFamily="2" charset="-122"/>
              </a:defRPr>
            </a:lvl4pPr>
            <a:lvl5pPr>
              <a:lnSpc>
                <a:spcPct val="110000"/>
              </a:lnSpc>
              <a:spcBef>
                <a:spcPts val="600"/>
              </a:spcBef>
              <a:defRPr sz="2000" b="1">
                <a:solidFill>
                  <a:schemeClr val="tx1"/>
                </a:solidFill>
                <a:latin typeface="+mn-lt"/>
                <a:ea typeface="黑体" panose="02010609060101010101" pitchFamily="2"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lvl1pPr>
              <a:defRPr/>
            </a:lvl1pPr>
          </a:lstStyle>
          <a:p>
            <a:endParaRPr lang="en-US" altLang="zh-CN" dirty="0"/>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7AC79822-BC0D-4DE8-A7E5-90A3732A2B82}" type="slidenum">
              <a:rPr lang="zh-CN" altLang="en-US"/>
              <a:pPr/>
              <a:t>‹#›</a:t>
            </a:fld>
            <a:endParaRPr lang="en-US" altLang="zh-CN"/>
          </a:p>
        </p:txBody>
      </p:sp>
      <p:sp>
        <p:nvSpPr>
          <p:cNvPr id="7" name="Line 8"/>
          <p:cNvSpPr>
            <a:spLocks noChangeShapeType="1"/>
          </p:cNvSpPr>
          <p:nvPr userDrawn="1"/>
        </p:nvSpPr>
        <p:spPr bwMode="auto">
          <a:xfrm>
            <a:off x="495300" y="1052736"/>
            <a:ext cx="9066212" cy="0"/>
          </a:xfrm>
          <a:prstGeom prst="line">
            <a:avLst/>
          </a:prstGeom>
          <a:noFill/>
          <a:ln w="28575">
            <a:solidFill>
              <a:srgbClr val="333399"/>
            </a:solidFill>
            <a:rou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pic>
        <p:nvPicPr>
          <p:cNvPr id="8" name="图片 7"/>
          <p:cNvPicPr>
            <a:picLocks noChangeAspect="1"/>
          </p:cNvPicPr>
          <p:nvPr userDrawn="1"/>
        </p:nvPicPr>
        <p:blipFill>
          <a:blip r:embed="rId2"/>
          <a:stretch>
            <a:fillRect/>
          </a:stretch>
        </p:blipFill>
        <p:spPr>
          <a:xfrm>
            <a:off x="7620885" y="57404"/>
            <a:ext cx="2177052" cy="949151"/>
          </a:xfrm>
          <a:prstGeom prst="rect">
            <a:avLst/>
          </a:prstGeom>
        </p:spPr>
      </p:pic>
      <p:pic>
        <p:nvPicPr>
          <p:cNvPr id="10" name="图片 9"/>
          <p:cNvPicPr>
            <a:picLocks noChangeAspect="1"/>
          </p:cNvPicPr>
          <p:nvPr userDrawn="1"/>
        </p:nvPicPr>
        <p:blipFill>
          <a:blip r:embed="rId3" cstate="print"/>
          <a:stretch>
            <a:fillRect/>
          </a:stretch>
        </p:blipFill>
        <p:spPr>
          <a:xfrm>
            <a:off x="8896898" y="188640"/>
            <a:ext cx="736622" cy="72803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495300" y="188640"/>
            <a:ext cx="9066212" cy="7920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lstStyle/>
          <a:p>
            <a:pPr lvl="0"/>
            <a:r>
              <a:rPr lang="zh-CN" altLang="en-US" dirty="0"/>
              <a:t>单击此处编辑母版标题样式</a:t>
            </a:r>
            <a:endParaRPr lang="en-US" altLang="zh-CN" dirty="0"/>
          </a:p>
        </p:txBody>
      </p:sp>
      <p:sp>
        <p:nvSpPr>
          <p:cNvPr id="15363" name="Rectangle 3"/>
          <p:cNvSpPr>
            <a:spLocks noGrp="1" noChangeArrowheads="1"/>
          </p:cNvSpPr>
          <p:nvPr>
            <p:ph type="body" idx="1"/>
          </p:nvPr>
        </p:nvSpPr>
        <p:spPr bwMode="auto">
          <a:xfrm>
            <a:off x="495300" y="1196752"/>
            <a:ext cx="9066212" cy="4934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dirty="0"/>
              <a:t>单击此处编辑母版文本样式</a:t>
            </a:r>
            <a:endParaRPr lang="en-US" altLang="zh-CN" dirty="0"/>
          </a:p>
          <a:p>
            <a:pPr lvl="1"/>
            <a:r>
              <a:rPr lang="zh-CN" altLang="en-US" dirty="0"/>
              <a:t>第二级</a:t>
            </a:r>
            <a:endParaRPr lang="en-US" altLang="zh-CN" dirty="0"/>
          </a:p>
          <a:p>
            <a:pPr lvl="2"/>
            <a:r>
              <a:rPr lang="zh-CN" altLang="en-US" dirty="0"/>
              <a:t>第三级</a:t>
            </a:r>
            <a:endParaRPr lang="en-US" altLang="zh-CN" dirty="0"/>
          </a:p>
          <a:p>
            <a:pPr lvl="3"/>
            <a:r>
              <a:rPr lang="zh-CN" altLang="en-US" dirty="0"/>
              <a:t>第四级</a:t>
            </a:r>
            <a:endParaRPr lang="en-US" altLang="zh-CN" dirty="0"/>
          </a:p>
          <a:p>
            <a:pPr lvl="4"/>
            <a:r>
              <a:rPr lang="zh-CN" altLang="en-US" dirty="0"/>
              <a:t>第五级</a:t>
            </a:r>
            <a:endParaRPr lang="en-US" altLang="zh-CN" dirty="0"/>
          </a:p>
        </p:txBody>
      </p:sp>
      <p:sp>
        <p:nvSpPr>
          <p:cNvPr id="15364" name="Rectangle 4"/>
          <p:cNvSpPr>
            <a:spLocks noGrp="1" noChangeArrowheads="1"/>
          </p:cNvSpPr>
          <p:nvPr>
            <p:ph type="dt" sz="half" idx="2"/>
          </p:nvPr>
        </p:nvSpPr>
        <p:spPr bwMode="auto">
          <a:xfrm>
            <a:off x="495300" y="6356176"/>
            <a:ext cx="2311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1" hangingPunct="1">
              <a:defRPr sz="1000">
                <a:ea typeface="宋体" panose="02010600030101010101" pitchFamily="2" charset="-122"/>
              </a:defRPr>
            </a:lvl1pPr>
          </a:lstStyle>
          <a:p>
            <a:endParaRPr lang="en-US" altLang="zh-CN" dirty="0"/>
          </a:p>
        </p:txBody>
      </p:sp>
      <p:sp>
        <p:nvSpPr>
          <p:cNvPr id="15365" name="Rectangle 5"/>
          <p:cNvSpPr>
            <a:spLocks noGrp="1" noChangeArrowheads="1"/>
          </p:cNvSpPr>
          <p:nvPr>
            <p:ph type="ftr" sz="quarter" idx="3"/>
          </p:nvPr>
        </p:nvSpPr>
        <p:spPr bwMode="auto">
          <a:xfrm>
            <a:off x="3384550" y="6356176"/>
            <a:ext cx="31369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eaLnBrk="1" hangingPunct="1">
              <a:defRPr sz="1000">
                <a:ea typeface="宋体" panose="02010600030101010101" pitchFamily="2" charset="-122"/>
              </a:defRPr>
            </a:lvl1pPr>
          </a:lstStyle>
          <a:p>
            <a:endParaRPr lang="en-US" altLang="zh-CN"/>
          </a:p>
        </p:txBody>
      </p:sp>
      <p:sp>
        <p:nvSpPr>
          <p:cNvPr id="15366" name="Rectangle 6"/>
          <p:cNvSpPr>
            <a:spLocks noGrp="1" noChangeArrowheads="1"/>
          </p:cNvSpPr>
          <p:nvPr>
            <p:ph type="sldNum" sz="quarter" idx="4"/>
          </p:nvPr>
        </p:nvSpPr>
        <p:spPr bwMode="auto">
          <a:xfrm>
            <a:off x="7099300" y="6356176"/>
            <a:ext cx="2311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sz="1000">
                <a:ea typeface="宋体" panose="02010600030101010101" pitchFamily="2" charset="-122"/>
              </a:defRPr>
            </a:lvl1pPr>
          </a:lstStyle>
          <a:p>
            <a:fld id="{67B052E9-C54A-4603-AE2F-EB72B006DB6C}" type="slidenum">
              <a:rPr lang="zh-CN" altLang="en-US"/>
              <a:pPr/>
              <a:t>‹#›</a:t>
            </a:fld>
            <a:endParaRPr lang="en-US" altLang="zh-CN"/>
          </a:p>
        </p:txBody>
      </p:sp>
      <p:sp>
        <p:nvSpPr>
          <p:cNvPr id="15367" name="Rectangle 7" descr="Gold bar"/>
          <p:cNvSpPr>
            <a:spLocks noChangeArrowheads="1"/>
          </p:cNvSpPr>
          <p:nvPr/>
        </p:nvSpPr>
        <p:spPr bwMode="auto">
          <a:xfrm>
            <a:off x="0" y="0"/>
            <a:ext cx="247650" cy="2286000"/>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endParaRPr lang="zh-CN" altLang="en-US" sz="2400">
              <a:latin typeface="Times New Roman" panose="02020603050405020304" pitchFamily="18" charset="0"/>
              <a:ea typeface="宋体" panose="02010600030101010101" pitchFamily="2" charset="-122"/>
            </a:endParaRPr>
          </a:p>
        </p:txBody>
      </p:sp>
      <p:sp>
        <p:nvSpPr>
          <p:cNvPr id="15369" name="Rectangle 9" descr="Orange bar"/>
          <p:cNvSpPr>
            <a:spLocks noChangeArrowheads="1"/>
          </p:cNvSpPr>
          <p:nvPr/>
        </p:nvSpPr>
        <p:spPr bwMode="auto">
          <a:xfrm>
            <a:off x="0" y="2286000"/>
            <a:ext cx="247650" cy="2286000"/>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endParaRPr lang="zh-CN" altLang="en-US" sz="2400">
              <a:latin typeface="Times New Roman" panose="02020603050405020304" pitchFamily="18" charset="0"/>
              <a:ea typeface="宋体" panose="02010600030101010101" pitchFamily="2" charset="-122"/>
            </a:endParaRPr>
          </a:p>
        </p:txBody>
      </p:sp>
      <p:sp>
        <p:nvSpPr>
          <p:cNvPr id="15370" name="Rectangle 10" descr="Slate bar"/>
          <p:cNvSpPr>
            <a:spLocks noChangeArrowheads="1"/>
          </p:cNvSpPr>
          <p:nvPr/>
        </p:nvSpPr>
        <p:spPr bwMode="auto">
          <a:xfrm>
            <a:off x="0" y="4572000"/>
            <a:ext cx="247650" cy="2286000"/>
          </a:xfrm>
          <a:prstGeom prst="rect">
            <a:avLst/>
          </a:prstGeom>
          <a:solidFill>
            <a:srgbClr val="333399"/>
          </a:solidFill>
          <a:ln>
            <a:noFill/>
          </a:ln>
          <a:effectLst/>
        </p:spPr>
        <p:txBody>
          <a:bodyPr wrap="none" anchor="ctr"/>
          <a:lstStyle/>
          <a:p>
            <a:pPr algn="ctr" eaLnBrk="1" hangingPunct="1"/>
            <a:endParaRPr lang="zh-CN" altLang="en-US" sz="2400">
              <a:latin typeface="Times New Roman" panose="02020603050405020304" pitchFamily="18" charset="0"/>
              <a:ea typeface="宋体" panose="02010600030101010101" pitchFamily="2" charset="-122"/>
            </a:endParaRPr>
          </a:p>
        </p:txBody>
      </p:sp>
      <p:pic>
        <p:nvPicPr>
          <p:cNvPr id="13" name="Picture 2" descr="computer networking 的图像结果"/>
          <p:cNvPicPr>
            <a:picLocks noChangeAspect="1" noChangeArrowheads="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8724609" y="188640"/>
            <a:ext cx="1124935" cy="81245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utoShape 5" descr="https://publicrelationssydney.com.au/wp-content/uploads/2013/01/shutterstock_80434384.jpg"/>
          <p:cNvSpPr>
            <a:spLocks noChangeAspect="1" noChangeArrowheads="1"/>
          </p:cNvSpPr>
          <p:nvPr userDrawn="1"/>
        </p:nvSpPr>
        <p:spPr bwMode="auto">
          <a:xfrm>
            <a:off x="63500" y="-136525"/>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lstStyle/>
          <a:p>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rtl="0" eaLnBrk="1" fontAlgn="base" hangingPunct="1">
        <a:spcBef>
          <a:spcPct val="0"/>
        </a:spcBef>
        <a:spcAft>
          <a:spcPct val="0"/>
        </a:spcAft>
        <a:defRPr sz="4400" b="1">
          <a:solidFill>
            <a:srgbClr val="333399"/>
          </a:solidFill>
          <a:latin typeface="+mn-lt"/>
          <a:ea typeface="黑体" panose="02010609060101010101" pitchFamily="2" charset="-122"/>
          <a:cs typeface="+mj-cs"/>
        </a:defRPr>
      </a:lvl1pPr>
      <a:lvl2pPr algn="l" rtl="0" eaLnBrk="1" fontAlgn="base" hangingPunct="1">
        <a:spcBef>
          <a:spcPct val="0"/>
        </a:spcBef>
        <a:spcAft>
          <a:spcPct val="0"/>
        </a:spcAft>
        <a:defRPr sz="4400">
          <a:solidFill>
            <a:schemeClr val="tx2"/>
          </a:solidFill>
          <a:latin typeface="Times New Roman" panose="02020603050405020304" pitchFamily="18" charset="0"/>
        </a:defRPr>
      </a:lvl2pPr>
      <a:lvl3pPr algn="l" rtl="0" eaLnBrk="1" fontAlgn="base" hangingPunct="1">
        <a:spcBef>
          <a:spcPct val="0"/>
        </a:spcBef>
        <a:spcAft>
          <a:spcPct val="0"/>
        </a:spcAft>
        <a:defRPr sz="4400">
          <a:solidFill>
            <a:schemeClr val="tx2"/>
          </a:solidFill>
          <a:latin typeface="Times New Roman" panose="02020603050405020304" pitchFamily="18" charset="0"/>
        </a:defRPr>
      </a:lvl3pPr>
      <a:lvl4pPr algn="l" rtl="0" eaLnBrk="1" fontAlgn="base" hangingPunct="1">
        <a:spcBef>
          <a:spcPct val="0"/>
        </a:spcBef>
        <a:spcAft>
          <a:spcPct val="0"/>
        </a:spcAft>
        <a:defRPr sz="4400">
          <a:solidFill>
            <a:schemeClr val="tx2"/>
          </a:solidFill>
          <a:latin typeface="Times New Roman" panose="02020603050405020304" pitchFamily="18" charset="0"/>
        </a:defRPr>
      </a:lvl4pPr>
      <a:lvl5pPr algn="l" rtl="0" eaLnBrk="1" fontAlgn="base" hangingPunct="1">
        <a:spcBef>
          <a:spcPct val="0"/>
        </a:spcBef>
        <a:spcAft>
          <a:spcPct val="0"/>
        </a:spcAft>
        <a:defRPr sz="4400">
          <a:solidFill>
            <a:schemeClr val="tx2"/>
          </a:solidFill>
          <a:latin typeface="Times New Roman" panose="02020603050405020304" pitchFamily="18" charset="0"/>
        </a:defRPr>
      </a:lvl5pPr>
      <a:lvl6pPr marL="457200" algn="l" rtl="0" eaLnBrk="1" fontAlgn="base" hangingPunct="1">
        <a:spcBef>
          <a:spcPct val="0"/>
        </a:spcBef>
        <a:spcAft>
          <a:spcPct val="0"/>
        </a:spcAft>
        <a:defRPr sz="4400">
          <a:solidFill>
            <a:schemeClr val="tx2"/>
          </a:solidFill>
          <a:latin typeface="Times New Roman" panose="02020603050405020304" pitchFamily="18" charset="0"/>
        </a:defRPr>
      </a:lvl6pPr>
      <a:lvl7pPr marL="914400" algn="l" rtl="0" eaLnBrk="1" fontAlgn="base" hangingPunct="1">
        <a:spcBef>
          <a:spcPct val="0"/>
        </a:spcBef>
        <a:spcAft>
          <a:spcPct val="0"/>
        </a:spcAft>
        <a:defRPr sz="4400">
          <a:solidFill>
            <a:schemeClr val="tx2"/>
          </a:solidFill>
          <a:latin typeface="Times New Roman" panose="02020603050405020304" pitchFamily="18" charset="0"/>
        </a:defRPr>
      </a:lvl7pPr>
      <a:lvl8pPr marL="1371600" algn="l" rtl="0" eaLnBrk="1" fontAlgn="base" hangingPunct="1">
        <a:spcBef>
          <a:spcPct val="0"/>
        </a:spcBef>
        <a:spcAft>
          <a:spcPct val="0"/>
        </a:spcAft>
        <a:defRPr sz="4400">
          <a:solidFill>
            <a:schemeClr val="tx2"/>
          </a:solidFill>
          <a:latin typeface="Times New Roman" panose="02020603050405020304" pitchFamily="18" charset="0"/>
        </a:defRPr>
      </a:lvl8pPr>
      <a:lvl9pPr marL="1828800" algn="l" rtl="0" eaLnBrk="1" fontAlgn="base" hangingPunct="1">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rgbClr val="333399"/>
        </a:buClr>
        <a:buSzPct val="75000"/>
        <a:buFont typeface="Wingdings" panose="05000000000000000000" pitchFamily="2" charset="2"/>
        <a:buChar char="n"/>
        <a:defRPr sz="3200" b="1">
          <a:solidFill>
            <a:schemeClr val="tx1"/>
          </a:solidFill>
          <a:latin typeface="+mn-lt"/>
          <a:ea typeface="黑体" panose="02010609060101010101" pitchFamily="2" charset="-122"/>
          <a:cs typeface="+mn-cs"/>
        </a:defRPr>
      </a:lvl1pPr>
      <a:lvl2pPr marL="742950" indent="-285750" algn="l" rtl="0" eaLnBrk="1" fontAlgn="base" hangingPunct="1">
        <a:spcBef>
          <a:spcPct val="20000"/>
        </a:spcBef>
        <a:spcAft>
          <a:spcPct val="0"/>
        </a:spcAft>
        <a:buClr>
          <a:schemeClr val="accent2"/>
        </a:buClr>
        <a:buSzPct val="70000"/>
        <a:buFont typeface="Wingdings" panose="05000000000000000000" pitchFamily="2" charset="2"/>
        <a:buChar char="n"/>
        <a:defRPr sz="2800" b="1">
          <a:solidFill>
            <a:schemeClr val="tx1"/>
          </a:solidFill>
          <a:latin typeface="+mn-lt"/>
          <a:ea typeface="黑体" panose="02010609060101010101" pitchFamily="2" charset="-122"/>
        </a:defRPr>
      </a:lvl2pPr>
      <a:lvl3pPr marL="1143000" indent="-228600" algn="l" rtl="0" eaLnBrk="1" fontAlgn="base" hangingPunct="1">
        <a:spcBef>
          <a:spcPct val="20000"/>
        </a:spcBef>
        <a:spcAft>
          <a:spcPct val="0"/>
        </a:spcAft>
        <a:buClr>
          <a:srgbClr val="333399"/>
        </a:buClr>
        <a:buSzPct val="65000"/>
        <a:buFont typeface="Wingdings" panose="05000000000000000000" pitchFamily="2" charset="2"/>
        <a:buChar char="p"/>
        <a:defRPr sz="2400" b="1">
          <a:solidFill>
            <a:schemeClr val="tx1"/>
          </a:solidFill>
          <a:latin typeface="+mn-lt"/>
          <a:ea typeface="黑体" panose="02010609060101010101" pitchFamily="2" charset="-122"/>
        </a:defRPr>
      </a:lvl3pPr>
      <a:lvl4pPr marL="1600200" indent="-228600" algn="l" rtl="0" eaLnBrk="1" fontAlgn="base" hangingPunct="1">
        <a:spcBef>
          <a:spcPct val="20000"/>
        </a:spcBef>
        <a:spcAft>
          <a:spcPct val="0"/>
        </a:spcAft>
        <a:buClr>
          <a:schemeClr val="bg2"/>
        </a:buClr>
        <a:buSzPct val="65000"/>
        <a:buFont typeface="Wingdings" panose="05000000000000000000" pitchFamily="2" charset="2"/>
        <a:buChar char="n"/>
        <a:defRPr sz="2000" b="1">
          <a:solidFill>
            <a:schemeClr val="tx1"/>
          </a:solidFill>
          <a:latin typeface="+mn-lt"/>
          <a:ea typeface="黑体" panose="02010609060101010101" pitchFamily="2" charset="-122"/>
        </a:defRPr>
      </a:lvl4pPr>
      <a:lvl5pPr marL="2057400" indent="-228600" algn="l" rtl="0" eaLnBrk="1" fontAlgn="base" hangingPunct="1">
        <a:spcBef>
          <a:spcPct val="20000"/>
        </a:spcBef>
        <a:spcAft>
          <a:spcPct val="0"/>
        </a:spcAft>
        <a:buClr>
          <a:srgbClr val="333399"/>
        </a:buClr>
        <a:buSzPct val="60000"/>
        <a:buFont typeface="Wingdings" panose="05000000000000000000" pitchFamily="2" charset="2"/>
        <a:buChar char="n"/>
        <a:defRPr sz="2000" b="1">
          <a:solidFill>
            <a:schemeClr val="tx1"/>
          </a:solidFill>
          <a:latin typeface="+mn-lt"/>
          <a:ea typeface="黑体" panose="02010609060101010101" pitchFamily="2" charset="-122"/>
        </a:defRPr>
      </a:lvl5pPr>
      <a:lvl6pPr marL="25146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6pPr>
      <a:lvl7pPr marL="29718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7pPr>
      <a:lvl8pPr marL="34290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8pPr>
      <a:lvl9pPr marL="38862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hyperlink" Target="https://baike.baidu.com/item/%E5%B9%B6%E8%A1%8C%E5%A4%84%E7%90%86"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hyperlink" Target="https://baike.baidu.com/item/%E4%BD%8D%E6%95%B0" TargetMode="External"/><Relationship Id="rId4" Type="http://schemas.openxmlformats.org/officeDocument/2006/relationships/hyperlink" Target="https://baike.baidu.com/item/%E4%BA%8C%E8%BF%9B%E5%88%B6"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2.v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xml"/><Relationship Id="rId1" Type="http://schemas.openxmlformats.org/officeDocument/2006/relationships/vmlDrawing" Target="../drawings/vmlDrawing3.v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3.xml"/><Relationship Id="rId1" Type="http://schemas.openxmlformats.org/officeDocument/2006/relationships/vmlDrawing" Target="../drawings/vmlDrawing4.v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3.xml"/><Relationship Id="rId1" Type="http://schemas.openxmlformats.org/officeDocument/2006/relationships/vmlDrawing" Target="../drawings/vmlDrawing5.v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3.xml"/><Relationship Id="rId1" Type="http://schemas.openxmlformats.org/officeDocument/2006/relationships/vmlDrawing" Target="../drawings/vmlDrawing6.v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42950" y="1341279"/>
            <a:ext cx="8420100" cy="2127250"/>
          </a:xfrm>
        </p:spPr>
        <p:txBody>
          <a:bodyPr/>
          <a:lstStyle/>
          <a:p>
            <a:pPr>
              <a:lnSpc>
                <a:spcPct val="150000"/>
              </a:lnSpc>
            </a:pPr>
            <a:r>
              <a:rPr lang="zh-CN" altLang="en-US" dirty="0">
                <a:latin typeface="微软雅黑" panose="020B0503020204020204" pitchFamily="34" charset="-122"/>
                <a:ea typeface="微软雅黑" panose="020B0503020204020204" pitchFamily="34" charset="-122"/>
              </a:rPr>
              <a:t>微机系统与接口</a:t>
            </a:r>
            <a:r>
              <a:rPr lang="en-US" altLang="zh-CN" dirty="0">
                <a:latin typeface="微软雅黑" panose="020B0503020204020204" pitchFamily="34" charset="-122"/>
                <a:ea typeface="微软雅黑" panose="020B0503020204020204" pitchFamily="34" charset="-122"/>
              </a:rPr>
              <a:t/>
            </a:r>
            <a:br>
              <a:rPr lang="en-US" altLang="zh-CN" dirty="0">
                <a:latin typeface="微软雅黑" panose="020B0503020204020204" pitchFamily="34" charset="-122"/>
                <a:ea typeface="微软雅黑" panose="020B0503020204020204" pitchFamily="34" charset="-122"/>
              </a:rPr>
            </a:br>
            <a:r>
              <a:rPr lang="en-US" altLang="zh-CN" sz="2400" dirty="0">
                <a:latin typeface="微软雅黑" panose="020B0503020204020204" pitchFamily="34" charset="-122"/>
                <a:ea typeface="微软雅黑" panose="020B0503020204020204" pitchFamily="34" charset="-122"/>
              </a:rPr>
              <a:t>(2023-2024</a:t>
            </a:r>
            <a:r>
              <a:rPr lang="zh-CN" altLang="en-US" sz="2400" dirty="0">
                <a:latin typeface="微软雅黑" panose="020B0503020204020204" pitchFamily="34" charset="-122"/>
                <a:ea typeface="微软雅黑" panose="020B0503020204020204" pitchFamily="34" charset="-122"/>
              </a:rPr>
              <a:t>春季</a:t>
            </a:r>
            <a:r>
              <a:rPr lang="en-US" altLang="zh-CN" sz="2400" dirty="0">
                <a:latin typeface="微软雅黑" panose="020B0503020204020204" pitchFamily="34" charset="-122"/>
                <a:ea typeface="微软雅黑" panose="020B0503020204020204" pitchFamily="34" charset="-122"/>
              </a:rPr>
              <a:t>/48</a:t>
            </a:r>
            <a:r>
              <a:rPr lang="zh-CN" altLang="en-US" sz="2400" dirty="0">
                <a:latin typeface="微软雅黑" panose="020B0503020204020204" pitchFamily="34" charset="-122"/>
                <a:ea typeface="微软雅黑" panose="020B0503020204020204" pitchFamily="34" charset="-122"/>
              </a:rPr>
              <a:t>学时</a:t>
            </a:r>
            <a:r>
              <a:rPr lang="en-US" altLang="zh-CN"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sp>
        <p:nvSpPr>
          <p:cNvPr id="3" name="副标题 2"/>
          <p:cNvSpPr>
            <a:spLocks noGrp="1"/>
          </p:cNvSpPr>
          <p:nvPr>
            <p:ph type="subTitle" idx="1"/>
          </p:nvPr>
        </p:nvSpPr>
        <p:spPr>
          <a:xfrm>
            <a:off x="1485900" y="3645024"/>
            <a:ext cx="6934200" cy="2209800"/>
          </a:xfrm>
        </p:spPr>
        <p:txBody>
          <a:bodyPr/>
          <a:lstStyle/>
          <a:p>
            <a:pPr>
              <a:lnSpc>
                <a:spcPct val="150000"/>
              </a:lnSpc>
              <a:defRPr/>
            </a:pPr>
            <a:r>
              <a:rPr lang="zh-CN" altLang="en-US" sz="2400" dirty="0">
                <a:solidFill>
                  <a:srgbClr val="333399"/>
                </a:solidFill>
                <a:latin typeface="微软雅黑" panose="020B0503020204020204" pitchFamily="34" charset="-122"/>
                <a:ea typeface="微软雅黑" panose="020B0503020204020204" pitchFamily="34" charset="-122"/>
                <a:cs typeface="Times New Roman" panose="02020603050405020304" pitchFamily="18" charset="0"/>
              </a:rPr>
              <a:t> </a:t>
            </a:r>
            <a:endParaRPr lang="en-US" altLang="zh-CN" sz="2400" dirty="0">
              <a:solidFill>
                <a:srgbClr val="33339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defRPr/>
            </a:pPr>
            <a:r>
              <a:rPr lang="zh-CN" altLang="en-US" sz="2400" dirty="0">
                <a:solidFill>
                  <a:srgbClr val="333399"/>
                </a:solidFill>
                <a:latin typeface="微软雅黑" panose="020B0503020204020204" pitchFamily="34" charset="-122"/>
                <a:ea typeface="微软雅黑" panose="020B0503020204020204" pitchFamily="34" charset="-122"/>
                <a:cs typeface="Times New Roman" panose="02020603050405020304" pitchFamily="18" charset="0"/>
              </a:rPr>
              <a:t>计算机科学与技术学院</a:t>
            </a:r>
          </a:p>
        </p:txBody>
      </p:sp>
      <p:sp>
        <p:nvSpPr>
          <p:cNvPr id="5" name="矩形 4"/>
          <p:cNvSpPr/>
          <p:nvPr/>
        </p:nvSpPr>
        <p:spPr>
          <a:xfrm>
            <a:off x="3356" y="6584137"/>
            <a:ext cx="9902644" cy="284815"/>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629073" y="6673612"/>
            <a:ext cx="3148463" cy="146440"/>
          </a:xfrm>
          <a:prstGeom prst="rect">
            <a:avLst/>
          </a:prstGeom>
        </p:spPr>
      </p:pic>
      <p:pic>
        <p:nvPicPr>
          <p:cNvPr id="7" name="图片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23275" y="6584138"/>
            <a:ext cx="1979271" cy="29017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课程体系与主要内容</a:t>
            </a:r>
          </a:p>
        </p:txBody>
      </p:sp>
      <p:pic>
        <p:nvPicPr>
          <p:cNvPr id="3" name="图片 2"/>
          <p:cNvPicPr>
            <a:picLocks noChangeAspect="1"/>
          </p:cNvPicPr>
          <p:nvPr/>
        </p:nvPicPr>
        <p:blipFill>
          <a:blip r:embed="rId3"/>
          <a:stretch>
            <a:fillRect/>
          </a:stretch>
        </p:blipFill>
        <p:spPr>
          <a:xfrm>
            <a:off x="932109" y="1381230"/>
            <a:ext cx="7605723" cy="4011514"/>
          </a:xfrm>
          <a:prstGeom prst="rect">
            <a:avLst/>
          </a:prstGeom>
        </p:spPr>
      </p:pic>
      <p:sp>
        <p:nvSpPr>
          <p:cNvPr id="8" name="TextBox 4"/>
          <p:cNvSpPr txBox="1">
            <a:spLocks noChangeArrowheads="1"/>
          </p:cNvSpPr>
          <p:nvPr/>
        </p:nvSpPr>
        <p:spPr bwMode="auto">
          <a:xfrm>
            <a:off x="704528" y="5589240"/>
            <a:ext cx="8973891"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lnSpc>
                <a:spcPct val="150000"/>
              </a:lnSpc>
              <a:spcBef>
                <a:spcPct val="0"/>
              </a:spcBef>
              <a:buClrTx/>
              <a:buSzTx/>
              <a:buFontTx/>
              <a:buNone/>
            </a:pPr>
            <a:r>
              <a:rPr lang="zh-CN" altLang="en-US" sz="2000" b="1" dirty="0">
                <a:solidFill>
                  <a:srgbClr val="C00000"/>
                </a:solidFill>
                <a:latin typeface="黑体" panose="02010609060101010101" pitchFamily="2" charset="-122"/>
                <a:ea typeface="黑体" panose="02010609060101010101" pitchFamily="2" charset="-122"/>
              </a:rPr>
              <a:t>微机接口技术</a:t>
            </a:r>
            <a:r>
              <a:rPr lang="zh-CN" altLang="en-US" sz="2000" b="1" dirty="0">
                <a:solidFill>
                  <a:srgbClr val="FF33CC"/>
                </a:solidFill>
                <a:latin typeface="黑体" panose="02010609060101010101" pitchFamily="2" charset="-122"/>
                <a:ea typeface="黑体" panose="02010609060101010101" pitchFamily="2" charset="-122"/>
              </a:rPr>
              <a:t>采用</a:t>
            </a:r>
            <a:r>
              <a:rPr lang="zh-CN" altLang="en-US" sz="2000" dirty="0">
                <a:latin typeface="黑体" panose="02010609060101010101" pitchFamily="2" charset="-122"/>
                <a:ea typeface="黑体" panose="02010609060101010101" pitchFamily="2" charset="-122"/>
              </a:rPr>
              <a:t>硬件与软件相结合的</a:t>
            </a:r>
            <a:r>
              <a:rPr lang="zh-CN" altLang="en-US" sz="2000" dirty="0">
                <a:solidFill>
                  <a:srgbClr val="0000FF"/>
                </a:solidFill>
                <a:latin typeface="黑体" panose="02010609060101010101" pitchFamily="2" charset="-122"/>
                <a:ea typeface="黑体" panose="02010609060101010101" pitchFamily="2" charset="-122"/>
              </a:rPr>
              <a:t>方法</a:t>
            </a:r>
            <a:r>
              <a:rPr lang="zh-CN" altLang="en-US" sz="2000" dirty="0">
                <a:latin typeface="黑体" panose="02010609060101010101" pitchFamily="2" charset="-122"/>
                <a:ea typeface="黑体" panose="02010609060101010101" pitchFamily="2" charset="-122"/>
              </a:rPr>
              <a:t>，</a:t>
            </a:r>
            <a:r>
              <a:rPr lang="zh-CN" altLang="en-US" sz="2000" b="1" dirty="0">
                <a:solidFill>
                  <a:srgbClr val="FF33CC"/>
                </a:solidFill>
                <a:latin typeface="黑体" panose="02010609060101010101" pitchFamily="2" charset="-122"/>
                <a:ea typeface="黑体" panose="02010609060101010101" pitchFamily="2" charset="-122"/>
              </a:rPr>
              <a:t>研究</a:t>
            </a:r>
            <a:r>
              <a:rPr lang="zh-CN" altLang="en-US" sz="2000" dirty="0">
                <a:latin typeface="黑体" panose="02010609060101010101" pitchFamily="2" charset="-122"/>
                <a:ea typeface="黑体" panose="02010609060101010101" pitchFamily="2" charset="-122"/>
              </a:rPr>
              <a:t>微处理器如何与“外部世界”进行最佳连接，以</a:t>
            </a:r>
            <a:r>
              <a:rPr lang="zh-CN" altLang="en-US" sz="2000" b="1" dirty="0">
                <a:solidFill>
                  <a:srgbClr val="FF33CC"/>
                </a:solidFill>
                <a:latin typeface="黑体" panose="02010609060101010101" pitchFamily="2" charset="-122"/>
                <a:ea typeface="黑体" panose="02010609060101010101" pitchFamily="2" charset="-122"/>
              </a:rPr>
              <a:t>实现</a:t>
            </a:r>
            <a:r>
              <a:rPr lang="en-US" altLang="zh-CN" sz="2000" dirty="0">
                <a:latin typeface="黑体" panose="02010609060101010101" pitchFamily="2" charset="-122"/>
                <a:ea typeface="黑体" panose="02010609060101010101" pitchFamily="2" charset="-122"/>
              </a:rPr>
              <a:t>CPU</a:t>
            </a:r>
            <a:r>
              <a:rPr lang="zh-CN" altLang="en-US" sz="2000" dirty="0">
                <a:latin typeface="黑体" panose="02010609060101010101" pitchFamily="2" charset="-122"/>
                <a:ea typeface="黑体" panose="02010609060101010101" pitchFamily="2" charset="-122"/>
              </a:rPr>
              <a:t>与“外部世界”进行高效可靠的信息交换的一门技术。</a:t>
            </a:r>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课程地位与重要性</a:t>
            </a:r>
          </a:p>
        </p:txBody>
      </p:sp>
      <p:sp>
        <p:nvSpPr>
          <p:cNvPr id="5" name="Rectangle 3"/>
          <p:cNvSpPr txBox="1">
            <a:spLocks noChangeArrowheads="1"/>
          </p:cNvSpPr>
          <p:nvPr/>
        </p:nvSpPr>
        <p:spPr bwMode="auto">
          <a:xfrm>
            <a:off x="920552" y="1628800"/>
            <a:ext cx="8496944" cy="4364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rtl="0" eaLnBrk="1" fontAlgn="base" hangingPunct="1">
              <a:lnSpc>
                <a:spcPct val="110000"/>
              </a:lnSpc>
              <a:spcBef>
                <a:spcPts val="600"/>
              </a:spcBef>
              <a:spcAft>
                <a:spcPct val="0"/>
              </a:spcAft>
              <a:buClr>
                <a:srgbClr val="333399"/>
              </a:buClr>
              <a:buSzPct val="75000"/>
              <a:buFont typeface="Wingdings" panose="05000000000000000000" pitchFamily="2" charset="2"/>
              <a:buChar char="n"/>
              <a:defRPr sz="3200" b="1">
                <a:solidFill>
                  <a:schemeClr val="tx1"/>
                </a:solidFill>
                <a:latin typeface="+mn-lt"/>
                <a:ea typeface="黑体" panose="02010609060101010101" pitchFamily="2" charset="-122"/>
                <a:cs typeface="+mn-cs"/>
              </a:defRPr>
            </a:lvl1pPr>
            <a:lvl2pPr marL="742950" indent="-285750" algn="l" rtl="0" eaLnBrk="1" fontAlgn="base" hangingPunct="1">
              <a:lnSpc>
                <a:spcPct val="110000"/>
              </a:lnSpc>
              <a:spcBef>
                <a:spcPts val="600"/>
              </a:spcBef>
              <a:spcAft>
                <a:spcPct val="0"/>
              </a:spcAft>
              <a:buClr>
                <a:schemeClr val="accent2"/>
              </a:buClr>
              <a:buSzPct val="70000"/>
              <a:buFont typeface="Wingdings" panose="05000000000000000000" pitchFamily="2" charset="2"/>
              <a:buChar char="n"/>
              <a:defRPr sz="2800" b="1">
                <a:solidFill>
                  <a:schemeClr val="tx1"/>
                </a:solidFill>
                <a:latin typeface="+mn-lt"/>
                <a:ea typeface="黑体" panose="02010609060101010101" pitchFamily="2" charset="-122"/>
              </a:defRPr>
            </a:lvl2pPr>
            <a:lvl3pPr marL="1143000" indent="-228600" algn="l" rtl="0" eaLnBrk="1" fontAlgn="base" hangingPunct="1">
              <a:lnSpc>
                <a:spcPct val="110000"/>
              </a:lnSpc>
              <a:spcBef>
                <a:spcPts val="600"/>
              </a:spcBef>
              <a:spcAft>
                <a:spcPct val="0"/>
              </a:spcAft>
              <a:buClr>
                <a:srgbClr val="333399"/>
              </a:buClr>
              <a:buSzPct val="65000"/>
              <a:buFont typeface="Wingdings" panose="05000000000000000000" pitchFamily="2" charset="2"/>
              <a:buChar char="p"/>
              <a:defRPr sz="2400" b="1">
                <a:solidFill>
                  <a:schemeClr val="tx1"/>
                </a:solidFill>
                <a:latin typeface="+mn-lt"/>
                <a:ea typeface="黑体" panose="02010609060101010101" pitchFamily="2" charset="-122"/>
              </a:defRPr>
            </a:lvl3pPr>
            <a:lvl4pPr marL="1600200" indent="-228600" algn="l" rtl="0" eaLnBrk="1" fontAlgn="base" hangingPunct="1">
              <a:lnSpc>
                <a:spcPct val="110000"/>
              </a:lnSpc>
              <a:spcBef>
                <a:spcPts val="600"/>
              </a:spcBef>
              <a:spcAft>
                <a:spcPct val="0"/>
              </a:spcAft>
              <a:buClr>
                <a:schemeClr val="bg2"/>
              </a:buClr>
              <a:buSzPct val="65000"/>
              <a:buFont typeface="Wingdings" panose="05000000000000000000" pitchFamily="2" charset="2"/>
              <a:buChar char="n"/>
              <a:defRPr sz="2000" b="1">
                <a:solidFill>
                  <a:schemeClr val="tx1"/>
                </a:solidFill>
                <a:latin typeface="+mn-lt"/>
                <a:ea typeface="黑体" panose="02010609060101010101" pitchFamily="2" charset="-122"/>
              </a:defRPr>
            </a:lvl4pPr>
            <a:lvl5pPr marL="2057400" indent="-228600" algn="l" rtl="0" eaLnBrk="1" fontAlgn="base" hangingPunct="1">
              <a:lnSpc>
                <a:spcPct val="110000"/>
              </a:lnSpc>
              <a:spcBef>
                <a:spcPts val="600"/>
              </a:spcBef>
              <a:spcAft>
                <a:spcPct val="0"/>
              </a:spcAft>
              <a:buClr>
                <a:srgbClr val="333399"/>
              </a:buClr>
              <a:buSzPct val="60000"/>
              <a:buFont typeface="Wingdings" panose="05000000000000000000" pitchFamily="2" charset="2"/>
              <a:buChar char="n"/>
              <a:defRPr sz="2000" b="1">
                <a:solidFill>
                  <a:schemeClr val="tx1"/>
                </a:solidFill>
                <a:latin typeface="+mn-lt"/>
                <a:ea typeface="黑体" panose="02010609060101010101" pitchFamily="2" charset="-122"/>
              </a:defRPr>
            </a:lvl5pPr>
            <a:lvl6pPr marL="25146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6pPr>
            <a:lvl7pPr marL="29718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7pPr>
            <a:lvl8pPr marL="34290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8pPr>
            <a:lvl9pPr marL="38862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9pPr>
          </a:lstStyle>
          <a:p>
            <a:r>
              <a:rPr lang="zh-CN" altLang="en-US" sz="2800" kern="0" dirty="0"/>
              <a:t>计算机硬件在计算机应用（而非简单使用）中的重要位置</a:t>
            </a:r>
          </a:p>
          <a:p>
            <a:pPr>
              <a:spcBef>
                <a:spcPct val="50000"/>
              </a:spcBef>
            </a:pPr>
            <a:r>
              <a:rPr lang="zh-CN" altLang="en-US" sz="2800" kern="0" dirty="0"/>
              <a:t>本课程是工科计算机专业</a:t>
            </a:r>
            <a:r>
              <a:rPr lang="zh-CN" altLang="en-US" sz="2800" kern="0" dirty="0">
                <a:solidFill>
                  <a:srgbClr val="C00000"/>
                </a:solidFill>
              </a:rPr>
              <a:t>计算机硬件教学</a:t>
            </a:r>
            <a:r>
              <a:rPr lang="zh-CN" altLang="en-US" sz="2800" kern="0" dirty="0"/>
              <a:t>（区分于计算机软件教学）中最重要的一环，是计算机专业学生学习运用</a:t>
            </a:r>
            <a:r>
              <a:rPr lang="zh-CN" altLang="en-US" sz="2800" kern="0" dirty="0">
                <a:solidFill>
                  <a:srgbClr val="C00000"/>
                </a:solidFill>
              </a:rPr>
              <a:t>计算机硬件应用</a:t>
            </a:r>
            <a:r>
              <a:rPr lang="zh-CN" altLang="en-US" sz="2800" kern="0" dirty="0"/>
              <a:t>的最主要课程，对提高学生的计算机硬件应用能力至关重要。已成为学生学习部分后续课程、毕业设计和今后工作的最重要的技术基础。</a:t>
            </a:r>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先修课程及其相互关系</a:t>
            </a:r>
          </a:p>
        </p:txBody>
      </p:sp>
      <p:sp>
        <p:nvSpPr>
          <p:cNvPr id="6" name="Rectangle 6"/>
          <p:cNvSpPr>
            <a:spLocks noChangeArrowheads="1"/>
          </p:cNvSpPr>
          <p:nvPr/>
        </p:nvSpPr>
        <p:spPr bwMode="auto">
          <a:xfrm>
            <a:off x="6432042" y="2327888"/>
            <a:ext cx="3108434" cy="332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lnSpc>
                <a:spcPct val="150000"/>
              </a:lnSpc>
              <a:spcBef>
                <a:spcPct val="0"/>
              </a:spcBef>
              <a:buClrTx/>
              <a:buSzTx/>
              <a:buFontTx/>
              <a:buNone/>
            </a:pPr>
            <a:r>
              <a:rPr lang="zh-CN" altLang="en-US" sz="2000" b="1" dirty="0">
                <a:solidFill>
                  <a:srgbClr val="333399"/>
                </a:solidFill>
                <a:latin typeface="微软雅黑" panose="020B0503020204020204" pitchFamily="34" charset="-122"/>
                <a:ea typeface="微软雅黑" panose="020B0503020204020204" pitchFamily="34" charset="-122"/>
              </a:rPr>
              <a:t>先修课程</a:t>
            </a:r>
            <a:r>
              <a:rPr lang="en-US" altLang="zh-CN" sz="2000" b="1" dirty="0">
                <a:solidFill>
                  <a:srgbClr val="333399"/>
                </a:solidFill>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数字电路（模拟电路）；编程语言。</a:t>
            </a:r>
          </a:p>
          <a:p>
            <a:pPr eaLnBrk="1" hangingPunct="1">
              <a:lnSpc>
                <a:spcPct val="150000"/>
              </a:lnSpc>
              <a:spcBef>
                <a:spcPct val="0"/>
              </a:spcBef>
              <a:buClrTx/>
              <a:buSzTx/>
              <a:buFontTx/>
              <a:buNone/>
            </a:pPr>
            <a:r>
              <a:rPr lang="zh-CN" altLang="en-US" sz="2000" b="1" dirty="0">
                <a:solidFill>
                  <a:srgbClr val="333399"/>
                </a:solidFill>
                <a:latin typeface="微软雅黑" panose="020B0503020204020204" pitchFamily="34" charset="-122"/>
                <a:ea typeface="微软雅黑" panose="020B0503020204020204" pitchFamily="34" charset="-122"/>
              </a:rPr>
              <a:t>计算机硬件构成</a:t>
            </a:r>
            <a:r>
              <a:rPr lang="en-US" altLang="zh-CN" sz="2000" b="1" dirty="0">
                <a:solidFill>
                  <a:srgbClr val="333399"/>
                </a:solidFill>
                <a:latin typeface="微软雅黑" panose="020B0503020204020204" pitchFamily="34" charset="-122"/>
                <a:ea typeface="微软雅黑" panose="020B0503020204020204" pitchFamily="34" charset="-122"/>
              </a:rPr>
              <a:t>—</a:t>
            </a:r>
            <a:r>
              <a:rPr lang="zh-CN" altLang="en-US" sz="2000" b="1" dirty="0">
                <a:solidFill>
                  <a:srgbClr val="333399"/>
                </a:solidFill>
                <a:latin typeface="微软雅黑" panose="020B0503020204020204" pitchFamily="34" charset="-122"/>
                <a:ea typeface="微软雅黑" panose="020B0503020204020204" pitchFamily="34" charset="-122"/>
              </a:rPr>
              <a:t>数字逻辑电路。</a:t>
            </a:r>
          </a:p>
          <a:p>
            <a:pPr eaLnBrk="1" hangingPunct="1">
              <a:lnSpc>
                <a:spcPct val="150000"/>
              </a:lnSpc>
              <a:spcBef>
                <a:spcPct val="0"/>
              </a:spcBef>
              <a:buClrTx/>
              <a:buSzTx/>
              <a:buFontTx/>
              <a:buNone/>
            </a:pPr>
            <a:r>
              <a:rPr lang="zh-CN" altLang="en-US" sz="2000" b="1" dirty="0">
                <a:solidFill>
                  <a:srgbClr val="333399"/>
                </a:solidFill>
                <a:latin typeface="微软雅黑" panose="020B0503020204020204" pitchFamily="34" charset="-122"/>
                <a:ea typeface="微软雅黑" panose="020B0503020204020204" pitchFamily="34" charset="-122"/>
              </a:rPr>
              <a:t>特殊的数字逻辑电路：</a:t>
            </a:r>
          </a:p>
          <a:p>
            <a:pPr eaLnBrk="1" hangingPunct="1">
              <a:lnSpc>
                <a:spcPct val="150000"/>
              </a:lnSpc>
              <a:spcBef>
                <a:spcPct val="0"/>
              </a:spcBef>
              <a:buClrTx/>
              <a:buSzTx/>
              <a:buFontTx/>
              <a:buNone/>
            </a:pPr>
            <a:r>
              <a:rPr lang="zh-CN" altLang="en-US" sz="2000" b="1" dirty="0">
                <a:latin typeface="微软雅黑" panose="020B0503020204020204" pitchFamily="34" charset="-122"/>
                <a:ea typeface="微软雅黑" panose="020B0503020204020204" pitchFamily="34" charset="-122"/>
              </a:rPr>
              <a:t>门</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组合逻辑－时序逻辑－有限状态机</a:t>
            </a:r>
          </a:p>
        </p:txBody>
      </p:sp>
      <p:pic>
        <p:nvPicPr>
          <p:cNvPr id="5" name="图片 4"/>
          <p:cNvPicPr>
            <a:picLocks noChangeAspect="1"/>
          </p:cNvPicPr>
          <p:nvPr/>
        </p:nvPicPr>
        <p:blipFill>
          <a:blip r:embed="rId2"/>
          <a:stretch>
            <a:fillRect/>
          </a:stretch>
        </p:blipFill>
        <p:spPr>
          <a:xfrm>
            <a:off x="560512" y="1268760"/>
            <a:ext cx="5544616" cy="5442245"/>
          </a:xfrm>
          <a:prstGeom prst="rect">
            <a:avLst/>
          </a:prstGeom>
        </p:spPr>
      </p:pic>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课程对硬件学习的要求</a:t>
            </a:r>
          </a:p>
        </p:txBody>
      </p:sp>
      <p:sp>
        <p:nvSpPr>
          <p:cNvPr id="5" name="Rectangle 3"/>
          <p:cNvSpPr txBox="1">
            <a:spLocks noChangeArrowheads="1"/>
          </p:cNvSpPr>
          <p:nvPr/>
        </p:nvSpPr>
        <p:spPr bwMode="auto">
          <a:xfrm>
            <a:off x="920552" y="1628800"/>
            <a:ext cx="8496944" cy="4364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rtl="0" eaLnBrk="1" fontAlgn="base" hangingPunct="1">
              <a:lnSpc>
                <a:spcPct val="110000"/>
              </a:lnSpc>
              <a:spcBef>
                <a:spcPts val="600"/>
              </a:spcBef>
              <a:spcAft>
                <a:spcPct val="0"/>
              </a:spcAft>
              <a:buClr>
                <a:srgbClr val="333399"/>
              </a:buClr>
              <a:buSzPct val="75000"/>
              <a:buFont typeface="Wingdings" panose="05000000000000000000" pitchFamily="2" charset="2"/>
              <a:buChar char="n"/>
              <a:defRPr sz="3200" b="1">
                <a:solidFill>
                  <a:schemeClr val="tx1"/>
                </a:solidFill>
                <a:latin typeface="+mn-lt"/>
                <a:ea typeface="黑体" panose="02010609060101010101" pitchFamily="2" charset="-122"/>
                <a:cs typeface="+mn-cs"/>
              </a:defRPr>
            </a:lvl1pPr>
            <a:lvl2pPr marL="742950" indent="-285750" algn="l" rtl="0" eaLnBrk="1" fontAlgn="base" hangingPunct="1">
              <a:lnSpc>
                <a:spcPct val="110000"/>
              </a:lnSpc>
              <a:spcBef>
                <a:spcPts val="600"/>
              </a:spcBef>
              <a:spcAft>
                <a:spcPct val="0"/>
              </a:spcAft>
              <a:buClr>
                <a:schemeClr val="accent2"/>
              </a:buClr>
              <a:buSzPct val="70000"/>
              <a:buFont typeface="Wingdings" panose="05000000000000000000" pitchFamily="2" charset="2"/>
              <a:buChar char="n"/>
              <a:defRPr sz="2800" b="1">
                <a:solidFill>
                  <a:schemeClr val="tx1"/>
                </a:solidFill>
                <a:latin typeface="+mn-lt"/>
                <a:ea typeface="黑体" panose="02010609060101010101" pitchFamily="2" charset="-122"/>
              </a:defRPr>
            </a:lvl2pPr>
            <a:lvl3pPr marL="1143000" indent="-228600" algn="l" rtl="0" eaLnBrk="1" fontAlgn="base" hangingPunct="1">
              <a:lnSpc>
                <a:spcPct val="110000"/>
              </a:lnSpc>
              <a:spcBef>
                <a:spcPts val="600"/>
              </a:spcBef>
              <a:spcAft>
                <a:spcPct val="0"/>
              </a:spcAft>
              <a:buClr>
                <a:srgbClr val="333399"/>
              </a:buClr>
              <a:buSzPct val="65000"/>
              <a:buFont typeface="Wingdings" panose="05000000000000000000" pitchFamily="2" charset="2"/>
              <a:buChar char="p"/>
              <a:defRPr sz="2400" b="1">
                <a:solidFill>
                  <a:schemeClr val="tx1"/>
                </a:solidFill>
                <a:latin typeface="+mn-lt"/>
                <a:ea typeface="黑体" panose="02010609060101010101" pitchFamily="2" charset="-122"/>
              </a:defRPr>
            </a:lvl3pPr>
            <a:lvl4pPr marL="1600200" indent="-228600" algn="l" rtl="0" eaLnBrk="1" fontAlgn="base" hangingPunct="1">
              <a:lnSpc>
                <a:spcPct val="110000"/>
              </a:lnSpc>
              <a:spcBef>
                <a:spcPts val="600"/>
              </a:spcBef>
              <a:spcAft>
                <a:spcPct val="0"/>
              </a:spcAft>
              <a:buClr>
                <a:schemeClr val="bg2"/>
              </a:buClr>
              <a:buSzPct val="65000"/>
              <a:buFont typeface="Wingdings" panose="05000000000000000000" pitchFamily="2" charset="2"/>
              <a:buChar char="n"/>
              <a:defRPr sz="2000" b="1">
                <a:solidFill>
                  <a:schemeClr val="tx1"/>
                </a:solidFill>
                <a:latin typeface="+mn-lt"/>
                <a:ea typeface="黑体" panose="02010609060101010101" pitchFamily="2" charset="-122"/>
              </a:defRPr>
            </a:lvl4pPr>
            <a:lvl5pPr marL="2057400" indent="-228600" algn="l" rtl="0" eaLnBrk="1" fontAlgn="base" hangingPunct="1">
              <a:lnSpc>
                <a:spcPct val="110000"/>
              </a:lnSpc>
              <a:spcBef>
                <a:spcPts val="600"/>
              </a:spcBef>
              <a:spcAft>
                <a:spcPct val="0"/>
              </a:spcAft>
              <a:buClr>
                <a:srgbClr val="333399"/>
              </a:buClr>
              <a:buSzPct val="60000"/>
              <a:buFont typeface="Wingdings" panose="05000000000000000000" pitchFamily="2" charset="2"/>
              <a:buChar char="n"/>
              <a:defRPr sz="2000" b="1">
                <a:solidFill>
                  <a:schemeClr val="tx1"/>
                </a:solidFill>
                <a:latin typeface="+mn-lt"/>
                <a:ea typeface="黑体" panose="02010609060101010101" pitchFamily="2" charset="-122"/>
              </a:defRPr>
            </a:lvl5pPr>
            <a:lvl6pPr marL="25146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6pPr>
            <a:lvl7pPr marL="29718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7pPr>
            <a:lvl8pPr marL="34290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8pPr>
            <a:lvl9pPr marL="38862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9pPr>
          </a:lstStyle>
          <a:p>
            <a:pPr>
              <a:lnSpc>
                <a:spcPct val="130000"/>
              </a:lnSpc>
              <a:spcBef>
                <a:spcPct val="0"/>
              </a:spcBef>
              <a:buClrTx/>
              <a:buSzTx/>
            </a:pPr>
            <a:r>
              <a:rPr lang="zh-CN" altLang="en-US" sz="2800" dirty="0"/>
              <a:t> 原理图（读图、规范）</a:t>
            </a:r>
          </a:p>
          <a:p>
            <a:pPr>
              <a:lnSpc>
                <a:spcPct val="130000"/>
              </a:lnSpc>
              <a:spcBef>
                <a:spcPct val="0"/>
              </a:spcBef>
              <a:buClrTx/>
              <a:buSzTx/>
            </a:pPr>
            <a:r>
              <a:rPr lang="zh-CN" altLang="en-US" sz="2800" dirty="0"/>
              <a:t> 时序图（设计用动态时序）</a:t>
            </a:r>
            <a:r>
              <a:rPr lang="en-US" altLang="zh-CN" sz="2800" dirty="0"/>
              <a:t>-</a:t>
            </a:r>
            <a:r>
              <a:rPr lang="zh-CN" altLang="en-US" sz="2800" dirty="0"/>
              <a:t>总线</a:t>
            </a:r>
          </a:p>
          <a:p>
            <a:pPr>
              <a:lnSpc>
                <a:spcPct val="130000"/>
              </a:lnSpc>
              <a:spcBef>
                <a:spcPct val="0"/>
              </a:spcBef>
              <a:buClrTx/>
              <a:buSzTx/>
            </a:pPr>
            <a:r>
              <a:rPr lang="zh-CN" altLang="en-US" sz="2800" dirty="0"/>
              <a:t> 常用接口方法</a:t>
            </a:r>
            <a:r>
              <a:rPr lang="en-US" altLang="zh-CN" sz="2800" dirty="0"/>
              <a:t>/</a:t>
            </a:r>
            <a:r>
              <a:rPr lang="zh-CN" altLang="en-US" sz="2800" dirty="0"/>
              <a:t>逻辑电路：工作原理</a:t>
            </a:r>
            <a:r>
              <a:rPr lang="en-US" altLang="zh-CN" sz="2800" dirty="0"/>
              <a:t>/</a:t>
            </a:r>
            <a:r>
              <a:rPr lang="zh-CN" altLang="en-US" sz="2800" dirty="0"/>
              <a:t>一般时序</a:t>
            </a:r>
            <a:r>
              <a:rPr lang="en-US" altLang="zh-CN" sz="2800" dirty="0"/>
              <a:t>/</a:t>
            </a:r>
            <a:r>
              <a:rPr lang="zh-CN" altLang="en-US" sz="2800" dirty="0"/>
              <a:t>常用方法</a:t>
            </a:r>
          </a:p>
          <a:p>
            <a:pPr>
              <a:lnSpc>
                <a:spcPct val="130000"/>
              </a:lnSpc>
              <a:spcBef>
                <a:spcPct val="0"/>
              </a:spcBef>
              <a:buClrTx/>
              <a:buSzTx/>
            </a:pPr>
            <a:r>
              <a:rPr lang="zh-CN" altLang="en-US" sz="2800" dirty="0"/>
              <a:t> 寄存（器）、缓冲</a:t>
            </a:r>
            <a:r>
              <a:rPr lang="en-US" altLang="zh-CN" sz="2800" dirty="0"/>
              <a:t>(</a:t>
            </a:r>
            <a:r>
              <a:rPr lang="zh-CN" altLang="en-US" sz="2800" dirty="0"/>
              <a:t>器</a:t>
            </a:r>
            <a:r>
              <a:rPr lang="en-US" altLang="zh-CN" sz="2800" dirty="0"/>
              <a:t>)</a:t>
            </a:r>
            <a:r>
              <a:rPr lang="zh-CN" altLang="en-US" sz="2800" dirty="0"/>
              <a:t>、锁存</a:t>
            </a:r>
            <a:r>
              <a:rPr lang="en-US" altLang="zh-CN" sz="2800" dirty="0"/>
              <a:t>(</a:t>
            </a:r>
            <a:r>
              <a:rPr lang="zh-CN" altLang="en-US" sz="2800" dirty="0"/>
              <a:t>器</a:t>
            </a:r>
            <a:r>
              <a:rPr lang="en-US" altLang="zh-CN" sz="2800" dirty="0"/>
              <a:t>)</a:t>
            </a:r>
            <a:r>
              <a:rPr lang="zh-CN" altLang="en-US" sz="2800" dirty="0"/>
              <a:t>、触发</a:t>
            </a:r>
            <a:r>
              <a:rPr lang="en-US" altLang="zh-CN" sz="2800" dirty="0"/>
              <a:t>(</a:t>
            </a:r>
            <a:r>
              <a:rPr lang="zh-CN" altLang="en-US" sz="2800" dirty="0"/>
              <a:t>器</a:t>
            </a:r>
            <a:r>
              <a:rPr lang="en-US" altLang="zh-CN" sz="2800" dirty="0"/>
              <a:t>)</a:t>
            </a:r>
            <a:r>
              <a:rPr lang="zh-CN" altLang="en-US" sz="2800" dirty="0"/>
              <a:t>、</a:t>
            </a:r>
          </a:p>
          <a:p>
            <a:pPr>
              <a:lnSpc>
                <a:spcPct val="130000"/>
              </a:lnSpc>
              <a:spcBef>
                <a:spcPct val="0"/>
              </a:spcBef>
              <a:buClrTx/>
              <a:buSzTx/>
            </a:pPr>
            <a:r>
              <a:rPr lang="zh-CN" altLang="en-US" sz="2800" dirty="0"/>
              <a:t> 编码</a:t>
            </a:r>
            <a:r>
              <a:rPr lang="en-US" altLang="zh-CN" sz="2800" dirty="0"/>
              <a:t>(</a:t>
            </a:r>
            <a:r>
              <a:rPr lang="zh-CN" altLang="en-US" sz="2800" dirty="0"/>
              <a:t>器</a:t>
            </a:r>
            <a:r>
              <a:rPr lang="en-US" altLang="zh-CN" sz="2800" dirty="0"/>
              <a:t>)</a:t>
            </a:r>
            <a:r>
              <a:rPr lang="zh-CN" altLang="en-US" sz="2800" dirty="0"/>
              <a:t>、译码</a:t>
            </a:r>
            <a:r>
              <a:rPr lang="en-US" altLang="zh-CN" sz="2800" dirty="0"/>
              <a:t>(</a:t>
            </a:r>
            <a:r>
              <a:rPr lang="zh-CN" altLang="en-US" sz="2800" dirty="0"/>
              <a:t>器</a:t>
            </a:r>
            <a:r>
              <a:rPr lang="en-US" altLang="zh-CN" sz="2800" dirty="0"/>
              <a:t>)</a:t>
            </a:r>
            <a:r>
              <a:rPr lang="zh-CN" altLang="en-US" sz="2800" dirty="0"/>
              <a:t>；</a:t>
            </a:r>
            <a:endParaRPr lang="en-US" altLang="zh-CN" sz="2800" dirty="0"/>
          </a:p>
          <a:p>
            <a:pPr>
              <a:lnSpc>
                <a:spcPct val="130000"/>
              </a:lnSpc>
              <a:spcBef>
                <a:spcPct val="0"/>
              </a:spcBef>
              <a:buClrTx/>
              <a:buSzTx/>
            </a:pPr>
            <a:r>
              <a:rPr lang="en-US" altLang="zh-CN" sz="2800" dirty="0"/>
              <a:t> RAM</a:t>
            </a:r>
            <a:r>
              <a:rPr lang="zh-CN" altLang="en-US" sz="2800" dirty="0"/>
              <a:t>，</a:t>
            </a:r>
            <a:r>
              <a:rPr lang="en-US" altLang="zh-CN" sz="2800" dirty="0"/>
              <a:t>ROM</a:t>
            </a:r>
            <a:r>
              <a:rPr lang="zh-CN" altLang="en-US" sz="2800" dirty="0"/>
              <a:t>，</a:t>
            </a:r>
            <a:r>
              <a:rPr lang="en-US" altLang="zh-CN" sz="2800" dirty="0"/>
              <a:t>T/C</a:t>
            </a:r>
            <a:r>
              <a:rPr lang="zh-CN" altLang="en-US" sz="2800" dirty="0"/>
              <a:t>，</a:t>
            </a:r>
            <a:r>
              <a:rPr lang="en-US" altLang="zh-CN" sz="2800" dirty="0"/>
              <a:t>PIO</a:t>
            </a:r>
            <a:r>
              <a:rPr lang="zh-CN" altLang="en-US" sz="2800" dirty="0"/>
              <a:t>，</a:t>
            </a:r>
            <a:r>
              <a:rPr lang="en-US" altLang="zh-CN" sz="2800" dirty="0">
                <a:solidFill>
                  <a:srgbClr val="FF0000"/>
                </a:solidFill>
              </a:rPr>
              <a:t>DMA</a:t>
            </a:r>
            <a:r>
              <a:rPr lang="zh-CN" altLang="en-US" sz="2800" dirty="0"/>
              <a:t>；</a:t>
            </a:r>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pPr>
              <a:defRPr/>
            </a:pPr>
            <a:r>
              <a:rPr lang="zh-CN" altLang="zh-CN" sz="4800" dirty="0"/>
              <a:t>教学基本要求</a:t>
            </a:r>
          </a:p>
        </p:txBody>
      </p:sp>
      <p:sp>
        <p:nvSpPr>
          <p:cNvPr id="5" name="Rectangle 3"/>
          <p:cNvSpPr txBox="1">
            <a:spLocks noChangeArrowheads="1"/>
          </p:cNvSpPr>
          <p:nvPr/>
        </p:nvSpPr>
        <p:spPr bwMode="auto">
          <a:xfrm>
            <a:off x="632520" y="1196752"/>
            <a:ext cx="8928992" cy="4364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rtl="0" eaLnBrk="1" fontAlgn="base" hangingPunct="1">
              <a:lnSpc>
                <a:spcPct val="110000"/>
              </a:lnSpc>
              <a:spcBef>
                <a:spcPts val="600"/>
              </a:spcBef>
              <a:spcAft>
                <a:spcPct val="0"/>
              </a:spcAft>
              <a:buClr>
                <a:srgbClr val="333399"/>
              </a:buClr>
              <a:buSzPct val="75000"/>
              <a:buFont typeface="Wingdings" panose="05000000000000000000" pitchFamily="2" charset="2"/>
              <a:buChar char="n"/>
              <a:defRPr sz="3200" b="1">
                <a:solidFill>
                  <a:schemeClr val="tx1"/>
                </a:solidFill>
                <a:latin typeface="+mn-lt"/>
                <a:ea typeface="黑体" panose="02010609060101010101" pitchFamily="2" charset="-122"/>
                <a:cs typeface="+mn-cs"/>
              </a:defRPr>
            </a:lvl1pPr>
            <a:lvl2pPr marL="742950" indent="-285750" algn="l" rtl="0" eaLnBrk="1" fontAlgn="base" hangingPunct="1">
              <a:lnSpc>
                <a:spcPct val="110000"/>
              </a:lnSpc>
              <a:spcBef>
                <a:spcPts val="600"/>
              </a:spcBef>
              <a:spcAft>
                <a:spcPct val="0"/>
              </a:spcAft>
              <a:buClr>
                <a:schemeClr val="accent2"/>
              </a:buClr>
              <a:buSzPct val="70000"/>
              <a:buFont typeface="Wingdings" panose="05000000000000000000" pitchFamily="2" charset="2"/>
              <a:buChar char="n"/>
              <a:defRPr sz="2800" b="1">
                <a:solidFill>
                  <a:schemeClr val="tx1"/>
                </a:solidFill>
                <a:latin typeface="+mn-lt"/>
                <a:ea typeface="黑体" panose="02010609060101010101" pitchFamily="2" charset="-122"/>
              </a:defRPr>
            </a:lvl2pPr>
            <a:lvl3pPr marL="1143000" indent="-228600" algn="l" rtl="0" eaLnBrk="1" fontAlgn="base" hangingPunct="1">
              <a:lnSpc>
                <a:spcPct val="110000"/>
              </a:lnSpc>
              <a:spcBef>
                <a:spcPts val="600"/>
              </a:spcBef>
              <a:spcAft>
                <a:spcPct val="0"/>
              </a:spcAft>
              <a:buClr>
                <a:srgbClr val="333399"/>
              </a:buClr>
              <a:buSzPct val="65000"/>
              <a:buFont typeface="Wingdings" panose="05000000000000000000" pitchFamily="2" charset="2"/>
              <a:buChar char="p"/>
              <a:defRPr sz="2400" b="1">
                <a:solidFill>
                  <a:schemeClr val="tx1"/>
                </a:solidFill>
                <a:latin typeface="+mn-lt"/>
                <a:ea typeface="黑体" panose="02010609060101010101" pitchFamily="2" charset="-122"/>
              </a:defRPr>
            </a:lvl3pPr>
            <a:lvl4pPr marL="1600200" indent="-228600" algn="l" rtl="0" eaLnBrk="1" fontAlgn="base" hangingPunct="1">
              <a:lnSpc>
                <a:spcPct val="110000"/>
              </a:lnSpc>
              <a:spcBef>
                <a:spcPts val="600"/>
              </a:spcBef>
              <a:spcAft>
                <a:spcPct val="0"/>
              </a:spcAft>
              <a:buClr>
                <a:schemeClr val="bg2"/>
              </a:buClr>
              <a:buSzPct val="65000"/>
              <a:buFont typeface="Wingdings" panose="05000000000000000000" pitchFamily="2" charset="2"/>
              <a:buChar char="n"/>
              <a:defRPr sz="2000" b="1">
                <a:solidFill>
                  <a:schemeClr val="tx1"/>
                </a:solidFill>
                <a:latin typeface="+mn-lt"/>
                <a:ea typeface="黑体" panose="02010609060101010101" pitchFamily="2" charset="-122"/>
              </a:defRPr>
            </a:lvl4pPr>
            <a:lvl5pPr marL="2057400" indent="-228600" algn="l" rtl="0" eaLnBrk="1" fontAlgn="base" hangingPunct="1">
              <a:lnSpc>
                <a:spcPct val="110000"/>
              </a:lnSpc>
              <a:spcBef>
                <a:spcPts val="600"/>
              </a:spcBef>
              <a:spcAft>
                <a:spcPct val="0"/>
              </a:spcAft>
              <a:buClr>
                <a:srgbClr val="333399"/>
              </a:buClr>
              <a:buSzPct val="60000"/>
              <a:buFont typeface="Wingdings" panose="05000000000000000000" pitchFamily="2" charset="2"/>
              <a:buChar char="n"/>
              <a:defRPr sz="2000" b="1">
                <a:solidFill>
                  <a:schemeClr val="tx1"/>
                </a:solidFill>
                <a:latin typeface="+mn-lt"/>
                <a:ea typeface="黑体" panose="02010609060101010101" pitchFamily="2" charset="-122"/>
              </a:defRPr>
            </a:lvl5pPr>
            <a:lvl6pPr marL="25146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6pPr>
            <a:lvl7pPr marL="29718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7pPr>
            <a:lvl8pPr marL="34290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8pPr>
            <a:lvl9pPr marL="38862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9pPr>
          </a:lstStyle>
          <a:p>
            <a:pPr marL="0" indent="0">
              <a:buNone/>
              <a:defRPr/>
            </a:pPr>
            <a:r>
              <a:rPr lang="en-US" altLang="zh-CN" sz="2800" dirty="0">
                <a:latin typeface="+mn-ea"/>
              </a:rPr>
              <a:t>(1) </a:t>
            </a:r>
            <a:r>
              <a:rPr lang="zh-CN" altLang="zh-CN" sz="2800" dirty="0"/>
              <a:t>微机系统的组成，微机接口技术、接口基本功能</a:t>
            </a:r>
          </a:p>
          <a:p>
            <a:pPr marL="0" indent="0">
              <a:buNone/>
              <a:defRPr/>
            </a:pPr>
            <a:r>
              <a:rPr lang="en-US" altLang="zh-CN" sz="2800" dirty="0">
                <a:latin typeface="+mn-ea"/>
              </a:rPr>
              <a:t>(2) </a:t>
            </a:r>
            <a:r>
              <a:rPr lang="zh-CN" altLang="zh-CN" sz="2800" dirty="0"/>
              <a:t>典型微处理器的组成及主要功能，基本指令格式</a:t>
            </a:r>
          </a:p>
          <a:p>
            <a:pPr marL="0" indent="0">
              <a:buNone/>
              <a:defRPr/>
            </a:pPr>
            <a:r>
              <a:rPr lang="en-US" altLang="zh-CN" sz="2800" dirty="0">
                <a:latin typeface="+mn-ea"/>
              </a:rPr>
              <a:t>(3) </a:t>
            </a:r>
            <a:r>
              <a:rPr lang="zh-CN" altLang="zh-CN" sz="2800" dirty="0"/>
              <a:t>地址译码电路的设计与分析技术</a:t>
            </a:r>
          </a:p>
          <a:p>
            <a:pPr marL="0" indent="0">
              <a:buNone/>
              <a:defRPr/>
            </a:pPr>
            <a:r>
              <a:rPr lang="en-US" altLang="zh-CN" sz="2800" dirty="0">
                <a:latin typeface="+mn-ea"/>
              </a:rPr>
              <a:t>(4) </a:t>
            </a:r>
            <a:r>
              <a:rPr lang="zh-CN" altLang="zh-CN" sz="2800" dirty="0"/>
              <a:t>典型接口芯片的外特性、编程结构、编程命令</a:t>
            </a:r>
          </a:p>
          <a:p>
            <a:pPr marL="0" indent="0">
              <a:buNone/>
              <a:defRPr/>
            </a:pPr>
            <a:r>
              <a:rPr lang="en-US" altLang="zh-CN" sz="2800" dirty="0">
                <a:latin typeface="+mn-ea"/>
              </a:rPr>
              <a:t>(5) </a:t>
            </a:r>
            <a:r>
              <a:rPr lang="zh-CN" altLang="zh-CN" sz="2800" dirty="0"/>
              <a:t>微机与外设的数据传送技术及工作原理</a:t>
            </a:r>
          </a:p>
        </p:txBody>
      </p:sp>
      <p:sp>
        <p:nvSpPr>
          <p:cNvPr id="2" name="矩形 1"/>
          <p:cNvSpPr/>
          <p:nvPr/>
        </p:nvSpPr>
        <p:spPr>
          <a:xfrm>
            <a:off x="704528" y="4221088"/>
            <a:ext cx="8784976" cy="2308324"/>
          </a:xfrm>
          <a:prstGeom prst="rect">
            <a:avLst/>
          </a:prstGeom>
        </p:spPr>
        <p:txBody>
          <a:bodyPr wrap="square">
            <a:spAutoFit/>
          </a:bodyPr>
          <a:lstStyle/>
          <a:p>
            <a:pPr marL="0" indent="0" algn="just">
              <a:lnSpc>
                <a:spcPct val="150000"/>
              </a:lnSpc>
              <a:buNone/>
              <a:defRPr/>
            </a:pPr>
            <a:r>
              <a:rPr lang="zh-CN" altLang="zh-CN" sz="2400" b="1" dirty="0">
                <a:solidFill>
                  <a:srgbClr val="C00000"/>
                </a:solidFill>
                <a:latin typeface="微软雅黑" panose="020B0503020204020204" pitchFamily="34" charset="-122"/>
                <a:ea typeface="微软雅黑" panose="020B0503020204020204" pitchFamily="34" charset="-122"/>
              </a:rPr>
              <a:t>通过知识传授使学生深入了解和</a:t>
            </a:r>
            <a:r>
              <a:rPr lang="zh-CN" altLang="zh-CN" sz="2400" b="1" dirty="0" smtClean="0">
                <a:solidFill>
                  <a:srgbClr val="C00000"/>
                </a:solidFill>
                <a:latin typeface="微软雅黑" panose="020B0503020204020204" pitchFamily="34" charset="-122"/>
                <a:ea typeface="微软雅黑" panose="020B0503020204020204" pitchFamily="34" charset="-122"/>
              </a:rPr>
              <a:t>掌握微机</a:t>
            </a:r>
            <a:r>
              <a:rPr lang="zh-CN" altLang="zh-CN" sz="2400" b="1" dirty="0">
                <a:solidFill>
                  <a:srgbClr val="C00000"/>
                </a:solidFill>
                <a:latin typeface="微软雅黑" panose="020B0503020204020204" pitchFamily="34" charset="-122"/>
                <a:ea typeface="微软雅黑" panose="020B0503020204020204" pitchFamily="34" charset="-122"/>
              </a:rPr>
              <a:t>系统的组成和工作原理，建立微型计算机系统的整体概念</a:t>
            </a:r>
            <a:r>
              <a:rPr lang="en-US" altLang="zh-CN" sz="2400" b="1" dirty="0">
                <a:solidFill>
                  <a:srgbClr val="C00000"/>
                </a:solidFill>
                <a:latin typeface="微软雅黑" panose="020B0503020204020204" pitchFamily="34" charset="-122"/>
                <a:ea typeface="微软雅黑" panose="020B0503020204020204" pitchFamily="34" charset="-122"/>
              </a:rPr>
              <a:t>,</a:t>
            </a:r>
            <a:r>
              <a:rPr lang="zh-CN" altLang="zh-CN" sz="2400" b="1" dirty="0">
                <a:solidFill>
                  <a:srgbClr val="C00000"/>
                </a:solidFill>
                <a:latin typeface="微软雅黑" panose="020B0503020204020204" pitchFamily="34" charset="-122"/>
                <a:ea typeface="微软雅黑" panose="020B0503020204020204" pitchFamily="34" charset="-122"/>
              </a:rPr>
              <a:t>掌握微型计算机的输入输出方法</a:t>
            </a:r>
            <a:r>
              <a:rPr lang="en-US" altLang="zh-CN" sz="2400" b="1" dirty="0">
                <a:solidFill>
                  <a:srgbClr val="C00000"/>
                </a:solidFill>
                <a:latin typeface="微软雅黑" panose="020B0503020204020204" pitchFamily="34" charset="-122"/>
                <a:ea typeface="微软雅黑" panose="020B0503020204020204" pitchFamily="34" charset="-122"/>
              </a:rPr>
              <a:t>,</a:t>
            </a:r>
            <a:r>
              <a:rPr lang="zh-CN" altLang="zh-CN" sz="2400" b="1" dirty="0">
                <a:solidFill>
                  <a:srgbClr val="C00000"/>
                </a:solidFill>
                <a:latin typeface="微软雅黑" panose="020B0503020204020204" pitchFamily="34" charset="-122"/>
                <a:ea typeface="微软雅黑" panose="020B0503020204020204" pitchFamily="34" charset="-122"/>
              </a:rPr>
              <a:t>能够掌握分析和设计典型接口电路的方法；具备微机应用系统的分析能力和基本设计能力</a:t>
            </a:r>
            <a:r>
              <a:rPr lang="zh-CN" altLang="en-US" sz="2400" b="1" dirty="0">
                <a:solidFill>
                  <a:srgbClr val="C00000"/>
                </a:solidFill>
                <a:latin typeface="微软雅黑" panose="020B0503020204020204" pitchFamily="34" charset="-122"/>
                <a:ea typeface="微软雅黑" panose="020B0503020204020204" pitchFamily="34" charset="-122"/>
              </a:rPr>
              <a:t>。</a:t>
            </a:r>
            <a:endParaRPr lang="zh-CN" altLang="zh-CN" sz="24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pPr>
              <a:defRPr/>
            </a:pPr>
            <a:r>
              <a:rPr lang="zh-CN" altLang="en-US" sz="4800" dirty="0"/>
              <a:t>考核方式</a:t>
            </a:r>
            <a:endParaRPr lang="zh-CN" altLang="zh-CN" sz="4800" dirty="0"/>
          </a:p>
        </p:txBody>
      </p:sp>
      <p:sp>
        <p:nvSpPr>
          <p:cNvPr id="5" name="Rectangle 3"/>
          <p:cNvSpPr txBox="1">
            <a:spLocks noChangeArrowheads="1"/>
          </p:cNvSpPr>
          <p:nvPr/>
        </p:nvSpPr>
        <p:spPr bwMode="auto">
          <a:xfrm>
            <a:off x="1136576" y="2493963"/>
            <a:ext cx="8928992" cy="4364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rtl="0" eaLnBrk="1" fontAlgn="base" hangingPunct="1">
              <a:lnSpc>
                <a:spcPct val="110000"/>
              </a:lnSpc>
              <a:spcBef>
                <a:spcPts val="600"/>
              </a:spcBef>
              <a:spcAft>
                <a:spcPct val="0"/>
              </a:spcAft>
              <a:buClr>
                <a:srgbClr val="333399"/>
              </a:buClr>
              <a:buSzPct val="75000"/>
              <a:buFont typeface="Wingdings" panose="05000000000000000000" pitchFamily="2" charset="2"/>
              <a:buChar char="n"/>
              <a:defRPr sz="3200" b="1">
                <a:solidFill>
                  <a:schemeClr val="tx1"/>
                </a:solidFill>
                <a:latin typeface="+mn-lt"/>
                <a:ea typeface="黑体" panose="02010609060101010101" pitchFamily="2" charset="-122"/>
                <a:cs typeface="+mn-cs"/>
              </a:defRPr>
            </a:lvl1pPr>
            <a:lvl2pPr marL="742950" indent="-285750" algn="l" rtl="0" eaLnBrk="1" fontAlgn="base" hangingPunct="1">
              <a:lnSpc>
                <a:spcPct val="110000"/>
              </a:lnSpc>
              <a:spcBef>
                <a:spcPts val="600"/>
              </a:spcBef>
              <a:spcAft>
                <a:spcPct val="0"/>
              </a:spcAft>
              <a:buClr>
                <a:schemeClr val="accent2"/>
              </a:buClr>
              <a:buSzPct val="70000"/>
              <a:buFont typeface="Wingdings" panose="05000000000000000000" pitchFamily="2" charset="2"/>
              <a:buChar char="n"/>
              <a:defRPr sz="2800" b="1">
                <a:solidFill>
                  <a:schemeClr val="tx1"/>
                </a:solidFill>
                <a:latin typeface="+mn-lt"/>
                <a:ea typeface="黑体" panose="02010609060101010101" pitchFamily="2" charset="-122"/>
              </a:defRPr>
            </a:lvl2pPr>
            <a:lvl3pPr marL="1143000" indent="-228600" algn="l" rtl="0" eaLnBrk="1" fontAlgn="base" hangingPunct="1">
              <a:lnSpc>
                <a:spcPct val="110000"/>
              </a:lnSpc>
              <a:spcBef>
                <a:spcPts val="600"/>
              </a:spcBef>
              <a:spcAft>
                <a:spcPct val="0"/>
              </a:spcAft>
              <a:buClr>
                <a:srgbClr val="333399"/>
              </a:buClr>
              <a:buSzPct val="65000"/>
              <a:buFont typeface="Wingdings" panose="05000000000000000000" pitchFamily="2" charset="2"/>
              <a:buChar char="p"/>
              <a:defRPr sz="2400" b="1">
                <a:solidFill>
                  <a:schemeClr val="tx1"/>
                </a:solidFill>
                <a:latin typeface="+mn-lt"/>
                <a:ea typeface="黑体" panose="02010609060101010101" pitchFamily="2" charset="-122"/>
              </a:defRPr>
            </a:lvl3pPr>
            <a:lvl4pPr marL="1600200" indent="-228600" algn="l" rtl="0" eaLnBrk="1" fontAlgn="base" hangingPunct="1">
              <a:lnSpc>
                <a:spcPct val="110000"/>
              </a:lnSpc>
              <a:spcBef>
                <a:spcPts val="600"/>
              </a:spcBef>
              <a:spcAft>
                <a:spcPct val="0"/>
              </a:spcAft>
              <a:buClr>
                <a:schemeClr val="bg2"/>
              </a:buClr>
              <a:buSzPct val="65000"/>
              <a:buFont typeface="Wingdings" panose="05000000000000000000" pitchFamily="2" charset="2"/>
              <a:buChar char="n"/>
              <a:defRPr sz="2000" b="1">
                <a:solidFill>
                  <a:schemeClr val="tx1"/>
                </a:solidFill>
                <a:latin typeface="+mn-lt"/>
                <a:ea typeface="黑体" panose="02010609060101010101" pitchFamily="2" charset="-122"/>
              </a:defRPr>
            </a:lvl4pPr>
            <a:lvl5pPr marL="2057400" indent="-228600" algn="l" rtl="0" eaLnBrk="1" fontAlgn="base" hangingPunct="1">
              <a:lnSpc>
                <a:spcPct val="110000"/>
              </a:lnSpc>
              <a:spcBef>
                <a:spcPts val="600"/>
              </a:spcBef>
              <a:spcAft>
                <a:spcPct val="0"/>
              </a:spcAft>
              <a:buClr>
                <a:srgbClr val="333399"/>
              </a:buClr>
              <a:buSzPct val="60000"/>
              <a:buFont typeface="Wingdings" panose="05000000000000000000" pitchFamily="2" charset="2"/>
              <a:buChar char="n"/>
              <a:defRPr sz="2000" b="1">
                <a:solidFill>
                  <a:schemeClr val="tx1"/>
                </a:solidFill>
                <a:latin typeface="+mn-lt"/>
                <a:ea typeface="黑体" panose="02010609060101010101" pitchFamily="2" charset="-122"/>
              </a:defRPr>
            </a:lvl5pPr>
            <a:lvl6pPr marL="25146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6pPr>
            <a:lvl7pPr marL="29718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7pPr>
            <a:lvl8pPr marL="34290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8pPr>
            <a:lvl9pPr marL="38862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9pPr>
          </a:lstStyle>
          <a:p>
            <a:pPr marL="0" indent="0">
              <a:buNone/>
              <a:defRPr/>
            </a:pPr>
            <a:r>
              <a:rPr lang="zh-CN" altLang="en-US" sz="4400" dirty="0">
                <a:solidFill>
                  <a:srgbClr val="C00000"/>
                </a:solidFill>
                <a:latin typeface="+mn-ea"/>
              </a:rPr>
              <a:t>闭卷（</a:t>
            </a:r>
            <a:r>
              <a:rPr lang="en-US" altLang="zh-CN" sz="4400" dirty="0">
                <a:solidFill>
                  <a:srgbClr val="C00000"/>
                </a:solidFill>
                <a:latin typeface="+mn-ea"/>
              </a:rPr>
              <a:t>70%</a:t>
            </a:r>
            <a:r>
              <a:rPr lang="zh-CN" altLang="en-US" sz="4400" dirty="0">
                <a:solidFill>
                  <a:srgbClr val="C00000"/>
                </a:solidFill>
                <a:latin typeface="+mn-ea"/>
              </a:rPr>
              <a:t>）</a:t>
            </a:r>
            <a:r>
              <a:rPr lang="en-US" altLang="zh-CN" sz="4400" dirty="0">
                <a:solidFill>
                  <a:srgbClr val="C00000"/>
                </a:solidFill>
                <a:latin typeface="+mn-ea"/>
              </a:rPr>
              <a:t>+</a:t>
            </a:r>
            <a:r>
              <a:rPr lang="zh-CN" altLang="en-US" sz="4400" dirty="0">
                <a:solidFill>
                  <a:srgbClr val="C00000"/>
                </a:solidFill>
                <a:latin typeface="+mn-ea"/>
              </a:rPr>
              <a:t>平时成绩（</a:t>
            </a:r>
            <a:r>
              <a:rPr lang="en-US" altLang="zh-CN" sz="4400" dirty="0">
                <a:solidFill>
                  <a:srgbClr val="C00000"/>
                </a:solidFill>
                <a:latin typeface="+mn-ea"/>
              </a:rPr>
              <a:t>30%</a:t>
            </a:r>
            <a:r>
              <a:rPr lang="zh-CN" altLang="en-US" sz="4400" dirty="0">
                <a:solidFill>
                  <a:srgbClr val="C00000"/>
                </a:solidFill>
                <a:latin typeface="+mn-ea"/>
              </a:rPr>
              <a:t>）</a:t>
            </a:r>
            <a:endParaRPr lang="zh-CN" altLang="zh-CN" sz="4400" dirty="0">
              <a:solidFill>
                <a:srgbClr val="C00000"/>
              </a:solidFill>
            </a:endParaRPr>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第</a:t>
            </a:r>
            <a:r>
              <a:rPr lang="zh-CN" altLang="en-US" sz="3200" dirty="0"/>
              <a:t> </a:t>
            </a:r>
            <a:r>
              <a:rPr lang="en-US" altLang="zh-CN" dirty="0"/>
              <a:t>1</a:t>
            </a:r>
            <a:r>
              <a:rPr lang="en-US" altLang="zh-CN" sz="3200" dirty="0"/>
              <a:t> </a:t>
            </a:r>
            <a:r>
              <a:rPr lang="zh-CN" altLang="en-US" dirty="0"/>
              <a:t>章   绪论</a:t>
            </a:r>
            <a:endParaRPr lang="zh-CN" altLang="en-US" dirty="0">
              <a:ea typeface="宋体" panose="02010600030101010101" pitchFamily="2" charset="-122"/>
            </a:endParaRPr>
          </a:p>
        </p:txBody>
      </p:sp>
      <p:sp>
        <p:nvSpPr>
          <p:cNvPr id="18435" name="Rectangle 3"/>
          <p:cNvSpPr>
            <a:spLocks noGrp="1" noChangeArrowheads="1"/>
          </p:cNvSpPr>
          <p:nvPr>
            <p:ph type="body" idx="1"/>
          </p:nvPr>
        </p:nvSpPr>
        <p:spPr>
          <a:xfrm>
            <a:off x="495300" y="1628800"/>
            <a:ext cx="9066212" cy="3591172"/>
          </a:xfrm>
        </p:spPr>
        <p:txBody>
          <a:bodyPr/>
          <a:lstStyle/>
          <a:p>
            <a:pPr marL="720090" lvl="1" indent="-342900">
              <a:lnSpc>
                <a:spcPts val="3250"/>
              </a:lnSpc>
              <a:spcBef>
                <a:spcPts val="0"/>
              </a:spcBef>
              <a:buClr>
                <a:srgbClr val="333399"/>
              </a:buClr>
              <a:buSzPct val="75000"/>
              <a:buFont typeface="Arial" panose="020B0604020202020204"/>
              <a:buChar char="•"/>
              <a:tabLst>
                <a:tab pos="520700" algn="l"/>
                <a:tab pos="1009650" algn="l"/>
              </a:tabLst>
              <a:defRPr/>
            </a:pPr>
            <a:r>
              <a:rPr lang="en-US" altLang="zh-CN" sz="3200" dirty="0">
                <a:latin typeface="微软雅黑" panose="020B0503020204020204" pitchFamily="34" charset="-122"/>
                <a:ea typeface="微软雅黑" panose="020B0503020204020204" pitchFamily="34" charset="-122"/>
                <a:cs typeface="+mn-cs"/>
              </a:rPr>
              <a:t>1-1 </a:t>
            </a:r>
            <a:r>
              <a:rPr lang="zh-CN" altLang="en-US" sz="3200" dirty="0">
                <a:latin typeface="微软雅黑" panose="020B0503020204020204" pitchFamily="34" charset="-122"/>
                <a:ea typeface="微软雅黑" panose="020B0503020204020204" pitchFamily="34" charset="-122"/>
                <a:cs typeface="+mn-cs"/>
              </a:rPr>
              <a:t>微型计算机的发展概况</a:t>
            </a:r>
          </a:p>
          <a:p>
            <a:pPr marL="1120140" lvl="1">
              <a:lnSpc>
                <a:spcPts val="855"/>
              </a:lnSpc>
              <a:spcBef>
                <a:spcPts val="0"/>
              </a:spcBef>
              <a:buFont typeface="Arial" panose="020B0604020202020204"/>
              <a:buChar char="•"/>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a:p>
            <a:pPr marL="1120140" lvl="1">
              <a:lnSpc>
                <a:spcPts val="855"/>
              </a:lnSpc>
              <a:spcBef>
                <a:spcPts val="0"/>
              </a:spcBef>
              <a:buFont typeface="Arial" panose="020B0604020202020204"/>
              <a:buChar char="•"/>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a:p>
            <a:pPr marL="1120140" lvl="1">
              <a:lnSpc>
                <a:spcPts val="855"/>
              </a:lnSpc>
              <a:spcBef>
                <a:spcPts val="0"/>
              </a:spcBef>
              <a:buFont typeface="Arial" panose="020B0604020202020204"/>
              <a:buChar char="•"/>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a:p>
            <a:pPr marL="1120140" lvl="1">
              <a:lnSpc>
                <a:spcPts val="2695"/>
              </a:lnSpc>
              <a:spcBef>
                <a:spcPts val="0"/>
              </a:spcBef>
              <a:buFont typeface="Arial" panose="020B0604020202020204"/>
              <a:buChar char="•"/>
              <a:tabLst>
                <a:tab pos="520700" algn="l"/>
                <a:tab pos="1009650" algn="l"/>
              </a:tabLst>
              <a:defRPr/>
            </a:pPr>
            <a:r>
              <a:rPr lang="zh-CN" altLang="en-US" dirty="0">
                <a:solidFill>
                  <a:srgbClr val="000000"/>
                </a:solidFill>
                <a:latin typeface="微软雅黑" panose="020B0503020204020204" pitchFamily="34" charset="-122"/>
                <a:ea typeface="微软雅黑" panose="020B0503020204020204" pitchFamily="34" charset="-122"/>
              </a:rPr>
              <a:t>	</a:t>
            </a:r>
            <a:r>
              <a:rPr lang="zh-CN" altLang="en-US" sz="2400" dirty="0">
                <a:solidFill>
                  <a:srgbClr val="0000CC"/>
                </a:solidFill>
                <a:latin typeface="微软雅黑" panose="020B0503020204020204" pitchFamily="34" charset="-122"/>
                <a:ea typeface="微软雅黑" panose="020B0503020204020204" pitchFamily="34" charset="-122"/>
              </a:rPr>
              <a:t>电子计算机的发展史</a:t>
            </a:r>
          </a:p>
          <a:p>
            <a:pPr marL="1120140" lvl="1">
              <a:lnSpc>
                <a:spcPts val="855"/>
              </a:lnSpc>
              <a:spcBef>
                <a:spcPts val="0"/>
              </a:spcBef>
              <a:buFont typeface="Arial" panose="020B0604020202020204"/>
              <a:buChar char="•"/>
              <a:tabLst>
                <a:tab pos="520700" algn="l"/>
                <a:tab pos="1009650" algn="l"/>
              </a:tabLst>
              <a:defRPr/>
            </a:pPr>
            <a:endParaRPr lang="zh-CN" altLang="en-US" sz="2400" dirty="0">
              <a:solidFill>
                <a:srgbClr val="0000CC"/>
              </a:solidFill>
              <a:latin typeface="微软雅黑" panose="020B0503020204020204" pitchFamily="34" charset="-122"/>
              <a:ea typeface="微软雅黑" panose="020B0503020204020204" pitchFamily="34" charset="-122"/>
            </a:endParaRPr>
          </a:p>
          <a:p>
            <a:pPr marL="1120140" lvl="1">
              <a:lnSpc>
                <a:spcPts val="855"/>
              </a:lnSpc>
              <a:spcBef>
                <a:spcPts val="0"/>
              </a:spcBef>
              <a:buFont typeface="Arial" panose="020B0604020202020204"/>
              <a:buChar char="•"/>
              <a:tabLst>
                <a:tab pos="520700" algn="l"/>
                <a:tab pos="1009650" algn="l"/>
              </a:tabLst>
              <a:defRPr/>
            </a:pPr>
            <a:endParaRPr lang="zh-CN" altLang="en-US" sz="2400" dirty="0">
              <a:solidFill>
                <a:srgbClr val="0000CC"/>
              </a:solidFill>
              <a:latin typeface="微软雅黑" panose="020B0503020204020204" pitchFamily="34" charset="-122"/>
              <a:ea typeface="微软雅黑" panose="020B0503020204020204" pitchFamily="34" charset="-122"/>
            </a:endParaRPr>
          </a:p>
          <a:p>
            <a:pPr marL="1120140" lvl="1">
              <a:lnSpc>
                <a:spcPts val="855"/>
              </a:lnSpc>
              <a:spcBef>
                <a:spcPts val="0"/>
              </a:spcBef>
              <a:buFont typeface="Arial" panose="020B0604020202020204"/>
              <a:buChar char="•"/>
              <a:tabLst>
                <a:tab pos="520700" algn="l"/>
                <a:tab pos="1009650" algn="l"/>
              </a:tabLst>
              <a:defRPr/>
            </a:pPr>
            <a:endParaRPr lang="zh-CN" altLang="en-US" sz="2400" dirty="0">
              <a:solidFill>
                <a:srgbClr val="0000CC"/>
              </a:solidFill>
              <a:latin typeface="微软雅黑" panose="020B0503020204020204" pitchFamily="34" charset="-122"/>
              <a:ea typeface="微软雅黑" panose="020B0503020204020204" pitchFamily="34" charset="-122"/>
            </a:endParaRPr>
          </a:p>
          <a:p>
            <a:pPr marL="1120140" lvl="1">
              <a:lnSpc>
                <a:spcPts val="2610"/>
              </a:lnSpc>
              <a:spcBef>
                <a:spcPts val="0"/>
              </a:spcBef>
              <a:buFont typeface="Arial" panose="020B0604020202020204"/>
              <a:buChar char="•"/>
              <a:tabLst>
                <a:tab pos="520700" algn="l"/>
                <a:tab pos="1009650" algn="l"/>
              </a:tabLst>
              <a:defRPr/>
            </a:pPr>
            <a:r>
              <a:rPr lang="zh-CN" altLang="en-US" sz="2400" dirty="0">
                <a:solidFill>
                  <a:srgbClr val="0000CC"/>
                </a:solidFill>
                <a:latin typeface="微软雅黑" panose="020B0503020204020204" pitchFamily="34" charset="-122"/>
                <a:ea typeface="微软雅黑" panose="020B0503020204020204" pitchFamily="34" charset="-122"/>
              </a:rPr>
              <a:t>	微型计算机的发展史</a:t>
            </a:r>
          </a:p>
          <a:p>
            <a:pPr marL="720090">
              <a:lnSpc>
                <a:spcPts val="855"/>
              </a:lnSpc>
              <a:spcBef>
                <a:spcPts val="0"/>
              </a:spcBef>
              <a:buFont typeface="Arial" panose="020B0604020202020204"/>
              <a:buChar char="•"/>
              <a:tabLst>
                <a:tab pos="520700" algn="l"/>
                <a:tab pos="1009650" algn="l"/>
              </a:tabLst>
              <a:defRPr/>
            </a:pPr>
            <a:endParaRPr lang="zh-CN" altLang="en-US" sz="2800" dirty="0">
              <a:solidFill>
                <a:srgbClr val="0000CC"/>
              </a:solidFill>
              <a:latin typeface="微软雅黑" panose="020B0503020204020204" pitchFamily="34" charset="-122"/>
              <a:ea typeface="微软雅黑" panose="020B0503020204020204" pitchFamily="34" charset="-122"/>
            </a:endParaRPr>
          </a:p>
          <a:p>
            <a:pPr marL="720090">
              <a:lnSpc>
                <a:spcPts val="855"/>
              </a:lnSpc>
              <a:spcBef>
                <a:spcPts val="0"/>
              </a:spcBef>
              <a:buFont typeface="Arial" panose="020B0604020202020204"/>
              <a:buChar char="•"/>
              <a:tabLst>
                <a:tab pos="520700" algn="l"/>
                <a:tab pos="1009650" algn="l"/>
              </a:tabLst>
              <a:defRPr/>
            </a:pPr>
            <a:endParaRPr lang="zh-CN" altLang="en-US" sz="2800" dirty="0">
              <a:solidFill>
                <a:srgbClr val="0000CC"/>
              </a:solidFill>
              <a:latin typeface="微软雅黑" panose="020B0503020204020204" pitchFamily="34" charset="-122"/>
              <a:ea typeface="微软雅黑" panose="020B0503020204020204" pitchFamily="34" charset="-122"/>
            </a:endParaRPr>
          </a:p>
          <a:p>
            <a:pPr marL="720090">
              <a:lnSpc>
                <a:spcPts val="855"/>
              </a:lnSpc>
              <a:spcBef>
                <a:spcPts val="0"/>
              </a:spcBef>
              <a:buFont typeface="Arial" panose="020B0604020202020204"/>
              <a:buChar char="•"/>
              <a:tabLst>
                <a:tab pos="520700" algn="l"/>
                <a:tab pos="1009650" algn="l"/>
              </a:tabLst>
              <a:defRPr/>
            </a:pPr>
            <a:endParaRPr lang="zh-CN" altLang="en-US" sz="2800" dirty="0">
              <a:solidFill>
                <a:srgbClr val="0000CC"/>
              </a:solidFill>
              <a:latin typeface="微软雅黑" panose="020B0503020204020204" pitchFamily="34" charset="-122"/>
              <a:ea typeface="微软雅黑" panose="020B0503020204020204" pitchFamily="34" charset="-122"/>
            </a:endParaRPr>
          </a:p>
          <a:p>
            <a:pPr marL="720090">
              <a:lnSpc>
                <a:spcPts val="3250"/>
              </a:lnSpc>
              <a:spcBef>
                <a:spcPts val="0"/>
              </a:spcBef>
              <a:buFont typeface="Arial" panose="020B0604020202020204"/>
              <a:buChar char="•"/>
              <a:tabLst>
                <a:tab pos="520700" algn="l"/>
                <a:tab pos="1009650" algn="l"/>
              </a:tabLst>
              <a:defRPr/>
            </a:pPr>
            <a:r>
              <a:rPr lang="en-US" altLang="zh-CN" sz="3200" dirty="0">
                <a:solidFill>
                  <a:srgbClr val="000000"/>
                </a:solidFill>
                <a:latin typeface="微软雅黑" panose="020B0503020204020204" pitchFamily="34" charset="-122"/>
                <a:ea typeface="微软雅黑" panose="020B0503020204020204" pitchFamily="34" charset="-122"/>
              </a:rPr>
              <a:t>1-2 </a:t>
            </a:r>
            <a:r>
              <a:rPr lang="zh-CN" altLang="en-US" sz="3200" dirty="0">
                <a:solidFill>
                  <a:srgbClr val="000000"/>
                </a:solidFill>
                <a:latin typeface="微软雅黑" panose="020B0503020204020204" pitchFamily="34" charset="-122"/>
                <a:ea typeface="微软雅黑" panose="020B0503020204020204" pitchFamily="34" charset="-122"/>
              </a:rPr>
              <a:t>微型计算机系统</a:t>
            </a:r>
          </a:p>
          <a:p>
            <a:pPr marL="720090">
              <a:lnSpc>
                <a:spcPts val="855"/>
              </a:lnSpc>
              <a:spcBef>
                <a:spcPts val="0"/>
              </a:spcBef>
              <a:buFont typeface="Arial" panose="020B0604020202020204"/>
              <a:buChar char="•"/>
              <a:tabLst>
                <a:tab pos="520700" algn="l"/>
                <a:tab pos="1009650" algn="l"/>
              </a:tabLst>
              <a:defRPr/>
            </a:pPr>
            <a:endParaRPr lang="zh-CN" altLang="en-US" sz="3200" dirty="0">
              <a:solidFill>
                <a:srgbClr val="000000"/>
              </a:solidFill>
              <a:latin typeface="微软雅黑" panose="020B0503020204020204" pitchFamily="34" charset="-122"/>
              <a:ea typeface="微软雅黑" panose="020B0503020204020204" pitchFamily="34" charset="-122"/>
            </a:endParaRPr>
          </a:p>
          <a:p>
            <a:pPr marL="720090">
              <a:lnSpc>
                <a:spcPts val="855"/>
              </a:lnSpc>
              <a:spcBef>
                <a:spcPts val="0"/>
              </a:spcBef>
              <a:buFont typeface="Arial" panose="020B0604020202020204"/>
              <a:buChar char="•"/>
              <a:tabLst>
                <a:tab pos="520700" algn="l"/>
                <a:tab pos="1009650" algn="l"/>
              </a:tabLst>
              <a:defRPr/>
            </a:pPr>
            <a:endParaRPr lang="zh-CN" altLang="en-US" sz="3200" dirty="0">
              <a:solidFill>
                <a:srgbClr val="000000"/>
              </a:solidFill>
              <a:latin typeface="微软雅黑" panose="020B0503020204020204" pitchFamily="34" charset="-122"/>
              <a:ea typeface="微软雅黑" panose="020B0503020204020204" pitchFamily="34" charset="-122"/>
            </a:endParaRPr>
          </a:p>
          <a:p>
            <a:pPr marL="720090">
              <a:lnSpc>
                <a:spcPts val="855"/>
              </a:lnSpc>
              <a:spcBef>
                <a:spcPts val="0"/>
              </a:spcBef>
              <a:buFont typeface="Arial" panose="020B0604020202020204"/>
              <a:buChar char="•"/>
              <a:tabLst>
                <a:tab pos="520700" algn="l"/>
                <a:tab pos="1009650" algn="l"/>
              </a:tabLst>
              <a:defRPr/>
            </a:pPr>
            <a:endParaRPr lang="zh-CN" altLang="en-US" sz="3200" dirty="0">
              <a:solidFill>
                <a:srgbClr val="000000"/>
              </a:solidFill>
              <a:latin typeface="微软雅黑" panose="020B0503020204020204" pitchFamily="34" charset="-122"/>
              <a:ea typeface="微软雅黑" panose="020B0503020204020204" pitchFamily="34" charset="-122"/>
            </a:endParaRPr>
          </a:p>
          <a:p>
            <a:pPr marL="720090">
              <a:lnSpc>
                <a:spcPts val="3335"/>
              </a:lnSpc>
              <a:spcBef>
                <a:spcPts val="0"/>
              </a:spcBef>
              <a:buFont typeface="Arial" panose="020B0604020202020204"/>
              <a:buChar char="•"/>
              <a:tabLst>
                <a:tab pos="520700" algn="l"/>
                <a:tab pos="1009650" algn="l"/>
              </a:tabLst>
              <a:defRPr/>
            </a:pPr>
            <a:r>
              <a:rPr lang="en-US" altLang="zh-CN" sz="3200" dirty="0">
                <a:solidFill>
                  <a:srgbClr val="000000"/>
                </a:solidFill>
                <a:latin typeface="微软雅黑" panose="020B0503020204020204" pitchFamily="34" charset="-122"/>
                <a:ea typeface="微软雅黑" panose="020B0503020204020204" pitchFamily="34" charset="-122"/>
              </a:rPr>
              <a:t>1-3 </a:t>
            </a:r>
            <a:r>
              <a:rPr lang="zh-CN" altLang="en-US" sz="3200" dirty="0">
                <a:solidFill>
                  <a:srgbClr val="000000"/>
                </a:solidFill>
                <a:latin typeface="微软雅黑" panose="020B0503020204020204" pitchFamily="34" charset="-122"/>
                <a:ea typeface="微软雅黑" panose="020B0503020204020204" pitchFamily="34" charset="-122"/>
              </a:rPr>
              <a:t>计算机数据格式</a:t>
            </a: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电子计算机的发展史</a:t>
            </a:r>
          </a:p>
        </p:txBody>
      </p:sp>
      <p:sp>
        <p:nvSpPr>
          <p:cNvPr id="18435" name="Rectangle 3"/>
          <p:cNvSpPr>
            <a:spLocks noGrp="1" noChangeArrowheads="1"/>
          </p:cNvSpPr>
          <p:nvPr>
            <p:ph type="body" idx="1"/>
          </p:nvPr>
        </p:nvSpPr>
        <p:spPr>
          <a:xfrm>
            <a:off x="495300" y="1628800"/>
            <a:ext cx="9066212" cy="3591172"/>
          </a:xfrm>
        </p:spPr>
        <p:txBody>
          <a:bodyPr/>
          <a:lstStyle/>
          <a:p>
            <a:pPr eaLnBrk="1" hangingPunct="1">
              <a:lnSpc>
                <a:spcPts val="3240"/>
              </a:lnSpc>
              <a:spcBef>
                <a:spcPct val="0"/>
              </a:spcBef>
              <a:buClrTx/>
              <a:buSzTx/>
              <a:buFont typeface="Arial" panose="020B0604020202020204" pitchFamily="34" charset="0"/>
              <a:buChar char="•"/>
            </a:pPr>
            <a:r>
              <a:rPr lang="en-US" altLang="zh-CN" sz="2800" dirty="0">
                <a:solidFill>
                  <a:srgbClr val="000000"/>
                </a:solidFill>
                <a:latin typeface="微软雅黑" panose="020B0503020204020204" pitchFamily="34" charset="-122"/>
                <a:ea typeface="微软雅黑" panose="020B0503020204020204" pitchFamily="34" charset="-122"/>
              </a:rPr>
              <a:t>     </a:t>
            </a:r>
            <a:r>
              <a:rPr lang="zh-CN" altLang="zh-CN" sz="2800" dirty="0">
                <a:solidFill>
                  <a:srgbClr val="000000"/>
                </a:solidFill>
                <a:latin typeface="微软雅黑" panose="020B0503020204020204" pitchFamily="34" charset="-122"/>
                <a:ea typeface="微软雅黑" panose="020B0503020204020204" pitchFamily="34" charset="-122"/>
              </a:rPr>
              <a:t>第一代：电子管计算机（1946）</a:t>
            </a:r>
          </a:p>
          <a:p>
            <a:pPr eaLnBrk="1" hangingPunct="1">
              <a:lnSpc>
                <a:spcPts val="1000"/>
              </a:lnSpc>
              <a:spcBef>
                <a:spcPct val="0"/>
              </a:spcBef>
              <a:buClrTx/>
              <a:buSzTx/>
              <a:buFont typeface="Arial" panose="020B0604020202020204" pitchFamily="34" charset="0"/>
              <a:buChar char="•"/>
            </a:pPr>
            <a:endParaRPr lang="zh-CN" altLang="zh-CN" sz="2800" dirty="0">
              <a:solidFill>
                <a:srgbClr val="000000"/>
              </a:solidFill>
              <a:latin typeface="微软雅黑" panose="020B0503020204020204" pitchFamily="34" charset="-122"/>
              <a:ea typeface="微软雅黑" panose="020B0503020204020204" pitchFamily="34" charset="-122"/>
            </a:endParaRPr>
          </a:p>
          <a:p>
            <a:pPr marL="0" indent="0" eaLnBrk="1" hangingPunct="1">
              <a:lnSpc>
                <a:spcPts val="2625"/>
              </a:lnSpc>
              <a:spcBef>
                <a:spcPct val="0"/>
              </a:spcBef>
              <a:buClrTx/>
              <a:buSzTx/>
              <a:buNone/>
            </a:pPr>
            <a:r>
              <a:rPr lang="en-US" altLang="zh-CN" sz="2800" dirty="0">
                <a:solidFill>
                  <a:srgbClr val="000000"/>
                </a:solidFill>
                <a:latin typeface="微软雅黑" panose="020B0503020204020204" pitchFamily="34" charset="-122"/>
                <a:ea typeface="微软雅黑" panose="020B0503020204020204" pitchFamily="34" charset="-122"/>
              </a:rPr>
              <a:t>                 </a:t>
            </a:r>
            <a:r>
              <a:rPr lang="zh-CN" altLang="zh-CN" sz="2400" dirty="0">
                <a:solidFill>
                  <a:srgbClr val="0000FF"/>
                </a:solidFill>
                <a:latin typeface="微软雅黑" panose="020B0503020204020204" pitchFamily="34" charset="-122"/>
                <a:ea typeface="微软雅黑" panose="020B0503020204020204" pitchFamily="34" charset="-122"/>
              </a:rPr>
              <a:t>ENIAC</a:t>
            </a:r>
          </a:p>
          <a:p>
            <a:pPr eaLnBrk="1" hangingPunct="1">
              <a:lnSpc>
                <a:spcPts val="1000"/>
              </a:lnSpc>
              <a:spcBef>
                <a:spcPct val="0"/>
              </a:spcBef>
              <a:buClrTx/>
              <a:buSzTx/>
              <a:buFont typeface="Arial" panose="020B0604020202020204" pitchFamily="34" charset="0"/>
              <a:buChar char="•"/>
            </a:pPr>
            <a:endParaRPr lang="zh-CN" altLang="zh-CN" sz="2400" dirty="0">
              <a:solidFill>
                <a:srgbClr val="000000"/>
              </a:solidFill>
              <a:latin typeface="微软雅黑" panose="020B0503020204020204" pitchFamily="34" charset="-122"/>
              <a:ea typeface="微软雅黑" panose="020B0503020204020204" pitchFamily="34" charset="-122"/>
            </a:endParaRPr>
          </a:p>
          <a:p>
            <a:pPr eaLnBrk="1" hangingPunct="1">
              <a:lnSpc>
                <a:spcPts val="3275"/>
              </a:lnSpc>
              <a:spcBef>
                <a:spcPct val="0"/>
              </a:spcBef>
              <a:buClrTx/>
              <a:buSzTx/>
              <a:buFont typeface="Arial" panose="020B0604020202020204" pitchFamily="34" charset="0"/>
              <a:buChar char="•"/>
            </a:pPr>
            <a:r>
              <a:rPr lang="zh-CN" altLang="zh-CN" sz="2400" dirty="0">
                <a:solidFill>
                  <a:srgbClr val="000000"/>
                </a:solidFill>
                <a:latin typeface="微软雅黑" panose="020B0503020204020204" pitchFamily="34" charset="-122"/>
                <a:ea typeface="微软雅黑" panose="020B0503020204020204" pitchFamily="34" charset="-122"/>
              </a:rPr>
              <a:t>	</a:t>
            </a:r>
            <a:r>
              <a:rPr lang="zh-CN" altLang="zh-CN" sz="2800" dirty="0">
                <a:solidFill>
                  <a:srgbClr val="000000"/>
                </a:solidFill>
                <a:latin typeface="微软雅黑" panose="020B0503020204020204" pitchFamily="34" charset="-122"/>
                <a:ea typeface="微软雅黑" panose="020B0503020204020204" pitchFamily="34" charset="-122"/>
              </a:rPr>
              <a:t>第二代：晶体管计算机（195</a:t>
            </a:r>
            <a:r>
              <a:rPr lang="en-US" altLang="zh-CN" sz="2800" dirty="0">
                <a:solidFill>
                  <a:srgbClr val="000000"/>
                </a:solidFill>
                <a:latin typeface="微软雅黑" panose="020B0503020204020204" pitchFamily="34" charset="-122"/>
                <a:ea typeface="微软雅黑" panose="020B0503020204020204" pitchFamily="34" charset="-122"/>
              </a:rPr>
              <a:t>5</a:t>
            </a:r>
            <a:r>
              <a:rPr lang="zh-CN" altLang="zh-CN" sz="2800" dirty="0">
                <a:solidFill>
                  <a:srgbClr val="000000"/>
                </a:solidFill>
                <a:latin typeface="微软雅黑" panose="020B0503020204020204" pitchFamily="34" charset="-122"/>
                <a:ea typeface="微软雅黑" panose="020B0503020204020204" pitchFamily="34" charset="-122"/>
              </a:rPr>
              <a:t>）</a:t>
            </a:r>
          </a:p>
          <a:p>
            <a:pPr eaLnBrk="1" hangingPunct="1">
              <a:lnSpc>
                <a:spcPts val="1000"/>
              </a:lnSpc>
              <a:spcBef>
                <a:spcPct val="0"/>
              </a:spcBef>
              <a:buClrTx/>
              <a:buSzTx/>
              <a:buFont typeface="Arial" panose="020B0604020202020204" pitchFamily="34" charset="0"/>
              <a:buChar char="•"/>
            </a:pPr>
            <a:endParaRPr lang="zh-CN" altLang="zh-CN" sz="2800" dirty="0">
              <a:solidFill>
                <a:srgbClr val="000000"/>
              </a:solidFill>
              <a:latin typeface="微软雅黑" panose="020B0503020204020204" pitchFamily="34" charset="-122"/>
              <a:ea typeface="微软雅黑" panose="020B0503020204020204" pitchFamily="34" charset="-122"/>
            </a:endParaRPr>
          </a:p>
          <a:p>
            <a:pPr marL="0" indent="0" eaLnBrk="1" hangingPunct="1">
              <a:lnSpc>
                <a:spcPts val="2625"/>
              </a:lnSpc>
              <a:spcBef>
                <a:spcPct val="0"/>
              </a:spcBef>
              <a:buClrTx/>
              <a:buSzTx/>
              <a:buNone/>
            </a:pPr>
            <a:r>
              <a:rPr lang="en-US" altLang="zh-CN" sz="2800" dirty="0">
                <a:solidFill>
                  <a:srgbClr val="000000"/>
                </a:solidFill>
                <a:latin typeface="微软雅黑" panose="020B0503020204020204" pitchFamily="34" charset="-122"/>
                <a:ea typeface="微软雅黑" panose="020B0503020204020204" pitchFamily="34" charset="-122"/>
              </a:rPr>
              <a:t>                 </a:t>
            </a:r>
            <a:r>
              <a:rPr lang="zh-CN" altLang="zh-CN" sz="2400" dirty="0">
                <a:solidFill>
                  <a:srgbClr val="0000FF"/>
                </a:solidFill>
                <a:latin typeface="微软雅黑" panose="020B0503020204020204" pitchFamily="34" charset="-122"/>
                <a:ea typeface="微软雅黑" panose="020B0503020204020204" pitchFamily="34" charset="-122"/>
              </a:rPr>
              <a:t>TRADIC</a:t>
            </a:r>
          </a:p>
          <a:p>
            <a:pPr eaLnBrk="1" hangingPunct="1">
              <a:lnSpc>
                <a:spcPts val="1000"/>
              </a:lnSpc>
              <a:spcBef>
                <a:spcPct val="0"/>
              </a:spcBef>
              <a:buClrTx/>
              <a:buSzTx/>
              <a:buFont typeface="Arial" panose="020B0604020202020204" pitchFamily="34" charset="0"/>
              <a:buChar char="•"/>
            </a:pPr>
            <a:endParaRPr lang="zh-CN" altLang="zh-CN" sz="2400" dirty="0">
              <a:solidFill>
                <a:srgbClr val="000000"/>
              </a:solidFill>
              <a:latin typeface="微软雅黑" panose="020B0503020204020204" pitchFamily="34" charset="-122"/>
              <a:ea typeface="微软雅黑" panose="020B0503020204020204" pitchFamily="34" charset="-122"/>
            </a:endParaRPr>
          </a:p>
          <a:p>
            <a:pPr eaLnBrk="1" hangingPunct="1">
              <a:lnSpc>
                <a:spcPts val="3290"/>
              </a:lnSpc>
              <a:spcBef>
                <a:spcPct val="0"/>
              </a:spcBef>
              <a:buClrTx/>
              <a:buSzTx/>
              <a:buFont typeface="Arial" panose="020B0604020202020204" pitchFamily="34" charset="0"/>
              <a:buChar char="•"/>
            </a:pPr>
            <a:r>
              <a:rPr lang="zh-CN" altLang="zh-CN" sz="2400" dirty="0">
                <a:solidFill>
                  <a:srgbClr val="000000"/>
                </a:solidFill>
                <a:latin typeface="微软雅黑" panose="020B0503020204020204" pitchFamily="34" charset="-122"/>
                <a:ea typeface="微软雅黑" panose="020B0503020204020204" pitchFamily="34" charset="-122"/>
              </a:rPr>
              <a:t>	</a:t>
            </a:r>
            <a:r>
              <a:rPr lang="zh-CN" altLang="zh-CN" sz="2800" dirty="0">
                <a:solidFill>
                  <a:srgbClr val="000000"/>
                </a:solidFill>
                <a:latin typeface="微软雅黑" panose="020B0503020204020204" pitchFamily="34" charset="-122"/>
                <a:ea typeface="微软雅黑" panose="020B0503020204020204" pitchFamily="34" charset="-122"/>
              </a:rPr>
              <a:t>第三代：集成电路计算机（1965）</a:t>
            </a:r>
          </a:p>
          <a:p>
            <a:pPr eaLnBrk="1" hangingPunct="1">
              <a:lnSpc>
                <a:spcPts val="1000"/>
              </a:lnSpc>
              <a:spcBef>
                <a:spcPct val="0"/>
              </a:spcBef>
              <a:buClrTx/>
              <a:buSzTx/>
              <a:buFont typeface="Arial" panose="020B0604020202020204" pitchFamily="34" charset="0"/>
              <a:buChar char="•"/>
            </a:pPr>
            <a:endParaRPr lang="zh-CN" altLang="zh-CN" sz="2800" dirty="0">
              <a:solidFill>
                <a:srgbClr val="000000"/>
              </a:solidFill>
              <a:latin typeface="微软雅黑" panose="020B0503020204020204" pitchFamily="34" charset="-122"/>
              <a:ea typeface="微软雅黑" panose="020B0503020204020204" pitchFamily="34" charset="-122"/>
            </a:endParaRPr>
          </a:p>
          <a:p>
            <a:pPr eaLnBrk="1" hangingPunct="1">
              <a:lnSpc>
                <a:spcPts val="3300"/>
              </a:lnSpc>
              <a:spcBef>
                <a:spcPct val="0"/>
              </a:spcBef>
              <a:buClrTx/>
              <a:buSzTx/>
              <a:buFont typeface="Arial" panose="020B0604020202020204" pitchFamily="34" charset="0"/>
              <a:buChar char="•"/>
            </a:pPr>
            <a:r>
              <a:rPr lang="zh-CN" altLang="zh-CN" sz="2800" dirty="0">
                <a:solidFill>
                  <a:srgbClr val="000000"/>
                </a:solidFill>
                <a:latin typeface="微软雅黑" panose="020B0503020204020204" pitchFamily="34" charset="-122"/>
                <a:ea typeface="微软雅黑" panose="020B0503020204020204" pitchFamily="34" charset="-122"/>
              </a:rPr>
              <a:t>	第四代：大规模集成电路（1970）</a:t>
            </a:r>
          </a:p>
          <a:p>
            <a:pPr eaLnBrk="1" hangingPunct="1">
              <a:lnSpc>
                <a:spcPts val="1000"/>
              </a:lnSpc>
              <a:spcBef>
                <a:spcPct val="0"/>
              </a:spcBef>
              <a:buClrTx/>
              <a:buSzTx/>
              <a:buFont typeface="Arial" panose="020B0604020202020204" pitchFamily="34" charset="0"/>
              <a:buChar char="•"/>
            </a:pPr>
            <a:endParaRPr lang="zh-CN" altLang="zh-CN" sz="2800" dirty="0">
              <a:solidFill>
                <a:srgbClr val="000000"/>
              </a:solidFill>
              <a:latin typeface="微软雅黑" panose="020B0503020204020204" pitchFamily="34" charset="-122"/>
              <a:ea typeface="微软雅黑" panose="020B0503020204020204" pitchFamily="34" charset="-122"/>
            </a:endParaRPr>
          </a:p>
          <a:p>
            <a:pPr marL="0" indent="0" eaLnBrk="1" hangingPunct="1">
              <a:lnSpc>
                <a:spcPts val="2625"/>
              </a:lnSpc>
              <a:spcBef>
                <a:spcPct val="0"/>
              </a:spcBef>
              <a:buClrTx/>
              <a:buSzTx/>
              <a:buNone/>
            </a:pPr>
            <a:r>
              <a:rPr lang="en-US" altLang="zh-CN" sz="2800" dirty="0">
                <a:solidFill>
                  <a:srgbClr val="000000"/>
                </a:solidFill>
                <a:latin typeface="微软雅黑" panose="020B0503020204020204" pitchFamily="34" charset="-122"/>
                <a:ea typeface="微软雅黑" panose="020B0503020204020204" pitchFamily="34" charset="-122"/>
              </a:rPr>
              <a:t>                 </a:t>
            </a:r>
            <a:r>
              <a:rPr lang="zh-CN" altLang="zh-CN" sz="2400" dirty="0">
                <a:solidFill>
                  <a:srgbClr val="0000FF"/>
                </a:solidFill>
                <a:latin typeface="微软雅黑" panose="020B0503020204020204" pitchFamily="34" charset="-122"/>
                <a:ea typeface="微软雅黑" panose="020B0503020204020204" pitchFamily="34" charset="-122"/>
              </a:rPr>
              <a:t>微型计算机</a:t>
            </a:r>
          </a:p>
          <a:p>
            <a:pPr eaLnBrk="1" hangingPunct="1">
              <a:lnSpc>
                <a:spcPts val="1000"/>
              </a:lnSpc>
              <a:spcBef>
                <a:spcPct val="0"/>
              </a:spcBef>
              <a:buClrTx/>
              <a:buSzTx/>
              <a:buFont typeface="Arial" panose="020B0604020202020204" pitchFamily="34" charset="0"/>
              <a:buChar char="•"/>
            </a:pPr>
            <a:endParaRPr lang="zh-CN" altLang="zh-CN" sz="2400" dirty="0">
              <a:solidFill>
                <a:srgbClr val="000000"/>
              </a:solidFill>
              <a:latin typeface="微软雅黑" panose="020B0503020204020204" pitchFamily="34" charset="-122"/>
              <a:ea typeface="微软雅黑" panose="020B0503020204020204" pitchFamily="34" charset="-122"/>
            </a:endParaRPr>
          </a:p>
          <a:p>
            <a:pPr eaLnBrk="1" hangingPunct="1">
              <a:lnSpc>
                <a:spcPts val="3290"/>
              </a:lnSpc>
              <a:spcBef>
                <a:spcPct val="0"/>
              </a:spcBef>
              <a:buClrTx/>
              <a:buSzTx/>
              <a:buFont typeface="Arial" panose="020B0604020202020204" pitchFamily="34" charset="0"/>
              <a:buChar char="•"/>
            </a:pPr>
            <a:r>
              <a:rPr lang="zh-CN" altLang="zh-CN" sz="2400" dirty="0">
                <a:solidFill>
                  <a:srgbClr val="000000"/>
                </a:solidFill>
                <a:latin typeface="微软雅黑" panose="020B0503020204020204" pitchFamily="34" charset="-122"/>
                <a:ea typeface="微软雅黑" panose="020B0503020204020204" pitchFamily="34" charset="-122"/>
              </a:rPr>
              <a:t>	</a:t>
            </a:r>
            <a:r>
              <a:rPr lang="zh-CN" altLang="zh-CN" sz="2800" dirty="0">
                <a:solidFill>
                  <a:srgbClr val="000000"/>
                </a:solidFill>
                <a:latin typeface="微软雅黑" panose="020B0503020204020204" pitchFamily="34" charset="-122"/>
                <a:ea typeface="微软雅黑" panose="020B0503020204020204" pitchFamily="34" charset="-122"/>
              </a:rPr>
              <a:t>第五代：……</a:t>
            </a: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电子计算机发展史</a:t>
            </a:r>
          </a:p>
        </p:txBody>
      </p:sp>
      <p:sp>
        <p:nvSpPr>
          <p:cNvPr id="18435" name="Rectangle 3"/>
          <p:cNvSpPr>
            <a:spLocks noGrp="1" noChangeArrowheads="1"/>
          </p:cNvSpPr>
          <p:nvPr>
            <p:ph type="body" idx="1"/>
          </p:nvPr>
        </p:nvSpPr>
        <p:spPr>
          <a:xfrm>
            <a:off x="495300" y="1628800"/>
            <a:ext cx="9066212" cy="3591172"/>
          </a:xfrm>
        </p:spPr>
        <p:txBody>
          <a:bodyPr/>
          <a:lstStyle/>
          <a:p>
            <a:pPr>
              <a:lnSpc>
                <a:spcPts val="2600"/>
              </a:lnSpc>
              <a:spcAft>
                <a:spcPts val="600"/>
              </a:spcAft>
              <a:buFont typeface="Arial" panose="020B0604020202020204"/>
              <a:buChar char="•"/>
              <a:tabLst>
                <a:tab pos="520700" algn="l"/>
                <a:tab pos="1009650" algn="l"/>
              </a:tabLst>
              <a:defRPr/>
            </a:pPr>
            <a:r>
              <a:rPr lang="zh-CN" altLang="en-US" sz="2800" b="1" dirty="0">
                <a:solidFill>
                  <a:srgbClr val="000000"/>
                </a:solidFill>
                <a:latin typeface="微软雅黑" panose="020B0503020204020204" pitchFamily="34" charset="-122"/>
                <a:ea typeface="微软雅黑" panose="020B0503020204020204" pitchFamily="34" charset="-122"/>
              </a:rPr>
              <a:t>第一台电子数字计算机</a:t>
            </a:r>
            <a:r>
              <a:rPr lang="en-US" altLang="zh-CN" sz="2800" b="1" dirty="0">
                <a:solidFill>
                  <a:srgbClr val="000000"/>
                </a:solidFill>
                <a:latin typeface="微软雅黑" panose="020B0503020204020204" pitchFamily="34" charset="-122"/>
                <a:ea typeface="微软雅黑" panose="020B0503020204020204" pitchFamily="34" charset="-122"/>
              </a:rPr>
              <a:t>——</a:t>
            </a:r>
            <a:r>
              <a:rPr lang="en-US" altLang="zh-CN" sz="2800" b="1" dirty="0">
                <a:solidFill>
                  <a:srgbClr val="0000FF"/>
                </a:solidFill>
                <a:latin typeface="微软雅黑" panose="020B0503020204020204" pitchFamily="34" charset="-122"/>
                <a:ea typeface="微软雅黑" panose="020B0503020204020204" pitchFamily="34" charset="-122"/>
              </a:rPr>
              <a:t>ENIAC</a:t>
            </a:r>
          </a:p>
          <a:p>
            <a:pPr>
              <a:lnSpc>
                <a:spcPts val="2970"/>
              </a:lnSpc>
              <a:spcBef>
                <a:spcPts val="100"/>
              </a:spcBef>
              <a:buFont typeface="Arial" panose="020B0604020202020204"/>
              <a:buChar char="•"/>
              <a:tabLst>
                <a:tab pos="520700" algn="l"/>
                <a:tab pos="1009650" algn="l"/>
              </a:tabLst>
              <a:defRPr/>
            </a:pPr>
            <a:r>
              <a:rPr lang="en-US" altLang="zh-CN" sz="2800" b="1" dirty="0">
                <a:solidFill>
                  <a:srgbClr val="000000"/>
                </a:solidFill>
                <a:latin typeface="微软雅黑" panose="020B0503020204020204" pitchFamily="34" charset="-122"/>
                <a:ea typeface="微软雅黑" panose="020B0503020204020204" pitchFamily="34" charset="-122"/>
              </a:rPr>
              <a:t>	  </a:t>
            </a:r>
            <a:r>
              <a:rPr lang="zh-CN" altLang="en-US" sz="2400" b="1" dirty="0">
                <a:solidFill>
                  <a:srgbClr val="000000"/>
                </a:solidFill>
                <a:latin typeface="微软雅黑" panose="020B0503020204020204" pitchFamily="34" charset="-122"/>
                <a:ea typeface="微软雅黑" panose="020B0503020204020204" pitchFamily="34" charset="-122"/>
              </a:rPr>
              <a:t>（</a:t>
            </a:r>
            <a:r>
              <a:rPr lang="en-US" altLang="zh-CN" sz="2400" b="1" dirty="0">
                <a:solidFill>
                  <a:srgbClr val="000000"/>
                </a:solidFill>
                <a:latin typeface="微软雅黑" panose="020B0503020204020204" pitchFamily="34" charset="-122"/>
                <a:ea typeface="微软雅黑" panose="020B0503020204020204" pitchFamily="34" charset="-122"/>
              </a:rPr>
              <a:t>Electronic Numerical Integrator And Computer</a:t>
            </a:r>
            <a:r>
              <a:rPr lang="zh-CN" altLang="en-US" sz="2400" b="1" dirty="0">
                <a:solidFill>
                  <a:srgbClr val="000000"/>
                </a:solidFill>
                <a:latin typeface="微软雅黑" panose="020B0503020204020204" pitchFamily="34" charset="-122"/>
                <a:ea typeface="微软雅黑" panose="020B0503020204020204" pitchFamily="34" charset="-122"/>
              </a:rPr>
              <a:t>）</a:t>
            </a:r>
          </a:p>
          <a:p>
            <a:pPr>
              <a:lnSpc>
                <a:spcPts val="855"/>
              </a:lnSpc>
              <a:spcBef>
                <a:spcPts val="100"/>
              </a:spcBef>
              <a:buFont typeface="Arial" panose="020B0604020202020204"/>
              <a:buChar char="•"/>
              <a:tabLst>
                <a:tab pos="520700" algn="l"/>
                <a:tab pos="1009650" algn="l"/>
              </a:tabLst>
              <a:defRPr/>
            </a:pPr>
            <a:endParaRPr lang="zh-CN" altLang="en-US" sz="2800" b="1" dirty="0">
              <a:solidFill>
                <a:srgbClr val="000000"/>
              </a:solidFill>
              <a:latin typeface="微软雅黑" panose="020B0503020204020204" pitchFamily="34" charset="-122"/>
              <a:ea typeface="微软雅黑" panose="020B0503020204020204" pitchFamily="34" charset="-122"/>
            </a:endParaRPr>
          </a:p>
          <a:p>
            <a:pPr>
              <a:lnSpc>
                <a:spcPts val="855"/>
              </a:lnSpc>
              <a:spcBef>
                <a:spcPts val="100"/>
              </a:spcBef>
              <a:buFont typeface="Arial" panose="020B0604020202020204"/>
              <a:buChar char="•"/>
              <a:tabLst>
                <a:tab pos="520700" algn="l"/>
                <a:tab pos="1009650" algn="l"/>
              </a:tabLst>
              <a:defRPr/>
            </a:pPr>
            <a:endParaRPr lang="zh-CN" altLang="en-US" sz="2800" b="1" dirty="0">
              <a:solidFill>
                <a:srgbClr val="C00000"/>
              </a:solidFill>
              <a:latin typeface="微软雅黑" panose="020B0503020204020204" pitchFamily="34" charset="-122"/>
              <a:ea typeface="微软雅黑" panose="020B0503020204020204" pitchFamily="34" charset="-122"/>
            </a:endParaRPr>
          </a:p>
          <a:p>
            <a:pPr>
              <a:lnSpc>
                <a:spcPts val="2225"/>
              </a:lnSpc>
              <a:spcBef>
                <a:spcPts val="100"/>
              </a:spcBef>
              <a:buFont typeface="Arial" panose="020B0604020202020204"/>
              <a:buChar char="•"/>
              <a:tabLst>
                <a:tab pos="520700" algn="l"/>
                <a:tab pos="1009650" algn="l"/>
              </a:tabLst>
              <a:defRPr/>
            </a:pPr>
            <a:r>
              <a:rPr lang="zh-CN" altLang="en-US" sz="2800" b="1" dirty="0">
                <a:solidFill>
                  <a:srgbClr val="C00000"/>
                </a:solidFill>
                <a:latin typeface="微软雅黑" panose="020B0503020204020204" pitchFamily="34" charset="-122"/>
                <a:ea typeface="微软雅黑" panose="020B0503020204020204" pitchFamily="34" charset="-122"/>
              </a:rPr>
              <a:t>		</a:t>
            </a:r>
            <a:r>
              <a:rPr lang="en-US" altLang="zh-CN" sz="2800" b="1" dirty="0">
                <a:solidFill>
                  <a:srgbClr val="C00000"/>
                </a:solidFill>
                <a:latin typeface="微软雅黑" panose="020B0503020204020204" pitchFamily="34" charset="-122"/>
                <a:ea typeface="微软雅黑" panose="020B0503020204020204" pitchFamily="34" charset="-122"/>
              </a:rPr>
              <a:t>18800</a:t>
            </a:r>
            <a:r>
              <a:rPr lang="zh-CN" altLang="en-US" sz="2800" b="1" dirty="0">
                <a:solidFill>
                  <a:srgbClr val="000000"/>
                </a:solidFill>
                <a:latin typeface="微软雅黑" panose="020B0503020204020204" pitchFamily="34" charset="-122"/>
                <a:ea typeface="微软雅黑" panose="020B0503020204020204" pitchFamily="34" charset="-122"/>
              </a:rPr>
              <a:t>个电子管</a:t>
            </a:r>
          </a:p>
          <a:p>
            <a:pPr>
              <a:lnSpc>
                <a:spcPts val="855"/>
              </a:lnSpc>
              <a:spcBef>
                <a:spcPts val="100"/>
              </a:spcBef>
              <a:buFont typeface="Arial" panose="020B0604020202020204"/>
              <a:buChar char="•"/>
              <a:tabLst>
                <a:tab pos="520700" algn="l"/>
                <a:tab pos="1009650" algn="l"/>
              </a:tabLst>
              <a:defRPr/>
            </a:pPr>
            <a:endParaRPr lang="zh-CN" altLang="en-US" sz="2800" b="1" dirty="0">
              <a:solidFill>
                <a:srgbClr val="000000"/>
              </a:solidFill>
              <a:latin typeface="微软雅黑" panose="020B0503020204020204" pitchFamily="34" charset="-122"/>
              <a:ea typeface="微软雅黑" panose="020B0503020204020204" pitchFamily="34" charset="-122"/>
            </a:endParaRPr>
          </a:p>
          <a:p>
            <a:pPr>
              <a:lnSpc>
                <a:spcPts val="855"/>
              </a:lnSpc>
              <a:spcBef>
                <a:spcPts val="100"/>
              </a:spcBef>
              <a:buFont typeface="Arial" panose="020B0604020202020204"/>
              <a:buChar char="•"/>
              <a:tabLst>
                <a:tab pos="520700" algn="l"/>
                <a:tab pos="1009650" algn="l"/>
              </a:tabLst>
              <a:defRPr/>
            </a:pPr>
            <a:endParaRPr lang="zh-CN" altLang="en-US" sz="2800" b="1" dirty="0">
              <a:solidFill>
                <a:srgbClr val="000000"/>
              </a:solidFill>
              <a:latin typeface="微软雅黑" panose="020B0503020204020204" pitchFamily="34" charset="-122"/>
              <a:ea typeface="微软雅黑" panose="020B0503020204020204" pitchFamily="34" charset="-122"/>
            </a:endParaRPr>
          </a:p>
          <a:p>
            <a:pPr>
              <a:lnSpc>
                <a:spcPts val="2225"/>
              </a:lnSpc>
              <a:spcBef>
                <a:spcPts val="100"/>
              </a:spcBef>
              <a:buFont typeface="Arial" panose="020B0604020202020204"/>
              <a:buChar char="•"/>
              <a:tabLst>
                <a:tab pos="520700" algn="l"/>
                <a:tab pos="1009650" algn="l"/>
              </a:tabLst>
              <a:defRPr/>
            </a:pPr>
            <a:r>
              <a:rPr lang="zh-CN" altLang="en-US" sz="2800" b="1" dirty="0">
                <a:solidFill>
                  <a:srgbClr val="000000"/>
                </a:solidFill>
                <a:latin typeface="微软雅黑" panose="020B0503020204020204" pitchFamily="34" charset="-122"/>
                <a:ea typeface="微软雅黑" panose="020B0503020204020204" pitchFamily="34" charset="-122"/>
              </a:rPr>
              <a:t>		重</a:t>
            </a:r>
            <a:r>
              <a:rPr lang="en-US" altLang="zh-CN" sz="2800" b="1" dirty="0">
                <a:solidFill>
                  <a:srgbClr val="C00000"/>
                </a:solidFill>
                <a:latin typeface="微软雅黑" panose="020B0503020204020204" pitchFamily="34" charset="-122"/>
                <a:ea typeface="微软雅黑" panose="020B0503020204020204" pitchFamily="34" charset="-122"/>
              </a:rPr>
              <a:t>30</a:t>
            </a:r>
            <a:r>
              <a:rPr lang="zh-CN" altLang="en-US" sz="2800" b="1" dirty="0">
                <a:solidFill>
                  <a:srgbClr val="000000"/>
                </a:solidFill>
                <a:latin typeface="微软雅黑" panose="020B0503020204020204" pitchFamily="34" charset="-122"/>
                <a:ea typeface="微软雅黑" panose="020B0503020204020204" pitchFamily="34" charset="-122"/>
              </a:rPr>
              <a:t>吨</a:t>
            </a:r>
          </a:p>
          <a:p>
            <a:pPr>
              <a:lnSpc>
                <a:spcPts val="855"/>
              </a:lnSpc>
              <a:spcBef>
                <a:spcPts val="100"/>
              </a:spcBef>
              <a:buFont typeface="Arial" panose="020B0604020202020204"/>
              <a:buChar char="•"/>
              <a:tabLst>
                <a:tab pos="520700" algn="l"/>
                <a:tab pos="1009650" algn="l"/>
              </a:tabLst>
              <a:defRPr/>
            </a:pPr>
            <a:endParaRPr lang="zh-CN" altLang="en-US" sz="2800" b="1" dirty="0">
              <a:solidFill>
                <a:srgbClr val="000000"/>
              </a:solidFill>
              <a:latin typeface="微软雅黑" panose="020B0503020204020204" pitchFamily="34" charset="-122"/>
              <a:ea typeface="微软雅黑" panose="020B0503020204020204" pitchFamily="34" charset="-122"/>
            </a:endParaRPr>
          </a:p>
          <a:p>
            <a:pPr>
              <a:lnSpc>
                <a:spcPts val="855"/>
              </a:lnSpc>
              <a:spcBef>
                <a:spcPts val="100"/>
              </a:spcBef>
              <a:buFont typeface="Arial" panose="020B0604020202020204"/>
              <a:buChar char="•"/>
              <a:tabLst>
                <a:tab pos="520700" algn="l"/>
                <a:tab pos="1009650" algn="l"/>
              </a:tabLst>
              <a:defRPr/>
            </a:pPr>
            <a:endParaRPr lang="zh-CN" altLang="en-US" sz="2800" b="1" dirty="0">
              <a:solidFill>
                <a:srgbClr val="000000"/>
              </a:solidFill>
              <a:latin typeface="微软雅黑" panose="020B0503020204020204" pitchFamily="34" charset="-122"/>
              <a:ea typeface="微软雅黑" panose="020B0503020204020204" pitchFamily="34" charset="-122"/>
            </a:endParaRPr>
          </a:p>
          <a:p>
            <a:pPr>
              <a:lnSpc>
                <a:spcPts val="2225"/>
              </a:lnSpc>
              <a:spcBef>
                <a:spcPts val="100"/>
              </a:spcBef>
              <a:buFont typeface="Arial" panose="020B0604020202020204"/>
              <a:buChar char="•"/>
              <a:tabLst>
                <a:tab pos="520700" algn="l"/>
                <a:tab pos="1009650" algn="l"/>
              </a:tabLst>
              <a:defRPr/>
            </a:pPr>
            <a:r>
              <a:rPr lang="zh-CN" altLang="en-US" sz="2800" b="1" dirty="0">
                <a:solidFill>
                  <a:srgbClr val="000000"/>
                </a:solidFill>
                <a:latin typeface="微软雅黑" panose="020B0503020204020204" pitchFamily="34" charset="-122"/>
                <a:ea typeface="微软雅黑" panose="020B0503020204020204" pitchFamily="34" charset="-122"/>
              </a:rPr>
              <a:t>		占地</a:t>
            </a:r>
            <a:r>
              <a:rPr lang="en-US" altLang="zh-CN" sz="2800" b="1" dirty="0">
                <a:solidFill>
                  <a:srgbClr val="C00000"/>
                </a:solidFill>
                <a:latin typeface="微软雅黑" panose="020B0503020204020204" pitchFamily="34" charset="-122"/>
                <a:ea typeface="微软雅黑" panose="020B0503020204020204" pitchFamily="34" charset="-122"/>
              </a:rPr>
              <a:t>150</a:t>
            </a:r>
            <a:r>
              <a:rPr lang="zh-CN" altLang="en-US" sz="2800" b="1" dirty="0">
                <a:solidFill>
                  <a:srgbClr val="000000"/>
                </a:solidFill>
                <a:latin typeface="微软雅黑" panose="020B0503020204020204" pitchFamily="34" charset="-122"/>
                <a:ea typeface="微软雅黑" panose="020B0503020204020204" pitchFamily="34" charset="-122"/>
              </a:rPr>
              <a:t>平方米</a:t>
            </a:r>
          </a:p>
          <a:p>
            <a:pPr>
              <a:lnSpc>
                <a:spcPts val="855"/>
              </a:lnSpc>
              <a:spcBef>
                <a:spcPts val="100"/>
              </a:spcBef>
              <a:buFont typeface="Arial" panose="020B0604020202020204"/>
              <a:buChar char="•"/>
              <a:tabLst>
                <a:tab pos="520700" algn="l"/>
                <a:tab pos="1009650" algn="l"/>
              </a:tabLst>
              <a:defRPr/>
            </a:pPr>
            <a:endParaRPr lang="zh-CN" altLang="en-US" sz="2800" b="1" dirty="0">
              <a:solidFill>
                <a:srgbClr val="000000"/>
              </a:solidFill>
              <a:latin typeface="微软雅黑" panose="020B0503020204020204" pitchFamily="34" charset="-122"/>
              <a:ea typeface="微软雅黑" panose="020B0503020204020204" pitchFamily="34" charset="-122"/>
            </a:endParaRPr>
          </a:p>
          <a:p>
            <a:pPr>
              <a:lnSpc>
                <a:spcPts val="855"/>
              </a:lnSpc>
              <a:spcBef>
                <a:spcPts val="100"/>
              </a:spcBef>
              <a:buFont typeface="Arial" panose="020B0604020202020204"/>
              <a:buChar char="•"/>
              <a:tabLst>
                <a:tab pos="520700" algn="l"/>
                <a:tab pos="1009650" algn="l"/>
              </a:tabLst>
              <a:defRPr/>
            </a:pPr>
            <a:endParaRPr lang="zh-CN" altLang="en-US" sz="2800" b="1" dirty="0">
              <a:solidFill>
                <a:srgbClr val="000000"/>
              </a:solidFill>
              <a:latin typeface="微软雅黑" panose="020B0503020204020204" pitchFamily="34" charset="-122"/>
              <a:ea typeface="微软雅黑" panose="020B0503020204020204" pitchFamily="34" charset="-122"/>
            </a:endParaRPr>
          </a:p>
          <a:p>
            <a:pPr>
              <a:lnSpc>
                <a:spcPts val="2225"/>
              </a:lnSpc>
              <a:spcBef>
                <a:spcPts val="100"/>
              </a:spcBef>
              <a:buFont typeface="Arial" panose="020B0604020202020204"/>
              <a:buChar char="•"/>
              <a:tabLst>
                <a:tab pos="520700" algn="l"/>
                <a:tab pos="1009650" algn="l"/>
              </a:tabLst>
              <a:defRPr/>
            </a:pPr>
            <a:r>
              <a:rPr lang="zh-CN" altLang="en-US" sz="2800" b="1" dirty="0">
                <a:solidFill>
                  <a:srgbClr val="000000"/>
                </a:solidFill>
                <a:latin typeface="微软雅黑" panose="020B0503020204020204" pitchFamily="34" charset="-122"/>
                <a:ea typeface="微软雅黑" panose="020B0503020204020204" pitchFamily="34" charset="-122"/>
              </a:rPr>
              <a:t>		耗电量</a:t>
            </a:r>
            <a:r>
              <a:rPr lang="en-US" altLang="zh-CN" sz="2800" b="1" dirty="0">
                <a:solidFill>
                  <a:srgbClr val="C00000"/>
                </a:solidFill>
                <a:latin typeface="微软雅黑" panose="020B0503020204020204" pitchFamily="34" charset="-122"/>
                <a:ea typeface="微软雅黑" panose="020B0503020204020204" pitchFamily="34" charset="-122"/>
              </a:rPr>
              <a:t>150</a:t>
            </a:r>
            <a:r>
              <a:rPr lang="zh-CN" altLang="en-US" sz="2800" b="1" dirty="0">
                <a:solidFill>
                  <a:srgbClr val="000000"/>
                </a:solidFill>
                <a:latin typeface="微软雅黑" panose="020B0503020204020204" pitchFamily="34" charset="-122"/>
                <a:ea typeface="微软雅黑" panose="020B0503020204020204" pitchFamily="34" charset="-122"/>
              </a:rPr>
              <a:t>千瓦</a:t>
            </a:r>
          </a:p>
          <a:p>
            <a:pPr>
              <a:lnSpc>
                <a:spcPts val="855"/>
              </a:lnSpc>
              <a:spcBef>
                <a:spcPts val="100"/>
              </a:spcBef>
              <a:buFont typeface="Arial" panose="020B0604020202020204"/>
              <a:buChar char="•"/>
              <a:tabLst>
                <a:tab pos="520700" algn="l"/>
                <a:tab pos="1009650" algn="l"/>
              </a:tabLst>
              <a:defRPr/>
            </a:pPr>
            <a:endParaRPr lang="zh-CN" altLang="en-US" sz="2800" b="1" dirty="0">
              <a:solidFill>
                <a:srgbClr val="000000"/>
              </a:solidFill>
              <a:latin typeface="微软雅黑" panose="020B0503020204020204" pitchFamily="34" charset="-122"/>
              <a:ea typeface="微软雅黑" panose="020B0503020204020204" pitchFamily="34" charset="-122"/>
            </a:endParaRPr>
          </a:p>
          <a:p>
            <a:pPr>
              <a:lnSpc>
                <a:spcPts val="855"/>
              </a:lnSpc>
              <a:spcBef>
                <a:spcPts val="100"/>
              </a:spcBef>
              <a:buFont typeface="Arial" panose="020B0604020202020204"/>
              <a:buChar char="•"/>
              <a:tabLst>
                <a:tab pos="520700" algn="l"/>
                <a:tab pos="1009650" algn="l"/>
              </a:tabLst>
              <a:defRPr/>
            </a:pPr>
            <a:endParaRPr lang="zh-CN" altLang="en-US" sz="2800" b="1" dirty="0">
              <a:solidFill>
                <a:srgbClr val="000000"/>
              </a:solidFill>
              <a:latin typeface="微软雅黑" panose="020B0503020204020204" pitchFamily="34" charset="-122"/>
              <a:ea typeface="微软雅黑" panose="020B0503020204020204" pitchFamily="34" charset="-122"/>
            </a:endParaRPr>
          </a:p>
          <a:p>
            <a:pPr>
              <a:lnSpc>
                <a:spcPts val="2225"/>
              </a:lnSpc>
              <a:spcBef>
                <a:spcPts val="100"/>
              </a:spcBef>
              <a:buFont typeface="Arial" panose="020B0604020202020204"/>
              <a:buChar char="•"/>
              <a:tabLst>
                <a:tab pos="520700" algn="l"/>
                <a:tab pos="1009650" algn="l"/>
              </a:tabLst>
              <a:defRPr/>
            </a:pPr>
            <a:r>
              <a:rPr lang="zh-CN" altLang="en-US" sz="2800" b="1" dirty="0">
                <a:solidFill>
                  <a:srgbClr val="000000"/>
                </a:solidFill>
                <a:latin typeface="微软雅黑" panose="020B0503020204020204" pitchFamily="34" charset="-122"/>
                <a:ea typeface="微软雅黑" panose="020B0503020204020204" pitchFamily="34" charset="-122"/>
              </a:rPr>
              <a:t>		</a:t>
            </a:r>
            <a:r>
              <a:rPr lang="en-US" altLang="zh-CN" sz="2800" b="1" dirty="0">
                <a:solidFill>
                  <a:srgbClr val="C00000"/>
                </a:solidFill>
                <a:latin typeface="微软雅黑" panose="020B0503020204020204" pitchFamily="34" charset="-122"/>
                <a:ea typeface="微软雅黑" panose="020B0503020204020204" pitchFamily="34" charset="-122"/>
              </a:rPr>
              <a:t>5000</a:t>
            </a:r>
            <a:r>
              <a:rPr lang="zh-CN" altLang="en-US" sz="2800" b="1" dirty="0">
                <a:solidFill>
                  <a:srgbClr val="000000"/>
                </a:solidFill>
                <a:latin typeface="微软雅黑" panose="020B0503020204020204" pitchFamily="34" charset="-122"/>
                <a:ea typeface="微软雅黑" panose="020B0503020204020204" pitchFamily="34" charset="-122"/>
              </a:rPr>
              <a:t>次加法运算</a:t>
            </a:r>
            <a:r>
              <a:rPr lang="en-US" altLang="zh-CN" sz="2800" b="1" dirty="0">
                <a:solidFill>
                  <a:srgbClr val="000000"/>
                </a:solidFill>
                <a:latin typeface="微软雅黑" panose="020B0503020204020204" pitchFamily="34" charset="-122"/>
                <a:ea typeface="微软雅黑" panose="020B0503020204020204" pitchFamily="34" charset="-122"/>
              </a:rPr>
              <a:t>/</a:t>
            </a:r>
            <a:r>
              <a:rPr lang="zh-CN" altLang="en-US" sz="2800" b="1" dirty="0">
                <a:solidFill>
                  <a:srgbClr val="000000"/>
                </a:solidFill>
                <a:latin typeface="微软雅黑" panose="020B0503020204020204" pitchFamily="34" charset="-122"/>
                <a:ea typeface="微软雅黑" panose="020B0503020204020204" pitchFamily="34" charset="-122"/>
              </a:rPr>
              <a:t>秒，</a:t>
            </a:r>
            <a:r>
              <a:rPr lang="en-US" altLang="zh-CN" sz="2800" b="1" dirty="0">
                <a:solidFill>
                  <a:srgbClr val="C00000"/>
                </a:solidFill>
                <a:latin typeface="微软雅黑" panose="020B0503020204020204" pitchFamily="34" charset="-122"/>
                <a:ea typeface="微软雅黑" panose="020B0503020204020204" pitchFamily="34" charset="-122"/>
              </a:rPr>
              <a:t>500</a:t>
            </a:r>
            <a:r>
              <a:rPr lang="zh-CN" altLang="en-US" sz="2800" b="1" dirty="0">
                <a:solidFill>
                  <a:srgbClr val="000000"/>
                </a:solidFill>
                <a:latin typeface="微软雅黑" panose="020B0503020204020204" pitchFamily="34" charset="-122"/>
                <a:ea typeface="微软雅黑" panose="020B0503020204020204" pitchFamily="34" charset="-122"/>
              </a:rPr>
              <a:t>次乘法运算</a:t>
            </a:r>
            <a:r>
              <a:rPr lang="en-US" altLang="zh-CN" sz="2800" b="1" dirty="0">
                <a:solidFill>
                  <a:srgbClr val="000000"/>
                </a:solidFill>
                <a:latin typeface="微软雅黑" panose="020B0503020204020204" pitchFamily="34" charset="-122"/>
                <a:ea typeface="微软雅黑" panose="020B0503020204020204" pitchFamily="34" charset="-122"/>
              </a:rPr>
              <a:t>/</a:t>
            </a:r>
            <a:r>
              <a:rPr lang="zh-CN" altLang="en-US" sz="2800" b="1" dirty="0">
                <a:solidFill>
                  <a:srgbClr val="000000"/>
                </a:solidFill>
                <a:latin typeface="微软雅黑" panose="020B0503020204020204" pitchFamily="34" charset="-122"/>
                <a:ea typeface="微软雅黑" panose="020B0503020204020204" pitchFamily="34" charset="-122"/>
              </a:rPr>
              <a:t>秒</a:t>
            </a:r>
          </a:p>
          <a:p>
            <a:pPr>
              <a:lnSpc>
                <a:spcPts val="855"/>
              </a:lnSpc>
              <a:spcBef>
                <a:spcPts val="100"/>
              </a:spcBef>
              <a:buFont typeface="Arial" panose="020B0604020202020204"/>
              <a:buChar char="•"/>
              <a:tabLst>
                <a:tab pos="520700" algn="l"/>
                <a:tab pos="1009650" algn="l"/>
              </a:tabLst>
              <a:defRPr/>
            </a:pPr>
            <a:endParaRPr lang="zh-CN" altLang="en-US" sz="2800" b="1" dirty="0">
              <a:solidFill>
                <a:srgbClr val="000000"/>
              </a:solidFill>
              <a:latin typeface="微软雅黑" panose="020B0503020204020204" pitchFamily="34" charset="-122"/>
              <a:ea typeface="微软雅黑" panose="020B0503020204020204" pitchFamily="34" charset="-122"/>
            </a:endParaRPr>
          </a:p>
          <a:p>
            <a:pPr>
              <a:lnSpc>
                <a:spcPts val="855"/>
              </a:lnSpc>
              <a:spcBef>
                <a:spcPts val="100"/>
              </a:spcBef>
              <a:buFont typeface="Arial" panose="020B0604020202020204"/>
              <a:buChar char="•"/>
              <a:tabLst>
                <a:tab pos="520700" algn="l"/>
                <a:tab pos="1009650" algn="l"/>
              </a:tabLst>
              <a:defRPr/>
            </a:pPr>
            <a:endParaRPr lang="zh-CN" altLang="en-US" sz="2800" b="1" dirty="0">
              <a:solidFill>
                <a:srgbClr val="000000"/>
              </a:solidFill>
              <a:latin typeface="微软雅黑" panose="020B0503020204020204" pitchFamily="34" charset="-122"/>
              <a:ea typeface="微软雅黑" panose="020B0503020204020204" pitchFamily="34" charset="-122"/>
            </a:endParaRPr>
          </a:p>
          <a:p>
            <a:pPr>
              <a:lnSpc>
                <a:spcPts val="2225"/>
              </a:lnSpc>
              <a:spcBef>
                <a:spcPts val="100"/>
              </a:spcBef>
              <a:buFont typeface="Arial" panose="020B0604020202020204"/>
              <a:buChar char="•"/>
              <a:tabLst>
                <a:tab pos="520700" algn="l"/>
                <a:tab pos="1009650" algn="l"/>
              </a:tabLst>
              <a:defRPr/>
            </a:pPr>
            <a:r>
              <a:rPr lang="zh-CN" altLang="en-US" sz="2800" b="1" dirty="0">
                <a:solidFill>
                  <a:srgbClr val="000000"/>
                </a:solidFill>
                <a:latin typeface="微软雅黑" panose="020B0503020204020204" pitchFamily="34" charset="-122"/>
                <a:ea typeface="微软雅黑" panose="020B0503020204020204" pitchFamily="34" charset="-122"/>
              </a:rPr>
              <a:t>		造价</a:t>
            </a:r>
            <a:r>
              <a:rPr lang="en-US" altLang="zh-CN" sz="2800" b="1" dirty="0">
                <a:solidFill>
                  <a:srgbClr val="C00000"/>
                </a:solidFill>
                <a:latin typeface="微软雅黑" panose="020B0503020204020204" pitchFamily="34" charset="-122"/>
                <a:ea typeface="微软雅黑" panose="020B0503020204020204" pitchFamily="34" charset="-122"/>
              </a:rPr>
              <a:t>48</a:t>
            </a:r>
            <a:r>
              <a:rPr lang="zh-CN" altLang="en-US" sz="2800" b="1" dirty="0">
                <a:solidFill>
                  <a:srgbClr val="000000"/>
                </a:solidFill>
                <a:latin typeface="微软雅黑" panose="020B0503020204020204" pitchFamily="34" charset="-122"/>
                <a:ea typeface="微软雅黑" panose="020B0503020204020204" pitchFamily="34" charset="-122"/>
              </a:rPr>
              <a:t>万美元</a:t>
            </a: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电子计算机发展史</a:t>
            </a:r>
            <a:r>
              <a:rPr lang="en-US" altLang="zh-CN" dirty="0">
                <a:latin typeface="黑体" panose="02010609060101010101" pitchFamily="2" charset="-122"/>
                <a:ea typeface="黑体" panose="02010609060101010101" pitchFamily="2" charset="-122"/>
              </a:rPr>
              <a:t>—ENIAC</a:t>
            </a:r>
            <a:endParaRPr lang="zh-CN" altLang="en-US" dirty="0">
              <a:latin typeface="黑体" panose="02010609060101010101" pitchFamily="2" charset="-122"/>
              <a:ea typeface="黑体" panose="02010609060101010101" pitchFamily="2" charset="-122"/>
            </a:endParaRPr>
          </a:p>
        </p:txBody>
      </p:sp>
      <p:pic>
        <p:nvPicPr>
          <p:cNvPr id="4" name="图片 3"/>
          <p:cNvPicPr>
            <a:picLocks noChangeAspect="1"/>
          </p:cNvPicPr>
          <p:nvPr/>
        </p:nvPicPr>
        <p:blipFill>
          <a:blip r:embed="rId2"/>
          <a:stretch>
            <a:fillRect/>
          </a:stretch>
        </p:blipFill>
        <p:spPr>
          <a:xfrm>
            <a:off x="1928664" y="1433511"/>
            <a:ext cx="5988522" cy="4655271"/>
          </a:xfrm>
          <a:prstGeom prst="rect">
            <a:avLst/>
          </a:prstGeom>
        </p:spPr>
      </p:pic>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电子计算机发展史</a:t>
            </a:r>
            <a:r>
              <a:rPr lang="en-US" altLang="zh-CN" dirty="0">
                <a:latin typeface="黑体" panose="02010609060101010101" pitchFamily="2" charset="-122"/>
                <a:ea typeface="黑体" panose="02010609060101010101" pitchFamily="2" charset="-122"/>
              </a:rPr>
              <a:t>—ENIAC</a:t>
            </a:r>
            <a:r>
              <a:rPr lang="zh-CN" altLang="en-US" dirty="0">
                <a:latin typeface="黑体" panose="02010609060101010101" pitchFamily="2" charset="-122"/>
                <a:ea typeface="黑体" panose="02010609060101010101" pitchFamily="2" charset="-122"/>
              </a:rPr>
              <a:t>主机</a:t>
            </a:r>
          </a:p>
        </p:txBody>
      </p:sp>
      <p:pic>
        <p:nvPicPr>
          <p:cNvPr id="3" name="图片 2"/>
          <p:cNvPicPr>
            <a:picLocks noChangeAspect="1"/>
          </p:cNvPicPr>
          <p:nvPr/>
        </p:nvPicPr>
        <p:blipFill>
          <a:blip r:embed="rId2"/>
          <a:stretch>
            <a:fillRect/>
          </a:stretch>
        </p:blipFill>
        <p:spPr>
          <a:xfrm>
            <a:off x="1928664" y="1347787"/>
            <a:ext cx="6092504" cy="5004556"/>
          </a:xfrm>
          <a:prstGeom prst="rect">
            <a:avLst/>
          </a:prstGeom>
        </p:spPr>
      </p:pic>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电子计算机的发展史</a:t>
            </a:r>
          </a:p>
        </p:txBody>
      </p:sp>
      <p:sp>
        <p:nvSpPr>
          <p:cNvPr id="18435" name="Rectangle 3"/>
          <p:cNvSpPr>
            <a:spLocks noGrp="1" noChangeArrowheads="1"/>
          </p:cNvSpPr>
          <p:nvPr>
            <p:ph type="body" idx="1"/>
          </p:nvPr>
        </p:nvSpPr>
        <p:spPr>
          <a:xfrm>
            <a:off x="495300" y="1340768"/>
            <a:ext cx="9066212" cy="3600400"/>
          </a:xfrm>
        </p:spPr>
        <p:txBody>
          <a:bodyPr/>
          <a:lstStyle/>
          <a:p>
            <a:pPr>
              <a:lnSpc>
                <a:spcPct val="130000"/>
              </a:lnSpc>
              <a:spcBef>
                <a:spcPct val="0"/>
              </a:spcBef>
              <a:buClrTx/>
              <a:buSzTx/>
              <a:buFont typeface="Arial" panose="020B0604020202020204" pitchFamily="34" charset="0"/>
              <a:buChar char="•"/>
            </a:pPr>
            <a:r>
              <a:rPr lang="en-US" altLang="zh-CN" sz="2500" dirty="0">
                <a:solidFill>
                  <a:srgbClr val="C00000"/>
                </a:solidFill>
                <a:latin typeface="+mj-ea"/>
                <a:ea typeface="+mj-ea"/>
              </a:rPr>
              <a:t>1964</a:t>
            </a:r>
            <a:r>
              <a:rPr lang="zh-CN" altLang="en-US" sz="2500" dirty="0">
                <a:solidFill>
                  <a:srgbClr val="C00000"/>
                </a:solidFill>
                <a:latin typeface="+mj-ea"/>
                <a:ea typeface="+mj-ea"/>
              </a:rPr>
              <a:t>年</a:t>
            </a:r>
            <a:r>
              <a:rPr lang="zh-CN" altLang="en-US" sz="2500" dirty="0">
                <a:latin typeface="+mj-ea"/>
                <a:ea typeface="+mj-ea"/>
              </a:rPr>
              <a:t>，中国制成了第一台</a:t>
            </a:r>
            <a:r>
              <a:rPr lang="zh-CN" altLang="en-US" sz="2500" dirty="0">
                <a:solidFill>
                  <a:srgbClr val="0000FF"/>
                </a:solidFill>
                <a:latin typeface="+mj-ea"/>
                <a:ea typeface="+mj-ea"/>
              </a:rPr>
              <a:t>全晶体管电子计算机</a:t>
            </a:r>
            <a:r>
              <a:rPr lang="en-US" altLang="zh-CN" sz="2500" dirty="0">
                <a:solidFill>
                  <a:srgbClr val="0000FF"/>
                </a:solidFill>
                <a:latin typeface="+mj-ea"/>
                <a:ea typeface="+mj-ea"/>
              </a:rPr>
              <a:t>441-B</a:t>
            </a:r>
            <a:r>
              <a:rPr lang="zh-CN" altLang="en-US" sz="2500" dirty="0">
                <a:solidFill>
                  <a:srgbClr val="0000FF"/>
                </a:solidFill>
                <a:latin typeface="+mj-ea"/>
                <a:ea typeface="+mj-ea"/>
              </a:rPr>
              <a:t>型</a:t>
            </a:r>
            <a:r>
              <a:rPr lang="zh-CN" altLang="en-US" sz="2500" dirty="0">
                <a:latin typeface="+mj-ea"/>
                <a:ea typeface="+mj-ea"/>
              </a:rPr>
              <a:t>。</a:t>
            </a:r>
            <a:endParaRPr lang="zh-CN" altLang="zh-CN" sz="2500" dirty="0">
              <a:solidFill>
                <a:srgbClr val="000000"/>
              </a:solidFill>
              <a:latin typeface="+mj-ea"/>
              <a:ea typeface="+mj-ea"/>
            </a:endParaRPr>
          </a:p>
          <a:p>
            <a:pPr>
              <a:lnSpc>
                <a:spcPct val="130000"/>
              </a:lnSpc>
              <a:spcBef>
                <a:spcPct val="0"/>
              </a:spcBef>
              <a:buClrTx/>
              <a:buSzTx/>
              <a:buFont typeface="Arial" panose="020B0604020202020204" pitchFamily="34" charset="0"/>
              <a:buChar char="•"/>
            </a:pPr>
            <a:r>
              <a:rPr lang="en-US" altLang="zh-CN" sz="2500" dirty="0">
                <a:solidFill>
                  <a:srgbClr val="C00000"/>
                </a:solidFill>
                <a:latin typeface="+mj-ea"/>
                <a:ea typeface="+mj-ea"/>
              </a:rPr>
              <a:t>1964</a:t>
            </a:r>
            <a:r>
              <a:rPr lang="zh-CN" altLang="en-US" sz="2500" dirty="0">
                <a:solidFill>
                  <a:srgbClr val="C00000"/>
                </a:solidFill>
                <a:latin typeface="+mj-ea"/>
                <a:ea typeface="+mj-ea"/>
              </a:rPr>
              <a:t>年</a:t>
            </a:r>
            <a:r>
              <a:rPr lang="en-US" altLang="zh-CN" sz="2500" dirty="0">
                <a:solidFill>
                  <a:srgbClr val="C00000"/>
                </a:solidFill>
                <a:latin typeface="+mj-ea"/>
                <a:ea typeface="+mj-ea"/>
              </a:rPr>
              <a:t>9</a:t>
            </a:r>
            <a:r>
              <a:rPr lang="zh-CN" altLang="en-US" sz="2500" dirty="0">
                <a:solidFill>
                  <a:srgbClr val="C00000"/>
                </a:solidFill>
                <a:latin typeface="+mj-ea"/>
                <a:ea typeface="+mj-ea"/>
              </a:rPr>
              <a:t>月</a:t>
            </a:r>
            <a:r>
              <a:rPr lang="en-US" altLang="zh-CN" sz="2500" dirty="0">
                <a:solidFill>
                  <a:srgbClr val="C00000"/>
                </a:solidFill>
                <a:latin typeface="+mj-ea"/>
                <a:ea typeface="+mj-ea"/>
              </a:rPr>
              <a:t>29</a:t>
            </a:r>
            <a:r>
              <a:rPr lang="zh-CN" altLang="en-US" sz="2500" dirty="0">
                <a:solidFill>
                  <a:srgbClr val="C00000"/>
                </a:solidFill>
                <a:latin typeface="+mj-ea"/>
                <a:ea typeface="+mj-ea"/>
              </a:rPr>
              <a:t>日</a:t>
            </a:r>
            <a:r>
              <a:rPr lang="zh-CN" altLang="en-US" sz="2500" dirty="0">
                <a:latin typeface="+mj-ea"/>
                <a:ea typeface="+mj-ea"/>
              </a:rPr>
              <a:t>，国防科委</a:t>
            </a:r>
            <a:r>
              <a:rPr lang="en-US" altLang="zh-CN" sz="2500" dirty="0">
                <a:latin typeface="+mj-ea"/>
                <a:ea typeface="+mj-ea"/>
              </a:rPr>
              <a:t>[ 64]</a:t>
            </a:r>
            <a:r>
              <a:rPr lang="zh-CN" altLang="en-US" sz="2500" dirty="0">
                <a:latin typeface="+mj-ea"/>
                <a:ea typeface="+mj-ea"/>
              </a:rPr>
              <a:t>科四字第</a:t>
            </a:r>
            <a:r>
              <a:rPr lang="en-US" altLang="zh-CN" sz="2500" dirty="0">
                <a:latin typeface="+mj-ea"/>
                <a:ea typeface="+mj-ea"/>
              </a:rPr>
              <a:t>1126</a:t>
            </a:r>
            <a:r>
              <a:rPr lang="zh-CN" altLang="en-US" sz="2500" dirty="0">
                <a:latin typeface="+mj-ea"/>
                <a:ea typeface="+mj-ea"/>
              </a:rPr>
              <a:t>号文批复：同意西安军事电讯学院、北京工业学院、上海交通大学、成都电讯工程学院、西北工业大学和三机部六院一所（</a:t>
            </a:r>
            <a:r>
              <a:rPr lang="en-US" altLang="zh-CN" sz="2500" dirty="0">
                <a:latin typeface="+mj-ea"/>
                <a:ea typeface="+mj-ea"/>
              </a:rPr>
              <a:t>601</a:t>
            </a:r>
            <a:r>
              <a:rPr lang="zh-CN" altLang="en-US" sz="2500" dirty="0">
                <a:latin typeface="+mj-ea"/>
                <a:ea typeface="+mj-ea"/>
              </a:rPr>
              <a:t>所）、六机部七院六所（</a:t>
            </a:r>
            <a:r>
              <a:rPr lang="en-US" altLang="zh-CN" sz="2500" dirty="0">
                <a:latin typeface="+mj-ea"/>
                <a:ea typeface="+mj-ea"/>
              </a:rPr>
              <a:t>706</a:t>
            </a:r>
            <a:r>
              <a:rPr lang="zh-CN" altLang="en-US" sz="2500" dirty="0">
                <a:latin typeface="+mj-ea"/>
                <a:ea typeface="+mj-ea"/>
              </a:rPr>
              <a:t>所）等七单位复制</a:t>
            </a:r>
            <a:r>
              <a:rPr lang="en-US" altLang="zh-CN" sz="2500" dirty="0">
                <a:latin typeface="+mj-ea"/>
                <a:ea typeface="+mj-ea"/>
              </a:rPr>
              <a:t>441-B</a:t>
            </a:r>
            <a:r>
              <a:rPr lang="zh-CN" altLang="en-US" sz="2500" dirty="0">
                <a:latin typeface="+mj-ea"/>
                <a:ea typeface="+mj-ea"/>
              </a:rPr>
              <a:t>晶体管计算机。</a:t>
            </a:r>
            <a:endParaRPr lang="zh-CN" altLang="zh-CN" sz="2500" dirty="0">
              <a:solidFill>
                <a:srgbClr val="000000"/>
              </a:solidFill>
              <a:latin typeface="+mj-ea"/>
              <a:ea typeface="+mj-ea"/>
            </a:endParaRPr>
          </a:p>
          <a:p>
            <a:pPr>
              <a:lnSpc>
                <a:spcPct val="130000"/>
              </a:lnSpc>
              <a:spcBef>
                <a:spcPct val="0"/>
              </a:spcBef>
              <a:buClrTx/>
              <a:buSzTx/>
              <a:buFont typeface="Arial" panose="020B0604020202020204" pitchFamily="34" charset="0"/>
              <a:buChar char="•"/>
            </a:pPr>
            <a:r>
              <a:rPr lang="en-US" altLang="zh-CN" sz="2500" dirty="0">
                <a:solidFill>
                  <a:srgbClr val="C00000"/>
                </a:solidFill>
                <a:latin typeface="+mj-ea"/>
                <a:ea typeface="+mj-ea"/>
              </a:rPr>
              <a:t>1964</a:t>
            </a:r>
            <a:r>
              <a:rPr lang="zh-CN" altLang="en-US" sz="2500" dirty="0">
                <a:solidFill>
                  <a:srgbClr val="C00000"/>
                </a:solidFill>
                <a:latin typeface="+mj-ea"/>
                <a:ea typeface="+mj-ea"/>
              </a:rPr>
              <a:t>年</a:t>
            </a:r>
            <a:r>
              <a:rPr lang="en-US" altLang="zh-CN" sz="2500" dirty="0">
                <a:solidFill>
                  <a:srgbClr val="C00000"/>
                </a:solidFill>
                <a:latin typeface="+mj-ea"/>
                <a:ea typeface="+mj-ea"/>
              </a:rPr>
              <a:t>10</a:t>
            </a:r>
            <a:r>
              <a:rPr lang="zh-CN" altLang="en-US" sz="2500" dirty="0">
                <a:solidFill>
                  <a:srgbClr val="C00000"/>
                </a:solidFill>
                <a:latin typeface="+mj-ea"/>
                <a:ea typeface="+mj-ea"/>
              </a:rPr>
              <a:t>月</a:t>
            </a:r>
            <a:r>
              <a:rPr lang="zh-CN" altLang="en-US" sz="2500" dirty="0">
                <a:latin typeface="+mj-ea"/>
                <a:ea typeface="+mj-ea"/>
              </a:rPr>
              <a:t>，</a:t>
            </a:r>
            <a:r>
              <a:rPr lang="zh-CN" altLang="en-US" sz="2500" b="0" u="sng" dirty="0">
                <a:solidFill>
                  <a:srgbClr val="FF0000"/>
                </a:solidFill>
                <a:highlight>
                  <a:srgbClr val="FFFF00"/>
                </a:highlight>
                <a:latin typeface="+mj-ea"/>
                <a:ea typeface="+mj-ea"/>
              </a:rPr>
              <a:t>哈军工</a:t>
            </a:r>
            <a:r>
              <a:rPr lang="zh-CN" altLang="en-US" sz="2500" dirty="0">
                <a:latin typeface="+mj-ea"/>
                <a:ea typeface="+mj-ea"/>
              </a:rPr>
              <a:t>决定成立</a:t>
            </a:r>
            <a:r>
              <a:rPr lang="zh-CN" altLang="en-US" sz="2500" dirty="0">
                <a:solidFill>
                  <a:srgbClr val="0000FF"/>
                </a:solidFill>
                <a:latin typeface="+mj-ea"/>
                <a:ea typeface="+mj-ea"/>
              </a:rPr>
              <a:t>计算机研究室，代号</a:t>
            </a:r>
            <a:r>
              <a:rPr lang="en-US" altLang="zh-CN" sz="2500" dirty="0">
                <a:solidFill>
                  <a:srgbClr val="0000FF"/>
                </a:solidFill>
                <a:latin typeface="+mj-ea"/>
                <a:ea typeface="+mj-ea"/>
              </a:rPr>
              <a:t>408</a:t>
            </a:r>
            <a:r>
              <a:rPr lang="zh-CN" altLang="en-US" sz="2500" dirty="0">
                <a:latin typeface="+mj-ea"/>
                <a:ea typeface="+mj-ea"/>
              </a:rPr>
              <a:t>。</a:t>
            </a:r>
            <a:endParaRPr lang="en-US" altLang="zh-CN" sz="2500" dirty="0">
              <a:latin typeface="+mj-ea"/>
              <a:ea typeface="+mj-ea"/>
            </a:endParaRPr>
          </a:p>
          <a:p>
            <a:pPr>
              <a:lnSpc>
                <a:spcPct val="130000"/>
              </a:lnSpc>
              <a:spcBef>
                <a:spcPct val="0"/>
              </a:spcBef>
              <a:buClrTx/>
              <a:buSzTx/>
              <a:buFont typeface="Arial" panose="020B0604020202020204" pitchFamily="34" charset="0"/>
              <a:buChar char="•"/>
            </a:pPr>
            <a:r>
              <a:rPr lang="en-US" altLang="zh-CN" sz="2500" dirty="0">
                <a:solidFill>
                  <a:srgbClr val="C00000"/>
                </a:solidFill>
                <a:latin typeface="+mj-ea"/>
                <a:ea typeface="+mj-ea"/>
              </a:rPr>
              <a:t>1965</a:t>
            </a:r>
            <a:r>
              <a:rPr lang="zh-CN" altLang="en-US" sz="2500" dirty="0">
                <a:solidFill>
                  <a:srgbClr val="C00000"/>
                </a:solidFill>
                <a:latin typeface="+mj-ea"/>
                <a:ea typeface="+mj-ea"/>
              </a:rPr>
              <a:t>年</a:t>
            </a:r>
            <a:r>
              <a:rPr lang="en-US" altLang="zh-CN" sz="2500" dirty="0">
                <a:solidFill>
                  <a:srgbClr val="C00000"/>
                </a:solidFill>
                <a:latin typeface="+mj-ea"/>
                <a:ea typeface="+mj-ea"/>
              </a:rPr>
              <a:t>4</a:t>
            </a:r>
            <a:r>
              <a:rPr lang="zh-CN" altLang="en-US" sz="2500" dirty="0">
                <a:solidFill>
                  <a:srgbClr val="C00000"/>
                </a:solidFill>
                <a:latin typeface="+mj-ea"/>
                <a:ea typeface="+mj-ea"/>
              </a:rPr>
              <a:t>月</a:t>
            </a:r>
            <a:r>
              <a:rPr lang="zh-CN" altLang="en-US" sz="2500" dirty="0">
                <a:latin typeface="+mj-ea"/>
                <a:ea typeface="+mj-ea"/>
              </a:rPr>
              <a:t>，国防科委指示哈军工复制三台</a:t>
            </a:r>
            <a:r>
              <a:rPr lang="en-US" altLang="zh-CN" sz="2500" dirty="0">
                <a:latin typeface="+mj-ea"/>
                <a:ea typeface="+mj-ea"/>
              </a:rPr>
              <a:t>441-B</a:t>
            </a:r>
            <a:r>
              <a:rPr lang="zh-CN" altLang="en-US" sz="2500" dirty="0">
                <a:latin typeface="+mj-ea"/>
                <a:ea typeface="+mj-ea"/>
              </a:rPr>
              <a:t>晶体管计算机，供三个试验基地的紧急需要。</a:t>
            </a:r>
            <a:endParaRPr lang="zh-CN" altLang="en-US" sz="2500" dirty="0">
              <a:solidFill>
                <a:srgbClr val="000000"/>
              </a:solidFill>
              <a:latin typeface="+mj-ea"/>
              <a:ea typeface="+mj-ea"/>
            </a:endParaRPr>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微型计算机的发展</a:t>
            </a:r>
            <a:r>
              <a:rPr lang="en-US" altLang="zh-CN" dirty="0">
                <a:latin typeface="黑体" panose="02010609060101010101" pitchFamily="2" charset="-122"/>
                <a:ea typeface="黑体" panose="02010609060101010101" pitchFamily="2" charset="-122"/>
              </a:rPr>
              <a:t>—</a:t>
            </a:r>
            <a:r>
              <a:rPr lang="zh-CN" altLang="en-US" dirty="0">
                <a:latin typeface="黑体" panose="02010609060101010101" pitchFamily="2" charset="-122"/>
                <a:ea typeface="黑体" panose="02010609060101010101" pitchFamily="2" charset="-122"/>
              </a:rPr>
              <a:t>摩尔定律</a:t>
            </a:r>
          </a:p>
        </p:txBody>
      </p:sp>
      <p:sp>
        <p:nvSpPr>
          <p:cNvPr id="18435" name="Rectangle 3"/>
          <p:cNvSpPr>
            <a:spLocks noGrp="1" noChangeArrowheads="1"/>
          </p:cNvSpPr>
          <p:nvPr>
            <p:ph type="body" idx="1"/>
          </p:nvPr>
        </p:nvSpPr>
        <p:spPr>
          <a:xfrm>
            <a:off x="495300" y="1628800"/>
            <a:ext cx="9066212" cy="3591172"/>
          </a:xfrm>
        </p:spPr>
        <p:txBody>
          <a:bodyPr/>
          <a:lstStyle/>
          <a:p>
            <a:pPr>
              <a:lnSpc>
                <a:spcPts val="3230"/>
              </a:lnSpc>
              <a:tabLst>
                <a:tab pos="520700" algn="l"/>
                <a:tab pos="1009650" algn="l"/>
              </a:tabLst>
              <a:defRPr/>
            </a:pPr>
            <a:r>
              <a:rPr lang="zh-CN" altLang="en-US" dirty="0">
                <a:solidFill>
                  <a:srgbClr val="000000"/>
                </a:solidFill>
                <a:latin typeface="微软雅黑" panose="020B0503020204020204" pitchFamily="34" charset="-122"/>
                <a:ea typeface="微软雅黑" panose="020B0503020204020204" pitchFamily="34" charset="-122"/>
              </a:rPr>
              <a:t>芯片上集成的晶体管数</a:t>
            </a:r>
            <a:r>
              <a:rPr lang="zh-CN" altLang="en-US" dirty="0">
                <a:solidFill>
                  <a:srgbClr val="C00000"/>
                </a:solidFill>
                <a:latin typeface="微软雅黑" panose="020B0503020204020204" pitchFamily="34" charset="-122"/>
                <a:ea typeface="微软雅黑" panose="020B0503020204020204" pitchFamily="34" charset="-122"/>
              </a:rPr>
              <a:t>每</a:t>
            </a:r>
            <a:r>
              <a:rPr lang="en-US" altLang="zh-CN" dirty="0">
                <a:solidFill>
                  <a:srgbClr val="C00000"/>
                </a:solidFill>
                <a:latin typeface="微软雅黑" panose="020B0503020204020204" pitchFamily="34" charset="-122"/>
                <a:ea typeface="微软雅黑" panose="020B0503020204020204" pitchFamily="34" charset="-122"/>
              </a:rPr>
              <a:t>18</a:t>
            </a:r>
            <a:r>
              <a:rPr lang="zh-CN" altLang="en-US" dirty="0">
                <a:solidFill>
                  <a:srgbClr val="C00000"/>
                </a:solidFill>
                <a:latin typeface="微软雅黑" panose="020B0503020204020204" pitchFamily="34" charset="-122"/>
                <a:ea typeface="微软雅黑" panose="020B0503020204020204" pitchFamily="34" charset="-122"/>
              </a:rPr>
              <a:t>个月</a:t>
            </a:r>
            <a:r>
              <a:rPr lang="zh-CN" altLang="en-US" dirty="0">
                <a:solidFill>
                  <a:srgbClr val="000000"/>
                </a:solidFill>
                <a:latin typeface="微软雅黑" panose="020B0503020204020204" pitchFamily="34" charset="-122"/>
                <a:ea typeface="微软雅黑" panose="020B0503020204020204" pitchFamily="34" charset="-122"/>
              </a:rPr>
              <a:t>增加</a:t>
            </a:r>
            <a:r>
              <a:rPr lang="zh-CN" altLang="en-US" dirty="0">
                <a:solidFill>
                  <a:srgbClr val="C00000"/>
                </a:solidFill>
                <a:latin typeface="微软雅黑" panose="020B0503020204020204" pitchFamily="34" charset="-122"/>
                <a:ea typeface="微软雅黑" panose="020B0503020204020204" pitchFamily="34" charset="-122"/>
              </a:rPr>
              <a:t>一倍</a:t>
            </a:r>
            <a:endParaRPr lang="en-US" altLang="zh-CN" dirty="0">
              <a:solidFill>
                <a:srgbClr val="C00000"/>
              </a:solidFill>
              <a:latin typeface="微软雅黑" panose="020B0503020204020204" pitchFamily="34" charset="-122"/>
              <a:ea typeface="微软雅黑" panose="020B0503020204020204" pitchFamily="34" charset="-122"/>
            </a:endParaRP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3"/>
          <a:stretch>
            <a:fillRect/>
          </a:stretch>
        </p:blipFill>
        <p:spPr>
          <a:xfrm>
            <a:off x="1352600" y="2348880"/>
            <a:ext cx="7056784" cy="3734760"/>
          </a:xfrm>
          <a:prstGeom prst="rect">
            <a:avLst/>
          </a:prstGeom>
        </p:spPr>
      </p:pic>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微处理器的发展（</a:t>
            </a:r>
            <a:r>
              <a:rPr lang="en-US" altLang="zh-CN" dirty="0">
                <a:latin typeface="黑体" panose="02010609060101010101" pitchFamily="2" charset="-122"/>
                <a:ea typeface="黑体" panose="02010609060101010101" pitchFamily="2" charset="-122"/>
              </a:rPr>
              <a:t>Intel CPU</a:t>
            </a:r>
            <a:r>
              <a:rPr lang="zh-CN" altLang="en-US" dirty="0">
                <a:latin typeface="黑体" panose="02010609060101010101" pitchFamily="2" charset="-122"/>
                <a:ea typeface="黑体" panose="02010609060101010101" pitchFamily="2" charset="-122"/>
              </a:rPr>
              <a:t>）</a:t>
            </a:r>
          </a:p>
        </p:txBody>
      </p:sp>
      <p:sp>
        <p:nvSpPr>
          <p:cNvPr id="18435" name="Rectangle 3"/>
          <p:cNvSpPr>
            <a:spLocks noGrp="1" noChangeArrowheads="1"/>
          </p:cNvSpPr>
          <p:nvPr>
            <p:ph type="body" idx="1"/>
          </p:nvPr>
        </p:nvSpPr>
        <p:spPr>
          <a:xfrm>
            <a:off x="495300" y="1628800"/>
            <a:ext cx="9066212" cy="3591172"/>
          </a:xfrm>
        </p:spPr>
        <p:txBody>
          <a:bodyPr/>
          <a:lstStyle/>
          <a:p>
            <a:pPr>
              <a:lnSpc>
                <a:spcPts val="2435"/>
              </a:lnSpc>
              <a:buFont typeface="Arial" panose="020B0604020202020204"/>
              <a:buChar char="•"/>
              <a:tabLst>
                <a:tab pos="520700" algn="l"/>
                <a:tab pos="1009650" algn="l"/>
              </a:tabLst>
              <a:defRPr/>
            </a:pPr>
            <a:r>
              <a:rPr lang="en-US" altLang="zh-CN" sz="32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4004/8008</a:t>
            </a: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1971-1972</a:t>
            </a: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a:t>
            </a:r>
          </a:p>
          <a:p>
            <a:pPr>
              <a:lnSpc>
                <a:spcPts val="2350"/>
              </a:lnSpc>
              <a:buFont typeface="Arial" panose="020B0604020202020204"/>
              <a:buChar char="•"/>
              <a:tabLst>
                <a:tab pos="520700" algn="l"/>
                <a:tab pos="1009650" algn="l"/>
              </a:tabLst>
              <a:defRPr/>
            </a:pP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4</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位</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低档</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8</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位，</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2300</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个晶体管</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制作工艺</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50µm</a:t>
            </a:r>
          </a:p>
          <a:p>
            <a:pPr>
              <a:lnSpc>
                <a:spcPts val="2350"/>
              </a:lnSpc>
              <a:buFont typeface="Arial" panose="020B0604020202020204"/>
              <a:buChar char="•"/>
              <a:tabLst>
                <a:tab pos="520700" algn="l"/>
                <a:tab pos="1009650" algn="l"/>
              </a:tabLst>
              <a:defRPr/>
            </a:pP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时钟频率</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&lt;1MHz</a:t>
            </a:r>
          </a:p>
          <a:p>
            <a:pPr>
              <a:lnSpc>
                <a:spcPts val="2820"/>
              </a:lnSpc>
              <a:buFont typeface="Arial" panose="020B0604020202020204"/>
              <a:buChar char="•"/>
              <a:tabLst>
                <a:tab pos="520700" algn="l"/>
                <a:tab pos="1009650" algn="l"/>
              </a:tabLst>
              <a:defRPr/>
            </a:pP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32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8080/8085</a:t>
            </a: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1974-1976</a:t>
            </a: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a:t>
            </a:r>
          </a:p>
          <a:p>
            <a:pPr>
              <a:lnSpc>
                <a:spcPts val="2350"/>
              </a:lnSpc>
              <a:buFont typeface="Arial" panose="020B0604020202020204"/>
              <a:buChar char="•"/>
              <a:tabLst>
                <a:tab pos="520700" algn="l"/>
                <a:tab pos="1009650" algn="l"/>
              </a:tabLst>
              <a:defRPr/>
            </a:pP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8</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位，</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4500</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个晶体管</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/2µm</a:t>
            </a:r>
          </a:p>
          <a:p>
            <a:pPr>
              <a:lnSpc>
                <a:spcPts val="2350"/>
              </a:lnSpc>
              <a:buFont typeface="Arial" panose="020B0604020202020204"/>
              <a:buChar char="•"/>
              <a:tabLst>
                <a:tab pos="520700" algn="l"/>
                <a:tab pos="1009650" algn="l"/>
              </a:tabLst>
              <a:defRPr/>
            </a:pP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时钟频率</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2MHz</a:t>
            </a:r>
          </a:p>
          <a:p>
            <a:pPr>
              <a:lnSpc>
                <a:spcPts val="2820"/>
              </a:lnSpc>
              <a:buFont typeface="Arial" panose="020B0604020202020204"/>
              <a:buChar char="•"/>
              <a:tabLst>
                <a:tab pos="520700" algn="l"/>
                <a:tab pos="1009650" algn="l"/>
              </a:tabLst>
              <a:defRPr/>
            </a:pP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32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8086/8088/80286</a:t>
            </a: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1978-1982</a:t>
            </a: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a:t>
            </a:r>
          </a:p>
          <a:p>
            <a:pPr>
              <a:lnSpc>
                <a:spcPts val="2350"/>
              </a:lnSpc>
              <a:buFont typeface="Arial" panose="020B0604020202020204"/>
              <a:buChar char="•"/>
              <a:tabLst>
                <a:tab pos="520700" algn="l"/>
                <a:tab pos="1009650" algn="l"/>
              </a:tabLst>
              <a:defRPr/>
            </a:pP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16</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位，</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2.9-13</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万个晶体管</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/1.5µm</a:t>
            </a:r>
          </a:p>
          <a:p>
            <a:pPr>
              <a:lnSpc>
                <a:spcPts val="2350"/>
              </a:lnSpc>
              <a:buFont typeface="Arial" panose="020B0604020202020204"/>
              <a:buChar char="•"/>
              <a:tabLst>
                <a:tab pos="520700" algn="l"/>
                <a:tab pos="1009650" algn="l"/>
              </a:tabLst>
              <a:defRPr/>
            </a:pP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时钟频率</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5-16MHz</a:t>
            </a:r>
          </a:p>
          <a:p>
            <a:pPr>
              <a:lnSpc>
                <a:spcPts val="2820"/>
              </a:lnSpc>
              <a:buFont typeface="Arial" panose="020B0604020202020204"/>
              <a:buChar char="•"/>
              <a:tabLst>
                <a:tab pos="520700" algn="l"/>
                <a:tab pos="1009650" algn="l"/>
              </a:tabLst>
              <a:defRPr/>
            </a:pP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32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80386/80486</a:t>
            </a: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1985-1989</a:t>
            </a: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a:t>
            </a:r>
          </a:p>
          <a:p>
            <a:pPr>
              <a:lnSpc>
                <a:spcPts val="2350"/>
              </a:lnSpc>
              <a:buFont typeface="Arial" panose="020B0604020202020204"/>
              <a:buChar char="•"/>
              <a:tabLst>
                <a:tab pos="520700" algn="l"/>
                <a:tab pos="1009650" algn="l"/>
              </a:tabLst>
              <a:defRPr/>
            </a:pP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低档</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32</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位，</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27.5-120</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万个晶体管</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/1µm</a:t>
            </a:r>
          </a:p>
          <a:p>
            <a:pPr>
              <a:lnSpc>
                <a:spcPts val="2350"/>
              </a:lnSpc>
              <a:buFont typeface="Arial" panose="020B0604020202020204"/>
              <a:buChar char="•"/>
              <a:tabLst>
                <a:tab pos="520700" algn="l"/>
                <a:tab pos="1009650" algn="l"/>
              </a:tabLst>
              <a:defRPr/>
            </a:pP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时钟频率</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16-100MHz</a:t>
            </a: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ea typeface="宋体" panose="02010600030101010101" pitchFamily="2" charset="-122"/>
              </a:rPr>
              <a:t>微处理器的发展</a:t>
            </a:r>
          </a:p>
        </p:txBody>
      </p:sp>
      <p:sp>
        <p:nvSpPr>
          <p:cNvPr id="18435" name="Rectangle 3"/>
          <p:cNvSpPr>
            <a:spLocks noGrp="1" noChangeArrowheads="1"/>
          </p:cNvSpPr>
          <p:nvPr>
            <p:ph type="body" idx="1"/>
          </p:nvPr>
        </p:nvSpPr>
        <p:spPr>
          <a:xfrm>
            <a:off x="495300" y="1124744"/>
            <a:ext cx="9066212" cy="3591172"/>
          </a:xfrm>
        </p:spPr>
        <p:txBody>
          <a:bodyPr/>
          <a:lstStyle/>
          <a:p>
            <a:pPr>
              <a:buFont typeface="Arial" panose="020B0604020202020204"/>
              <a:buChar char="•"/>
              <a:tabLst>
                <a:tab pos="520700" algn="l"/>
                <a:tab pos="1009650" algn="l"/>
              </a:tabLst>
              <a:defRPr/>
            </a:pPr>
            <a:r>
              <a:rPr lang="en-US" altLang="zh-CN" sz="2000" dirty="0">
                <a:solidFill>
                  <a:srgbClr val="0000FF"/>
                </a:solidFill>
                <a:latin typeface="微软雅黑" panose="020B0503020204020204" pitchFamily="34" charset="-122"/>
                <a:ea typeface="微软雅黑" panose="020B0503020204020204" pitchFamily="34" charset="-122"/>
              </a:rPr>
              <a:t>  Pentium</a:t>
            </a:r>
            <a:r>
              <a:rPr lang="zh-CN" altLang="en-US" sz="2000" dirty="0">
                <a:solidFill>
                  <a:srgbClr val="000000"/>
                </a:solidFill>
                <a:latin typeface="微软雅黑" panose="020B0503020204020204" pitchFamily="34" charset="-122"/>
                <a:ea typeface="微软雅黑" panose="020B0503020204020204" pitchFamily="34" charset="-122"/>
              </a:rPr>
              <a:t>（</a:t>
            </a:r>
            <a:r>
              <a:rPr lang="en-US" altLang="zh-CN" sz="2000" dirty="0">
                <a:solidFill>
                  <a:srgbClr val="000000"/>
                </a:solidFill>
                <a:latin typeface="微软雅黑" panose="020B0503020204020204" pitchFamily="34" charset="-122"/>
                <a:ea typeface="微软雅黑" panose="020B0503020204020204" pitchFamily="34" charset="-122"/>
              </a:rPr>
              <a:t>1993</a:t>
            </a:r>
            <a:r>
              <a:rPr lang="zh-CN" altLang="en-US" sz="2000" dirty="0">
                <a:solidFill>
                  <a:srgbClr val="000000"/>
                </a:solidFill>
                <a:latin typeface="微软雅黑" panose="020B0503020204020204" pitchFamily="34" charset="-122"/>
                <a:ea typeface="微软雅黑" panose="020B0503020204020204" pitchFamily="34" charset="-122"/>
              </a:rPr>
              <a:t>）</a:t>
            </a:r>
            <a:r>
              <a:rPr lang="en-US" altLang="zh-CN" sz="2000" dirty="0">
                <a:solidFill>
                  <a:srgbClr val="C00000"/>
                </a:solidFill>
                <a:latin typeface="微软雅黑" panose="020B0503020204020204" pitchFamily="34" charset="-122"/>
                <a:ea typeface="微软雅黑" panose="020B0503020204020204" pitchFamily="34" charset="-122"/>
              </a:rPr>
              <a:t>——</a:t>
            </a:r>
            <a:r>
              <a:rPr lang="zh-CN" altLang="en-US" sz="2000" dirty="0">
                <a:solidFill>
                  <a:srgbClr val="C00000"/>
                </a:solidFill>
                <a:latin typeface="微软雅黑" panose="020B0503020204020204" pitchFamily="34" charset="-122"/>
                <a:ea typeface="微软雅黑" panose="020B0503020204020204" pitchFamily="34" charset="-122"/>
              </a:rPr>
              <a:t>奔腾：</a:t>
            </a:r>
            <a:r>
              <a:rPr lang="en-US" altLang="zh-CN" sz="2000" dirty="0">
                <a:solidFill>
                  <a:srgbClr val="C00000"/>
                </a:solidFill>
                <a:latin typeface="微软雅黑" panose="020B0503020204020204" pitchFamily="34" charset="-122"/>
                <a:ea typeface="微软雅黑" panose="020B0503020204020204" pitchFamily="34" charset="-122"/>
              </a:rPr>
              <a:t>Intel</a:t>
            </a:r>
            <a:r>
              <a:rPr lang="zh-CN" altLang="en-US" sz="2000" dirty="0">
                <a:solidFill>
                  <a:srgbClr val="C00000"/>
                </a:solidFill>
                <a:latin typeface="微软雅黑" panose="020B0503020204020204" pitchFamily="34" charset="-122"/>
                <a:ea typeface="微软雅黑" panose="020B0503020204020204" pitchFamily="34" charset="-122"/>
              </a:rPr>
              <a:t>的第五代 </a:t>
            </a:r>
            <a:r>
              <a:rPr lang="en-US" altLang="zh-CN" sz="2000" dirty="0">
                <a:solidFill>
                  <a:srgbClr val="C00000"/>
                </a:solidFill>
                <a:latin typeface="微软雅黑" panose="020B0503020204020204" pitchFamily="34" charset="-122"/>
                <a:ea typeface="微软雅黑" panose="020B0503020204020204" pitchFamily="34" charset="-122"/>
              </a:rPr>
              <a:t>x86</a:t>
            </a:r>
            <a:r>
              <a:rPr lang="zh-CN" altLang="en-US" sz="2000" dirty="0">
                <a:solidFill>
                  <a:srgbClr val="C00000"/>
                </a:solidFill>
                <a:latin typeface="微软雅黑" panose="020B0503020204020204" pitchFamily="34" charset="-122"/>
                <a:ea typeface="微软雅黑" panose="020B0503020204020204" pitchFamily="34" charset="-122"/>
              </a:rPr>
              <a:t>架构</a:t>
            </a:r>
          </a:p>
          <a:p>
            <a:pPr>
              <a:buFont typeface="Arial" panose="020B0604020202020204"/>
              <a:buChar char="•"/>
              <a:tabLst>
                <a:tab pos="520700" algn="l"/>
                <a:tab pos="1009650" algn="l"/>
              </a:tabLst>
              <a:defRPr/>
            </a:pPr>
            <a:r>
              <a:rPr lang="zh-CN" altLang="en-US" sz="2000" dirty="0">
                <a:solidFill>
                  <a:srgbClr val="CCCCFF"/>
                </a:solidFill>
                <a:latin typeface="微软雅黑" panose="020B0503020204020204" pitchFamily="34" charset="-122"/>
                <a:ea typeface="微软雅黑" panose="020B0503020204020204" pitchFamily="34" charset="-122"/>
              </a:rPr>
              <a:t>		</a:t>
            </a:r>
            <a:r>
              <a:rPr lang="en-US" altLang="zh-CN" sz="2000" dirty="0">
                <a:solidFill>
                  <a:srgbClr val="000000"/>
                </a:solidFill>
                <a:latin typeface="微软雅黑" panose="020B0503020204020204" pitchFamily="34" charset="-122"/>
                <a:ea typeface="微软雅黑" panose="020B0503020204020204" pitchFamily="34" charset="-122"/>
              </a:rPr>
              <a:t>64</a:t>
            </a:r>
            <a:r>
              <a:rPr lang="zh-CN" altLang="en-US" sz="2000" dirty="0">
                <a:solidFill>
                  <a:srgbClr val="000000"/>
                </a:solidFill>
                <a:latin typeface="微软雅黑" panose="020B0503020204020204" pitchFamily="34" charset="-122"/>
                <a:ea typeface="微软雅黑" panose="020B0503020204020204" pitchFamily="34" charset="-122"/>
              </a:rPr>
              <a:t>位，</a:t>
            </a:r>
            <a:r>
              <a:rPr lang="en-US" altLang="zh-CN" sz="2000" dirty="0">
                <a:solidFill>
                  <a:srgbClr val="000000"/>
                </a:solidFill>
                <a:latin typeface="微软雅黑" panose="020B0503020204020204" pitchFamily="34" charset="-122"/>
                <a:ea typeface="微软雅黑" panose="020B0503020204020204" pitchFamily="34" charset="-122"/>
              </a:rPr>
              <a:t>310-450</a:t>
            </a:r>
            <a:r>
              <a:rPr lang="zh-CN" altLang="en-US" sz="2000" dirty="0">
                <a:solidFill>
                  <a:srgbClr val="000000"/>
                </a:solidFill>
                <a:latin typeface="微软雅黑" panose="020B0503020204020204" pitchFamily="34" charset="-122"/>
                <a:ea typeface="微软雅黑" panose="020B0503020204020204" pitchFamily="34" charset="-122"/>
              </a:rPr>
              <a:t>万个晶体管</a:t>
            </a:r>
            <a:r>
              <a:rPr lang="en-US" altLang="zh-CN" sz="2000" dirty="0">
                <a:solidFill>
                  <a:srgbClr val="000000"/>
                </a:solidFill>
                <a:latin typeface="微软雅黑" panose="020B0503020204020204" pitchFamily="34" charset="-122"/>
                <a:ea typeface="微软雅黑" panose="020B0503020204020204" pitchFamily="34" charset="-122"/>
              </a:rPr>
              <a:t>/0.8µm/</a:t>
            </a:r>
            <a:r>
              <a:rPr lang="zh-CN" altLang="en-US" sz="2000" dirty="0">
                <a:solidFill>
                  <a:srgbClr val="000000"/>
                </a:solidFill>
                <a:latin typeface="微软雅黑" panose="020B0503020204020204" pitchFamily="34" charset="-122"/>
                <a:ea typeface="微软雅黑" panose="020B0503020204020204" pitchFamily="34" charset="-122"/>
              </a:rPr>
              <a:t>主频</a:t>
            </a:r>
            <a:r>
              <a:rPr lang="en-US" altLang="zh-CN" sz="2000" dirty="0">
                <a:solidFill>
                  <a:srgbClr val="000000"/>
                </a:solidFill>
                <a:latin typeface="微软雅黑" panose="020B0503020204020204" pitchFamily="34" charset="-122"/>
                <a:ea typeface="微软雅黑" panose="020B0503020204020204" pitchFamily="34" charset="-122"/>
              </a:rPr>
              <a:t>66-200MHz</a:t>
            </a:r>
          </a:p>
          <a:p>
            <a:pPr>
              <a:buFont typeface="Arial" panose="020B0604020202020204"/>
              <a:buChar char="•"/>
              <a:tabLst>
                <a:tab pos="520700" algn="l"/>
                <a:tab pos="1009650" algn="l"/>
              </a:tabLst>
              <a:defRPr/>
            </a:pPr>
            <a:r>
              <a:rPr lang="en-US" altLang="zh-CN" sz="2000" dirty="0">
                <a:solidFill>
                  <a:srgbClr val="0000FF"/>
                </a:solidFill>
                <a:latin typeface="微软雅黑" panose="020B0503020204020204" pitchFamily="34" charset="-122"/>
                <a:ea typeface="微软雅黑" panose="020B0503020204020204" pitchFamily="34" charset="-122"/>
              </a:rPr>
              <a:t>	Pentium Pro/Pentium MMX</a:t>
            </a:r>
            <a:r>
              <a:rPr lang="zh-CN" altLang="en-US" sz="2000" dirty="0">
                <a:solidFill>
                  <a:srgbClr val="000000"/>
                </a:solidFill>
                <a:latin typeface="微软雅黑" panose="020B0503020204020204" pitchFamily="34" charset="-122"/>
                <a:ea typeface="微软雅黑" panose="020B0503020204020204" pitchFamily="34" charset="-122"/>
              </a:rPr>
              <a:t>（</a:t>
            </a:r>
            <a:r>
              <a:rPr lang="en-US" altLang="zh-CN" sz="2000" dirty="0">
                <a:solidFill>
                  <a:srgbClr val="000000"/>
                </a:solidFill>
                <a:latin typeface="微软雅黑" panose="020B0503020204020204" pitchFamily="34" charset="-122"/>
                <a:ea typeface="微软雅黑" panose="020B0503020204020204" pitchFamily="34" charset="-122"/>
              </a:rPr>
              <a:t>1995-1996</a:t>
            </a:r>
            <a:r>
              <a:rPr lang="zh-CN" altLang="en-US" sz="2000" dirty="0">
                <a:solidFill>
                  <a:srgbClr val="000000"/>
                </a:solidFill>
                <a:latin typeface="微软雅黑" panose="020B0503020204020204" pitchFamily="34" charset="-122"/>
                <a:ea typeface="微软雅黑" panose="020B0503020204020204" pitchFamily="34" charset="-122"/>
              </a:rPr>
              <a:t>）</a:t>
            </a:r>
          </a:p>
          <a:p>
            <a:pPr>
              <a:buFont typeface="Arial" panose="020B0604020202020204"/>
              <a:buChar char="•"/>
              <a:tabLst>
                <a:tab pos="520700" algn="l"/>
                <a:tab pos="1009650" algn="l"/>
              </a:tabLst>
              <a:defRPr/>
            </a:pPr>
            <a:r>
              <a:rPr lang="zh-CN" altLang="en-US" sz="2000" dirty="0">
                <a:solidFill>
                  <a:srgbClr val="000000"/>
                </a:solidFill>
                <a:latin typeface="微软雅黑" panose="020B0503020204020204" pitchFamily="34" charset="-122"/>
                <a:ea typeface="微软雅黑" panose="020B0503020204020204" pitchFamily="34" charset="-122"/>
              </a:rPr>
              <a:t>		</a:t>
            </a:r>
            <a:r>
              <a:rPr lang="en-US" altLang="zh-CN" sz="2000" dirty="0">
                <a:solidFill>
                  <a:srgbClr val="000000"/>
                </a:solidFill>
                <a:latin typeface="微软雅黑" panose="020B0503020204020204" pitchFamily="34" charset="-122"/>
                <a:ea typeface="微软雅黑" panose="020B0503020204020204" pitchFamily="34" charset="-122"/>
              </a:rPr>
              <a:t>550</a:t>
            </a:r>
            <a:r>
              <a:rPr lang="zh-CN" altLang="en-US" sz="2000" dirty="0">
                <a:solidFill>
                  <a:srgbClr val="000000"/>
                </a:solidFill>
                <a:latin typeface="微软雅黑" panose="020B0503020204020204" pitchFamily="34" charset="-122"/>
                <a:ea typeface="微软雅黑" panose="020B0503020204020204" pitchFamily="34" charset="-122"/>
              </a:rPr>
              <a:t>万个晶体管</a:t>
            </a:r>
            <a:r>
              <a:rPr lang="en-US" altLang="zh-CN" sz="2000" dirty="0">
                <a:solidFill>
                  <a:srgbClr val="000000"/>
                </a:solidFill>
                <a:latin typeface="微软雅黑" panose="020B0503020204020204" pitchFamily="34" charset="-122"/>
                <a:ea typeface="微软雅黑" panose="020B0503020204020204" pitchFamily="34" charset="-122"/>
              </a:rPr>
              <a:t>/0.5µm /</a:t>
            </a:r>
            <a:r>
              <a:rPr lang="zh-CN" altLang="en-US" sz="2000" dirty="0">
                <a:solidFill>
                  <a:srgbClr val="000000"/>
                </a:solidFill>
                <a:latin typeface="微软雅黑" panose="020B0503020204020204" pitchFamily="34" charset="-122"/>
                <a:ea typeface="微软雅黑" panose="020B0503020204020204" pitchFamily="34" charset="-122"/>
              </a:rPr>
              <a:t>主频</a:t>
            </a:r>
            <a:r>
              <a:rPr lang="en-US" altLang="zh-CN" sz="2000" dirty="0">
                <a:solidFill>
                  <a:srgbClr val="000000"/>
                </a:solidFill>
                <a:latin typeface="微软雅黑" panose="020B0503020204020204" pitchFamily="34" charset="-122"/>
                <a:ea typeface="微软雅黑" panose="020B0503020204020204" pitchFamily="34" charset="-122"/>
              </a:rPr>
              <a:t>150-200MHz</a:t>
            </a:r>
          </a:p>
          <a:p>
            <a:pPr>
              <a:buFont typeface="Arial" panose="020B0604020202020204"/>
              <a:buChar char="•"/>
              <a:tabLst>
                <a:tab pos="520700" algn="l"/>
                <a:tab pos="1009650" algn="l"/>
              </a:tabLst>
              <a:defRPr/>
            </a:pPr>
            <a:r>
              <a:rPr lang="en-US" altLang="zh-CN" sz="2000" dirty="0">
                <a:solidFill>
                  <a:srgbClr val="000000"/>
                </a:solidFill>
                <a:latin typeface="微软雅黑" panose="020B0503020204020204" pitchFamily="34" charset="-122"/>
                <a:ea typeface="微软雅黑" panose="020B0503020204020204" pitchFamily="34" charset="-122"/>
              </a:rPr>
              <a:t>	</a:t>
            </a:r>
            <a:r>
              <a:rPr lang="en-US" altLang="zh-CN" sz="2000" dirty="0" err="1">
                <a:solidFill>
                  <a:srgbClr val="0000FF"/>
                </a:solidFill>
                <a:latin typeface="微软雅黑" panose="020B0503020204020204" pitchFamily="34" charset="-122"/>
                <a:ea typeface="微软雅黑" panose="020B0503020204020204" pitchFamily="34" charset="-122"/>
              </a:rPr>
              <a:t>PentiumⅡ</a:t>
            </a:r>
            <a:r>
              <a:rPr lang="zh-CN" altLang="en-US" sz="2000" dirty="0">
                <a:solidFill>
                  <a:srgbClr val="000000"/>
                </a:solidFill>
                <a:latin typeface="微软雅黑" panose="020B0503020204020204" pitchFamily="34" charset="-122"/>
                <a:ea typeface="微软雅黑" panose="020B0503020204020204" pitchFamily="34" charset="-122"/>
              </a:rPr>
              <a:t>（</a:t>
            </a:r>
            <a:r>
              <a:rPr lang="en-US" altLang="zh-CN" sz="2000" dirty="0">
                <a:solidFill>
                  <a:srgbClr val="000000"/>
                </a:solidFill>
                <a:latin typeface="微软雅黑" panose="020B0503020204020204" pitchFamily="34" charset="-122"/>
                <a:ea typeface="微软雅黑" panose="020B0503020204020204" pitchFamily="34" charset="-122"/>
              </a:rPr>
              <a:t>1997</a:t>
            </a:r>
            <a:r>
              <a:rPr lang="zh-CN" altLang="en-US" sz="2000" dirty="0">
                <a:solidFill>
                  <a:srgbClr val="000000"/>
                </a:solidFill>
                <a:latin typeface="微软雅黑" panose="020B0503020204020204" pitchFamily="34" charset="-122"/>
                <a:ea typeface="微软雅黑" panose="020B0503020204020204" pitchFamily="34" charset="-122"/>
              </a:rPr>
              <a:t>）</a:t>
            </a:r>
          </a:p>
          <a:p>
            <a:pPr>
              <a:buFont typeface="Arial" panose="020B0604020202020204"/>
              <a:buChar char="•"/>
              <a:tabLst>
                <a:tab pos="520700" algn="l"/>
                <a:tab pos="1009650" algn="l"/>
              </a:tabLst>
              <a:defRPr/>
            </a:pPr>
            <a:r>
              <a:rPr lang="zh-CN" altLang="en-US" sz="2000" dirty="0">
                <a:solidFill>
                  <a:srgbClr val="000000"/>
                </a:solidFill>
                <a:latin typeface="微软雅黑" panose="020B0503020204020204" pitchFamily="34" charset="-122"/>
                <a:ea typeface="微软雅黑" panose="020B0503020204020204" pitchFamily="34" charset="-122"/>
              </a:rPr>
              <a:t>		</a:t>
            </a:r>
            <a:r>
              <a:rPr lang="en-US" altLang="zh-CN" sz="2000" dirty="0">
                <a:solidFill>
                  <a:srgbClr val="000000"/>
                </a:solidFill>
                <a:latin typeface="微软雅黑" panose="020B0503020204020204" pitchFamily="34" charset="-122"/>
                <a:ea typeface="微软雅黑" panose="020B0503020204020204" pitchFamily="34" charset="-122"/>
              </a:rPr>
              <a:t>750</a:t>
            </a:r>
            <a:r>
              <a:rPr lang="zh-CN" altLang="en-US" sz="2000" dirty="0">
                <a:solidFill>
                  <a:srgbClr val="000000"/>
                </a:solidFill>
                <a:latin typeface="微软雅黑" panose="020B0503020204020204" pitchFamily="34" charset="-122"/>
                <a:ea typeface="微软雅黑" panose="020B0503020204020204" pitchFamily="34" charset="-122"/>
              </a:rPr>
              <a:t>万个晶体管</a:t>
            </a:r>
            <a:r>
              <a:rPr lang="en-US" altLang="zh-CN" sz="2000" dirty="0">
                <a:solidFill>
                  <a:srgbClr val="000000"/>
                </a:solidFill>
                <a:latin typeface="微软雅黑" panose="020B0503020204020204" pitchFamily="34" charset="-122"/>
                <a:ea typeface="微软雅黑" panose="020B0503020204020204" pitchFamily="34" charset="-122"/>
              </a:rPr>
              <a:t>/0.35µm /</a:t>
            </a:r>
            <a:r>
              <a:rPr lang="zh-CN" altLang="en-US" sz="2000" dirty="0">
                <a:solidFill>
                  <a:srgbClr val="000000"/>
                </a:solidFill>
                <a:latin typeface="微软雅黑" panose="020B0503020204020204" pitchFamily="34" charset="-122"/>
                <a:ea typeface="微软雅黑" panose="020B0503020204020204" pitchFamily="34" charset="-122"/>
              </a:rPr>
              <a:t>主频</a:t>
            </a:r>
            <a:r>
              <a:rPr lang="en-US" altLang="zh-CN" sz="2000" dirty="0">
                <a:solidFill>
                  <a:srgbClr val="000000"/>
                </a:solidFill>
                <a:latin typeface="微软雅黑" panose="020B0503020204020204" pitchFamily="34" charset="-122"/>
                <a:ea typeface="微软雅黑" panose="020B0503020204020204" pitchFamily="34" charset="-122"/>
              </a:rPr>
              <a:t>233-450MHz</a:t>
            </a:r>
          </a:p>
          <a:p>
            <a:pPr>
              <a:buFont typeface="Arial" panose="020B0604020202020204"/>
              <a:buChar char="•"/>
              <a:tabLst>
                <a:tab pos="520700" algn="l"/>
                <a:tab pos="1009650" algn="l"/>
              </a:tabLst>
              <a:defRPr/>
            </a:pPr>
            <a:r>
              <a:rPr lang="en-US" altLang="zh-CN" sz="2000" dirty="0">
                <a:solidFill>
                  <a:srgbClr val="000000"/>
                </a:solidFill>
                <a:latin typeface="微软雅黑" panose="020B0503020204020204" pitchFamily="34" charset="-122"/>
                <a:ea typeface="微软雅黑" panose="020B0503020204020204" pitchFamily="34" charset="-122"/>
              </a:rPr>
              <a:t>	</a:t>
            </a:r>
            <a:r>
              <a:rPr lang="en-US" altLang="zh-CN" sz="2000" dirty="0">
                <a:solidFill>
                  <a:srgbClr val="0000FF"/>
                </a:solidFill>
                <a:latin typeface="微软雅黑" panose="020B0503020204020204" pitchFamily="34" charset="-122"/>
                <a:ea typeface="微软雅黑" panose="020B0503020204020204" pitchFamily="34" charset="-122"/>
              </a:rPr>
              <a:t>Pentium Ⅲ</a:t>
            </a:r>
            <a:r>
              <a:rPr lang="zh-CN" altLang="en-US" sz="2000" dirty="0">
                <a:solidFill>
                  <a:srgbClr val="000000"/>
                </a:solidFill>
                <a:latin typeface="微软雅黑" panose="020B0503020204020204" pitchFamily="34" charset="-122"/>
                <a:ea typeface="微软雅黑" panose="020B0503020204020204" pitchFamily="34" charset="-122"/>
              </a:rPr>
              <a:t>（</a:t>
            </a:r>
            <a:r>
              <a:rPr lang="en-US" altLang="zh-CN" sz="2000" dirty="0">
                <a:solidFill>
                  <a:srgbClr val="000000"/>
                </a:solidFill>
                <a:latin typeface="微软雅黑" panose="020B0503020204020204" pitchFamily="34" charset="-122"/>
                <a:ea typeface="微软雅黑" panose="020B0503020204020204" pitchFamily="34" charset="-122"/>
              </a:rPr>
              <a:t>1999</a:t>
            </a:r>
            <a:r>
              <a:rPr lang="zh-CN" altLang="en-US" sz="2000" dirty="0">
                <a:solidFill>
                  <a:srgbClr val="000000"/>
                </a:solidFill>
                <a:latin typeface="微软雅黑" panose="020B0503020204020204" pitchFamily="34" charset="-122"/>
                <a:ea typeface="微软雅黑" panose="020B0503020204020204" pitchFamily="34" charset="-122"/>
              </a:rPr>
              <a:t>）</a:t>
            </a:r>
          </a:p>
          <a:p>
            <a:pPr>
              <a:buFont typeface="Arial" panose="020B0604020202020204"/>
              <a:buChar char="•"/>
              <a:tabLst>
                <a:tab pos="520700" algn="l"/>
                <a:tab pos="1009650" algn="l"/>
              </a:tabLst>
              <a:defRPr/>
            </a:pPr>
            <a:r>
              <a:rPr lang="zh-CN" altLang="en-US" sz="2000" dirty="0">
                <a:solidFill>
                  <a:srgbClr val="000000"/>
                </a:solidFill>
                <a:latin typeface="微软雅黑" panose="020B0503020204020204" pitchFamily="34" charset="-122"/>
                <a:ea typeface="微软雅黑" panose="020B0503020204020204" pitchFamily="34" charset="-122"/>
              </a:rPr>
              <a:t>		</a:t>
            </a:r>
            <a:r>
              <a:rPr lang="en-US" altLang="zh-CN" sz="2000" dirty="0">
                <a:solidFill>
                  <a:srgbClr val="000000"/>
                </a:solidFill>
                <a:latin typeface="微软雅黑" panose="020B0503020204020204" pitchFamily="34" charset="-122"/>
                <a:ea typeface="微软雅黑" panose="020B0503020204020204" pitchFamily="34" charset="-122"/>
              </a:rPr>
              <a:t>950-2800</a:t>
            </a:r>
            <a:r>
              <a:rPr lang="zh-CN" altLang="en-US" sz="2000" dirty="0">
                <a:solidFill>
                  <a:srgbClr val="000000"/>
                </a:solidFill>
                <a:latin typeface="微软雅黑" panose="020B0503020204020204" pitchFamily="34" charset="-122"/>
                <a:ea typeface="微软雅黑" panose="020B0503020204020204" pitchFamily="34" charset="-122"/>
              </a:rPr>
              <a:t>万个晶体管</a:t>
            </a:r>
            <a:r>
              <a:rPr lang="en-US" altLang="zh-CN" sz="2000" dirty="0">
                <a:solidFill>
                  <a:srgbClr val="000000"/>
                </a:solidFill>
                <a:latin typeface="微软雅黑" panose="020B0503020204020204" pitchFamily="34" charset="-122"/>
                <a:ea typeface="微软雅黑" panose="020B0503020204020204" pitchFamily="34" charset="-122"/>
              </a:rPr>
              <a:t>/0.25-0.18µm /</a:t>
            </a:r>
            <a:r>
              <a:rPr lang="zh-CN" altLang="en-US" sz="2000" dirty="0">
                <a:solidFill>
                  <a:srgbClr val="000000"/>
                </a:solidFill>
                <a:latin typeface="微软雅黑" panose="020B0503020204020204" pitchFamily="34" charset="-122"/>
                <a:ea typeface="微软雅黑" panose="020B0503020204020204" pitchFamily="34" charset="-122"/>
              </a:rPr>
              <a:t>主频</a:t>
            </a:r>
            <a:r>
              <a:rPr lang="en-US" altLang="zh-CN" sz="2000" dirty="0">
                <a:solidFill>
                  <a:srgbClr val="000000"/>
                </a:solidFill>
                <a:latin typeface="微软雅黑" panose="020B0503020204020204" pitchFamily="34" charset="-122"/>
                <a:ea typeface="微软雅黑" panose="020B0503020204020204" pitchFamily="34" charset="-122"/>
              </a:rPr>
              <a:t>450MHz-1.4GHz</a:t>
            </a:r>
          </a:p>
          <a:p>
            <a:pPr>
              <a:buFont typeface="Arial" panose="020B0604020202020204"/>
              <a:buChar char="•"/>
              <a:tabLst>
                <a:tab pos="520700" algn="l"/>
                <a:tab pos="1009650" algn="l"/>
              </a:tabLst>
              <a:defRPr/>
            </a:pPr>
            <a:r>
              <a:rPr lang="en-US" altLang="zh-CN" sz="2000" dirty="0">
                <a:solidFill>
                  <a:srgbClr val="000000"/>
                </a:solidFill>
                <a:latin typeface="微软雅黑" panose="020B0503020204020204" pitchFamily="34" charset="-122"/>
                <a:ea typeface="微软雅黑" panose="020B0503020204020204" pitchFamily="34" charset="-122"/>
              </a:rPr>
              <a:t>	</a:t>
            </a:r>
            <a:r>
              <a:rPr lang="en-US" altLang="zh-CN" sz="2000" dirty="0">
                <a:solidFill>
                  <a:srgbClr val="0000FF"/>
                </a:solidFill>
                <a:latin typeface="微软雅黑" panose="020B0503020204020204" pitchFamily="34" charset="-122"/>
                <a:ea typeface="微软雅黑" panose="020B0503020204020204" pitchFamily="34" charset="-122"/>
              </a:rPr>
              <a:t>Pentium Ⅳ/Pentium M/Celeron M</a:t>
            </a:r>
            <a:r>
              <a:rPr lang="zh-CN" altLang="en-US" sz="2000" dirty="0">
                <a:solidFill>
                  <a:srgbClr val="000000"/>
                </a:solidFill>
                <a:latin typeface="微软雅黑" panose="020B0503020204020204" pitchFamily="34" charset="-122"/>
                <a:ea typeface="微软雅黑" panose="020B0503020204020204" pitchFamily="34" charset="-122"/>
              </a:rPr>
              <a:t>（</a:t>
            </a:r>
            <a:r>
              <a:rPr lang="en-US" altLang="zh-CN" sz="2000" dirty="0">
                <a:solidFill>
                  <a:srgbClr val="000000"/>
                </a:solidFill>
                <a:latin typeface="微软雅黑" panose="020B0503020204020204" pitchFamily="34" charset="-122"/>
                <a:ea typeface="微软雅黑" panose="020B0503020204020204" pitchFamily="34" charset="-122"/>
              </a:rPr>
              <a:t>2000-2003</a:t>
            </a:r>
            <a:r>
              <a:rPr lang="zh-CN" altLang="en-US" sz="2000" dirty="0">
                <a:solidFill>
                  <a:srgbClr val="000000"/>
                </a:solidFill>
                <a:latin typeface="微软雅黑" panose="020B0503020204020204" pitchFamily="34" charset="-122"/>
                <a:ea typeface="微软雅黑" panose="020B0503020204020204" pitchFamily="34" charset="-122"/>
              </a:rPr>
              <a:t>）</a:t>
            </a:r>
          </a:p>
          <a:p>
            <a:pPr>
              <a:buFont typeface="Arial" panose="020B0604020202020204"/>
              <a:buChar char="•"/>
              <a:tabLst>
                <a:tab pos="520700" algn="l"/>
                <a:tab pos="1009650" algn="l"/>
              </a:tabLst>
              <a:defRPr/>
            </a:pPr>
            <a:r>
              <a:rPr lang="zh-CN" altLang="en-US" sz="2000" dirty="0">
                <a:solidFill>
                  <a:srgbClr val="000000"/>
                </a:solidFill>
                <a:latin typeface="微软雅黑" panose="020B0503020204020204" pitchFamily="34" charset="-122"/>
                <a:ea typeface="微软雅黑" panose="020B0503020204020204" pitchFamily="34" charset="-122"/>
              </a:rPr>
              <a:t>		</a:t>
            </a:r>
            <a:r>
              <a:rPr lang="en-US" altLang="zh-CN" sz="2000" dirty="0">
                <a:solidFill>
                  <a:srgbClr val="000000"/>
                </a:solidFill>
                <a:latin typeface="微软雅黑" panose="020B0503020204020204" pitchFamily="34" charset="-122"/>
                <a:ea typeface="微软雅黑" panose="020B0503020204020204" pitchFamily="34" charset="-122"/>
              </a:rPr>
              <a:t>4200</a:t>
            </a:r>
            <a:r>
              <a:rPr lang="zh-CN" altLang="en-US" sz="2000" dirty="0">
                <a:solidFill>
                  <a:srgbClr val="000000"/>
                </a:solidFill>
                <a:latin typeface="微软雅黑" panose="020B0503020204020204" pitchFamily="34" charset="-122"/>
                <a:ea typeface="微软雅黑" panose="020B0503020204020204" pitchFamily="34" charset="-122"/>
              </a:rPr>
              <a:t>万个晶体管</a:t>
            </a:r>
            <a:r>
              <a:rPr lang="en-US" altLang="zh-CN" sz="2000" dirty="0">
                <a:solidFill>
                  <a:srgbClr val="000000"/>
                </a:solidFill>
                <a:latin typeface="微软雅黑" panose="020B0503020204020204" pitchFamily="34" charset="-122"/>
                <a:ea typeface="微软雅黑" panose="020B0503020204020204" pitchFamily="34" charset="-122"/>
              </a:rPr>
              <a:t>/0.13µm/</a:t>
            </a:r>
            <a:r>
              <a:rPr lang="zh-CN" altLang="en-US" sz="2000" dirty="0">
                <a:solidFill>
                  <a:srgbClr val="000000"/>
                </a:solidFill>
                <a:latin typeface="微软雅黑" panose="020B0503020204020204" pitchFamily="34" charset="-122"/>
                <a:ea typeface="微软雅黑" panose="020B0503020204020204" pitchFamily="34" charset="-122"/>
              </a:rPr>
              <a:t>主频</a:t>
            </a:r>
            <a:r>
              <a:rPr lang="en-US" altLang="zh-CN" sz="2000" dirty="0">
                <a:solidFill>
                  <a:srgbClr val="000000"/>
                </a:solidFill>
                <a:latin typeface="微软雅黑" panose="020B0503020204020204" pitchFamily="34" charset="-122"/>
                <a:ea typeface="微软雅黑" panose="020B0503020204020204" pitchFamily="34" charset="-122"/>
              </a:rPr>
              <a:t>1.5-2.8GHz</a:t>
            </a:r>
          </a:p>
          <a:p>
            <a:pPr>
              <a:buFont typeface="Arial" panose="020B0604020202020204"/>
              <a:buChar char="•"/>
              <a:tabLst>
                <a:tab pos="520700" algn="l"/>
                <a:tab pos="1009650" algn="l"/>
              </a:tabLst>
              <a:defRPr/>
            </a:pPr>
            <a:r>
              <a:rPr lang="en-US" altLang="zh-CN" sz="2000" dirty="0">
                <a:solidFill>
                  <a:srgbClr val="000000"/>
                </a:solidFill>
                <a:latin typeface="微软雅黑" panose="020B0503020204020204" pitchFamily="34" charset="-122"/>
                <a:ea typeface="微软雅黑" panose="020B0503020204020204" pitchFamily="34" charset="-122"/>
              </a:rPr>
              <a:t>	</a:t>
            </a:r>
            <a:r>
              <a:rPr lang="en-US" altLang="zh-CN" sz="2000" dirty="0">
                <a:solidFill>
                  <a:srgbClr val="0000FF"/>
                </a:solidFill>
                <a:latin typeface="微软雅黑" panose="020B0503020204020204" pitchFamily="34" charset="-122"/>
                <a:ea typeface="微软雅黑" panose="020B0503020204020204" pitchFamily="34" charset="-122"/>
              </a:rPr>
              <a:t>Pentium D</a:t>
            </a:r>
            <a:r>
              <a:rPr lang="zh-CN" altLang="en-US" sz="2000" dirty="0">
                <a:solidFill>
                  <a:srgbClr val="000000"/>
                </a:solidFill>
                <a:latin typeface="微软雅黑" panose="020B0503020204020204" pitchFamily="34" charset="-122"/>
                <a:ea typeface="微软雅黑" panose="020B0503020204020204" pitchFamily="34" charset="-122"/>
              </a:rPr>
              <a:t>（</a:t>
            </a:r>
            <a:r>
              <a:rPr lang="en-US" altLang="zh-CN" sz="2000" dirty="0">
                <a:solidFill>
                  <a:srgbClr val="000000"/>
                </a:solidFill>
                <a:latin typeface="微软雅黑" panose="020B0503020204020204" pitchFamily="34" charset="-122"/>
                <a:ea typeface="微软雅黑" panose="020B0503020204020204" pitchFamily="34" charset="-122"/>
              </a:rPr>
              <a:t>2005</a:t>
            </a:r>
            <a:r>
              <a:rPr lang="zh-CN" altLang="en-US" sz="2000" dirty="0">
                <a:solidFill>
                  <a:srgbClr val="000000"/>
                </a:solidFill>
                <a:latin typeface="微软雅黑" panose="020B0503020204020204" pitchFamily="34" charset="-122"/>
                <a:ea typeface="微软雅黑" panose="020B0503020204020204" pitchFamily="34" charset="-122"/>
              </a:rPr>
              <a:t>）</a:t>
            </a:r>
          </a:p>
          <a:p>
            <a:pPr>
              <a:buFont typeface="Arial" panose="020B0604020202020204"/>
              <a:buChar char="•"/>
              <a:tabLst>
                <a:tab pos="520700" algn="l"/>
                <a:tab pos="1009650" algn="l"/>
              </a:tabLst>
              <a:defRPr/>
            </a:pPr>
            <a:r>
              <a:rPr lang="zh-CN" altLang="en-US" sz="2000" dirty="0">
                <a:solidFill>
                  <a:srgbClr val="000000"/>
                </a:solidFill>
                <a:latin typeface="微软雅黑" panose="020B0503020204020204" pitchFamily="34" charset="-122"/>
                <a:ea typeface="微软雅黑" panose="020B0503020204020204" pitchFamily="34" charset="-122"/>
              </a:rPr>
              <a:t>		双核，</a:t>
            </a:r>
            <a:r>
              <a:rPr lang="en-US" altLang="zh-CN" sz="2000" dirty="0">
                <a:solidFill>
                  <a:srgbClr val="000000"/>
                </a:solidFill>
                <a:latin typeface="微软雅黑" panose="020B0503020204020204" pitchFamily="34" charset="-122"/>
                <a:ea typeface="微软雅黑" panose="020B0503020204020204" pitchFamily="34" charset="-122"/>
              </a:rPr>
              <a:t>90nm/</a:t>
            </a:r>
            <a:r>
              <a:rPr lang="zh-CN" altLang="en-US" sz="2000" dirty="0">
                <a:solidFill>
                  <a:srgbClr val="000000"/>
                </a:solidFill>
                <a:latin typeface="微软雅黑" panose="020B0503020204020204" pitchFamily="34" charset="-122"/>
                <a:ea typeface="微软雅黑" panose="020B0503020204020204" pitchFamily="34" charset="-122"/>
              </a:rPr>
              <a:t>主频</a:t>
            </a:r>
            <a:r>
              <a:rPr lang="en-US" altLang="zh-CN" sz="2000" dirty="0">
                <a:solidFill>
                  <a:srgbClr val="000000"/>
                </a:solidFill>
                <a:latin typeface="微软雅黑" panose="020B0503020204020204" pitchFamily="34" charset="-122"/>
                <a:ea typeface="微软雅黑" panose="020B0503020204020204" pitchFamily="34" charset="-122"/>
              </a:rPr>
              <a:t>2.66-3.6GHz</a:t>
            </a:r>
          </a:p>
          <a:p>
            <a:pPr>
              <a:buFont typeface="Arial" panose="020B0604020202020204"/>
              <a:buChar char="•"/>
              <a:tabLst>
                <a:tab pos="520700" algn="l"/>
                <a:tab pos="1009650" algn="l"/>
              </a:tabLst>
              <a:defRPr/>
            </a:pPr>
            <a:r>
              <a:rPr lang="en-US" altLang="zh-CN" sz="2000" dirty="0">
                <a:solidFill>
                  <a:srgbClr val="000000"/>
                </a:solidFill>
                <a:latin typeface="微软雅黑" panose="020B0503020204020204" pitchFamily="34" charset="-122"/>
                <a:ea typeface="微软雅黑" panose="020B0503020204020204" pitchFamily="34" charset="-122"/>
              </a:rPr>
              <a:t>	</a:t>
            </a:r>
            <a:r>
              <a:rPr lang="en-US" altLang="zh-CN" sz="2000" dirty="0">
                <a:solidFill>
                  <a:srgbClr val="0000FF"/>
                </a:solidFill>
                <a:latin typeface="微软雅黑" panose="020B0503020204020204" pitchFamily="34" charset="-122"/>
                <a:ea typeface="微软雅黑" panose="020B0503020204020204" pitchFamily="34" charset="-122"/>
              </a:rPr>
              <a:t>Core Duo </a:t>
            </a:r>
            <a:r>
              <a:rPr lang="zh-CN" altLang="en-US" sz="2000" dirty="0">
                <a:solidFill>
                  <a:srgbClr val="000000"/>
                </a:solidFill>
                <a:latin typeface="微软雅黑" panose="020B0503020204020204" pitchFamily="34" charset="-122"/>
                <a:ea typeface="微软雅黑" panose="020B0503020204020204" pitchFamily="34" charset="-122"/>
              </a:rPr>
              <a:t>（</a:t>
            </a:r>
            <a:r>
              <a:rPr lang="en-US" altLang="zh-CN" sz="2000" dirty="0">
                <a:solidFill>
                  <a:srgbClr val="000000"/>
                </a:solidFill>
                <a:latin typeface="微软雅黑" panose="020B0503020204020204" pitchFamily="34" charset="-122"/>
                <a:ea typeface="微软雅黑" panose="020B0503020204020204" pitchFamily="34" charset="-122"/>
              </a:rPr>
              <a:t>2006</a:t>
            </a:r>
            <a:r>
              <a:rPr lang="zh-CN" altLang="en-US" sz="2000" dirty="0">
                <a:solidFill>
                  <a:srgbClr val="000000"/>
                </a:solidFill>
                <a:latin typeface="微软雅黑" panose="020B0503020204020204" pitchFamily="34" charset="-122"/>
                <a:ea typeface="微软雅黑" panose="020B0503020204020204" pitchFamily="34" charset="-122"/>
              </a:rPr>
              <a:t>） </a:t>
            </a:r>
            <a:r>
              <a:rPr lang="en-US" altLang="zh-CN" sz="2000" dirty="0">
                <a:solidFill>
                  <a:srgbClr val="C00000"/>
                </a:solidFill>
                <a:latin typeface="微软雅黑" panose="020B0503020204020204" pitchFamily="34" charset="-122"/>
                <a:ea typeface="微软雅黑" panose="020B0503020204020204" pitchFamily="34" charset="-122"/>
              </a:rPr>
              <a:t>——</a:t>
            </a:r>
            <a:r>
              <a:rPr lang="zh-CN" altLang="en-US" sz="2000" dirty="0">
                <a:solidFill>
                  <a:srgbClr val="C00000"/>
                </a:solidFill>
                <a:latin typeface="微软雅黑" panose="020B0503020204020204" pitchFamily="34" charset="-122"/>
                <a:ea typeface="微软雅黑" panose="020B0503020204020204" pitchFamily="34" charset="-122"/>
              </a:rPr>
              <a:t>酷睿：</a:t>
            </a:r>
            <a:r>
              <a:rPr lang="en-US" altLang="zh-CN" sz="2000" dirty="0">
                <a:solidFill>
                  <a:srgbClr val="C00000"/>
                </a:solidFill>
                <a:latin typeface="微软雅黑" panose="020B0503020204020204" pitchFamily="34" charset="-122"/>
                <a:ea typeface="微软雅黑" panose="020B0503020204020204" pitchFamily="34" charset="-122"/>
              </a:rPr>
              <a:t>Intel</a:t>
            </a:r>
            <a:r>
              <a:rPr lang="zh-CN" altLang="en-US" sz="2000" dirty="0">
                <a:solidFill>
                  <a:srgbClr val="C00000"/>
                </a:solidFill>
                <a:latin typeface="微软雅黑" panose="020B0503020204020204" pitchFamily="34" charset="-122"/>
                <a:ea typeface="微软雅黑" panose="020B0503020204020204" pitchFamily="34" charset="-122"/>
              </a:rPr>
              <a:t>的第八代 </a:t>
            </a:r>
            <a:r>
              <a:rPr lang="en-US" altLang="zh-CN" sz="2000" dirty="0">
                <a:solidFill>
                  <a:srgbClr val="C00000"/>
                </a:solidFill>
                <a:latin typeface="微软雅黑" panose="020B0503020204020204" pitchFamily="34" charset="-122"/>
                <a:ea typeface="微软雅黑" panose="020B0503020204020204" pitchFamily="34" charset="-122"/>
              </a:rPr>
              <a:t>x86</a:t>
            </a:r>
            <a:r>
              <a:rPr lang="zh-CN" altLang="en-US" sz="2000" dirty="0">
                <a:solidFill>
                  <a:srgbClr val="C00000"/>
                </a:solidFill>
                <a:latin typeface="微软雅黑" panose="020B0503020204020204" pitchFamily="34" charset="-122"/>
                <a:ea typeface="微软雅黑" panose="020B0503020204020204" pitchFamily="34" charset="-122"/>
              </a:rPr>
              <a:t>架构</a:t>
            </a:r>
          </a:p>
          <a:p>
            <a:pPr>
              <a:buFont typeface="Arial" panose="020B0604020202020204"/>
              <a:buChar char="•"/>
              <a:tabLst>
                <a:tab pos="520700" algn="l"/>
                <a:tab pos="1009650" algn="l"/>
              </a:tabLst>
              <a:defRPr/>
            </a:pPr>
            <a:r>
              <a:rPr lang="zh-CN" altLang="en-US" sz="2000" dirty="0">
                <a:solidFill>
                  <a:srgbClr val="CCCCFF"/>
                </a:solidFill>
                <a:latin typeface="微软雅黑" panose="020B0503020204020204" pitchFamily="34" charset="-122"/>
                <a:ea typeface="微软雅黑" panose="020B0503020204020204" pitchFamily="34" charset="-122"/>
              </a:rPr>
              <a:t>		</a:t>
            </a:r>
            <a:r>
              <a:rPr lang="zh-CN" altLang="en-US" sz="2000" dirty="0">
                <a:solidFill>
                  <a:srgbClr val="000000"/>
                </a:solidFill>
                <a:latin typeface="微软雅黑" panose="020B0503020204020204" pitchFamily="34" charset="-122"/>
                <a:ea typeface="微软雅黑" panose="020B0503020204020204" pitchFamily="34" charset="-122"/>
              </a:rPr>
              <a:t>双核， </a:t>
            </a:r>
            <a:r>
              <a:rPr lang="en-US" altLang="zh-CN" sz="2000" dirty="0">
                <a:solidFill>
                  <a:srgbClr val="000000"/>
                </a:solidFill>
                <a:latin typeface="微软雅黑" panose="020B0503020204020204" pitchFamily="34" charset="-122"/>
                <a:ea typeface="微软雅黑" panose="020B0503020204020204" pitchFamily="34" charset="-122"/>
              </a:rPr>
              <a:t>65nm</a:t>
            </a:r>
            <a:r>
              <a:rPr lang="zh-CN" altLang="en-US" sz="2000" dirty="0">
                <a:solidFill>
                  <a:srgbClr val="000000"/>
                </a:solidFill>
                <a:latin typeface="微软雅黑" panose="020B0503020204020204" pitchFamily="34" charset="-122"/>
                <a:ea typeface="微软雅黑" panose="020B0503020204020204" pitchFamily="34" charset="-122"/>
              </a:rPr>
              <a:t>；六核，</a:t>
            </a:r>
            <a:r>
              <a:rPr lang="en-US" altLang="zh-CN" sz="2000" dirty="0">
                <a:solidFill>
                  <a:srgbClr val="000000"/>
                </a:solidFill>
                <a:latin typeface="微软雅黑" panose="020B0503020204020204" pitchFamily="34" charset="-122"/>
                <a:ea typeface="微软雅黑" panose="020B0503020204020204" pitchFamily="34" charset="-122"/>
              </a:rPr>
              <a:t>32nm/</a:t>
            </a:r>
            <a:r>
              <a:rPr lang="zh-CN" altLang="en-US" sz="2000" dirty="0">
                <a:solidFill>
                  <a:srgbClr val="000000"/>
                </a:solidFill>
                <a:latin typeface="微软雅黑" panose="020B0503020204020204" pitchFamily="34" charset="-122"/>
                <a:ea typeface="微软雅黑" panose="020B0503020204020204" pitchFamily="34" charset="-122"/>
              </a:rPr>
              <a:t>主频</a:t>
            </a:r>
            <a:r>
              <a:rPr lang="en-US" altLang="zh-CN" sz="2000" dirty="0">
                <a:solidFill>
                  <a:srgbClr val="000000"/>
                </a:solidFill>
                <a:latin typeface="微软雅黑" panose="020B0503020204020204" pitchFamily="34" charset="-122"/>
                <a:ea typeface="微软雅黑" panose="020B0503020204020204" pitchFamily="34" charset="-122"/>
              </a:rPr>
              <a:t>3.33GHz</a:t>
            </a:r>
          </a:p>
          <a:p>
            <a:pPr>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en-US" altLang="zh-CN" dirty="0">
                <a:ea typeface="宋体" panose="02010600030101010101" pitchFamily="2" charset="-122"/>
              </a:rPr>
              <a:t>Intel 4004</a:t>
            </a:r>
            <a:r>
              <a:rPr lang="zh-CN" altLang="en-US" dirty="0">
                <a:ea typeface="宋体" panose="02010600030101010101" pitchFamily="2" charset="-122"/>
              </a:rPr>
              <a:t>（</a:t>
            </a:r>
            <a:r>
              <a:rPr lang="en-US" altLang="zh-CN" dirty="0">
                <a:ea typeface="宋体" panose="02010600030101010101" pitchFamily="2" charset="-122"/>
              </a:rPr>
              <a:t>2300/50µm</a:t>
            </a:r>
            <a:r>
              <a:rPr lang="zh-CN" altLang="en-US" dirty="0">
                <a:ea typeface="宋体" panose="02010600030101010101" pitchFamily="2" charset="-122"/>
              </a:rPr>
              <a:t>）</a:t>
            </a:r>
          </a:p>
        </p:txBody>
      </p:sp>
      <p:pic>
        <p:nvPicPr>
          <p:cNvPr id="4" name="图片 3"/>
          <p:cNvPicPr>
            <a:picLocks noChangeAspect="1"/>
          </p:cNvPicPr>
          <p:nvPr/>
        </p:nvPicPr>
        <p:blipFill>
          <a:blip r:embed="rId2"/>
          <a:stretch>
            <a:fillRect/>
          </a:stretch>
        </p:blipFill>
        <p:spPr>
          <a:xfrm>
            <a:off x="1640632" y="1300162"/>
            <a:ext cx="6706571" cy="4979796"/>
          </a:xfrm>
          <a:prstGeom prst="rect">
            <a:avLst/>
          </a:prstGeom>
        </p:spPr>
      </p:pic>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en-US" altLang="zh-CN" dirty="0">
                <a:ea typeface="宋体" panose="02010600030101010101" pitchFamily="2" charset="-122"/>
              </a:rPr>
              <a:t>Intel 8088</a:t>
            </a:r>
            <a:r>
              <a:rPr lang="zh-CN" altLang="en-US" dirty="0">
                <a:ea typeface="宋体" panose="02010600030101010101" pitchFamily="2" charset="-122"/>
              </a:rPr>
              <a:t>（</a:t>
            </a:r>
            <a:r>
              <a:rPr lang="en-US" altLang="zh-CN" dirty="0">
                <a:ea typeface="宋体" panose="02010600030101010101" pitchFamily="2" charset="-122"/>
              </a:rPr>
              <a:t>2.9</a:t>
            </a:r>
            <a:r>
              <a:rPr lang="zh-CN" altLang="en-US" dirty="0">
                <a:ea typeface="宋体" panose="02010600030101010101" pitchFamily="2" charset="-122"/>
              </a:rPr>
              <a:t>万</a:t>
            </a:r>
            <a:r>
              <a:rPr lang="en-US" altLang="zh-CN" dirty="0">
                <a:ea typeface="宋体" panose="02010600030101010101" pitchFamily="2" charset="-122"/>
              </a:rPr>
              <a:t>/1.5µm</a:t>
            </a:r>
            <a:r>
              <a:rPr lang="zh-CN" altLang="en-US" dirty="0">
                <a:ea typeface="宋体" panose="02010600030101010101" pitchFamily="2" charset="-122"/>
              </a:rPr>
              <a:t>）</a:t>
            </a:r>
          </a:p>
        </p:txBody>
      </p:sp>
      <p:pic>
        <p:nvPicPr>
          <p:cNvPr id="4" name="图片 3"/>
          <p:cNvPicPr>
            <a:picLocks noChangeAspect="1"/>
          </p:cNvPicPr>
          <p:nvPr/>
        </p:nvPicPr>
        <p:blipFill>
          <a:blip r:embed="rId2"/>
          <a:stretch>
            <a:fillRect/>
          </a:stretch>
        </p:blipFill>
        <p:spPr>
          <a:xfrm>
            <a:off x="2360712" y="1276349"/>
            <a:ext cx="4740175" cy="4750685"/>
          </a:xfrm>
          <a:prstGeom prst="rect">
            <a:avLst/>
          </a:prstGeom>
        </p:spPr>
      </p:pic>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en-US" altLang="zh-CN" dirty="0">
                <a:ea typeface="宋体" panose="02010600030101010101" pitchFamily="2" charset="-122"/>
              </a:rPr>
              <a:t>Intel Pentium</a:t>
            </a:r>
            <a:r>
              <a:rPr lang="zh-CN" altLang="en-US" dirty="0">
                <a:ea typeface="宋体" panose="02010600030101010101" pitchFamily="2" charset="-122"/>
              </a:rPr>
              <a:t>（</a:t>
            </a:r>
            <a:r>
              <a:rPr lang="en-US" altLang="zh-CN" dirty="0">
                <a:ea typeface="宋体" panose="02010600030101010101" pitchFamily="2" charset="-122"/>
              </a:rPr>
              <a:t>310</a:t>
            </a:r>
            <a:r>
              <a:rPr lang="zh-CN" altLang="en-US" dirty="0">
                <a:ea typeface="宋体" panose="02010600030101010101" pitchFamily="2" charset="-122"/>
              </a:rPr>
              <a:t>万</a:t>
            </a:r>
            <a:r>
              <a:rPr lang="en-US" altLang="zh-CN" dirty="0">
                <a:ea typeface="宋体" panose="02010600030101010101" pitchFamily="2" charset="-122"/>
              </a:rPr>
              <a:t>/0.8µm</a:t>
            </a:r>
            <a:r>
              <a:rPr lang="zh-CN" altLang="en-US" dirty="0">
                <a:ea typeface="宋体" panose="02010600030101010101" pitchFamily="2" charset="-122"/>
              </a:rPr>
              <a:t>）</a:t>
            </a:r>
          </a:p>
        </p:txBody>
      </p:sp>
      <p:pic>
        <p:nvPicPr>
          <p:cNvPr id="4" name="图片 3"/>
          <p:cNvPicPr>
            <a:picLocks noChangeAspect="1"/>
          </p:cNvPicPr>
          <p:nvPr/>
        </p:nvPicPr>
        <p:blipFill>
          <a:blip r:embed="rId2"/>
          <a:stretch>
            <a:fillRect/>
          </a:stretch>
        </p:blipFill>
        <p:spPr>
          <a:xfrm>
            <a:off x="2576736" y="1528936"/>
            <a:ext cx="4320480" cy="4668575"/>
          </a:xfrm>
          <a:prstGeom prst="rect">
            <a:avLst/>
          </a:prstGeom>
        </p:spPr>
      </p:pic>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en-US" altLang="zh-CN" dirty="0">
                <a:ea typeface="宋体" panose="02010600030101010101" pitchFamily="2" charset="-122"/>
              </a:rPr>
              <a:t>Intel </a:t>
            </a:r>
            <a:r>
              <a:rPr lang="en-US" altLang="zh-CN" dirty="0" err="1">
                <a:ea typeface="宋体" panose="02010600030101010101" pitchFamily="2" charset="-122"/>
              </a:rPr>
              <a:t>PentiumⅡ</a:t>
            </a:r>
            <a:r>
              <a:rPr lang="zh-CN" altLang="en-US" dirty="0">
                <a:ea typeface="宋体" panose="02010600030101010101" pitchFamily="2" charset="-122"/>
              </a:rPr>
              <a:t>（</a:t>
            </a:r>
            <a:r>
              <a:rPr lang="en-US" altLang="zh-CN" dirty="0">
                <a:ea typeface="宋体" panose="02010600030101010101" pitchFamily="2" charset="-122"/>
              </a:rPr>
              <a:t>750</a:t>
            </a:r>
            <a:r>
              <a:rPr lang="zh-CN" altLang="en-US" dirty="0">
                <a:ea typeface="宋体" panose="02010600030101010101" pitchFamily="2" charset="-122"/>
              </a:rPr>
              <a:t>万</a:t>
            </a:r>
            <a:r>
              <a:rPr lang="en-US" altLang="zh-CN" dirty="0">
                <a:ea typeface="宋体" panose="02010600030101010101" pitchFamily="2" charset="-122"/>
              </a:rPr>
              <a:t>/0.35µ</a:t>
            </a:r>
            <a:r>
              <a:rPr lang="zh-CN" altLang="en-US" dirty="0">
                <a:ea typeface="宋体" panose="02010600030101010101" pitchFamily="2" charset="-122"/>
              </a:rPr>
              <a:t>）</a:t>
            </a:r>
          </a:p>
        </p:txBody>
      </p:sp>
      <p:pic>
        <p:nvPicPr>
          <p:cNvPr id="4" name="图片 3"/>
          <p:cNvPicPr>
            <a:picLocks noChangeAspect="1"/>
          </p:cNvPicPr>
          <p:nvPr/>
        </p:nvPicPr>
        <p:blipFill>
          <a:blip r:embed="rId2"/>
          <a:stretch>
            <a:fillRect/>
          </a:stretch>
        </p:blipFill>
        <p:spPr>
          <a:xfrm>
            <a:off x="2720752" y="1247775"/>
            <a:ext cx="4464495" cy="4811150"/>
          </a:xfrm>
          <a:prstGeom prst="rect">
            <a:avLst/>
          </a:prstGeom>
        </p:spPr>
      </p:pic>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en-US" altLang="zh-CN" sz="3600" dirty="0">
                <a:ea typeface="宋体" panose="02010600030101010101" pitchFamily="2" charset="-122"/>
              </a:rPr>
              <a:t>Intel Pentium Ⅳ</a:t>
            </a:r>
            <a:r>
              <a:rPr lang="zh-CN" altLang="en-US" sz="3600" dirty="0">
                <a:ea typeface="宋体" panose="02010600030101010101" pitchFamily="2" charset="-122"/>
              </a:rPr>
              <a:t>（</a:t>
            </a:r>
            <a:r>
              <a:rPr lang="en-US" altLang="zh-CN" sz="3600" dirty="0">
                <a:ea typeface="宋体" panose="02010600030101010101" pitchFamily="2" charset="-122"/>
              </a:rPr>
              <a:t>Prescott</a:t>
            </a:r>
            <a:r>
              <a:rPr lang="zh-CN" altLang="en-US" sz="3600" dirty="0">
                <a:ea typeface="宋体" panose="02010600030101010101" pitchFamily="2" charset="-122"/>
              </a:rPr>
              <a:t>核心</a:t>
            </a:r>
            <a:r>
              <a:rPr lang="en-US" altLang="zh-CN" sz="3600" dirty="0">
                <a:ea typeface="宋体" panose="02010600030101010101" pitchFamily="2" charset="-122"/>
              </a:rPr>
              <a:t>/ 90nm</a:t>
            </a:r>
            <a:r>
              <a:rPr lang="zh-CN" altLang="en-US" sz="3600" dirty="0">
                <a:ea typeface="宋体" panose="02010600030101010101" pitchFamily="2" charset="-122"/>
              </a:rPr>
              <a:t>）</a:t>
            </a:r>
          </a:p>
        </p:txBody>
      </p:sp>
      <p:pic>
        <p:nvPicPr>
          <p:cNvPr id="4" name="图片 3"/>
          <p:cNvPicPr>
            <a:picLocks noChangeAspect="1"/>
          </p:cNvPicPr>
          <p:nvPr/>
        </p:nvPicPr>
        <p:blipFill>
          <a:blip r:embed="rId3"/>
          <a:stretch>
            <a:fillRect/>
          </a:stretch>
        </p:blipFill>
        <p:spPr>
          <a:xfrm>
            <a:off x="2541568" y="1381124"/>
            <a:ext cx="4931711" cy="4712524"/>
          </a:xfrm>
          <a:prstGeom prst="rect">
            <a:avLst/>
          </a:prstGeom>
        </p:spPr>
      </p:pic>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第</a:t>
            </a:r>
            <a:r>
              <a:rPr lang="zh-CN" altLang="en-US" sz="3200" dirty="0"/>
              <a:t> </a:t>
            </a:r>
            <a:r>
              <a:rPr lang="en-US" altLang="zh-CN" dirty="0"/>
              <a:t>1</a:t>
            </a:r>
            <a:r>
              <a:rPr lang="en-US" altLang="zh-CN" sz="3200" dirty="0"/>
              <a:t> </a:t>
            </a:r>
            <a:r>
              <a:rPr lang="zh-CN" altLang="en-US" dirty="0"/>
              <a:t>章   绪论</a:t>
            </a:r>
            <a:endParaRPr lang="zh-CN" altLang="en-US" dirty="0">
              <a:ea typeface="宋体" panose="02010600030101010101" pitchFamily="2" charset="-122"/>
            </a:endParaRPr>
          </a:p>
        </p:txBody>
      </p:sp>
      <p:sp>
        <p:nvSpPr>
          <p:cNvPr id="18435" name="Rectangle 3"/>
          <p:cNvSpPr>
            <a:spLocks noGrp="1" noChangeArrowheads="1"/>
          </p:cNvSpPr>
          <p:nvPr>
            <p:ph type="body" idx="1"/>
          </p:nvPr>
        </p:nvSpPr>
        <p:spPr>
          <a:xfrm>
            <a:off x="495300" y="1628800"/>
            <a:ext cx="9066212" cy="3591172"/>
          </a:xfrm>
        </p:spPr>
        <p:txBody>
          <a:bodyPr/>
          <a:lstStyle/>
          <a:p>
            <a:pPr marL="720090">
              <a:lnSpc>
                <a:spcPts val="3230"/>
              </a:lnSpc>
              <a:spcBef>
                <a:spcPts val="0"/>
              </a:spcBef>
              <a:buFont typeface="Arial" panose="020B0604020202020204"/>
              <a:buChar char="•"/>
              <a:tabLst>
                <a:tab pos="520700" algn="l"/>
                <a:tab pos="1009650" algn="l"/>
              </a:tabLst>
              <a:defRPr/>
            </a:pPr>
            <a:r>
              <a:rPr lang="en-US" altLang="zh-CN" sz="2800" dirty="0">
                <a:solidFill>
                  <a:srgbClr val="000000"/>
                </a:solidFill>
                <a:latin typeface="微软雅黑" panose="020B0503020204020204" pitchFamily="34" charset="-122"/>
                <a:ea typeface="微软雅黑" panose="020B0503020204020204" pitchFamily="34" charset="-122"/>
              </a:rPr>
              <a:t>  1-1 </a:t>
            </a:r>
            <a:r>
              <a:rPr lang="zh-CN" altLang="en-US" sz="2800" dirty="0">
                <a:solidFill>
                  <a:srgbClr val="000000"/>
                </a:solidFill>
                <a:latin typeface="微软雅黑" panose="020B0503020204020204" pitchFamily="34" charset="-122"/>
                <a:ea typeface="微软雅黑" panose="020B0503020204020204" pitchFamily="34" charset="-122"/>
              </a:rPr>
              <a:t>微型计算机的发展概况</a:t>
            </a:r>
          </a:p>
          <a:p>
            <a:pPr marL="720090">
              <a:lnSpc>
                <a:spcPts val="855"/>
              </a:lnSpc>
              <a:spcBef>
                <a:spcPts val="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855"/>
              </a:lnSpc>
              <a:spcBef>
                <a:spcPts val="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855"/>
              </a:lnSpc>
              <a:spcBef>
                <a:spcPts val="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3335"/>
              </a:lnSpc>
              <a:spcBef>
                <a:spcPts val="0"/>
              </a:spcBef>
              <a:buFont typeface="Arial" panose="020B0604020202020204"/>
              <a:buChar char="•"/>
              <a:tabLst>
                <a:tab pos="520700" algn="l"/>
                <a:tab pos="1009650" algn="l"/>
              </a:tabLst>
              <a:defRPr/>
            </a:pPr>
            <a:r>
              <a:rPr lang="zh-CN" altLang="en-US" sz="2800" dirty="0">
                <a:solidFill>
                  <a:srgbClr val="000000"/>
                </a:solidFill>
                <a:latin typeface="微软雅黑" panose="020B0503020204020204" pitchFamily="34" charset="-122"/>
                <a:ea typeface="微软雅黑" panose="020B0503020204020204" pitchFamily="34" charset="-122"/>
              </a:rPr>
              <a:t>	</a:t>
            </a:r>
            <a:r>
              <a:rPr lang="en-US" altLang="zh-CN" sz="2800" dirty="0">
                <a:solidFill>
                  <a:srgbClr val="000000"/>
                </a:solidFill>
                <a:latin typeface="微软雅黑" panose="020B0503020204020204" pitchFamily="34" charset="-122"/>
                <a:ea typeface="微软雅黑" panose="020B0503020204020204" pitchFamily="34" charset="-122"/>
              </a:rPr>
              <a:t>1-2 </a:t>
            </a:r>
            <a:r>
              <a:rPr lang="zh-CN" altLang="en-US" sz="2800" dirty="0">
                <a:solidFill>
                  <a:srgbClr val="000000"/>
                </a:solidFill>
                <a:latin typeface="微软雅黑" panose="020B0503020204020204" pitchFamily="34" charset="-122"/>
                <a:ea typeface="微软雅黑" panose="020B0503020204020204" pitchFamily="34" charset="-122"/>
              </a:rPr>
              <a:t>微型计算机系统</a:t>
            </a:r>
          </a:p>
          <a:p>
            <a:pPr marL="720090">
              <a:lnSpc>
                <a:spcPts val="855"/>
              </a:lnSpc>
              <a:spcBef>
                <a:spcPts val="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855"/>
              </a:lnSpc>
              <a:spcBef>
                <a:spcPts val="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855"/>
              </a:lnSpc>
              <a:spcBef>
                <a:spcPts val="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2695"/>
              </a:lnSpc>
              <a:spcBef>
                <a:spcPts val="0"/>
              </a:spcBef>
              <a:buFont typeface="Arial" panose="020B0604020202020204"/>
              <a:buChar char="•"/>
              <a:tabLst>
                <a:tab pos="520700" algn="l"/>
                <a:tab pos="1009650" algn="l"/>
              </a:tabLst>
              <a:defRPr/>
            </a:pPr>
            <a:r>
              <a:rPr lang="zh-CN" altLang="en-US" sz="2800" dirty="0">
                <a:solidFill>
                  <a:srgbClr val="000000"/>
                </a:solidFill>
                <a:latin typeface="微软雅黑" panose="020B0503020204020204" pitchFamily="34" charset="-122"/>
                <a:ea typeface="微软雅黑" panose="020B0503020204020204" pitchFamily="34" charset="-122"/>
              </a:rPr>
              <a:t>		</a:t>
            </a:r>
            <a:r>
              <a:rPr lang="zh-CN" altLang="en-US" sz="2800" dirty="0">
                <a:solidFill>
                  <a:srgbClr val="0000CC"/>
                </a:solidFill>
                <a:latin typeface="微软雅黑" panose="020B0503020204020204" pitchFamily="34" charset="-122"/>
                <a:ea typeface="微软雅黑" panose="020B0503020204020204" pitchFamily="34" charset="-122"/>
              </a:rPr>
              <a:t>微型计算机的构成</a:t>
            </a:r>
          </a:p>
          <a:p>
            <a:pPr marL="720090">
              <a:lnSpc>
                <a:spcPts val="855"/>
              </a:lnSpc>
              <a:spcBef>
                <a:spcPts val="0"/>
              </a:spcBef>
              <a:buFont typeface="Arial" panose="020B0604020202020204"/>
              <a:buChar char="•"/>
              <a:tabLst>
                <a:tab pos="520700" algn="l"/>
                <a:tab pos="1009650" algn="l"/>
              </a:tabLst>
              <a:defRPr/>
            </a:pPr>
            <a:endParaRPr lang="zh-CN" altLang="en-US" sz="2800" dirty="0">
              <a:solidFill>
                <a:srgbClr val="0000CC"/>
              </a:solidFill>
              <a:latin typeface="微软雅黑" panose="020B0503020204020204" pitchFamily="34" charset="-122"/>
              <a:ea typeface="微软雅黑" panose="020B0503020204020204" pitchFamily="34" charset="-122"/>
            </a:endParaRPr>
          </a:p>
          <a:p>
            <a:pPr marL="720090">
              <a:lnSpc>
                <a:spcPts val="855"/>
              </a:lnSpc>
              <a:spcBef>
                <a:spcPts val="0"/>
              </a:spcBef>
              <a:buFont typeface="Arial" panose="020B0604020202020204"/>
              <a:buChar char="•"/>
              <a:tabLst>
                <a:tab pos="520700" algn="l"/>
                <a:tab pos="1009650" algn="l"/>
              </a:tabLst>
              <a:defRPr/>
            </a:pPr>
            <a:endParaRPr lang="zh-CN" altLang="en-US" sz="2800" dirty="0">
              <a:solidFill>
                <a:srgbClr val="0000CC"/>
              </a:solidFill>
              <a:latin typeface="微软雅黑" panose="020B0503020204020204" pitchFamily="34" charset="-122"/>
              <a:ea typeface="微软雅黑" panose="020B0503020204020204" pitchFamily="34" charset="-122"/>
            </a:endParaRPr>
          </a:p>
          <a:p>
            <a:pPr marL="720090">
              <a:lnSpc>
                <a:spcPts val="3420"/>
              </a:lnSpc>
              <a:spcBef>
                <a:spcPts val="0"/>
              </a:spcBef>
              <a:buFont typeface="Arial" panose="020B0604020202020204"/>
              <a:buChar char="•"/>
              <a:tabLst>
                <a:tab pos="520700" algn="l"/>
                <a:tab pos="1009650" algn="l"/>
              </a:tabLst>
              <a:defRPr/>
            </a:pPr>
            <a:r>
              <a:rPr lang="zh-CN" altLang="en-US" sz="2800" dirty="0">
                <a:solidFill>
                  <a:srgbClr val="0000CC"/>
                </a:solidFill>
                <a:latin typeface="微软雅黑" panose="020B0503020204020204" pitchFamily="34" charset="-122"/>
                <a:ea typeface="微软雅黑" panose="020B0503020204020204" pitchFamily="34" charset="-122"/>
              </a:rPr>
              <a:t>		单片</a:t>
            </a:r>
            <a:r>
              <a:rPr lang="en-US" altLang="zh-CN" sz="2800" dirty="0">
                <a:solidFill>
                  <a:srgbClr val="0000CC"/>
                </a:solidFill>
                <a:latin typeface="微软雅黑" panose="020B0503020204020204" pitchFamily="34" charset="-122"/>
                <a:ea typeface="微软雅黑" panose="020B0503020204020204" pitchFamily="34" charset="-122"/>
              </a:rPr>
              <a:t>/</a:t>
            </a:r>
            <a:r>
              <a:rPr lang="zh-CN" altLang="en-US" sz="2800" dirty="0">
                <a:solidFill>
                  <a:srgbClr val="0000CC"/>
                </a:solidFill>
                <a:latin typeface="微软雅黑" panose="020B0503020204020204" pitchFamily="34" charset="-122"/>
                <a:ea typeface="微软雅黑" panose="020B0503020204020204" pitchFamily="34" charset="-122"/>
              </a:rPr>
              <a:t>单板计算机</a:t>
            </a:r>
          </a:p>
          <a:p>
            <a:pPr marL="720090">
              <a:lnSpc>
                <a:spcPts val="855"/>
              </a:lnSpc>
              <a:spcBef>
                <a:spcPts val="0"/>
              </a:spcBef>
              <a:buFont typeface="Arial" panose="020B0604020202020204"/>
              <a:buChar char="•"/>
              <a:tabLst>
                <a:tab pos="520700" algn="l"/>
                <a:tab pos="1009650" algn="l"/>
              </a:tabLst>
              <a:defRPr/>
            </a:pPr>
            <a:endParaRPr lang="zh-CN" altLang="en-US" sz="2800" dirty="0">
              <a:solidFill>
                <a:srgbClr val="0000CC"/>
              </a:solidFill>
              <a:latin typeface="微软雅黑" panose="020B0503020204020204" pitchFamily="34" charset="-122"/>
              <a:ea typeface="微软雅黑" panose="020B0503020204020204" pitchFamily="34" charset="-122"/>
            </a:endParaRPr>
          </a:p>
          <a:p>
            <a:pPr marL="720090">
              <a:lnSpc>
                <a:spcPts val="855"/>
              </a:lnSpc>
              <a:spcBef>
                <a:spcPts val="0"/>
              </a:spcBef>
              <a:buFont typeface="Arial" panose="020B0604020202020204"/>
              <a:buChar char="•"/>
              <a:tabLst>
                <a:tab pos="520700" algn="l"/>
                <a:tab pos="1009650" algn="l"/>
              </a:tabLst>
              <a:defRPr/>
            </a:pPr>
            <a:endParaRPr lang="zh-CN" altLang="en-US" sz="2800" dirty="0">
              <a:solidFill>
                <a:srgbClr val="0000CC"/>
              </a:solidFill>
              <a:latin typeface="微软雅黑" panose="020B0503020204020204" pitchFamily="34" charset="-122"/>
              <a:ea typeface="微软雅黑" panose="020B0503020204020204" pitchFamily="34" charset="-122"/>
            </a:endParaRPr>
          </a:p>
          <a:p>
            <a:pPr marL="720090">
              <a:lnSpc>
                <a:spcPts val="855"/>
              </a:lnSpc>
              <a:spcBef>
                <a:spcPts val="0"/>
              </a:spcBef>
              <a:buFont typeface="Arial" panose="020B0604020202020204"/>
              <a:buChar char="•"/>
              <a:tabLst>
                <a:tab pos="520700" algn="l"/>
                <a:tab pos="1009650" algn="l"/>
              </a:tabLst>
              <a:defRPr/>
            </a:pPr>
            <a:endParaRPr lang="zh-CN" altLang="en-US" sz="2800" dirty="0">
              <a:solidFill>
                <a:srgbClr val="0000CC"/>
              </a:solidFill>
              <a:latin typeface="微软雅黑" panose="020B0503020204020204" pitchFamily="34" charset="-122"/>
              <a:ea typeface="微软雅黑" panose="020B0503020204020204" pitchFamily="34" charset="-122"/>
            </a:endParaRPr>
          </a:p>
          <a:p>
            <a:pPr marL="720090">
              <a:lnSpc>
                <a:spcPts val="3290"/>
              </a:lnSpc>
              <a:spcBef>
                <a:spcPts val="0"/>
              </a:spcBef>
              <a:buFont typeface="Arial" panose="020B0604020202020204"/>
              <a:buChar char="•"/>
              <a:tabLst>
                <a:tab pos="520700" algn="l"/>
                <a:tab pos="1009650" algn="l"/>
              </a:tabLst>
              <a:defRPr/>
            </a:pPr>
            <a:r>
              <a:rPr lang="zh-CN" altLang="en-US" sz="2800" dirty="0">
                <a:solidFill>
                  <a:srgbClr val="0000CC"/>
                </a:solidFill>
                <a:latin typeface="微软雅黑" panose="020B0503020204020204" pitchFamily="34" charset="-122"/>
                <a:ea typeface="微软雅黑" panose="020B0503020204020204" pitchFamily="34" charset="-122"/>
              </a:rPr>
              <a:t>	</a:t>
            </a:r>
            <a:r>
              <a:rPr lang="en-US" altLang="zh-CN" sz="2800" dirty="0">
                <a:solidFill>
                  <a:srgbClr val="000000"/>
                </a:solidFill>
                <a:latin typeface="微软雅黑" panose="020B0503020204020204" pitchFamily="34" charset="-122"/>
                <a:ea typeface="微软雅黑" panose="020B0503020204020204" pitchFamily="34" charset="-122"/>
              </a:rPr>
              <a:t>1-3 </a:t>
            </a:r>
            <a:r>
              <a:rPr lang="zh-CN" altLang="en-US" sz="2800" dirty="0">
                <a:solidFill>
                  <a:srgbClr val="000000"/>
                </a:solidFill>
                <a:latin typeface="微软雅黑" panose="020B0503020204020204" pitchFamily="34" charset="-122"/>
                <a:ea typeface="微软雅黑" panose="020B0503020204020204" pitchFamily="34" charset="-122"/>
              </a:rPr>
              <a:t>计算机数据格式</a:t>
            </a:r>
          </a:p>
          <a:p>
            <a:pPr>
              <a:lnSpc>
                <a:spcPts val="3230"/>
              </a:lnSpc>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计算机基本结构</a:t>
            </a:r>
          </a:p>
        </p:txBody>
      </p:sp>
      <p:sp>
        <p:nvSpPr>
          <p:cNvPr id="18435" name="Rectangle 3"/>
          <p:cNvSpPr>
            <a:spLocks noGrp="1" noChangeArrowheads="1"/>
          </p:cNvSpPr>
          <p:nvPr>
            <p:ph type="body" idx="1"/>
          </p:nvPr>
        </p:nvSpPr>
        <p:spPr>
          <a:xfrm>
            <a:off x="495300" y="1196752"/>
            <a:ext cx="9066212" cy="3591172"/>
          </a:xfrm>
        </p:spPr>
        <p:txBody>
          <a:bodyPr/>
          <a:lstStyle/>
          <a:p>
            <a:pPr marL="360045">
              <a:spcBef>
                <a:spcPts val="0"/>
              </a:spcBef>
              <a:buFont typeface="Arial" panose="020B0604020202020204"/>
              <a:buChar char="•"/>
              <a:tabLst>
                <a:tab pos="520700" algn="l"/>
                <a:tab pos="1009650" algn="l"/>
              </a:tabLst>
              <a:defRPr/>
            </a:pPr>
            <a:r>
              <a:rPr lang="zh-CN" altLang="en-US" sz="2800" dirty="0">
                <a:solidFill>
                  <a:srgbClr val="0000FF"/>
                </a:solidFill>
                <a:latin typeface="微软雅黑" panose="020B0503020204020204" pitchFamily="34" charset="-122"/>
                <a:ea typeface="微软雅黑" panose="020B0503020204020204" pitchFamily="34" charset="-122"/>
              </a:rPr>
              <a:t>冯</a:t>
            </a:r>
            <a:r>
              <a:rPr lang="en-US" altLang="zh-CN" sz="2800" dirty="0">
                <a:solidFill>
                  <a:srgbClr val="0000FF"/>
                </a:solidFill>
                <a:latin typeface="微软雅黑" panose="020B0503020204020204" pitchFamily="34" charset="-122"/>
                <a:ea typeface="微软雅黑" panose="020B0503020204020204" pitchFamily="34" charset="-122"/>
              </a:rPr>
              <a:t>.</a:t>
            </a:r>
            <a:r>
              <a:rPr lang="zh-CN" altLang="en-US" sz="2800" dirty="0">
                <a:solidFill>
                  <a:srgbClr val="0000FF"/>
                </a:solidFill>
                <a:latin typeface="微软雅黑" panose="020B0503020204020204" pitchFamily="34" charset="-122"/>
                <a:ea typeface="微软雅黑" panose="020B0503020204020204" pitchFamily="34" charset="-122"/>
              </a:rPr>
              <a:t>诺依曼结构</a:t>
            </a:r>
          </a:p>
          <a:p>
            <a:pPr marL="360045">
              <a:spcBef>
                <a:spcPts val="0"/>
              </a:spcBef>
              <a:buFont typeface="Arial" panose="020B0604020202020204"/>
              <a:buChar char="•"/>
              <a:tabLst>
                <a:tab pos="520700" algn="l"/>
                <a:tab pos="1009650" algn="l"/>
              </a:tabLst>
              <a:defRPr/>
            </a:pPr>
            <a:r>
              <a:rPr lang="zh-CN" altLang="en-US" sz="2800" dirty="0">
                <a:solidFill>
                  <a:srgbClr val="000000"/>
                </a:solidFill>
                <a:latin typeface="微软雅黑" panose="020B0503020204020204" pitchFamily="34" charset="-122"/>
                <a:ea typeface="微软雅黑" panose="020B0503020204020204" pitchFamily="34" charset="-122"/>
              </a:rPr>
              <a:t>		存储程序原理</a:t>
            </a:r>
          </a:p>
          <a:p>
            <a:pPr marL="360045">
              <a:spcBef>
                <a:spcPts val="0"/>
              </a:spcBef>
              <a:buFont typeface="Arial" panose="020B0604020202020204"/>
              <a:buChar char="•"/>
              <a:tabLst>
                <a:tab pos="520700" algn="l"/>
                <a:tab pos="1009650" algn="l"/>
              </a:tabLst>
              <a:defRPr/>
            </a:pPr>
            <a:r>
              <a:rPr lang="zh-CN" altLang="en-US" sz="2800" dirty="0">
                <a:solidFill>
                  <a:srgbClr val="000000"/>
                </a:solidFill>
                <a:latin typeface="微软雅黑" panose="020B0503020204020204" pitchFamily="34" charset="-122"/>
                <a:ea typeface="微软雅黑" panose="020B0503020204020204" pitchFamily="34" charset="-122"/>
              </a:rPr>
              <a:t>		二进制信息表示和处理</a:t>
            </a:r>
          </a:p>
          <a:p>
            <a:pPr marL="360045">
              <a:spcBef>
                <a:spcPts val="0"/>
              </a:spcBef>
              <a:buFont typeface="Arial" panose="020B0604020202020204"/>
              <a:buChar char="•"/>
              <a:tabLst>
                <a:tab pos="520700" algn="l"/>
                <a:tab pos="1009650" algn="l"/>
              </a:tabLst>
              <a:defRPr/>
            </a:pPr>
            <a:r>
              <a:rPr lang="zh-CN" altLang="en-US" sz="2800" dirty="0">
                <a:solidFill>
                  <a:srgbClr val="000000"/>
                </a:solidFill>
                <a:latin typeface="微软雅黑" panose="020B0503020204020204" pitchFamily="34" charset="-122"/>
                <a:ea typeface="微软雅黑" panose="020B0503020204020204" pitchFamily="34" charset="-122"/>
              </a:rPr>
              <a:t>		单存储器</a:t>
            </a:r>
          </a:p>
          <a:p>
            <a:pPr marL="360045">
              <a:spcBef>
                <a:spcPts val="0"/>
              </a:spcBef>
              <a:buFont typeface="Arial" panose="020B0604020202020204"/>
              <a:buChar char="•"/>
              <a:tabLst>
                <a:tab pos="520700" algn="l"/>
                <a:tab pos="1009650" algn="l"/>
              </a:tabLst>
              <a:defRPr/>
            </a:pPr>
            <a:r>
              <a:rPr lang="zh-CN" altLang="en-US" sz="2800" dirty="0">
                <a:solidFill>
                  <a:srgbClr val="000000"/>
                </a:solidFill>
                <a:latin typeface="微软雅黑" panose="020B0503020204020204" pitchFamily="34" charset="-122"/>
                <a:ea typeface="微软雅黑" panose="020B0503020204020204" pitchFamily="34" charset="-122"/>
              </a:rPr>
              <a:t>		五大组成部分</a:t>
            </a:r>
          </a:p>
          <a:p>
            <a:pPr marL="360045">
              <a:spcBef>
                <a:spcPts val="0"/>
              </a:spcBef>
              <a:buFont typeface="Arial" panose="020B0604020202020204"/>
              <a:buChar char="•"/>
              <a:tabLst>
                <a:tab pos="520700" algn="l"/>
                <a:tab pos="1009650" algn="l"/>
              </a:tabLst>
              <a:defRPr/>
            </a:pPr>
            <a:r>
              <a:rPr lang="zh-CN" altLang="en-US" sz="2800" dirty="0">
                <a:solidFill>
                  <a:srgbClr val="000000"/>
                </a:solidFill>
                <a:latin typeface="微软雅黑" panose="020B0503020204020204" pitchFamily="34" charset="-122"/>
                <a:ea typeface="微软雅黑" panose="020B0503020204020204" pitchFamily="34" charset="-122"/>
              </a:rPr>
              <a:t>		</a:t>
            </a:r>
            <a:r>
              <a:rPr lang="zh-CN" altLang="en-US" sz="2800" dirty="0">
                <a:solidFill>
                  <a:srgbClr val="C00000"/>
                </a:solidFill>
                <a:latin typeface="微软雅黑" panose="020B0503020204020204" pitchFamily="34" charset="-122"/>
                <a:ea typeface="微软雅黑" panose="020B0503020204020204" pitchFamily="34" charset="-122"/>
              </a:rPr>
              <a:t>在微机中通常称为普林斯顿结构</a:t>
            </a:r>
          </a:p>
          <a:p>
            <a:pPr marL="360045">
              <a:spcBef>
                <a:spcPts val="0"/>
              </a:spcBef>
              <a:buFont typeface="Arial" panose="020B0604020202020204"/>
              <a:buChar char="•"/>
              <a:tabLst>
                <a:tab pos="520700" algn="l"/>
                <a:tab pos="1009650" algn="l"/>
              </a:tabLst>
              <a:defRPr/>
            </a:pPr>
            <a:r>
              <a:rPr lang="zh-CN" altLang="en-US" sz="2800" dirty="0">
                <a:solidFill>
                  <a:srgbClr val="0000FF"/>
                </a:solidFill>
                <a:latin typeface="微软雅黑" panose="020B0503020204020204" pitchFamily="34" charset="-122"/>
                <a:ea typeface="微软雅黑" panose="020B0503020204020204" pitchFamily="34" charset="-122"/>
              </a:rPr>
              <a:t>	哈佛结构</a:t>
            </a:r>
          </a:p>
          <a:p>
            <a:pPr marL="360045">
              <a:spcBef>
                <a:spcPts val="0"/>
              </a:spcBef>
              <a:buFont typeface="Arial" panose="020B0604020202020204"/>
              <a:buChar char="•"/>
              <a:tabLst>
                <a:tab pos="520700" algn="l"/>
                <a:tab pos="1009650" algn="l"/>
              </a:tabLst>
              <a:defRPr/>
            </a:pPr>
            <a:r>
              <a:rPr lang="zh-CN" altLang="en-US" sz="2800" dirty="0">
                <a:solidFill>
                  <a:srgbClr val="000000"/>
                </a:solidFill>
                <a:latin typeface="微软雅黑" panose="020B0503020204020204" pitchFamily="34" charset="-122"/>
                <a:ea typeface="微软雅黑" panose="020B0503020204020204" pitchFamily="34" charset="-122"/>
              </a:rPr>
              <a:t>		双存储器</a:t>
            </a:r>
          </a:p>
          <a:p>
            <a:pPr marL="17145" indent="0">
              <a:spcBef>
                <a:spcPts val="0"/>
              </a:spcBef>
              <a:buNone/>
              <a:tabLst>
                <a:tab pos="520700" algn="l"/>
                <a:tab pos="1009650" algn="l"/>
              </a:tabLst>
              <a:defRPr/>
            </a:pPr>
            <a:r>
              <a:rPr lang="zh-CN" altLang="en-US" sz="2000" dirty="0">
                <a:solidFill>
                  <a:srgbClr val="339933"/>
                </a:solidFill>
                <a:latin typeface="微软雅黑" panose="020B0503020204020204" pitchFamily="34" charset="-122"/>
                <a:ea typeface="微软雅黑" panose="020B0503020204020204" pitchFamily="34" charset="-122"/>
              </a:rPr>
              <a:t>                   </a:t>
            </a:r>
            <a:r>
              <a:rPr lang="zh-CN" altLang="en-US" sz="2400" dirty="0">
                <a:solidFill>
                  <a:srgbClr val="339933"/>
                </a:solidFill>
                <a:latin typeface="微软雅黑" panose="020B0503020204020204" pitchFamily="34" charset="-122"/>
                <a:ea typeface="微软雅黑" panose="020B0503020204020204" pitchFamily="34" charset="-122"/>
              </a:rPr>
              <a:t>指令存储器</a:t>
            </a:r>
            <a:endParaRPr lang="en-US" altLang="zh-CN" sz="2400" dirty="0">
              <a:solidFill>
                <a:srgbClr val="339933"/>
              </a:solidFill>
              <a:latin typeface="微软雅黑" panose="020B0503020204020204" pitchFamily="34" charset="-122"/>
              <a:ea typeface="微软雅黑" panose="020B0503020204020204" pitchFamily="34" charset="-122"/>
            </a:endParaRPr>
          </a:p>
          <a:p>
            <a:pPr marL="17145" indent="0">
              <a:spcBef>
                <a:spcPts val="0"/>
              </a:spcBef>
              <a:buNone/>
              <a:tabLst>
                <a:tab pos="520700" algn="l"/>
                <a:tab pos="1009650" algn="l"/>
              </a:tabLst>
              <a:defRPr/>
            </a:pPr>
            <a:r>
              <a:rPr lang="zh-CN" altLang="en-US" sz="2400" dirty="0">
                <a:solidFill>
                  <a:srgbClr val="339933"/>
                </a:solidFill>
                <a:latin typeface="微软雅黑" panose="020B0503020204020204" pitchFamily="34" charset="-122"/>
                <a:ea typeface="微软雅黑" panose="020B0503020204020204" pitchFamily="34" charset="-122"/>
              </a:rPr>
              <a:t>                数据存储器</a:t>
            </a: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计算机基本结构</a:t>
            </a:r>
          </a:p>
        </p:txBody>
      </p:sp>
      <p:sp>
        <p:nvSpPr>
          <p:cNvPr id="18435" name="Rectangle 3"/>
          <p:cNvSpPr>
            <a:spLocks noGrp="1" noChangeArrowheads="1"/>
          </p:cNvSpPr>
          <p:nvPr>
            <p:ph type="body" idx="1"/>
          </p:nvPr>
        </p:nvSpPr>
        <p:spPr>
          <a:xfrm>
            <a:off x="495300" y="1415874"/>
            <a:ext cx="9066212" cy="3591172"/>
          </a:xfrm>
        </p:spPr>
        <p:txBody>
          <a:bodyPr/>
          <a:lstStyle/>
          <a:p>
            <a:pPr>
              <a:lnSpc>
                <a:spcPts val="3230"/>
              </a:lnSpc>
              <a:tabLst>
                <a:tab pos="520700" algn="l"/>
                <a:tab pos="1009650" algn="l"/>
              </a:tabLst>
              <a:defRPr/>
            </a:pPr>
            <a:r>
              <a:rPr lang="zh-CN" altLang="en-US" sz="3200" dirty="0">
                <a:solidFill>
                  <a:srgbClr val="000000"/>
                </a:solidFill>
                <a:latin typeface="微软雅黑" panose="020B0503020204020204" pitchFamily="34" charset="-122"/>
                <a:ea typeface="微软雅黑" panose="020B0503020204020204" pitchFamily="34" charset="-122"/>
              </a:rPr>
              <a:t>冯</a:t>
            </a:r>
            <a:r>
              <a:rPr lang="en-US" altLang="zh-CN" sz="3200" dirty="0">
                <a:solidFill>
                  <a:srgbClr val="000000"/>
                </a:solidFill>
                <a:latin typeface="微软雅黑" panose="020B0503020204020204" pitchFamily="34" charset="-122"/>
                <a:ea typeface="微软雅黑" panose="020B0503020204020204" pitchFamily="34" charset="-122"/>
              </a:rPr>
              <a:t>.</a:t>
            </a:r>
            <a:r>
              <a:rPr lang="zh-CN" altLang="en-US" sz="3200" dirty="0">
                <a:solidFill>
                  <a:srgbClr val="000000"/>
                </a:solidFill>
                <a:latin typeface="微软雅黑" panose="020B0503020204020204" pitchFamily="34" charset="-122"/>
                <a:ea typeface="微软雅黑" panose="020B0503020204020204" pitchFamily="34" charset="-122"/>
              </a:rPr>
              <a:t>诺依曼型计算机的基本模型</a:t>
            </a:r>
            <a:endParaRPr lang="en-US" altLang="zh-CN" sz="3200" dirty="0">
              <a:solidFill>
                <a:srgbClr val="000000"/>
              </a:solidFill>
              <a:latin typeface="微软雅黑" panose="020B0503020204020204" pitchFamily="34" charset="-122"/>
              <a:ea typeface="微软雅黑" panose="020B0503020204020204" pitchFamily="34" charset="-122"/>
            </a:endParaRP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3"/>
          <a:stretch>
            <a:fillRect/>
          </a:stretch>
        </p:blipFill>
        <p:spPr>
          <a:xfrm>
            <a:off x="2164022" y="1988840"/>
            <a:ext cx="5728767" cy="3381345"/>
          </a:xfrm>
          <a:prstGeom prst="rect">
            <a:avLst/>
          </a:prstGeom>
        </p:spPr>
      </p:pic>
      <p:sp>
        <p:nvSpPr>
          <p:cNvPr id="17" name="文本框 16"/>
          <p:cNvSpPr txBox="1"/>
          <p:nvPr/>
        </p:nvSpPr>
        <p:spPr>
          <a:xfrm>
            <a:off x="848544" y="5370185"/>
            <a:ext cx="8784976" cy="1405193"/>
          </a:xfrm>
          <a:prstGeom prst="rect">
            <a:avLst/>
          </a:prstGeom>
          <a:noFill/>
        </p:spPr>
        <p:txBody>
          <a:bodyPr wrap="square">
            <a:spAutoFit/>
          </a:bodyPr>
          <a:lstStyle/>
          <a:p>
            <a:pPr>
              <a:lnSpc>
                <a:spcPct val="150000"/>
              </a:lnSpc>
              <a:spcBef>
                <a:spcPct val="0"/>
              </a:spcBef>
              <a:buClrTx/>
              <a:buSzTx/>
              <a:buFontTx/>
              <a:buNone/>
            </a:pPr>
            <a:r>
              <a:rPr lang="zh-CN" altLang="en-US" sz="2000" b="1" dirty="0">
                <a:latin typeface="黑体" panose="02010609060101010101" pitchFamily="2" charset="-122"/>
                <a:ea typeface="黑体" panose="02010609060101010101" pitchFamily="2" charset="-122"/>
              </a:rPr>
              <a:t>数学家冯</a:t>
            </a:r>
            <a:r>
              <a:rPr lang="en-US" altLang="zh-CN" sz="2000" b="1" dirty="0">
                <a:latin typeface="黑体" panose="02010609060101010101" pitchFamily="2" charset="-122"/>
                <a:ea typeface="黑体" panose="02010609060101010101" pitchFamily="2" charset="-122"/>
              </a:rPr>
              <a:t>·</a:t>
            </a:r>
            <a:r>
              <a:rPr lang="zh-CN" altLang="en-US" sz="2000" b="1" dirty="0">
                <a:latin typeface="黑体" panose="02010609060101010101" pitchFamily="2" charset="-122"/>
                <a:ea typeface="黑体" panose="02010609060101010101" pitchFamily="2" charset="-122"/>
              </a:rPr>
              <a:t>诺依曼提出了计算机制造的三个基本原则，即采用</a:t>
            </a:r>
            <a:r>
              <a:rPr lang="zh-CN" altLang="en-US" sz="2000" b="1" dirty="0">
                <a:solidFill>
                  <a:srgbClr val="C00000"/>
                </a:solidFill>
                <a:latin typeface="黑体" panose="02010609060101010101" pitchFamily="2" charset="-122"/>
                <a:ea typeface="黑体" panose="02010609060101010101" pitchFamily="2" charset="-122"/>
              </a:rPr>
              <a:t>二进制逻辑、程序存储执行以及计算机由五个部分组成（运算器、控制器、存储器、输入设备、输出设备），</a:t>
            </a:r>
            <a:r>
              <a:rPr lang="zh-CN" altLang="en-US" sz="2000" b="1" dirty="0">
                <a:latin typeface="黑体" panose="02010609060101010101" pitchFamily="2" charset="-122"/>
                <a:ea typeface="黑体" panose="02010609060101010101" pitchFamily="2" charset="-122"/>
              </a:rPr>
              <a:t>这套理论被称为冯</a:t>
            </a:r>
            <a:r>
              <a:rPr lang="en-US" altLang="zh-CN" sz="2000" b="1" dirty="0">
                <a:latin typeface="黑体" panose="02010609060101010101" pitchFamily="2" charset="-122"/>
                <a:ea typeface="黑体" panose="02010609060101010101" pitchFamily="2" charset="-122"/>
              </a:rPr>
              <a:t>·</a:t>
            </a:r>
            <a:r>
              <a:rPr lang="zh-CN" altLang="en-US" sz="2000" b="1" dirty="0">
                <a:latin typeface="黑体" panose="02010609060101010101" pitchFamily="2" charset="-122"/>
                <a:ea typeface="黑体" panose="02010609060101010101" pitchFamily="2" charset="-122"/>
              </a:rPr>
              <a:t>诺依曼体系结构。</a:t>
            </a:r>
          </a:p>
        </p:txBody>
      </p:sp>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计算机基本结构</a:t>
            </a:r>
          </a:p>
        </p:txBody>
      </p:sp>
      <p:sp>
        <p:nvSpPr>
          <p:cNvPr id="18435" name="Rectangle 3"/>
          <p:cNvSpPr>
            <a:spLocks noGrp="1" noChangeArrowheads="1"/>
          </p:cNvSpPr>
          <p:nvPr>
            <p:ph type="body" idx="1"/>
          </p:nvPr>
        </p:nvSpPr>
        <p:spPr>
          <a:xfrm>
            <a:off x="495300" y="1628800"/>
            <a:ext cx="9066212" cy="3591172"/>
          </a:xfrm>
        </p:spPr>
        <p:txBody>
          <a:bodyPr/>
          <a:lstStyle/>
          <a:p>
            <a:pPr>
              <a:lnSpc>
                <a:spcPts val="3230"/>
              </a:lnSpc>
              <a:tabLst>
                <a:tab pos="520700" algn="l"/>
                <a:tab pos="1009650" algn="l"/>
              </a:tabLst>
              <a:defRPr/>
            </a:pPr>
            <a:r>
              <a:rPr lang="zh-CN" altLang="en-US" sz="3200" dirty="0">
                <a:solidFill>
                  <a:srgbClr val="000000"/>
                </a:solidFill>
                <a:latin typeface="微软雅黑" panose="020B0503020204020204" pitchFamily="34" charset="-122"/>
                <a:ea typeface="微软雅黑" panose="020B0503020204020204" pitchFamily="34" charset="-122"/>
              </a:rPr>
              <a:t>哈弗型计算机的基本模型</a:t>
            </a:r>
            <a:endParaRPr lang="en-US" altLang="zh-CN" sz="3200" dirty="0">
              <a:solidFill>
                <a:srgbClr val="000000"/>
              </a:solidFill>
              <a:latin typeface="微软雅黑" panose="020B0503020204020204" pitchFamily="34" charset="-122"/>
              <a:ea typeface="微软雅黑" panose="020B0503020204020204" pitchFamily="34" charset="-122"/>
            </a:endParaRP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pic>
        <p:nvPicPr>
          <p:cNvPr id="2" name="图片 3"/>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352600" y="2204864"/>
            <a:ext cx="7848249" cy="4464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微型计算机</a:t>
            </a:r>
          </a:p>
        </p:txBody>
      </p:sp>
      <p:sp>
        <p:nvSpPr>
          <p:cNvPr id="18435" name="Rectangle 3"/>
          <p:cNvSpPr>
            <a:spLocks noGrp="1" noChangeArrowheads="1"/>
          </p:cNvSpPr>
          <p:nvPr>
            <p:ph type="body" idx="1"/>
          </p:nvPr>
        </p:nvSpPr>
        <p:spPr>
          <a:xfrm>
            <a:off x="734774" y="1700808"/>
            <a:ext cx="8850188" cy="3591172"/>
          </a:xfrm>
        </p:spPr>
        <p:txBody>
          <a:bodyPr/>
          <a:lstStyle/>
          <a:p>
            <a:pPr algn="just">
              <a:lnSpc>
                <a:spcPts val="3070"/>
              </a:lnSpc>
              <a:tabLst>
                <a:tab pos="520700" algn="l"/>
                <a:tab pos="1009650" algn="l"/>
              </a:tabLst>
              <a:defRPr/>
            </a:pPr>
            <a:r>
              <a:rPr lang="zh-CN" altLang="en-US" sz="3600" dirty="0">
                <a:solidFill>
                  <a:srgbClr val="000000"/>
                </a:solidFill>
                <a:latin typeface="微软雅黑" panose="020B0503020204020204" pitchFamily="34" charset="-122"/>
                <a:ea typeface="微软雅黑" panose="020B0503020204020204" pitchFamily="34" charset="-122"/>
              </a:rPr>
              <a:t>微型计算机</a:t>
            </a:r>
          </a:p>
          <a:p>
            <a:pPr marL="0" indent="0" algn="just">
              <a:lnSpc>
                <a:spcPts val="855"/>
              </a:lnSpc>
              <a:buNone/>
              <a:tabLst>
                <a:tab pos="520700" algn="l"/>
                <a:tab pos="1009650" algn="l"/>
              </a:tabLst>
              <a:defRPr/>
            </a:pPr>
            <a:endParaRPr lang="zh-CN" altLang="en-US" sz="3600" dirty="0">
              <a:solidFill>
                <a:srgbClr val="000000"/>
              </a:solidFill>
              <a:latin typeface="微软雅黑" panose="020B0503020204020204" pitchFamily="34" charset="-122"/>
              <a:ea typeface="微软雅黑" panose="020B0503020204020204" pitchFamily="34" charset="-122"/>
            </a:endParaRPr>
          </a:p>
          <a:p>
            <a:pPr marL="0" indent="0" algn="just">
              <a:lnSpc>
                <a:spcPts val="855"/>
              </a:lnSpc>
              <a:buNone/>
              <a:tabLst>
                <a:tab pos="520700" algn="l"/>
                <a:tab pos="1009650" algn="l"/>
              </a:tabLst>
              <a:defRPr/>
            </a:pPr>
            <a:endParaRPr lang="zh-CN" altLang="en-US" sz="3600" dirty="0">
              <a:solidFill>
                <a:srgbClr val="000000"/>
              </a:solidFill>
              <a:latin typeface="微软雅黑" panose="020B0503020204020204" pitchFamily="34" charset="-122"/>
              <a:ea typeface="微软雅黑" panose="020B0503020204020204" pitchFamily="34" charset="-122"/>
            </a:endParaRPr>
          </a:p>
          <a:p>
            <a:pPr marL="0" indent="0" algn="just">
              <a:lnSpc>
                <a:spcPct val="150000"/>
              </a:lnSpc>
              <a:buNone/>
              <a:tabLst>
                <a:tab pos="520700" algn="l"/>
                <a:tab pos="1009650" algn="l"/>
              </a:tabLst>
              <a:defRPr/>
            </a:pPr>
            <a:r>
              <a:rPr lang="zh-CN" altLang="en-US"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以</a:t>
            </a:r>
            <a:r>
              <a:rPr lang="zh-CN" altLang="en-US" sz="28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微处理器</a:t>
            </a:r>
            <a:r>
              <a:rPr lang="zh-CN" altLang="en-US"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为核心（也称</a:t>
            </a:r>
            <a:r>
              <a:rPr lang="en-US" altLang="zh-CN"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CPU</a:t>
            </a:r>
            <a:r>
              <a:rPr lang="zh-CN" altLang="en-US"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或中央处理器），配上</a:t>
            </a:r>
            <a:r>
              <a:rPr lang="zh-CN" altLang="en-US" sz="28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大规模集成电路的存储器</a:t>
            </a:r>
            <a:r>
              <a:rPr lang="zh-CN" altLang="en-US"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ROM/RAM</a:t>
            </a:r>
            <a:r>
              <a:rPr lang="zh-CN" altLang="en-US"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a:t>
            </a:r>
            <a:r>
              <a:rPr lang="zh-CN" altLang="en-US" sz="28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输入／输出接口电路</a:t>
            </a:r>
            <a:r>
              <a:rPr lang="zh-CN" altLang="en-US"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及</a:t>
            </a:r>
            <a:r>
              <a:rPr lang="zh-CN" altLang="en-US" sz="28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系统总线</a:t>
            </a:r>
            <a:r>
              <a:rPr lang="zh-CN" altLang="en-US"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等所组成的计算机。</a:t>
            </a:r>
          </a:p>
          <a:p>
            <a:pPr algn="just">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3"/>
          <a:stretch>
            <a:fillRect/>
          </a:stretch>
        </p:blipFill>
        <p:spPr>
          <a:xfrm>
            <a:off x="1280592" y="1700808"/>
            <a:ext cx="7282903" cy="4279442"/>
          </a:xfrm>
          <a:prstGeom prst="rect">
            <a:avLst/>
          </a:prstGeom>
        </p:spPr>
      </p:pic>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微处理器（</a:t>
            </a:r>
            <a:r>
              <a:rPr lang="en-US" altLang="zh-CN" dirty="0">
                <a:latin typeface="黑体" panose="02010609060101010101" pitchFamily="2" charset="-122"/>
                <a:ea typeface="黑体" panose="02010609060101010101" pitchFamily="2" charset="-122"/>
              </a:rPr>
              <a:t>CPU</a:t>
            </a:r>
            <a:r>
              <a:rPr lang="zh-CN" altLang="en-US" dirty="0">
                <a:latin typeface="黑体" panose="02010609060101010101" pitchFamily="2" charset="-122"/>
                <a:ea typeface="黑体" panose="02010609060101010101" pitchFamily="2" charset="-122"/>
              </a:rPr>
              <a:t>）的构成</a:t>
            </a:r>
          </a:p>
        </p:txBody>
      </p:sp>
      <p:sp>
        <p:nvSpPr>
          <p:cNvPr id="21" name="Text Box 77"/>
          <p:cNvSpPr/>
          <p:nvPr/>
        </p:nvSpPr>
        <p:spPr>
          <a:xfrm>
            <a:off x="7623225" y="6205115"/>
            <a:ext cx="842963" cy="160338"/>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270"/>
              </a:lnSpc>
              <a:defRPr/>
            </a:pPr>
            <a:endParaRPr sz="1195" dirty="0">
              <a:solidFill>
                <a:srgbClr val="0000CC"/>
              </a:solidFill>
              <a:latin typeface="Times New Roman" panose="02020603050405020304" pitchFamily="18" charset="0"/>
              <a:ea typeface="宋体" panose="02010600030101010101" pitchFamily="2" charset="-122"/>
            </a:endParaRPr>
          </a:p>
        </p:txBody>
      </p:sp>
      <p:sp>
        <p:nvSpPr>
          <p:cNvPr id="22" name="Text Box 79"/>
          <p:cNvSpPr/>
          <p:nvPr/>
        </p:nvSpPr>
        <p:spPr>
          <a:xfrm>
            <a:off x="1414513" y="2437978"/>
            <a:ext cx="290512" cy="539750"/>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580"/>
              </a:lnSpc>
              <a:buFont typeface="Arial" panose="020B0604020202020204"/>
              <a:buChar char="•"/>
              <a:defRPr/>
            </a:pPr>
            <a:r>
              <a:rPr sz="1710">
                <a:solidFill>
                  <a:srgbClr val="000000"/>
                </a:solidFill>
                <a:latin typeface="Times New Roman" panose="02020603050405020304" pitchFamily="18" charset="0"/>
                <a:ea typeface="宋体" panose="02010600030101010101" pitchFamily="2" charset="-122"/>
              </a:rPr>
              <a:t>AX</a:t>
            </a:r>
          </a:p>
          <a:p>
            <a:pPr>
              <a:lnSpc>
                <a:spcPts val="855"/>
              </a:lnSpc>
              <a:buFont typeface="Arial" panose="020B0604020202020204"/>
              <a:buChar char="•"/>
              <a:defRPr/>
            </a:pPr>
            <a:endParaRPr sz="1710">
              <a:solidFill>
                <a:srgbClr val="000000"/>
              </a:solidFill>
              <a:latin typeface="Times New Roman" panose="02020603050405020304" pitchFamily="18" charset="0"/>
              <a:ea typeface="宋体" panose="02010600030101010101" pitchFamily="2" charset="-122"/>
            </a:endParaRPr>
          </a:p>
          <a:p>
            <a:pPr>
              <a:lnSpc>
                <a:spcPts val="1795"/>
              </a:lnSpc>
              <a:buFont typeface="Arial" panose="020B0604020202020204"/>
              <a:buChar char="•"/>
              <a:defRPr/>
            </a:pPr>
            <a:r>
              <a:rPr sz="1710">
                <a:solidFill>
                  <a:srgbClr val="000000"/>
                </a:solidFill>
                <a:latin typeface="Times New Roman" panose="02020603050405020304" pitchFamily="18" charset="0"/>
                <a:ea typeface="宋体" panose="02010600030101010101" pitchFamily="2" charset="-122"/>
              </a:rPr>
              <a:t>BX</a:t>
            </a:r>
          </a:p>
        </p:txBody>
      </p:sp>
      <p:sp>
        <p:nvSpPr>
          <p:cNvPr id="23" name="Text Box 80"/>
          <p:cNvSpPr/>
          <p:nvPr/>
        </p:nvSpPr>
        <p:spPr>
          <a:xfrm>
            <a:off x="1409750" y="3114253"/>
            <a:ext cx="301625" cy="539750"/>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580"/>
              </a:lnSpc>
              <a:buFont typeface="Arial" panose="020B0604020202020204"/>
              <a:buChar char="•"/>
              <a:defRPr/>
            </a:pPr>
            <a:r>
              <a:rPr sz="1710">
                <a:solidFill>
                  <a:srgbClr val="000000"/>
                </a:solidFill>
                <a:latin typeface="Times New Roman" panose="02020603050405020304" pitchFamily="18" charset="0"/>
                <a:ea typeface="宋体" panose="02010600030101010101" pitchFamily="2" charset="-122"/>
              </a:rPr>
              <a:t>CX</a:t>
            </a:r>
          </a:p>
          <a:p>
            <a:pPr>
              <a:lnSpc>
                <a:spcPts val="855"/>
              </a:lnSpc>
              <a:buFont typeface="Arial" panose="020B0604020202020204"/>
              <a:buChar char="•"/>
              <a:defRPr/>
            </a:pPr>
            <a:endParaRPr sz="1710">
              <a:solidFill>
                <a:srgbClr val="000000"/>
              </a:solidFill>
              <a:latin typeface="Times New Roman" panose="02020603050405020304" pitchFamily="18" charset="0"/>
              <a:ea typeface="宋体" panose="02010600030101010101" pitchFamily="2" charset="-122"/>
            </a:endParaRPr>
          </a:p>
          <a:p>
            <a:pPr>
              <a:lnSpc>
                <a:spcPts val="1795"/>
              </a:lnSpc>
              <a:buFont typeface="Arial" panose="020B0604020202020204"/>
              <a:buChar char="•"/>
              <a:defRPr/>
            </a:pPr>
            <a:r>
              <a:rPr sz="1710">
                <a:solidFill>
                  <a:srgbClr val="000000"/>
                </a:solidFill>
                <a:latin typeface="Times New Roman" panose="02020603050405020304" pitchFamily="18" charset="0"/>
                <a:ea typeface="宋体" panose="02010600030101010101" pitchFamily="2" charset="-122"/>
              </a:rPr>
              <a:t>DX</a:t>
            </a:r>
          </a:p>
        </p:txBody>
      </p:sp>
      <p:sp>
        <p:nvSpPr>
          <p:cNvPr id="24" name="Text Box 81"/>
          <p:cNvSpPr/>
          <p:nvPr/>
        </p:nvSpPr>
        <p:spPr>
          <a:xfrm>
            <a:off x="4381550" y="3252365"/>
            <a:ext cx="1301750" cy="2409825"/>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2050"/>
              </a:lnSpc>
              <a:buFont typeface="Arial" panose="020B0604020202020204"/>
              <a:buChar char="•"/>
              <a:tabLst>
                <a:tab pos="260350" algn="l"/>
                <a:tab pos="509905" algn="l"/>
                <a:tab pos="542925" algn="l"/>
                <a:tab pos="553720" algn="l"/>
              </a:tabLst>
              <a:defRPr/>
            </a:pPr>
            <a:r>
              <a:rPr sz="2050" dirty="0" err="1">
                <a:solidFill>
                  <a:srgbClr val="000000"/>
                </a:solidFill>
                <a:latin typeface="黑体" panose="02010609060101010101" pitchFamily="2" charset="-122"/>
                <a:ea typeface="黑体" panose="02010609060101010101" pitchFamily="2" charset="-122"/>
              </a:rPr>
              <a:t>指令及变址</a:t>
            </a:r>
            <a:endParaRPr sz="2050" dirty="0">
              <a:solidFill>
                <a:srgbClr val="000000"/>
              </a:solidFill>
              <a:latin typeface="黑体" panose="02010609060101010101" pitchFamily="2" charset="-122"/>
              <a:ea typeface="黑体" panose="02010609060101010101" pitchFamily="2" charset="-122"/>
            </a:endParaRPr>
          </a:p>
          <a:p>
            <a:pPr>
              <a:lnSpc>
                <a:spcPts val="2460"/>
              </a:lnSpc>
              <a:buFont typeface="Arial" panose="020B0604020202020204"/>
              <a:buChar char="•"/>
              <a:tabLst>
                <a:tab pos="260350" algn="l"/>
                <a:tab pos="509905" algn="l"/>
                <a:tab pos="542925" algn="l"/>
                <a:tab pos="553720" algn="l"/>
              </a:tabLst>
              <a:defRPr/>
            </a:pPr>
            <a:r>
              <a:rPr sz="2050" dirty="0">
                <a:solidFill>
                  <a:srgbClr val="000000"/>
                </a:solidFill>
                <a:latin typeface="黑体" panose="02010609060101010101" pitchFamily="2" charset="-122"/>
                <a:ea typeface="黑体" panose="02010609060101010101" pitchFamily="2" charset="-122"/>
              </a:rPr>
              <a:t>	</a:t>
            </a:r>
            <a:r>
              <a:rPr sz="2050" dirty="0" err="1">
                <a:solidFill>
                  <a:srgbClr val="000000"/>
                </a:solidFill>
                <a:latin typeface="黑体" panose="02010609060101010101" pitchFamily="2" charset="-122"/>
                <a:ea typeface="黑体" panose="02010609060101010101" pitchFamily="2" charset="-122"/>
              </a:rPr>
              <a:t>寄存器</a:t>
            </a:r>
            <a:endParaRPr sz="2050" dirty="0">
              <a:solidFill>
                <a:srgbClr val="000000"/>
              </a:solidFill>
              <a:latin typeface="黑体" panose="02010609060101010101" pitchFamily="2" charset="-122"/>
              <a:ea typeface="黑体" panose="02010609060101010101" pitchFamily="2" charset="-122"/>
            </a:endParaRPr>
          </a:p>
          <a:p>
            <a:pPr>
              <a:lnSpc>
                <a:spcPts val="855"/>
              </a:lnSpc>
              <a:buFont typeface="Arial" panose="020B0604020202020204"/>
              <a:buChar char="•"/>
              <a:tabLst>
                <a:tab pos="260350" algn="l"/>
                <a:tab pos="509905" algn="l"/>
                <a:tab pos="542925" algn="l"/>
                <a:tab pos="553720" algn="l"/>
              </a:tabLst>
              <a:defRPr/>
            </a:pPr>
            <a:endParaRPr sz="2050" dirty="0">
              <a:solidFill>
                <a:srgbClr val="000000"/>
              </a:solidFill>
              <a:latin typeface="楷体_GB2312" pitchFamily="1" charset="-122"/>
              <a:ea typeface="楷体_GB2312" pitchFamily="1" charset="-122"/>
            </a:endParaRPr>
          </a:p>
          <a:p>
            <a:pPr>
              <a:lnSpc>
                <a:spcPts val="1830"/>
              </a:lnSpc>
              <a:buFont typeface="Arial" panose="020B0604020202020204"/>
              <a:buChar char="•"/>
              <a:tabLst>
                <a:tab pos="260350" algn="l"/>
                <a:tab pos="509905" algn="l"/>
                <a:tab pos="542925" algn="l"/>
                <a:tab pos="553720" algn="l"/>
              </a:tabLst>
              <a:defRPr/>
            </a:pPr>
            <a:r>
              <a:rPr sz="2050" dirty="0">
                <a:solidFill>
                  <a:srgbClr val="000000"/>
                </a:solidFill>
                <a:latin typeface="楷体_GB2312" pitchFamily="1" charset="-122"/>
                <a:ea typeface="楷体_GB2312" pitchFamily="1" charset="-122"/>
              </a:rPr>
              <a:t>		</a:t>
            </a:r>
            <a:r>
              <a:rPr sz="1710" dirty="0">
                <a:solidFill>
                  <a:srgbClr val="000000"/>
                </a:solidFill>
                <a:latin typeface="Times New Roman" panose="02020603050405020304" pitchFamily="18" charset="0"/>
                <a:ea typeface="宋体" panose="02010600030101010101" pitchFamily="2" charset="-122"/>
              </a:rPr>
              <a:t>SP</a:t>
            </a:r>
          </a:p>
          <a:p>
            <a:pPr>
              <a:lnSpc>
                <a:spcPts val="855"/>
              </a:lnSpc>
              <a:buFont typeface="Arial" panose="020B0604020202020204"/>
              <a:buChar char="•"/>
              <a:tabLst>
                <a:tab pos="260350" algn="l"/>
                <a:tab pos="509905" algn="l"/>
                <a:tab pos="542925" algn="l"/>
                <a:tab pos="553720" algn="l"/>
              </a:tabLst>
              <a:defRPr/>
            </a:pPr>
            <a:endParaRPr sz="1710" dirty="0">
              <a:solidFill>
                <a:srgbClr val="000000"/>
              </a:solidFill>
              <a:latin typeface="Times New Roman" panose="02020603050405020304" pitchFamily="18" charset="0"/>
              <a:ea typeface="宋体" panose="02010600030101010101" pitchFamily="2" charset="-122"/>
            </a:endParaRPr>
          </a:p>
          <a:p>
            <a:pPr>
              <a:lnSpc>
                <a:spcPts val="2095"/>
              </a:lnSpc>
              <a:buFont typeface="Arial" panose="020B0604020202020204"/>
              <a:buChar char="•"/>
              <a:tabLst>
                <a:tab pos="260350" algn="l"/>
                <a:tab pos="509905" algn="l"/>
                <a:tab pos="542925" algn="l"/>
                <a:tab pos="553720" algn="l"/>
              </a:tabLst>
              <a:defRPr/>
            </a:pPr>
            <a:r>
              <a:rPr sz="1710" dirty="0">
                <a:solidFill>
                  <a:srgbClr val="000000"/>
                </a:solidFill>
                <a:latin typeface="Times New Roman" panose="02020603050405020304" pitchFamily="18" charset="0"/>
                <a:ea typeface="宋体" panose="02010600030101010101" pitchFamily="2" charset="-122"/>
              </a:rPr>
              <a:t>		BP</a:t>
            </a:r>
          </a:p>
          <a:p>
            <a:pPr>
              <a:lnSpc>
                <a:spcPts val="855"/>
              </a:lnSpc>
              <a:buFont typeface="Arial" panose="020B0604020202020204"/>
              <a:buChar char="•"/>
              <a:tabLst>
                <a:tab pos="260350" algn="l"/>
                <a:tab pos="509905" algn="l"/>
                <a:tab pos="542925" algn="l"/>
                <a:tab pos="553720" algn="l"/>
              </a:tabLst>
              <a:defRPr/>
            </a:pPr>
            <a:endParaRPr sz="1710" dirty="0">
              <a:solidFill>
                <a:srgbClr val="000000"/>
              </a:solidFill>
              <a:latin typeface="Times New Roman" panose="02020603050405020304" pitchFamily="18" charset="0"/>
              <a:ea typeface="宋体" panose="02010600030101010101" pitchFamily="2" charset="-122"/>
            </a:endParaRPr>
          </a:p>
          <a:p>
            <a:pPr>
              <a:lnSpc>
                <a:spcPts val="2085"/>
              </a:lnSpc>
              <a:buFont typeface="Arial" panose="020B0604020202020204"/>
              <a:buChar char="•"/>
              <a:tabLst>
                <a:tab pos="260350" algn="l"/>
                <a:tab pos="509905" algn="l"/>
                <a:tab pos="542925" algn="l"/>
                <a:tab pos="553720" algn="l"/>
              </a:tabLst>
              <a:defRPr/>
            </a:pPr>
            <a:r>
              <a:rPr sz="1710" dirty="0">
                <a:solidFill>
                  <a:srgbClr val="000000"/>
                </a:solidFill>
                <a:latin typeface="Times New Roman" panose="02020603050405020304" pitchFamily="18" charset="0"/>
                <a:ea typeface="宋体" panose="02010600030101010101" pitchFamily="2" charset="-122"/>
              </a:rPr>
              <a:t>				SI</a:t>
            </a:r>
          </a:p>
          <a:p>
            <a:pPr>
              <a:lnSpc>
                <a:spcPts val="855"/>
              </a:lnSpc>
              <a:buFont typeface="Arial" panose="020B0604020202020204"/>
              <a:buChar char="•"/>
              <a:tabLst>
                <a:tab pos="260350" algn="l"/>
                <a:tab pos="509905" algn="l"/>
                <a:tab pos="542925" algn="l"/>
                <a:tab pos="553720" algn="l"/>
              </a:tabLst>
              <a:defRPr/>
            </a:pPr>
            <a:endParaRPr sz="1710" dirty="0">
              <a:solidFill>
                <a:srgbClr val="000000"/>
              </a:solidFill>
              <a:latin typeface="Times New Roman" panose="02020603050405020304" pitchFamily="18" charset="0"/>
              <a:ea typeface="宋体" panose="02010600030101010101" pitchFamily="2" charset="-122"/>
            </a:endParaRPr>
          </a:p>
          <a:p>
            <a:pPr>
              <a:lnSpc>
                <a:spcPts val="2095"/>
              </a:lnSpc>
              <a:buFont typeface="Arial" panose="020B0604020202020204"/>
              <a:buChar char="•"/>
              <a:tabLst>
                <a:tab pos="260350" algn="l"/>
                <a:tab pos="509905" algn="l"/>
                <a:tab pos="542925" algn="l"/>
                <a:tab pos="553720" algn="l"/>
              </a:tabLst>
              <a:defRPr/>
            </a:pPr>
            <a:r>
              <a:rPr sz="1710" dirty="0">
                <a:solidFill>
                  <a:srgbClr val="000000"/>
                </a:solidFill>
                <a:latin typeface="Times New Roman" panose="02020603050405020304" pitchFamily="18" charset="0"/>
                <a:ea typeface="宋体" panose="02010600030101010101" pitchFamily="2" charset="-122"/>
              </a:rPr>
              <a:t>			DI</a:t>
            </a:r>
          </a:p>
          <a:p>
            <a:pPr>
              <a:lnSpc>
                <a:spcPts val="855"/>
              </a:lnSpc>
              <a:buFont typeface="Arial" panose="020B0604020202020204"/>
              <a:buChar char="•"/>
              <a:tabLst>
                <a:tab pos="260350" algn="l"/>
                <a:tab pos="509905" algn="l"/>
                <a:tab pos="542925" algn="l"/>
                <a:tab pos="553720" algn="l"/>
              </a:tabLst>
              <a:defRPr/>
            </a:pPr>
            <a:endParaRPr sz="1710" dirty="0">
              <a:solidFill>
                <a:srgbClr val="000000"/>
              </a:solidFill>
              <a:latin typeface="Times New Roman" panose="02020603050405020304" pitchFamily="18" charset="0"/>
              <a:ea typeface="宋体" panose="02010600030101010101" pitchFamily="2" charset="-122"/>
            </a:endParaRPr>
          </a:p>
          <a:p>
            <a:pPr>
              <a:lnSpc>
                <a:spcPts val="2085"/>
              </a:lnSpc>
              <a:buFont typeface="Arial" panose="020B0604020202020204"/>
              <a:buChar char="•"/>
              <a:tabLst>
                <a:tab pos="260350" algn="l"/>
                <a:tab pos="509905" algn="l"/>
                <a:tab pos="542925" algn="l"/>
                <a:tab pos="553720" algn="l"/>
              </a:tabLst>
              <a:defRPr/>
            </a:pPr>
            <a:r>
              <a:rPr sz="1710" dirty="0">
                <a:solidFill>
                  <a:srgbClr val="000000"/>
                </a:solidFill>
                <a:latin typeface="Times New Roman" panose="02020603050405020304" pitchFamily="18" charset="0"/>
                <a:ea typeface="宋体" panose="02010600030101010101" pitchFamily="2" charset="-122"/>
              </a:rPr>
              <a:t>				IP</a:t>
            </a:r>
          </a:p>
        </p:txBody>
      </p:sp>
      <p:sp>
        <p:nvSpPr>
          <p:cNvPr id="25" name="Text Box 82"/>
          <p:cNvSpPr/>
          <p:nvPr/>
        </p:nvSpPr>
        <p:spPr>
          <a:xfrm>
            <a:off x="6424663" y="3422228"/>
            <a:ext cx="1042987" cy="1827212"/>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2050"/>
              </a:lnSpc>
              <a:buFont typeface="Arial" panose="020B0604020202020204"/>
              <a:buChar char="•"/>
              <a:tabLst>
                <a:tab pos="368935" algn="l"/>
                <a:tab pos="379730" algn="l"/>
              </a:tabLst>
              <a:defRPr/>
            </a:pPr>
            <a:r>
              <a:rPr sz="2050" dirty="0" err="1">
                <a:solidFill>
                  <a:srgbClr val="000000"/>
                </a:solidFill>
                <a:latin typeface="黑体" panose="02010609060101010101" pitchFamily="2" charset="-122"/>
                <a:ea typeface="黑体" panose="02010609060101010101" pitchFamily="2" charset="-122"/>
              </a:rPr>
              <a:t>段寄存器</a:t>
            </a:r>
            <a:endParaRPr sz="2050" dirty="0">
              <a:solidFill>
                <a:srgbClr val="000000"/>
              </a:solidFill>
              <a:latin typeface="黑体" panose="02010609060101010101" pitchFamily="2" charset="-122"/>
              <a:ea typeface="黑体" panose="02010609060101010101" pitchFamily="2" charset="-122"/>
            </a:endParaRPr>
          </a:p>
          <a:p>
            <a:pPr>
              <a:lnSpc>
                <a:spcPts val="855"/>
              </a:lnSpc>
              <a:buFont typeface="Arial" panose="020B0604020202020204"/>
              <a:buChar char="•"/>
              <a:tabLst>
                <a:tab pos="368935" algn="l"/>
                <a:tab pos="379730" algn="l"/>
              </a:tabLst>
              <a:defRPr/>
            </a:pPr>
            <a:endParaRPr sz="2050" dirty="0">
              <a:solidFill>
                <a:srgbClr val="000000"/>
              </a:solidFill>
              <a:latin typeface="楷体_GB2312" pitchFamily="1" charset="-122"/>
              <a:ea typeface="楷体_GB2312" pitchFamily="1" charset="-122"/>
            </a:endParaRPr>
          </a:p>
          <a:p>
            <a:pPr>
              <a:lnSpc>
                <a:spcPts val="855"/>
              </a:lnSpc>
              <a:buFont typeface="Arial" panose="020B0604020202020204"/>
              <a:buChar char="•"/>
              <a:tabLst>
                <a:tab pos="368935" algn="l"/>
                <a:tab pos="379730" algn="l"/>
              </a:tabLst>
              <a:defRPr/>
            </a:pPr>
            <a:endParaRPr sz="2050" dirty="0">
              <a:solidFill>
                <a:srgbClr val="000000"/>
              </a:solidFill>
              <a:latin typeface="楷体_GB2312" pitchFamily="1" charset="-122"/>
              <a:ea typeface="楷体_GB2312" pitchFamily="1" charset="-122"/>
            </a:endParaRPr>
          </a:p>
          <a:p>
            <a:pPr>
              <a:lnSpc>
                <a:spcPts val="1775"/>
              </a:lnSpc>
              <a:buFont typeface="Arial" panose="020B0604020202020204"/>
              <a:buChar char="•"/>
              <a:tabLst>
                <a:tab pos="368935" algn="l"/>
                <a:tab pos="379730" algn="l"/>
              </a:tabLst>
              <a:defRPr/>
            </a:pPr>
            <a:r>
              <a:rPr sz="2050" dirty="0">
                <a:solidFill>
                  <a:srgbClr val="000000"/>
                </a:solidFill>
                <a:latin typeface="楷体_GB2312" pitchFamily="1" charset="-122"/>
                <a:ea typeface="楷体_GB2312" pitchFamily="1" charset="-122"/>
              </a:rPr>
              <a:t>	</a:t>
            </a:r>
            <a:r>
              <a:rPr sz="1710" dirty="0">
                <a:solidFill>
                  <a:srgbClr val="000000"/>
                </a:solidFill>
                <a:latin typeface="Times New Roman" panose="02020603050405020304" pitchFamily="18" charset="0"/>
                <a:ea typeface="宋体" panose="02010600030101010101" pitchFamily="2" charset="-122"/>
              </a:rPr>
              <a:t>CS</a:t>
            </a:r>
          </a:p>
          <a:p>
            <a:pPr>
              <a:lnSpc>
                <a:spcPts val="855"/>
              </a:lnSpc>
              <a:buFont typeface="Arial" panose="020B0604020202020204"/>
              <a:buChar char="•"/>
              <a:tabLst>
                <a:tab pos="368935" algn="l"/>
                <a:tab pos="379730" algn="l"/>
              </a:tabLst>
              <a:defRPr/>
            </a:pPr>
            <a:endParaRPr sz="1710" dirty="0">
              <a:solidFill>
                <a:srgbClr val="000000"/>
              </a:solidFill>
              <a:latin typeface="Times New Roman" panose="02020603050405020304" pitchFamily="18" charset="0"/>
              <a:ea typeface="宋体" panose="02010600030101010101" pitchFamily="2" charset="-122"/>
            </a:endParaRPr>
          </a:p>
          <a:p>
            <a:pPr>
              <a:lnSpc>
                <a:spcPts val="2095"/>
              </a:lnSpc>
              <a:buFont typeface="Arial" panose="020B0604020202020204"/>
              <a:buChar char="•"/>
              <a:tabLst>
                <a:tab pos="368935" algn="l"/>
                <a:tab pos="379730" algn="l"/>
              </a:tabLst>
              <a:defRPr/>
            </a:pPr>
            <a:r>
              <a:rPr sz="1710" dirty="0">
                <a:solidFill>
                  <a:srgbClr val="000000"/>
                </a:solidFill>
                <a:latin typeface="Times New Roman" panose="02020603050405020304" pitchFamily="18" charset="0"/>
                <a:ea typeface="宋体" panose="02010600030101010101" pitchFamily="2" charset="-122"/>
              </a:rPr>
              <a:t>	DS</a:t>
            </a:r>
          </a:p>
          <a:p>
            <a:pPr>
              <a:lnSpc>
                <a:spcPts val="855"/>
              </a:lnSpc>
              <a:buFont typeface="Arial" panose="020B0604020202020204"/>
              <a:buChar char="•"/>
              <a:tabLst>
                <a:tab pos="368935" algn="l"/>
                <a:tab pos="379730" algn="l"/>
              </a:tabLst>
              <a:defRPr/>
            </a:pPr>
            <a:endParaRPr sz="1710" dirty="0">
              <a:solidFill>
                <a:srgbClr val="000000"/>
              </a:solidFill>
              <a:latin typeface="Times New Roman" panose="02020603050405020304" pitchFamily="18" charset="0"/>
              <a:ea typeface="宋体" panose="02010600030101010101" pitchFamily="2" charset="-122"/>
            </a:endParaRPr>
          </a:p>
          <a:p>
            <a:pPr>
              <a:lnSpc>
                <a:spcPts val="2085"/>
              </a:lnSpc>
              <a:buFont typeface="Arial" panose="020B0604020202020204"/>
              <a:buChar char="•"/>
              <a:tabLst>
                <a:tab pos="368935" algn="l"/>
                <a:tab pos="379730" algn="l"/>
              </a:tabLst>
              <a:defRPr/>
            </a:pPr>
            <a:r>
              <a:rPr sz="1710" dirty="0">
                <a:solidFill>
                  <a:srgbClr val="000000"/>
                </a:solidFill>
                <a:latin typeface="Times New Roman" panose="02020603050405020304" pitchFamily="18" charset="0"/>
                <a:ea typeface="宋体" panose="02010600030101010101" pitchFamily="2" charset="-122"/>
              </a:rPr>
              <a:t>		SS</a:t>
            </a:r>
          </a:p>
          <a:p>
            <a:pPr>
              <a:lnSpc>
                <a:spcPts val="855"/>
              </a:lnSpc>
              <a:buFont typeface="Arial" panose="020B0604020202020204"/>
              <a:buChar char="•"/>
              <a:tabLst>
                <a:tab pos="368935" algn="l"/>
                <a:tab pos="379730" algn="l"/>
              </a:tabLst>
              <a:defRPr/>
            </a:pPr>
            <a:endParaRPr sz="1710" dirty="0">
              <a:solidFill>
                <a:srgbClr val="000000"/>
              </a:solidFill>
              <a:latin typeface="Times New Roman" panose="02020603050405020304" pitchFamily="18" charset="0"/>
              <a:ea typeface="宋体" panose="02010600030101010101" pitchFamily="2" charset="-122"/>
            </a:endParaRPr>
          </a:p>
          <a:p>
            <a:pPr>
              <a:lnSpc>
                <a:spcPts val="2095"/>
              </a:lnSpc>
              <a:buFont typeface="Arial" panose="020B0604020202020204"/>
              <a:buChar char="•"/>
              <a:tabLst>
                <a:tab pos="368935" algn="l"/>
                <a:tab pos="379730" algn="l"/>
              </a:tabLst>
              <a:defRPr/>
            </a:pPr>
            <a:r>
              <a:rPr sz="1710" dirty="0">
                <a:solidFill>
                  <a:srgbClr val="000000"/>
                </a:solidFill>
                <a:latin typeface="Times New Roman" panose="02020603050405020304" pitchFamily="18" charset="0"/>
                <a:ea typeface="宋体" panose="02010600030101010101" pitchFamily="2" charset="-122"/>
              </a:rPr>
              <a:t>		ES</a:t>
            </a:r>
          </a:p>
        </p:txBody>
      </p:sp>
      <p:sp>
        <p:nvSpPr>
          <p:cNvPr id="26" name="Text Box 83"/>
          <p:cNvSpPr/>
          <p:nvPr/>
        </p:nvSpPr>
        <p:spPr>
          <a:xfrm>
            <a:off x="2519413" y="5443115"/>
            <a:ext cx="495300" cy="200025"/>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580"/>
              </a:lnSpc>
              <a:buFont typeface="Arial" panose="020B0604020202020204"/>
              <a:buChar char="•"/>
              <a:defRPr/>
            </a:pPr>
            <a:r>
              <a:rPr sz="1710">
                <a:solidFill>
                  <a:srgbClr val="000000"/>
                </a:solidFill>
                <a:latin typeface="Times New Roman" panose="02020603050405020304" pitchFamily="18" charset="0"/>
                <a:ea typeface="宋体" panose="02010600030101010101" pitchFamily="2" charset="-122"/>
              </a:rPr>
              <a:t>PSW</a:t>
            </a:r>
          </a:p>
        </p:txBody>
      </p:sp>
      <p:sp>
        <p:nvSpPr>
          <p:cNvPr id="27" name="Text Box 84"/>
          <p:cNvSpPr/>
          <p:nvPr/>
        </p:nvSpPr>
        <p:spPr>
          <a:xfrm>
            <a:off x="5028406" y="2335480"/>
            <a:ext cx="1041400" cy="260350"/>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2050"/>
              </a:lnSpc>
              <a:buFont typeface="Arial" panose="020B0604020202020204"/>
              <a:buChar char="•"/>
              <a:defRPr/>
            </a:pPr>
            <a:r>
              <a:rPr sz="2050" dirty="0" err="1">
                <a:solidFill>
                  <a:srgbClr val="000000"/>
                </a:solidFill>
                <a:latin typeface="黑体" panose="02010609060101010101" pitchFamily="2" charset="-122"/>
                <a:ea typeface="黑体" panose="02010609060101010101" pitchFamily="2" charset="-122"/>
              </a:rPr>
              <a:t>控制逻辑</a:t>
            </a:r>
            <a:endParaRPr sz="2050" dirty="0">
              <a:solidFill>
                <a:srgbClr val="000000"/>
              </a:solidFill>
              <a:latin typeface="黑体" panose="02010609060101010101" pitchFamily="2" charset="-122"/>
              <a:ea typeface="黑体" panose="02010609060101010101" pitchFamily="2" charset="-122"/>
            </a:endParaRPr>
          </a:p>
        </p:txBody>
      </p:sp>
    </p:spTree>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微型计算机的构成</a:t>
            </a:r>
          </a:p>
        </p:txBody>
      </p:sp>
      <p:pic>
        <p:nvPicPr>
          <p:cNvPr id="2" name="图片 1"/>
          <p:cNvPicPr>
            <a:picLocks noChangeAspect="1"/>
          </p:cNvPicPr>
          <p:nvPr/>
        </p:nvPicPr>
        <p:blipFill>
          <a:blip r:embed="rId3"/>
          <a:stretch>
            <a:fillRect/>
          </a:stretch>
        </p:blipFill>
        <p:spPr>
          <a:xfrm>
            <a:off x="704527" y="1412776"/>
            <a:ext cx="8441865" cy="5256584"/>
          </a:xfrm>
          <a:prstGeom prst="rect">
            <a:avLst/>
          </a:prstGeom>
        </p:spPr>
      </p:pic>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微型计算机系统的构成</a:t>
            </a:r>
          </a:p>
        </p:txBody>
      </p:sp>
      <p:sp>
        <p:nvSpPr>
          <p:cNvPr id="18435" name="Rectangle 3"/>
          <p:cNvSpPr>
            <a:spLocks noGrp="1" noChangeArrowheads="1"/>
          </p:cNvSpPr>
          <p:nvPr>
            <p:ph type="body" idx="1"/>
          </p:nvPr>
        </p:nvSpPr>
        <p:spPr>
          <a:xfrm>
            <a:off x="560512" y="1412776"/>
            <a:ext cx="9066212" cy="3591172"/>
          </a:xfrm>
        </p:spPr>
        <p:txBody>
          <a:bodyPr/>
          <a:lstStyle/>
          <a:p>
            <a:pPr>
              <a:lnSpc>
                <a:spcPts val="3355"/>
              </a:lnSpc>
              <a:buFont typeface="Arial" panose="020B0604020202020204"/>
              <a:buChar char="•"/>
              <a:tabLst>
                <a:tab pos="520700" algn="l"/>
                <a:tab pos="1009650" algn="l"/>
                <a:tab pos="4256405" algn="l"/>
              </a:tabLst>
              <a:defRPr/>
            </a:pPr>
            <a:r>
              <a:rPr lang="zh-CN" altLang="en-US" sz="2800" dirty="0">
                <a:solidFill>
                  <a:srgbClr val="000000"/>
                </a:solidFill>
                <a:latin typeface="黑体" panose="02010609060101010101" pitchFamily="2" charset="-122"/>
                <a:ea typeface="黑体" panose="02010609060101010101" pitchFamily="2" charset="-122"/>
              </a:rPr>
              <a:t>以微型计算机为中心</a:t>
            </a:r>
          </a:p>
          <a:p>
            <a:pPr marL="0" indent="0">
              <a:lnSpc>
                <a:spcPts val="855"/>
              </a:lnSpc>
              <a:buNone/>
              <a:tabLst>
                <a:tab pos="520700" algn="l"/>
                <a:tab pos="1009650" algn="l"/>
                <a:tab pos="4256405" algn="l"/>
              </a:tabLst>
              <a:defRPr/>
            </a:pPr>
            <a:endParaRPr lang="zh-CN" altLang="en-US" sz="2800" dirty="0">
              <a:solidFill>
                <a:srgbClr val="000000"/>
              </a:solidFill>
              <a:latin typeface="黑体" panose="02010609060101010101" pitchFamily="2" charset="-122"/>
              <a:ea typeface="黑体" panose="02010609060101010101" pitchFamily="2" charset="-122"/>
            </a:endParaRPr>
          </a:p>
          <a:p>
            <a:pPr>
              <a:lnSpc>
                <a:spcPct val="150000"/>
              </a:lnSpc>
              <a:buFont typeface="Arial" panose="020B0604020202020204"/>
              <a:buChar char="•"/>
              <a:tabLst>
                <a:tab pos="520700" algn="l"/>
                <a:tab pos="1009650" algn="l"/>
                <a:tab pos="4256405" algn="l"/>
              </a:tabLst>
              <a:defRPr/>
            </a:pPr>
            <a:r>
              <a:rPr lang="zh-CN" altLang="en-US" sz="2800" dirty="0">
                <a:solidFill>
                  <a:srgbClr val="000000"/>
                </a:solidFill>
                <a:latin typeface="黑体" panose="02010609060101010101" pitchFamily="2" charset="-122"/>
                <a:ea typeface="黑体" panose="02010609060101010101" pitchFamily="2" charset="-122"/>
              </a:rPr>
              <a:t>配以相应的外围设备以及控制微型计算机工作的软件。</a:t>
            </a:r>
          </a:p>
          <a:p>
            <a:pPr>
              <a:lnSpc>
                <a:spcPts val="855"/>
              </a:lnSpc>
              <a:buFont typeface="Arial" panose="020B0604020202020204"/>
              <a:buChar char="•"/>
              <a:tabLst>
                <a:tab pos="520700" algn="l"/>
                <a:tab pos="1009650" algn="l"/>
                <a:tab pos="4256405" algn="l"/>
              </a:tabLst>
              <a:defRPr/>
            </a:pPr>
            <a:endParaRPr lang="zh-CN" altLang="en-US" sz="3200" dirty="0">
              <a:solidFill>
                <a:srgbClr val="000000"/>
              </a:solidFill>
              <a:latin typeface="微软雅黑" panose="020B0503020204020204" pitchFamily="34" charset="-122"/>
              <a:ea typeface="微软雅黑" panose="020B0503020204020204" pitchFamily="34" charset="-122"/>
            </a:endParaRPr>
          </a:p>
          <a:p>
            <a:pPr>
              <a:lnSpc>
                <a:spcPts val="855"/>
              </a:lnSpc>
              <a:buFont typeface="Arial" panose="020B0604020202020204"/>
              <a:buChar char="•"/>
              <a:tabLst>
                <a:tab pos="520700" algn="l"/>
                <a:tab pos="1009650" algn="l"/>
                <a:tab pos="4256405" algn="l"/>
              </a:tabLst>
              <a:defRPr/>
            </a:pPr>
            <a:endParaRPr lang="zh-CN" altLang="en-US" sz="3200" dirty="0">
              <a:solidFill>
                <a:srgbClr val="000000"/>
              </a:solidFill>
              <a:latin typeface="微软雅黑" panose="020B0503020204020204" pitchFamily="34" charset="-122"/>
              <a:ea typeface="微软雅黑" panose="020B0503020204020204" pitchFamily="34" charset="-122"/>
            </a:endParaRPr>
          </a:p>
          <a:p>
            <a:pPr marL="0" indent="0">
              <a:lnSpc>
                <a:spcPts val="2610"/>
              </a:lnSpc>
              <a:buNone/>
              <a:tabLst>
                <a:tab pos="520700" algn="l"/>
                <a:tab pos="1009650" algn="l"/>
                <a:tab pos="4256405" algn="l"/>
              </a:tabLst>
              <a:defRPr/>
            </a:pPr>
            <a:r>
              <a:rPr lang="zh-CN" altLang="en-US" dirty="0">
                <a:solidFill>
                  <a:srgbClr val="000000"/>
                </a:solidFill>
                <a:latin typeface="微软雅黑" panose="020B0503020204020204" pitchFamily="34" charset="-122"/>
                <a:ea typeface="微软雅黑" panose="020B0503020204020204" pitchFamily="34" charset="-122"/>
              </a:rPr>
              <a:t>        </a:t>
            </a:r>
            <a:r>
              <a:rPr lang="zh-CN" altLang="en-US" sz="2800" dirty="0">
                <a:solidFill>
                  <a:srgbClr val="0000CC"/>
                </a:solidFill>
                <a:latin typeface="微软雅黑" panose="020B0503020204020204" pitchFamily="34" charset="-122"/>
                <a:ea typeface="微软雅黑" panose="020B0503020204020204" pitchFamily="34" charset="-122"/>
              </a:rPr>
              <a:t>系统软件</a:t>
            </a:r>
          </a:p>
          <a:p>
            <a:pPr>
              <a:lnSpc>
                <a:spcPts val="855"/>
              </a:lnSpc>
              <a:buFont typeface="Arial" panose="020B0604020202020204"/>
              <a:buChar char="•"/>
              <a:tabLst>
                <a:tab pos="520700" algn="l"/>
                <a:tab pos="1009650" algn="l"/>
                <a:tab pos="4256405" algn="l"/>
              </a:tabLst>
              <a:defRPr/>
            </a:pPr>
            <a:endParaRPr lang="zh-CN" altLang="en-US" sz="2800" dirty="0">
              <a:solidFill>
                <a:srgbClr val="0000CC"/>
              </a:solidFill>
              <a:latin typeface="微软雅黑" panose="020B0503020204020204" pitchFamily="34" charset="-122"/>
              <a:ea typeface="微软雅黑" panose="020B0503020204020204" pitchFamily="34" charset="-122"/>
            </a:endParaRPr>
          </a:p>
          <a:p>
            <a:pPr>
              <a:lnSpc>
                <a:spcPts val="855"/>
              </a:lnSpc>
              <a:buFont typeface="Arial" panose="020B0604020202020204"/>
              <a:buChar char="•"/>
              <a:tabLst>
                <a:tab pos="520700" algn="l"/>
                <a:tab pos="1009650" algn="l"/>
                <a:tab pos="4256405" algn="l"/>
              </a:tabLst>
              <a:defRPr/>
            </a:pPr>
            <a:endParaRPr lang="zh-CN" altLang="en-US" sz="2800" dirty="0">
              <a:solidFill>
                <a:srgbClr val="0000CC"/>
              </a:solidFill>
              <a:latin typeface="微软雅黑" panose="020B0503020204020204" pitchFamily="34" charset="-122"/>
              <a:ea typeface="微软雅黑" panose="020B0503020204020204" pitchFamily="34" charset="-122"/>
            </a:endParaRPr>
          </a:p>
          <a:p>
            <a:pPr marL="0" indent="0">
              <a:lnSpc>
                <a:spcPts val="2610"/>
              </a:lnSpc>
              <a:buNone/>
              <a:tabLst>
                <a:tab pos="520700" algn="l"/>
                <a:tab pos="1009650" algn="l"/>
                <a:tab pos="4256405" algn="l"/>
              </a:tabLst>
              <a:defRPr/>
            </a:pPr>
            <a:r>
              <a:rPr lang="zh-CN" altLang="en-US" sz="2800" dirty="0">
                <a:solidFill>
                  <a:srgbClr val="0000CC"/>
                </a:solidFill>
                <a:latin typeface="微软雅黑" panose="020B0503020204020204" pitchFamily="34" charset="-122"/>
                <a:ea typeface="微软雅黑" panose="020B0503020204020204" pitchFamily="34" charset="-122"/>
              </a:rPr>
              <a:t>         应用软件</a:t>
            </a: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a:stretch>
            <a:fillRect/>
          </a:stretch>
        </p:blipFill>
        <p:spPr>
          <a:xfrm>
            <a:off x="6033120" y="3212976"/>
            <a:ext cx="3138210" cy="2613273"/>
          </a:xfrm>
          <a:prstGeom prst="rect">
            <a:avLst/>
          </a:prstGeom>
        </p:spPr>
      </p:pic>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微型计算机的三个层次</a:t>
            </a:r>
          </a:p>
        </p:txBody>
      </p:sp>
      <p:pic>
        <p:nvPicPr>
          <p:cNvPr id="5" name="图片 4"/>
          <p:cNvPicPr>
            <a:picLocks noChangeAspect="1"/>
          </p:cNvPicPr>
          <p:nvPr/>
        </p:nvPicPr>
        <p:blipFill>
          <a:blip r:embed="rId2"/>
          <a:stretch>
            <a:fillRect/>
          </a:stretch>
        </p:blipFill>
        <p:spPr>
          <a:xfrm>
            <a:off x="1443080" y="1484784"/>
            <a:ext cx="6864314" cy="4320480"/>
          </a:xfrm>
          <a:prstGeom prst="rect">
            <a:avLst/>
          </a:prstGeom>
        </p:spPr>
      </p:pic>
      <p:sp>
        <p:nvSpPr>
          <p:cNvPr id="36" name="Text Box 7"/>
          <p:cNvSpPr/>
          <p:nvPr/>
        </p:nvSpPr>
        <p:spPr>
          <a:xfrm>
            <a:off x="2792760" y="2708920"/>
            <a:ext cx="568325" cy="190500"/>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485"/>
              </a:lnSpc>
              <a:buFont typeface="Arial" panose="020B0604020202020204"/>
              <a:buChar char="•"/>
              <a:defRPr/>
            </a:pPr>
            <a:r>
              <a:rPr sz="1455" dirty="0" err="1">
                <a:solidFill>
                  <a:srgbClr val="000000"/>
                </a:solidFill>
                <a:latin typeface="黑体" panose="02010609060101010101" pitchFamily="2" charset="-122"/>
                <a:ea typeface="黑体" panose="02010609060101010101" pitchFamily="2" charset="-122"/>
              </a:rPr>
              <a:t>运算器</a:t>
            </a:r>
            <a:endParaRPr sz="1455" dirty="0">
              <a:solidFill>
                <a:srgbClr val="000000"/>
              </a:solidFill>
              <a:latin typeface="黑体" panose="02010609060101010101" pitchFamily="2" charset="-122"/>
              <a:ea typeface="黑体" panose="02010609060101010101" pitchFamily="2" charset="-122"/>
            </a:endParaRPr>
          </a:p>
        </p:txBody>
      </p:sp>
      <p:sp>
        <p:nvSpPr>
          <p:cNvPr id="37" name="Text Box 8"/>
          <p:cNvSpPr/>
          <p:nvPr/>
        </p:nvSpPr>
        <p:spPr>
          <a:xfrm>
            <a:off x="4570760" y="2708920"/>
            <a:ext cx="569912" cy="190500"/>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485"/>
              </a:lnSpc>
              <a:buFont typeface="Arial" panose="020B0604020202020204"/>
              <a:buChar char="•"/>
              <a:defRPr/>
            </a:pPr>
            <a:r>
              <a:rPr sz="1455">
                <a:solidFill>
                  <a:srgbClr val="000000"/>
                </a:solidFill>
                <a:latin typeface="黑体" panose="02010609060101010101" pitchFamily="2" charset="-122"/>
                <a:ea typeface="黑体" panose="02010609060101010101" pitchFamily="2" charset="-122"/>
              </a:rPr>
              <a:t>控制器</a:t>
            </a:r>
          </a:p>
        </p:txBody>
      </p:sp>
      <p:sp>
        <p:nvSpPr>
          <p:cNvPr id="38" name="Text Box 9"/>
          <p:cNvSpPr/>
          <p:nvPr/>
        </p:nvSpPr>
        <p:spPr>
          <a:xfrm>
            <a:off x="6345585" y="2708920"/>
            <a:ext cx="757237" cy="190500"/>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485"/>
              </a:lnSpc>
              <a:buFont typeface="Arial" panose="020B0604020202020204"/>
              <a:buChar char="•"/>
              <a:defRPr/>
            </a:pPr>
            <a:r>
              <a:rPr sz="1455">
                <a:solidFill>
                  <a:srgbClr val="000000"/>
                </a:solidFill>
                <a:latin typeface="黑体" panose="02010609060101010101" pitchFamily="2" charset="-122"/>
                <a:ea typeface="黑体" panose="02010609060101010101" pitchFamily="2" charset="-122"/>
              </a:rPr>
              <a:t>寄存器组</a:t>
            </a:r>
          </a:p>
        </p:txBody>
      </p:sp>
      <p:sp>
        <p:nvSpPr>
          <p:cNvPr id="39" name="Text Box 10"/>
          <p:cNvSpPr/>
          <p:nvPr/>
        </p:nvSpPr>
        <p:spPr>
          <a:xfrm>
            <a:off x="4083397" y="4429770"/>
            <a:ext cx="431800" cy="171450"/>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345"/>
              </a:lnSpc>
              <a:buFont typeface="Arial" panose="020B0604020202020204"/>
              <a:buChar char="•"/>
              <a:defRPr/>
            </a:pPr>
            <a:r>
              <a:rPr sz="1455">
                <a:solidFill>
                  <a:srgbClr val="000000"/>
                </a:solidFill>
                <a:latin typeface="黑体" panose="02010609060101010101" pitchFamily="2" charset="-122"/>
                <a:ea typeface="黑体" panose="02010609060101010101" pitchFamily="2" charset="-122"/>
              </a:rPr>
              <a:t>ROM</a:t>
            </a:r>
          </a:p>
        </p:txBody>
      </p:sp>
      <p:sp>
        <p:nvSpPr>
          <p:cNvPr id="40" name="Text Box 11"/>
          <p:cNvSpPr/>
          <p:nvPr/>
        </p:nvSpPr>
        <p:spPr>
          <a:xfrm>
            <a:off x="5372447" y="3123257"/>
            <a:ext cx="757238" cy="188913"/>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485"/>
              </a:lnSpc>
              <a:buFont typeface="Arial" panose="020B0604020202020204"/>
              <a:buChar char="•"/>
              <a:defRPr/>
            </a:pPr>
            <a:r>
              <a:rPr sz="1455" dirty="0" err="1">
                <a:solidFill>
                  <a:srgbClr val="000000"/>
                </a:solidFill>
                <a:latin typeface="黑体" panose="02010609060101010101" pitchFamily="2" charset="-122"/>
                <a:ea typeface="黑体" panose="02010609060101010101" pitchFamily="2" charset="-122"/>
              </a:rPr>
              <a:t>系统总线</a:t>
            </a:r>
            <a:endParaRPr sz="1455" dirty="0">
              <a:solidFill>
                <a:srgbClr val="000000"/>
              </a:solidFill>
              <a:latin typeface="黑体" panose="02010609060101010101" pitchFamily="2" charset="-122"/>
              <a:ea typeface="黑体" panose="02010609060101010101" pitchFamily="2" charset="-122"/>
            </a:endParaRPr>
          </a:p>
        </p:txBody>
      </p:sp>
      <p:sp>
        <p:nvSpPr>
          <p:cNvPr id="41" name="Text Box 12"/>
          <p:cNvSpPr/>
          <p:nvPr/>
        </p:nvSpPr>
        <p:spPr>
          <a:xfrm>
            <a:off x="2792760" y="4429770"/>
            <a:ext cx="1050925" cy="998537"/>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345"/>
              </a:lnSpc>
              <a:buFont typeface="Arial" panose="020B0604020202020204"/>
              <a:buChar char="•"/>
              <a:tabLst>
                <a:tab pos="292735" algn="l"/>
              </a:tabLst>
              <a:defRPr/>
            </a:pPr>
            <a:r>
              <a:rPr sz="1455">
                <a:solidFill>
                  <a:srgbClr val="000000"/>
                </a:solidFill>
                <a:latin typeface="黑体" panose="02010609060101010101" pitchFamily="2" charset="-122"/>
                <a:ea typeface="黑体" panose="02010609060101010101" pitchFamily="2" charset="-122"/>
              </a:rPr>
              <a:t>RAM</a:t>
            </a:r>
          </a:p>
          <a:p>
            <a:pPr>
              <a:lnSpc>
                <a:spcPts val="855"/>
              </a:lnSpc>
              <a:buFont typeface="Arial" panose="020B0604020202020204"/>
              <a:buChar char="•"/>
              <a:tabLst>
                <a:tab pos="292735" algn="l"/>
              </a:tabLst>
              <a:defRPr/>
            </a:pPr>
            <a:endParaRPr sz="1455">
              <a:solidFill>
                <a:srgbClr val="000000"/>
              </a:solidFill>
              <a:latin typeface="黑体" panose="02010609060101010101" pitchFamily="2" charset="-122"/>
              <a:ea typeface="黑体" panose="02010609060101010101" pitchFamily="2" charset="-122"/>
            </a:endParaRPr>
          </a:p>
          <a:p>
            <a:pPr>
              <a:lnSpc>
                <a:spcPts val="855"/>
              </a:lnSpc>
              <a:buFont typeface="Arial" panose="020B0604020202020204"/>
              <a:buChar char="•"/>
              <a:tabLst>
                <a:tab pos="292735" algn="l"/>
              </a:tabLst>
              <a:defRPr/>
            </a:pPr>
            <a:endParaRPr sz="1455">
              <a:solidFill>
                <a:srgbClr val="000000"/>
              </a:solidFill>
              <a:latin typeface="黑体" panose="02010609060101010101" pitchFamily="2" charset="-122"/>
              <a:ea typeface="黑体" panose="02010609060101010101" pitchFamily="2" charset="-122"/>
            </a:endParaRPr>
          </a:p>
          <a:p>
            <a:pPr>
              <a:lnSpc>
                <a:spcPts val="855"/>
              </a:lnSpc>
              <a:buFont typeface="Arial" panose="020B0604020202020204"/>
              <a:buChar char="•"/>
              <a:tabLst>
                <a:tab pos="292735" algn="l"/>
              </a:tabLst>
              <a:defRPr/>
            </a:pPr>
            <a:endParaRPr sz="1455">
              <a:solidFill>
                <a:srgbClr val="000000"/>
              </a:solidFill>
              <a:latin typeface="黑体" panose="02010609060101010101" pitchFamily="2" charset="-122"/>
              <a:ea typeface="黑体" panose="02010609060101010101" pitchFamily="2" charset="-122"/>
            </a:endParaRPr>
          </a:p>
          <a:p>
            <a:pPr>
              <a:lnSpc>
                <a:spcPts val="855"/>
              </a:lnSpc>
              <a:buFont typeface="Arial" panose="020B0604020202020204"/>
              <a:buChar char="•"/>
              <a:tabLst>
                <a:tab pos="292735" algn="l"/>
              </a:tabLst>
              <a:defRPr/>
            </a:pPr>
            <a:endParaRPr sz="1455">
              <a:solidFill>
                <a:srgbClr val="000000"/>
              </a:solidFill>
              <a:latin typeface="黑体" panose="02010609060101010101" pitchFamily="2" charset="-122"/>
              <a:ea typeface="黑体" panose="02010609060101010101" pitchFamily="2" charset="-122"/>
            </a:endParaRPr>
          </a:p>
          <a:p>
            <a:pPr>
              <a:lnSpc>
                <a:spcPts val="855"/>
              </a:lnSpc>
              <a:buFont typeface="Arial" panose="020B0604020202020204"/>
              <a:buChar char="•"/>
              <a:tabLst>
                <a:tab pos="292735" algn="l"/>
              </a:tabLst>
              <a:defRPr/>
            </a:pPr>
            <a:endParaRPr sz="1455">
              <a:solidFill>
                <a:srgbClr val="000000"/>
              </a:solidFill>
              <a:latin typeface="黑体" panose="02010609060101010101" pitchFamily="2" charset="-122"/>
              <a:ea typeface="黑体" panose="02010609060101010101" pitchFamily="2" charset="-122"/>
            </a:endParaRPr>
          </a:p>
          <a:p>
            <a:pPr>
              <a:lnSpc>
                <a:spcPts val="2225"/>
              </a:lnSpc>
              <a:buFont typeface="Arial" panose="020B0604020202020204"/>
              <a:buChar char="•"/>
              <a:tabLst>
                <a:tab pos="292735" algn="l"/>
              </a:tabLst>
              <a:defRPr/>
            </a:pPr>
            <a:r>
              <a:rPr sz="1455">
                <a:solidFill>
                  <a:srgbClr val="000000"/>
                </a:solidFill>
                <a:latin typeface="黑体" panose="02010609060101010101" pitchFamily="2" charset="-122"/>
                <a:ea typeface="黑体" panose="02010609060101010101" pitchFamily="2" charset="-122"/>
              </a:rPr>
              <a:t>	系统软件</a:t>
            </a:r>
          </a:p>
        </p:txBody>
      </p:sp>
      <p:sp>
        <p:nvSpPr>
          <p:cNvPr id="42" name="Text Box 13"/>
          <p:cNvSpPr/>
          <p:nvPr/>
        </p:nvSpPr>
        <p:spPr>
          <a:xfrm>
            <a:off x="5216872" y="4398020"/>
            <a:ext cx="674688" cy="1042987"/>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605"/>
              </a:lnSpc>
              <a:buFont typeface="Arial" panose="020B0604020202020204"/>
              <a:buChar char="•"/>
              <a:defRPr/>
            </a:pPr>
            <a:r>
              <a:rPr sz="1455">
                <a:solidFill>
                  <a:srgbClr val="000000"/>
                </a:solidFill>
                <a:latin typeface="黑体" panose="02010609060101010101" pitchFamily="2" charset="-122"/>
                <a:ea typeface="黑体" panose="02010609060101010101" pitchFamily="2" charset="-122"/>
              </a:rPr>
              <a:t>I/O 接口</a:t>
            </a:r>
          </a:p>
          <a:p>
            <a:pPr>
              <a:lnSpc>
                <a:spcPts val="855"/>
              </a:lnSpc>
              <a:buFont typeface="Arial" panose="020B0604020202020204"/>
              <a:buChar char="•"/>
              <a:defRPr/>
            </a:pPr>
            <a:endParaRPr sz="1455">
              <a:solidFill>
                <a:srgbClr val="000000"/>
              </a:solidFill>
              <a:latin typeface="黑体" panose="02010609060101010101" pitchFamily="2" charset="-122"/>
              <a:ea typeface="黑体" panose="02010609060101010101" pitchFamily="2" charset="-122"/>
            </a:endParaRPr>
          </a:p>
          <a:p>
            <a:pPr>
              <a:lnSpc>
                <a:spcPts val="855"/>
              </a:lnSpc>
              <a:buFont typeface="Arial" panose="020B0604020202020204"/>
              <a:buChar char="•"/>
              <a:defRPr/>
            </a:pPr>
            <a:endParaRPr sz="1455">
              <a:solidFill>
                <a:srgbClr val="000000"/>
              </a:solidFill>
              <a:latin typeface="黑体" panose="02010609060101010101" pitchFamily="2" charset="-122"/>
              <a:ea typeface="黑体" panose="02010609060101010101" pitchFamily="2" charset="-122"/>
            </a:endParaRPr>
          </a:p>
          <a:p>
            <a:pPr>
              <a:lnSpc>
                <a:spcPts val="855"/>
              </a:lnSpc>
              <a:buFont typeface="Arial" panose="020B0604020202020204"/>
              <a:buChar char="•"/>
              <a:defRPr/>
            </a:pPr>
            <a:endParaRPr sz="1455">
              <a:solidFill>
                <a:srgbClr val="000000"/>
              </a:solidFill>
              <a:latin typeface="黑体" panose="02010609060101010101" pitchFamily="2" charset="-122"/>
              <a:ea typeface="黑体" panose="02010609060101010101" pitchFamily="2" charset="-122"/>
            </a:endParaRPr>
          </a:p>
          <a:p>
            <a:pPr>
              <a:lnSpc>
                <a:spcPts val="855"/>
              </a:lnSpc>
              <a:buFont typeface="Arial" panose="020B0604020202020204"/>
              <a:buChar char="•"/>
              <a:defRPr/>
            </a:pPr>
            <a:endParaRPr sz="1455">
              <a:solidFill>
                <a:srgbClr val="000000"/>
              </a:solidFill>
              <a:latin typeface="黑体" panose="02010609060101010101" pitchFamily="2" charset="-122"/>
              <a:ea typeface="黑体" panose="02010609060101010101" pitchFamily="2" charset="-122"/>
            </a:endParaRPr>
          </a:p>
          <a:p>
            <a:pPr>
              <a:lnSpc>
                <a:spcPts val="855"/>
              </a:lnSpc>
              <a:buFont typeface="Arial" panose="020B0604020202020204"/>
              <a:buChar char="•"/>
              <a:defRPr/>
            </a:pPr>
            <a:endParaRPr sz="1455">
              <a:solidFill>
                <a:srgbClr val="000000"/>
              </a:solidFill>
              <a:latin typeface="黑体" panose="02010609060101010101" pitchFamily="2" charset="-122"/>
              <a:ea typeface="黑体" panose="02010609060101010101" pitchFamily="2" charset="-122"/>
            </a:endParaRPr>
          </a:p>
          <a:p>
            <a:pPr>
              <a:lnSpc>
                <a:spcPts val="2340"/>
              </a:lnSpc>
              <a:buFont typeface="Arial" panose="020B0604020202020204"/>
              <a:buChar char="•"/>
              <a:defRPr/>
            </a:pPr>
            <a:r>
              <a:rPr sz="1455">
                <a:solidFill>
                  <a:srgbClr val="000000"/>
                </a:solidFill>
                <a:latin typeface="黑体" panose="02010609060101010101" pitchFamily="2" charset="-122"/>
                <a:ea typeface="黑体" panose="02010609060101010101" pitchFamily="2" charset="-122"/>
              </a:rPr>
              <a:t>I/O 设备</a:t>
            </a:r>
          </a:p>
        </p:txBody>
      </p:sp>
      <p:sp>
        <p:nvSpPr>
          <p:cNvPr id="43" name="Text Box 14"/>
          <p:cNvSpPr/>
          <p:nvPr/>
        </p:nvSpPr>
        <p:spPr>
          <a:xfrm>
            <a:off x="6509097" y="4398020"/>
            <a:ext cx="674688" cy="1042987"/>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605"/>
              </a:lnSpc>
              <a:buFont typeface="Arial" panose="020B0604020202020204"/>
              <a:buChar char="•"/>
              <a:defRPr/>
            </a:pPr>
            <a:r>
              <a:rPr sz="1455" dirty="0">
                <a:solidFill>
                  <a:srgbClr val="000000"/>
                </a:solidFill>
                <a:latin typeface="黑体" panose="02010609060101010101" pitchFamily="2" charset="-122"/>
                <a:ea typeface="黑体" panose="02010609060101010101" pitchFamily="2" charset="-122"/>
              </a:rPr>
              <a:t>I/O </a:t>
            </a:r>
            <a:r>
              <a:rPr sz="1455" dirty="0" err="1">
                <a:solidFill>
                  <a:srgbClr val="000000"/>
                </a:solidFill>
                <a:latin typeface="黑体" panose="02010609060101010101" pitchFamily="2" charset="-122"/>
                <a:ea typeface="黑体" panose="02010609060101010101" pitchFamily="2" charset="-122"/>
              </a:rPr>
              <a:t>接口</a:t>
            </a:r>
            <a:endParaRPr sz="1455" dirty="0">
              <a:solidFill>
                <a:srgbClr val="000000"/>
              </a:solidFill>
              <a:latin typeface="黑体" panose="02010609060101010101" pitchFamily="2" charset="-122"/>
              <a:ea typeface="黑体" panose="02010609060101010101" pitchFamily="2" charset="-122"/>
            </a:endParaRPr>
          </a:p>
          <a:p>
            <a:pPr>
              <a:lnSpc>
                <a:spcPts val="855"/>
              </a:lnSpc>
              <a:buFont typeface="Arial" panose="020B0604020202020204"/>
              <a:buChar char="•"/>
              <a:defRPr/>
            </a:pPr>
            <a:endParaRPr sz="1455" dirty="0">
              <a:solidFill>
                <a:srgbClr val="000000"/>
              </a:solidFill>
              <a:latin typeface="黑体" panose="02010609060101010101" pitchFamily="2" charset="-122"/>
              <a:ea typeface="黑体" panose="02010609060101010101" pitchFamily="2" charset="-122"/>
            </a:endParaRPr>
          </a:p>
          <a:p>
            <a:pPr>
              <a:lnSpc>
                <a:spcPts val="855"/>
              </a:lnSpc>
              <a:buFont typeface="Arial" panose="020B0604020202020204"/>
              <a:buChar char="•"/>
              <a:defRPr/>
            </a:pPr>
            <a:endParaRPr sz="1455" dirty="0">
              <a:solidFill>
                <a:srgbClr val="000000"/>
              </a:solidFill>
              <a:latin typeface="黑体" panose="02010609060101010101" pitchFamily="2" charset="-122"/>
              <a:ea typeface="黑体" panose="02010609060101010101" pitchFamily="2" charset="-122"/>
            </a:endParaRPr>
          </a:p>
          <a:p>
            <a:pPr>
              <a:lnSpc>
                <a:spcPts val="855"/>
              </a:lnSpc>
              <a:buFont typeface="Arial" panose="020B0604020202020204"/>
              <a:buChar char="•"/>
              <a:defRPr/>
            </a:pPr>
            <a:endParaRPr sz="1455" dirty="0">
              <a:solidFill>
                <a:srgbClr val="000000"/>
              </a:solidFill>
              <a:latin typeface="黑体" panose="02010609060101010101" pitchFamily="2" charset="-122"/>
              <a:ea typeface="黑体" panose="02010609060101010101" pitchFamily="2" charset="-122"/>
            </a:endParaRPr>
          </a:p>
          <a:p>
            <a:pPr>
              <a:lnSpc>
                <a:spcPts val="855"/>
              </a:lnSpc>
              <a:buFont typeface="Arial" panose="020B0604020202020204"/>
              <a:buChar char="•"/>
              <a:defRPr/>
            </a:pPr>
            <a:endParaRPr sz="1455" dirty="0">
              <a:solidFill>
                <a:srgbClr val="000000"/>
              </a:solidFill>
              <a:latin typeface="黑体" panose="02010609060101010101" pitchFamily="2" charset="-122"/>
              <a:ea typeface="黑体" panose="02010609060101010101" pitchFamily="2" charset="-122"/>
            </a:endParaRPr>
          </a:p>
          <a:p>
            <a:pPr>
              <a:lnSpc>
                <a:spcPts val="855"/>
              </a:lnSpc>
              <a:buFont typeface="Arial" panose="020B0604020202020204"/>
              <a:buChar char="•"/>
              <a:defRPr/>
            </a:pPr>
            <a:endParaRPr sz="1455" dirty="0">
              <a:solidFill>
                <a:srgbClr val="000000"/>
              </a:solidFill>
              <a:latin typeface="黑体" panose="02010609060101010101" pitchFamily="2" charset="-122"/>
              <a:ea typeface="黑体" panose="02010609060101010101" pitchFamily="2" charset="-122"/>
            </a:endParaRPr>
          </a:p>
          <a:p>
            <a:pPr>
              <a:lnSpc>
                <a:spcPts val="2340"/>
              </a:lnSpc>
              <a:buFont typeface="Arial" panose="020B0604020202020204"/>
              <a:buChar char="•"/>
              <a:defRPr/>
            </a:pPr>
            <a:r>
              <a:rPr sz="1455" dirty="0">
                <a:solidFill>
                  <a:srgbClr val="000000"/>
                </a:solidFill>
                <a:latin typeface="黑体" panose="02010609060101010101" pitchFamily="2" charset="-122"/>
                <a:ea typeface="黑体" panose="02010609060101010101" pitchFamily="2" charset="-122"/>
              </a:rPr>
              <a:t>I/O </a:t>
            </a:r>
            <a:r>
              <a:rPr sz="1455" dirty="0" err="1">
                <a:solidFill>
                  <a:srgbClr val="000000"/>
                </a:solidFill>
                <a:latin typeface="黑体" panose="02010609060101010101" pitchFamily="2" charset="-122"/>
                <a:ea typeface="黑体" panose="02010609060101010101" pitchFamily="2" charset="-122"/>
              </a:rPr>
              <a:t>设备</a:t>
            </a:r>
            <a:endParaRPr sz="1455" dirty="0">
              <a:solidFill>
                <a:srgbClr val="000000"/>
              </a:solidFill>
              <a:latin typeface="黑体" panose="02010609060101010101" pitchFamily="2" charset="-122"/>
              <a:ea typeface="黑体" panose="02010609060101010101" pitchFamily="2" charset="-122"/>
            </a:endParaRPr>
          </a:p>
        </p:txBody>
      </p:sp>
      <p:sp>
        <p:nvSpPr>
          <p:cNvPr id="44" name="Text Box 15"/>
          <p:cNvSpPr/>
          <p:nvPr/>
        </p:nvSpPr>
        <p:spPr>
          <a:xfrm>
            <a:off x="2636520" y="692785"/>
            <a:ext cx="3709035" cy="1697355"/>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3750"/>
              </a:lnSpc>
              <a:tabLst>
                <a:tab pos="4669155" algn="l"/>
              </a:tabLst>
              <a:defRPr/>
            </a:pPr>
            <a:endParaRPr sz="3760" dirty="0">
              <a:solidFill>
                <a:srgbClr val="9A0033"/>
              </a:solidFill>
              <a:latin typeface="黑体" panose="02010609060101010101" pitchFamily="2" charset="-122"/>
              <a:ea typeface="黑体" panose="02010609060101010101" pitchFamily="2" charset="-122"/>
            </a:endParaRPr>
          </a:p>
          <a:p>
            <a:pPr>
              <a:lnSpc>
                <a:spcPts val="855"/>
              </a:lnSpc>
              <a:buFont typeface="Arial" panose="020B0604020202020204"/>
              <a:buChar char="•"/>
              <a:tabLst>
                <a:tab pos="4669155" algn="l"/>
              </a:tabLst>
              <a:defRPr/>
            </a:pPr>
            <a:endParaRPr sz="3760" dirty="0">
              <a:solidFill>
                <a:srgbClr val="9A0033"/>
              </a:solidFill>
              <a:latin typeface="黑体" panose="02010609060101010101" pitchFamily="2" charset="-122"/>
              <a:ea typeface="黑体" panose="02010609060101010101" pitchFamily="2" charset="-122"/>
            </a:endParaRPr>
          </a:p>
          <a:p>
            <a:pPr>
              <a:lnSpc>
                <a:spcPts val="855"/>
              </a:lnSpc>
              <a:buFont typeface="Arial" panose="020B0604020202020204"/>
              <a:buChar char="•"/>
              <a:tabLst>
                <a:tab pos="4669155" algn="l"/>
              </a:tabLst>
              <a:defRPr/>
            </a:pPr>
            <a:endParaRPr sz="3760" dirty="0">
              <a:solidFill>
                <a:srgbClr val="9A0033"/>
              </a:solidFill>
              <a:latin typeface="黑体" panose="02010609060101010101" pitchFamily="2" charset="-122"/>
              <a:ea typeface="黑体" panose="02010609060101010101" pitchFamily="2" charset="-122"/>
            </a:endParaRPr>
          </a:p>
          <a:p>
            <a:pPr>
              <a:lnSpc>
                <a:spcPts val="855"/>
              </a:lnSpc>
              <a:buFont typeface="Arial" panose="020B0604020202020204"/>
              <a:buChar char="•"/>
              <a:tabLst>
                <a:tab pos="4669155" algn="l"/>
              </a:tabLst>
              <a:defRPr/>
            </a:pPr>
            <a:endParaRPr sz="3760" dirty="0">
              <a:solidFill>
                <a:srgbClr val="9A0033"/>
              </a:solidFill>
              <a:latin typeface="黑体" panose="02010609060101010101" pitchFamily="2" charset="-122"/>
              <a:ea typeface="黑体" panose="02010609060101010101" pitchFamily="2" charset="-122"/>
            </a:endParaRPr>
          </a:p>
          <a:p>
            <a:pPr algn="l">
              <a:lnSpc>
                <a:spcPts val="1955"/>
              </a:lnSpc>
              <a:buFont typeface="Arial" panose="020B0604020202020204"/>
              <a:buChar char="•"/>
              <a:tabLst>
                <a:tab pos="4669155" algn="l"/>
              </a:tabLst>
              <a:defRPr/>
            </a:pPr>
            <a:r>
              <a:rPr lang="en-US" sz="3760" dirty="0">
                <a:solidFill>
                  <a:srgbClr val="9A0033"/>
                </a:solidFill>
                <a:latin typeface="黑体" panose="02010609060101010101" pitchFamily="2" charset="-122"/>
                <a:ea typeface="黑体" panose="02010609060101010101" pitchFamily="2" charset="-122"/>
              </a:rPr>
              <a:t>              </a:t>
            </a:r>
            <a:r>
              <a:rPr sz="2400" dirty="0" err="1">
                <a:solidFill>
                  <a:srgbClr val="0000FF"/>
                </a:solidFill>
                <a:latin typeface="黑体" panose="02010609060101010101" pitchFamily="2" charset="-122"/>
                <a:ea typeface="黑体" panose="02010609060101010101" pitchFamily="2" charset="-122"/>
              </a:rPr>
              <a:t>微机系统</a:t>
            </a:r>
            <a:endParaRPr sz="2400" dirty="0">
              <a:solidFill>
                <a:srgbClr val="0000FF"/>
              </a:solidFill>
              <a:latin typeface="黑体" panose="02010609060101010101" pitchFamily="2" charset="-122"/>
              <a:ea typeface="黑体" panose="02010609060101010101" pitchFamily="2" charset="-122"/>
            </a:endParaRPr>
          </a:p>
          <a:p>
            <a:pPr algn="l">
              <a:lnSpc>
                <a:spcPts val="855"/>
              </a:lnSpc>
              <a:buFont typeface="Arial" panose="020B0604020202020204"/>
              <a:buChar char="•"/>
              <a:tabLst>
                <a:tab pos="4669155" algn="l"/>
              </a:tabLst>
              <a:defRPr/>
            </a:pPr>
            <a:endParaRPr sz="2400" dirty="0">
              <a:solidFill>
                <a:srgbClr val="0000FF"/>
              </a:solidFill>
              <a:latin typeface="华文仿宋" panose="02010600040101010101" pitchFamily="2" charset="-122"/>
              <a:ea typeface="华文仿宋" panose="02010600040101010101" pitchFamily="2" charset="-122"/>
            </a:endParaRPr>
          </a:p>
          <a:p>
            <a:pPr algn="l">
              <a:lnSpc>
                <a:spcPts val="1990"/>
              </a:lnSpc>
              <a:buFont typeface="Arial" panose="020B0604020202020204"/>
              <a:buChar char="•"/>
              <a:tabLst>
                <a:tab pos="4669155" algn="l"/>
              </a:tabLst>
              <a:defRPr/>
            </a:pPr>
            <a:r>
              <a:rPr lang="en-US" sz="2400" dirty="0">
                <a:solidFill>
                  <a:srgbClr val="0000FF"/>
                </a:solidFill>
                <a:latin typeface="华文仿宋" panose="02010600040101010101" pitchFamily="2" charset="-122"/>
                <a:ea typeface="华文仿宋" panose="02010600040101010101" pitchFamily="2" charset="-122"/>
              </a:rPr>
              <a:t>                                             </a:t>
            </a:r>
            <a:r>
              <a:rPr sz="2400" dirty="0" err="1">
                <a:solidFill>
                  <a:srgbClr val="0000FF"/>
                </a:solidFill>
                <a:latin typeface="黑体" panose="02010609060101010101" pitchFamily="2" charset="-122"/>
                <a:ea typeface="黑体" panose="02010609060101010101" pitchFamily="2" charset="-122"/>
              </a:rPr>
              <a:t>微机</a:t>
            </a:r>
            <a:endParaRPr sz="2400" dirty="0">
              <a:solidFill>
                <a:srgbClr val="0000FF"/>
              </a:solidFill>
              <a:latin typeface="黑体" panose="02010609060101010101" pitchFamily="2" charset="-122"/>
              <a:ea typeface="黑体" panose="02010609060101010101" pitchFamily="2" charset="-122"/>
            </a:endParaRPr>
          </a:p>
          <a:p>
            <a:pPr algn="l">
              <a:lnSpc>
                <a:spcPts val="2245"/>
              </a:lnSpc>
              <a:buFont typeface="Arial" panose="020B0604020202020204"/>
              <a:buChar char="•"/>
              <a:tabLst>
                <a:tab pos="4669155" algn="l"/>
              </a:tabLst>
              <a:defRPr/>
            </a:pPr>
            <a:r>
              <a:rPr lang="en-US" sz="2400" dirty="0">
                <a:solidFill>
                  <a:srgbClr val="0000FF"/>
                </a:solidFill>
                <a:latin typeface="华文仿宋" panose="02010600040101010101" pitchFamily="2" charset="-122"/>
                <a:ea typeface="华文仿宋" panose="02010600040101010101" pitchFamily="2" charset="-122"/>
              </a:rPr>
              <a:t>                                             </a:t>
            </a:r>
            <a:r>
              <a:rPr sz="2400" dirty="0" err="1">
                <a:solidFill>
                  <a:srgbClr val="0000FF"/>
                </a:solidFill>
                <a:latin typeface="黑体" panose="02010609060101010101" pitchFamily="2" charset="-122"/>
                <a:ea typeface="黑体" panose="02010609060101010101" pitchFamily="2" charset="-122"/>
              </a:rPr>
              <a:t>微处理器</a:t>
            </a:r>
            <a:endParaRPr sz="2400" dirty="0">
              <a:solidFill>
                <a:srgbClr val="0000FF"/>
              </a:solidFill>
              <a:latin typeface="黑体" panose="02010609060101010101" pitchFamily="2" charset="-122"/>
              <a:ea typeface="黑体" panose="02010609060101010101" pitchFamily="2" charset="-122"/>
            </a:endParaRPr>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9840" y="188640"/>
            <a:ext cx="9066212" cy="792088"/>
          </a:xfrm>
        </p:spPr>
        <p:txBody>
          <a:bodyPr/>
          <a:lstStyle/>
          <a:p>
            <a:r>
              <a:rPr lang="zh-CN" altLang="en-US" dirty="0">
                <a:latin typeface="黑体" panose="02010609060101010101" pitchFamily="2" charset="-122"/>
                <a:ea typeface="黑体" panose="02010609060101010101" pitchFamily="2" charset="-122"/>
              </a:rPr>
              <a:t>微型计算机系统的构成</a:t>
            </a:r>
          </a:p>
        </p:txBody>
      </p:sp>
      <p:pic>
        <p:nvPicPr>
          <p:cNvPr id="19" name="图片 18"/>
          <p:cNvPicPr>
            <a:picLocks noChangeAspect="1"/>
          </p:cNvPicPr>
          <p:nvPr/>
        </p:nvPicPr>
        <p:blipFill>
          <a:blip r:embed="rId2"/>
          <a:stretch>
            <a:fillRect/>
          </a:stretch>
        </p:blipFill>
        <p:spPr>
          <a:xfrm>
            <a:off x="1343872" y="1151999"/>
            <a:ext cx="6433584" cy="4607277"/>
          </a:xfrm>
          <a:prstGeom prst="rect">
            <a:avLst/>
          </a:prstGeom>
        </p:spPr>
      </p:pic>
      <p:sp>
        <p:nvSpPr>
          <p:cNvPr id="20" name="Text Box 3"/>
          <p:cNvSpPr/>
          <p:nvPr/>
        </p:nvSpPr>
        <p:spPr>
          <a:xfrm>
            <a:off x="995933" y="5732289"/>
            <a:ext cx="977900" cy="203200"/>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580"/>
              </a:lnSpc>
              <a:buFont typeface="Arial" panose="020B0604020202020204"/>
              <a:buChar char="•"/>
              <a:defRPr/>
            </a:pPr>
            <a:r>
              <a:rPr sz="1540">
                <a:solidFill>
                  <a:srgbClr val="0000CC"/>
                </a:solidFill>
                <a:ea typeface="华文新魏" panose="02010800040101010101" pitchFamily="2" charset="-122"/>
              </a:rPr>
              <a:t>大平台课程</a:t>
            </a:r>
          </a:p>
        </p:txBody>
      </p:sp>
      <p:sp>
        <p:nvSpPr>
          <p:cNvPr id="21" name="Text Box 4"/>
          <p:cNvSpPr/>
          <p:nvPr/>
        </p:nvSpPr>
        <p:spPr>
          <a:xfrm>
            <a:off x="2061146" y="5759276"/>
            <a:ext cx="2160587" cy="176213"/>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390"/>
              </a:lnSpc>
              <a:buFont typeface="Arial" panose="020B0604020202020204"/>
              <a:buChar char="•"/>
              <a:defRPr/>
            </a:pPr>
            <a:r>
              <a:rPr sz="1195">
                <a:solidFill>
                  <a:srgbClr val="0000CC"/>
                </a:solidFill>
                <a:latin typeface="楷体_GB2312" pitchFamily="1" charset="-122"/>
                <a:ea typeface="楷体_GB2312" pitchFamily="1" charset="-122"/>
              </a:rPr>
              <a:t>《微机原理及接口技术》 </a:t>
            </a:r>
            <a:r>
              <a:rPr sz="1195" i="1">
                <a:solidFill>
                  <a:srgbClr val="0000CC"/>
                </a:solidFill>
                <a:latin typeface="Monotype Corsiva" panose="03010101010201010101" pitchFamily="2" charset="0"/>
                <a:ea typeface="宋体" panose="02010600030101010101" pitchFamily="2" charset="-122"/>
              </a:rPr>
              <a:t>L.J.Zhu</a:t>
            </a:r>
          </a:p>
        </p:txBody>
      </p:sp>
      <p:sp>
        <p:nvSpPr>
          <p:cNvPr id="22" name="Text Box 5"/>
          <p:cNvSpPr/>
          <p:nvPr/>
        </p:nvSpPr>
        <p:spPr>
          <a:xfrm>
            <a:off x="6734746" y="5759276"/>
            <a:ext cx="381000" cy="150813"/>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195"/>
              </a:lnSpc>
              <a:buFont typeface="Arial" panose="020B0604020202020204"/>
              <a:buChar char="•"/>
              <a:defRPr/>
            </a:pPr>
            <a:r>
              <a:rPr sz="1195">
                <a:solidFill>
                  <a:srgbClr val="0000CC"/>
                </a:solidFill>
                <a:latin typeface="黑体" panose="02010609060101010101" pitchFamily="2" charset="-122"/>
                <a:ea typeface="黑体" panose="02010609060101010101" pitchFamily="2" charset="-122"/>
              </a:rPr>
              <a:t>第1章</a:t>
            </a:r>
          </a:p>
        </p:txBody>
      </p:sp>
      <p:sp>
        <p:nvSpPr>
          <p:cNvPr id="23" name="Text Box 6"/>
          <p:cNvSpPr/>
          <p:nvPr/>
        </p:nvSpPr>
        <p:spPr>
          <a:xfrm>
            <a:off x="7266558" y="5759276"/>
            <a:ext cx="842963" cy="160338"/>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270"/>
              </a:lnSpc>
              <a:buFont typeface="Arial" panose="020B0604020202020204"/>
              <a:buChar char="•"/>
              <a:defRPr/>
            </a:pPr>
            <a:r>
              <a:rPr sz="1195">
                <a:solidFill>
                  <a:srgbClr val="0000CC"/>
                </a:solidFill>
                <a:latin typeface="黑体" panose="02010609060101010101" pitchFamily="2" charset="-122"/>
                <a:ea typeface="黑体" panose="02010609060101010101" pitchFamily="2" charset="-122"/>
              </a:rPr>
              <a:t>绪论 </a:t>
            </a:r>
            <a:r>
              <a:rPr sz="1195">
                <a:solidFill>
                  <a:srgbClr val="0000CC"/>
                </a:solidFill>
                <a:latin typeface="Times New Roman" panose="02020603050405020304" pitchFamily="18" charset="0"/>
                <a:ea typeface="宋体" panose="02010600030101010101" pitchFamily="2" charset="-122"/>
              </a:rPr>
              <a:t>31 / 69</a:t>
            </a:r>
          </a:p>
        </p:txBody>
      </p:sp>
      <p:sp>
        <p:nvSpPr>
          <p:cNvPr id="24" name="Text Box 7"/>
          <p:cNvSpPr/>
          <p:nvPr/>
        </p:nvSpPr>
        <p:spPr>
          <a:xfrm>
            <a:off x="3335908" y="4076526"/>
            <a:ext cx="2449513" cy="1243013"/>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755"/>
              </a:lnSpc>
              <a:buFont typeface="Arial" panose="020B0604020202020204"/>
              <a:buChar char="•"/>
              <a:defRPr/>
            </a:pPr>
            <a:r>
              <a:rPr sz="1710" dirty="0" err="1">
                <a:solidFill>
                  <a:srgbClr val="000000"/>
                </a:solidFill>
                <a:latin typeface="黑体" panose="02010609060101010101" pitchFamily="2" charset="-122"/>
                <a:ea typeface="黑体" panose="02010609060101010101" pitchFamily="2" charset="-122"/>
              </a:rPr>
              <a:t>输入</a:t>
            </a:r>
            <a:r>
              <a:rPr sz="1710" dirty="0">
                <a:solidFill>
                  <a:srgbClr val="000000"/>
                </a:solidFill>
                <a:latin typeface="黑体" panose="02010609060101010101" pitchFamily="2" charset="-122"/>
                <a:ea typeface="黑体" panose="02010609060101010101" pitchFamily="2" charset="-122"/>
              </a:rPr>
              <a:t>/</a:t>
            </a:r>
            <a:r>
              <a:rPr sz="1710" dirty="0" err="1">
                <a:solidFill>
                  <a:srgbClr val="000000"/>
                </a:solidFill>
                <a:latin typeface="黑体" panose="02010609060101010101" pitchFamily="2" charset="-122"/>
                <a:ea typeface="黑体" panose="02010609060101010101" pitchFamily="2" charset="-122"/>
              </a:rPr>
              <a:t>输出设备及外存储器</a:t>
            </a:r>
            <a:endParaRPr sz="1710" dirty="0">
              <a:solidFill>
                <a:srgbClr val="000000"/>
              </a:solidFill>
              <a:latin typeface="黑体" panose="02010609060101010101" pitchFamily="2" charset="-122"/>
              <a:ea typeface="黑体" panose="02010609060101010101" pitchFamily="2" charset="-122"/>
            </a:endParaRPr>
          </a:p>
          <a:p>
            <a:pPr>
              <a:lnSpc>
                <a:spcPts val="855"/>
              </a:lnSpc>
              <a:buFont typeface="Arial" panose="020B0604020202020204"/>
              <a:buChar char="•"/>
              <a:defRPr/>
            </a:pPr>
            <a:endParaRPr sz="1710" dirty="0">
              <a:solidFill>
                <a:srgbClr val="000000"/>
              </a:solidFill>
              <a:latin typeface="黑体" panose="02010609060101010101" pitchFamily="2" charset="-122"/>
              <a:ea typeface="黑体" panose="02010609060101010101" pitchFamily="2" charset="-122"/>
            </a:endParaRPr>
          </a:p>
          <a:p>
            <a:pPr>
              <a:lnSpc>
                <a:spcPts val="1840"/>
              </a:lnSpc>
              <a:buFont typeface="Arial" panose="020B0604020202020204"/>
              <a:buChar char="•"/>
              <a:defRPr/>
            </a:pPr>
            <a:r>
              <a:rPr sz="1710" dirty="0" err="1">
                <a:solidFill>
                  <a:srgbClr val="000000"/>
                </a:solidFill>
                <a:latin typeface="黑体" panose="02010609060101010101" pitchFamily="2" charset="-122"/>
                <a:ea typeface="黑体" panose="02010609060101010101" pitchFamily="2" charset="-122"/>
              </a:rPr>
              <a:t>系统软件</a:t>
            </a:r>
            <a:endParaRPr sz="1710" dirty="0">
              <a:solidFill>
                <a:srgbClr val="000000"/>
              </a:solidFill>
              <a:latin typeface="黑体" panose="02010609060101010101" pitchFamily="2" charset="-122"/>
              <a:ea typeface="黑体" panose="02010609060101010101" pitchFamily="2" charset="-122"/>
            </a:endParaRPr>
          </a:p>
          <a:p>
            <a:pPr>
              <a:lnSpc>
                <a:spcPts val="855"/>
              </a:lnSpc>
              <a:buFont typeface="Arial" panose="020B0604020202020204"/>
              <a:buChar char="•"/>
              <a:defRPr/>
            </a:pPr>
            <a:endParaRPr sz="1710" dirty="0">
              <a:solidFill>
                <a:srgbClr val="000000"/>
              </a:solidFill>
              <a:latin typeface="黑体" panose="02010609060101010101" pitchFamily="2" charset="-122"/>
              <a:ea typeface="黑体" panose="02010609060101010101" pitchFamily="2" charset="-122"/>
            </a:endParaRPr>
          </a:p>
          <a:p>
            <a:pPr>
              <a:lnSpc>
                <a:spcPts val="1795"/>
              </a:lnSpc>
              <a:buFont typeface="Arial" panose="020B0604020202020204"/>
              <a:buChar char="•"/>
              <a:defRPr/>
            </a:pPr>
            <a:r>
              <a:rPr sz="1710" dirty="0" err="1">
                <a:solidFill>
                  <a:srgbClr val="000000"/>
                </a:solidFill>
                <a:latin typeface="黑体" panose="02010609060101010101" pitchFamily="2" charset="-122"/>
                <a:ea typeface="黑体" panose="02010609060101010101" pitchFamily="2" charset="-122"/>
              </a:rPr>
              <a:t>应用软件</a:t>
            </a:r>
            <a:endParaRPr sz="1710" dirty="0">
              <a:solidFill>
                <a:srgbClr val="000000"/>
              </a:solidFill>
              <a:latin typeface="黑体" panose="02010609060101010101" pitchFamily="2" charset="-122"/>
              <a:ea typeface="黑体" panose="02010609060101010101" pitchFamily="2" charset="-122"/>
            </a:endParaRPr>
          </a:p>
          <a:p>
            <a:pPr>
              <a:lnSpc>
                <a:spcPts val="855"/>
              </a:lnSpc>
              <a:buFont typeface="Arial" panose="020B0604020202020204"/>
              <a:buChar char="•"/>
              <a:defRPr/>
            </a:pPr>
            <a:endParaRPr sz="1710" dirty="0">
              <a:solidFill>
                <a:srgbClr val="000000"/>
              </a:solidFill>
              <a:latin typeface="黑体" panose="02010609060101010101" pitchFamily="2" charset="-122"/>
              <a:ea typeface="黑体" panose="02010609060101010101" pitchFamily="2" charset="-122"/>
            </a:endParaRPr>
          </a:p>
          <a:p>
            <a:pPr>
              <a:lnSpc>
                <a:spcPts val="1795"/>
              </a:lnSpc>
              <a:buFont typeface="Arial" panose="020B0604020202020204"/>
              <a:buChar char="•"/>
              <a:defRPr/>
            </a:pPr>
            <a:r>
              <a:rPr sz="1710" dirty="0" err="1">
                <a:solidFill>
                  <a:srgbClr val="000000"/>
                </a:solidFill>
                <a:latin typeface="黑体" panose="02010609060101010101" pitchFamily="2" charset="-122"/>
                <a:ea typeface="黑体" panose="02010609060101010101" pitchFamily="2" charset="-122"/>
              </a:rPr>
              <a:t>电源、面板、机架等</a:t>
            </a:r>
            <a:endParaRPr sz="1710" dirty="0">
              <a:solidFill>
                <a:srgbClr val="000000"/>
              </a:solidFill>
              <a:latin typeface="黑体" panose="02010609060101010101" pitchFamily="2" charset="-122"/>
              <a:ea typeface="黑体" panose="02010609060101010101" pitchFamily="2" charset="-122"/>
            </a:endParaRPr>
          </a:p>
        </p:txBody>
      </p:sp>
      <p:sp>
        <p:nvSpPr>
          <p:cNvPr id="25" name="Text Box 8"/>
          <p:cNvSpPr/>
          <p:nvPr/>
        </p:nvSpPr>
        <p:spPr>
          <a:xfrm>
            <a:off x="1126108" y="4067001"/>
            <a:ext cx="622300" cy="282575"/>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2215"/>
              </a:lnSpc>
              <a:buFont typeface="Arial" panose="020B0604020202020204"/>
              <a:buChar char="•"/>
              <a:defRPr/>
            </a:pPr>
            <a:r>
              <a:rPr sz="1710">
                <a:solidFill>
                  <a:srgbClr val="000000"/>
                </a:solidFill>
                <a:latin typeface="Times New Roman" panose="02020603050405020304" pitchFamily="18" charset="0"/>
                <a:ea typeface="宋体" panose="02010600030101010101" pitchFamily="2" charset="-122"/>
              </a:rPr>
              <a:t>(</a:t>
            </a:r>
            <a:r>
              <a:rPr sz="2395">
                <a:solidFill>
                  <a:srgbClr val="000000"/>
                </a:solidFill>
                <a:latin typeface="Times New Roman" panose="02020603050405020304" pitchFamily="18" charset="0"/>
                <a:ea typeface="宋体" panose="02010600030101010101" pitchFamily="2" charset="-122"/>
              </a:rPr>
              <a:t>µ</a:t>
            </a:r>
            <a:r>
              <a:rPr sz="1710">
                <a:solidFill>
                  <a:srgbClr val="000000"/>
                </a:solidFill>
                <a:latin typeface="Times New Roman" panose="02020603050405020304" pitchFamily="18" charset="0"/>
                <a:ea typeface="宋体" panose="02010600030101010101" pitchFamily="2" charset="-122"/>
              </a:rPr>
              <a:t>CS)</a:t>
            </a:r>
          </a:p>
        </p:txBody>
      </p:sp>
      <p:sp>
        <p:nvSpPr>
          <p:cNvPr id="26" name="Text Box 9"/>
          <p:cNvSpPr/>
          <p:nvPr/>
        </p:nvSpPr>
        <p:spPr>
          <a:xfrm>
            <a:off x="1126108" y="3400251"/>
            <a:ext cx="5268913" cy="568325"/>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755"/>
              </a:lnSpc>
              <a:buFont typeface="Arial" panose="020B0604020202020204"/>
              <a:buChar char="•"/>
              <a:tabLst>
                <a:tab pos="3909060" algn="l"/>
              </a:tabLst>
              <a:defRPr/>
            </a:pPr>
            <a:r>
              <a:rPr sz="1540" dirty="0">
                <a:ea typeface="宋体" panose="02010600030101010101" pitchFamily="2" charset="-122"/>
              </a:rPr>
              <a:t>	</a:t>
            </a:r>
            <a:r>
              <a:rPr lang="en-US" sz="1540" dirty="0">
                <a:ea typeface="宋体" panose="02010600030101010101" pitchFamily="2" charset="-122"/>
              </a:rPr>
              <a:t>  </a:t>
            </a:r>
            <a:r>
              <a:rPr sz="1710" dirty="0" err="1">
                <a:solidFill>
                  <a:srgbClr val="000000"/>
                </a:solidFill>
                <a:latin typeface="黑体" panose="02010609060101010101" pitchFamily="2" charset="-122"/>
                <a:ea typeface="黑体" panose="02010609060101010101" pitchFamily="2" charset="-122"/>
              </a:rPr>
              <a:t>输入</a:t>
            </a:r>
            <a:r>
              <a:rPr sz="1710" dirty="0">
                <a:solidFill>
                  <a:srgbClr val="000000"/>
                </a:solidFill>
                <a:latin typeface="黑体" panose="02010609060101010101" pitchFamily="2" charset="-122"/>
                <a:ea typeface="黑体" panose="02010609060101010101" pitchFamily="2" charset="-122"/>
              </a:rPr>
              <a:t>/</a:t>
            </a:r>
            <a:r>
              <a:rPr sz="1710" dirty="0" err="1">
                <a:solidFill>
                  <a:srgbClr val="000000"/>
                </a:solidFill>
                <a:latin typeface="黑体" panose="02010609060101010101" pitchFamily="2" charset="-122"/>
                <a:ea typeface="黑体" panose="02010609060101010101" pitchFamily="2" charset="-122"/>
              </a:rPr>
              <a:t>输出接口</a:t>
            </a:r>
            <a:endParaRPr sz="1710" dirty="0">
              <a:solidFill>
                <a:srgbClr val="000000"/>
              </a:solidFill>
              <a:latin typeface="黑体" panose="02010609060101010101" pitchFamily="2" charset="-122"/>
              <a:ea typeface="黑体" panose="02010609060101010101" pitchFamily="2" charset="-122"/>
            </a:endParaRPr>
          </a:p>
          <a:p>
            <a:pPr>
              <a:lnSpc>
                <a:spcPts val="855"/>
              </a:lnSpc>
              <a:buFont typeface="Arial" panose="020B0604020202020204"/>
              <a:buChar char="•"/>
              <a:tabLst>
                <a:tab pos="3909060" algn="l"/>
              </a:tabLst>
              <a:defRPr/>
            </a:pPr>
            <a:endParaRPr sz="1710" dirty="0">
              <a:solidFill>
                <a:srgbClr val="000000"/>
              </a:solidFill>
              <a:ea typeface="幼圆" panose="02010509060101010101" pitchFamily="1" charset="-122"/>
            </a:endParaRPr>
          </a:p>
          <a:p>
            <a:pPr>
              <a:lnSpc>
                <a:spcPts val="1860"/>
              </a:lnSpc>
              <a:buFont typeface="Arial" panose="020B0604020202020204"/>
              <a:buChar char="•"/>
              <a:tabLst>
                <a:tab pos="3909060" algn="l"/>
              </a:tabLst>
              <a:defRPr/>
            </a:pPr>
            <a:r>
              <a:rPr sz="1710" b="1" dirty="0" err="1">
                <a:solidFill>
                  <a:srgbClr val="000000"/>
                </a:solidFill>
                <a:latin typeface="黑体" panose="02010609060101010101" pitchFamily="2" charset="-122"/>
                <a:ea typeface="黑体" panose="02010609060101010101" pitchFamily="2" charset="-122"/>
              </a:rPr>
              <a:t>微型计算机系统</a:t>
            </a:r>
            <a:endParaRPr sz="1710" b="1" dirty="0">
              <a:solidFill>
                <a:srgbClr val="000000"/>
              </a:solidFill>
              <a:latin typeface="黑体" panose="02010609060101010101" pitchFamily="2" charset="-122"/>
              <a:ea typeface="黑体" panose="02010609060101010101" pitchFamily="2" charset="-122"/>
            </a:endParaRPr>
          </a:p>
        </p:txBody>
      </p:sp>
      <p:sp>
        <p:nvSpPr>
          <p:cNvPr id="27" name="Text Box 10"/>
          <p:cNvSpPr/>
          <p:nvPr/>
        </p:nvSpPr>
        <p:spPr>
          <a:xfrm>
            <a:off x="6558317" y="2723976"/>
            <a:ext cx="652462" cy="217488"/>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710"/>
              </a:lnSpc>
              <a:buFont typeface="Arial" panose="020B0604020202020204"/>
              <a:buChar char="•"/>
              <a:defRPr/>
            </a:pPr>
            <a:r>
              <a:rPr sz="1710" dirty="0" err="1">
                <a:solidFill>
                  <a:srgbClr val="000000"/>
                </a:solidFill>
                <a:latin typeface="黑体" panose="02010609060101010101" pitchFamily="2" charset="-122"/>
                <a:ea typeface="黑体" panose="02010609060101010101" pitchFamily="2" charset="-122"/>
              </a:rPr>
              <a:t>寄存器</a:t>
            </a:r>
            <a:endParaRPr sz="1710" dirty="0">
              <a:solidFill>
                <a:srgbClr val="000000"/>
              </a:solidFill>
              <a:latin typeface="黑体" panose="02010609060101010101" pitchFamily="2" charset="-122"/>
              <a:ea typeface="黑体" panose="02010609060101010101" pitchFamily="2" charset="-122"/>
            </a:endParaRPr>
          </a:p>
        </p:txBody>
      </p:sp>
      <p:sp>
        <p:nvSpPr>
          <p:cNvPr id="28" name="Text Box 11"/>
          <p:cNvSpPr/>
          <p:nvPr/>
        </p:nvSpPr>
        <p:spPr>
          <a:xfrm>
            <a:off x="5032946" y="2917651"/>
            <a:ext cx="868362" cy="217488"/>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710"/>
              </a:lnSpc>
              <a:buFont typeface="Arial" panose="020B0604020202020204"/>
              <a:buChar char="•"/>
              <a:defRPr/>
            </a:pPr>
            <a:r>
              <a:rPr sz="1710" dirty="0" err="1">
                <a:solidFill>
                  <a:srgbClr val="000000"/>
                </a:solidFill>
                <a:latin typeface="黑体" panose="02010609060101010101" pitchFamily="2" charset="-122"/>
                <a:ea typeface="黑体" panose="02010609060101010101" pitchFamily="2" charset="-122"/>
              </a:rPr>
              <a:t>内存储器</a:t>
            </a:r>
            <a:endParaRPr sz="1710" dirty="0">
              <a:solidFill>
                <a:srgbClr val="000000"/>
              </a:solidFill>
              <a:latin typeface="黑体" panose="02010609060101010101" pitchFamily="2" charset="-122"/>
              <a:ea typeface="黑体" panose="02010609060101010101" pitchFamily="2" charset="-122"/>
            </a:endParaRPr>
          </a:p>
        </p:txBody>
      </p:sp>
      <p:sp>
        <p:nvSpPr>
          <p:cNvPr id="29" name="Text Box 12"/>
          <p:cNvSpPr/>
          <p:nvPr/>
        </p:nvSpPr>
        <p:spPr>
          <a:xfrm>
            <a:off x="3283521" y="2358851"/>
            <a:ext cx="1085850" cy="215900"/>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710"/>
              </a:lnSpc>
              <a:buFont typeface="Arial" panose="020B0604020202020204"/>
              <a:buChar char="•"/>
              <a:defRPr/>
            </a:pPr>
            <a:r>
              <a:rPr sz="1710" b="1" dirty="0" err="1">
                <a:solidFill>
                  <a:srgbClr val="0000CC"/>
                </a:solidFill>
                <a:latin typeface="黑体" panose="02010609060101010101" pitchFamily="2" charset="-122"/>
                <a:ea typeface="黑体" panose="02010609060101010101" pitchFamily="2" charset="-122"/>
              </a:rPr>
              <a:t>微型计算机</a:t>
            </a:r>
            <a:endParaRPr sz="1710" b="1" dirty="0">
              <a:solidFill>
                <a:srgbClr val="0000CC"/>
              </a:solidFill>
              <a:latin typeface="黑体" panose="02010609060101010101" pitchFamily="2" charset="-122"/>
              <a:ea typeface="黑体" panose="02010609060101010101" pitchFamily="2" charset="-122"/>
            </a:endParaRPr>
          </a:p>
        </p:txBody>
      </p:sp>
      <p:sp>
        <p:nvSpPr>
          <p:cNvPr id="30" name="Text Box 13"/>
          <p:cNvSpPr/>
          <p:nvPr/>
        </p:nvSpPr>
        <p:spPr>
          <a:xfrm>
            <a:off x="3283521" y="2723976"/>
            <a:ext cx="885825" cy="280988"/>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2215"/>
              </a:lnSpc>
              <a:buFont typeface="Arial" panose="020B0604020202020204"/>
              <a:buChar char="•"/>
              <a:defRPr/>
            </a:pPr>
            <a:r>
              <a:rPr sz="1710">
                <a:solidFill>
                  <a:srgbClr val="000000"/>
                </a:solidFill>
                <a:latin typeface="楷体_GB2312" pitchFamily="1" charset="-122"/>
                <a:ea typeface="楷体_GB2312" pitchFamily="1" charset="-122"/>
              </a:rPr>
              <a:t>（ </a:t>
            </a:r>
            <a:r>
              <a:rPr sz="2395">
                <a:solidFill>
                  <a:srgbClr val="000000"/>
                </a:solidFill>
                <a:latin typeface="Times New Roman" panose="02020603050405020304" pitchFamily="18" charset="0"/>
                <a:ea typeface="宋体" panose="02010600030101010101" pitchFamily="2" charset="-122"/>
              </a:rPr>
              <a:t>µ</a:t>
            </a:r>
            <a:r>
              <a:rPr sz="1710">
                <a:solidFill>
                  <a:srgbClr val="000000"/>
                </a:solidFill>
                <a:latin typeface="Times New Roman" panose="02020603050405020304" pitchFamily="18" charset="0"/>
                <a:ea typeface="宋体" panose="02010600030101010101" pitchFamily="2" charset="-122"/>
              </a:rPr>
              <a:t>C </a:t>
            </a:r>
            <a:r>
              <a:rPr sz="1710">
                <a:solidFill>
                  <a:srgbClr val="000000"/>
                </a:solidFill>
                <a:latin typeface="Times New Roman" panose="02020603050405020304" pitchFamily="18" charset="0"/>
                <a:ea typeface="楷体_GB2312" pitchFamily="1" charset="-122"/>
              </a:rPr>
              <a:t>）</a:t>
            </a:r>
          </a:p>
        </p:txBody>
      </p:sp>
      <p:sp>
        <p:nvSpPr>
          <p:cNvPr id="31" name="Text Box 14"/>
          <p:cNvSpPr/>
          <p:nvPr/>
        </p:nvSpPr>
        <p:spPr>
          <a:xfrm>
            <a:off x="6604794" y="2131393"/>
            <a:ext cx="652462" cy="217487"/>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710"/>
              </a:lnSpc>
              <a:buFont typeface="Arial" panose="020B0604020202020204"/>
              <a:buChar char="•"/>
              <a:defRPr/>
            </a:pPr>
            <a:r>
              <a:rPr sz="1710" dirty="0" err="1">
                <a:solidFill>
                  <a:srgbClr val="000000"/>
                </a:solidFill>
                <a:latin typeface="黑体" panose="02010609060101010101" pitchFamily="2" charset="-122"/>
                <a:ea typeface="黑体" panose="02010609060101010101" pitchFamily="2" charset="-122"/>
              </a:rPr>
              <a:t>控制器</a:t>
            </a:r>
            <a:endParaRPr sz="1710" dirty="0">
              <a:solidFill>
                <a:srgbClr val="000000"/>
              </a:solidFill>
              <a:latin typeface="黑体" panose="02010609060101010101" pitchFamily="2" charset="-122"/>
              <a:ea typeface="黑体" panose="02010609060101010101" pitchFamily="2" charset="-122"/>
            </a:endParaRPr>
          </a:p>
        </p:txBody>
      </p:sp>
      <p:sp>
        <p:nvSpPr>
          <p:cNvPr id="32" name="Text Box 15"/>
          <p:cNvSpPr/>
          <p:nvPr/>
        </p:nvSpPr>
        <p:spPr>
          <a:xfrm>
            <a:off x="5032946" y="2420764"/>
            <a:ext cx="173037" cy="173037"/>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370"/>
              </a:lnSpc>
              <a:buFont typeface="Arial" panose="020B0604020202020204"/>
              <a:buChar char="•"/>
              <a:defRPr/>
            </a:pPr>
            <a:r>
              <a:rPr sz="1370">
                <a:solidFill>
                  <a:srgbClr val="000000"/>
                </a:solidFill>
                <a:ea typeface="楷体_GB2312" pitchFamily="1" charset="-122"/>
              </a:rPr>
              <a:t>（</a:t>
            </a:r>
          </a:p>
        </p:txBody>
      </p:sp>
      <p:sp>
        <p:nvSpPr>
          <p:cNvPr id="33" name="Text Box 16"/>
          <p:cNvSpPr/>
          <p:nvPr/>
        </p:nvSpPr>
        <p:spPr>
          <a:xfrm>
            <a:off x="5205983" y="2350914"/>
            <a:ext cx="495300" cy="280987"/>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2215"/>
              </a:lnSpc>
              <a:buFont typeface="Arial" panose="020B0604020202020204"/>
              <a:buChar char="•"/>
              <a:defRPr/>
            </a:pPr>
            <a:r>
              <a:rPr sz="2395">
                <a:solidFill>
                  <a:srgbClr val="000000"/>
                </a:solidFill>
                <a:latin typeface="Times New Roman" panose="02020603050405020304" pitchFamily="18" charset="0"/>
                <a:ea typeface="宋体" panose="02010600030101010101" pitchFamily="2" charset="-122"/>
              </a:rPr>
              <a:t>µ</a:t>
            </a:r>
            <a:r>
              <a:rPr sz="1710">
                <a:solidFill>
                  <a:srgbClr val="000000"/>
                </a:solidFill>
                <a:latin typeface="Times New Roman" panose="02020603050405020304" pitchFamily="18" charset="0"/>
                <a:ea typeface="宋体" panose="02010600030101010101" pitchFamily="2" charset="-122"/>
              </a:rPr>
              <a:t>P</a:t>
            </a:r>
            <a:r>
              <a:rPr sz="1370">
                <a:solidFill>
                  <a:srgbClr val="000000"/>
                </a:solidFill>
                <a:latin typeface="Times New Roman" panose="02020603050405020304" pitchFamily="18" charset="0"/>
                <a:ea typeface="楷体_GB2312" pitchFamily="1" charset="-122"/>
              </a:rPr>
              <a:t>）</a:t>
            </a:r>
          </a:p>
        </p:txBody>
      </p:sp>
      <p:pic>
        <p:nvPicPr>
          <p:cNvPr id="34" name="图片 17"/>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416496" y="5602114"/>
            <a:ext cx="7815262" cy="47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 name="文本框 34"/>
          <p:cNvSpPr txBox="1"/>
          <p:nvPr/>
        </p:nvSpPr>
        <p:spPr>
          <a:xfrm>
            <a:off x="5119464" y="1817325"/>
            <a:ext cx="1107996" cy="369332"/>
          </a:xfrm>
          <a:prstGeom prst="rect">
            <a:avLst/>
          </a:prstGeom>
          <a:noFill/>
        </p:spPr>
        <p:txBody>
          <a:bodyPr wrap="none" rtlCol="0">
            <a:spAutoFit/>
          </a:bodyPr>
          <a:lstStyle/>
          <a:p>
            <a:r>
              <a:rPr lang="zh-CN" altLang="en-US" sz="1800" b="1" dirty="0">
                <a:solidFill>
                  <a:srgbClr val="C00000"/>
                </a:solidFill>
                <a:latin typeface="黑体" panose="02010609060101010101" pitchFamily="2" charset="-122"/>
                <a:ea typeface="黑体" panose="02010609060101010101" pitchFamily="2" charset="-122"/>
              </a:rPr>
              <a:t>微处理器</a:t>
            </a:r>
            <a:endParaRPr lang="zh-CN" altLang="en-US" b="1" dirty="0">
              <a:solidFill>
                <a:srgbClr val="C00000"/>
              </a:solidFill>
              <a:latin typeface="黑体" panose="02010609060101010101" pitchFamily="2" charset="-122"/>
              <a:ea typeface="黑体" panose="02010609060101010101" pitchFamily="2" charset="-122"/>
            </a:endParaRPr>
          </a:p>
        </p:txBody>
      </p:sp>
      <p:sp>
        <p:nvSpPr>
          <p:cNvPr id="37" name="文本框 36"/>
          <p:cNvSpPr txBox="1"/>
          <p:nvPr/>
        </p:nvSpPr>
        <p:spPr>
          <a:xfrm>
            <a:off x="6494296" y="1454393"/>
            <a:ext cx="2203120" cy="348813"/>
          </a:xfrm>
          <a:prstGeom prst="rect">
            <a:avLst/>
          </a:prstGeom>
          <a:noFill/>
        </p:spPr>
        <p:txBody>
          <a:bodyPr wrap="square">
            <a:spAutoFit/>
          </a:bodyPr>
          <a:lstStyle/>
          <a:p>
            <a:pPr>
              <a:lnSpc>
                <a:spcPts val="1965"/>
              </a:lnSpc>
              <a:buFont typeface="Arial" panose="020B0604020202020204"/>
              <a:buChar char="•"/>
              <a:tabLst>
                <a:tab pos="3963670" algn="l"/>
                <a:tab pos="5147310" algn="l"/>
              </a:tabLst>
              <a:defRPr/>
            </a:pPr>
            <a:r>
              <a:rPr lang="zh-CN" altLang="en-US" sz="1800" dirty="0">
                <a:solidFill>
                  <a:srgbClr val="000000"/>
                </a:solidFill>
                <a:latin typeface="黑体" panose="02010609060101010101" pitchFamily="2" charset="-122"/>
                <a:ea typeface="黑体" panose="02010609060101010101" pitchFamily="2" charset="-122"/>
              </a:rPr>
              <a:t>运算器（</a:t>
            </a:r>
            <a:r>
              <a:rPr lang="en-US" altLang="zh-CN" sz="1800" dirty="0">
                <a:solidFill>
                  <a:srgbClr val="000000"/>
                </a:solidFill>
                <a:latin typeface="黑体" panose="02010609060101010101" pitchFamily="2" charset="-122"/>
                <a:ea typeface="黑体" panose="02010609060101010101" pitchFamily="2" charset="-122"/>
              </a:rPr>
              <a:t>ALU)</a:t>
            </a:r>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存储器</a:t>
            </a:r>
          </a:p>
        </p:txBody>
      </p:sp>
      <p:sp>
        <p:nvSpPr>
          <p:cNvPr id="18435" name="Rectangle 3"/>
          <p:cNvSpPr>
            <a:spLocks noGrp="1" noChangeArrowheads="1"/>
          </p:cNvSpPr>
          <p:nvPr>
            <p:ph type="body" idx="1"/>
          </p:nvPr>
        </p:nvSpPr>
        <p:spPr>
          <a:xfrm>
            <a:off x="495300" y="1628800"/>
            <a:ext cx="9066212" cy="3591172"/>
          </a:xfrm>
        </p:spPr>
        <p:txBody>
          <a:bodyPr/>
          <a:lstStyle/>
          <a:p>
            <a:pPr>
              <a:lnSpc>
                <a:spcPts val="3230"/>
              </a:lnSpc>
              <a:tabLst>
                <a:tab pos="520700" algn="l"/>
                <a:tab pos="1009650" algn="l"/>
              </a:tabLst>
              <a:defRPr/>
            </a:pP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存储程序和数据</a:t>
            </a:r>
            <a:endParaRPr lang="zh-CN" altLang="en-US"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p:txBody>
      </p:sp>
      <p:pic>
        <p:nvPicPr>
          <p:cNvPr id="5" name="图片 4"/>
          <p:cNvPicPr>
            <a:picLocks noChangeAspect="1"/>
          </p:cNvPicPr>
          <p:nvPr/>
        </p:nvPicPr>
        <p:blipFill>
          <a:blip r:embed="rId3"/>
          <a:stretch>
            <a:fillRect/>
          </a:stretch>
        </p:blipFill>
        <p:spPr>
          <a:xfrm>
            <a:off x="1304905" y="2125316"/>
            <a:ext cx="7032471" cy="4363639"/>
          </a:xfrm>
          <a:prstGeom prst="rect">
            <a:avLst/>
          </a:prstGeom>
        </p:spPr>
      </p:pic>
      <p:sp>
        <p:nvSpPr>
          <p:cNvPr id="6" name="Text Box 7"/>
          <p:cNvSpPr/>
          <p:nvPr/>
        </p:nvSpPr>
        <p:spPr>
          <a:xfrm>
            <a:off x="1992734" y="4007891"/>
            <a:ext cx="384175" cy="179388"/>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410"/>
              </a:lnSpc>
              <a:buFont typeface="Arial" panose="020B0604020202020204"/>
              <a:buChar char="•"/>
              <a:defRPr/>
            </a:pPr>
            <a:r>
              <a:rPr sz="1540">
                <a:solidFill>
                  <a:srgbClr val="000000"/>
                </a:solidFill>
                <a:latin typeface="Times New Roman" panose="02020603050405020304" pitchFamily="18" charset="0"/>
                <a:ea typeface="黑体" panose="02010609060101010101" pitchFamily="2" charset="-122"/>
                <a:cs typeface="Times New Roman" panose="02020603050405020304" pitchFamily="18" charset="0"/>
              </a:rPr>
              <a:t>CPU</a:t>
            </a:r>
          </a:p>
        </p:txBody>
      </p:sp>
      <p:sp>
        <p:nvSpPr>
          <p:cNvPr id="7" name="Text Box 8"/>
          <p:cNvSpPr/>
          <p:nvPr/>
        </p:nvSpPr>
        <p:spPr>
          <a:xfrm>
            <a:off x="3291309" y="3712616"/>
            <a:ext cx="200025" cy="200025"/>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570"/>
              </a:lnSpc>
              <a:buFont typeface="Arial" panose="020B0604020202020204"/>
              <a:buChar char="•"/>
              <a:defRPr/>
            </a:pPr>
            <a:r>
              <a:rPr sz="1540">
                <a:solidFill>
                  <a:srgbClr val="000000"/>
                </a:solidFill>
                <a:latin typeface="Times New Roman" panose="02020603050405020304" pitchFamily="18" charset="0"/>
                <a:ea typeface="黑体" panose="02010609060101010101" pitchFamily="2" charset="-122"/>
                <a:cs typeface="Times New Roman" panose="02020603050405020304" pitchFamily="18" charset="0"/>
              </a:rPr>
              <a:t>高</a:t>
            </a:r>
          </a:p>
        </p:txBody>
      </p:sp>
      <p:sp>
        <p:nvSpPr>
          <p:cNvPr id="8" name="Text Box 9"/>
          <p:cNvSpPr/>
          <p:nvPr/>
        </p:nvSpPr>
        <p:spPr>
          <a:xfrm>
            <a:off x="3291309" y="4007891"/>
            <a:ext cx="200025" cy="785813"/>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570"/>
              </a:lnSpc>
              <a:buFont typeface="Arial" panose="020B0604020202020204"/>
              <a:buChar char="•"/>
              <a:defRPr/>
            </a:pPr>
            <a:r>
              <a:rPr sz="154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速</a:t>
            </a:r>
          </a:p>
          <a:p>
            <a:pPr>
              <a:lnSpc>
                <a:spcPts val="2310"/>
              </a:lnSpc>
              <a:buFont typeface="Arial" panose="020B0604020202020204"/>
              <a:buChar char="•"/>
              <a:defRPr/>
            </a:pPr>
            <a:r>
              <a:rPr sz="154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缓</a:t>
            </a:r>
          </a:p>
          <a:p>
            <a:pPr>
              <a:lnSpc>
                <a:spcPts val="2285"/>
              </a:lnSpc>
              <a:buFont typeface="Arial" panose="020B0604020202020204"/>
              <a:buChar char="•"/>
              <a:defRPr/>
            </a:pPr>
            <a:r>
              <a:rPr sz="154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存</a:t>
            </a:r>
          </a:p>
        </p:txBody>
      </p:sp>
      <p:sp>
        <p:nvSpPr>
          <p:cNvPr id="9" name="Text Box 10"/>
          <p:cNvSpPr/>
          <p:nvPr/>
        </p:nvSpPr>
        <p:spPr>
          <a:xfrm>
            <a:off x="4481934" y="3712616"/>
            <a:ext cx="198438" cy="200025"/>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570"/>
              </a:lnSpc>
              <a:buFont typeface="Arial" panose="020B0604020202020204"/>
              <a:buChar char="•"/>
              <a:defRPr/>
            </a:pPr>
            <a:r>
              <a:rPr sz="154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主</a:t>
            </a:r>
          </a:p>
        </p:txBody>
      </p:sp>
      <p:sp>
        <p:nvSpPr>
          <p:cNvPr id="10" name="Text Box 11"/>
          <p:cNvSpPr/>
          <p:nvPr/>
        </p:nvSpPr>
        <p:spPr>
          <a:xfrm>
            <a:off x="4481934" y="4007891"/>
            <a:ext cx="198438" cy="785813"/>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570"/>
              </a:lnSpc>
              <a:buFont typeface="Arial" panose="020B0604020202020204"/>
              <a:buChar char="•"/>
              <a:defRPr/>
            </a:pPr>
            <a:r>
              <a:rPr sz="154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存</a:t>
            </a:r>
          </a:p>
          <a:p>
            <a:pPr>
              <a:lnSpc>
                <a:spcPts val="2310"/>
              </a:lnSpc>
              <a:buFont typeface="Arial" panose="020B0604020202020204"/>
              <a:buChar char="•"/>
              <a:defRPr/>
            </a:pPr>
            <a:r>
              <a:rPr sz="154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储</a:t>
            </a:r>
          </a:p>
          <a:p>
            <a:pPr>
              <a:lnSpc>
                <a:spcPts val="2285"/>
              </a:lnSpc>
              <a:buFont typeface="Arial" panose="020B0604020202020204"/>
              <a:buChar char="•"/>
              <a:defRPr/>
            </a:pPr>
            <a:r>
              <a:rPr sz="154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器</a:t>
            </a:r>
          </a:p>
        </p:txBody>
      </p:sp>
      <p:sp>
        <p:nvSpPr>
          <p:cNvPr id="11" name="Text Box 12"/>
          <p:cNvSpPr/>
          <p:nvPr/>
        </p:nvSpPr>
        <p:spPr>
          <a:xfrm>
            <a:off x="5675734" y="3417341"/>
            <a:ext cx="200025" cy="200025"/>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570"/>
              </a:lnSpc>
              <a:buFont typeface="Arial" panose="020B0604020202020204"/>
              <a:buChar char="•"/>
              <a:defRPr/>
            </a:pPr>
            <a:r>
              <a:rPr sz="1540">
                <a:solidFill>
                  <a:srgbClr val="000000"/>
                </a:solidFill>
                <a:latin typeface="Times New Roman" panose="02020603050405020304" pitchFamily="18" charset="0"/>
                <a:ea typeface="黑体" panose="02010609060101010101" pitchFamily="2" charset="-122"/>
                <a:cs typeface="Times New Roman" panose="02020603050405020304" pitchFamily="18" charset="0"/>
              </a:rPr>
              <a:t>辅</a:t>
            </a:r>
          </a:p>
        </p:txBody>
      </p:sp>
      <p:sp>
        <p:nvSpPr>
          <p:cNvPr id="12" name="Text Box 13"/>
          <p:cNvSpPr/>
          <p:nvPr/>
        </p:nvSpPr>
        <p:spPr>
          <a:xfrm>
            <a:off x="5675734" y="3712616"/>
            <a:ext cx="200025" cy="200025"/>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570"/>
              </a:lnSpc>
              <a:buFont typeface="Arial" panose="020B0604020202020204"/>
              <a:buChar char="•"/>
              <a:defRPr/>
            </a:pPr>
            <a:r>
              <a:rPr sz="154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助</a:t>
            </a:r>
          </a:p>
        </p:txBody>
      </p:sp>
      <p:sp>
        <p:nvSpPr>
          <p:cNvPr id="13" name="Text Box 14"/>
          <p:cNvSpPr/>
          <p:nvPr/>
        </p:nvSpPr>
        <p:spPr>
          <a:xfrm>
            <a:off x="5675734" y="4007891"/>
            <a:ext cx="200025" cy="785813"/>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570"/>
              </a:lnSpc>
              <a:buFont typeface="Arial" panose="020B0604020202020204"/>
              <a:buChar char="•"/>
              <a:defRPr/>
            </a:pPr>
            <a:r>
              <a:rPr sz="154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存</a:t>
            </a:r>
          </a:p>
          <a:p>
            <a:pPr>
              <a:lnSpc>
                <a:spcPts val="2310"/>
              </a:lnSpc>
              <a:buFont typeface="Arial" panose="020B0604020202020204"/>
              <a:buChar char="•"/>
              <a:defRPr/>
            </a:pPr>
            <a:r>
              <a:rPr sz="154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储</a:t>
            </a:r>
          </a:p>
          <a:p>
            <a:pPr>
              <a:lnSpc>
                <a:spcPts val="2285"/>
              </a:lnSpc>
              <a:buFont typeface="Arial" panose="020B0604020202020204"/>
              <a:buChar char="•"/>
              <a:defRPr/>
            </a:pPr>
            <a:r>
              <a:rPr sz="154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器</a:t>
            </a:r>
          </a:p>
        </p:txBody>
      </p:sp>
      <p:sp>
        <p:nvSpPr>
          <p:cNvPr id="14" name="Text Box 15"/>
          <p:cNvSpPr/>
          <p:nvPr/>
        </p:nvSpPr>
        <p:spPr>
          <a:xfrm>
            <a:off x="6866359" y="3417341"/>
            <a:ext cx="200025" cy="200025"/>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570"/>
              </a:lnSpc>
              <a:buFont typeface="Arial" panose="020B0604020202020204"/>
              <a:buChar char="•"/>
              <a:defRPr/>
            </a:pPr>
            <a:r>
              <a:rPr sz="1540">
                <a:solidFill>
                  <a:srgbClr val="000000"/>
                </a:solidFill>
                <a:latin typeface="Times New Roman" panose="02020603050405020304" pitchFamily="18" charset="0"/>
                <a:ea typeface="黑体" panose="02010609060101010101" pitchFamily="2" charset="-122"/>
                <a:cs typeface="Times New Roman" panose="02020603050405020304" pitchFamily="18" charset="0"/>
              </a:rPr>
              <a:t>海</a:t>
            </a:r>
          </a:p>
        </p:txBody>
      </p:sp>
      <p:sp>
        <p:nvSpPr>
          <p:cNvPr id="15" name="Text Box 16"/>
          <p:cNvSpPr/>
          <p:nvPr/>
        </p:nvSpPr>
        <p:spPr>
          <a:xfrm>
            <a:off x="6866359" y="3712616"/>
            <a:ext cx="200025" cy="200025"/>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570"/>
              </a:lnSpc>
              <a:buFont typeface="Arial" panose="020B0604020202020204"/>
              <a:buChar char="•"/>
              <a:defRPr/>
            </a:pPr>
            <a:r>
              <a:rPr sz="1540">
                <a:solidFill>
                  <a:srgbClr val="000000"/>
                </a:solidFill>
                <a:latin typeface="Times New Roman" panose="02020603050405020304" pitchFamily="18" charset="0"/>
                <a:ea typeface="黑体" panose="02010609060101010101" pitchFamily="2" charset="-122"/>
                <a:cs typeface="Times New Roman" panose="02020603050405020304" pitchFamily="18" charset="0"/>
              </a:rPr>
              <a:t>量</a:t>
            </a:r>
          </a:p>
        </p:txBody>
      </p:sp>
      <p:sp>
        <p:nvSpPr>
          <p:cNvPr id="16" name="Text Box 17"/>
          <p:cNvSpPr/>
          <p:nvPr/>
        </p:nvSpPr>
        <p:spPr>
          <a:xfrm>
            <a:off x="6866359" y="4007891"/>
            <a:ext cx="200025" cy="785813"/>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570"/>
              </a:lnSpc>
              <a:buFont typeface="Arial" panose="020B0604020202020204"/>
              <a:buChar char="•"/>
              <a:defRPr/>
            </a:pPr>
            <a:r>
              <a:rPr sz="154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存</a:t>
            </a:r>
          </a:p>
          <a:p>
            <a:pPr>
              <a:lnSpc>
                <a:spcPts val="2310"/>
              </a:lnSpc>
              <a:buFont typeface="Arial" panose="020B0604020202020204"/>
              <a:buChar char="•"/>
              <a:defRPr/>
            </a:pPr>
            <a:r>
              <a:rPr sz="154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储</a:t>
            </a:r>
          </a:p>
          <a:p>
            <a:pPr>
              <a:lnSpc>
                <a:spcPts val="2285"/>
              </a:lnSpc>
              <a:buFont typeface="Arial" panose="020B0604020202020204"/>
              <a:buChar char="•"/>
              <a:defRPr/>
            </a:pPr>
            <a:r>
              <a:rPr sz="154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器</a:t>
            </a:r>
          </a:p>
        </p:txBody>
      </p:sp>
      <p:sp>
        <p:nvSpPr>
          <p:cNvPr id="17" name="Text Box 19"/>
          <p:cNvSpPr/>
          <p:nvPr/>
        </p:nvSpPr>
        <p:spPr>
          <a:xfrm>
            <a:off x="3605634" y="5963691"/>
            <a:ext cx="782638" cy="195263"/>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540"/>
              </a:lnSpc>
              <a:buFont typeface="Arial" panose="020B0604020202020204"/>
              <a:buChar char="•"/>
              <a:defRPr/>
            </a:pPr>
            <a:r>
              <a:rPr sz="1540" dirty="0" err="1">
                <a:solidFill>
                  <a:srgbClr val="000000"/>
                </a:solidFill>
                <a:latin typeface="Times New Roman" panose="02020603050405020304" pitchFamily="18" charset="0"/>
                <a:ea typeface="黑体" panose="02010609060101010101" pitchFamily="2" charset="-122"/>
                <a:cs typeface="Times New Roman" panose="02020603050405020304" pitchFamily="18" charset="0"/>
              </a:rPr>
              <a:t>内存储器</a:t>
            </a:r>
            <a:endParaRPr sz="154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p:txBody>
      </p:sp>
      <p:sp>
        <p:nvSpPr>
          <p:cNvPr id="18" name="Text Box 20"/>
          <p:cNvSpPr/>
          <p:nvPr/>
        </p:nvSpPr>
        <p:spPr>
          <a:xfrm>
            <a:off x="5945609" y="5970041"/>
            <a:ext cx="782638" cy="195263"/>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540"/>
              </a:lnSpc>
              <a:buFont typeface="Arial" panose="020B0604020202020204"/>
              <a:buChar char="•"/>
              <a:defRPr/>
            </a:pPr>
            <a:r>
              <a:rPr sz="154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外存储器</a:t>
            </a:r>
          </a:p>
        </p:txBody>
      </p:sp>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存储容量</a:t>
            </a:r>
          </a:p>
        </p:txBody>
      </p:sp>
      <p:sp>
        <p:nvSpPr>
          <p:cNvPr id="18435" name="Rectangle 3"/>
          <p:cNvSpPr>
            <a:spLocks noGrp="1" noChangeArrowheads="1"/>
          </p:cNvSpPr>
          <p:nvPr>
            <p:ph type="body" idx="1"/>
          </p:nvPr>
        </p:nvSpPr>
        <p:spPr>
          <a:xfrm>
            <a:off x="495300" y="1185189"/>
            <a:ext cx="9066212" cy="3591172"/>
          </a:xfrm>
        </p:spPr>
        <p:txBody>
          <a:bodyPr/>
          <a:lstStyle/>
          <a:p>
            <a:pPr>
              <a:buFont typeface="Arial" panose="020B0604020202020204"/>
              <a:buChar char="•"/>
              <a:tabLst>
                <a:tab pos="520700" algn="l"/>
                <a:tab pos="1009650" algn="l"/>
              </a:tabLst>
              <a:defRPr/>
            </a:pPr>
            <a:r>
              <a:rPr lang="zh-CN" altLang="en-US"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位</a:t>
            </a:r>
            <a:r>
              <a:rPr lang="en-US" altLang="zh-CN"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bit</a:t>
            </a:r>
            <a:endParaRPr lang="zh-CN" altLang="en-US"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endParaRPr>
          </a:p>
          <a:p>
            <a:pPr>
              <a:buFont typeface="Arial" panose="020B0604020202020204"/>
              <a:buChar char="•"/>
              <a:tabLst>
                <a:tab pos="520700" algn="l"/>
                <a:tab pos="1009650" algn="l"/>
              </a:tabLst>
              <a:defRPr/>
            </a:pPr>
            <a:r>
              <a:rPr lang="zh-CN" altLang="en-US"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计算机所能表示的最小最基本的数据单位</a:t>
            </a:r>
          </a:p>
          <a:p>
            <a:pPr>
              <a:buFont typeface="Arial" panose="020B0604020202020204"/>
              <a:buChar char="•"/>
              <a:tabLst>
                <a:tab pos="520700" algn="l"/>
                <a:tab pos="1009650" algn="l"/>
              </a:tabLst>
              <a:defRPr/>
            </a:pPr>
            <a:r>
              <a:rPr lang="zh-CN" altLang="en-US"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取值只能为</a:t>
            </a:r>
            <a:r>
              <a:rPr lang="en-US" altLang="zh-CN"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0</a:t>
            </a:r>
            <a:r>
              <a:rPr lang="zh-CN" altLang="en-US"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或</a:t>
            </a:r>
            <a:r>
              <a:rPr lang="en-US" altLang="zh-CN"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1</a:t>
            </a:r>
            <a:r>
              <a:rPr lang="zh-CN" altLang="en-US"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的一个二进制数值位</a:t>
            </a:r>
          </a:p>
          <a:p>
            <a:pPr>
              <a:buFont typeface="Arial" panose="020B0604020202020204"/>
              <a:buChar char="•"/>
              <a:tabLst>
                <a:tab pos="520700" algn="l"/>
                <a:tab pos="1009650" algn="l"/>
              </a:tabLst>
              <a:defRPr/>
            </a:pPr>
            <a:r>
              <a:rPr lang="zh-CN" altLang="en-US"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sz="28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记作</a:t>
            </a:r>
            <a:r>
              <a:rPr lang="en-US" altLang="zh-CN" sz="28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b</a:t>
            </a:r>
            <a:endParaRPr lang="zh-CN" altLang="en-US" sz="28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endParaRPr>
          </a:p>
          <a:p>
            <a:pPr>
              <a:buFont typeface="Arial" panose="020B0604020202020204"/>
              <a:buChar char="•"/>
              <a:tabLst>
                <a:tab pos="520700" algn="l"/>
                <a:tab pos="1009650" algn="l"/>
              </a:tabLst>
              <a:defRPr/>
            </a:pPr>
            <a:r>
              <a:rPr lang="zh-CN" altLang="en-US"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字节</a:t>
            </a:r>
            <a:r>
              <a:rPr lang="en-US" altLang="zh-CN"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byte</a:t>
            </a:r>
            <a:endParaRPr lang="zh-CN" altLang="en-US"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endParaRPr>
          </a:p>
          <a:p>
            <a:pPr>
              <a:buFont typeface="Arial" panose="020B0604020202020204"/>
              <a:buChar char="•"/>
              <a:tabLst>
                <a:tab pos="520700" algn="l"/>
                <a:tab pos="1009650" algn="l"/>
              </a:tabLst>
              <a:defRPr/>
            </a:pPr>
            <a:r>
              <a:rPr lang="zh-CN" altLang="en-US"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由</a:t>
            </a:r>
            <a:r>
              <a:rPr lang="en-US" altLang="zh-CN"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8</a:t>
            </a:r>
            <a:r>
              <a:rPr lang="zh-CN" altLang="en-US"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个二进制位组成</a:t>
            </a:r>
          </a:p>
          <a:p>
            <a:pPr>
              <a:buFont typeface="Arial" panose="020B0604020202020204"/>
              <a:buChar char="•"/>
              <a:tabLst>
                <a:tab pos="520700" algn="l"/>
                <a:tab pos="1009650" algn="l"/>
              </a:tabLst>
              <a:defRPr/>
            </a:pPr>
            <a:r>
              <a:rPr lang="zh-CN" altLang="en-US"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用作计算存储容量的单位</a:t>
            </a:r>
          </a:p>
          <a:p>
            <a:pPr>
              <a:buFont typeface="Arial" panose="020B0604020202020204"/>
              <a:buChar char="•"/>
              <a:tabLst>
                <a:tab pos="520700" algn="l"/>
                <a:tab pos="1009650" algn="l"/>
              </a:tabLst>
              <a:defRPr/>
            </a:pPr>
            <a:r>
              <a:rPr lang="zh-CN" altLang="en-US"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sz="28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记作</a:t>
            </a:r>
            <a:r>
              <a:rPr lang="en-US" altLang="zh-CN" sz="28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B</a:t>
            </a:r>
            <a:endParaRPr lang="zh-CN" altLang="en-US" sz="32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a:p>
            <a:pPr marL="0" indent="0">
              <a:lnSpc>
                <a:spcPts val="1580"/>
              </a:lnSpc>
              <a:buNone/>
              <a:defRPr/>
            </a:pPr>
            <a:r>
              <a:rPr lang="en-US" altLang="zh-CN" sz="2800" dirty="0">
                <a:solidFill>
                  <a:srgbClr val="0000CC"/>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a:solidFill>
                  <a:srgbClr val="339933"/>
                </a:solidFill>
                <a:latin typeface="Times New Roman" panose="02020603050405020304" pitchFamily="18" charset="0"/>
                <a:ea typeface="宋体" panose="02010600030101010101" pitchFamily="2" charset="-122"/>
                <a:cs typeface="Times New Roman" panose="02020603050405020304" pitchFamily="18" charset="0"/>
              </a:rPr>
              <a:t>1KB = 1024B</a:t>
            </a:r>
          </a:p>
          <a:p>
            <a:pPr marL="0" indent="0">
              <a:lnSpc>
                <a:spcPts val="2050"/>
              </a:lnSpc>
              <a:buNone/>
              <a:defRPr/>
            </a:pPr>
            <a:r>
              <a:rPr lang="en-US" altLang="zh-CN" sz="2800" dirty="0">
                <a:solidFill>
                  <a:srgbClr val="339933"/>
                </a:solidFill>
                <a:latin typeface="Times New Roman" panose="02020603050405020304" pitchFamily="18" charset="0"/>
                <a:ea typeface="宋体" panose="02010600030101010101" pitchFamily="2" charset="-122"/>
                <a:cs typeface="Times New Roman" panose="02020603050405020304" pitchFamily="18" charset="0"/>
              </a:rPr>
              <a:t>                           1MB = 1024KB</a:t>
            </a:r>
          </a:p>
          <a:p>
            <a:pPr marL="0" indent="0">
              <a:lnSpc>
                <a:spcPts val="2050"/>
              </a:lnSpc>
              <a:buNone/>
              <a:defRPr/>
            </a:pPr>
            <a:r>
              <a:rPr lang="en-US" altLang="zh-CN" sz="2800" dirty="0">
                <a:solidFill>
                  <a:srgbClr val="339933"/>
                </a:solidFill>
                <a:latin typeface="Times New Roman" panose="02020603050405020304" pitchFamily="18" charset="0"/>
                <a:ea typeface="宋体" panose="02010600030101010101" pitchFamily="2" charset="-122"/>
                <a:cs typeface="Times New Roman" panose="02020603050405020304" pitchFamily="18" charset="0"/>
              </a:rPr>
              <a:t>                           1GB = 1024MB</a:t>
            </a:r>
          </a:p>
          <a:p>
            <a:pPr marL="0" indent="0">
              <a:lnSpc>
                <a:spcPts val="2050"/>
              </a:lnSpc>
              <a:buNone/>
              <a:defRPr/>
            </a:pPr>
            <a:r>
              <a:rPr lang="en-US" altLang="zh-CN" sz="2800" dirty="0">
                <a:solidFill>
                  <a:srgbClr val="339933"/>
                </a:solidFill>
                <a:latin typeface="Times New Roman" panose="02020603050405020304" pitchFamily="18" charset="0"/>
                <a:ea typeface="宋体" panose="02010600030101010101" pitchFamily="2" charset="-122"/>
                <a:cs typeface="Times New Roman" panose="02020603050405020304" pitchFamily="18" charset="0"/>
              </a:rPr>
              <a:t>                           1TB  = 1024GB</a:t>
            </a: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a:stretch>
            <a:fillRect/>
          </a:stretch>
        </p:blipFill>
        <p:spPr>
          <a:xfrm>
            <a:off x="9258300" y="1751660"/>
            <a:ext cx="303212" cy="1345503"/>
          </a:xfrm>
          <a:prstGeom prst="rect">
            <a:avLst/>
          </a:prstGeom>
        </p:spPr>
      </p:pic>
      <p:pic>
        <p:nvPicPr>
          <p:cNvPr id="6" name="图片 5"/>
          <p:cNvPicPr>
            <a:picLocks noChangeAspect="1"/>
          </p:cNvPicPr>
          <p:nvPr/>
        </p:nvPicPr>
        <p:blipFill>
          <a:blip r:embed="rId3"/>
          <a:stretch>
            <a:fillRect/>
          </a:stretch>
        </p:blipFill>
        <p:spPr>
          <a:xfrm>
            <a:off x="7768448" y="3429000"/>
            <a:ext cx="1793064" cy="1066564"/>
          </a:xfrm>
          <a:prstGeom prst="rect">
            <a:avLst/>
          </a:prstGeom>
        </p:spPr>
      </p:pic>
      <p:pic>
        <p:nvPicPr>
          <p:cNvPr id="7" name="图片 6"/>
          <p:cNvPicPr>
            <a:picLocks noChangeAspect="1"/>
          </p:cNvPicPr>
          <p:nvPr/>
        </p:nvPicPr>
        <p:blipFill>
          <a:blip r:embed="rId4"/>
          <a:stretch>
            <a:fillRect/>
          </a:stretch>
        </p:blipFill>
        <p:spPr>
          <a:xfrm>
            <a:off x="7768448" y="5057157"/>
            <a:ext cx="1793064" cy="1066564"/>
          </a:xfrm>
          <a:prstGeom prst="rect">
            <a:avLst/>
          </a:prstGeom>
        </p:spPr>
      </p:pic>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存储容量</a:t>
            </a:r>
          </a:p>
        </p:txBody>
      </p:sp>
      <p:sp>
        <p:nvSpPr>
          <p:cNvPr id="18435" name="Rectangle 3"/>
          <p:cNvSpPr>
            <a:spLocks noGrp="1" noChangeArrowheads="1"/>
          </p:cNvSpPr>
          <p:nvPr>
            <p:ph type="body" idx="1"/>
          </p:nvPr>
        </p:nvSpPr>
        <p:spPr>
          <a:xfrm>
            <a:off x="495300" y="1412776"/>
            <a:ext cx="8490148" cy="3591172"/>
          </a:xfrm>
        </p:spPr>
        <p:txBody>
          <a:bodyPr/>
          <a:lstStyle/>
          <a:p>
            <a:pPr>
              <a:lnSpc>
                <a:spcPts val="3380"/>
              </a:lnSpc>
              <a:buFont typeface="Arial" panose="020B0604020202020204"/>
              <a:buChar char="•"/>
              <a:tabLst>
                <a:tab pos="520700" algn="l"/>
                <a:tab pos="1009650" algn="l"/>
                <a:tab pos="1303020" algn="l"/>
                <a:tab pos="4256405" algn="l"/>
              </a:tabLst>
              <a:defRPr/>
            </a:pPr>
            <a:r>
              <a:rPr lang="zh-CN" altLang="en-US" sz="2800" dirty="0">
                <a:solidFill>
                  <a:srgbClr val="0000FF"/>
                </a:solidFill>
                <a:latin typeface="黑体" panose="02010609060101010101" pitchFamily="2" charset="-122"/>
                <a:ea typeface="黑体" panose="02010609060101010101" pitchFamily="2" charset="-122"/>
              </a:rPr>
              <a:t>字</a:t>
            </a:r>
            <a:r>
              <a:rPr lang="en-US" altLang="zh-CN" sz="2800" dirty="0">
                <a:solidFill>
                  <a:srgbClr val="0000FF"/>
                </a:solidFill>
                <a:latin typeface="黑体" panose="02010609060101010101" pitchFamily="2" charset="-122"/>
                <a:ea typeface="黑体" panose="02010609060101010101" pitchFamily="2" charset="-122"/>
              </a:rPr>
              <a:t>word</a:t>
            </a:r>
            <a:endParaRPr lang="zh-CN" altLang="en-US" sz="2800" dirty="0">
              <a:solidFill>
                <a:srgbClr val="000000"/>
              </a:solidFill>
              <a:latin typeface="黑体" panose="02010609060101010101" pitchFamily="2" charset="-122"/>
              <a:ea typeface="黑体" panose="02010609060101010101" pitchFamily="2" charset="-122"/>
            </a:endParaRPr>
          </a:p>
          <a:p>
            <a:pPr>
              <a:lnSpc>
                <a:spcPct val="150000"/>
              </a:lnSpc>
              <a:buFont typeface="Arial" panose="020B0604020202020204"/>
              <a:buChar char="•"/>
              <a:tabLst>
                <a:tab pos="520700" algn="l"/>
                <a:tab pos="1009650" algn="l"/>
                <a:tab pos="1303020" algn="l"/>
                <a:tab pos="4256405" algn="l"/>
              </a:tabLst>
              <a:defRPr/>
            </a:pPr>
            <a:r>
              <a:rPr lang="zh-CN" altLang="en-US" sz="2800" dirty="0" smtClean="0">
                <a:solidFill>
                  <a:srgbClr val="000000"/>
                </a:solidFill>
                <a:latin typeface="黑体" panose="02010609060101010101" pitchFamily="2" charset="-122"/>
                <a:ea typeface="黑体" panose="02010609060101010101" pitchFamily="2" charset="-122"/>
              </a:rPr>
              <a:t>字长：一</a:t>
            </a:r>
            <a:r>
              <a:rPr lang="zh-CN" altLang="en-US" sz="2800" dirty="0">
                <a:solidFill>
                  <a:srgbClr val="000000"/>
                </a:solidFill>
                <a:latin typeface="黑体" panose="02010609060101010101" pitchFamily="2" charset="-122"/>
                <a:ea typeface="黑体" panose="02010609060101010101" pitchFamily="2" charset="-122"/>
              </a:rPr>
              <a:t>次可以直接处理的二进制数码的位数。通常取决于微处理器内部通用寄存器的位数和数据总线的宽度。</a:t>
            </a:r>
          </a:p>
          <a:p>
            <a:pPr>
              <a:lnSpc>
                <a:spcPct val="150000"/>
              </a:lnSpc>
              <a:buFont typeface="Arial" panose="020B0604020202020204"/>
              <a:buChar char="•"/>
              <a:tabLst>
                <a:tab pos="520700" algn="l"/>
                <a:tab pos="1009650" algn="l"/>
                <a:tab pos="1303020" algn="l"/>
                <a:tab pos="4256405" algn="l"/>
              </a:tabLst>
              <a:defRPr/>
            </a:pPr>
            <a:r>
              <a:rPr lang="en-US" altLang="zh-CN" sz="2800" dirty="0">
                <a:solidFill>
                  <a:srgbClr val="C00000"/>
                </a:solidFill>
                <a:latin typeface="黑体" panose="02010609060101010101" pitchFamily="2" charset="-122"/>
                <a:ea typeface="黑体" panose="02010609060101010101" pitchFamily="2" charset="-122"/>
              </a:rPr>
              <a:t>16</a:t>
            </a:r>
            <a:r>
              <a:rPr lang="zh-CN" altLang="en-US" sz="2800" dirty="0">
                <a:solidFill>
                  <a:srgbClr val="C00000"/>
                </a:solidFill>
                <a:latin typeface="黑体" panose="02010609060101010101" pitchFamily="2" charset="-122"/>
                <a:ea typeface="黑体" panose="02010609060101010101" pitchFamily="2" charset="-122"/>
              </a:rPr>
              <a:t>位处理器：</a:t>
            </a:r>
            <a:r>
              <a:rPr lang="en-US" altLang="zh-CN" sz="2800" dirty="0">
                <a:solidFill>
                  <a:srgbClr val="C00000"/>
                </a:solidFill>
                <a:latin typeface="黑体" panose="02010609060101010101" pitchFamily="2" charset="-122"/>
                <a:ea typeface="黑体" panose="02010609060101010101" pitchFamily="2" charset="-122"/>
              </a:rPr>
              <a:t>1</a:t>
            </a:r>
            <a:r>
              <a:rPr lang="zh-CN" altLang="en-US" sz="2800" dirty="0">
                <a:solidFill>
                  <a:srgbClr val="C00000"/>
                </a:solidFill>
                <a:latin typeface="黑体" panose="02010609060101010101" pitchFamily="2" charset="-122"/>
                <a:ea typeface="黑体" panose="02010609060101010101" pitchFamily="2" charset="-122"/>
              </a:rPr>
              <a:t>个字</a:t>
            </a:r>
            <a:r>
              <a:rPr lang="en-US" altLang="zh-CN" sz="2800" dirty="0">
                <a:solidFill>
                  <a:srgbClr val="C00000"/>
                </a:solidFill>
                <a:latin typeface="黑体" panose="02010609060101010101" pitchFamily="2" charset="-122"/>
                <a:ea typeface="黑体" panose="02010609060101010101" pitchFamily="2" charset="-122"/>
              </a:rPr>
              <a:t>16</a:t>
            </a:r>
            <a:r>
              <a:rPr lang="zh-CN" altLang="en-US" sz="2800" dirty="0">
                <a:solidFill>
                  <a:srgbClr val="C00000"/>
                </a:solidFill>
                <a:latin typeface="黑体" panose="02010609060101010101" pitchFamily="2" charset="-122"/>
                <a:ea typeface="黑体" panose="02010609060101010101" pitchFamily="2" charset="-122"/>
              </a:rPr>
              <a:t>位，包含</a:t>
            </a:r>
            <a:r>
              <a:rPr lang="en-US" altLang="zh-CN" sz="2800" dirty="0">
                <a:solidFill>
                  <a:srgbClr val="C00000"/>
                </a:solidFill>
                <a:latin typeface="黑体" panose="02010609060101010101" pitchFamily="2" charset="-122"/>
                <a:ea typeface="黑体" panose="02010609060101010101" pitchFamily="2" charset="-122"/>
              </a:rPr>
              <a:t>2</a:t>
            </a:r>
            <a:r>
              <a:rPr lang="zh-CN" altLang="en-US" sz="2800" dirty="0">
                <a:solidFill>
                  <a:srgbClr val="C00000"/>
                </a:solidFill>
                <a:latin typeface="黑体" panose="02010609060101010101" pitchFamily="2" charset="-122"/>
                <a:ea typeface="黑体" panose="02010609060101010101" pitchFamily="2" charset="-122"/>
              </a:rPr>
              <a:t>个字节</a:t>
            </a:r>
          </a:p>
          <a:p>
            <a:pPr>
              <a:lnSpc>
                <a:spcPts val="855"/>
              </a:lnSpc>
              <a:buFont typeface="Arial" panose="020B0604020202020204"/>
              <a:buChar char="•"/>
              <a:tabLst>
                <a:tab pos="520700" algn="l"/>
                <a:tab pos="1009650" algn="l"/>
                <a:tab pos="1303020" algn="l"/>
                <a:tab pos="4256405" algn="l"/>
              </a:tabLst>
              <a:defRPr/>
            </a:pPr>
            <a:endParaRPr lang="zh-CN" altLang="en-US" sz="2800" dirty="0">
              <a:solidFill>
                <a:srgbClr val="000000"/>
              </a:solidFill>
              <a:latin typeface="黑体" panose="02010609060101010101" pitchFamily="2" charset="-122"/>
              <a:ea typeface="黑体" panose="02010609060101010101" pitchFamily="2" charset="-122"/>
            </a:endParaRPr>
          </a:p>
          <a:p>
            <a:pPr>
              <a:lnSpc>
                <a:spcPts val="3035"/>
              </a:lnSpc>
              <a:buFont typeface="Arial" panose="020B0604020202020204"/>
              <a:buChar char="•"/>
              <a:tabLst>
                <a:tab pos="520700" algn="l"/>
                <a:tab pos="1009650" algn="l"/>
                <a:tab pos="1303020" algn="l"/>
                <a:tab pos="4256405" algn="l"/>
              </a:tabLst>
              <a:defRPr/>
            </a:pPr>
            <a:r>
              <a:rPr lang="zh-CN" altLang="en-US" sz="2800" dirty="0">
                <a:solidFill>
                  <a:srgbClr val="0000FF"/>
                </a:solidFill>
                <a:latin typeface="黑体" panose="02010609060101010101" pitchFamily="2" charset="-122"/>
                <a:ea typeface="黑体" panose="02010609060101010101" pitchFamily="2" charset="-122"/>
              </a:rPr>
              <a:t>双字</a:t>
            </a:r>
          </a:p>
          <a:p>
            <a:pPr>
              <a:lnSpc>
                <a:spcPts val="855"/>
              </a:lnSpc>
              <a:buFont typeface="Arial" panose="020B0604020202020204"/>
              <a:buChar char="•"/>
              <a:tabLst>
                <a:tab pos="520700" algn="l"/>
                <a:tab pos="1009650" algn="l"/>
                <a:tab pos="1303020" algn="l"/>
                <a:tab pos="4256405" algn="l"/>
              </a:tabLst>
              <a:defRPr/>
            </a:pPr>
            <a:endParaRPr lang="zh-CN" altLang="en-US" sz="2800" dirty="0">
              <a:solidFill>
                <a:srgbClr val="000000"/>
              </a:solidFill>
              <a:latin typeface="黑体" panose="02010609060101010101" pitchFamily="2" charset="-122"/>
              <a:ea typeface="黑体" panose="02010609060101010101" pitchFamily="2" charset="-122"/>
            </a:endParaRPr>
          </a:p>
          <a:p>
            <a:pPr>
              <a:lnSpc>
                <a:spcPts val="3080"/>
              </a:lnSpc>
              <a:buFont typeface="Arial" panose="020B0604020202020204"/>
              <a:buChar char="•"/>
              <a:tabLst>
                <a:tab pos="520700" algn="l"/>
                <a:tab pos="1009650" algn="l"/>
                <a:tab pos="1303020" algn="l"/>
                <a:tab pos="4256405" algn="l"/>
              </a:tabLst>
              <a:defRPr/>
            </a:pPr>
            <a:r>
              <a:rPr lang="zh-CN" altLang="en-US" sz="2800" dirty="0">
                <a:solidFill>
                  <a:srgbClr val="0000FF"/>
                </a:solidFill>
                <a:latin typeface="黑体" panose="02010609060101010101" pitchFamily="2" charset="-122"/>
                <a:ea typeface="黑体" panose="02010609060101010101" pitchFamily="2" charset="-122"/>
              </a:rPr>
              <a:t>四倍字</a:t>
            </a:r>
          </a:p>
          <a:p>
            <a:pPr>
              <a:lnSpc>
                <a:spcPts val="3230"/>
              </a:lnSpc>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en-US" altLang="zh-CN" dirty="0">
                <a:latin typeface="黑体" panose="02010609060101010101" pitchFamily="2" charset="-122"/>
                <a:ea typeface="黑体" panose="02010609060101010101" pitchFamily="2" charset="-122"/>
              </a:rPr>
              <a:t>I/O</a:t>
            </a:r>
            <a:r>
              <a:rPr lang="zh-CN" altLang="en-US" dirty="0">
                <a:latin typeface="黑体" panose="02010609060101010101" pitchFamily="2" charset="-122"/>
                <a:ea typeface="黑体" panose="02010609060101010101" pitchFamily="2" charset="-122"/>
              </a:rPr>
              <a:t>接口</a:t>
            </a:r>
          </a:p>
        </p:txBody>
      </p:sp>
      <p:sp>
        <p:nvSpPr>
          <p:cNvPr id="18435" name="Rectangle 3"/>
          <p:cNvSpPr>
            <a:spLocks noGrp="1" noChangeArrowheads="1"/>
          </p:cNvSpPr>
          <p:nvPr>
            <p:ph type="body" idx="1"/>
          </p:nvPr>
        </p:nvSpPr>
        <p:spPr>
          <a:xfrm>
            <a:off x="485610" y="1268760"/>
            <a:ext cx="9066212" cy="3591172"/>
          </a:xfrm>
        </p:spPr>
        <p:txBody>
          <a:bodyPr/>
          <a:lstStyle/>
          <a:p>
            <a:pPr eaLnBrk="1" hangingPunct="1">
              <a:lnSpc>
                <a:spcPct val="150000"/>
              </a:lnSpc>
              <a:spcBef>
                <a:spcPct val="0"/>
              </a:spcBef>
              <a:buClrTx/>
              <a:buSzTx/>
              <a:buFont typeface="Arial" panose="020B0604020202020204" pitchFamily="34" charset="0"/>
              <a:buChar char="•"/>
            </a:pPr>
            <a:r>
              <a:rPr lang="zh-CN" altLang="zh-CN" dirty="0">
                <a:latin typeface="Times New Roman" panose="02020603050405020304" pitchFamily="18" charset="0"/>
                <a:ea typeface="黑体" panose="02010609060101010101" pitchFamily="2" charset="-122"/>
                <a:cs typeface="Times New Roman" panose="02020603050405020304" pitchFamily="18" charset="0"/>
              </a:rPr>
              <a:t>CPU与外设之间的信息交换</a:t>
            </a:r>
            <a:r>
              <a:rPr lang="zh-CN" altLang="en-US" dirty="0">
                <a:latin typeface="Times New Roman" panose="02020603050405020304" pitchFamily="18" charset="0"/>
                <a:ea typeface="黑体" panose="02010609060101010101" pitchFamily="2" charset="-122"/>
                <a:cs typeface="Times New Roman" panose="02020603050405020304" pitchFamily="18" charset="0"/>
              </a:rPr>
              <a:t>，</a:t>
            </a:r>
            <a:r>
              <a:rPr lang="zh-CN" altLang="zh-CN"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主要接口芯片</a:t>
            </a:r>
            <a:r>
              <a:rPr lang="zh-CN" altLang="en-US"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a:t>
            </a:r>
            <a:endParaRPr lang="zh-CN" altLang="zh-CN"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a:p>
            <a:pPr eaLnBrk="1" hangingPunct="1">
              <a:lnSpc>
                <a:spcPct val="150000"/>
              </a:lnSpc>
              <a:spcBef>
                <a:spcPct val="0"/>
              </a:spcBef>
              <a:buClrTx/>
              <a:buSzTx/>
              <a:buFont typeface="Arial" panose="020B0604020202020204" pitchFamily="34" charset="0"/>
              <a:buChar char="•"/>
            </a:pPr>
            <a:r>
              <a:rPr lang="zh-CN"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锁存器74LS373</a:t>
            </a:r>
          </a:p>
          <a:p>
            <a:pPr eaLnBrk="1" hangingPunct="1">
              <a:lnSpc>
                <a:spcPct val="150000"/>
              </a:lnSpc>
              <a:spcBef>
                <a:spcPct val="0"/>
              </a:spcBef>
              <a:buClrTx/>
              <a:buSzTx/>
              <a:buFont typeface="Arial" panose="020B0604020202020204" pitchFamily="34" charset="0"/>
              <a:buChar char="•"/>
            </a:pPr>
            <a:r>
              <a:rPr lang="zh-CN"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缓冲器74LS245</a:t>
            </a:r>
          </a:p>
          <a:p>
            <a:pPr eaLnBrk="1" hangingPunct="1">
              <a:lnSpc>
                <a:spcPct val="150000"/>
              </a:lnSpc>
              <a:spcBef>
                <a:spcPct val="0"/>
              </a:spcBef>
              <a:buClrTx/>
              <a:buSzTx/>
              <a:buFont typeface="Arial" panose="020B0604020202020204" pitchFamily="34" charset="0"/>
              <a:buChar char="•"/>
            </a:pPr>
            <a:r>
              <a:rPr lang="zh-CN"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可编程中断控制器8259A</a:t>
            </a:r>
          </a:p>
          <a:p>
            <a:pPr eaLnBrk="1" hangingPunct="1">
              <a:lnSpc>
                <a:spcPct val="150000"/>
              </a:lnSpc>
              <a:spcBef>
                <a:spcPct val="0"/>
              </a:spcBef>
              <a:buClrTx/>
              <a:buSzTx/>
              <a:buFont typeface="Arial" panose="020B0604020202020204" pitchFamily="34" charset="0"/>
              <a:buChar char="•"/>
            </a:pPr>
            <a:r>
              <a:rPr lang="zh-CN"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可编程计数/定时器825</a:t>
            </a:r>
            <a:r>
              <a:rPr lang="en-US"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3</a:t>
            </a:r>
            <a:endParaRPr lang="zh-CN"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endParaRPr>
          </a:p>
          <a:p>
            <a:pPr eaLnBrk="1" hangingPunct="1">
              <a:lnSpc>
                <a:spcPct val="150000"/>
              </a:lnSpc>
              <a:spcBef>
                <a:spcPct val="0"/>
              </a:spcBef>
              <a:buClrTx/>
              <a:buSzTx/>
              <a:buFont typeface="Arial" panose="020B0604020202020204" pitchFamily="34" charset="0"/>
              <a:buChar char="•"/>
            </a:pPr>
            <a:r>
              <a:rPr lang="zh-CN"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可编程并行接口8255</a:t>
            </a:r>
          </a:p>
          <a:p>
            <a:pPr eaLnBrk="1" hangingPunct="1">
              <a:lnSpc>
                <a:spcPct val="150000"/>
              </a:lnSpc>
              <a:spcBef>
                <a:spcPct val="0"/>
              </a:spcBef>
              <a:buClrTx/>
              <a:buSzTx/>
              <a:buFont typeface="Arial" panose="020B0604020202020204" pitchFamily="34" charset="0"/>
              <a:buChar char="•"/>
            </a:pPr>
            <a:r>
              <a:rPr lang="zh-CN"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可编程串行接口8251A</a:t>
            </a:r>
          </a:p>
          <a:p>
            <a:pPr eaLnBrk="1" hangingPunct="1">
              <a:lnSpc>
                <a:spcPct val="150000"/>
              </a:lnSpc>
              <a:spcBef>
                <a:spcPct val="0"/>
              </a:spcBef>
              <a:buClrTx/>
              <a:buSzTx/>
              <a:buFont typeface="Arial" panose="020B0604020202020204" pitchFamily="34" charset="0"/>
              <a:buChar char="•"/>
            </a:pPr>
            <a:r>
              <a:rPr lang="zh-CN"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可编程DMA控制器8237A</a:t>
            </a:r>
          </a:p>
          <a:p>
            <a:pPr eaLnBrk="1" hangingPunct="1">
              <a:lnSpc>
                <a:spcPct val="150000"/>
              </a:lnSpc>
              <a:spcBef>
                <a:spcPct val="0"/>
              </a:spcBef>
              <a:buClrTx/>
              <a:buSzTx/>
              <a:buFont typeface="Arial" panose="020B0604020202020204" pitchFamily="34" charset="0"/>
              <a:buChar char="•"/>
            </a:pPr>
            <a:r>
              <a:rPr lang="zh-CN" altLang="zh-CN"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AD/DA</a:t>
            </a: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总线</a:t>
            </a:r>
          </a:p>
        </p:txBody>
      </p:sp>
      <p:sp>
        <p:nvSpPr>
          <p:cNvPr id="18435" name="Rectangle 3"/>
          <p:cNvSpPr>
            <a:spLocks noGrp="1" noChangeArrowheads="1"/>
          </p:cNvSpPr>
          <p:nvPr>
            <p:ph type="body" idx="1"/>
          </p:nvPr>
        </p:nvSpPr>
        <p:spPr>
          <a:xfrm>
            <a:off x="459653" y="1124744"/>
            <a:ext cx="9066212" cy="3591172"/>
          </a:xfrm>
        </p:spPr>
        <p:txBody>
          <a:bodyPr/>
          <a:lstStyle/>
          <a:p>
            <a:pPr>
              <a:lnSpc>
                <a:spcPct val="150000"/>
              </a:lnSpc>
              <a:spcBef>
                <a:spcPts val="200"/>
              </a:spcBef>
              <a:buFont typeface="Arial" panose="020B0604020202020204"/>
              <a:buChar char="•"/>
              <a:tabLst>
                <a:tab pos="520700" algn="l"/>
                <a:tab pos="1009650" algn="l"/>
                <a:tab pos="1303020" algn="l"/>
              </a:tabLst>
              <a:defRPr/>
            </a:pPr>
            <a:r>
              <a:rPr lang="zh-CN" altLang="en-US" sz="2800" dirty="0">
                <a:solidFill>
                  <a:srgbClr val="000000"/>
                </a:solidFill>
                <a:latin typeface="黑体" panose="02010609060101010101" pitchFamily="2" charset="-122"/>
                <a:ea typeface="黑体" panose="02010609060101010101" pitchFamily="2" charset="-122"/>
              </a:rPr>
              <a:t>各部件之间传送信息的公共通路，总线标准的特性：</a:t>
            </a:r>
          </a:p>
          <a:p>
            <a:pPr>
              <a:lnSpc>
                <a:spcPct val="150000"/>
              </a:lnSpc>
              <a:spcBef>
                <a:spcPts val="200"/>
              </a:spcBef>
              <a:buFont typeface="Arial" panose="020B0604020202020204"/>
              <a:buChar char="•"/>
              <a:tabLst>
                <a:tab pos="520700" algn="l"/>
                <a:tab pos="1009650" algn="l"/>
                <a:tab pos="1303020" algn="l"/>
              </a:tabLst>
              <a:defRPr/>
            </a:pPr>
            <a:r>
              <a:rPr lang="zh-CN" altLang="en-US" sz="2400" dirty="0">
                <a:solidFill>
                  <a:srgbClr val="000000"/>
                </a:solidFill>
                <a:latin typeface="黑体" panose="02010609060101010101" pitchFamily="2" charset="-122"/>
                <a:ea typeface="黑体" panose="02010609060101010101" pitchFamily="2" charset="-122"/>
              </a:rPr>
              <a:t>		</a:t>
            </a:r>
            <a:r>
              <a:rPr lang="zh-CN" altLang="en-US" sz="2400" dirty="0">
                <a:solidFill>
                  <a:srgbClr val="0000FF"/>
                </a:solidFill>
                <a:latin typeface="黑体" panose="02010609060101010101" pitchFamily="2" charset="-122"/>
                <a:ea typeface="黑体" panose="02010609060101010101" pitchFamily="2" charset="-122"/>
              </a:rPr>
              <a:t>物理特性</a:t>
            </a:r>
          </a:p>
          <a:p>
            <a:pPr>
              <a:lnSpc>
                <a:spcPct val="150000"/>
              </a:lnSpc>
              <a:spcBef>
                <a:spcPts val="200"/>
              </a:spcBef>
              <a:buFont typeface="Arial" panose="020B0604020202020204"/>
              <a:buChar char="•"/>
              <a:tabLst>
                <a:tab pos="520700" algn="l"/>
                <a:tab pos="1009650" algn="l"/>
                <a:tab pos="1303020" algn="l"/>
              </a:tabLst>
              <a:defRPr/>
            </a:pPr>
            <a:r>
              <a:rPr lang="zh-CN" altLang="en-US" sz="2400" dirty="0">
                <a:solidFill>
                  <a:srgbClr val="000000"/>
                </a:solidFill>
                <a:latin typeface="黑体" panose="02010609060101010101" pitchFamily="2" charset="-122"/>
                <a:ea typeface="黑体" panose="02010609060101010101" pitchFamily="2" charset="-122"/>
              </a:rPr>
              <a:t>			</a:t>
            </a:r>
            <a:r>
              <a:rPr lang="zh-CN" altLang="en-US" sz="2400" dirty="0">
                <a:solidFill>
                  <a:srgbClr val="339933"/>
                </a:solidFill>
                <a:latin typeface="黑体" panose="02010609060101010101" pitchFamily="2" charset="-122"/>
                <a:ea typeface="黑体" panose="02010609060101010101" pitchFamily="2" charset="-122"/>
              </a:rPr>
              <a:t>线数、接插件、引脚排列</a:t>
            </a:r>
          </a:p>
          <a:p>
            <a:pPr>
              <a:lnSpc>
                <a:spcPct val="150000"/>
              </a:lnSpc>
              <a:spcBef>
                <a:spcPts val="200"/>
              </a:spcBef>
              <a:buFont typeface="Arial" panose="020B0604020202020204"/>
              <a:buChar char="•"/>
              <a:tabLst>
                <a:tab pos="520700" algn="l"/>
                <a:tab pos="1009650" algn="l"/>
                <a:tab pos="1303020" algn="l"/>
              </a:tabLst>
              <a:defRPr/>
            </a:pPr>
            <a:r>
              <a:rPr lang="zh-CN" altLang="en-US" sz="2400" dirty="0">
                <a:solidFill>
                  <a:srgbClr val="000000"/>
                </a:solidFill>
                <a:latin typeface="黑体" panose="02010609060101010101" pitchFamily="2" charset="-122"/>
                <a:ea typeface="黑体" panose="02010609060101010101" pitchFamily="2" charset="-122"/>
              </a:rPr>
              <a:t>		</a:t>
            </a:r>
            <a:r>
              <a:rPr lang="zh-CN" altLang="en-US" sz="2400" dirty="0">
                <a:solidFill>
                  <a:srgbClr val="0000FF"/>
                </a:solidFill>
                <a:latin typeface="黑体" panose="02010609060101010101" pitchFamily="2" charset="-122"/>
                <a:ea typeface="黑体" panose="02010609060101010101" pitchFamily="2" charset="-122"/>
              </a:rPr>
              <a:t>功能特性</a:t>
            </a:r>
          </a:p>
          <a:p>
            <a:pPr>
              <a:lnSpc>
                <a:spcPct val="150000"/>
              </a:lnSpc>
              <a:spcBef>
                <a:spcPts val="200"/>
              </a:spcBef>
              <a:buFont typeface="Arial" panose="020B0604020202020204"/>
              <a:buChar char="•"/>
              <a:tabLst>
                <a:tab pos="520700" algn="l"/>
                <a:tab pos="1009650" algn="l"/>
                <a:tab pos="1303020" algn="l"/>
              </a:tabLst>
              <a:defRPr/>
            </a:pPr>
            <a:r>
              <a:rPr lang="zh-CN" altLang="en-US" sz="2400" dirty="0">
                <a:solidFill>
                  <a:srgbClr val="000000"/>
                </a:solidFill>
                <a:latin typeface="黑体" panose="02010609060101010101" pitchFamily="2" charset="-122"/>
                <a:ea typeface="黑体" panose="02010609060101010101" pitchFamily="2" charset="-122"/>
              </a:rPr>
              <a:t>		</a:t>
            </a:r>
            <a:r>
              <a:rPr lang="zh-CN" altLang="en-US" sz="2400" dirty="0">
                <a:solidFill>
                  <a:srgbClr val="C00000"/>
                </a:solidFill>
                <a:latin typeface="黑体" panose="02010609060101010101" pitchFamily="2" charset="-122"/>
                <a:ea typeface="黑体" panose="02010609060101010101" pitchFamily="2" charset="-122"/>
              </a:rPr>
              <a:t>	地址总线、数据总线、控制总线</a:t>
            </a:r>
          </a:p>
          <a:p>
            <a:pPr>
              <a:lnSpc>
                <a:spcPct val="150000"/>
              </a:lnSpc>
              <a:spcBef>
                <a:spcPts val="200"/>
              </a:spcBef>
              <a:buFont typeface="Arial" panose="020B0604020202020204"/>
              <a:buChar char="•"/>
              <a:tabLst>
                <a:tab pos="520700" algn="l"/>
                <a:tab pos="1009650" algn="l"/>
                <a:tab pos="1303020" algn="l"/>
              </a:tabLst>
              <a:defRPr/>
            </a:pPr>
            <a:r>
              <a:rPr lang="zh-CN" altLang="en-US" sz="2400" dirty="0">
                <a:solidFill>
                  <a:srgbClr val="000000"/>
                </a:solidFill>
                <a:latin typeface="黑体" panose="02010609060101010101" pitchFamily="2" charset="-122"/>
                <a:ea typeface="黑体" panose="02010609060101010101" pitchFamily="2" charset="-122"/>
              </a:rPr>
              <a:t>		</a:t>
            </a:r>
            <a:r>
              <a:rPr lang="zh-CN" altLang="en-US" sz="2400" dirty="0">
                <a:solidFill>
                  <a:srgbClr val="0000FF"/>
                </a:solidFill>
                <a:latin typeface="黑体" panose="02010609060101010101" pitchFamily="2" charset="-122"/>
                <a:ea typeface="黑体" panose="02010609060101010101" pitchFamily="2" charset="-122"/>
              </a:rPr>
              <a:t>电器特性</a:t>
            </a:r>
          </a:p>
          <a:p>
            <a:pPr>
              <a:lnSpc>
                <a:spcPct val="150000"/>
              </a:lnSpc>
              <a:spcBef>
                <a:spcPts val="200"/>
              </a:spcBef>
              <a:buFont typeface="Arial" panose="020B0604020202020204"/>
              <a:buChar char="•"/>
              <a:tabLst>
                <a:tab pos="520700" algn="l"/>
                <a:tab pos="1009650" algn="l"/>
                <a:tab pos="1303020" algn="l"/>
              </a:tabLst>
              <a:defRPr/>
            </a:pPr>
            <a:r>
              <a:rPr lang="zh-CN" altLang="en-US" sz="2400" dirty="0">
                <a:solidFill>
                  <a:srgbClr val="000000"/>
                </a:solidFill>
                <a:latin typeface="黑体" panose="02010609060101010101" pitchFamily="2" charset="-122"/>
                <a:ea typeface="黑体" panose="02010609060101010101" pitchFamily="2" charset="-122"/>
              </a:rPr>
              <a:t>			</a:t>
            </a:r>
            <a:r>
              <a:rPr lang="zh-CN" altLang="en-US" sz="2400" dirty="0">
                <a:solidFill>
                  <a:srgbClr val="339933"/>
                </a:solidFill>
                <a:latin typeface="黑体" panose="02010609060101010101" pitchFamily="2" charset="-122"/>
                <a:ea typeface="黑体" panose="02010609060101010101" pitchFamily="2" charset="-122"/>
              </a:rPr>
              <a:t>信号电平</a:t>
            </a:r>
          </a:p>
          <a:p>
            <a:pPr>
              <a:lnSpc>
                <a:spcPct val="150000"/>
              </a:lnSpc>
              <a:spcBef>
                <a:spcPts val="200"/>
              </a:spcBef>
              <a:buFont typeface="Arial" panose="020B0604020202020204"/>
              <a:buChar char="•"/>
              <a:tabLst>
                <a:tab pos="520700" algn="l"/>
                <a:tab pos="1009650" algn="l"/>
                <a:tab pos="1303020" algn="l"/>
              </a:tabLst>
              <a:defRPr/>
            </a:pPr>
            <a:r>
              <a:rPr lang="zh-CN" altLang="en-US" sz="2400" dirty="0">
                <a:solidFill>
                  <a:srgbClr val="000000"/>
                </a:solidFill>
                <a:latin typeface="黑体" panose="02010609060101010101" pitchFamily="2" charset="-122"/>
                <a:ea typeface="黑体" panose="02010609060101010101" pitchFamily="2" charset="-122"/>
              </a:rPr>
              <a:t>		</a:t>
            </a:r>
            <a:r>
              <a:rPr lang="zh-CN" altLang="en-US" sz="2400" dirty="0">
                <a:solidFill>
                  <a:srgbClr val="0000FF"/>
                </a:solidFill>
                <a:latin typeface="黑体" panose="02010609060101010101" pitchFamily="2" charset="-122"/>
                <a:ea typeface="黑体" panose="02010609060101010101" pitchFamily="2" charset="-122"/>
              </a:rPr>
              <a:t>时间特性</a:t>
            </a:r>
          </a:p>
          <a:p>
            <a:pPr>
              <a:lnSpc>
                <a:spcPts val="3230"/>
              </a:lnSpc>
              <a:tabLst>
                <a:tab pos="520700" algn="l"/>
                <a:tab pos="1009650" algn="l"/>
              </a:tabLst>
              <a:defRPr/>
            </a:pPr>
            <a:endParaRPr lang="zh-CN" altLang="en-US" dirty="0">
              <a:solidFill>
                <a:srgbClr val="000000"/>
              </a:solidFill>
              <a:latin typeface="黑体" panose="02010609060101010101" pitchFamily="2" charset="-122"/>
              <a:ea typeface="黑体" panose="02010609060101010101" pitchFamily="2" charset="-122"/>
            </a:endParaRPr>
          </a:p>
        </p:txBody>
      </p:sp>
    </p:spTree>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总线</a:t>
            </a:r>
          </a:p>
        </p:txBody>
      </p:sp>
      <p:sp>
        <p:nvSpPr>
          <p:cNvPr id="18435" name="Rectangle 3"/>
          <p:cNvSpPr>
            <a:spLocks noGrp="1" noChangeArrowheads="1"/>
          </p:cNvSpPr>
          <p:nvPr>
            <p:ph type="body" idx="1"/>
          </p:nvPr>
        </p:nvSpPr>
        <p:spPr>
          <a:xfrm>
            <a:off x="495300" y="1484784"/>
            <a:ext cx="9066212" cy="3591172"/>
          </a:xfrm>
        </p:spPr>
        <p:txBody>
          <a:bodyPr/>
          <a:lstStyle/>
          <a:p>
            <a:pPr>
              <a:lnSpc>
                <a:spcPts val="2735"/>
              </a:lnSpc>
              <a:spcBef>
                <a:spcPts val="200"/>
              </a:spcBef>
              <a:buFont typeface="Arial" panose="020B0604020202020204"/>
              <a:buChar char="•"/>
              <a:tabLst>
                <a:tab pos="520700" algn="l"/>
                <a:tab pos="1009650" algn="l"/>
                <a:tab pos="1303020" algn="l"/>
              </a:tabLst>
              <a:defRPr/>
            </a:pPr>
            <a:r>
              <a:rPr lang="zh-CN" altLang="en-US"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地址总线（</a:t>
            </a:r>
            <a:r>
              <a:rPr lang="en-US" altLang="zh-CN"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Address</a:t>
            </a:r>
            <a:r>
              <a:rPr lang="zh-CN" altLang="en-US"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Bus</a:t>
            </a:r>
            <a:r>
              <a:rPr lang="zh-CN" altLang="en-US"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p>
          <a:p>
            <a:pPr lvl="1">
              <a:lnSpc>
                <a:spcPts val="2695"/>
              </a:lnSpc>
              <a:buFont typeface="Arial" panose="020B0604020202020204"/>
              <a:buChar char="•"/>
              <a:tabLst>
                <a:tab pos="520700" algn="l"/>
                <a:tab pos="1009650" algn="l"/>
                <a:tab pos="1303020" algn="l"/>
              </a:tabLst>
              <a:defRPr/>
            </a:pP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CPU</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用来向存储器或</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I/O</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端口传送地址</a:t>
            </a:r>
          </a:p>
          <a:p>
            <a:pPr lvl="1">
              <a:lnSpc>
                <a:spcPts val="2695"/>
              </a:lnSpc>
              <a:buFont typeface="Arial" panose="020B0604020202020204"/>
              <a:buChar char="•"/>
              <a:tabLst>
                <a:tab pos="520700" algn="l"/>
                <a:tab pos="1009650" algn="l"/>
                <a:tab pos="1303020" algn="l"/>
              </a:tabLst>
              <a:defRPr/>
            </a:pPr>
            <a:r>
              <a:rPr lang="zh-CN" altLang="en-US" sz="24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单向</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CPU</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发出，</a:t>
            </a:r>
            <a:r>
              <a:rPr lang="zh-CN" altLang="en-US" sz="24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位数</a:t>
            </a:r>
            <a:r>
              <a:rPr lang="en-US" altLang="zh-CN" sz="24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n</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决定了</a:t>
            </a: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CPU</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可直接寻址的内存容量</a:t>
            </a:r>
            <a:r>
              <a:rPr lang="en-US" altLang="zh-CN" sz="24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2</a:t>
            </a:r>
            <a:r>
              <a:rPr lang="en-US" altLang="zh-CN" sz="2400" baseline="300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n</a:t>
            </a:r>
          </a:p>
          <a:p>
            <a:pPr>
              <a:lnSpc>
                <a:spcPts val="3165"/>
              </a:lnSpc>
              <a:buFont typeface="Arial" panose="020B0604020202020204"/>
              <a:buChar char="•"/>
              <a:tabLst>
                <a:tab pos="520700" algn="l"/>
                <a:tab pos="1009650" algn="l"/>
                <a:tab pos="1303020" algn="l"/>
              </a:tabLst>
              <a:defRPr/>
            </a:pPr>
            <a:r>
              <a:rPr lang="zh-CN" altLang="en-US"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数据总线（</a:t>
            </a:r>
            <a:r>
              <a:rPr lang="en-US" altLang="zh-CN"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Data</a:t>
            </a:r>
            <a:r>
              <a:rPr lang="zh-CN" altLang="en-US"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Bus</a:t>
            </a:r>
            <a:r>
              <a:rPr lang="zh-CN" altLang="en-US"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p>
          <a:p>
            <a:pPr lvl="1">
              <a:lnSpc>
                <a:spcPts val="2695"/>
              </a:lnSpc>
              <a:buFont typeface="Arial" panose="020B0604020202020204"/>
              <a:buChar char="•"/>
              <a:tabLst>
                <a:tab pos="520700" algn="l"/>
                <a:tab pos="1009650" algn="l"/>
                <a:tab pos="1303020" algn="l"/>
              </a:tabLst>
              <a:defRPr/>
            </a:pPr>
            <a:r>
              <a:rPr lang="en-US" altLang="zh-CN"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CPU</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与存储器及外设交换数据的通路</a:t>
            </a:r>
          </a:p>
          <a:p>
            <a:pPr lvl="1">
              <a:lnSpc>
                <a:spcPts val="2685"/>
              </a:lnSpc>
              <a:buFont typeface="Arial" panose="020B0604020202020204"/>
              <a:buChar char="•"/>
              <a:tabLst>
                <a:tab pos="520700" algn="l"/>
                <a:tab pos="1009650" algn="l"/>
                <a:tab pos="1303020" algn="l"/>
              </a:tabLst>
              <a:defRPr/>
            </a:pPr>
            <a:r>
              <a:rPr lang="zh-CN" altLang="en-US" sz="24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三态双向，位数与微处理器的位数相同</a:t>
            </a:r>
          </a:p>
          <a:p>
            <a:pPr>
              <a:lnSpc>
                <a:spcPts val="3185"/>
              </a:lnSpc>
              <a:buFont typeface="Arial" panose="020B0604020202020204"/>
              <a:buChar char="•"/>
              <a:tabLst>
                <a:tab pos="520700" algn="l"/>
                <a:tab pos="1009650" algn="l"/>
                <a:tab pos="1303020" algn="l"/>
              </a:tabLst>
              <a:defRPr/>
            </a:pPr>
            <a:r>
              <a:rPr lang="zh-CN" altLang="en-US"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控制总线（</a:t>
            </a:r>
            <a:r>
              <a:rPr lang="en-US" altLang="zh-CN"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Control </a:t>
            </a:r>
            <a:r>
              <a:rPr lang="zh-CN" altLang="en-US" sz="2800"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Bus</a:t>
            </a:r>
            <a:r>
              <a:rPr lang="zh-CN" altLang="en-US"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p>
          <a:p>
            <a:pPr lvl="1">
              <a:lnSpc>
                <a:spcPts val="2685"/>
              </a:lnSpc>
              <a:buFont typeface="Arial" panose="020B0604020202020204"/>
              <a:buChar char="•"/>
              <a:tabLst>
                <a:tab pos="520700" algn="l"/>
                <a:tab pos="1009650" algn="l"/>
                <a:tab pos="1303020" algn="l"/>
              </a:tabLst>
              <a:defRPr/>
            </a:pP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用来传输控制信号</a:t>
            </a:r>
          </a:p>
          <a:p>
            <a:pPr lvl="1">
              <a:lnSpc>
                <a:spcPts val="2695"/>
              </a:lnSpc>
              <a:buFont typeface="Arial" panose="020B0604020202020204"/>
              <a:buChar char="•"/>
              <a:tabLst>
                <a:tab pos="520700" algn="l"/>
                <a:tab pos="1009650" algn="l"/>
                <a:tab pos="1303020" algn="l"/>
              </a:tabLst>
              <a:defRPr/>
            </a:pP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由两种方向的单向控制信号组成：</a:t>
            </a:r>
            <a:r>
              <a:rPr lang="zh-CN" altLang="en-US" sz="24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命令信号线</a:t>
            </a:r>
            <a:r>
              <a:rPr lang="zh-CN" altLang="en-US" sz="24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和</a:t>
            </a:r>
            <a:r>
              <a:rPr lang="zh-CN" altLang="en-US" sz="24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状态信号线</a:t>
            </a:r>
          </a:p>
          <a:p>
            <a:pPr>
              <a:lnSpc>
                <a:spcPts val="3230"/>
              </a:lnSpc>
              <a:tabLst>
                <a:tab pos="520700" algn="l"/>
                <a:tab pos="1009650" algn="l"/>
              </a:tabLst>
              <a:defRPr/>
            </a:pPr>
            <a:endParaRPr lang="zh-CN" altLang="en-US"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p:txBody>
      </p:sp>
    </p:spTree>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总线分类</a:t>
            </a:r>
          </a:p>
        </p:txBody>
      </p:sp>
      <p:sp>
        <p:nvSpPr>
          <p:cNvPr id="18435" name="Rectangle 3"/>
          <p:cNvSpPr>
            <a:spLocks noGrp="1" noChangeArrowheads="1"/>
          </p:cNvSpPr>
          <p:nvPr>
            <p:ph type="body" idx="1"/>
          </p:nvPr>
        </p:nvSpPr>
        <p:spPr>
          <a:xfrm>
            <a:off x="704528" y="1628800"/>
            <a:ext cx="9066212" cy="3591172"/>
          </a:xfrm>
        </p:spPr>
        <p:txBody>
          <a:bodyPr/>
          <a:lstStyle/>
          <a:p>
            <a:pPr>
              <a:lnSpc>
                <a:spcPts val="3080"/>
              </a:lnSpc>
              <a:buFont typeface="Arial" panose="020B0604020202020204"/>
              <a:buChar char="•"/>
              <a:tabLst>
                <a:tab pos="520700" algn="l"/>
                <a:tab pos="1009650" algn="l"/>
              </a:tabLst>
              <a:defRPr/>
            </a:pPr>
            <a:r>
              <a:rPr lang="zh-CN" altLang="en-US" sz="36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内部总线</a:t>
            </a:r>
          </a:p>
          <a:p>
            <a:pPr lvl="1">
              <a:lnSpc>
                <a:spcPts val="3155"/>
              </a:lnSpc>
              <a:buFont typeface="Arial" panose="020B0604020202020204"/>
              <a:buChar char="•"/>
              <a:tabLst>
                <a:tab pos="520700" algn="l"/>
                <a:tab pos="1009650" algn="l"/>
              </a:tabLst>
              <a:defRPr/>
            </a:pPr>
            <a:r>
              <a:rPr lang="zh-CN" altLang="en-US" sz="3200" dirty="0">
                <a:latin typeface="Times New Roman" panose="02020603050405020304" pitchFamily="18" charset="0"/>
                <a:ea typeface="黑体" panose="02010609060101010101" pitchFamily="2" charset="-122"/>
                <a:cs typeface="Times New Roman" panose="02020603050405020304" pitchFamily="18" charset="0"/>
              </a:rPr>
              <a:t>	</a:t>
            </a:r>
            <a:r>
              <a:rPr lang="zh-CN" altLang="en-US" dirty="0">
                <a:latin typeface="Times New Roman" panose="02020603050405020304" pitchFamily="18" charset="0"/>
                <a:ea typeface="黑体" panose="02010609060101010101" pitchFamily="2" charset="-122"/>
                <a:cs typeface="Times New Roman" panose="02020603050405020304" pitchFamily="18" charset="0"/>
              </a:rPr>
              <a:t>片内</a:t>
            </a:r>
            <a:endPar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855"/>
              </a:lnSpc>
              <a:buFont typeface="Arial" panose="020B0604020202020204"/>
              <a:buChar char="•"/>
              <a:tabLst>
                <a:tab pos="520700" algn="l"/>
                <a:tab pos="1009650" algn="l"/>
              </a:tabLst>
              <a:defRPr/>
            </a:pPr>
            <a:endParaRPr lang="zh-CN" altLang="en-US" sz="32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2760"/>
              </a:lnSpc>
              <a:buFont typeface="Arial" panose="020B0604020202020204"/>
              <a:buChar char="•"/>
              <a:tabLst>
                <a:tab pos="520700" algn="l"/>
                <a:tab pos="1009650" algn="l"/>
              </a:tabLst>
              <a:defRPr/>
            </a:pPr>
            <a:r>
              <a:rPr lang="zh-CN" altLang="en-US" sz="36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系统总线</a:t>
            </a:r>
          </a:p>
          <a:p>
            <a:pPr lvl="1">
              <a:lnSpc>
                <a:spcPts val="3165"/>
              </a:lnSpc>
              <a:buFont typeface="Arial" panose="020B0604020202020204"/>
              <a:buChar char="•"/>
              <a:tabLst>
                <a:tab pos="520700" algn="l"/>
                <a:tab pos="1009650" algn="l"/>
              </a:tabLst>
              <a:defRPr/>
            </a:pPr>
            <a:r>
              <a:rPr lang="zh-CN" altLang="en-US" sz="32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dirty="0">
                <a:latin typeface="Times New Roman" panose="02020603050405020304" pitchFamily="18" charset="0"/>
                <a:ea typeface="黑体" panose="02010609060101010101" pitchFamily="2" charset="-122"/>
                <a:cs typeface="Times New Roman" panose="02020603050405020304" pitchFamily="18" charset="0"/>
              </a:rPr>
              <a:t>底板插件</a:t>
            </a:r>
          </a:p>
          <a:p>
            <a:pPr>
              <a:lnSpc>
                <a:spcPts val="855"/>
              </a:lnSpc>
              <a:buFont typeface="Arial" panose="020B0604020202020204"/>
              <a:buChar char="•"/>
              <a:tabLst>
                <a:tab pos="520700" algn="l"/>
                <a:tab pos="1009650" algn="l"/>
              </a:tabLst>
              <a:defRPr/>
            </a:pPr>
            <a:endPar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2760"/>
              </a:lnSpc>
              <a:buFont typeface="Arial" panose="020B0604020202020204"/>
              <a:buChar char="•"/>
              <a:tabLst>
                <a:tab pos="520700" algn="l"/>
                <a:tab pos="1009650" algn="l"/>
              </a:tabLst>
              <a:defRPr/>
            </a:pPr>
            <a:r>
              <a:rPr lang="zh-CN" altLang="en-US" sz="36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外部总线</a:t>
            </a:r>
          </a:p>
          <a:p>
            <a:pPr lvl="1">
              <a:lnSpc>
                <a:spcPts val="3165"/>
              </a:lnSpc>
              <a:buFont typeface="Arial" panose="020B0604020202020204"/>
              <a:buChar char="•"/>
              <a:tabLst>
                <a:tab pos="520700" algn="l"/>
                <a:tab pos="1009650" algn="l"/>
              </a:tabLst>
              <a:defRPr/>
            </a:pP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系统与系统之间或系统与外设之间</a:t>
            </a:r>
          </a:p>
          <a:p>
            <a:pPr lvl="1">
              <a:lnSpc>
                <a:spcPts val="3195"/>
              </a:lnSpc>
              <a:buFont typeface="Arial" panose="020B0604020202020204"/>
              <a:buChar char="•"/>
              <a:tabLst>
                <a:tab pos="520700" algn="l"/>
                <a:tab pos="1009650" algn="l"/>
              </a:tabLst>
              <a:defRPr/>
            </a:pPr>
            <a:r>
              <a:rPr lang="zh-CN" altLang="en-US"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如：</a:t>
            </a:r>
            <a:r>
              <a:rPr lang="en-US" altLang="zh-CN"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USB</a:t>
            </a:r>
            <a:r>
              <a:rPr lang="zh-CN" altLang="en-US"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通用串行总线，</a:t>
            </a:r>
            <a:r>
              <a:rPr lang="en-US" altLang="zh-CN"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RS</a:t>
            </a:r>
            <a:r>
              <a:rPr lang="zh-CN" altLang="en-US"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232</a:t>
            </a:r>
            <a:r>
              <a:rPr lang="zh-CN" altLang="en-US"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总线等</a:t>
            </a:r>
          </a:p>
          <a:p>
            <a:pPr>
              <a:lnSpc>
                <a:spcPts val="3230"/>
              </a:lnSpc>
              <a:tabLst>
                <a:tab pos="520700" algn="l"/>
                <a:tab pos="1009650" algn="l"/>
              </a:tabLst>
              <a:defRPr/>
            </a:pPr>
            <a:endParaRPr lang="zh-CN" altLang="en-US"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p:txBody>
      </p:sp>
    </p:spTree>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ea typeface="宋体" panose="02010600030101010101" pitchFamily="2" charset="-122"/>
              </a:rPr>
              <a:t>系统总线</a:t>
            </a:r>
          </a:p>
        </p:txBody>
      </p:sp>
      <p:pic>
        <p:nvPicPr>
          <p:cNvPr id="7" name="图片 6"/>
          <p:cNvPicPr>
            <a:picLocks noChangeAspect="1"/>
          </p:cNvPicPr>
          <p:nvPr/>
        </p:nvPicPr>
        <p:blipFill>
          <a:blip r:embed="rId3"/>
          <a:stretch>
            <a:fillRect/>
          </a:stretch>
        </p:blipFill>
        <p:spPr>
          <a:xfrm>
            <a:off x="819024" y="1124744"/>
            <a:ext cx="8418764" cy="5184576"/>
          </a:xfrm>
          <a:prstGeom prst="rect">
            <a:avLst/>
          </a:prstGeom>
        </p:spPr>
      </p:pic>
      <p:sp>
        <p:nvSpPr>
          <p:cNvPr id="9" name="文本框 8"/>
          <p:cNvSpPr txBox="1"/>
          <p:nvPr/>
        </p:nvSpPr>
        <p:spPr>
          <a:xfrm>
            <a:off x="1208584" y="1483876"/>
            <a:ext cx="5472608" cy="4842031"/>
          </a:xfrm>
          <a:prstGeom prst="rect">
            <a:avLst/>
          </a:prstGeom>
          <a:noFill/>
        </p:spPr>
        <p:txBody>
          <a:bodyPr wrap="square">
            <a:spAutoFit/>
          </a:bodyPr>
          <a:lstStyle/>
          <a:p>
            <a:pPr>
              <a:lnSpc>
                <a:spcPct val="130000"/>
              </a:lnSpc>
              <a:buFont typeface="Arial" panose="020B0604020202020204"/>
              <a:buChar char="•"/>
              <a:tabLst>
                <a:tab pos="520700" algn="l"/>
                <a:tab pos="1009650" algn="l"/>
              </a:tabLst>
              <a:defRPr/>
            </a:pPr>
            <a:r>
              <a:rPr lang="en-US" altLang="zh-CN"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PC</a:t>
            </a:r>
            <a:r>
              <a:rPr lang="zh-CN" altLang="en-US"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总线（也称为</a:t>
            </a:r>
            <a:r>
              <a:rPr lang="en-US" altLang="zh-CN"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PC/XT</a:t>
            </a:r>
            <a:r>
              <a:rPr lang="zh-CN" altLang="en-US"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总线）</a:t>
            </a:r>
          </a:p>
          <a:p>
            <a:pPr>
              <a:lnSpc>
                <a:spcPct val="130000"/>
              </a:lnSpc>
              <a:buFont typeface="Arial" panose="020B0604020202020204"/>
              <a:buChar char="•"/>
              <a:tabLst>
                <a:tab pos="520700" algn="l"/>
                <a:tab pos="1009650" algn="l"/>
              </a:tabLst>
              <a:defRPr/>
            </a:pPr>
            <a:r>
              <a:rPr lang="zh-CN" altLang="en-US"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62</a:t>
            </a:r>
            <a:r>
              <a:rPr lang="zh-CN" altLang="en-US"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芯 </a:t>
            </a:r>
            <a:r>
              <a:rPr lang="en-US" altLang="zh-CN"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8</a:t>
            </a:r>
            <a:r>
              <a:rPr lang="zh-CN" altLang="en-US"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位 </a:t>
            </a:r>
            <a:r>
              <a:rPr lang="en-US" altLang="zh-CN"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1M/s</a:t>
            </a:r>
          </a:p>
          <a:p>
            <a:pPr>
              <a:lnSpc>
                <a:spcPct val="130000"/>
              </a:lnSpc>
              <a:buFont typeface="Arial" panose="020B0604020202020204"/>
              <a:buChar char="•"/>
              <a:tabLst>
                <a:tab pos="520700" algn="l"/>
                <a:tab pos="1009650" algn="l"/>
              </a:tabLst>
              <a:defRPr/>
            </a:pPr>
            <a:r>
              <a:rPr lang="en-US" altLang="zh-CN"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ISA</a:t>
            </a:r>
            <a:r>
              <a:rPr lang="zh-CN" altLang="en-US"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总线（工业标准体系结构）</a:t>
            </a:r>
          </a:p>
          <a:p>
            <a:pPr>
              <a:lnSpc>
                <a:spcPct val="130000"/>
              </a:lnSpc>
              <a:buFont typeface="Arial" panose="020B0604020202020204"/>
              <a:buChar char="•"/>
              <a:tabLst>
                <a:tab pos="520700" algn="l"/>
                <a:tab pos="1009650" algn="l"/>
              </a:tabLst>
              <a:defRPr/>
            </a:pPr>
            <a:r>
              <a:rPr lang="zh-CN" altLang="en-US"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62+36</a:t>
            </a:r>
            <a:r>
              <a:rPr lang="zh-CN" altLang="en-US"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芯 </a:t>
            </a:r>
            <a:r>
              <a:rPr lang="en-US" altLang="zh-CN"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16</a:t>
            </a:r>
            <a:r>
              <a:rPr lang="zh-CN" altLang="en-US"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位 </a:t>
            </a:r>
            <a:r>
              <a:rPr lang="en-US" altLang="zh-CN"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8.33M/s</a:t>
            </a:r>
          </a:p>
          <a:p>
            <a:pPr>
              <a:lnSpc>
                <a:spcPct val="130000"/>
              </a:lnSpc>
              <a:buFont typeface="Arial" panose="020B0604020202020204"/>
              <a:buChar char="•"/>
              <a:tabLst>
                <a:tab pos="520700" algn="l"/>
                <a:tab pos="1009650" algn="l"/>
              </a:tabLst>
              <a:defRPr/>
            </a:pPr>
            <a:r>
              <a:rPr lang="en-US" altLang="zh-CN"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VESA</a:t>
            </a:r>
            <a:r>
              <a:rPr lang="zh-CN" altLang="en-US"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总线（视频电子标准协会）</a:t>
            </a:r>
          </a:p>
          <a:p>
            <a:pPr>
              <a:lnSpc>
                <a:spcPct val="130000"/>
              </a:lnSpc>
              <a:buFont typeface="Arial" panose="020B0604020202020204"/>
              <a:buChar char="•"/>
              <a:tabLst>
                <a:tab pos="520700" algn="l"/>
                <a:tab pos="1009650" algn="l"/>
              </a:tabLst>
              <a:defRPr/>
            </a:pPr>
            <a:r>
              <a:rPr lang="zh-CN" altLang="en-US"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116</a:t>
            </a:r>
            <a:r>
              <a:rPr lang="zh-CN" altLang="en-US"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芯 </a:t>
            </a:r>
            <a:r>
              <a:rPr lang="en-US" altLang="zh-CN"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32/64</a:t>
            </a:r>
            <a:r>
              <a:rPr lang="zh-CN" altLang="en-US"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位 </a:t>
            </a:r>
            <a:r>
              <a:rPr lang="en-US" altLang="zh-CN"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133M/s</a:t>
            </a:r>
          </a:p>
          <a:p>
            <a:pPr>
              <a:lnSpc>
                <a:spcPct val="130000"/>
              </a:lnSpc>
              <a:buFont typeface="Arial" panose="020B0604020202020204"/>
              <a:buChar char="•"/>
              <a:tabLst>
                <a:tab pos="520700" algn="l"/>
                <a:tab pos="1009650" algn="l"/>
              </a:tabLst>
              <a:defRPr/>
            </a:pPr>
            <a:r>
              <a:rPr lang="en-US" altLang="zh-CN"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PCI</a:t>
            </a:r>
            <a:r>
              <a:rPr lang="zh-CN" altLang="en-US"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总线（外设互连局部总线）</a:t>
            </a:r>
          </a:p>
          <a:p>
            <a:pPr>
              <a:lnSpc>
                <a:spcPct val="130000"/>
              </a:lnSpc>
              <a:buFont typeface="Arial" panose="020B0604020202020204"/>
              <a:buChar char="•"/>
              <a:tabLst>
                <a:tab pos="520700" algn="l"/>
                <a:tab pos="1009650" algn="l"/>
              </a:tabLst>
              <a:defRPr/>
            </a:pPr>
            <a:r>
              <a:rPr lang="zh-CN" altLang="en-US"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124</a:t>
            </a:r>
            <a:r>
              <a:rPr lang="zh-CN" altLang="en-US"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芯 </a:t>
            </a:r>
            <a:r>
              <a:rPr lang="en-US" altLang="zh-CN"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32/64</a:t>
            </a:r>
            <a:r>
              <a:rPr lang="zh-CN" altLang="en-US"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位 </a:t>
            </a:r>
            <a:r>
              <a:rPr lang="en-US" altLang="zh-CN"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132-264M/s</a:t>
            </a:r>
          </a:p>
          <a:p>
            <a:pPr>
              <a:lnSpc>
                <a:spcPct val="130000"/>
              </a:lnSpc>
              <a:buFont typeface="Arial" panose="020B0604020202020204"/>
              <a:buChar char="•"/>
              <a:tabLst>
                <a:tab pos="520700" algn="l"/>
                <a:tab pos="1009650" algn="l"/>
              </a:tabLst>
              <a:defRPr/>
            </a:pPr>
            <a:r>
              <a:rPr lang="en-US" altLang="zh-CN"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PCI-X</a:t>
            </a:r>
            <a:r>
              <a:rPr lang="zh-CN" altLang="en-US"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总线</a:t>
            </a:r>
          </a:p>
          <a:p>
            <a:pPr>
              <a:lnSpc>
                <a:spcPct val="130000"/>
              </a:lnSpc>
              <a:buFont typeface="Arial" panose="020B0604020202020204"/>
              <a:buChar char="•"/>
              <a:tabLst>
                <a:tab pos="520700" algn="l"/>
                <a:tab pos="1009650" algn="l"/>
              </a:tabLst>
              <a:defRPr/>
            </a:pPr>
            <a:r>
              <a:rPr lang="zh-CN" altLang="en-US"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64</a:t>
            </a:r>
            <a:r>
              <a:rPr lang="zh-CN" altLang="en-US"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位 </a:t>
            </a:r>
            <a:r>
              <a:rPr lang="en-US" altLang="zh-CN" sz="24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533-1066MB/s</a:t>
            </a:r>
            <a:endParaRPr lang="zh-CN" altLang="en-US" sz="2400" b="1" dirty="0">
              <a:latin typeface="Times New Roman" panose="02020603050405020304" pitchFamily="18" charset="0"/>
              <a:ea typeface="黑体" panose="02010609060101010101" pitchFamily="2" charset="-122"/>
              <a:cs typeface="Times New Roman" panose="02020603050405020304" pitchFamily="18" charset="0"/>
            </a:endParaRPr>
          </a:p>
        </p:txBody>
      </p:sp>
    </p:spTree>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总线结构</a:t>
            </a:r>
          </a:p>
        </p:txBody>
      </p:sp>
      <p:sp>
        <p:nvSpPr>
          <p:cNvPr id="18435" name="Rectangle 3"/>
          <p:cNvSpPr>
            <a:spLocks noGrp="1" noChangeArrowheads="1"/>
          </p:cNvSpPr>
          <p:nvPr>
            <p:ph type="body" idx="1"/>
          </p:nvPr>
        </p:nvSpPr>
        <p:spPr>
          <a:xfrm>
            <a:off x="495300" y="1628800"/>
            <a:ext cx="9066212" cy="3591172"/>
          </a:xfrm>
        </p:spPr>
        <p:txBody>
          <a:bodyPr/>
          <a:lstStyle/>
          <a:p>
            <a:pPr>
              <a:lnSpc>
                <a:spcPts val="3355"/>
              </a:lnSpc>
              <a:buFont typeface="Arial" panose="020B0604020202020204"/>
              <a:buChar char="•"/>
              <a:tabLst>
                <a:tab pos="520700" algn="l"/>
                <a:tab pos="1009650" algn="l"/>
                <a:tab pos="1303020" algn="l"/>
              </a:tabLst>
              <a:defRPr/>
            </a:pPr>
            <a:r>
              <a:rPr lang="zh-CN" altLang="en-US" sz="36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单总线结构</a:t>
            </a:r>
          </a:p>
          <a:p>
            <a:pPr>
              <a:lnSpc>
                <a:spcPts val="855"/>
              </a:lnSpc>
              <a:buFont typeface="Arial" panose="020B0604020202020204"/>
              <a:buChar char="•"/>
              <a:tabLst>
                <a:tab pos="520700" algn="l"/>
                <a:tab pos="1009650" algn="l"/>
                <a:tab pos="1303020" algn="l"/>
              </a:tabLst>
              <a:defRPr/>
            </a:pPr>
            <a:endParaRPr lang="zh-CN" altLang="en-US" sz="36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a:p>
            <a:pPr lvl="1">
              <a:lnSpc>
                <a:spcPts val="3205"/>
              </a:lnSpc>
              <a:buFont typeface="Arial" panose="020B0604020202020204"/>
              <a:buChar char="•"/>
              <a:tabLst>
                <a:tab pos="520700" algn="l"/>
                <a:tab pos="1009650" algn="l"/>
                <a:tab pos="1303020" algn="l"/>
              </a:tabLst>
              <a:defRPr/>
            </a:pP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存储器和</a:t>
            </a:r>
            <a:r>
              <a:rPr lang="en-US" altLang="zh-CN"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I/O</a:t>
            </a:r>
            <a:r>
              <a:rPr lang="zh-CN" altLang="en-US"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设备都连在一组总线上</a:t>
            </a:r>
          </a:p>
          <a:p>
            <a:pPr>
              <a:lnSpc>
                <a:spcPts val="855"/>
              </a:lnSpc>
              <a:buFont typeface="Arial" panose="020B0604020202020204"/>
              <a:buChar char="•"/>
              <a:tabLst>
                <a:tab pos="520700" algn="l"/>
                <a:tab pos="1009650" algn="l"/>
                <a:tab pos="1303020" algn="l"/>
              </a:tabLst>
              <a:defRPr/>
            </a:pPr>
            <a:endPar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855"/>
              </a:lnSpc>
              <a:buFont typeface="Arial" panose="020B0604020202020204"/>
              <a:buChar char="•"/>
              <a:tabLst>
                <a:tab pos="520700" algn="l"/>
                <a:tab pos="1009650" algn="l"/>
                <a:tab pos="1303020" algn="l"/>
              </a:tabLst>
              <a:defRPr/>
            </a:pPr>
            <a:endPar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2855"/>
              </a:lnSpc>
              <a:buFont typeface="Arial" panose="020B0604020202020204"/>
              <a:buChar char="•"/>
              <a:tabLst>
                <a:tab pos="520700" algn="l"/>
                <a:tab pos="1009650" algn="l"/>
                <a:tab pos="1303020" algn="l"/>
              </a:tabLst>
              <a:defRPr/>
            </a:pPr>
            <a:r>
              <a:rPr lang="zh-CN" altLang="en-US" sz="36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双总线结构</a:t>
            </a:r>
          </a:p>
          <a:p>
            <a:pPr>
              <a:lnSpc>
                <a:spcPts val="855"/>
              </a:lnSpc>
              <a:buFont typeface="Arial" panose="020B0604020202020204"/>
              <a:buChar char="•"/>
              <a:tabLst>
                <a:tab pos="520700" algn="l"/>
                <a:tab pos="1009650" algn="l"/>
                <a:tab pos="1303020" algn="l"/>
              </a:tabLst>
              <a:defRPr/>
            </a:pPr>
            <a:endParaRPr lang="zh-CN" altLang="en-US" sz="36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a:p>
            <a:pPr lvl="1">
              <a:lnSpc>
                <a:spcPts val="3205"/>
              </a:lnSpc>
              <a:buFont typeface="Arial" panose="020B0604020202020204"/>
              <a:buChar char="•"/>
              <a:tabLst>
                <a:tab pos="520700" algn="l"/>
                <a:tab pos="1009650" algn="l"/>
                <a:tab pos="1303020" algn="l"/>
              </a:tabLst>
              <a:defRPr/>
            </a:pP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存储器总线和</a:t>
            </a:r>
            <a:r>
              <a:rPr lang="en-US" altLang="zh-CN"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I/O</a:t>
            </a:r>
            <a:r>
              <a:rPr lang="zh-CN" altLang="en-US"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总线分开</a:t>
            </a:r>
          </a:p>
          <a:p>
            <a:pPr>
              <a:lnSpc>
                <a:spcPts val="855"/>
              </a:lnSpc>
              <a:buFont typeface="Arial" panose="020B0604020202020204"/>
              <a:buChar char="•"/>
              <a:tabLst>
                <a:tab pos="520700" algn="l"/>
                <a:tab pos="1009650" algn="l"/>
                <a:tab pos="1303020" algn="l"/>
              </a:tabLst>
              <a:defRPr/>
            </a:pPr>
            <a:endPar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a:p>
            <a:pPr marL="0" indent="0">
              <a:lnSpc>
                <a:spcPts val="2585"/>
              </a:lnSpc>
              <a:buNone/>
              <a:tabLst>
                <a:tab pos="520700" algn="l"/>
                <a:tab pos="1009650" algn="l"/>
                <a:tab pos="1303020" algn="l"/>
              </a:tabLst>
              <a:defRPr/>
            </a:pPr>
            <a:r>
              <a:rPr lang="zh-CN" altLang="en-US" sz="2400" dirty="0">
                <a:solidFill>
                  <a:srgbClr val="339933"/>
                </a:solidFill>
                <a:latin typeface="Times New Roman" panose="02020603050405020304" pitchFamily="18" charset="0"/>
                <a:ea typeface="黑体" panose="02010609060101010101" pitchFamily="2" charset="-122"/>
                <a:cs typeface="Times New Roman" panose="02020603050405020304" pitchFamily="18" charset="0"/>
              </a:rPr>
              <a:t>          面向</a:t>
            </a:r>
            <a:r>
              <a:rPr lang="en-US" altLang="zh-CN" sz="2400" dirty="0">
                <a:solidFill>
                  <a:srgbClr val="339933"/>
                </a:solidFill>
                <a:latin typeface="Times New Roman" panose="02020603050405020304" pitchFamily="18" charset="0"/>
                <a:ea typeface="黑体" panose="02010609060101010101" pitchFamily="2" charset="-122"/>
                <a:cs typeface="Times New Roman" panose="02020603050405020304" pitchFamily="18" charset="0"/>
              </a:rPr>
              <a:t>CPU</a:t>
            </a:r>
            <a:endParaRPr lang="zh-CN" altLang="en-US" sz="2400" dirty="0">
              <a:solidFill>
                <a:srgbClr val="339933"/>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855"/>
              </a:lnSpc>
              <a:buFont typeface="Arial" panose="020B0604020202020204"/>
              <a:buChar char="•"/>
              <a:tabLst>
                <a:tab pos="520700" algn="l"/>
                <a:tab pos="1009650" algn="l"/>
                <a:tab pos="1303020" algn="l"/>
              </a:tabLst>
              <a:defRPr/>
            </a:pPr>
            <a:endParaRPr lang="zh-CN" altLang="en-US" sz="2400" dirty="0">
              <a:solidFill>
                <a:srgbClr val="339933"/>
              </a:solidFill>
              <a:latin typeface="Times New Roman" panose="02020603050405020304" pitchFamily="18" charset="0"/>
              <a:ea typeface="黑体" panose="02010609060101010101" pitchFamily="2" charset="-122"/>
              <a:cs typeface="Times New Roman" panose="02020603050405020304" pitchFamily="18" charset="0"/>
            </a:endParaRPr>
          </a:p>
          <a:p>
            <a:pPr marL="0" indent="0">
              <a:lnSpc>
                <a:spcPts val="2565"/>
              </a:lnSpc>
              <a:buNone/>
              <a:tabLst>
                <a:tab pos="520700" algn="l"/>
                <a:tab pos="1009650" algn="l"/>
                <a:tab pos="1303020" algn="l"/>
              </a:tabLst>
              <a:defRPr/>
            </a:pPr>
            <a:r>
              <a:rPr lang="zh-CN" altLang="en-US" sz="2400" dirty="0">
                <a:solidFill>
                  <a:srgbClr val="339933"/>
                </a:solidFill>
                <a:latin typeface="Times New Roman" panose="02020603050405020304" pitchFamily="18" charset="0"/>
                <a:ea typeface="黑体" panose="02010609060101010101" pitchFamily="2" charset="-122"/>
                <a:cs typeface="Times New Roman" panose="02020603050405020304" pitchFamily="18" charset="0"/>
              </a:rPr>
              <a:t>          面向主存</a:t>
            </a: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单总线结构</a:t>
            </a:r>
          </a:p>
        </p:txBody>
      </p:sp>
      <p:pic>
        <p:nvPicPr>
          <p:cNvPr id="5" name="图片 4"/>
          <p:cNvPicPr>
            <a:picLocks noChangeAspect="1"/>
          </p:cNvPicPr>
          <p:nvPr/>
        </p:nvPicPr>
        <p:blipFill>
          <a:blip r:embed="rId2"/>
          <a:stretch>
            <a:fillRect/>
          </a:stretch>
        </p:blipFill>
        <p:spPr>
          <a:xfrm>
            <a:off x="992560" y="1988840"/>
            <a:ext cx="7220413" cy="3802238"/>
          </a:xfrm>
          <a:prstGeom prst="rect">
            <a:avLst/>
          </a:prstGeom>
        </p:spPr>
      </p:pic>
      <p:sp>
        <p:nvSpPr>
          <p:cNvPr id="10" name="Text Box 7"/>
          <p:cNvSpPr/>
          <p:nvPr/>
        </p:nvSpPr>
        <p:spPr>
          <a:xfrm>
            <a:off x="1610792" y="3484665"/>
            <a:ext cx="642938" cy="280987"/>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2215"/>
              </a:lnSpc>
              <a:buFont typeface="Arial" panose="020B0604020202020204"/>
              <a:buChar char="•"/>
              <a:defRPr/>
            </a:pPr>
            <a:r>
              <a:rPr sz="2395" b="1">
                <a:solidFill>
                  <a:srgbClr val="000000"/>
                </a:solidFill>
                <a:latin typeface="Times New Roman" panose="02020603050405020304" pitchFamily="18" charset="0"/>
                <a:ea typeface="宋体" panose="02010600030101010101" pitchFamily="2" charset="-122"/>
              </a:rPr>
              <a:t>CPU</a:t>
            </a:r>
          </a:p>
        </p:txBody>
      </p:sp>
      <p:sp>
        <p:nvSpPr>
          <p:cNvPr id="11" name="Text Box 8"/>
          <p:cNvSpPr/>
          <p:nvPr/>
        </p:nvSpPr>
        <p:spPr>
          <a:xfrm>
            <a:off x="3169717" y="3484665"/>
            <a:ext cx="693738" cy="280987"/>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2215"/>
              </a:lnSpc>
              <a:buFont typeface="Arial" panose="020B0604020202020204"/>
              <a:buChar char="•"/>
              <a:defRPr/>
            </a:pPr>
            <a:r>
              <a:rPr sz="2395" b="1">
                <a:solidFill>
                  <a:srgbClr val="000000"/>
                </a:solidFill>
                <a:latin typeface="Times New Roman" panose="02020603050405020304" pitchFamily="18" charset="0"/>
                <a:ea typeface="宋体" panose="02010600030101010101" pitchFamily="2" charset="-122"/>
              </a:rPr>
              <a:t>RAM</a:t>
            </a:r>
          </a:p>
        </p:txBody>
      </p:sp>
      <p:sp>
        <p:nvSpPr>
          <p:cNvPr id="12" name="Text Box 9"/>
          <p:cNvSpPr/>
          <p:nvPr/>
        </p:nvSpPr>
        <p:spPr>
          <a:xfrm>
            <a:off x="4536555" y="3484665"/>
            <a:ext cx="709612" cy="280987"/>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2215"/>
              </a:lnSpc>
              <a:buFont typeface="Arial" panose="020B0604020202020204"/>
              <a:buChar char="•"/>
              <a:defRPr/>
            </a:pPr>
            <a:r>
              <a:rPr sz="2395" b="1">
                <a:solidFill>
                  <a:srgbClr val="000000"/>
                </a:solidFill>
                <a:latin typeface="Times New Roman" panose="02020603050405020304" pitchFamily="18" charset="0"/>
                <a:ea typeface="宋体" panose="02010600030101010101" pitchFamily="2" charset="-122"/>
              </a:rPr>
              <a:t>ROM</a:t>
            </a:r>
          </a:p>
        </p:txBody>
      </p:sp>
      <p:sp>
        <p:nvSpPr>
          <p:cNvPr id="13" name="Text Box 10"/>
          <p:cNvSpPr/>
          <p:nvPr/>
        </p:nvSpPr>
        <p:spPr>
          <a:xfrm>
            <a:off x="7152755" y="3213202"/>
            <a:ext cx="796925" cy="276225"/>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2180"/>
              </a:lnSpc>
              <a:buFont typeface="Arial" panose="020B0604020202020204"/>
              <a:buChar char="•"/>
              <a:defRPr/>
            </a:pPr>
            <a:r>
              <a:rPr sz="2050" b="1">
                <a:solidFill>
                  <a:srgbClr val="000000"/>
                </a:solidFill>
                <a:latin typeface="Times New Roman" panose="02020603050405020304" pitchFamily="18" charset="0"/>
                <a:ea typeface="宋体" panose="02010600030101010101" pitchFamily="2" charset="-122"/>
              </a:rPr>
              <a:t>IO</a:t>
            </a:r>
            <a:r>
              <a:rPr sz="2050">
                <a:solidFill>
                  <a:srgbClr val="000000"/>
                </a:solidFill>
                <a:ea typeface="楷体_GB2312" pitchFamily="1" charset="-122"/>
              </a:rPr>
              <a:t>设备</a:t>
            </a:r>
          </a:p>
        </p:txBody>
      </p:sp>
      <p:sp>
        <p:nvSpPr>
          <p:cNvPr id="14" name="Text Box 11"/>
          <p:cNvSpPr/>
          <p:nvPr/>
        </p:nvSpPr>
        <p:spPr>
          <a:xfrm>
            <a:off x="5858942" y="3387827"/>
            <a:ext cx="1016000" cy="325438"/>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2555"/>
              </a:lnSpc>
              <a:buFont typeface="Arial" panose="020B0604020202020204"/>
              <a:buChar char="•"/>
              <a:defRPr/>
            </a:pPr>
            <a:r>
              <a:rPr sz="2395" b="1">
                <a:solidFill>
                  <a:srgbClr val="000000"/>
                </a:solidFill>
                <a:latin typeface="Times New Roman" panose="02020603050405020304" pitchFamily="18" charset="0"/>
                <a:ea typeface="宋体" panose="02010600030101010101" pitchFamily="2" charset="-122"/>
              </a:rPr>
              <a:t>I/O</a:t>
            </a:r>
            <a:r>
              <a:rPr sz="2395">
                <a:solidFill>
                  <a:srgbClr val="000000"/>
                </a:solidFill>
                <a:ea typeface="楷体_GB2312" pitchFamily="1" charset="-122"/>
              </a:rPr>
              <a:t>接口</a:t>
            </a:r>
          </a:p>
        </p:txBody>
      </p:sp>
      <p:sp>
        <p:nvSpPr>
          <p:cNvPr id="15" name="Text Box 13"/>
          <p:cNvSpPr/>
          <p:nvPr/>
        </p:nvSpPr>
        <p:spPr>
          <a:xfrm>
            <a:off x="6772794" y="3971470"/>
            <a:ext cx="1246188" cy="1728787"/>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2180"/>
              </a:lnSpc>
              <a:buFont typeface="Arial" panose="020B0604020202020204"/>
              <a:buChar char="•"/>
              <a:tabLst>
                <a:tab pos="445135" algn="l"/>
              </a:tabLst>
              <a:defRPr/>
            </a:pPr>
            <a:r>
              <a:rPr lang="en-US" sz="1540" dirty="0">
                <a:ea typeface="宋体" panose="02010600030101010101" pitchFamily="2" charset="-122"/>
              </a:rPr>
              <a:t>       </a:t>
            </a:r>
            <a:r>
              <a:rPr sz="2050" b="1" dirty="0" err="1">
                <a:solidFill>
                  <a:srgbClr val="000000"/>
                </a:solidFill>
                <a:latin typeface="Times New Roman" panose="02020603050405020304" pitchFamily="18" charset="0"/>
                <a:ea typeface="宋体" panose="02010600030101010101" pitchFamily="2" charset="-122"/>
              </a:rPr>
              <a:t>IO</a:t>
            </a:r>
            <a:r>
              <a:rPr sz="2050" dirty="0" err="1">
                <a:solidFill>
                  <a:srgbClr val="000000"/>
                </a:solidFill>
                <a:ea typeface="楷体_GB2312" pitchFamily="1" charset="-122"/>
              </a:rPr>
              <a:t>设备</a:t>
            </a:r>
            <a:endParaRPr sz="2050" dirty="0">
              <a:solidFill>
                <a:srgbClr val="000000"/>
              </a:solidFill>
              <a:ea typeface="楷体_GB2312" pitchFamily="1" charset="-122"/>
            </a:endParaRPr>
          </a:p>
          <a:p>
            <a:pPr>
              <a:lnSpc>
                <a:spcPts val="855"/>
              </a:lnSpc>
              <a:buFont typeface="Arial" panose="020B0604020202020204"/>
              <a:buChar char="•"/>
              <a:tabLst>
                <a:tab pos="445135" algn="l"/>
              </a:tabLst>
              <a:defRPr/>
            </a:pPr>
            <a:endParaRPr sz="2050" dirty="0">
              <a:solidFill>
                <a:srgbClr val="000000"/>
              </a:solidFill>
              <a:ea typeface="楷体_GB2312" pitchFamily="1" charset="-122"/>
            </a:endParaRPr>
          </a:p>
          <a:p>
            <a:pPr>
              <a:lnSpc>
                <a:spcPts val="855"/>
              </a:lnSpc>
              <a:buFont typeface="Arial" panose="020B0604020202020204"/>
              <a:buChar char="•"/>
              <a:tabLst>
                <a:tab pos="445135" algn="l"/>
              </a:tabLst>
              <a:defRPr/>
            </a:pPr>
            <a:endParaRPr sz="2050" dirty="0">
              <a:solidFill>
                <a:srgbClr val="000000"/>
              </a:solidFill>
              <a:ea typeface="楷体_GB2312" pitchFamily="1" charset="-122"/>
            </a:endParaRPr>
          </a:p>
          <a:p>
            <a:pPr>
              <a:lnSpc>
                <a:spcPts val="855"/>
              </a:lnSpc>
              <a:buFont typeface="Arial" panose="020B0604020202020204"/>
              <a:buChar char="•"/>
              <a:tabLst>
                <a:tab pos="445135" algn="l"/>
              </a:tabLst>
              <a:defRPr/>
            </a:pPr>
            <a:endParaRPr sz="2050" dirty="0">
              <a:solidFill>
                <a:srgbClr val="000000"/>
              </a:solidFill>
              <a:ea typeface="楷体_GB2312" pitchFamily="1" charset="-122"/>
            </a:endParaRPr>
          </a:p>
          <a:p>
            <a:pPr>
              <a:lnSpc>
                <a:spcPts val="855"/>
              </a:lnSpc>
              <a:buFont typeface="Arial" panose="020B0604020202020204"/>
              <a:buChar char="•"/>
              <a:tabLst>
                <a:tab pos="445135" algn="l"/>
              </a:tabLst>
              <a:defRPr/>
            </a:pPr>
            <a:endParaRPr sz="2050" dirty="0">
              <a:solidFill>
                <a:srgbClr val="000000"/>
              </a:solidFill>
              <a:ea typeface="楷体_GB2312" pitchFamily="1" charset="-122"/>
            </a:endParaRPr>
          </a:p>
          <a:p>
            <a:pPr>
              <a:lnSpc>
                <a:spcPts val="855"/>
              </a:lnSpc>
              <a:buFont typeface="Arial" panose="020B0604020202020204"/>
              <a:buChar char="•"/>
              <a:tabLst>
                <a:tab pos="445135" algn="l"/>
              </a:tabLst>
              <a:defRPr/>
            </a:pPr>
            <a:endParaRPr sz="2050" dirty="0">
              <a:solidFill>
                <a:srgbClr val="000000"/>
              </a:solidFill>
              <a:ea typeface="楷体_GB2312" pitchFamily="1" charset="-122"/>
            </a:endParaRPr>
          </a:p>
          <a:p>
            <a:pPr>
              <a:lnSpc>
                <a:spcPts val="855"/>
              </a:lnSpc>
              <a:buFont typeface="Arial" panose="020B0604020202020204"/>
              <a:buChar char="•"/>
              <a:tabLst>
                <a:tab pos="445135" algn="l"/>
              </a:tabLst>
              <a:defRPr/>
            </a:pPr>
            <a:endParaRPr sz="2050" dirty="0">
              <a:solidFill>
                <a:srgbClr val="000000"/>
              </a:solidFill>
              <a:ea typeface="楷体_GB2312" pitchFamily="1" charset="-122"/>
            </a:endParaRPr>
          </a:p>
          <a:p>
            <a:pPr>
              <a:lnSpc>
                <a:spcPts val="2310"/>
              </a:lnSpc>
              <a:buFont typeface="Arial" panose="020B0604020202020204"/>
              <a:buChar char="•"/>
              <a:tabLst>
                <a:tab pos="445135" algn="l"/>
              </a:tabLst>
              <a:defRPr/>
            </a:pPr>
            <a:r>
              <a:rPr sz="1710" b="1" dirty="0" err="1">
                <a:solidFill>
                  <a:srgbClr val="339933"/>
                </a:solidFill>
                <a:latin typeface="黑体" panose="02010609060101010101" pitchFamily="2" charset="-122"/>
                <a:ea typeface="黑体" panose="02010609060101010101" pitchFamily="2" charset="-122"/>
              </a:rPr>
              <a:t>数据总</a:t>
            </a:r>
            <a:r>
              <a:rPr sz="1710" b="1" dirty="0" err="1">
                <a:solidFill>
                  <a:srgbClr val="339933"/>
                </a:solidFill>
                <a:ea typeface="楷体_GB2312" pitchFamily="1" charset="-122"/>
              </a:rPr>
              <a:t>线</a:t>
            </a:r>
            <a:endParaRPr sz="1710" b="1" dirty="0">
              <a:solidFill>
                <a:srgbClr val="339933"/>
              </a:solidFill>
              <a:ea typeface="楷体_GB2312" pitchFamily="1" charset="-122"/>
            </a:endParaRPr>
          </a:p>
          <a:p>
            <a:pPr>
              <a:lnSpc>
                <a:spcPts val="855"/>
              </a:lnSpc>
              <a:buFont typeface="Arial" panose="020B0604020202020204"/>
              <a:buChar char="•"/>
              <a:tabLst>
                <a:tab pos="445135" algn="l"/>
              </a:tabLst>
              <a:defRPr/>
            </a:pPr>
            <a:endParaRPr sz="1710" dirty="0">
              <a:solidFill>
                <a:srgbClr val="000000"/>
              </a:solidFill>
              <a:ea typeface="楷体_GB2312" pitchFamily="1" charset="-122"/>
            </a:endParaRPr>
          </a:p>
          <a:p>
            <a:pPr>
              <a:lnSpc>
                <a:spcPts val="855"/>
              </a:lnSpc>
              <a:buFont typeface="Arial" panose="020B0604020202020204"/>
              <a:buChar char="•"/>
              <a:tabLst>
                <a:tab pos="445135" algn="l"/>
              </a:tabLst>
              <a:defRPr/>
            </a:pPr>
            <a:endParaRPr sz="1710" dirty="0">
              <a:solidFill>
                <a:srgbClr val="000000"/>
              </a:solidFill>
              <a:ea typeface="楷体_GB2312" pitchFamily="1" charset="-122"/>
            </a:endParaRPr>
          </a:p>
          <a:p>
            <a:pPr>
              <a:lnSpc>
                <a:spcPts val="2265"/>
              </a:lnSpc>
              <a:buFont typeface="Arial" panose="020B0604020202020204"/>
              <a:buChar char="•"/>
              <a:tabLst>
                <a:tab pos="445135" algn="l"/>
              </a:tabLst>
              <a:defRPr/>
            </a:pPr>
            <a:r>
              <a:rPr sz="1710" b="1" dirty="0" err="1">
                <a:solidFill>
                  <a:srgbClr val="0000FF"/>
                </a:solidFill>
                <a:latin typeface="黑体" panose="02010609060101010101" pitchFamily="2" charset="-122"/>
                <a:ea typeface="黑体" panose="02010609060101010101" pitchFamily="2" charset="-122"/>
              </a:rPr>
              <a:t>控制总线</a:t>
            </a:r>
            <a:endParaRPr sz="1710" b="1" dirty="0">
              <a:solidFill>
                <a:srgbClr val="0000FF"/>
              </a:solidFill>
              <a:latin typeface="黑体" panose="02010609060101010101" pitchFamily="2" charset="-122"/>
              <a:ea typeface="黑体" panose="02010609060101010101" pitchFamily="2" charset="-122"/>
            </a:endParaRPr>
          </a:p>
        </p:txBody>
      </p:sp>
      <p:sp>
        <p:nvSpPr>
          <p:cNvPr id="16" name="文本框 15"/>
          <p:cNvSpPr txBox="1"/>
          <p:nvPr/>
        </p:nvSpPr>
        <p:spPr>
          <a:xfrm>
            <a:off x="3728864" y="2060848"/>
            <a:ext cx="1107996" cy="369332"/>
          </a:xfrm>
          <a:prstGeom prst="rect">
            <a:avLst/>
          </a:prstGeom>
          <a:noFill/>
        </p:spPr>
        <p:txBody>
          <a:bodyPr wrap="none" rtlCol="0">
            <a:spAutoFit/>
          </a:bodyPr>
          <a:lstStyle/>
          <a:p>
            <a:r>
              <a:rPr lang="zh-CN" altLang="en-US" sz="1800" b="1" dirty="0">
                <a:solidFill>
                  <a:srgbClr val="C00000"/>
                </a:solidFill>
                <a:latin typeface="黑体" panose="02010609060101010101" pitchFamily="2" charset="-122"/>
                <a:ea typeface="黑体" panose="02010609060101010101" pitchFamily="2" charset="-122"/>
              </a:rPr>
              <a:t>地址总线</a:t>
            </a:r>
            <a:endParaRPr lang="zh-CN" altLang="en-US" b="1" dirty="0">
              <a:solidFill>
                <a:srgbClr val="C00000"/>
              </a:solidFill>
              <a:latin typeface="黑体" panose="02010609060101010101" pitchFamily="2" charset="-122"/>
              <a:ea typeface="黑体" panose="02010609060101010101" pitchFamily="2" charset="-122"/>
            </a:endParaRPr>
          </a:p>
        </p:txBody>
      </p:sp>
    </p:spTree>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面向</a:t>
            </a:r>
            <a:r>
              <a:rPr lang="en-US" altLang="zh-CN" dirty="0">
                <a:latin typeface="黑体" panose="02010609060101010101" pitchFamily="2" charset="-122"/>
                <a:ea typeface="黑体" panose="02010609060101010101" pitchFamily="2" charset="-122"/>
              </a:rPr>
              <a:t>CPU</a:t>
            </a:r>
            <a:r>
              <a:rPr lang="zh-CN" altLang="en-US" dirty="0">
                <a:latin typeface="黑体" panose="02010609060101010101" pitchFamily="2" charset="-122"/>
                <a:ea typeface="黑体" panose="02010609060101010101" pitchFamily="2" charset="-122"/>
              </a:rPr>
              <a:t>的双总线结构</a:t>
            </a:r>
          </a:p>
        </p:txBody>
      </p:sp>
      <p:pic>
        <p:nvPicPr>
          <p:cNvPr id="5" name="图片 4"/>
          <p:cNvPicPr>
            <a:picLocks noChangeAspect="1"/>
          </p:cNvPicPr>
          <p:nvPr/>
        </p:nvPicPr>
        <p:blipFill>
          <a:blip r:embed="rId2"/>
          <a:stretch>
            <a:fillRect/>
          </a:stretch>
        </p:blipFill>
        <p:spPr>
          <a:xfrm>
            <a:off x="920552" y="1971400"/>
            <a:ext cx="7509632" cy="3833864"/>
          </a:xfrm>
          <a:prstGeom prst="rect">
            <a:avLst/>
          </a:prstGeom>
        </p:spPr>
      </p:pic>
      <p:sp>
        <p:nvSpPr>
          <p:cNvPr id="10" name="Text Box 7"/>
          <p:cNvSpPr/>
          <p:nvPr/>
        </p:nvSpPr>
        <p:spPr>
          <a:xfrm>
            <a:off x="1692772" y="3801070"/>
            <a:ext cx="642937" cy="280987"/>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2215"/>
              </a:lnSpc>
              <a:buFont typeface="Arial" panose="020B0604020202020204"/>
              <a:buChar char="•"/>
              <a:defRPr/>
            </a:pPr>
            <a:r>
              <a:rPr sz="2395" b="1">
                <a:solidFill>
                  <a:srgbClr val="000000"/>
                </a:solidFill>
                <a:latin typeface="Times New Roman" panose="02020603050405020304" pitchFamily="18" charset="0"/>
                <a:ea typeface="宋体" panose="02010600030101010101" pitchFamily="2" charset="-122"/>
              </a:rPr>
              <a:t>CPU</a:t>
            </a:r>
          </a:p>
        </p:txBody>
      </p:sp>
      <p:sp>
        <p:nvSpPr>
          <p:cNvPr id="11" name="Text Box 8"/>
          <p:cNvSpPr/>
          <p:nvPr/>
        </p:nvSpPr>
        <p:spPr>
          <a:xfrm>
            <a:off x="3756522" y="3775670"/>
            <a:ext cx="609600" cy="304800"/>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2395"/>
              </a:lnSpc>
              <a:buFont typeface="Arial" panose="020B0604020202020204"/>
              <a:buChar char="•"/>
              <a:defRPr/>
            </a:pPr>
            <a:r>
              <a:rPr sz="2395">
                <a:solidFill>
                  <a:srgbClr val="000000"/>
                </a:solidFill>
                <a:ea typeface="楷体_GB2312" pitchFamily="1" charset="-122"/>
              </a:rPr>
              <a:t>主存</a:t>
            </a:r>
          </a:p>
        </p:txBody>
      </p:sp>
      <p:sp>
        <p:nvSpPr>
          <p:cNvPr id="12" name="Text Box 9"/>
          <p:cNvSpPr/>
          <p:nvPr/>
        </p:nvSpPr>
        <p:spPr>
          <a:xfrm>
            <a:off x="4986834" y="3359745"/>
            <a:ext cx="1016000" cy="323850"/>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2555"/>
              </a:lnSpc>
              <a:buFont typeface="Arial" panose="020B0604020202020204"/>
              <a:buChar char="•"/>
              <a:defRPr/>
            </a:pPr>
            <a:r>
              <a:rPr sz="2395" b="1">
                <a:solidFill>
                  <a:srgbClr val="000000"/>
                </a:solidFill>
                <a:latin typeface="Times New Roman" panose="02020603050405020304" pitchFamily="18" charset="0"/>
                <a:ea typeface="宋体" panose="02010600030101010101" pitchFamily="2" charset="-122"/>
              </a:rPr>
              <a:t>I/O</a:t>
            </a:r>
            <a:r>
              <a:rPr sz="2395">
                <a:solidFill>
                  <a:srgbClr val="000000"/>
                </a:solidFill>
                <a:ea typeface="楷体_GB2312" pitchFamily="1" charset="-122"/>
              </a:rPr>
              <a:t>接口</a:t>
            </a:r>
          </a:p>
        </p:txBody>
      </p:sp>
      <p:sp>
        <p:nvSpPr>
          <p:cNvPr id="13" name="Text Box 10"/>
          <p:cNvSpPr/>
          <p:nvPr/>
        </p:nvSpPr>
        <p:spPr>
          <a:xfrm>
            <a:off x="6650534" y="3359745"/>
            <a:ext cx="1016000" cy="323850"/>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2555"/>
              </a:lnSpc>
              <a:buFont typeface="Arial" panose="020B0604020202020204"/>
              <a:buChar char="•"/>
              <a:defRPr/>
            </a:pPr>
            <a:r>
              <a:rPr sz="2395" b="1">
                <a:solidFill>
                  <a:srgbClr val="000000"/>
                </a:solidFill>
                <a:latin typeface="Times New Roman" panose="02020603050405020304" pitchFamily="18" charset="0"/>
                <a:ea typeface="宋体" panose="02010600030101010101" pitchFamily="2" charset="-122"/>
              </a:rPr>
              <a:t>I/O</a:t>
            </a:r>
            <a:r>
              <a:rPr sz="2395">
                <a:solidFill>
                  <a:srgbClr val="000000"/>
                </a:solidFill>
                <a:ea typeface="楷体_GB2312" pitchFamily="1" charset="-122"/>
              </a:rPr>
              <a:t>接口</a:t>
            </a:r>
          </a:p>
        </p:txBody>
      </p:sp>
      <p:sp>
        <p:nvSpPr>
          <p:cNvPr id="14" name="Text Box 11"/>
          <p:cNvSpPr/>
          <p:nvPr/>
        </p:nvSpPr>
        <p:spPr>
          <a:xfrm>
            <a:off x="6833097" y="4748807"/>
            <a:ext cx="796925" cy="277813"/>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2180"/>
              </a:lnSpc>
              <a:buFont typeface="Arial" panose="020B0604020202020204"/>
              <a:buChar char="•"/>
              <a:defRPr/>
            </a:pPr>
            <a:r>
              <a:rPr sz="2050" b="1">
                <a:solidFill>
                  <a:srgbClr val="000000"/>
                </a:solidFill>
                <a:latin typeface="Times New Roman" panose="02020603050405020304" pitchFamily="18" charset="0"/>
                <a:ea typeface="宋体" panose="02010600030101010101" pitchFamily="2" charset="-122"/>
              </a:rPr>
              <a:t>IO</a:t>
            </a:r>
            <a:r>
              <a:rPr sz="2050">
                <a:solidFill>
                  <a:srgbClr val="000000"/>
                </a:solidFill>
                <a:ea typeface="楷体_GB2312" pitchFamily="1" charset="-122"/>
              </a:rPr>
              <a:t>设备</a:t>
            </a:r>
          </a:p>
        </p:txBody>
      </p:sp>
      <p:sp>
        <p:nvSpPr>
          <p:cNvPr id="15" name="Text Box 12"/>
          <p:cNvSpPr/>
          <p:nvPr/>
        </p:nvSpPr>
        <p:spPr>
          <a:xfrm>
            <a:off x="5110659" y="4728170"/>
            <a:ext cx="796925" cy="277812"/>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2180"/>
              </a:lnSpc>
              <a:buFont typeface="Arial" panose="020B0604020202020204"/>
              <a:buChar char="•"/>
              <a:defRPr/>
            </a:pPr>
            <a:r>
              <a:rPr sz="2050" b="1">
                <a:solidFill>
                  <a:srgbClr val="000000"/>
                </a:solidFill>
                <a:latin typeface="Times New Roman" panose="02020603050405020304" pitchFamily="18" charset="0"/>
                <a:ea typeface="宋体" panose="02010600030101010101" pitchFamily="2" charset="-122"/>
              </a:rPr>
              <a:t>IO</a:t>
            </a:r>
            <a:r>
              <a:rPr sz="2050">
                <a:solidFill>
                  <a:srgbClr val="000000"/>
                </a:solidFill>
                <a:ea typeface="楷体_GB2312" pitchFamily="1" charset="-122"/>
              </a:rPr>
              <a:t>设备</a:t>
            </a:r>
          </a:p>
        </p:txBody>
      </p:sp>
      <p:sp>
        <p:nvSpPr>
          <p:cNvPr id="16" name="Text Box 14"/>
          <p:cNvSpPr/>
          <p:nvPr/>
        </p:nvSpPr>
        <p:spPr>
          <a:xfrm>
            <a:off x="2659011" y="3531844"/>
            <a:ext cx="434975" cy="531813"/>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710"/>
              </a:lnSpc>
              <a:buFont typeface="Arial" panose="020B0604020202020204"/>
              <a:buChar char="•"/>
              <a:defRPr/>
            </a:pPr>
            <a:r>
              <a:rPr sz="1710" b="1" dirty="0" err="1">
                <a:solidFill>
                  <a:srgbClr val="000000"/>
                </a:solidFill>
                <a:latin typeface="黑体" panose="02010609060101010101" pitchFamily="2" charset="-122"/>
                <a:ea typeface="黑体" panose="02010609060101010101" pitchFamily="2" charset="-122"/>
              </a:rPr>
              <a:t>存储总线</a:t>
            </a:r>
            <a:endParaRPr sz="1710" b="1" dirty="0">
              <a:solidFill>
                <a:srgbClr val="000000"/>
              </a:solidFill>
              <a:latin typeface="黑体" panose="02010609060101010101" pitchFamily="2" charset="-122"/>
              <a:ea typeface="黑体" panose="02010609060101010101" pitchFamily="2" charset="-122"/>
            </a:endParaRPr>
          </a:p>
        </p:txBody>
      </p:sp>
      <p:sp>
        <p:nvSpPr>
          <p:cNvPr id="17" name="Text Box 15"/>
          <p:cNvSpPr/>
          <p:nvPr/>
        </p:nvSpPr>
        <p:spPr>
          <a:xfrm>
            <a:off x="6198097" y="3386732"/>
            <a:ext cx="217487" cy="195263"/>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540"/>
              </a:lnSpc>
              <a:buFont typeface="Arial" panose="020B0604020202020204"/>
              <a:buChar char="•"/>
              <a:defRPr/>
            </a:pPr>
            <a:r>
              <a:rPr sz="1710">
                <a:solidFill>
                  <a:srgbClr val="000000"/>
                </a:solidFill>
                <a:latin typeface="Times New Roman" panose="02020603050405020304" pitchFamily="18" charset="0"/>
                <a:ea typeface="宋体" panose="02010600030101010101" pitchFamily="2" charset="-122"/>
              </a:rPr>
              <a:t>…</a:t>
            </a:r>
          </a:p>
        </p:txBody>
      </p:sp>
      <p:sp>
        <p:nvSpPr>
          <p:cNvPr id="18" name="Text Box 16"/>
          <p:cNvSpPr/>
          <p:nvPr/>
        </p:nvSpPr>
        <p:spPr>
          <a:xfrm>
            <a:off x="6198097" y="4751982"/>
            <a:ext cx="217487" cy="193675"/>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1540"/>
              </a:lnSpc>
              <a:buFont typeface="Arial" panose="020B0604020202020204"/>
              <a:buChar char="•"/>
              <a:defRPr/>
            </a:pPr>
            <a:r>
              <a:rPr sz="1710">
                <a:solidFill>
                  <a:srgbClr val="000000"/>
                </a:solidFill>
                <a:latin typeface="Times New Roman" panose="02020603050405020304" pitchFamily="18" charset="0"/>
                <a:ea typeface="宋体" panose="02010600030101010101" pitchFamily="2" charset="-122"/>
              </a:rPr>
              <a:t>…</a:t>
            </a:r>
          </a:p>
        </p:txBody>
      </p:sp>
      <p:sp>
        <p:nvSpPr>
          <p:cNvPr id="19" name="文本框 18"/>
          <p:cNvSpPr txBox="1"/>
          <p:nvPr/>
        </p:nvSpPr>
        <p:spPr>
          <a:xfrm>
            <a:off x="3944888" y="1916832"/>
            <a:ext cx="982961" cy="369332"/>
          </a:xfrm>
          <a:prstGeom prst="rect">
            <a:avLst/>
          </a:prstGeom>
          <a:noFill/>
        </p:spPr>
        <p:txBody>
          <a:bodyPr wrap="none" rtlCol="0">
            <a:spAutoFit/>
          </a:bodyPr>
          <a:lstStyle/>
          <a:p>
            <a:r>
              <a:rPr lang="en-US" altLang="zh-CN" sz="18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I/O</a:t>
            </a:r>
            <a:r>
              <a:rPr lang="zh-CN" altLang="en-US" sz="1800" b="1"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总线</a:t>
            </a:r>
            <a:endParaRPr lang="zh-CN" altLang="en-US" b="1" dirty="0">
              <a:latin typeface="Times New Roman" panose="02020603050405020304" pitchFamily="18" charset="0"/>
              <a:ea typeface="黑体" panose="02010609060101010101" pitchFamily="2" charset="-122"/>
              <a:cs typeface="Times New Roman" panose="02020603050405020304" pitchFamily="18" charset="0"/>
            </a:endParaRPr>
          </a:p>
        </p:txBody>
      </p:sp>
    </p:spTree>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微型计算机的性能指标</a:t>
            </a:r>
          </a:p>
        </p:txBody>
      </p:sp>
      <p:sp>
        <p:nvSpPr>
          <p:cNvPr id="18435" name="Rectangle 3"/>
          <p:cNvSpPr>
            <a:spLocks noGrp="1" noChangeArrowheads="1"/>
          </p:cNvSpPr>
          <p:nvPr>
            <p:ph type="body" idx="1"/>
          </p:nvPr>
        </p:nvSpPr>
        <p:spPr>
          <a:xfrm>
            <a:off x="501254" y="1484784"/>
            <a:ext cx="9066212" cy="3591172"/>
          </a:xfrm>
        </p:spPr>
        <p:txBody>
          <a:bodyPr/>
          <a:lstStyle/>
          <a:p>
            <a:pPr>
              <a:lnSpc>
                <a:spcPts val="3355"/>
              </a:lnSpc>
              <a:buFont typeface="Arial" panose="020B0604020202020204"/>
              <a:buChar char="•"/>
              <a:tabLst>
                <a:tab pos="520700" algn="l"/>
                <a:tab pos="1009650" algn="l"/>
              </a:tabLst>
              <a:defRPr/>
            </a:pPr>
            <a:r>
              <a:rPr lang="zh-CN" altLang="en-US"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主频</a:t>
            </a:r>
          </a:p>
          <a:p>
            <a:pPr>
              <a:lnSpc>
                <a:spcPts val="855"/>
              </a:lnSpc>
              <a:buFont typeface="Arial" panose="020B0604020202020204"/>
              <a:buChar char="•"/>
              <a:tabLst>
                <a:tab pos="520700" algn="l"/>
                <a:tab pos="1009650" algn="l"/>
              </a:tabLst>
              <a:defRPr/>
            </a:pPr>
            <a:endParaRPr lang="zh-CN" altLang="en-US" dirty="0">
              <a:solidFill>
                <a:srgbClr val="0000FF"/>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3080"/>
              </a:lnSpc>
              <a:buFont typeface="Arial" panose="020B0604020202020204"/>
              <a:buChar char="•"/>
              <a:tabLst>
                <a:tab pos="520700" algn="l"/>
                <a:tab pos="1009650" algn="l"/>
              </a:tabLst>
              <a:defRPr/>
            </a:pPr>
            <a:r>
              <a:rPr lang="zh-CN" altLang="en-US"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字长：</a:t>
            </a:r>
            <a:r>
              <a:rPr lang="zh-CN" altLang="en-US" sz="2400" dirty="0" smtClean="0"/>
              <a:t>字长是</a:t>
            </a:r>
            <a:r>
              <a:rPr lang="en-US" altLang="zh-CN" sz="2400" dirty="0" smtClean="0"/>
              <a:t>CPU</a:t>
            </a:r>
            <a:r>
              <a:rPr lang="zh-CN" altLang="en-US" sz="2400" dirty="0" smtClean="0"/>
              <a:t>的主要技术指标之一，指的是</a:t>
            </a:r>
            <a:r>
              <a:rPr lang="en-US" altLang="zh-CN" sz="2400" dirty="0" smtClean="0"/>
              <a:t>CPU</a:t>
            </a:r>
            <a:r>
              <a:rPr lang="zh-CN" altLang="en-US" sz="2400" dirty="0" smtClean="0"/>
              <a:t>一次能</a:t>
            </a:r>
            <a:r>
              <a:rPr lang="zh-CN" altLang="en-US" sz="2400" dirty="0" smtClean="0">
                <a:hlinkClick r:id="rId3"/>
              </a:rPr>
              <a:t>并行处理</a:t>
            </a:r>
            <a:r>
              <a:rPr lang="zh-CN" altLang="en-US" sz="2400" dirty="0" smtClean="0"/>
              <a:t>的</a:t>
            </a:r>
            <a:r>
              <a:rPr lang="zh-CN" altLang="en-US" sz="2400" dirty="0" smtClean="0">
                <a:hlinkClick r:id="rId4"/>
              </a:rPr>
              <a:t>二进制</a:t>
            </a:r>
            <a:r>
              <a:rPr lang="zh-CN" altLang="en-US" sz="2400" dirty="0" smtClean="0">
                <a:hlinkClick r:id="rId5"/>
              </a:rPr>
              <a:t>位数</a:t>
            </a:r>
            <a:r>
              <a:rPr lang="zh-CN" altLang="en-US" sz="2400" dirty="0" smtClean="0"/>
              <a:t>，字长总是</a:t>
            </a:r>
            <a:r>
              <a:rPr lang="en-US" altLang="zh-CN" sz="2400" dirty="0" smtClean="0"/>
              <a:t>8</a:t>
            </a:r>
            <a:r>
              <a:rPr lang="zh-CN" altLang="en-US" sz="2400" dirty="0" smtClean="0"/>
              <a:t>的整数倍，通常</a:t>
            </a:r>
            <a:r>
              <a:rPr lang="en-US" altLang="zh-CN" sz="2400" dirty="0" smtClean="0"/>
              <a:t>PC</a:t>
            </a:r>
            <a:r>
              <a:rPr lang="zh-CN" altLang="en-US" sz="2400" dirty="0" smtClean="0"/>
              <a:t>机的字长为</a:t>
            </a:r>
            <a:r>
              <a:rPr lang="en-US" altLang="zh-CN" sz="2400" dirty="0" smtClean="0"/>
              <a:t>16</a:t>
            </a:r>
            <a:r>
              <a:rPr lang="zh-CN" altLang="en-US" sz="2400" dirty="0" smtClean="0"/>
              <a:t>位（早期），</a:t>
            </a:r>
            <a:r>
              <a:rPr lang="en-US" altLang="zh-CN" sz="2400" dirty="0" smtClean="0"/>
              <a:t>32</a:t>
            </a:r>
            <a:r>
              <a:rPr lang="zh-CN" altLang="en-US" sz="2400" dirty="0" smtClean="0"/>
              <a:t>位，</a:t>
            </a:r>
            <a:r>
              <a:rPr lang="en-US" altLang="zh-CN" sz="2400" dirty="0" smtClean="0"/>
              <a:t>64</a:t>
            </a:r>
            <a:r>
              <a:rPr lang="zh-CN" altLang="en-US" sz="2400" dirty="0" smtClean="0"/>
              <a:t>位</a:t>
            </a:r>
            <a:r>
              <a:rPr lang="zh-CN" altLang="en-US" sz="2400" dirty="0" smtClean="0"/>
              <a:t>。</a:t>
            </a:r>
            <a:endParaRPr lang="zh-CN" altLang="en-US" sz="24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855"/>
              </a:lnSpc>
              <a:buFont typeface="Arial" panose="020B0604020202020204"/>
              <a:buChar char="•"/>
              <a:tabLst>
                <a:tab pos="520700" algn="l"/>
                <a:tab pos="1009650" algn="l"/>
              </a:tabLst>
              <a:defRPr/>
            </a:pPr>
            <a:endParaRPr lang="zh-CN" altLang="en-US" dirty="0">
              <a:solidFill>
                <a:srgbClr val="0000FF"/>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3080"/>
              </a:lnSpc>
              <a:buFont typeface="Arial" panose="020B0604020202020204"/>
              <a:buChar char="•"/>
              <a:tabLst>
                <a:tab pos="520700" algn="l"/>
                <a:tab pos="1009650" algn="l"/>
              </a:tabLst>
              <a:defRPr/>
            </a:pPr>
            <a:r>
              <a:rPr lang="zh-CN" altLang="en-US"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内存容量</a:t>
            </a:r>
          </a:p>
          <a:p>
            <a:pPr>
              <a:lnSpc>
                <a:spcPts val="855"/>
              </a:lnSpc>
              <a:buFont typeface="Arial" panose="020B0604020202020204"/>
              <a:buChar char="•"/>
              <a:tabLst>
                <a:tab pos="520700" algn="l"/>
                <a:tab pos="1009650" algn="l"/>
              </a:tabLst>
              <a:defRPr/>
            </a:pPr>
            <a:endParaRPr lang="zh-CN" altLang="en-US" dirty="0">
              <a:solidFill>
                <a:srgbClr val="0000FF"/>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3080"/>
              </a:lnSpc>
              <a:buFont typeface="Arial" panose="020B0604020202020204"/>
              <a:buChar char="•"/>
              <a:tabLst>
                <a:tab pos="520700" algn="l"/>
                <a:tab pos="1009650" algn="l"/>
              </a:tabLst>
              <a:defRPr/>
            </a:pPr>
            <a:r>
              <a:rPr lang="zh-CN" altLang="en-US"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存取</a:t>
            </a:r>
            <a:r>
              <a:rPr lang="zh-CN" altLang="en-US" dirty="0" smtClean="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周期：</a:t>
            </a:r>
            <a:r>
              <a:rPr lang="zh-CN" altLang="en-US" sz="2400" dirty="0" smtClean="0"/>
              <a:t>连续启动两次读或写操作所需间隔的最小</a:t>
            </a:r>
            <a:r>
              <a:rPr lang="zh-CN" altLang="en-US" sz="2400" dirty="0" smtClean="0"/>
              <a:t>时间</a:t>
            </a:r>
            <a:endParaRPr lang="zh-CN" altLang="en-US" dirty="0">
              <a:solidFill>
                <a:srgbClr val="0000FF"/>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855"/>
              </a:lnSpc>
              <a:buFont typeface="Arial" panose="020B0604020202020204"/>
              <a:buChar char="•"/>
              <a:tabLst>
                <a:tab pos="520700" algn="l"/>
                <a:tab pos="1009650" algn="l"/>
              </a:tabLst>
              <a:defRPr/>
            </a:pPr>
            <a:endParaRPr lang="zh-CN" altLang="en-US" dirty="0">
              <a:solidFill>
                <a:srgbClr val="0000FF"/>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3080"/>
              </a:lnSpc>
              <a:buFont typeface="Arial" panose="020B0604020202020204"/>
              <a:buChar char="•"/>
              <a:tabLst>
                <a:tab pos="520700" algn="l"/>
                <a:tab pos="1009650" algn="l"/>
              </a:tabLst>
              <a:defRPr/>
            </a:pPr>
            <a:r>
              <a:rPr lang="zh-CN" altLang="en-US"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运算速度</a:t>
            </a:r>
          </a:p>
          <a:p>
            <a:pPr>
              <a:lnSpc>
                <a:spcPts val="855"/>
              </a:lnSpc>
              <a:buFont typeface="Arial" panose="020B0604020202020204"/>
              <a:buChar char="•"/>
              <a:tabLst>
                <a:tab pos="520700" algn="l"/>
                <a:tab pos="1009650" algn="l"/>
              </a:tabLst>
              <a:defRPr/>
            </a:pPr>
            <a:endParaRPr lang="zh-CN" altLang="en-US" sz="36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a:p>
            <a:pPr lvl="1">
              <a:lnSpc>
                <a:spcPts val="2630"/>
              </a:lnSpc>
              <a:buFont typeface="Arial" panose="020B0604020202020204"/>
              <a:buChar char="•"/>
              <a:tabLst>
                <a:tab pos="520700" algn="l"/>
                <a:tab pos="1009650" algn="l"/>
              </a:tabLst>
              <a:defRPr/>
            </a:pP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MIPS</a:t>
            </a:r>
            <a:r>
              <a:rPr lang="zh-CN" altLang="en-US"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a:t>
            </a:r>
            <a:r>
              <a:rPr lang="en-US" altLang="zh-CN"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Million Instruction Per Second</a:t>
            </a:r>
            <a:r>
              <a:rPr lang="zh-CN" altLang="en-US" dirty="0" smtClean="0">
                <a:solidFill>
                  <a:srgbClr val="000000"/>
                </a:solidFill>
                <a:latin typeface="Times New Roman" panose="02020603050405020304" pitchFamily="18" charset="0"/>
                <a:ea typeface="黑体" panose="02010609060101010101" pitchFamily="2" charset="-122"/>
                <a:cs typeface="Times New Roman" panose="02020603050405020304" pitchFamily="18" charset="0"/>
              </a:rPr>
              <a:t>），百万</a:t>
            </a:r>
            <a:r>
              <a:rPr lang="zh-CN" altLang="en-US"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条指令</a:t>
            </a:r>
            <a:r>
              <a:rPr lang="en-US" altLang="zh-CN"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a:t>
            </a:r>
            <a:r>
              <a:rPr lang="zh-CN" altLang="en-US"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秒</a:t>
            </a: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第</a:t>
            </a:r>
            <a:r>
              <a:rPr lang="zh-CN" altLang="en-US" sz="3200" dirty="0"/>
              <a:t> </a:t>
            </a:r>
            <a:r>
              <a:rPr lang="en-US" altLang="zh-CN" dirty="0"/>
              <a:t>1</a:t>
            </a:r>
            <a:r>
              <a:rPr lang="en-US" altLang="zh-CN" sz="3200" dirty="0"/>
              <a:t> </a:t>
            </a:r>
            <a:r>
              <a:rPr lang="zh-CN" altLang="en-US" dirty="0"/>
              <a:t>章   绪论</a:t>
            </a:r>
            <a:endParaRPr lang="zh-CN" altLang="en-US" dirty="0">
              <a:ea typeface="宋体" panose="02010600030101010101" pitchFamily="2" charset="-122"/>
            </a:endParaRPr>
          </a:p>
        </p:txBody>
      </p:sp>
      <p:sp>
        <p:nvSpPr>
          <p:cNvPr id="18435" name="Rectangle 3"/>
          <p:cNvSpPr>
            <a:spLocks noGrp="1" noChangeArrowheads="1"/>
          </p:cNvSpPr>
          <p:nvPr>
            <p:ph type="body" idx="1"/>
          </p:nvPr>
        </p:nvSpPr>
        <p:spPr>
          <a:xfrm>
            <a:off x="495300" y="1628800"/>
            <a:ext cx="9066212" cy="3591172"/>
          </a:xfrm>
        </p:spPr>
        <p:txBody>
          <a:bodyPr/>
          <a:lstStyle/>
          <a:p>
            <a:pPr marL="720090">
              <a:lnSpc>
                <a:spcPts val="3230"/>
              </a:lnSpc>
              <a:spcBef>
                <a:spcPts val="200"/>
              </a:spcBef>
              <a:buFont typeface="Arial" panose="020B0604020202020204"/>
              <a:buChar char="•"/>
              <a:tabLst>
                <a:tab pos="520700" algn="l"/>
                <a:tab pos="1009650" algn="l"/>
              </a:tabLst>
              <a:defRPr/>
            </a:pPr>
            <a:r>
              <a:rPr lang="en-US" altLang="zh-CN" sz="2800" dirty="0">
                <a:solidFill>
                  <a:srgbClr val="000000"/>
                </a:solidFill>
                <a:latin typeface="微软雅黑" panose="020B0503020204020204" pitchFamily="34" charset="-122"/>
                <a:ea typeface="微软雅黑" panose="020B0503020204020204" pitchFamily="34" charset="-122"/>
              </a:rPr>
              <a:t>  1-1 </a:t>
            </a:r>
            <a:r>
              <a:rPr lang="zh-CN" altLang="en-US" sz="2800" dirty="0">
                <a:solidFill>
                  <a:srgbClr val="000000"/>
                </a:solidFill>
                <a:latin typeface="微软雅黑" panose="020B0503020204020204" pitchFamily="34" charset="-122"/>
                <a:ea typeface="微软雅黑" panose="020B0503020204020204" pitchFamily="34" charset="-122"/>
              </a:rPr>
              <a:t>微型计算机的发展概况</a:t>
            </a:r>
          </a:p>
          <a:p>
            <a:pPr marL="720090">
              <a:lnSpc>
                <a:spcPts val="855"/>
              </a:lnSpc>
              <a:spcBef>
                <a:spcPts val="20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855"/>
              </a:lnSpc>
              <a:spcBef>
                <a:spcPts val="20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855"/>
              </a:lnSpc>
              <a:spcBef>
                <a:spcPts val="20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3335"/>
              </a:lnSpc>
              <a:spcBef>
                <a:spcPts val="200"/>
              </a:spcBef>
              <a:buFont typeface="Arial" panose="020B0604020202020204"/>
              <a:buChar char="•"/>
              <a:tabLst>
                <a:tab pos="520700" algn="l"/>
                <a:tab pos="1009650" algn="l"/>
              </a:tabLst>
              <a:defRPr/>
            </a:pPr>
            <a:r>
              <a:rPr lang="zh-CN" altLang="en-US" sz="2800" dirty="0">
                <a:solidFill>
                  <a:srgbClr val="000000"/>
                </a:solidFill>
                <a:latin typeface="微软雅黑" panose="020B0503020204020204" pitchFamily="34" charset="-122"/>
                <a:ea typeface="微软雅黑" panose="020B0503020204020204" pitchFamily="34" charset="-122"/>
              </a:rPr>
              <a:t>	</a:t>
            </a:r>
            <a:r>
              <a:rPr lang="en-US" altLang="zh-CN" sz="2800" dirty="0">
                <a:solidFill>
                  <a:srgbClr val="000000"/>
                </a:solidFill>
                <a:latin typeface="微软雅黑" panose="020B0503020204020204" pitchFamily="34" charset="-122"/>
                <a:ea typeface="微软雅黑" panose="020B0503020204020204" pitchFamily="34" charset="-122"/>
              </a:rPr>
              <a:t>1-2 </a:t>
            </a:r>
            <a:r>
              <a:rPr lang="zh-CN" altLang="en-US" sz="2800" dirty="0">
                <a:solidFill>
                  <a:srgbClr val="000000"/>
                </a:solidFill>
                <a:latin typeface="微软雅黑" panose="020B0503020204020204" pitchFamily="34" charset="-122"/>
                <a:ea typeface="微软雅黑" panose="020B0503020204020204" pitchFamily="34" charset="-122"/>
              </a:rPr>
              <a:t>微型计算机系统</a:t>
            </a:r>
          </a:p>
          <a:p>
            <a:pPr marL="720090">
              <a:lnSpc>
                <a:spcPts val="855"/>
              </a:lnSpc>
              <a:spcBef>
                <a:spcPts val="20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855"/>
              </a:lnSpc>
              <a:spcBef>
                <a:spcPts val="20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855"/>
              </a:lnSpc>
              <a:spcBef>
                <a:spcPts val="20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2695"/>
              </a:lnSpc>
              <a:spcBef>
                <a:spcPts val="200"/>
              </a:spcBef>
              <a:buFont typeface="Arial" panose="020B0604020202020204"/>
              <a:buChar char="•"/>
              <a:tabLst>
                <a:tab pos="520700" algn="l"/>
                <a:tab pos="1009650" algn="l"/>
              </a:tabLst>
              <a:defRPr/>
            </a:pPr>
            <a:r>
              <a:rPr lang="zh-CN" altLang="en-US" sz="2800" dirty="0">
                <a:solidFill>
                  <a:srgbClr val="000000"/>
                </a:solidFill>
                <a:latin typeface="微软雅黑" panose="020B0503020204020204" pitchFamily="34" charset="-122"/>
                <a:ea typeface="微软雅黑" panose="020B0503020204020204" pitchFamily="34" charset="-122"/>
              </a:rPr>
              <a:t>		</a:t>
            </a:r>
            <a:r>
              <a:rPr lang="zh-CN" altLang="en-US" sz="2400" dirty="0">
                <a:solidFill>
                  <a:srgbClr val="0000CC"/>
                </a:solidFill>
                <a:latin typeface="微软雅黑" panose="020B0503020204020204" pitchFamily="34" charset="-122"/>
                <a:ea typeface="微软雅黑" panose="020B0503020204020204" pitchFamily="34" charset="-122"/>
              </a:rPr>
              <a:t>微型计算机的构成</a:t>
            </a:r>
          </a:p>
          <a:p>
            <a:pPr marL="720090">
              <a:lnSpc>
                <a:spcPts val="855"/>
              </a:lnSpc>
              <a:spcBef>
                <a:spcPts val="200"/>
              </a:spcBef>
              <a:buFont typeface="Arial" panose="020B0604020202020204"/>
              <a:buChar char="•"/>
              <a:tabLst>
                <a:tab pos="520700" algn="l"/>
                <a:tab pos="1009650" algn="l"/>
              </a:tabLst>
              <a:defRPr/>
            </a:pPr>
            <a:endParaRPr lang="zh-CN" altLang="en-US" sz="2400" dirty="0">
              <a:solidFill>
                <a:srgbClr val="0000CC"/>
              </a:solidFill>
              <a:latin typeface="微软雅黑" panose="020B0503020204020204" pitchFamily="34" charset="-122"/>
              <a:ea typeface="微软雅黑" panose="020B0503020204020204" pitchFamily="34" charset="-122"/>
            </a:endParaRPr>
          </a:p>
          <a:p>
            <a:pPr marL="720090">
              <a:lnSpc>
                <a:spcPts val="855"/>
              </a:lnSpc>
              <a:spcBef>
                <a:spcPts val="200"/>
              </a:spcBef>
              <a:buFont typeface="Arial" panose="020B0604020202020204"/>
              <a:buChar char="•"/>
              <a:tabLst>
                <a:tab pos="520700" algn="l"/>
                <a:tab pos="1009650" algn="l"/>
              </a:tabLst>
              <a:defRPr/>
            </a:pPr>
            <a:endParaRPr lang="zh-CN" altLang="en-US" sz="2400" dirty="0">
              <a:solidFill>
                <a:srgbClr val="0000CC"/>
              </a:solidFill>
              <a:latin typeface="微软雅黑" panose="020B0503020204020204" pitchFamily="34" charset="-122"/>
              <a:ea typeface="微软雅黑" panose="020B0503020204020204" pitchFamily="34" charset="-122"/>
            </a:endParaRPr>
          </a:p>
          <a:p>
            <a:pPr marL="720090">
              <a:lnSpc>
                <a:spcPts val="3420"/>
              </a:lnSpc>
              <a:spcBef>
                <a:spcPts val="200"/>
              </a:spcBef>
              <a:buFont typeface="Arial" panose="020B0604020202020204"/>
              <a:buChar char="•"/>
              <a:tabLst>
                <a:tab pos="520700" algn="l"/>
                <a:tab pos="1009650" algn="l"/>
              </a:tabLst>
              <a:defRPr/>
            </a:pPr>
            <a:r>
              <a:rPr lang="zh-CN" altLang="en-US" sz="2400" dirty="0">
                <a:solidFill>
                  <a:srgbClr val="0000CC"/>
                </a:solidFill>
                <a:latin typeface="微软雅黑" panose="020B0503020204020204" pitchFamily="34" charset="-122"/>
                <a:ea typeface="微软雅黑" panose="020B0503020204020204" pitchFamily="34" charset="-122"/>
              </a:rPr>
              <a:t>		单片</a:t>
            </a:r>
            <a:r>
              <a:rPr lang="en-US" altLang="zh-CN" sz="2400" b="1" dirty="0">
                <a:solidFill>
                  <a:srgbClr val="0000CC"/>
                </a:solidFill>
                <a:latin typeface="微软雅黑" panose="020B0503020204020204" pitchFamily="34" charset="-122"/>
                <a:ea typeface="微软雅黑" panose="020B0503020204020204" pitchFamily="34" charset="-122"/>
              </a:rPr>
              <a:t>/</a:t>
            </a:r>
            <a:r>
              <a:rPr lang="zh-CN" altLang="en-US" sz="2400" dirty="0">
                <a:solidFill>
                  <a:srgbClr val="0000CC"/>
                </a:solidFill>
                <a:latin typeface="微软雅黑" panose="020B0503020204020204" pitchFamily="34" charset="-122"/>
                <a:ea typeface="微软雅黑" panose="020B0503020204020204" pitchFamily="34" charset="-122"/>
              </a:rPr>
              <a:t>单板计算机</a:t>
            </a:r>
          </a:p>
          <a:p>
            <a:pPr marL="720090">
              <a:lnSpc>
                <a:spcPts val="855"/>
              </a:lnSpc>
              <a:spcBef>
                <a:spcPts val="200"/>
              </a:spcBef>
              <a:buFont typeface="Arial" panose="020B0604020202020204"/>
              <a:buChar char="•"/>
              <a:tabLst>
                <a:tab pos="520700" algn="l"/>
                <a:tab pos="1009650" algn="l"/>
              </a:tabLst>
              <a:defRPr/>
            </a:pPr>
            <a:endParaRPr lang="zh-CN" altLang="en-US" sz="2400" dirty="0">
              <a:solidFill>
                <a:srgbClr val="0000CC"/>
              </a:solidFill>
              <a:latin typeface="微软雅黑" panose="020B0503020204020204" pitchFamily="34" charset="-122"/>
              <a:ea typeface="微软雅黑" panose="020B0503020204020204" pitchFamily="34" charset="-122"/>
            </a:endParaRPr>
          </a:p>
          <a:p>
            <a:pPr marL="720090">
              <a:lnSpc>
                <a:spcPts val="855"/>
              </a:lnSpc>
              <a:spcBef>
                <a:spcPts val="200"/>
              </a:spcBef>
              <a:buFont typeface="Arial" panose="020B0604020202020204"/>
              <a:buChar char="•"/>
              <a:tabLst>
                <a:tab pos="520700" algn="l"/>
                <a:tab pos="1009650" algn="l"/>
              </a:tabLst>
              <a:defRPr/>
            </a:pPr>
            <a:endParaRPr lang="zh-CN" altLang="en-US" sz="2400" dirty="0">
              <a:solidFill>
                <a:srgbClr val="0000CC"/>
              </a:solidFill>
              <a:latin typeface="微软雅黑" panose="020B0503020204020204" pitchFamily="34" charset="-122"/>
              <a:ea typeface="微软雅黑" panose="020B0503020204020204" pitchFamily="34" charset="-122"/>
            </a:endParaRPr>
          </a:p>
          <a:p>
            <a:pPr marL="720090">
              <a:lnSpc>
                <a:spcPts val="855"/>
              </a:lnSpc>
              <a:spcBef>
                <a:spcPts val="200"/>
              </a:spcBef>
              <a:buFont typeface="Arial" panose="020B0604020202020204"/>
              <a:buChar char="•"/>
              <a:tabLst>
                <a:tab pos="520700" algn="l"/>
                <a:tab pos="1009650" algn="l"/>
              </a:tabLst>
              <a:defRPr/>
            </a:pPr>
            <a:endParaRPr lang="zh-CN" altLang="en-US" sz="2400" dirty="0">
              <a:solidFill>
                <a:srgbClr val="0000CC"/>
              </a:solidFill>
              <a:latin typeface="微软雅黑" panose="020B0503020204020204" pitchFamily="34" charset="-122"/>
              <a:ea typeface="微软雅黑" panose="020B0503020204020204" pitchFamily="34" charset="-122"/>
            </a:endParaRPr>
          </a:p>
          <a:p>
            <a:pPr marL="720090">
              <a:lnSpc>
                <a:spcPts val="3290"/>
              </a:lnSpc>
              <a:spcBef>
                <a:spcPts val="200"/>
              </a:spcBef>
              <a:buFont typeface="Arial" panose="020B0604020202020204"/>
              <a:buChar char="•"/>
              <a:tabLst>
                <a:tab pos="520700" algn="l"/>
                <a:tab pos="1009650" algn="l"/>
              </a:tabLst>
              <a:defRPr/>
            </a:pPr>
            <a:r>
              <a:rPr lang="zh-CN" altLang="en-US" sz="2400" dirty="0">
                <a:solidFill>
                  <a:srgbClr val="0000CC"/>
                </a:solidFill>
                <a:latin typeface="微软雅黑" panose="020B0503020204020204" pitchFamily="34" charset="-122"/>
                <a:ea typeface="微软雅黑" panose="020B0503020204020204" pitchFamily="34" charset="-122"/>
              </a:rPr>
              <a:t>	</a:t>
            </a:r>
            <a:r>
              <a:rPr lang="en-US" altLang="zh-CN" sz="2800" dirty="0">
                <a:solidFill>
                  <a:srgbClr val="000000"/>
                </a:solidFill>
                <a:latin typeface="微软雅黑" panose="020B0503020204020204" pitchFamily="34" charset="-122"/>
                <a:ea typeface="微软雅黑" panose="020B0503020204020204" pitchFamily="34" charset="-122"/>
              </a:rPr>
              <a:t>1-3 </a:t>
            </a:r>
            <a:r>
              <a:rPr lang="zh-CN" altLang="en-US" sz="2800" dirty="0">
                <a:solidFill>
                  <a:srgbClr val="000000"/>
                </a:solidFill>
                <a:latin typeface="微软雅黑" panose="020B0503020204020204" pitchFamily="34" charset="-122"/>
                <a:ea typeface="微软雅黑" panose="020B0503020204020204" pitchFamily="34" charset="-122"/>
              </a:rPr>
              <a:t>计算机数据格式</a:t>
            </a:r>
          </a:p>
        </p:txBody>
      </p:sp>
    </p:spTree>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单片机</a:t>
            </a:r>
          </a:p>
        </p:txBody>
      </p:sp>
      <p:sp>
        <p:nvSpPr>
          <p:cNvPr id="18435" name="Rectangle 3"/>
          <p:cNvSpPr>
            <a:spLocks noGrp="1" noChangeArrowheads="1"/>
          </p:cNvSpPr>
          <p:nvPr>
            <p:ph type="body" idx="1"/>
          </p:nvPr>
        </p:nvSpPr>
        <p:spPr>
          <a:xfrm>
            <a:off x="495300" y="1412776"/>
            <a:ext cx="9066212" cy="3591172"/>
          </a:xfrm>
        </p:spPr>
        <p:txBody>
          <a:bodyPr/>
          <a:lstStyle/>
          <a:p>
            <a:pPr>
              <a:lnSpc>
                <a:spcPct val="150000"/>
              </a:lnSpc>
              <a:buFont typeface="Arial" panose="020B0604020202020204"/>
              <a:buChar char="•"/>
              <a:tabLst>
                <a:tab pos="520700" algn="l"/>
              </a:tabLst>
              <a:defRPr/>
            </a:pPr>
            <a:r>
              <a:rPr lang="zh-CN" altLang="en-US"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将</a:t>
            </a:r>
            <a:r>
              <a:rPr lang="en-US" altLang="zh-CN" sz="28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CPU</a:t>
            </a:r>
            <a:r>
              <a:rPr lang="zh-CN" altLang="en-US" sz="28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、部分存储器、部分</a:t>
            </a:r>
            <a:r>
              <a:rPr lang="en-US" altLang="zh-CN" sz="28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I/O</a:t>
            </a:r>
            <a:r>
              <a:rPr lang="zh-CN" altLang="en-US" sz="2800"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接口</a:t>
            </a:r>
            <a:r>
              <a:rPr lang="zh-CN" altLang="en-US"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集成在一个芯片上构成</a:t>
            </a:r>
            <a:r>
              <a:rPr lang="zh-CN" altLang="en-US"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单片微型计算机</a:t>
            </a:r>
            <a:r>
              <a:rPr lang="zh-CN" altLang="en-US" sz="28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a:t>
            </a: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3"/>
          <a:stretch>
            <a:fillRect/>
          </a:stretch>
        </p:blipFill>
        <p:spPr>
          <a:xfrm>
            <a:off x="495300" y="2996952"/>
            <a:ext cx="7639050" cy="3000375"/>
          </a:xfrm>
          <a:prstGeom prst="rect">
            <a:avLst/>
          </a:prstGeom>
        </p:spPr>
      </p:pic>
    </p:spTree>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微软雅黑" panose="020B0503020204020204" pitchFamily="34" charset="-122"/>
                <a:ea typeface="微软雅黑" panose="020B0503020204020204" pitchFamily="34" charset="-122"/>
              </a:rPr>
              <a:t>常用的单片机（</a:t>
            </a:r>
            <a:r>
              <a:rPr lang="en-US" altLang="zh-CN" dirty="0">
                <a:latin typeface="微软雅黑" panose="020B0503020204020204" pitchFamily="34" charset="-122"/>
                <a:ea typeface="微软雅黑" panose="020B0503020204020204" pitchFamily="34" charset="-122"/>
              </a:rPr>
              <a:t>Intel</a:t>
            </a:r>
            <a:r>
              <a:rPr lang="zh-CN" altLang="en-US" dirty="0">
                <a:latin typeface="微软雅黑" panose="020B0503020204020204" pitchFamily="34" charset="-122"/>
                <a:ea typeface="微软雅黑" panose="020B0503020204020204" pitchFamily="34" charset="-122"/>
              </a:rPr>
              <a:t>）</a:t>
            </a:r>
          </a:p>
        </p:txBody>
      </p:sp>
      <p:sp>
        <p:nvSpPr>
          <p:cNvPr id="18435" name="Rectangle 3"/>
          <p:cNvSpPr>
            <a:spLocks noGrp="1" noChangeArrowheads="1"/>
          </p:cNvSpPr>
          <p:nvPr>
            <p:ph type="body" idx="1"/>
          </p:nvPr>
        </p:nvSpPr>
        <p:spPr>
          <a:xfrm>
            <a:off x="495300" y="1628800"/>
            <a:ext cx="9066212" cy="3591172"/>
          </a:xfrm>
        </p:spPr>
        <p:txBody>
          <a:bodyPr/>
          <a:lstStyle/>
          <a:p>
            <a:pPr>
              <a:lnSpc>
                <a:spcPts val="3290"/>
              </a:lnSpc>
              <a:buFont typeface="Arial" panose="020B0604020202020204"/>
              <a:buChar char="•"/>
              <a:tabLst>
                <a:tab pos="520700" algn="l"/>
                <a:tab pos="1009650" algn="l"/>
                <a:tab pos="1096645" algn="l"/>
              </a:tabLst>
              <a:defRPr/>
            </a:pPr>
            <a:r>
              <a:rPr lang="en-US" altLang="zh-CN" sz="40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MCS-48</a:t>
            </a:r>
            <a:r>
              <a:rPr lang="zh-CN" altLang="en-US" sz="40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系列（</a:t>
            </a:r>
            <a:r>
              <a:rPr lang="en-US" altLang="zh-CN" sz="40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1976</a:t>
            </a:r>
            <a:r>
              <a:rPr lang="zh-CN" altLang="en-US" sz="40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p>
          <a:p>
            <a:pPr>
              <a:lnSpc>
                <a:spcPts val="855"/>
              </a:lnSpc>
              <a:buFont typeface="Arial" panose="020B0604020202020204"/>
              <a:buChar char="•"/>
              <a:tabLst>
                <a:tab pos="520700" algn="l"/>
                <a:tab pos="1009650" algn="l"/>
                <a:tab pos="1096645" algn="l"/>
              </a:tabLst>
              <a:defRPr/>
            </a:pPr>
            <a:endParaRPr lang="zh-CN" altLang="en-US" sz="40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855"/>
              </a:lnSpc>
              <a:buFont typeface="Arial" panose="020B0604020202020204"/>
              <a:buChar char="•"/>
              <a:tabLst>
                <a:tab pos="520700" algn="l"/>
                <a:tab pos="1009650" algn="l"/>
                <a:tab pos="1096645" algn="l"/>
              </a:tabLst>
              <a:defRPr/>
            </a:pPr>
            <a:endParaRPr lang="zh-CN" altLang="en-US" sz="40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2610"/>
              </a:lnSpc>
              <a:buFont typeface="Arial" panose="020B0604020202020204"/>
              <a:buChar char="•"/>
              <a:tabLst>
                <a:tab pos="520700" algn="l"/>
                <a:tab pos="1009650" algn="l"/>
                <a:tab pos="1096645" algn="l"/>
              </a:tabLst>
              <a:defRPr/>
            </a:pPr>
            <a:r>
              <a:rPr lang="zh-CN" altLang="en-US" sz="40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40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8048</a:t>
            </a:r>
          </a:p>
          <a:p>
            <a:pPr>
              <a:lnSpc>
                <a:spcPts val="855"/>
              </a:lnSpc>
              <a:buFont typeface="Arial" panose="020B0604020202020204"/>
              <a:buChar char="•"/>
              <a:tabLst>
                <a:tab pos="520700" algn="l"/>
                <a:tab pos="1009650" algn="l"/>
                <a:tab pos="1096645" algn="l"/>
              </a:tabLst>
              <a:defRPr/>
            </a:pPr>
            <a:endParaRPr lang="zh-CN" altLang="en-US" sz="40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855"/>
              </a:lnSpc>
              <a:buFont typeface="Arial" panose="020B0604020202020204"/>
              <a:buChar char="•"/>
              <a:tabLst>
                <a:tab pos="520700" algn="l"/>
                <a:tab pos="1009650" algn="l"/>
                <a:tab pos="1096645" algn="l"/>
              </a:tabLst>
              <a:defRPr/>
            </a:pPr>
            <a:endParaRPr lang="zh-CN" altLang="en-US" sz="40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3195"/>
              </a:lnSpc>
              <a:buFont typeface="Arial" panose="020B0604020202020204"/>
              <a:buChar char="•"/>
              <a:tabLst>
                <a:tab pos="520700" algn="l"/>
                <a:tab pos="1009650" algn="l"/>
                <a:tab pos="1096645" algn="l"/>
              </a:tabLst>
              <a:defRPr/>
            </a:pPr>
            <a:r>
              <a:rPr lang="zh-CN" altLang="en-US" sz="40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40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MCS-51</a:t>
            </a:r>
            <a:r>
              <a:rPr lang="zh-CN" altLang="en-US" sz="40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系列（</a:t>
            </a:r>
            <a:r>
              <a:rPr lang="en-US" altLang="zh-CN" sz="40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1980</a:t>
            </a:r>
            <a:r>
              <a:rPr lang="zh-CN" altLang="en-US" sz="40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a:t>
            </a:r>
          </a:p>
          <a:p>
            <a:pPr>
              <a:lnSpc>
                <a:spcPts val="855"/>
              </a:lnSpc>
              <a:buFont typeface="Arial" panose="020B0604020202020204"/>
              <a:buChar char="•"/>
              <a:tabLst>
                <a:tab pos="520700" algn="l"/>
                <a:tab pos="1009650" algn="l"/>
                <a:tab pos="1096645" algn="l"/>
              </a:tabLst>
              <a:defRPr/>
            </a:pPr>
            <a:endParaRPr lang="zh-CN" altLang="en-US" sz="40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855"/>
              </a:lnSpc>
              <a:buFont typeface="Arial" panose="020B0604020202020204"/>
              <a:buChar char="•"/>
              <a:tabLst>
                <a:tab pos="520700" algn="l"/>
                <a:tab pos="1009650" algn="l"/>
                <a:tab pos="1096645" algn="l"/>
              </a:tabLst>
              <a:defRPr/>
            </a:pPr>
            <a:endParaRPr lang="zh-CN" altLang="en-US" sz="40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2610"/>
              </a:lnSpc>
              <a:buFont typeface="Arial" panose="020B0604020202020204"/>
              <a:buChar char="•"/>
              <a:tabLst>
                <a:tab pos="520700" algn="l"/>
                <a:tab pos="1009650" algn="l"/>
                <a:tab pos="1096645" algn="l"/>
              </a:tabLst>
              <a:defRPr/>
            </a:pPr>
            <a:r>
              <a:rPr lang="zh-CN" altLang="en-US" sz="40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40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8051 8031 8751</a:t>
            </a:r>
          </a:p>
          <a:p>
            <a:pPr>
              <a:lnSpc>
                <a:spcPts val="855"/>
              </a:lnSpc>
              <a:buFont typeface="Arial" panose="020B0604020202020204"/>
              <a:buChar char="•"/>
              <a:tabLst>
                <a:tab pos="520700" algn="l"/>
                <a:tab pos="1009650" algn="l"/>
                <a:tab pos="1096645" algn="l"/>
              </a:tabLst>
              <a:defRPr/>
            </a:pPr>
            <a:endParaRPr lang="en-US" altLang="zh-CN" sz="40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855"/>
              </a:lnSpc>
              <a:buFont typeface="Arial" panose="020B0604020202020204"/>
              <a:buChar char="•"/>
              <a:tabLst>
                <a:tab pos="520700" algn="l"/>
                <a:tab pos="1009650" algn="l"/>
                <a:tab pos="1096645" algn="l"/>
              </a:tabLst>
              <a:defRPr/>
            </a:pPr>
            <a:endParaRPr lang="en-US" altLang="zh-CN" sz="40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3195"/>
              </a:lnSpc>
              <a:buFont typeface="Arial" panose="020B0604020202020204"/>
              <a:buChar char="•"/>
              <a:tabLst>
                <a:tab pos="520700" algn="l"/>
                <a:tab pos="1009650" algn="l"/>
                <a:tab pos="1096645" algn="l"/>
              </a:tabLst>
              <a:defRPr/>
            </a:pPr>
            <a:r>
              <a:rPr lang="en-US" altLang="zh-CN" sz="40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40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MCS-96</a:t>
            </a:r>
            <a:r>
              <a:rPr lang="zh-CN" altLang="en-US" sz="40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系列</a:t>
            </a:r>
          </a:p>
          <a:p>
            <a:pPr>
              <a:lnSpc>
                <a:spcPts val="855"/>
              </a:lnSpc>
              <a:buFont typeface="Arial" panose="020B0604020202020204"/>
              <a:buChar char="•"/>
              <a:tabLst>
                <a:tab pos="520700" algn="l"/>
                <a:tab pos="1009650" algn="l"/>
                <a:tab pos="1096645" algn="l"/>
              </a:tabLst>
              <a:defRPr/>
            </a:pPr>
            <a:endParaRPr lang="zh-CN" altLang="en-US" sz="40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855"/>
              </a:lnSpc>
              <a:buFont typeface="Arial" panose="020B0604020202020204"/>
              <a:buChar char="•"/>
              <a:tabLst>
                <a:tab pos="520700" algn="l"/>
                <a:tab pos="1009650" algn="l"/>
                <a:tab pos="1096645" algn="l"/>
              </a:tabLst>
              <a:defRPr/>
            </a:pPr>
            <a:endParaRPr lang="zh-CN" altLang="en-US" sz="40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2610"/>
              </a:lnSpc>
              <a:buFont typeface="Arial" panose="020B0604020202020204"/>
              <a:buChar char="•"/>
              <a:tabLst>
                <a:tab pos="520700" algn="l"/>
                <a:tab pos="1009650" algn="l"/>
                <a:tab pos="1096645" algn="l"/>
              </a:tabLst>
              <a:defRPr/>
            </a:pPr>
            <a:r>
              <a:rPr lang="zh-CN" altLang="en-US" sz="40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40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8096</a:t>
            </a: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2"/>
          <a:stretch>
            <a:fillRect/>
          </a:stretch>
        </p:blipFill>
        <p:spPr>
          <a:xfrm>
            <a:off x="6753200" y="4725144"/>
            <a:ext cx="2186332" cy="1649338"/>
          </a:xfrm>
          <a:prstGeom prst="rect">
            <a:avLst/>
          </a:prstGeom>
        </p:spPr>
      </p:pic>
    </p:spTree>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单板机</a:t>
            </a:r>
          </a:p>
        </p:txBody>
      </p:sp>
      <p:sp>
        <p:nvSpPr>
          <p:cNvPr id="18435" name="Rectangle 3"/>
          <p:cNvSpPr>
            <a:spLocks noGrp="1" noChangeArrowheads="1"/>
          </p:cNvSpPr>
          <p:nvPr>
            <p:ph type="body" idx="1"/>
          </p:nvPr>
        </p:nvSpPr>
        <p:spPr>
          <a:xfrm>
            <a:off x="495300" y="1412776"/>
            <a:ext cx="9066212" cy="3591172"/>
          </a:xfrm>
        </p:spPr>
        <p:txBody>
          <a:bodyPr/>
          <a:lstStyle/>
          <a:p>
            <a:pPr>
              <a:lnSpc>
                <a:spcPct val="150000"/>
              </a:lnSpc>
              <a:buFont typeface="Arial" panose="020B0604020202020204"/>
              <a:buChar char="•"/>
              <a:tabLst>
                <a:tab pos="520700" algn="l"/>
              </a:tabLst>
              <a:defRPr/>
            </a:pP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将</a:t>
            </a:r>
            <a:r>
              <a:rPr lang="en-US" altLang="zh-CN"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CPU</a:t>
            </a: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、存储器、</a:t>
            </a:r>
            <a:r>
              <a:rPr lang="en-US" altLang="zh-CN"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I/O</a:t>
            </a: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接口及部分</a:t>
            </a:r>
            <a:r>
              <a:rPr lang="en-US" altLang="zh-CN"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I/O</a:t>
            </a: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设备安装在一个</a:t>
            </a:r>
            <a:r>
              <a:rPr lang="zh-CN" altLang="en-US" sz="32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印刷线路板</a:t>
            </a: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上。</a:t>
            </a: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2"/>
          <a:stretch>
            <a:fillRect/>
          </a:stretch>
        </p:blipFill>
        <p:spPr>
          <a:xfrm>
            <a:off x="850776" y="2996952"/>
            <a:ext cx="8745377" cy="3255343"/>
          </a:xfrm>
          <a:prstGeom prst="rect">
            <a:avLst/>
          </a:prstGeom>
        </p:spPr>
      </p:pic>
    </p:spTree>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常用的单板机</a:t>
            </a:r>
          </a:p>
        </p:txBody>
      </p:sp>
      <p:sp>
        <p:nvSpPr>
          <p:cNvPr id="18435" name="Rectangle 3"/>
          <p:cNvSpPr>
            <a:spLocks noGrp="1" noChangeArrowheads="1"/>
          </p:cNvSpPr>
          <p:nvPr>
            <p:ph type="body" idx="1"/>
          </p:nvPr>
        </p:nvSpPr>
        <p:spPr>
          <a:xfrm>
            <a:off x="495300" y="1628800"/>
            <a:ext cx="9066212" cy="3591172"/>
          </a:xfrm>
        </p:spPr>
        <p:txBody>
          <a:bodyPr/>
          <a:lstStyle/>
          <a:p>
            <a:pPr>
              <a:lnSpc>
                <a:spcPts val="3230"/>
              </a:lnSpc>
              <a:tabLst>
                <a:tab pos="520700" algn="l"/>
                <a:tab pos="1009650" algn="l"/>
              </a:tabLst>
              <a:defRPr/>
            </a:pP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以</a:t>
            </a:r>
            <a:r>
              <a:rPr lang="en-US" altLang="zh-CN"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CPU</a:t>
            </a:r>
            <a:r>
              <a:rPr lang="zh-CN" altLang="en-US" sz="3200" dirty="0">
                <a:solidFill>
                  <a:srgbClr val="000000"/>
                </a:solidFill>
                <a:latin typeface="Times New Roman" panose="02020603050405020304" pitchFamily="18" charset="0"/>
                <a:ea typeface="黑体" panose="02010609060101010101" pitchFamily="2" charset="-122"/>
                <a:cs typeface="Times New Roman" panose="02020603050405020304" pitchFamily="18" charset="0"/>
              </a:rPr>
              <a:t>命名</a:t>
            </a:r>
            <a:endParaRPr lang="zh-CN" altLang="en-US" dirty="0">
              <a:solidFill>
                <a:srgbClr val="000000"/>
              </a:solidFill>
              <a:latin typeface="Times New Roman" panose="02020603050405020304" pitchFamily="18" charset="0"/>
              <a:ea typeface="黑体" panose="02010609060101010101" pitchFamily="2" charset="-122"/>
              <a:cs typeface="Times New Roman" panose="02020603050405020304" pitchFamily="18" charset="0"/>
            </a:endParaRPr>
          </a:p>
        </p:txBody>
      </p:sp>
      <p:pic>
        <p:nvPicPr>
          <p:cNvPr id="5" name="图片 4"/>
          <p:cNvPicPr>
            <a:picLocks noChangeAspect="1"/>
          </p:cNvPicPr>
          <p:nvPr/>
        </p:nvPicPr>
        <p:blipFill>
          <a:blip r:embed="rId2"/>
          <a:stretch>
            <a:fillRect/>
          </a:stretch>
        </p:blipFill>
        <p:spPr>
          <a:xfrm>
            <a:off x="1858362" y="2090036"/>
            <a:ext cx="5025888" cy="3999769"/>
          </a:xfrm>
          <a:prstGeom prst="rect">
            <a:avLst/>
          </a:prstGeom>
        </p:spPr>
      </p:pic>
      <p:sp>
        <p:nvSpPr>
          <p:cNvPr id="6" name="Text Box 8"/>
          <p:cNvSpPr/>
          <p:nvPr/>
        </p:nvSpPr>
        <p:spPr>
          <a:xfrm>
            <a:off x="4670103" y="3085257"/>
            <a:ext cx="642937" cy="1639887"/>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2555"/>
              </a:lnSpc>
              <a:buFont typeface="Arial" panose="020B0604020202020204"/>
              <a:buChar char="•"/>
              <a:defRPr/>
            </a:pPr>
            <a:r>
              <a:rPr sz="2395" dirty="0">
                <a:solidFill>
                  <a:srgbClr val="000000"/>
                </a:solidFill>
                <a:latin typeface="Times New Roman" panose="02020603050405020304" pitchFamily="18" charset="0"/>
                <a:ea typeface="宋体" panose="02010600030101010101" pitchFamily="2" charset="-122"/>
              </a:rPr>
              <a:t>8</a:t>
            </a:r>
            <a:r>
              <a:rPr sz="2395" dirty="0">
                <a:solidFill>
                  <a:srgbClr val="000000"/>
                </a:solidFill>
                <a:latin typeface="黑体" panose="02010609060101010101" pitchFamily="2" charset="-122"/>
                <a:ea typeface="黑体" panose="02010609060101010101" pitchFamily="2" charset="-122"/>
              </a:rPr>
              <a:t>位</a:t>
            </a:r>
          </a:p>
          <a:p>
            <a:pPr>
              <a:lnSpc>
                <a:spcPts val="855"/>
              </a:lnSpc>
              <a:buFont typeface="Arial" panose="020B0604020202020204"/>
              <a:buChar char="•"/>
              <a:defRPr/>
            </a:pPr>
            <a:endParaRPr sz="2395" dirty="0">
              <a:solidFill>
                <a:srgbClr val="000000"/>
              </a:solidFill>
              <a:ea typeface="楷体_GB2312" pitchFamily="1" charset="-122"/>
            </a:endParaRPr>
          </a:p>
          <a:p>
            <a:pPr>
              <a:lnSpc>
                <a:spcPts val="855"/>
              </a:lnSpc>
              <a:buFont typeface="Arial" panose="020B0604020202020204"/>
              <a:buChar char="•"/>
              <a:defRPr/>
            </a:pPr>
            <a:endParaRPr sz="2395" dirty="0">
              <a:solidFill>
                <a:srgbClr val="000000"/>
              </a:solidFill>
              <a:ea typeface="楷体_GB2312" pitchFamily="1" charset="-122"/>
            </a:endParaRPr>
          </a:p>
          <a:p>
            <a:pPr>
              <a:lnSpc>
                <a:spcPts val="855"/>
              </a:lnSpc>
              <a:buFont typeface="Arial" panose="020B0604020202020204"/>
              <a:buChar char="•"/>
              <a:defRPr/>
            </a:pPr>
            <a:endParaRPr sz="2395" dirty="0">
              <a:solidFill>
                <a:srgbClr val="000000"/>
              </a:solidFill>
              <a:ea typeface="楷体_GB2312" pitchFamily="1" charset="-122"/>
            </a:endParaRPr>
          </a:p>
          <a:p>
            <a:pPr>
              <a:lnSpc>
                <a:spcPts val="855"/>
              </a:lnSpc>
              <a:buFont typeface="Arial" panose="020B0604020202020204"/>
              <a:buChar char="•"/>
              <a:defRPr/>
            </a:pPr>
            <a:endParaRPr sz="2395" dirty="0">
              <a:solidFill>
                <a:srgbClr val="000000"/>
              </a:solidFill>
              <a:ea typeface="楷体_GB2312" pitchFamily="1" charset="-122"/>
            </a:endParaRPr>
          </a:p>
          <a:p>
            <a:pPr>
              <a:lnSpc>
                <a:spcPts val="855"/>
              </a:lnSpc>
              <a:buFont typeface="Arial" panose="020B0604020202020204"/>
              <a:buChar char="•"/>
              <a:defRPr/>
            </a:pPr>
            <a:endParaRPr sz="2395" dirty="0">
              <a:solidFill>
                <a:srgbClr val="000000"/>
              </a:solidFill>
              <a:ea typeface="楷体_GB2312" pitchFamily="1" charset="-122"/>
            </a:endParaRPr>
          </a:p>
          <a:p>
            <a:pPr>
              <a:lnSpc>
                <a:spcPts val="855"/>
              </a:lnSpc>
              <a:buFont typeface="Arial" panose="020B0604020202020204"/>
              <a:buChar char="•"/>
              <a:defRPr/>
            </a:pPr>
            <a:endParaRPr sz="2395" dirty="0">
              <a:solidFill>
                <a:srgbClr val="000000"/>
              </a:solidFill>
              <a:ea typeface="楷体_GB2312" pitchFamily="1" charset="-122"/>
            </a:endParaRPr>
          </a:p>
          <a:p>
            <a:pPr>
              <a:lnSpc>
                <a:spcPts val="855"/>
              </a:lnSpc>
              <a:buFont typeface="Arial" panose="020B0604020202020204"/>
              <a:buChar char="•"/>
              <a:defRPr/>
            </a:pPr>
            <a:endParaRPr sz="2395" dirty="0">
              <a:solidFill>
                <a:srgbClr val="000000"/>
              </a:solidFill>
              <a:ea typeface="楷体_GB2312" pitchFamily="1" charset="-122"/>
            </a:endParaRPr>
          </a:p>
          <a:p>
            <a:pPr>
              <a:lnSpc>
                <a:spcPts val="855"/>
              </a:lnSpc>
              <a:buFont typeface="Arial" panose="020B0604020202020204"/>
              <a:buChar char="•"/>
              <a:defRPr/>
            </a:pPr>
            <a:endParaRPr sz="2395" dirty="0">
              <a:solidFill>
                <a:srgbClr val="000000"/>
              </a:solidFill>
              <a:ea typeface="楷体_GB2312" pitchFamily="1" charset="-122"/>
            </a:endParaRPr>
          </a:p>
          <a:p>
            <a:pPr>
              <a:lnSpc>
                <a:spcPts val="855"/>
              </a:lnSpc>
              <a:buFont typeface="Arial" panose="020B0604020202020204"/>
              <a:buChar char="•"/>
              <a:defRPr/>
            </a:pPr>
            <a:endParaRPr sz="2395" dirty="0">
              <a:solidFill>
                <a:srgbClr val="000000"/>
              </a:solidFill>
              <a:ea typeface="楷体_GB2312" pitchFamily="1" charset="-122"/>
            </a:endParaRPr>
          </a:p>
          <a:p>
            <a:pPr>
              <a:lnSpc>
                <a:spcPts val="2650"/>
              </a:lnSpc>
              <a:buFont typeface="Arial" panose="020B0604020202020204"/>
              <a:buChar char="•"/>
              <a:defRPr/>
            </a:pPr>
            <a:r>
              <a:rPr sz="2395" dirty="0">
                <a:solidFill>
                  <a:srgbClr val="000000"/>
                </a:solidFill>
                <a:latin typeface="Times New Roman" panose="02020603050405020304" pitchFamily="18" charset="0"/>
                <a:ea typeface="宋体" panose="02010600030101010101" pitchFamily="2" charset="-122"/>
              </a:rPr>
              <a:t>16</a:t>
            </a:r>
            <a:r>
              <a:rPr sz="2395" dirty="0">
                <a:solidFill>
                  <a:srgbClr val="000000"/>
                </a:solidFill>
                <a:latin typeface="黑体" panose="02010609060101010101" pitchFamily="2" charset="-122"/>
                <a:ea typeface="黑体" panose="02010609060101010101" pitchFamily="2" charset="-122"/>
              </a:rPr>
              <a:t>位</a:t>
            </a:r>
          </a:p>
        </p:txBody>
      </p:sp>
      <p:sp>
        <p:nvSpPr>
          <p:cNvPr id="7" name="Text Box 9"/>
          <p:cNvSpPr/>
          <p:nvPr/>
        </p:nvSpPr>
        <p:spPr>
          <a:xfrm>
            <a:off x="2792760" y="3115915"/>
            <a:ext cx="1506538" cy="2473325"/>
          </a:xfrm>
          <a:prstGeom prst="rect">
            <a:avLst/>
          </a:prstGeom>
          <a:noFill/>
          <a:ln w="9525" cap="flat">
            <a:noFill/>
            <a:prstDash val="solid"/>
            <a:miter lim="800000"/>
            <a:headEnd type="none" w="med" len="med"/>
            <a:tailEnd type="none" w="med" len="med"/>
          </a:ln>
          <a:effectLst/>
        </p:spPr>
        <p:txBody>
          <a:bodyPr wrap="none" lIns="0" tIns="0" rIns="0" bIns="0"/>
          <a:lstStyle>
            <a:lvl1pPr marL="0" indent="0" algn="l" defTabSz="914400" rtl="0" eaLnBrk="1" hangingPunct="1">
              <a:buNone/>
              <a:defRPr sz="1800">
                <a:solidFill>
                  <a:schemeClr val="tx1"/>
                </a:solidFill>
                <a:effectLst/>
                <a:latin typeface="Arial" panose="020B0604020202020204"/>
                <a:ea typeface="Arial" panose="020B0604020202020204"/>
              </a:defRPr>
            </a:lvl1pPr>
            <a:lvl2pPr marL="457200" indent="0" algn="l" defTabSz="914400" rtl="0" eaLnBrk="1" hangingPunct="1">
              <a:buNone/>
              <a:defRPr sz="1800">
                <a:solidFill>
                  <a:schemeClr val="tx1"/>
                </a:solidFill>
                <a:effectLst/>
                <a:latin typeface="Arial" panose="020B0604020202020204"/>
                <a:ea typeface="Arial" panose="020B0604020202020204"/>
              </a:defRPr>
            </a:lvl2pPr>
            <a:lvl3pPr marL="914400" indent="0" algn="l" defTabSz="914400" rtl="0" eaLnBrk="1" hangingPunct="1">
              <a:buNone/>
              <a:defRPr sz="1800">
                <a:solidFill>
                  <a:schemeClr val="tx1"/>
                </a:solidFill>
                <a:effectLst/>
                <a:latin typeface="Arial" panose="020B0604020202020204"/>
                <a:ea typeface="Arial" panose="020B0604020202020204"/>
              </a:defRPr>
            </a:lvl3pPr>
            <a:lvl4pPr marL="1371600" indent="0" algn="l" defTabSz="914400" rtl="0" eaLnBrk="1" hangingPunct="1">
              <a:buNone/>
              <a:defRPr sz="1800">
                <a:solidFill>
                  <a:schemeClr val="tx1"/>
                </a:solidFill>
                <a:effectLst/>
                <a:latin typeface="Arial" panose="020B0604020202020204"/>
                <a:ea typeface="Arial" panose="020B0604020202020204"/>
              </a:defRPr>
            </a:lvl4pPr>
            <a:lvl5pPr marL="1828800" indent="0" algn="l" defTabSz="914400" rtl="0" eaLnBrk="1" hangingPunct="1">
              <a:buNone/>
              <a:defRPr sz="1800">
                <a:solidFill>
                  <a:schemeClr val="tx1"/>
                </a:solidFill>
                <a:effectLst/>
                <a:latin typeface="Arial" panose="020B0604020202020204"/>
                <a:ea typeface="Arial" panose="020B0604020202020204"/>
              </a:defRPr>
            </a:lvl5pPr>
          </a:lstStyle>
          <a:p>
            <a:pPr>
              <a:lnSpc>
                <a:spcPts val="2215"/>
              </a:lnSpc>
              <a:buFont typeface="Arial" panose="020B0604020202020204"/>
              <a:buChar char="•"/>
              <a:defRPr/>
            </a:pPr>
            <a:r>
              <a:rPr sz="2395" dirty="0">
                <a:solidFill>
                  <a:srgbClr val="000000"/>
                </a:solidFill>
                <a:latin typeface="Times New Roman" panose="02020603050405020304" pitchFamily="18" charset="0"/>
                <a:ea typeface="宋体" panose="02010600030101010101" pitchFamily="2" charset="-122"/>
              </a:rPr>
              <a:t>M6800</a:t>
            </a:r>
          </a:p>
          <a:p>
            <a:pPr>
              <a:lnSpc>
                <a:spcPts val="855"/>
              </a:lnSpc>
              <a:buFont typeface="Arial" panose="020B0604020202020204"/>
              <a:buChar char="•"/>
              <a:defRPr/>
            </a:pPr>
            <a:endParaRPr sz="2395" dirty="0">
              <a:solidFill>
                <a:srgbClr val="000000"/>
              </a:solidFill>
              <a:latin typeface="Times New Roman" panose="02020603050405020304" pitchFamily="18" charset="0"/>
              <a:ea typeface="宋体" panose="02010600030101010101" pitchFamily="2" charset="-122"/>
            </a:endParaRPr>
          </a:p>
          <a:p>
            <a:pPr>
              <a:lnSpc>
                <a:spcPts val="2600"/>
              </a:lnSpc>
              <a:buFont typeface="Arial" panose="020B0604020202020204"/>
              <a:buChar char="•"/>
              <a:defRPr/>
            </a:pPr>
            <a:r>
              <a:rPr sz="2395" dirty="0">
                <a:solidFill>
                  <a:srgbClr val="000000"/>
                </a:solidFill>
                <a:latin typeface="Times New Roman" panose="02020603050405020304" pitchFamily="18" charset="0"/>
                <a:ea typeface="宋体" panose="02010600030101010101" pitchFamily="2" charset="-122"/>
              </a:rPr>
              <a:t>Intel 8085</a:t>
            </a:r>
          </a:p>
          <a:p>
            <a:pPr>
              <a:lnSpc>
                <a:spcPts val="855"/>
              </a:lnSpc>
              <a:buFont typeface="Arial" panose="020B0604020202020204"/>
              <a:buChar char="•"/>
              <a:defRPr/>
            </a:pPr>
            <a:endParaRPr sz="2395" dirty="0">
              <a:solidFill>
                <a:srgbClr val="000000"/>
              </a:solidFill>
              <a:latin typeface="Times New Roman" panose="02020603050405020304" pitchFamily="18" charset="0"/>
              <a:ea typeface="宋体" panose="02010600030101010101" pitchFamily="2" charset="-122"/>
            </a:endParaRPr>
          </a:p>
          <a:p>
            <a:pPr>
              <a:lnSpc>
                <a:spcPts val="2600"/>
              </a:lnSpc>
              <a:buFont typeface="Arial" panose="020B0604020202020204"/>
              <a:buChar char="•"/>
              <a:defRPr/>
            </a:pPr>
            <a:r>
              <a:rPr sz="2395" dirty="0">
                <a:solidFill>
                  <a:srgbClr val="000000"/>
                </a:solidFill>
                <a:latin typeface="Times New Roman" panose="02020603050405020304" pitchFamily="18" charset="0"/>
                <a:ea typeface="宋体" panose="02010600030101010101" pitchFamily="2" charset="-122"/>
              </a:rPr>
              <a:t>Z8000</a:t>
            </a:r>
          </a:p>
          <a:p>
            <a:pPr>
              <a:lnSpc>
                <a:spcPts val="855"/>
              </a:lnSpc>
              <a:buFont typeface="Arial" panose="020B0604020202020204"/>
              <a:buChar char="•"/>
              <a:defRPr/>
            </a:pPr>
            <a:endParaRPr sz="2395" dirty="0">
              <a:solidFill>
                <a:srgbClr val="000000"/>
              </a:solidFill>
              <a:latin typeface="Times New Roman" panose="02020603050405020304" pitchFamily="18" charset="0"/>
              <a:ea typeface="宋体" panose="02010600030101010101" pitchFamily="2" charset="-122"/>
            </a:endParaRPr>
          </a:p>
          <a:p>
            <a:pPr>
              <a:lnSpc>
                <a:spcPts val="2600"/>
              </a:lnSpc>
              <a:buFont typeface="Arial" panose="020B0604020202020204"/>
              <a:buChar char="•"/>
              <a:defRPr/>
            </a:pPr>
            <a:r>
              <a:rPr sz="2395" dirty="0">
                <a:solidFill>
                  <a:srgbClr val="000000"/>
                </a:solidFill>
                <a:latin typeface="Times New Roman" panose="02020603050405020304" pitchFamily="18" charset="0"/>
                <a:ea typeface="宋体" panose="02010600030101010101" pitchFamily="2" charset="-122"/>
              </a:rPr>
              <a:t>M68000</a:t>
            </a:r>
          </a:p>
          <a:p>
            <a:pPr>
              <a:lnSpc>
                <a:spcPts val="855"/>
              </a:lnSpc>
              <a:buFont typeface="Arial" panose="020B0604020202020204"/>
              <a:buChar char="•"/>
              <a:defRPr/>
            </a:pPr>
            <a:endParaRPr sz="2395" dirty="0">
              <a:solidFill>
                <a:srgbClr val="000000"/>
              </a:solidFill>
              <a:latin typeface="Times New Roman" panose="02020603050405020304" pitchFamily="18" charset="0"/>
              <a:ea typeface="宋体" panose="02010600030101010101" pitchFamily="2" charset="-122"/>
            </a:endParaRPr>
          </a:p>
          <a:p>
            <a:pPr>
              <a:lnSpc>
                <a:spcPts val="2600"/>
              </a:lnSpc>
              <a:buFont typeface="Arial" panose="020B0604020202020204"/>
              <a:buChar char="•"/>
              <a:defRPr/>
            </a:pPr>
            <a:r>
              <a:rPr sz="2395" dirty="0">
                <a:solidFill>
                  <a:srgbClr val="000000"/>
                </a:solidFill>
                <a:latin typeface="Times New Roman" panose="02020603050405020304" pitchFamily="18" charset="0"/>
                <a:ea typeface="宋体" panose="02010600030101010101" pitchFamily="2" charset="-122"/>
              </a:rPr>
              <a:t>Intel 8088</a:t>
            </a:r>
          </a:p>
          <a:p>
            <a:pPr>
              <a:lnSpc>
                <a:spcPts val="855"/>
              </a:lnSpc>
              <a:buFont typeface="Arial" panose="020B0604020202020204"/>
              <a:buChar char="•"/>
              <a:defRPr/>
            </a:pPr>
            <a:endParaRPr sz="2395" dirty="0">
              <a:solidFill>
                <a:srgbClr val="000000"/>
              </a:solidFill>
              <a:latin typeface="Times New Roman" panose="02020603050405020304" pitchFamily="18" charset="0"/>
              <a:ea typeface="宋体" panose="02010600030101010101" pitchFamily="2" charset="-122"/>
            </a:endParaRPr>
          </a:p>
          <a:p>
            <a:pPr>
              <a:lnSpc>
                <a:spcPts val="2600"/>
              </a:lnSpc>
              <a:buFont typeface="Arial" panose="020B0604020202020204"/>
              <a:buChar char="•"/>
              <a:defRPr/>
            </a:pPr>
            <a:r>
              <a:rPr sz="2395" dirty="0">
                <a:solidFill>
                  <a:srgbClr val="000000"/>
                </a:solidFill>
                <a:latin typeface="Times New Roman" panose="02020603050405020304" pitchFamily="18" charset="0"/>
                <a:ea typeface="宋体" panose="02010600030101010101" pitchFamily="2" charset="-122"/>
              </a:rPr>
              <a:t>Intel 80186</a:t>
            </a:r>
          </a:p>
        </p:txBody>
      </p:sp>
      <p:sp>
        <p:nvSpPr>
          <p:cNvPr id="9" name="文本框 8"/>
          <p:cNvSpPr txBox="1"/>
          <p:nvPr/>
        </p:nvSpPr>
        <p:spPr>
          <a:xfrm>
            <a:off x="2825329" y="2564904"/>
            <a:ext cx="679994" cy="461665"/>
          </a:xfrm>
          <a:prstGeom prst="rect">
            <a:avLst/>
          </a:prstGeom>
          <a:noFill/>
        </p:spPr>
        <p:txBody>
          <a:bodyPr wrap="none" rtlCol="0">
            <a:spAutoFit/>
          </a:bodyPr>
          <a:lstStyle/>
          <a:p>
            <a:r>
              <a:rPr lang="en-US" altLang="zh-CN" sz="2400" dirty="0">
                <a:solidFill>
                  <a:srgbClr val="000000"/>
                </a:solidFill>
                <a:latin typeface="Times New Roman" panose="02020603050405020304" pitchFamily="18" charset="0"/>
                <a:ea typeface="楷体_GB2312" pitchFamily="1" charset="-122"/>
              </a:rPr>
              <a:t>Z80</a:t>
            </a:r>
            <a:endParaRPr lang="zh-CN" altLang="en-US" sz="2400" dirty="0"/>
          </a:p>
        </p:txBody>
      </p:sp>
    </p:spTree>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ea typeface="宋体" panose="02010600030101010101" pitchFamily="2" charset="-122"/>
              </a:rPr>
              <a:t> </a:t>
            </a:r>
            <a:r>
              <a:rPr lang="en-US" altLang="zh-CN" dirty="0">
                <a:latin typeface="黑体" panose="02010609060101010101" pitchFamily="2" charset="-122"/>
                <a:ea typeface="黑体" panose="02010609060101010101" pitchFamily="2" charset="-122"/>
              </a:rPr>
              <a:t>16</a:t>
            </a:r>
            <a:r>
              <a:rPr lang="zh-CN" altLang="en-US" dirty="0">
                <a:latin typeface="黑体" panose="02010609060101010101" pitchFamily="2" charset="-122"/>
                <a:ea typeface="黑体" panose="02010609060101010101" pitchFamily="2" charset="-122"/>
              </a:rPr>
              <a:t>位微处理器结构图</a:t>
            </a:r>
          </a:p>
        </p:txBody>
      </p:sp>
      <p:pic>
        <p:nvPicPr>
          <p:cNvPr id="2"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20552" y="1196752"/>
            <a:ext cx="8280920" cy="55814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微机的最基本部分</a:t>
            </a:r>
          </a:p>
        </p:txBody>
      </p:sp>
      <p:pic>
        <p:nvPicPr>
          <p:cNvPr id="2"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76535" y="1268760"/>
            <a:ext cx="8524031" cy="5328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16496" y="154064"/>
            <a:ext cx="9066212" cy="792088"/>
          </a:xfrm>
        </p:spPr>
        <p:txBody>
          <a:bodyPr/>
          <a:lstStyle/>
          <a:p>
            <a:r>
              <a:rPr lang="zh-CN" altLang="en-US" sz="3200" dirty="0">
                <a:latin typeface="黑体" panose="02010609060101010101" pitchFamily="2" charset="-122"/>
                <a:ea typeface="黑体" panose="02010609060101010101" pitchFamily="2" charset="-122"/>
              </a:rPr>
              <a:t>计算机、微型计算机是如何实现科学计算的</a:t>
            </a:r>
            <a:r>
              <a:rPr lang="en-US" altLang="zh-CN" sz="3200" dirty="0">
                <a:latin typeface="黑体" panose="02010609060101010101" pitchFamily="2" charset="-122"/>
                <a:ea typeface="黑体" panose="02010609060101010101" pitchFamily="2" charset="-122"/>
              </a:rPr>
              <a:t>?</a:t>
            </a:r>
            <a:endParaRPr lang="zh-CN" altLang="en-US" sz="3200" dirty="0">
              <a:latin typeface="黑体" panose="02010609060101010101" pitchFamily="2" charset="-122"/>
              <a:ea typeface="黑体" panose="02010609060101010101" pitchFamily="2" charset="-122"/>
            </a:endParaRPr>
          </a:p>
        </p:txBody>
      </p:sp>
      <p:sp>
        <p:nvSpPr>
          <p:cNvPr id="2" name="Rectangle 5"/>
          <p:cNvSpPr>
            <a:spLocks noChangeArrowheads="1"/>
          </p:cNvSpPr>
          <p:nvPr/>
        </p:nvSpPr>
        <p:spPr bwMode="auto">
          <a:xfrm>
            <a:off x="1640632" y="1700808"/>
            <a:ext cx="4608513"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lang="zh-CN" altLang="en-US" sz="2800" b="1" dirty="0">
                <a:solidFill>
                  <a:srgbClr val="0000FF"/>
                </a:solidFill>
                <a:latin typeface="黑体" panose="02010609060101010101" pitchFamily="2" charset="-122"/>
                <a:ea typeface="黑体" panose="02010609060101010101" pitchFamily="2" charset="-122"/>
              </a:rPr>
              <a:t>科学计算</a:t>
            </a:r>
            <a:r>
              <a:rPr lang="zh-CN" altLang="en-US" sz="2800" b="1" dirty="0">
                <a:solidFill>
                  <a:srgbClr val="0000FF"/>
                </a:solidFill>
              </a:rPr>
              <a:t>：</a:t>
            </a:r>
            <a:r>
              <a:rPr lang="en-US" altLang="zh-CN" sz="2800" b="1" dirty="0">
                <a:solidFill>
                  <a:srgbClr val="0000FF"/>
                </a:solidFill>
              </a:rPr>
              <a:t>5+8=?</a:t>
            </a:r>
          </a:p>
        </p:txBody>
      </p:sp>
      <p:sp>
        <p:nvSpPr>
          <p:cNvPr id="3" name="Rectangle 6"/>
          <p:cNvSpPr>
            <a:spLocks noChangeArrowheads="1"/>
          </p:cNvSpPr>
          <p:nvPr/>
        </p:nvSpPr>
        <p:spPr bwMode="auto">
          <a:xfrm>
            <a:off x="1658889" y="2496963"/>
            <a:ext cx="4572000" cy="180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lang="en-US" altLang="zh-CN" sz="2800" b="1" dirty="0">
                <a:solidFill>
                  <a:srgbClr val="0000FF"/>
                </a:solidFill>
                <a:latin typeface="Times New Roman" panose="02020603050405020304" pitchFamily="18" charset="0"/>
                <a:cs typeface="Times New Roman" panose="02020603050405020304" pitchFamily="18" charset="0"/>
              </a:rPr>
              <a:t>C</a:t>
            </a:r>
            <a:r>
              <a:rPr lang="zh-CN" altLang="en-US" sz="2800" b="1"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程序</a:t>
            </a:r>
          </a:p>
          <a:p>
            <a:pPr eaLnBrk="1" hangingPunct="1">
              <a:spcBef>
                <a:spcPct val="0"/>
              </a:spcBef>
              <a:buClrTx/>
              <a:buSzTx/>
              <a:buFontTx/>
              <a:buNone/>
            </a:pPr>
            <a:r>
              <a:rPr lang="zh-CN" altLang="en-US" sz="2800" b="1" dirty="0">
                <a:solidFill>
                  <a:srgbClr val="0000FF"/>
                </a:solidFill>
                <a:latin typeface="Times New Roman" panose="02020603050405020304" pitchFamily="18" charset="0"/>
                <a:cs typeface="Times New Roman" panose="02020603050405020304" pitchFamily="18" charset="0"/>
              </a:rPr>
              <a:t>          </a:t>
            </a:r>
            <a:r>
              <a:rPr lang="en-US" altLang="zh-CN" sz="2800" b="1" dirty="0" err="1">
                <a:solidFill>
                  <a:srgbClr val="C00000"/>
                </a:solidFill>
                <a:latin typeface="Times New Roman" panose="02020603050405020304" pitchFamily="18" charset="0"/>
                <a:cs typeface="Times New Roman" panose="02020603050405020304" pitchFamily="18" charset="0"/>
              </a:rPr>
              <a:t>int</a:t>
            </a:r>
            <a:r>
              <a:rPr lang="en-US" altLang="zh-CN" sz="2800" b="1" dirty="0">
                <a:solidFill>
                  <a:srgbClr val="C00000"/>
                </a:solidFill>
                <a:latin typeface="Times New Roman" panose="02020603050405020304" pitchFamily="18" charset="0"/>
                <a:cs typeface="Times New Roman" panose="02020603050405020304" pitchFamily="18" charset="0"/>
              </a:rPr>
              <a:t> A</a:t>
            </a:r>
            <a:r>
              <a:rPr lang="zh-CN" altLang="en-US" sz="2800" b="1" dirty="0">
                <a:solidFill>
                  <a:srgbClr val="C00000"/>
                </a:solidFill>
                <a:latin typeface="Times New Roman" panose="02020603050405020304" pitchFamily="18" charset="0"/>
                <a:cs typeface="Times New Roman" panose="02020603050405020304" pitchFamily="18" charset="0"/>
              </a:rPr>
              <a:t>；</a:t>
            </a:r>
          </a:p>
          <a:p>
            <a:pPr eaLnBrk="1" hangingPunct="1">
              <a:spcBef>
                <a:spcPct val="0"/>
              </a:spcBef>
              <a:buClrTx/>
              <a:buSzTx/>
              <a:buFontTx/>
              <a:buNone/>
            </a:pPr>
            <a:r>
              <a:rPr lang="zh-CN" altLang="en-US" sz="2800" b="1" dirty="0">
                <a:solidFill>
                  <a:srgbClr val="C00000"/>
                </a:solidFill>
                <a:latin typeface="Times New Roman" panose="02020603050405020304" pitchFamily="18" charset="0"/>
                <a:cs typeface="Times New Roman" panose="02020603050405020304" pitchFamily="18" charset="0"/>
              </a:rPr>
              <a:t>          </a:t>
            </a:r>
            <a:r>
              <a:rPr lang="en-US" altLang="zh-CN" sz="2800" b="1" dirty="0">
                <a:solidFill>
                  <a:srgbClr val="C00000"/>
                </a:solidFill>
                <a:latin typeface="Times New Roman" panose="02020603050405020304" pitchFamily="18" charset="0"/>
                <a:cs typeface="Times New Roman" panose="02020603050405020304" pitchFamily="18" charset="0"/>
              </a:rPr>
              <a:t>A=5</a:t>
            </a:r>
            <a:r>
              <a:rPr lang="zh-CN" altLang="en-US" sz="2800" b="1" dirty="0">
                <a:solidFill>
                  <a:srgbClr val="C00000"/>
                </a:solidFill>
                <a:latin typeface="Times New Roman" panose="02020603050405020304" pitchFamily="18" charset="0"/>
                <a:cs typeface="Times New Roman" panose="02020603050405020304" pitchFamily="18" charset="0"/>
              </a:rPr>
              <a:t>；</a:t>
            </a:r>
          </a:p>
          <a:p>
            <a:pPr eaLnBrk="1" hangingPunct="1">
              <a:spcBef>
                <a:spcPct val="0"/>
              </a:spcBef>
              <a:buClrTx/>
              <a:buSzTx/>
              <a:buFontTx/>
              <a:buNone/>
            </a:pPr>
            <a:r>
              <a:rPr lang="zh-CN" altLang="en-US" sz="2800" b="1" dirty="0">
                <a:solidFill>
                  <a:srgbClr val="C00000"/>
                </a:solidFill>
                <a:latin typeface="Times New Roman" panose="02020603050405020304" pitchFamily="18" charset="0"/>
                <a:cs typeface="Times New Roman" panose="02020603050405020304" pitchFamily="18" charset="0"/>
              </a:rPr>
              <a:t>          </a:t>
            </a:r>
            <a:r>
              <a:rPr lang="en-US" altLang="zh-CN" sz="2800" b="1" dirty="0">
                <a:solidFill>
                  <a:srgbClr val="C00000"/>
                </a:solidFill>
                <a:latin typeface="Times New Roman" panose="02020603050405020304" pitchFamily="18" charset="0"/>
                <a:cs typeface="Times New Roman" panose="02020603050405020304" pitchFamily="18" charset="0"/>
              </a:rPr>
              <a:t>A=A+8</a:t>
            </a:r>
          </a:p>
        </p:txBody>
      </p:sp>
      <p:sp>
        <p:nvSpPr>
          <p:cNvPr id="5" name="Rectangle 7"/>
          <p:cNvSpPr>
            <a:spLocks noChangeArrowheads="1"/>
          </p:cNvSpPr>
          <p:nvPr/>
        </p:nvSpPr>
        <p:spPr bwMode="auto">
          <a:xfrm>
            <a:off x="1496616" y="5013176"/>
            <a:ext cx="7527925" cy="57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lang="zh-CN" altLang="en-US" b="1" dirty="0">
                <a:solidFill>
                  <a:srgbClr val="FF33CC"/>
                </a:solidFill>
                <a:latin typeface="黑体" panose="02010609060101010101" pitchFamily="2" charset="-122"/>
                <a:ea typeface="黑体" panose="02010609060101010101" pitchFamily="2" charset="-122"/>
              </a:rPr>
              <a:t>计算机内部是如何完成以上程序执行的？</a:t>
            </a:r>
          </a:p>
        </p:txBody>
      </p:sp>
    </p:spTree>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第一步：从程序到指令</a:t>
            </a:r>
          </a:p>
        </p:txBody>
      </p:sp>
      <p:pic>
        <p:nvPicPr>
          <p:cNvPr id="2"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96616" y="1628800"/>
            <a:ext cx="6553200" cy="4392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第二步：指令存入存储器</a:t>
            </a:r>
          </a:p>
        </p:txBody>
      </p:sp>
      <p:pic>
        <p:nvPicPr>
          <p:cNvPr id="2"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83393" y="1268760"/>
            <a:ext cx="8090025" cy="5328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en-US" altLang="zh-CN" dirty="0">
                <a:latin typeface="黑体" panose="02010609060101010101" pitchFamily="2" charset="-122"/>
                <a:ea typeface="黑体" panose="02010609060101010101" pitchFamily="2" charset="-122"/>
              </a:rPr>
              <a:t>C</a:t>
            </a:r>
            <a:r>
              <a:rPr lang="zh-CN" altLang="en-US" dirty="0">
                <a:latin typeface="黑体" panose="02010609060101010101" pitchFamily="2" charset="-122"/>
                <a:ea typeface="黑体" panose="02010609060101010101" pitchFamily="2" charset="-122"/>
              </a:rPr>
              <a:t>语言与汇编语言对应关系</a:t>
            </a:r>
          </a:p>
        </p:txBody>
      </p:sp>
      <p:pic>
        <p:nvPicPr>
          <p:cNvPr id="2"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04962" y="1644502"/>
            <a:ext cx="6696075" cy="4225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sz="4000" dirty="0">
                <a:latin typeface="黑体" panose="02010609060101010101" pitchFamily="2" charset="-122"/>
                <a:ea typeface="黑体" panose="02010609060101010101" pitchFamily="2" charset="-122"/>
              </a:rPr>
              <a:t>汇编语言与二进制机器码对应关系</a:t>
            </a:r>
          </a:p>
        </p:txBody>
      </p:sp>
      <p:pic>
        <p:nvPicPr>
          <p:cNvPr id="2"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648744" y="1596802"/>
            <a:ext cx="4249737" cy="4392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19894" y="188640"/>
            <a:ext cx="9066212" cy="792088"/>
          </a:xfrm>
        </p:spPr>
        <p:txBody>
          <a:bodyPr/>
          <a:lstStyle/>
          <a:p>
            <a:r>
              <a:rPr lang="zh-CN" altLang="en-US" sz="4000" dirty="0">
                <a:latin typeface="黑体" panose="02010609060101010101" pitchFamily="2" charset="-122"/>
                <a:ea typeface="黑体" panose="02010609060101010101" pitchFamily="2" charset="-122"/>
              </a:rPr>
              <a:t>第三步：</a:t>
            </a:r>
            <a:r>
              <a:rPr lang="en-US" altLang="zh-CN" sz="4000" dirty="0">
                <a:latin typeface="黑体" panose="02010609060101010101" pitchFamily="2" charset="-122"/>
                <a:ea typeface="黑体" panose="02010609060101010101" pitchFamily="2" charset="-122"/>
              </a:rPr>
              <a:t>CPU</a:t>
            </a:r>
            <a:r>
              <a:rPr lang="zh-CN" altLang="en-US" sz="4000" dirty="0">
                <a:latin typeface="黑体" panose="02010609060101010101" pitchFamily="2" charset="-122"/>
                <a:ea typeface="黑体" panose="02010609060101010101" pitchFamily="2" charset="-122"/>
              </a:rPr>
              <a:t>从存储器读取指令并执行</a:t>
            </a:r>
          </a:p>
        </p:txBody>
      </p:sp>
      <p:pic>
        <p:nvPicPr>
          <p:cNvPr id="2"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76400" y="1628800"/>
            <a:ext cx="6553200" cy="4848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第</a:t>
            </a:r>
            <a:r>
              <a:rPr lang="zh-CN" altLang="en-US" sz="3200" dirty="0"/>
              <a:t> </a:t>
            </a:r>
            <a:r>
              <a:rPr lang="en-US" altLang="zh-CN" dirty="0"/>
              <a:t>1</a:t>
            </a:r>
            <a:r>
              <a:rPr lang="en-US" altLang="zh-CN" sz="3200" dirty="0"/>
              <a:t> </a:t>
            </a:r>
            <a:r>
              <a:rPr lang="zh-CN" altLang="en-US" dirty="0"/>
              <a:t>章   绪论</a:t>
            </a:r>
            <a:endParaRPr lang="zh-CN" altLang="en-US" dirty="0">
              <a:ea typeface="宋体" panose="02010600030101010101" pitchFamily="2" charset="-122"/>
            </a:endParaRPr>
          </a:p>
        </p:txBody>
      </p:sp>
      <p:sp>
        <p:nvSpPr>
          <p:cNvPr id="18435" name="Rectangle 3"/>
          <p:cNvSpPr>
            <a:spLocks noGrp="1" noChangeArrowheads="1"/>
          </p:cNvSpPr>
          <p:nvPr>
            <p:ph type="body" idx="1"/>
          </p:nvPr>
        </p:nvSpPr>
        <p:spPr>
          <a:xfrm>
            <a:off x="495300" y="1628800"/>
            <a:ext cx="9066212" cy="3591172"/>
          </a:xfrm>
        </p:spPr>
        <p:txBody>
          <a:bodyPr/>
          <a:lstStyle/>
          <a:p>
            <a:pPr marL="720090">
              <a:lnSpc>
                <a:spcPts val="3230"/>
              </a:lnSpc>
              <a:spcBef>
                <a:spcPts val="200"/>
              </a:spcBef>
              <a:buFont typeface="Arial" panose="020B0604020202020204"/>
              <a:buChar char="•"/>
              <a:tabLst>
                <a:tab pos="520700" algn="l"/>
                <a:tab pos="1009650" algn="l"/>
              </a:tabLst>
              <a:defRPr/>
            </a:pPr>
            <a:r>
              <a:rPr lang="en-US" altLang="zh-CN" sz="2800" dirty="0">
                <a:solidFill>
                  <a:srgbClr val="000000"/>
                </a:solidFill>
                <a:latin typeface="微软雅黑" panose="020B0503020204020204" pitchFamily="34" charset="-122"/>
                <a:ea typeface="微软雅黑" panose="020B0503020204020204" pitchFamily="34" charset="-122"/>
              </a:rPr>
              <a:t>   1-1 </a:t>
            </a:r>
            <a:r>
              <a:rPr lang="zh-CN" altLang="en-US" sz="2800" dirty="0">
                <a:solidFill>
                  <a:srgbClr val="000000"/>
                </a:solidFill>
                <a:latin typeface="微软雅黑" panose="020B0503020204020204" pitchFamily="34" charset="-122"/>
                <a:ea typeface="微软雅黑" panose="020B0503020204020204" pitchFamily="34" charset="-122"/>
              </a:rPr>
              <a:t>微型计算机的发展概况</a:t>
            </a:r>
          </a:p>
          <a:p>
            <a:pPr marL="720090">
              <a:lnSpc>
                <a:spcPts val="855"/>
              </a:lnSpc>
              <a:spcBef>
                <a:spcPts val="20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855"/>
              </a:lnSpc>
              <a:spcBef>
                <a:spcPts val="20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855"/>
              </a:lnSpc>
              <a:spcBef>
                <a:spcPts val="20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3335"/>
              </a:lnSpc>
              <a:spcBef>
                <a:spcPts val="200"/>
              </a:spcBef>
              <a:buFont typeface="Arial" panose="020B0604020202020204"/>
              <a:buChar char="•"/>
              <a:tabLst>
                <a:tab pos="520700" algn="l"/>
                <a:tab pos="1009650" algn="l"/>
              </a:tabLst>
              <a:defRPr/>
            </a:pPr>
            <a:r>
              <a:rPr lang="zh-CN" altLang="en-US" sz="2800" dirty="0">
                <a:solidFill>
                  <a:srgbClr val="000000"/>
                </a:solidFill>
                <a:latin typeface="微软雅黑" panose="020B0503020204020204" pitchFamily="34" charset="-122"/>
                <a:ea typeface="微软雅黑" panose="020B0503020204020204" pitchFamily="34" charset="-122"/>
              </a:rPr>
              <a:t>	</a:t>
            </a:r>
            <a:r>
              <a:rPr lang="en-US" altLang="zh-CN" sz="2800" dirty="0">
                <a:solidFill>
                  <a:srgbClr val="000000"/>
                </a:solidFill>
                <a:latin typeface="微软雅黑" panose="020B0503020204020204" pitchFamily="34" charset="-122"/>
                <a:ea typeface="微软雅黑" panose="020B0503020204020204" pitchFamily="34" charset="-122"/>
              </a:rPr>
              <a:t>1-2 </a:t>
            </a:r>
            <a:r>
              <a:rPr lang="zh-CN" altLang="en-US" sz="2800" dirty="0">
                <a:solidFill>
                  <a:srgbClr val="000000"/>
                </a:solidFill>
                <a:latin typeface="微软雅黑" panose="020B0503020204020204" pitchFamily="34" charset="-122"/>
                <a:ea typeface="微软雅黑" panose="020B0503020204020204" pitchFamily="34" charset="-122"/>
              </a:rPr>
              <a:t>微型计算机系统</a:t>
            </a:r>
          </a:p>
          <a:p>
            <a:pPr marL="720090">
              <a:lnSpc>
                <a:spcPts val="855"/>
              </a:lnSpc>
              <a:spcBef>
                <a:spcPts val="20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855"/>
              </a:lnSpc>
              <a:spcBef>
                <a:spcPts val="20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855"/>
              </a:lnSpc>
              <a:spcBef>
                <a:spcPts val="20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3335"/>
              </a:lnSpc>
              <a:spcBef>
                <a:spcPts val="200"/>
              </a:spcBef>
              <a:buFont typeface="Arial" panose="020B0604020202020204"/>
              <a:buChar char="•"/>
              <a:tabLst>
                <a:tab pos="520700" algn="l"/>
                <a:tab pos="1009650" algn="l"/>
              </a:tabLst>
              <a:defRPr/>
            </a:pPr>
            <a:r>
              <a:rPr lang="zh-CN" altLang="en-US" sz="2800" dirty="0">
                <a:solidFill>
                  <a:srgbClr val="000000"/>
                </a:solidFill>
                <a:latin typeface="微软雅黑" panose="020B0503020204020204" pitchFamily="34" charset="-122"/>
                <a:ea typeface="微软雅黑" panose="020B0503020204020204" pitchFamily="34" charset="-122"/>
              </a:rPr>
              <a:t>	</a:t>
            </a:r>
            <a:r>
              <a:rPr lang="en-US" altLang="zh-CN" sz="2800" dirty="0">
                <a:solidFill>
                  <a:srgbClr val="000000"/>
                </a:solidFill>
                <a:latin typeface="微软雅黑" panose="020B0503020204020204" pitchFamily="34" charset="-122"/>
                <a:ea typeface="微软雅黑" panose="020B0503020204020204" pitchFamily="34" charset="-122"/>
              </a:rPr>
              <a:t>1-3 </a:t>
            </a:r>
            <a:r>
              <a:rPr lang="zh-CN" altLang="en-US" sz="2800" dirty="0">
                <a:solidFill>
                  <a:srgbClr val="000000"/>
                </a:solidFill>
                <a:latin typeface="微软雅黑" panose="020B0503020204020204" pitchFamily="34" charset="-122"/>
                <a:ea typeface="微软雅黑" panose="020B0503020204020204" pitchFamily="34" charset="-122"/>
              </a:rPr>
              <a:t>计算机数据格式</a:t>
            </a:r>
          </a:p>
          <a:p>
            <a:pPr marL="720090">
              <a:lnSpc>
                <a:spcPts val="855"/>
              </a:lnSpc>
              <a:spcBef>
                <a:spcPts val="20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855"/>
              </a:lnSpc>
              <a:spcBef>
                <a:spcPts val="20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855"/>
              </a:lnSpc>
              <a:spcBef>
                <a:spcPts val="200"/>
              </a:spcBef>
              <a:buFont typeface="Arial" panose="020B0604020202020204"/>
              <a:buChar char="•"/>
              <a:tabLst>
                <a:tab pos="520700" algn="l"/>
                <a:tab pos="1009650" algn="l"/>
              </a:tabLst>
              <a:defRPr/>
            </a:pPr>
            <a:endParaRPr lang="zh-CN" altLang="en-US" sz="2800" dirty="0">
              <a:solidFill>
                <a:srgbClr val="000000"/>
              </a:solidFill>
              <a:latin typeface="微软雅黑" panose="020B0503020204020204" pitchFamily="34" charset="-122"/>
              <a:ea typeface="微软雅黑" panose="020B0503020204020204" pitchFamily="34" charset="-122"/>
            </a:endParaRPr>
          </a:p>
          <a:p>
            <a:pPr marL="720090">
              <a:lnSpc>
                <a:spcPts val="2695"/>
              </a:lnSpc>
              <a:spcBef>
                <a:spcPts val="200"/>
              </a:spcBef>
              <a:buFont typeface="Arial" panose="020B0604020202020204"/>
              <a:buChar char="•"/>
              <a:tabLst>
                <a:tab pos="520700" algn="l"/>
                <a:tab pos="1009650" algn="l"/>
              </a:tabLst>
              <a:defRPr/>
            </a:pPr>
            <a:r>
              <a:rPr lang="zh-CN" altLang="en-US" sz="2800" dirty="0">
                <a:solidFill>
                  <a:srgbClr val="000000"/>
                </a:solidFill>
                <a:latin typeface="微软雅黑" panose="020B0503020204020204" pitchFamily="34" charset="-122"/>
                <a:ea typeface="微软雅黑" panose="020B0503020204020204" pitchFamily="34" charset="-122"/>
              </a:rPr>
              <a:t>		</a:t>
            </a:r>
            <a:r>
              <a:rPr lang="zh-CN" altLang="en-US" sz="2400" dirty="0">
                <a:solidFill>
                  <a:srgbClr val="0000CC"/>
                </a:solidFill>
                <a:latin typeface="微软雅黑" panose="020B0503020204020204" pitchFamily="34" charset="-122"/>
                <a:ea typeface="微软雅黑" panose="020B0503020204020204" pitchFamily="34" charset="-122"/>
              </a:rPr>
              <a:t>数制的表示和数制转换</a:t>
            </a:r>
          </a:p>
          <a:p>
            <a:pPr marL="720090">
              <a:lnSpc>
                <a:spcPts val="855"/>
              </a:lnSpc>
              <a:spcBef>
                <a:spcPts val="200"/>
              </a:spcBef>
              <a:buFont typeface="Arial" panose="020B0604020202020204"/>
              <a:buChar char="•"/>
              <a:tabLst>
                <a:tab pos="520700" algn="l"/>
                <a:tab pos="1009650" algn="l"/>
              </a:tabLst>
              <a:defRPr/>
            </a:pPr>
            <a:endParaRPr lang="zh-CN" altLang="en-US" sz="2400" dirty="0">
              <a:solidFill>
                <a:srgbClr val="0000CC"/>
              </a:solidFill>
              <a:latin typeface="微软雅黑" panose="020B0503020204020204" pitchFamily="34" charset="-122"/>
              <a:ea typeface="微软雅黑" panose="020B0503020204020204" pitchFamily="34" charset="-122"/>
            </a:endParaRPr>
          </a:p>
          <a:p>
            <a:pPr marL="720090">
              <a:lnSpc>
                <a:spcPts val="855"/>
              </a:lnSpc>
              <a:spcBef>
                <a:spcPts val="200"/>
              </a:spcBef>
              <a:buFont typeface="Arial" panose="020B0604020202020204"/>
              <a:buChar char="•"/>
              <a:tabLst>
                <a:tab pos="520700" algn="l"/>
                <a:tab pos="1009650" algn="l"/>
              </a:tabLst>
              <a:defRPr/>
            </a:pPr>
            <a:endParaRPr lang="zh-CN" altLang="en-US" sz="2400" dirty="0">
              <a:solidFill>
                <a:srgbClr val="0000CC"/>
              </a:solidFill>
              <a:latin typeface="微软雅黑" panose="020B0503020204020204" pitchFamily="34" charset="-122"/>
              <a:ea typeface="微软雅黑" panose="020B0503020204020204" pitchFamily="34" charset="-122"/>
            </a:endParaRPr>
          </a:p>
          <a:p>
            <a:pPr marL="720090">
              <a:lnSpc>
                <a:spcPts val="855"/>
              </a:lnSpc>
              <a:spcBef>
                <a:spcPts val="200"/>
              </a:spcBef>
              <a:buFont typeface="Arial" panose="020B0604020202020204"/>
              <a:buChar char="•"/>
              <a:tabLst>
                <a:tab pos="520700" algn="l"/>
                <a:tab pos="1009650" algn="l"/>
              </a:tabLst>
              <a:defRPr/>
            </a:pPr>
            <a:endParaRPr lang="zh-CN" altLang="en-US" sz="2400" dirty="0">
              <a:solidFill>
                <a:srgbClr val="0000CC"/>
              </a:solidFill>
              <a:latin typeface="微软雅黑" panose="020B0503020204020204" pitchFamily="34" charset="-122"/>
              <a:ea typeface="微软雅黑" panose="020B0503020204020204" pitchFamily="34" charset="-122"/>
            </a:endParaRPr>
          </a:p>
          <a:p>
            <a:pPr marL="720090">
              <a:lnSpc>
                <a:spcPts val="2610"/>
              </a:lnSpc>
              <a:spcBef>
                <a:spcPts val="200"/>
              </a:spcBef>
              <a:buFont typeface="Arial" panose="020B0604020202020204"/>
              <a:buChar char="•"/>
              <a:tabLst>
                <a:tab pos="520700" algn="l"/>
                <a:tab pos="1009650" algn="l"/>
              </a:tabLst>
              <a:defRPr/>
            </a:pPr>
            <a:r>
              <a:rPr lang="zh-CN" altLang="en-US" sz="2400" dirty="0">
                <a:solidFill>
                  <a:srgbClr val="0000CC"/>
                </a:solidFill>
                <a:latin typeface="微软雅黑" panose="020B0503020204020204" pitchFamily="34" charset="-122"/>
                <a:ea typeface="微软雅黑" panose="020B0503020204020204" pitchFamily="34" charset="-122"/>
              </a:rPr>
              <a:t>		计算机数据格式</a:t>
            </a:r>
          </a:p>
        </p:txBody>
      </p:sp>
    </p:spTree>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二进制数的运算</a:t>
            </a:r>
          </a:p>
        </p:txBody>
      </p:sp>
      <p:sp>
        <p:nvSpPr>
          <p:cNvPr id="2" name="AutoShape 4"/>
          <p:cNvSpPr>
            <a:spLocks noChangeArrowheads="1"/>
          </p:cNvSpPr>
          <p:nvPr/>
        </p:nvSpPr>
        <p:spPr bwMode="auto">
          <a:xfrm>
            <a:off x="1547813" y="3378200"/>
            <a:ext cx="152400" cy="1371600"/>
          </a:xfrm>
          <a:prstGeom prst="leftBrace">
            <a:avLst>
              <a:gd name="adj1" fmla="val 75000"/>
              <a:gd name="adj2" fmla="val 50000"/>
            </a:avLst>
          </a:prstGeom>
          <a:noFill/>
          <a:ln w="22225" algn="ctr">
            <a:solidFill>
              <a:srgbClr val="80008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endParaRPr kumimoji="1" lang="zh-CN" altLang="en-US"/>
          </a:p>
        </p:txBody>
      </p:sp>
      <p:sp>
        <p:nvSpPr>
          <p:cNvPr id="3" name="AutoShape 5"/>
          <p:cNvSpPr>
            <a:spLocks noChangeArrowheads="1"/>
          </p:cNvSpPr>
          <p:nvPr/>
        </p:nvSpPr>
        <p:spPr bwMode="auto">
          <a:xfrm>
            <a:off x="4119563" y="2663825"/>
            <a:ext cx="152400" cy="1371600"/>
          </a:xfrm>
          <a:prstGeom prst="leftBrace">
            <a:avLst>
              <a:gd name="adj1" fmla="val 75000"/>
              <a:gd name="adj2" fmla="val 50000"/>
            </a:avLst>
          </a:prstGeom>
          <a:noFill/>
          <a:ln w="22225" algn="ctr">
            <a:solidFill>
              <a:srgbClr val="80008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endParaRPr kumimoji="1" lang="zh-CN" altLang="en-US"/>
          </a:p>
        </p:txBody>
      </p:sp>
      <p:sp>
        <p:nvSpPr>
          <p:cNvPr id="5" name="Rectangle 3"/>
          <p:cNvSpPr>
            <a:spLocks noGrp="1" noChangeArrowheads="1"/>
          </p:cNvSpPr>
          <p:nvPr>
            <p:ph type="body" idx="1"/>
          </p:nvPr>
        </p:nvSpPr>
        <p:spPr>
          <a:xfrm>
            <a:off x="1512367" y="2060848"/>
            <a:ext cx="7185049" cy="3590925"/>
          </a:xfrm>
        </p:spPr>
        <p:txBody>
          <a:bodyPr/>
          <a:lstStyle/>
          <a:p>
            <a:pPr eaLnBrk="1" hangingPunct="1">
              <a:buFont typeface="Arial" panose="020B0604020202020204" pitchFamily="34" charset="0"/>
              <a:buNone/>
            </a:pPr>
            <a:r>
              <a:rPr lang="zh-CN" altLang="en-US" sz="4000" dirty="0"/>
              <a:t>                     </a:t>
            </a:r>
            <a:r>
              <a:rPr lang="zh-CN" altLang="en-US" sz="4000" dirty="0">
                <a:solidFill>
                  <a:srgbClr val="C00000"/>
                </a:solidFill>
              </a:rPr>
              <a:t>算术运算</a:t>
            </a:r>
          </a:p>
          <a:p>
            <a:pPr eaLnBrk="1" hangingPunct="1">
              <a:buFont typeface="Arial" panose="020B0604020202020204" pitchFamily="34" charset="0"/>
              <a:buNone/>
            </a:pPr>
            <a:r>
              <a:rPr lang="zh-CN" altLang="en-US" sz="4000" dirty="0"/>
              <a:t>  </a:t>
            </a:r>
            <a:r>
              <a:rPr lang="zh-CN" altLang="en-US" sz="4000" dirty="0">
                <a:solidFill>
                  <a:srgbClr val="0000FF"/>
                </a:solidFill>
              </a:rPr>
              <a:t>无符号数</a:t>
            </a:r>
          </a:p>
          <a:p>
            <a:pPr eaLnBrk="1" hangingPunct="1">
              <a:buFont typeface="Arial" panose="020B0604020202020204" pitchFamily="34" charset="0"/>
              <a:buNone/>
            </a:pPr>
            <a:r>
              <a:rPr lang="zh-CN" altLang="en-US" sz="4000" dirty="0"/>
              <a:t>                     </a:t>
            </a:r>
            <a:r>
              <a:rPr lang="zh-CN" altLang="en-US" sz="4000" dirty="0">
                <a:solidFill>
                  <a:srgbClr val="C00000"/>
                </a:solidFill>
              </a:rPr>
              <a:t>逻辑运算</a:t>
            </a:r>
          </a:p>
          <a:p>
            <a:pPr eaLnBrk="1" hangingPunct="1">
              <a:buFont typeface="Arial" panose="020B0604020202020204" pitchFamily="34" charset="0"/>
              <a:buNone/>
            </a:pPr>
            <a:r>
              <a:rPr lang="zh-CN" altLang="en-US" sz="4000" dirty="0"/>
              <a:t>  </a:t>
            </a:r>
            <a:r>
              <a:rPr lang="zh-CN" altLang="en-US" sz="4000" dirty="0">
                <a:solidFill>
                  <a:srgbClr val="0000FF"/>
                </a:solidFill>
              </a:rPr>
              <a:t>有符号数：</a:t>
            </a:r>
            <a:r>
              <a:rPr lang="zh-CN" altLang="en-US" sz="4000" dirty="0"/>
              <a:t>算术运算</a:t>
            </a:r>
          </a:p>
        </p:txBody>
      </p:sp>
    </p:spTree>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en-US" altLang="zh-CN" dirty="0">
                <a:latin typeface="黑体" panose="02010609060101010101" pitchFamily="2" charset="-122"/>
                <a:ea typeface="黑体" panose="02010609060101010101" pitchFamily="2" charset="-122"/>
              </a:rPr>
              <a:t>1</a:t>
            </a:r>
            <a:r>
              <a:rPr lang="zh-CN" altLang="en-US" dirty="0">
                <a:latin typeface="黑体" panose="02010609060101010101" pitchFamily="2" charset="-122"/>
                <a:ea typeface="黑体" panose="02010609060101010101" pitchFamily="2" charset="-122"/>
              </a:rPr>
              <a:t>、无符号数的运算</a:t>
            </a:r>
          </a:p>
        </p:txBody>
      </p:sp>
      <p:sp>
        <p:nvSpPr>
          <p:cNvPr id="18435" name="Rectangle 3"/>
          <p:cNvSpPr>
            <a:spLocks noGrp="1" noChangeArrowheads="1"/>
          </p:cNvSpPr>
          <p:nvPr>
            <p:ph type="body" idx="1"/>
          </p:nvPr>
        </p:nvSpPr>
        <p:spPr>
          <a:xfrm>
            <a:off x="495300" y="1628800"/>
            <a:ext cx="9066212" cy="3591172"/>
          </a:xfrm>
        </p:spPr>
        <p:txBody>
          <a:bodyPr/>
          <a:lstStyle/>
          <a:p>
            <a:pPr eaLnBrk="1" hangingPunct="1">
              <a:buFont typeface="Arial" panose="020B0604020202020204" pitchFamily="34" charset="0"/>
              <a:buNone/>
            </a:pPr>
            <a:r>
              <a:rPr lang="zh-CN" altLang="en-US" sz="3200" dirty="0">
                <a:solidFill>
                  <a:srgbClr val="0000FF"/>
                </a:solidFill>
              </a:rPr>
              <a:t>（</a:t>
            </a:r>
            <a:r>
              <a:rPr lang="en-US" altLang="zh-CN" sz="3200" dirty="0">
                <a:solidFill>
                  <a:srgbClr val="0000FF"/>
                </a:solidFill>
              </a:rPr>
              <a:t>1</a:t>
            </a:r>
            <a:r>
              <a:rPr lang="zh-CN" altLang="en-US" sz="3200" dirty="0">
                <a:solidFill>
                  <a:srgbClr val="0000FF"/>
                </a:solidFill>
              </a:rPr>
              <a:t>）算术运算：</a:t>
            </a:r>
          </a:p>
          <a:p>
            <a:pPr eaLnBrk="1" hangingPunct="1">
              <a:buFont typeface="Arial" panose="020B0604020202020204" pitchFamily="34" charset="0"/>
              <a:buNone/>
            </a:pPr>
            <a:r>
              <a:rPr lang="zh-CN" altLang="en-US" sz="3200" dirty="0">
                <a:solidFill>
                  <a:srgbClr val="FFFF00"/>
                </a:solidFill>
              </a:rPr>
              <a:t>          </a:t>
            </a:r>
            <a:r>
              <a:rPr lang="zh-CN" altLang="en-US" sz="3200" dirty="0"/>
              <a:t>         加法运算</a:t>
            </a:r>
          </a:p>
          <a:p>
            <a:pPr eaLnBrk="1" hangingPunct="1">
              <a:buFont typeface="Arial" panose="020B0604020202020204" pitchFamily="34" charset="0"/>
              <a:buNone/>
            </a:pPr>
            <a:r>
              <a:rPr lang="zh-CN" altLang="en-US" sz="3200" dirty="0"/>
              <a:t>                   减法运算</a:t>
            </a:r>
          </a:p>
          <a:p>
            <a:pPr eaLnBrk="1" hangingPunct="1">
              <a:buFont typeface="Arial" panose="020B0604020202020204" pitchFamily="34" charset="0"/>
              <a:buNone/>
            </a:pPr>
            <a:r>
              <a:rPr lang="zh-CN" altLang="en-US" sz="3200" dirty="0"/>
              <a:t>                   乘法运算</a:t>
            </a:r>
          </a:p>
          <a:p>
            <a:pPr eaLnBrk="1" hangingPunct="1">
              <a:buFont typeface="Arial" panose="020B0604020202020204" pitchFamily="34" charset="0"/>
              <a:buNone/>
            </a:pPr>
            <a:r>
              <a:rPr lang="zh-CN" altLang="en-US" sz="3200" dirty="0"/>
              <a:t>                   除法运算</a:t>
            </a: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规则</a:t>
            </a:r>
          </a:p>
        </p:txBody>
      </p:sp>
      <p:sp>
        <p:nvSpPr>
          <p:cNvPr id="18435" name="Rectangle 3"/>
          <p:cNvSpPr>
            <a:spLocks noGrp="1" noChangeArrowheads="1"/>
          </p:cNvSpPr>
          <p:nvPr>
            <p:ph type="body" idx="1"/>
          </p:nvPr>
        </p:nvSpPr>
        <p:spPr>
          <a:xfrm>
            <a:off x="495300" y="1628800"/>
            <a:ext cx="9066212" cy="3591172"/>
          </a:xfrm>
        </p:spPr>
        <p:txBody>
          <a:bodyPr/>
          <a:lstStyle/>
          <a:p>
            <a:pPr eaLnBrk="1" hangingPunct="1">
              <a:buClr>
                <a:schemeClr val="tx1"/>
              </a:buClr>
              <a:buFont typeface="Wingdings" panose="05000000000000000000" pitchFamily="2" charset="2"/>
              <a:buChar char="Ø"/>
            </a:pPr>
            <a:r>
              <a:rPr lang="zh-CN" altLang="en-US" sz="3200" dirty="0"/>
              <a:t>加法：1＋1=0（有进位）</a:t>
            </a:r>
            <a:r>
              <a:rPr lang="en-US" altLang="zh-CN" sz="3200" dirty="0"/>
              <a:t>, </a:t>
            </a:r>
            <a:r>
              <a:rPr lang="en-US" altLang="zh-CN" sz="3200" dirty="0">
                <a:latin typeface="Times New Roman" panose="02020603050405020304" pitchFamily="18" charset="0"/>
              </a:rPr>
              <a:t>…</a:t>
            </a:r>
            <a:endParaRPr lang="en-US" altLang="zh-CN" sz="3200" dirty="0"/>
          </a:p>
          <a:p>
            <a:pPr eaLnBrk="1" hangingPunct="1">
              <a:buClr>
                <a:schemeClr val="tx1"/>
              </a:buClr>
              <a:buFont typeface="Wingdings" panose="05000000000000000000" pitchFamily="2" charset="2"/>
              <a:buChar char="Ø"/>
            </a:pPr>
            <a:r>
              <a:rPr lang="zh-CN" altLang="en-US" sz="3200" dirty="0"/>
              <a:t>减法：0－</a:t>
            </a:r>
            <a:r>
              <a:rPr lang="en-US" altLang="zh-CN" sz="3200" dirty="0"/>
              <a:t>1=1</a:t>
            </a:r>
            <a:r>
              <a:rPr lang="zh-CN" altLang="en-US" sz="3200" dirty="0"/>
              <a:t>（有借位）</a:t>
            </a:r>
            <a:r>
              <a:rPr lang="en-US" altLang="zh-CN" sz="3200" dirty="0"/>
              <a:t>, </a:t>
            </a:r>
            <a:r>
              <a:rPr lang="en-US" altLang="zh-CN" sz="3200" dirty="0">
                <a:latin typeface="Times New Roman" panose="02020603050405020304" pitchFamily="18" charset="0"/>
              </a:rPr>
              <a:t>…</a:t>
            </a:r>
            <a:endParaRPr lang="en-US" altLang="zh-CN" sz="3200" dirty="0"/>
          </a:p>
          <a:p>
            <a:pPr eaLnBrk="1" hangingPunct="1">
              <a:buClr>
                <a:schemeClr val="tx1"/>
              </a:buClr>
              <a:buFont typeface="Wingdings" panose="05000000000000000000" pitchFamily="2" charset="2"/>
              <a:buChar char="Ø"/>
            </a:pPr>
            <a:r>
              <a:rPr lang="zh-CN" altLang="en-US" sz="3200" dirty="0"/>
              <a:t>乘法：</a:t>
            </a:r>
            <a:r>
              <a:rPr lang="en-US" altLang="zh-CN" sz="3200" dirty="0">
                <a:latin typeface="Times New Roman" panose="02020603050405020304" pitchFamily="18" charset="0"/>
              </a:rPr>
              <a:t>…</a:t>
            </a:r>
            <a:r>
              <a:rPr lang="en-US" altLang="zh-CN" sz="3200" dirty="0"/>
              <a:t>, </a:t>
            </a:r>
            <a:r>
              <a:rPr lang="zh-CN" altLang="en-US" sz="3200" dirty="0"/>
              <a:t>乘以2相当于左移1位；</a:t>
            </a:r>
          </a:p>
          <a:p>
            <a:pPr eaLnBrk="1" hangingPunct="1">
              <a:buFont typeface="Arial" panose="020B0604020202020204" pitchFamily="34" charset="0"/>
              <a:buNone/>
            </a:pPr>
            <a:r>
              <a:rPr lang="zh-CN" altLang="en-US" sz="3200" dirty="0"/>
              <a:t>   除法：</a:t>
            </a:r>
            <a:r>
              <a:rPr lang="en-US" altLang="zh-CN" sz="3200" dirty="0">
                <a:latin typeface="Times New Roman" panose="02020603050405020304" pitchFamily="18" charset="0"/>
              </a:rPr>
              <a:t>…</a:t>
            </a:r>
            <a:r>
              <a:rPr lang="en-US" altLang="zh-CN" sz="3200" dirty="0"/>
              <a:t>, </a:t>
            </a:r>
            <a:r>
              <a:rPr lang="zh-CN" altLang="en-US" sz="3200" dirty="0"/>
              <a:t>除以2则相当于右移1位。</a:t>
            </a:r>
          </a:p>
          <a:p>
            <a:pPr eaLnBrk="1" hangingPunct="1">
              <a:buFont typeface="Arial" panose="020B0604020202020204" pitchFamily="34" charset="0"/>
              <a:buNone/>
            </a:pPr>
            <a:endParaRPr lang="zh-CN" altLang="en-US" sz="1400" dirty="0"/>
          </a:p>
          <a:p>
            <a:pPr eaLnBrk="1" hangingPunct="1">
              <a:buFont typeface="Arial" panose="020B0604020202020204" pitchFamily="34" charset="0"/>
              <a:buNone/>
            </a:pPr>
            <a:r>
              <a:rPr lang="zh-CN" altLang="en-US" sz="3200" dirty="0">
                <a:solidFill>
                  <a:srgbClr val="0000FF"/>
                </a:solidFill>
              </a:rPr>
              <a:t>　例：</a:t>
            </a:r>
            <a:r>
              <a:rPr lang="en-US" altLang="zh-CN" sz="3200" dirty="0">
                <a:solidFill>
                  <a:srgbClr val="0000FF"/>
                </a:solidFill>
              </a:rPr>
              <a:t>00101110 B</a:t>
            </a:r>
            <a:r>
              <a:rPr lang="en-US" altLang="zh-CN" sz="3200" dirty="0">
                <a:solidFill>
                  <a:srgbClr val="0000FF"/>
                </a:solidFill>
                <a:latin typeface="宋体" panose="02010600030101010101" pitchFamily="2" charset="-122"/>
              </a:rPr>
              <a:t>×</a:t>
            </a:r>
            <a:r>
              <a:rPr lang="en-US" altLang="zh-CN" sz="3200" dirty="0">
                <a:solidFill>
                  <a:srgbClr val="0000FF"/>
                </a:solidFill>
              </a:rPr>
              <a:t>0000010 B = ?</a:t>
            </a:r>
          </a:p>
          <a:p>
            <a:pPr eaLnBrk="1" hangingPunct="1">
              <a:buFont typeface="Arial" panose="020B0604020202020204" pitchFamily="34" charset="0"/>
              <a:buNone/>
            </a:pPr>
            <a:r>
              <a:rPr lang="zh-CN" altLang="en-US" sz="3200" dirty="0">
                <a:solidFill>
                  <a:srgbClr val="0000FF"/>
                </a:solidFill>
              </a:rPr>
              <a:t>          </a:t>
            </a:r>
            <a:r>
              <a:rPr lang="en-US" altLang="zh-CN" sz="3200" dirty="0">
                <a:solidFill>
                  <a:srgbClr val="0000FF"/>
                </a:solidFill>
              </a:rPr>
              <a:t>00101110 B</a:t>
            </a:r>
            <a:r>
              <a:rPr lang="en-US" altLang="zh-CN" sz="3200" dirty="0">
                <a:solidFill>
                  <a:srgbClr val="0000FF"/>
                </a:solidFill>
                <a:latin typeface="宋体" panose="02010600030101010101" pitchFamily="2" charset="-122"/>
              </a:rPr>
              <a:t>/</a:t>
            </a:r>
            <a:r>
              <a:rPr lang="en-US" altLang="zh-CN" sz="3200" dirty="0">
                <a:solidFill>
                  <a:srgbClr val="0000FF"/>
                </a:solidFill>
              </a:rPr>
              <a:t>00000010 B = ?</a:t>
            </a:r>
            <a:r>
              <a:rPr lang="zh-CN" altLang="en-US" sz="3200" dirty="0"/>
              <a:t>　 </a:t>
            </a: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en-US" altLang="zh-CN" dirty="0">
                <a:ea typeface="宋体" panose="02010600030101010101" pitchFamily="2" charset="-122"/>
              </a:rPr>
              <a:t>[</a:t>
            </a:r>
            <a:r>
              <a:rPr lang="zh-CN" altLang="en-US" dirty="0">
                <a:ea typeface="宋体" panose="02010600030101010101" pitchFamily="2" charset="-122"/>
              </a:rPr>
              <a:t>例</a:t>
            </a:r>
            <a:r>
              <a:rPr lang="en-US" altLang="zh-CN" dirty="0">
                <a:ea typeface="宋体" panose="02010600030101010101" pitchFamily="2" charset="-122"/>
              </a:rPr>
              <a:t>]</a:t>
            </a:r>
            <a:r>
              <a:rPr lang="zh-CN" altLang="en-US" dirty="0">
                <a:ea typeface="宋体" panose="02010600030101010101" pitchFamily="2" charset="-122"/>
              </a:rPr>
              <a:t>：</a:t>
            </a:r>
          </a:p>
        </p:txBody>
      </p:sp>
      <p:sp>
        <p:nvSpPr>
          <p:cNvPr id="18435" name="Rectangle 3"/>
          <p:cNvSpPr>
            <a:spLocks noGrp="1" noChangeArrowheads="1"/>
          </p:cNvSpPr>
          <p:nvPr>
            <p:ph type="body" idx="1"/>
          </p:nvPr>
        </p:nvSpPr>
        <p:spPr>
          <a:xfrm>
            <a:off x="495300" y="1633414"/>
            <a:ext cx="9066212" cy="3591172"/>
          </a:xfrm>
        </p:spPr>
        <p:txBody>
          <a:bodyPr/>
          <a:lstStyle/>
          <a:p>
            <a:pPr eaLnBrk="1" hangingPunct="1">
              <a:buClr>
                <a:schemeClr val="tx1"/>
              </a:buClr>
              <a:buFont typeface="Wingdings" panose="05000000000000000000" pitchFamily="2" charset="2"/>
              <a:buChar char="Ø"/>
            </a:pPr>
            <a:r>
              <a:rPr lang="zh-CN" altLang="en-US" sz="3200" dirty="0"/>
              <a:t>00001011</a:t>
            </a:r>
            <a:r>
              <a:rPr lang="en-US" altLang="zh-CN" sz="3200" dirty="0"/>
              <a:t>×0100 =</a:t>
            </a:r>
            <a:r>
              <a:rPr lang="en-US" altLang="zh-CN" sz="3200" dirty="0">
                <a:solidFill>
                  <a:srgbClr val="C00000"/>
                </a:solidFill>
              </a:rPr>
              <a:t>00101100 B</a:t>
            </a:r>
          </a:p>
          <a:p>
            <a:pPr eaLnBrk="1" hangingPunct="1">
              <a:buClr>
                <a:schemeClr val="tx1"/>
              </a:buClr>
              <a:buFont typeface="Wingdings" panose="05000000000000000000" pitchFamily="2" charset="2"/>
              <a:buChar char="Ø"/>
            </a:pPr>
            <a:endParaRPr lang="en-US" altLang="zh-CN" sz="3200" dirty="0"/>
          </a:p>
          <a:p>
            <a:pPr eaLnBrk="1" hangingPunct="1">
              <a:buClr>
                <a:schemeClr val="tx1"/>
              </a:buClr>
              <a:buFont typeface="Wingdings" panose="05000000000000000000" pitchFamily="2" charset="2"/>
              <a:buChar char="Ø"/>
            </a:pPr>
            <a:r>
              <a:rPr lang="en-US" altLang="zh-CN" sz="3200" dirty="0"/>
              <a:t>00001011÷0100 =</a:t>
            </a:r>
            <a:r>
              <a:rPr lang="en-US" altLang="zh-CN" sz="3200" dirty="0">
                <a:solidFill>
                  <a:srgbClr val="C00000"/>
                </a:solidFill>
              </a:rPr>
              <a:t>00000010 B</a:t>
            </a:r>
          </a:p>
          <a:p>
            <a:pPr eaLnBrk="1" hangingPunct="1">
              <a:buFont typeface="Arial" panose="020B0604020202020204" pitchFamily="34" charset="0"/>
              <a:buNone/>
            </a:pPr>
            <a:r>
              <a:rPr lang="en-US" altLang="zh-CN" sz="3200" dirty="0">
                <a:solidFill>
                  <a:srgbClr val="0000FF"/>
                </a:solidFill>
              </a:rPr>
              <a:t>               </a:t>
            </a:r>
            <a:r>
              <a:rPr lang="zh-CN" altLang="en-US" sz="3200" dirty="0">
                <a:solidFill>
                  <a:srgbClr val="0000FF"/>
                </a:solidFill>
              </a:rPr>
              <a:t>即：   商=00000010 </a:t>
            </a:r>
            <a:r>
              <a:rPr lang="en-US" altLang="zh-CN" sz="3200" dirty="0">
                <a:solidFill>
                  <a:srgbClr val="0000FF"/>
                </a:solidFill>
              </a:rPr>
              <a:t>B</a:t>
            </a:r>
          </a:p>
          <a:p>
            <a:pPr eaLnBrk="1" hangingPunct="1">
              <a:buFont typeface="Arial" panose="020B0604020202020204" pitchFamily="34" charset="0"/>
              <a:buNone/>
            </a:pPr>
            <a:r>
              <a:rPr lang="en-US" altLang="zh-CN" sz="3200" dirty="0">
                <a:solidFill>
                  <a:srgbClr val="0000FF"/>
                </a:solidFill>
              </a:rPr>
              <a:t>                         </a:t>
            </a:r>
            <a:r>
              <a:rPr lang="zh-CN" altLang="en-US" sz="3200" dirty="0">
                <a:solidFill>
                  <a:srgbClr val="0000FF"/>
                </a:solidFill>
              </a:rPr>
              <a:t>余数=11</a:t>
            </a:r>
            <a:r>
              <a:rPr lang="en-US" altLang="zh-CN" sz="3200" dirty="0">
                <a:solidFill>
                  <a:srgbClr val="0000FF"/>
                </a:solidFill>
              </a:rPr>
              <a:t>B</a:t>
            </a:r>
          </a:p>
        </p:txBody>
      </p:sp>
    </p:spTree>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a:t>
            </a:r>
            <a:r>
              <a:rPr lang="en-US" altLang="zh-CN" dirty="0">
                <a:latin typeface="黑体" panose="02010609060101010101" pitchFamily="2" charset="-122"/>
                <a:ea typeface="黑体" panose="02010609060101010101" pitchFamily="2" charset="-122"/>
              </a:rPr>
              <a:t>2</a:t>
            </a:r>
            <a:r>
              <a:rPr lang="zh-CN" altLang="en-US" dirty="0">
                <a:latin typeface="黑体" panose="02010609060101010101" pitchFamily="2" charset="-122"/>
                <a:ea typeface="黑体" panose="02010609060101010101" pitchFamily="2" charset="-122"/>
              </a:rPr>
              <a:t>）无符号数的表示范围</a:t>
            </a:r>
          </a:p>
        </p:txBody>
      </p:sp>
      <p:sp>
        <p:nvSpPr>
          <p:cNvPr id="18435" name="Rectangle 3"/>
          <p:cNvSpPr>
            <a:spLocks noGrp="1" noChangeArrowheads="1"/>
          </p:cNvSpPr>
          <p:nvPr>
            <p:ph type="body" idx="1"/>
          </p:nvPr>
        </p:nvSpPr>
        <p:spPr>
          <a:xfrm>
            <a:off x="495300" y="1628800"/>
            <a:ext cx="9066212" cy="3591172"/>
          </a:xfrm>
        </p:spPr>
        <p:txBody>
          <a:bodyPr/>
          <a:lstStyle/>
          <a:p>
            <a:pPr marL="0" indent="0" eaLnBrk="1" hangingPunct="1">
              <a:lnSpc>
                <a:spcPct val="90000"/>
              </a:lnSpc>
              <a:buFont typeface="Arial" panose="020B0604020202020204" pitchFamily="34" charset="0"/>
              <a:buNone/>
            </a:pPr>
            <a:r>
              <a:rPr lang="zh-CN" altLang="en-US" dirty="0">
                <a:latin typeface="Times New Roman" panose="02020603050405020304" pitchFamily="18" charset="0"/>
                <a:cs typeface="Times New Roman" panose="02020603050405020304" pitchFamily="18" charset="0"/>
              </a:rPr>
              <a:t> 一个</a:t>
            </a:r>
            <a:r>
              <a:rPr lang="en-US" altLang="zh-CN" dirty="0">
                <a:latin typeface="Times New Roman" panose="02020603050405020304" pitchFamily="18" charset="0"/>
                <a:cs typeface="Times New Roman" panose="02020603050405020304" pitchFamily="18" charset="0"/>
              </a:rPr>
              <a:t>n</a:t>
            </a:r>
            <a:r>
              <a:rPr lang="zh-CN" altLang="en-US" dirty="0">
                <a:latin typeface="Times New Roman" panose="02020603050405020304" pitchFamily="18" charset="0"/>
                <a:cs typeface="Times New Roman" panose="02020603050405020304" pitchFamily="18" charset="0"/>
              </a:rPr>
              <a:t>位的无符号二进制数</a:t>
            </a:r>
            <a:r>
              <a:rPr lang="en-US" altLang="zh-CN" dirty="0">
                <a:latin typeface="Times New Roman" panose="02020603050405020304" pitchFamily="18" charset="0"/>
                <a:cs typeface="Times New Roman" panose="02020603050405020304" pitchFamily="18" charset="0"/>
              </a:rPr>
              <a:t>X </a:t>
            </a:r>
            <a:r>
              <a:rPr lang="zh-CN" altLang="en-US"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X</a:t>
            </a:r>
            <a:r>
              <a:rPr lang="en-US" altLang="zh-CN" sz="2400" baseline="-20000" dirty="0">
                <a:latin typeface="Times New Roman" panose="02020603050405020304" pitchFamily="18" charset="0"/>
                <a:cs typeface="Times New Roman" panose="02020603050405020304" pitchFamily="18" charset="0"/>
              </a:rPr>
              <a:t>n-1</a:t>
            </a:r>
            <a:r>
              <a:rPr lang="en-US" altLang="zh-CN" sz="2400" dirty="0">
                <a:latin typeface="Times New Roman" panose="02020603050405020304" pitchFamily="18" charset="0"/>
                <a:cs typeface="Times New Roman" panose="02020603050405020304" pitchFamily="18" charset="0"/>
              </a:rPr>
              <a:t>X</a:t>
            </a:r>
            <a:r>
              <a:rPr lang="en-US" altLang="zh-CN" sz="2400" baseline="-20000" dirty="0">
                <a:latin typeface="Times New Roman" panose="02020603050405020304" pitchFamily="18" charset="0"/>
                <a:cs typeface="Times New Roman" panose="02020603050405020304" pitchFamily="18" charset="0"/>
              </a:rPr>
              <a:t>n-2</a:t>
            </a:r>
            <a:r>
              <a:rPr lang="en-US" altLang="zh-CN" sz="2400" dirty="0">
                <a:latin typeface="Times New Roman" panose="02020603050405020304" pitchFamily="18" charset="0"/>
                <a:cs typeface="Times New Roman" panose="02020603050405020304" pitchFamily="18" charset="0"/>
              </a:rPr>
              <a:t>……X</a:t>
            </a:r>
            <a:r>
              <a:rPr lang="en-US" altLang="zh-CN" sz="2400" baseline="-20000" dirty="0">
                <a:latin typeface="Times New Roman" panose="02020603050405020304" pitchFamily="18" charset="0"/>
                <a:cs typeface="Times New Roman" panose="02020603050405020304" pitchFamily="18" charset="0"/>
              </a:rPr>
              <a:t>1</a:t>
            </a:r>
            <a:r>
              <a:rPr lang="en-US" altLang="zh-CN" sz="2400" dirty="0">
                <a:latin typeface="Times New Roman" panose="02020603050405020304" pitchFamily="18" charset="0"/>
                <a:cs typeface="Times New Roman" panose="02020603050405020304" pitchFamily="18" charset="0"/>
              </a:rPr>
              <a:t>X</a:t>
            </a:r>
            <a:r>
              <a:rPr lang="en-US" altLang="zh-CN" sz="2400" baseline="-20000" dirty="0">
                <a:latin typeface="Times New Roman" panose="02020603050405020304" pitchFamily="18" charset="0"/>
                <a:cs typeface="Times New Roman" panose="02020603050405020304" pitchFamily="18" charset="0"/>
              </a:rPr>
              <a:t>0</a:t>
            </a:r>
            <a:r>
              <a:rPr lang="en-US" altLang="zh-CN" sz="2400" dirty="0">
                <a:latin typeface="Times New Roman" panose="02020603050405020304" pitchFamily="18" charset="0"/>
                <a:cs typeface="Times New Roman" panose="02020603050405020304" pitchFamily="18" charset="0"/>
              </a:rPr>
              <a:t>）</a:t>
            </a:r>
            <a:endParaRPr lang="en-US" altLang="zh-CN" dirty="0">
              <a:latin typeface="Times New Roman" panose="02020603050405020304" pitchFamily="18" charset="0"/>
              <a:cs typeface="Times New Roman" panose="02020603050405020304" pitchFamily="18" charset="0"/>
            </a:endParaRPr>
          </a:p>
          <a:p>
            <a:pPr marL="0" indent="0" eaLnBrk="1" hangingPunct="1">
              <a:lnSpc>
                <a:spcPct val="90000"/>
              </a:lnSpc>
              <a:buFont typeface="Arial" panose="020B0604020202020204" pitchFamily="34" charset="0"/>
              <a:buNone/>
            </a:pPr>
            <a:r>
              <a:rPr lang="zh-CN" altLang="en-US" dirty="0">
                <a:latin typeface="Times New Roman" panose="02020603050405020304" pitchFamily="18" charset="0"/>
                <a:cs typeface="Times New Roman" panose="02020603050405020304" pitchFamily="18" charset="0"/>
              </a:rPr>
              <a:t>其表示范围为：</a:t>
            </a:r>
            <a:r>
              <a:rPr lang="en-US" altLang="zh-CN" dirty="0">
                <a:solidFill>
                  <a:srgbClr val="FFFF00"/>
                </a:solidFill>
                <a:latin typeface="Times New Roman" panose="02020603050405020304" pitchFamily="18" charset="0"/>
                <a:ea typeface="楷体_GB2312" pitchFamily="1" charset="-122"/>
                <a:cs typeface="Times New Roman" panose="02020603050405020304" pitchFamily="18" charset="0"/>
              </a:rPr>
              <a:t> </a:t>
            </a:r>
            <a:r>
              <a:rPr lang="en-US" altLang="en-GB" dirty="0">
                <a:solidFill>
                  <a:srgbClr val="FFFF00"/>
                </a:solidFill>
                <a:latin typeface="Times New Roman" panose="02020603050405020304" pitchFamily="18" charset="0"/>
                <a:ea typeface="楷体_GB2312" pitchFamily="1" charset="-122"/>
                <a:cs typeface="Times New Roman" panose="02020603050405020304" pitchFamily="18" charset="0"/>
              </a:rPr>
              <a:t>          </a:t>
            </a:r>
          </a:p>
          <a:p>
            <a:pPr marL="0" indent="0" eaLnBrk="1" hangingPunct="1">
              <a:lnSpc>
                <a:spcPct val="90000"/>
              </a:lnSpc>
              <a:buFont typeface="Arial" panose="020B0604020202020204" pitchFamily="34" charset="0"/>
              <a:buNone/>
            </a:pPr>
            <a:r>
              <a:rPr lang="en-GB" altLang="en-US" dirty="0">
                <a:solidFill>
                  <a:srgbClr val="7030A0"/>
                </a:solidFill>
                <a:latin typeface="Times New Roman" panose="02020603050405020304" pitchFamily="18" charset="0"/>
                <a:ea typeface="楷体_GB2312" pitchFamily="1" charset="-122"/>
                <a:cs typeface="Times New Roman" panose="02020603050405020304" pitchFamily="18" charset="0"/>
              </a:rPr>
              <a:t>                0 </a:t>
            </a:r>
            <a:r>
              <a:rPr lang="zh-CN" altLang="en-US" dirty="0">
                <a:solidFill>
                  <a:srgbClr val="7030A0"/>
                </a:solidFill>
                <a:latin typeface="Times New Roman" panose="02020603050405020304" pitchFamily="18" charset="0"/>
                <a:ea typeface="楷体_GB2312" pitchFamily="1" charset="-122"/>
                <a:cs typeface="Times New Roman" panose="02020603050405020304" pitchFamily="18" charset="0"/>
              </a:rPr>
              <a:t>≤</a:t>
            </a:r>
            <a:r>
              <a:rPr lang="en-GB" altLang="en-US" dirty="0">
                <a:solidFill>
                  <a:srgbClr val="7030A0"/>
                </a:solidFill>
                <a:latin typeface="Times New Roman" panose="02020603050405020304" pitchFamily="18" charset="0"/>
                <a:ea typeface="楷体_GB2312" pitchFamily="1" charset="-122"/>
                <a:cs typeface="Times New Roman" panose="02020603050405020304" pitchFamily="18" charset="0"/>
              </a:rPr>
              <a:t> </a:t>
            </a:r>
            <a:r>
              <a:rPr lang="en-US" altLang="zh-CN" dirty="0">
                <a:solidFill>
                  <a:srgbClr val="7030A0"/>
                </a:solidFill>
                <a:latin typeface="Times New Roman" panose="02020603050405020304" pitchFamily="18" charset="0"/>
                <a:ea typeface="楷体_GB2312" pitchFamily="1" charset="-122"/>
                <a:cs typeface="Times New Roman" panose="02020603050405020304" pitchFamily="18" charset="0"/>
              </a:rPr>
              <a:t>X ≤ 2</a:t>
            </a:r>
            <a:r>
              <a:rPr lang="en-US" altLang="zh-CN" baseline="70000" dirty="0">
                <a:solidFill>
                  <a:srgbClr val="7030A0"/>
                </a:solidFill>
                <a:latin typeface="Times New Roman" panose="02020603050405020304" pitchFamily="18" charset="0"/>
                <a:ea typeface="楷体_GB2312" pitchFamily="1" charset="-122"/>
                <a:cs typeface="Times New Roman" panose="02020603050405020304" pitchFamily="18" charset="0"/>
              </a:rPr>
              <a:t>n</a:t>
            </a:r>
            <a:r>
              <a:rPr lang="en-US" altLang="zh-CN" dirty="0">
                <a:solidFill>
                  <a:srgbClr val="7030A0"/>
                </a:solidFill>
                <a:latin typeface="Times New Roman" panose="02020603050405020304" pitchFamily="18" charset="0"/>
                <a:ea typeface="楷体_GB2312" pitchFamily="1" charset="-122"/>
                <a:cs typeface="Times New Roman" panose="02020603050405020304" pitchFamily="18" charset="0"/>
              </a:rPr>
              <a:t>-1</a:t>
            </a:r>
            <a:endParaRPr lang="en-US" altLang="zh-CN" sz="2800" dirty="0">
              <a:solidFill>
                <a:srgbClr val="7030A0"/>
              </a:solidFill>
              <a:latin typeface="Times New Roman" panose="02020603050405020304" pitchFamily="18" charset="0"/>
              <a:ea typeface="楷体_GB2312" pitchFamily="1" charset="-122"/>
              <a:cs typeface="Times New Roman" panose="02020603050405020304" pitchFamily="18" charset="0"/>
            </a:endParaRPr>
          </a:p>
          <a:p>
            <a:pPr marL="0" indent="0" eaLnBrk="1" hangingPunct="1">
              <a:lnSpc>
                <a:spcPct val="90000"/>
              </a:lnSpc>
              <a:buFont typeface="Arial" panose="020B0604020202020204" pitchFamily="34" charset="0"/>
              <a:buNone/>
            </a:pPr>
            <a:r>
              <a:rPr lang="zh-CN" altLang="en-US" dirty="0">
                <a:latin typeface="Times New Roman" panose="02020603050405020304" pitchFamily="18" charset="0"/>
                <a:cs typeface="Times New Roman" panose="02020603050405020304" pitchFamily="18" charset="0"/>
              </a:rPr>
              <a:t> 若运算结果超出这个范围，则产生</a:t>
            </a:r>
            <a:r>
              <a:rPr lang="zh-CN" altLang="en-US" dirty="0">
                <a:solidFill>
                  <a:srgbClr val="0000FF"/>
                </a:solidFill>
                <a:latin typeface="Times New Roman" panose="02020603050405020304" pitchFamily="18" charset="0"/>
                <a:cs typeface="Times New Roman" panose="02020603050405020304" pitchFamily="18" charset="0"/>
              </a:rPr>
              <a:t>溢出</a:t>
            </a:r>
            <a:r>
              <a:rPr lang="zh-CN" altLang="en-US" dirty="0">
                <a:latin typeface="Times New Roman" panose="02020603050405020304" pitchFamily="18" charset="0"/>
                <a:cs typeface="Times New Roman" panose="02020603050405020304" pitchFamily="18" charset="0"/>
              </a:rPr>
              <a:t>。</a:t>
            </a:r>
          </a:p>
          <a:p>
            <a:pPr marL="0" indent="0" eaLnBrk="1" hangingPunct="1">
              <a:lnSpc>
                <a:spcPct val="90000"/>
              </a:lnSpc>
              <a:buFont typeface="Arial" panose="020B0604020202020204" pitchFamily="34" charset="0"/>
              <a:buNone/>
            </a:pPr>
            <a:endParaRPr lang="zh-CN" altLang="en-US" u="sng" dirty="0">
              <a:solidFill>
                <a:srgbClr val="FF0000"/>
              </a:solidFill>
              <a:latin typeface="Times New Roman" panose="02020603050405020304" pitchFamily="18" charset="0"/>
              <a:ea typeface="隶书" panose="02010509060101010101" pitchFamily="49" charset="-122"/>
              <a:cs typeface="Times New Roman" panose="02020603050405020304" pitchFamily="18" charset="0"/>
            </a:endParaRPr>
          </a:p>
          <a:p>
            <a:pPr marL="0" indent="0" eaLnBrk="1" hangingPunct="1">
              <a:lnSpc>
                <a:spcPct val="90000"/>
              </a:lnSpc>
              <a:buFont typeface="Arial" panose="020B0604020202020204" pitchFamily="34" charset="0"/>
              <a:buNone/>
            </a:pPr>
            <a:r>
              <a:rPr lang="zh-CN" altLang="en-US" dirty="0">
                <a:solidFill>
                  <a:srgbClr val="339933"/>
                </a:solidFill>
                <a:latin typeface="Times New Roman" panose="02020603050405020304" pitchFamily="18" charset="0"/>
                <a:cs typeface="Times New Roman" panose="02020603050405020304" pitchFamily="18" charset="0"/>
              </a:rPr>
              <a:t>判别方法：</a:t>
            </a:r>
            <a:endParaRPr lang="en-US" altLang="zh-CN" dirty="0">
              <a:solidFill>
                <a:srgbClr val="339933"/>
              </a:solidFill>
              <a:latin typeface="Times New Roman" panose="02020603050405020304" pitchFamily="18" charset="0"/>
              <a:cs typeface="Times New Roman" panose="02020603050405020304" pitchFamily="18" charset="0"/>
            </a:endParaRPr>
          </a:p>
          <a:p>
            <a:pPr marL="0" indent="0" eaLnBrk="1" hangingPunct="1">
              <a:lnSpc>
                <a:spcPct val="90000"/>
              </a:lnSpc>
              <a:buFont typeface="Arial" panose="020B0604020202020204" pitchFamily="34" charset="0"/>
              <a:buNone/>
            </a:pPr>
            <a:r>
              <a:rPr lang="zh-CN" altLang="en-US" dirty="0">
                <a:solidFill>
                  <a:srgbClr val="C00000"/>
                </a:solidFill>
                <a:latin typeface="Times New Roman" panose="02020603050405020304" pitchFamily="18" charset="0"/>
                <a:cs typeface="Times New Roman" panose="02020603050405020304" pitchFamily="18" charset="0"/>
              </a:rPr>
              <a:t>运算时，</a:t>
            </a:r>
            <a:r>
              <a:rPr lang="zh-CN" altLang="en-US" u="sng" dirty="0">
                <a:solidFill>
                  <a:srgbClr val="C00000"/>
                </a:solidFill>
                <a:latin typeface="Times New Roman" panose="02020603050405020304" pitchFamily="18" charset="0"/>
                <a:cs typeface="Times New Roman" panose="02020603050405020304" pitchFamily="18" charset="0"/>
              </a:rPr>
              <a:t>当最高位（</a:t>
            </a:r>
            <a:r>
              <a:rPr lang="en-US" altLang="zh-CN" u="sng" dirty="0">
                <a:solidFill>
                  <a:srgbClr val="C00000"/>
                </a:solidFill>
                <a:latin typeface="Times New Roman" panose="02020603050405020304" pitchFamily="18" charset="0"/>
                <a:cs typeface="Times New Roman" panose="02020603050405020304" pitchFamily="18" charset="0"/>
              </a:rPr>
              <a:t>X</a:t>
            </a:r>
            <a:r>
              <a:rPr lang="en-US" altLang="zh-CN" sz="1600" u="sng" dirty="0">
                <a:solidFill>
                  <a:srgbClr val="C00000"/>
                </a:solidFill>
                <a:latin typeface="Times New Roman" panose="02020603050405020304" pitchFamily="18" charset="0"/>
                <a:cs typeface="Times New Roman" panose="02020603050405020304" pitchFamily="18" charset="0"/>
              </a:rPr>
              <a:t>n-1</a:t>
            </a:r>
            <a:r>
              <a:rPr lang="en-US" altLang="zh-CN" u="sng" dirty="0">
                <a:solidFill>
                  <a:srgbClr val="C00000"/>
                </a:solidFill>
                <a:latin typeface="Times New Roman" panose="02020603050405020304" pitchFamily="18" charset="0"/>
                <a:cs typeface="Times New Roman" panose="02020603050405020304" pitchFamily="18" charset="0"/>
              </a:rPr>
              <a:t>）</a:t>
            </a:r>
            <a:r>
              <a:rPr lang="zh-CN" altLang="en-US" u="sng" dirty="0">
                <a:solidFill>
                  <a:srgbClr val="C00000"/>
                </a:solidFill>
                <a:latin typeface="Times New Roman" panose="02020603050405020304" pitchFamily="18" charset="0"/>
                <a:cs typeface="Times New Roman" panose="02020603050405020304" pitchFamily="18" charset="0"/>
              </a:rPr>
              <a:t>向更高位有进位（或借位）时则产生溢出</a:t>
            </a:r>
            <a:r>
              <a:rPr lang="zh-CN" altLang="en-US" dirty="0">
                <a:solidFill>
                  <a:srgbClr val="C00000"/>
                </a:solidFill>
                <a:latin typeface="Times New Roman" panose="02020603050405020304" pitchFamily="18" charset="0"/>
                <a:cs typeface="Times New Roman" panose="02020603050405020304" pitchFamily="18" charset="0"/>
              </a:rPr>
              <a:t>。</a:t>
            </a:r>
            <a:endParaRPr lang="zh-CN" altLang="en-US"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 [例]：</a:t>
            </a:r>
            <a:endParaRPr lang="zh-CN" altLang="en-US" dirty="0">
              <a:ea typeface="宋体" panose="02010600030101010101" pitchFamily="2" charset="-122"/>
            </a:endParaRPr>
          </a:p>
        </p:txBody>
      </p:sp>
      <p:sp>
        <p:nvSpPr>
          <p:cNvPr id="18435" name="Rectangle 3"/>
          <p:cNvSpPr>
            <a:spLocks noGrp="1" noChangeArrowheads="1"/>
          </p:cNvSpPr>
          <p:nvPr>
            <p:ph type="body" idx="1"/>
          </p:nvPr>
        </p:nvSpPr>
        <p:spPr>
          <a:xfrm>
            <a:off x="495300" y="1628800"/>
            <a:ext cx="9066212" cy="3591172"/>
          </a:xfrm>
        </p:spPr>
        <p:txBody>
          <a:bodyPr/>
          <a:lstStyle/>
          <a:p>
            <a:pPr marL="0" indent="0" eaLnBrk="1" hangingPunct="1">
              <a:buFont typeface="Arial" panose="020B0604020202020204" pitchFamily="34" charset="0"/>
              <a:buNone/>
            </a:pPr>
            <a:r>
              <a:rPr lang="en-US" altLang="zh-CN" dirty="0">
                <a:latin typeface="宋体" panose="02010600030101010101" pitchFamily="2" charset="-122"/>
              </a:rPr>
              <a:t>           	</a:t>
            </a:r>
            <a:r>
              <a:rPr lang="en-US" altLang="zh-CN" dirty="0">
                <a:latin typeface="Times New Roman" panose="02020603050405020304" pitchFamily="18" charset="0"/>
                <a:cs typeface="Times New Roman" panose="02020603050405020304" pitchFamily="18" charset="0"/>
              </a:rPr>
              <a:t> 11111111</a:t>
            </a:r>
          </a:p>
          <a:p>
            <a:pPr marL="0" indent="0" eaLnBrk="1" hangingPunct="1">
              <a:buFont typeface="Arial" panose="020B0604020202020204" pitchFamily="34" charset="0"/>
              <a:buNone/>
            </a:pPr>
            <a:r>
              <a:rPr lang="en-US" altLang="zh-CN" dirty="0">
                <a:latin typeface="Times New Roman" panose="02020603050405020304" pitchFamily="18" charset="0"/>
                <a:cs typeface="Times New Roman" panose="02020603050405020304" pitchFamily="18" charset="0"/>
              </a:rPr>
              <a:t>      </a:t>
            </a: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	+        00000001</a:t>
            </a:r>
          </a:p>
          <a:p>
            <a:pPr marL="0" indent="0" eaLnBrk="1" hangingPunct="1">
              <a:buFont typeface="Arial" panose="020B0604020202020204" pitchFamily="34" charset="0"/>
              <a:buNone/>
            </a:pP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	       </a:t>
            </a:r>
            <a:r>
              <a:rPr lang="en-US" altLang="zh-CN" dirty="0">
                <a:solidFill>
                  <a:srgbClr val="C00000"/>
                </a:solidFill>
                <a:latin typeface="Times New Roman" panose="02020603050405020304" pitchFamily="18" charset="0"/>
                <a:cs typeface="Times New Roman" panose="02020603050405020304" pitchFamily="18" charset="0"/>
              </a:rPr>
              <a:t>1</a:t>
            </a:r>
            <a:r>
              <a:rPr lang="en-US" altLang="zh-CN" dirty="0">
                <a:latin typeface="Times New Roman" panose="02020603050405020304" pitchFamily="18" charset="0"/>
                <a:cs typeface="Times New Roman" panose="02020603050405020304" pitchFamily="18" charset="0"/>
              </a:rPr>
              <a:t> 00000000</a:t>
            </a:r>
          </a:p>
          <a:p>
            <a:pPr marL="0" indent="0" eaLnBrk="1" hangingPunct="1">
              <a:buFont typeface="Arial" panose="020B0604020202020204" pitchFamily="34" charset="0"/>
              <a:buNone/>
            </a:pPr>
            <a:endParaRPr lang="zh-CN" altLang="en-US" sz="2800" dirty="0">
              <a:latin typeface="宋体" panose="02010600030101010101" pitchFamily="2" charset="-122"/>
            </a:endParaRPr>
          </a:p>
          <a:p>
            <a:pPr marL="0" indent="0" eaLnBrk="1" hangingPunct="1">
              <a:buFont typeface="Arial" panose="020B0604020202020204" pitchFamily="34" charset="0"/>
              <a:buNone/>
            </a:pPr>
            <a:r>
              <a:rPr lang="zh-CN" altLang="en-US" sz="2800" dirty="0">
                <a:latin typeface="Times New Roman" panose="02020603050405020304" pitchFamily="18" charset="0"/>
                <a:ea typeface="黑体" panose="02010609060101010101" pitchFamily="2" charset="-122"/>
                <a:cs typeface="Times New Roman" panose="02020603050405020304" pitchFamily="18" charset="0"/>
              </a:rPr>
              <a:t>  结果超出８位（最高位</a:t>
            </a:r>
            <a:r>
              <a:rPr lang="en-US" altLang="zh-CN" sz="2800" dirty="0">
                <a:latin typeface="Times New Roman" panose="02020603050405020304" pitchFamily="18" charset="0"/>
                <a:ea typeface="黑体" panose="02010609060101010101" pitchFamily="2" charset="-122"/>
                <a:cs typeface="Times New Roman" panose="02020603050405020304" pitchFamily="18" charset="0"/>
              </a:rPr>
              <a:t>D</a:t>
            </a:r>
            <a:r>
              <a:rPr lang="en-US" altLang="zh-CN" sz="2800" baseline="-20000" dirty="0">
                <a:latin typeface="Times New Roman" panose="02020603050405020304" pitchFamily="18" charset="0"/>
                <a:ea typeface="黑体" panose="02010609060101010101" pitchFamily="2" charset="-122"/>
                <a:cs typeface="Times New Roman" panose="02020603050405020304" pitchFamily="18" charset="0"/>
              </a:rPr>
              <a:t>7</a:t>
            </a:r>
            <a:r>
              <a:rPr lang="zh-CN" altLang="en-US" sz="2800" dirty="0">
                <a:latin typeface="Times New Roman" panose="02020603050405020304" pitchFamily="18" charset="0"/>
                <a:ea typeface="黑体" panose="02010609060101010101" pitchFamily="2" charset="-122"/>
                <a:cs typeface="Times New Roman" panose="02020603050405020304" pitchFamily="18" charset="0"/>
              </a:rPr>
              <a:t>有进位），发生</a:t>
            </a:r>
            <a:r>
              <a:rPr lang="zh-CN" altLang="en-US" sz="2800"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溢出</a:t>
            </a:r>
          </a:p>
          <a:p>
            <a:pPr marL="0" indent="0" eaLnBrk="1" hangingPunct="1">
              <a:buFont typeface="Arial" panose="020B0604020202020204" pitchFamily="34" charset="0"/>
              <a:buNone/>
            </a:pPr>
            <a:endParaRPr lang="zh-CN" altLang="en-US" sz="2800" dirty="0">
              <a:latin typeface="Times New Roman" panose="02020603050405020304" pitchFamily="18" charset="0"/>
              <a:ea typeface="黑体" panose="02010609060101010101" pitchFamily="2" charset="-122"/>
              <a:cs typeface="Times New Roman" panose="02020603050405020304" pitchFamily="18" charset="0"/>
            </a:endParaRPr>
          </a:p>
          <a:p>
            <a:pPr marL="0" indent="0" eaLnBrk="1" hangingPunct="1">
              <a:buFont typeface="Arial" panose="020B0604020202020204" pitchFamily="34" charset="0"/>
              <a:buNone/>
            </a:pPr>
            <a:r>
              <a:rPr lang="zh-CN" altLang="en-US" sz="2800" dirty="0">
                <a:solidFill>
                  <a:srgbClr val="339933"/>
                </a:solidFill>
                <a:latin typeface="Times New Roman" panose="02020603050405020304" pitchFamily="18" charset="0"/>
                <a:ea typeface="黑体" panose="02010609060101010101" pitchFamily="2" charset="-122"/>
                <a:cs typeface="Times New Roman" panose="02020603050405020304" pitchFamily="18" charset="0"/>
              </a:rPr>
              <a:t>（结果为</a:t>
            </a:r>
            <a:r>
              <a:rPr lang="en-US" altLang="zh-CN" sz="2800" dirty="0">
                <a:solidFill>
                  <a:srgbClr val="339933"/>
                </a:solidFill>
                <a:latin typeface="Times New Roman" panose="02020603050405020304" pitchFamily="18" charset="0"/>
                <a:ea typeface="黑体" panose="02010609060101010101" pitchFamily="2" charset="-122"/>
                <a:cs typeface="Times New Roman" panose="02020603050405020304" pitchFamily="18" charset="0"/>
              </a:rPr>
              <a:t>256</a:t>
            </a:r>
            <a:r>
              <a:rPr lang="zh-CN" altLang="en-US" sz="2800" dirty="0">
                <a:solidFill>
                  <a:srgbClr val="339933"/>
                </a:solidFill>
                <a:latin typeface="Times New Roman" panose="02020603050405020304" pitchFamily="18" charset="0"/>
                <a:ea typeface="黑体" panose="02010609060101010101" pitchFamily="2" charset="-122"/>
                <a:cs typeface="Times New Roman" panose="02020603050405020304" pitchFamily="18" charset="0"/>
              </a:rPr>
              <a:t>，超出８位二进制数所能表示的范围0~</a:t>
            </a:r>
            <a:r>
              <a:rPr lang="en-US" altLang="zh-CN" sz="2800" dirty="0">
                <a:solidFill>
                  <a:srgbClr val="339933"/>
                </a:solidFill>
                <a:latin typeface="Times New Roman" panose="02020603050405020304" pitchFamily="18" charset="0"/>
                <a:ea typeface="黑体" panose="02010609060101010101" pitchFamily="2" charset="-122"/>
                <a:cs typeface="Times New Roman" panose="02020603050405020304" pitchFamily="18" charset="0"/>
              </a:rPr>
              <a:t>255</a:t>
            </a:r>
            <a:r>
              <a:rPr lang="zh-CN" altLang="en-US" sz="2800" dirty="0">
                <a:solidFill>
                  <a:srgbClr val="339933"/>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sz="2800" dirty="0">
                <a:latin typeface="宋体" panose="02010600030101010101" pitchFamily="2" charset="-122"/>
              </a:rPr>
              <a:t>　　</a:t>
            </a: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sp>
        <p:nvSpPr>
          <p:cNvPr id="2" name="Line 7"/>
          <p:cNvSpPr>
            <a:spLocks noChangeShapeType="1"/>
          </p:cNvSpPr>
          <p:nvPr/>
        </p:nvSpPr>
        <p:spPr bwMode="auto">
          <a:xfrm>
            <a:off x="2648744" y="2852936"/>
            <a:ext cx="3384550" cy="0"/>
          </a:xfrm>
          <a:prstGeom prst="line">
            <a:avLst/>
          </a:prstGeom>
          <a:noFill/>
          <a:ln w="9525" algn="ctr">
            <a:solidFill>
              <a:srgbClr val="000000"/>
            </a:solidFill>
            <a:round/>
          </a:ln>
          <a:extLst>
            <a:ext uri="{909E8E84-426E-40DD-AFC4-6F175D3DCCD1}">
              <a14:hiddenFill xmlns:a14="http://schemas.microsoft.com/office/drawing/2010/main" xmlns="">
                <a:noFill/>
              </a14:hiddenFill>
            </a:ext>
          </a:extLst>
        </p:spPr>
        <p:txBody>
          <a:bodyPr/>
          <a:lstStyle/>
          <a:p>
            <a:endParaRPr lang="zh-CN" altLang="en-US"/>
          </a:p>
        </p:txBody>
      </p:sp>
    </p:spTree>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a:t>
            </a:r>
            <a:r>
              <a:rPr lang="en-US" altLang="zh-CN" dirty="0">
                <a:latin typeface="黑体" panose="02010609060101010101" pitchFamily="2" charset="-122"/>
                <a:ea typeface="黑体" panose="02010609060101010101" pitchFamily="2" charset="-122"/>
              </a:rPr>
              <a:t>3</a:t>
            </a:r>
            <a:r>
              <a:rPr lang="zh-CN" altLang="en-US" dirty="0">
                <a:latin typeface="黑体" panose="02010609060101010101" pitchFamily="2" charset="-122"/>
                <a:ea typeface="黑体" panose="02010609060101010101" pitchFamily="2" charset="-122"/>
              </a:rPr>
              <a:t>）逻辑运算</a:t>
            </a:r>
          </a:p>
        </p:txBody>
      </p:sp>
      <p:sp>
        <p:nvSpPr>
          <p:cNvPr id="18435" name="Rectangle 3"/>
          <p:cNvSpPr>
            <a:spLocks noGrp="1" noChangeArrowheads="1"/>
          </p:cNvSpPr>
          <p:nvPr>
            <p:ph type="body" idx="1"/>
          </p:nvPr>
        </p:nvSpPr>
        <p:spPr>
          <a:xfrm>
            <a:off x="495300" y="1628800"/>
            <a:ext cx="9066212" cy="3591172"/>
          </a:xfrm>
        </p:spPr>
        <p:txBody>
          <a:bodyPr/>
          <a:lstStyle/>
          <a:p>
            <a:pPr eaLnBrk="1" hangingPunct="1">
              <a:buClr>
                <a:schemeClr val="tx1"/>
              </a:buClr>
              <a:buFont typeface="Wingdings" panose="05000000000000000000" pitchFamily="2" charset="2"/>
              <a:buChar char="Ø"/>
            </a:pPr>
            <a:r>
              <a:rPr lang="zh-CN" altLang="en-US" dirty="0"/>
              <a:t>与</a:t>
            </a:r>
            <a:r>
              <a:rPr lang="en-US" altLang="zh-CN" dirty="0"/>
              <a:t>(</a:t>
            </a:r>
            <a:r>
              <a:rPr lang="en-US" altLang="zh-CN" dirty="0">
                <a:latin typeface="宋体" panose="02010600030101010101" pitchFamily="2" charset="-122"/>
              </a:rPr>
              <a:t>∧</a:t>
            </a:r>
            <a:r>
              <a:rPr lang="en-US" altLang="zh-CN" dirty="0"/>
              <a:t>)</a:t>
            </a:r>
            <a:r>
              <a:rPr lang="zh-CN" altLang="en-US" dirty="0"/>
              <a:t>、或</a:t>
            </a:r>
            <a:r>
              <a:rPr lang="en-US" altLang="zh-CN" dirty="0"/>
              <a:t>(</a:t>
            </a:r>
            <a:r>
              <a:rPr lang="en-US" altLang="zh-CN" dirty="0">
                <a:latin typeface="宋体" panose="02010600030101010101" pitchFamily="2" charset="-122"/>
              </a:rPr>
              <a:t>∨</a:t>
            </a:r>
            <a:r>
              <a:rPr lang="en-US" altLang="zh-CN" dirty="0"/>
              <a:t>)</a:t>
            </a:r>
            <a:r>
              <a:rPr lang="zh-CN" altLang="en-US" dirty="0"/>
              <a:t>、非</a:t>
            </a:r>
            <a:r>
              <a:rPr lang="en-US" altLang="zh-CN" dirty="0"/>
              <a:t>(</a:t>
            </a:r>
            <a:r>
              <a:rPr lang="en-US" altLang="zh-CN" b="1" dirty="0">
                <a:latin typeface="宋体" panose="02010600030101010101" pitchFamily="2" charset="-122"/>
              </a:rPr>
              <a:t>▔</a:t>
            </a:r>
            <a:r>
              <a:rPr lang="en-US" altLang="zh-CN" dirty="0"/>
              <a:t>)</a:t>
            </a:r>
            <a:r>
              <a:rPr lang="zh-CN" altLang="en-US" dirty="0"/>
              <a:t> 、异或</a:t>
            </a:r>
            <a:r>
              <a:rPr lang="en-US" altLang="zh-CN" dirty="0"/>
              <a:t>(</a:t>
            </a:r>
            <a:r>
              <a:rPr lang="en-US" altLang="zh-CN" dirty="0">
                <a:latin typeface="宋体" panose="02010600030101010101" pitchFamily="2" charset="-122"/>
              </a:rPr>
              <a:t>⊕</a:t>
            </a:r>
            <a:r>
              <a:rPr lang="en-US" altLang="zh-CN" dirty="0"/>
              <a:t>)</a:t>
            </a:r>
          </a:p>
          <a:p>
            <a:pPr eaLnBrk="1" hangingPunct="1">
              <a:buClr>
                <a:schemeClr val="tx1"/>
              </a:buClr>
              <a:buFont typeface="Wingdings" panose="05000000000000000000" pitchFamily="2" charset="2"/>
              <a:buChar char="Ø"/>
            </a:pPr>
            <a:endParaRPr lang="zh-CN" altLang="en-US" dirty="0"/>
          </a:p>
          <a:p>
            <a:pPr eaLnBrk="1" hangingPunct="1">
              <a:buClr>
                <a:schemeClr val="tx1"/>
              </a:buClr>
              <a:buFont typeface="Wingdings" panose="05000000000000000000" pitchFamily="2" charset="2"/>
              <a:buChar char="Ø"/>
            </a:pPr>
            <a:r>
              <a:rPr lang="zh-CN" altLang="en-US" dirty="0"/>
              <a:t>特点：按位运算，无进借位</a:t>
            </a:r>
          </a:p>
          <a:p>
            <a:pPr eaLnBrk="1" hangingPunct="1">
              <a:buClr>
                <a:schemeClr val="tx1"/>
              </a:buClr>
              <a:buFont typeface="Wingdings" panose="05000000000000000000" pitchFamily="2" charset="2"/>
              <a:buChar char="Ø"/>
            </a:pPr>
            <a:endParaRPr lang="zh-CN" altLang="en-US" dirty="0"/>
          </a:p>
          <a:p>
            <a:pPr eaLnBrk="1" hangingPunct="1">
              <a:buClr>
                <a:schemeClr val="tx1"/>
              </a:buClr>
              <a:buFont typeface="Wingdings" panose="05000000000000000000" pitchFamily="2" charset="2"/>
              <a:buChar char="Ø"/>
            </a:pPr>
            <a:r>
              <a:rPr lang="zh-CN" altLang="en-US" dirty="0"/>
              <a:t>运算规则</a:t>
            </a:r>
          </a:p>
          <a:p>
            <a:pPr eaLnBrk="1" hangingPunct="1">
              <a:buFont typeface="Arial" panose="020B0604020202020204" pitchFamily="34" charset="0"/>
              <a:buNone/>
            </a:pPr>
            <a:r>
              <a:rPr lang="zh-CN" altLang="en-US" dirty="0">
                <a:solidFill>
                  <a:srgbClr val="FFFF00"/>
                </a:solidFill>
              </a:rPr>
              <a:t>	</a:t>
            </a:r>
            <a:r>
              <a:rPr lang="zh-CN" altLang="en-US" dirty="0"/>
              <a:t>	</a:t>
            </a:r>
            <a:r>
              <a:rPr lang="en-US" altLang="zh-CN" dirty="0"/>
              <a:t>…..</a:t>
            </a:r>
          </a:p>
        </p:txBody>
      </p:sp>
    </p:spTree>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sz="4400" dirty="0"/>
              <a:t>逻辑运算的运用</a:t>
            </a:r>
            <a:endParaRPr lang="zh-CN" altLang="en-US" dirty="0">
              <a:ea typeface="宋体" panose="02010600030101010101" pitchFamily="2" charset="-122"/>
            </a:endParaRPr>
          </a:p>
        </p:txBody>
      </p:sp>
      <p:sp>
        <p:nvSpPr>
          <p:cNvPr id="5" name="Rectangle 1027"/>
          <p:cNvSpPr>
            <a:spLocks noGrp="1" noChangeArrowheads="1"/>
          </p:cNvSpPr>
          <p:nvPr>
            <p:ph type="body" idx="1"/>
          </p:nvPr>
        </p:nvSpPr>
        <p:spPr>
          <a:xfrm>
            <a:off x="476993" y="1340768"/>
            <a:ext cx="9066213" cy="5904656"/>
          </a:xfrm>
        </p:spPr>
        <p:txBody>
          <a:bodyPr/>
          <a:lstStyle/>
          <a:p>
            <a:pPr eaLnBrk="1" hangingPunct="1">
              <a:buFont typeface="Arial" panose="020B0604020202020204" pitchFamily="34" charset="0"/>
              <a:buNone/>
            </a:pPr>
            <a:r>
              <a:rPr lang="zh-CN" altLang="en-US" sz="2000" dirty="0">
                <a:latin typeface="Times New Roman" panose="02020603050405020304" pitchFamily="18" charset="0"/>
                <a:cs typeface="Times New Roman" panose="02020603050405020304" pitchFamily="18" charset="0"/>
              </a:rPr>
              <a:t>    </a:t>
            </a:r>
            <a:r>
              <a:rPr lang="zh-CN" altLang="en-US" sz="2800" dirty="0">
                <a:latin typeface="Times New Roman" panose="02020603050405020304" pitchFamily="18" charset="0"/>
                <a:cs typeface="Times New Roman" panose="02020603050405020304" pitchFamily="18" charset="0"/>
              </a:rPr>
              <a:t>已知：</a:t>
            </a:r>
            <a:r>
              <a:rPr lang="zh-CN" altLang="en-US" sz="2800" dirty="0">
                <a:solidFill>
                  <a:srgbClr val="0000FF"/>
                </a:solidFill>
                <a:latin typeface="Times New Roman" panose="02020603050405020304" pitchFamily="18" charset="0"/>
                <a:cs typeface="Times New Roman" panose="02020603050405020304" pitchFamily="18" charset="0"/>
              </a:rPr>
              <a:t>数据</a:t>
            </a:r>
            <a:r>
              <a:rPr lang="en-US" altLang="zh-CN" sz="2800" dirty="0">
                <a:solidFill>
                  <a:srgbClr val="0000FF"/>
                </a:solidFill>
                <a:latin typeface="Times New Roman" panose="02020603050405020304" pitchFamily="18" charset="0"/>
                <a:cs typeface="Times New Roman" panose="02020603050405020304" pitchFamily="18" charset="0"/>
              </a:rPr>
              <a:t>D (D</a:t>
            </a:r>
            <a:r>
              <a:rPr lang="en-US" altLang="zh-CN" sz="2800" baseline="-20000" dirty="0">
                <a:solidFill>
                  <a:srgbClr val="0000FF"/>
                </a:solidFill>
                <a:latin typeface="Times New Roman" panose="02020603050405020304" pitchFamily="18" charset="0"/>
                <a:cs typeface="Times New Roman" panose="02020603050405020304" pitchFamily="18" charset="0"/>
              </a:rPr>
              <a:t>7</a:t>
            </a:r>
            <a:r>
              <a:rPr lang="en-US" altLang="zh-CN" sz="2800" dirty="0">
                <a:solidFill>
                  <a:srgbClr val="0000FF"/>
                </a:solidFill>
                <a:latin typeface="Times New Roman" panose="02020603050405020304" pitchFamily="18" charset="0"/>
                <a:cs typeface="Times New Roman" panose="02020603050405020304" pitchFamily="18" charset="0"/>
              </a:rPr>
              <a:t>D</a:t>
            </a:r>
            <a:r>
              <a:rPr lang="en-US" altLang="zh-CN" sz="2800" baseline="-20000" dirty="0">
                <a:solidFill>
                  <a:srgbClr val="0000FF"/>
                </a:solidFill>
                <a:latin typeface="Times New Roman" panose="02020603050405020304" pitchFamily="18" charset="0"/>
                <a:cs typeface="Times New Roman" panose="02020603050405020304" pitchFamily="18" charset="0"/>
              </a:rPr>
              <a:t>6</a:t>
            </a:r>
            <a:r>
              <a:rPr lang="en-US" altLang="zh-CN" sz="2800" dirty="0">
                <a:solidFill>
                  <a:srgbClr val="0000FF"/>
                </a:solidFill>
                <a:latin typeface="Times New Roman" panose="02020603050405020304" pitchFamily="18" charset="0"/>
                <a:cs typeface="Times New Roman" panose="02020603050405020304" pitchFamily="18" charset="0"/>
              </a:rPr>
              <a:t>……D</a:t>
            </a:r>
            <a:r>
              <a:rPr lang="en-US" altLang="zh-CN" sz="2800" baseline="-20000" dirty="0">
                <a:solidFill>
                  <a:srgbClr val="0000FF"/>
                </a:solidFill>
                <a:latin typeface="Times New Roman" panose="02020603050405020304" pitchFamily="18" charset="0"/>
                <a:cs typeface="Times New Roman" panose="02020603050405020304" pitchFamily="18" charset="0"/>
              </a:rPr>
              <a:t>0</a:t>
            </a:r>
            <a:r>
              <a:rPr lang="en-US" altLang="zh-CN" sz="2800" dirty="0">
                <a:solidFill>
                  <a:srgbClr val="0000FF"/>
                </a:solidFill>
                <a:latin typeface="Times New Roman" panose="02020603050405020304" pitchFamily="18" charset="0"/>
                <a:cs typeface="Times New Roman" panose="02020603050405020304" pitchFamily="18" charset="0"/>
              </a:rPr>
              <a:t>)</a:t>
            </a:r>
            <a:endParaRPr lang="zh-CN" altLang="en-US" sz="2800" baseline="-20000" dirty="0">
              <a:solidFill>
                <a:srgbClr val="0000FF"/>
              </a:solidFill>
              <a:latin typeface="Times New Roman" panose="02020603050405020304" pitchFamily="18" charset="0"/>
              <a:cs typeface="Times New Roman" panose="02020603050405020304" pitchFamily="18" charset="0"/>
            </a:endParaRPr>
          </a:p>
          <a:p>
            <a:pPr eaLnBrk="1" hangingPunct="1">
              <a:buClr>
                <a:schemeClr val="tx1"/>
              </a:buClr>
              <a:buFont typeface="Wingdings" panose="05000000000000000000" pitchFamily="2" charset="2"/>
              <a:buChar char="Ø"/>
            </a:pPr>
            <a:r>
              <a:rPr lang="zh-CN" altLang="en-US" sz="2000" dirty="0">
                <a:latin typeface="Times New Roman" panose="02020603050405020304" pitchFamily="18" charset="0"/>
                <a:cs typeface="Times New Roman" panose="02020603050405020304" pitchFamily="18" charset="0"/>
              </a:rPr>
              <a:t>与</a:t>
            </a:r>
            <a:r>
              <a:rPr lang="en-US" altLang="zh-CN" sz="2000" dirty="0">
                <a:latin typeface="Times New Roman" panose="02020603050405020304" pitchFamily="18" charset="0"/>
                <a:cs typeface="Times New Roman" panose="02020603050405020304" pitchFamily="18" charset="0"/>
              </a:rPr>
              <a:t>(∧)</a:t>
            </a:r>
            <a:r>
              <a:rPr lang="zh-CN" altLang="en-US" sz="2000" dirty="0">
                <a:latin typeface="Times New Roman" panose="02020603050405020304" pitchFamily="18" charset="0"/>
                <a:cs typeface="Times New Roman" panose="02020603050405020304" pitchFamily="18" charset="0"/>
              </a:rPr>
              <a:t>      字节操作——</a:t>
            </a:r>
            <a:r>
              <a:rPr lang="zh-CN" altLang="en-US" sz="2000" dirty="0">
                <a:solidFill>
                  <a:srgbClr val="C00000"/>
                </a:solidFill>
                <a:latin typeface="Times New Roman" panose="02020603050405020304" pitchFamily="18" charset="0"/>
                <a:cs typeface="Times New Roman" panose="02020603050405020304" pitchFamily="18" charset="0"/>
              </a:rPr>
              <a:t>数据清0： </a:t>
            </a:r>
            <a:r>
              <a:rPr lang="en-US" altLang="zh-CN" sz="2000" dirty="0">
                <a:solidFill>
                  <a:srgbClr val="C00000"/>
                </a:solidFill>
                <a:latin typeface="Times New Roman" panose="02020603050405020304" pitchFamily="18" charset="0"/>
                <a:cs typeface="Times New Roman" panose="02020603050405020304" pitchFamily="18" charset="0"/>
              </a:rPr>
              <a:t>D∧00H</a:t>
            </a:r>
          </a:p>
          <a:p>
            <a:pPr eaLnBrk="1" hangingPunct="1">
              <a:buFont typeface="Arial" panose="020B0604020202020204" pitchFamily="34" charset="0"/>
              <a:buNone/>
            </a:pPr>
            <a:r>
              <a:rPr lang="zh-CN" altLang="en-US" sz="2000" dirty="0">
                <a:latin typeface="Times New Roman" panose="02020603050405020304" pitchFamily="18" charset="0"/>
                <a:cs typeface="Times New Roman" panose="02020603050405020304" pitchFamily="18" charset="0"/>
              </a:rPr>
              <a:t>                          位操作——</a:t>
            </a:r>
            <a:r>
              <a:rPr lang="en-US" altLang="zh-CN" sz="2000" dirty="0">
                <a:solidFill>
                  <a:srgbClr val="C00000"/>
                </a:solidFill>
                <a:latin typeface="Times New Roman" panose="02020603050405020304" pitchFamily="18" charset="0"/>
                <a:cs typeface="Times New Roman" panose="02020603050405020304" pitchFamily="18" charset="0"/>
              </a:rPr>
              <a:t>D</a:t>
            </a:r>
            <a:r>
              <a:rPr lang="en-US" altLang="zh-CN" sz="2000" baseline="-20000" dirty="0">
                <a:solidFill>
                  <a:srgbClr val="C00000"/>
                </a:solidFill>
                <a:latin typeface="Times New Roman" panose="02020603050405020304" pitchFamily="18" charset="0"/>
                <a:cs typeface="Times New Roman" panose="02020603050405020304" pitchFamily="18" charset="0"/>
              </a:rPr>
              <a:t>5</a:t>
            </a:r>
            <a:r>
              <a:rPr lang="zh-CN" altLang="en-US" sz="2000" dirty="0">
                <a:solidFill>
                  <a:srgbClr val="C00000"/>
                </a:solidFill>
                <a:latin typeface="Times New Roman" panose="02020603050405020304" pitchFamily="18" charset="0"/>
                <a:cs typeface="Times New Roman" panose="02020603050405020304" pitchFamily="18" charset="0"/>
              </a:rPr>
              <a:t>位清0，其它位不变：</a:t>
            </a:r>
            <a:r>
              <a:rPr lang="en-US" altLang="zh-CN" sz="2000" dirty="0">
                <a:solidFill>
                  <a:srgbClr val="C00000"/>
                </a:solidFill>
                <a:latin typeface="Times New Roman" panose="02020603050405020304" pitchFamily="18" charset="0"/>
                <a:cs typeface="Times New Roman" panose="02020603050405020304" pitchFamily="18" charset="0"/>
              </a:rPr>
              <a:t>D∧11011111 B</a:t>
            </a:r>
          </a:p>
          <a:p>
            <a:pPr eaLnBrk="1" hangingPunct="1">
              <a:buFont typeface="Arial" panose="020B0604020202020204" pitchFamily="34" charset="0"/>
              <a:buNone/>
            </a:pPr>
            <a:endParaRPr lang="en-US" altLang="zh-CN" sz="2000" dirty="0">
              <a:latin typeface="Times New Roman" panose="02020603050405020304" pitchFamily="18" charset="0"/>
              <a:cs typeface="Times New Roman" panose="02020603050405020304" pitchFamily="18" charset="0"/>
            </a:endParaRPr>
          </a:p>
          <a:p>
            <a:pPr eaLnBrk="1" hangingPunct="1">
              <a:buClr>
                <a:schemeClr val="tx1"/>
              </a:buClr>
              <a:buFont typeface="Wingdings" panose="05000000000000000000" pitchFamily="2" charset="2"/>
              <a:buChar char="Ø"/>
            </a:pPr>
            <a:r>
              <a:rPr lang="zh-CN" altLang="en-US" sz="2000" dirty="0">
                <a:latin typeface="Times New Roman" panose="02020603050405020304" pitchFamily="18" charset="0"/>
                <a:cs typeface="Times New Roman" panose="02020603050405020304" pitchFamily="18" charset="0"/>
              </a:rPr>
              <a:t>或</a:t>
            </a:r>
            <a:r>
              <a:rPr lang="en-US" altLang="zh-CN" sz="2000" dirty="0">
                <a:latin typeface="Times New Roman" panose="02020603050405020304" pitchFamily="18" charset="0"/>
                <a:cs typeface="Times New Roman" panose="02020603050405020304" pitchFamily="18" charset="0"/>
              </a:rPr>
              <a:t>(∨)</a:t>
            </a:r>
            <a:r>
              <a:rPr lang="zh-CN" altLang="en-US" sz="2000" dirty="0">
                <a:latin typeface="Times New Roman" panose="02020603050405020304" pitchFamily="18" charset="0"/>
                <a:cs typeface="Times New Roman" panose="02020603050405020304" pitchFamily="18" charset="0"/>
              </a:rPr>
              <a:t>     字节操作——</a:t>
            </a:r>
            <a:r>
              <a:rPr lang="zh-CN" altLang="en-US" sz="2000" dirty="0">
                <a:solidFill>
                  <a:srgbClr val="C00000"/>
                </a:solidFill>
                <a:latin typeface="Times New Roman" panose="02020603050405020304" pitchFamily="18" charset="0"/>
                <a:cs typeface="Times New Roman" panose="02020603050405020304" pitchFamily="18" charset="0"/>
              </a:rPr>
              <a:t>数据置1： </a:t>
            </a:r>
            <a:r>
              <a:rPr lang="en-US" altLang="zh-CN" sz="2000" dirty="0">
                <a:solidFill>
                  <a:srgbClr val="C00000"/>
                </a:solidFill>
                <a:latin typeface="Times New Roman" panose="02020603050405020304" pitchFamily="18" charset="0"/>
                <a:cs typeface="Times New Roman" panose="02020603050405020304" pitchFamily="18" charset="0"/>
              </a:rPr>
              <a:t>D∨0FFH</a:t>
            </a:r>
          </a:p>
          <a:p>
            <a:pPr eaLnBrk="1" hangingPunct="1">
              <a:buFont typeface="Arial" panose="020B0604020202020204" pitchFamily="34" charset="0"/>
              <a:buNone/>
            </a:pPr>
            <a:r>
              <a:rPr lang="zh-CN" altLang="en-US" sz="2000" dirty="0">
                <a:latin typeface="Times New Roman" panose="02020603050405020304" pitchFamily="18" charset="0"/>
                <a:cs typeface="Times New Roman" panose="02020603050405020304" pitchFamily="18" charset="0"/>
              </a:rPr>
              <a:t>                         位操作——</a:t>
            </a:r>
            <a:r>
              <a:rPr lang="en-US" altLang="zh-CN" sz="2000" dirty="0">
                <a:solidFill>
                  <a:srgbClr val="C00000"/>
                </a:solidFill>
                <a:latin typeface="Times New Roman" panose="02020603050405020304" pitchFamily="18" charset="0"/>
                <a:cs typeface="Times New Roman" panose="02020603050405020304" pitchFamily="18" charset="0"/>
              </a:rPr>
              <a:t>D</a:t>
            </a:r>
            <a:r>
              <a:rPr lang="en-US" altLang="zh-CN" sz="2000" baseline="-20000" dirty="0">
                <a:solidFill>
                  <a:srgbClr val="C00000"/>
                </a:solidFill>
                <a:latin typeface="Times New Roman" panose="02020603050405020304" pitchFamily="18" charset="0"/>
                <a:cs typeface="Times New Roman" panose="02020603050405020304" pitchFamily="18" charset="0"/>
              </a:rPr>
              <a:t>5</a:t>
            </a:r>
            <a:r>
              <a:rPr lang="zh-CN" altLang="en-US" sz="2000" dirty="0">
                <a:solidFill>
                  <a:srgbClr val="C00000"/>
                </a:solidFill>
                <a:latin typeface="Times New Roman" panose="02020603050405020304" pitchFamily="18" charset="0"/>
                <a:cs typeface="Times New Roman" panose="02020603050405020304" pitchFamily="18" charset="0"/>
              </a:rPr>
              <a:t>位置1，其它位不变：</a:t>
            </a:r>
            <a:r>
              <a:rPr lang="en-US" altLang="zh-CN" sz="2000" dirty="0">
                <a:solidFill>
                  <a:srgbClr val="C00000"/>
                </a:solidFill>
                <a:latin typeface="Times New Roman" panose="02020603050405020304" pitchFamily="18" charset="0"/>
                <a:cs typeface="Times New Roman" panose="02020603050405020304" pitchFamily="18" charset="0"/>
              </a:rPr>
              <a:t>D∨00100000 B</a:t>
            </a:r>
          </a:p>
          <a:p>
            <a:pPr eaLnBrk="1" hangingPunct="1">
              <a:buFont typeface="Arial" panose="020B0604020202020204" pitchFamily="34" charset="0"/>
              <a:buNone/>
            </a:pPr>
            <a:endParaRPr lang="en-US" altLang="zh-CN" sz="2000" dirty="0">
              <a:latin typeface="Times New Roman" panose="02020603050405020304" pitchFamily="18" charset="0"/>
              <a:cs typeface="Times New Roman" panose="02020603050405020304" pitchFamily="18" charset="0"/>
            </a:endParaRPr>
          </a:p>
          <a:p>
            <a:pPr eaLnBrk="1" hangingPunct="1">
              <a:buClr>
                <a:schemeClr val="tx1"/>
              </a:buClr>
              <a:buFont typeface="Wingdings" panose="05000000000000000000" pitchFamily="2" charset="2"/>
              <a:buChar char="Ø"/>
            </a:pPr>
            <a:r>
              <a:rPr lang="zh-CN" altLang="en-US" sz="2000" dirty="0">
                <a:latin typeface="Times New Roman" panose="02020603050405020304" pitchFamily="18" charset="0"/>
                <a:cs typeface="Times New Roman" panose="02020603050405020304" pitchFamily="18" charset="0"/>
              </a:rPr>
              <a:t>非</a:t>
            </a:r>
            <a:r>
              <a:rPr lang="en-US" altLang="zh-CN" sz="2000" dirty="0">
                <a:latin typeface="Times New Roman" panose="02020603050405020304" pitchFamily="18" charset="0"/>
                <a:cs typeface="Times New Roman" panose="02020603050405020304" pitchFamily="18" charset="0"/>
              </a:rPr>
              <a:t>(</a:t>
            </a:r>
            <a:r>
              <a:rPr lang="en-US" altLang="zh-CN" sz="2000" b="1"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a:t>
            </a:r>
            <a:r>
              <a:rPr lang="zh-CN" altLang="en-US" sz="2000" dirty="0">
                <a:latin typeface="Times New Roman" panose="02020603050405020304" pitchFamily="18" charset="0"/>
                <a:cs typeface="Times New Roman" panose="02020603050405020304" pitchFamily="18" charset="0"/>
              </a:rPr>
              <a:t>     字节操作——</a:t>
            </a:r>
            <a:r>
              <a:rPr lang="zh-CN" altLang="en-US" sz="2000" dirty="0">
                <a:solidFill>
                  <a:srgbClr val="C00000"/>
                </a:solidFill>
                <a:latin typeface="Times New Roman" panose="02020603050405020304" pitchFamily="18" charset="0"/>
                <a:cs typeface="Times New Roman" panose="02020603050405020304" pitchFamily="18" charset="0"/>
              </a:rPr>
              <a:t>数据取反</a:t>
            </a:r>
            <a:r>
              <a:rPr lang="en-US" altLang="zh-CN" sz="2000" dirty="0">
                <a:solidFill>
                  <a:srgbClr val="C00000"/>
                </a:solidFill>
                <a:latin typeface="Times New Roman" panose="02020603050405020304" pitchFamily="18" charset="0"/>
                <a:cs typeface="Times New Roman" panose="02020603050405020304" pitchFamily="18" charset="0"/>
              </a:rPr>
              <a:t>： D</a:t>
            </a:r>
          </a:p>
          <a:p>
            <a:pPr eaLnBrk="1" hangingPunct="1"/>
            <a:endParaRPr lang="zh-CN" altLang="en-US" sz="2000" dirty="0">
              <a:latin typeface="Times New Roman" panose="02020603050405020304" pitchFamily="18" charset="0"/>
              <a:cs typeface="Times New Roman" panose="02020603050405020304" pitchFamily="18" charset="0"/>
            </a:endParaRPr>
          </a:p>
          <a:p>
            <a:pPr eaLnBrk="1" hangingPunct="1">
              <a:buClr>
                <a:schemeClr val="tx1"/>
              </a:buClr>
              <a:buFont typeface="Wingdings" panose="05000000000000000000" pitchFamily="2" charset="2"/>
              <a:buChar char="Ø"/>
            </a:pPr>
            <a:r>
              <a:rPr lang="zh-CN" altLang="en-US" sz="2000" dirty="0">
                <a:latin typeface="Times New Roman" panose="02020603050405020304" pitchFamily="18" charset="0"/>
                <a:cs typeface="Times New Roman" panose="02020603050405020304" pitchFamily="18" charset="0"/>
              </a:rPr>
              <a:t>异或</a:t>
            </a:r>
            <a:r>
              <a:rPr lang="en-US" altLang="zh-CN" sz="2000" dirty="0">
                <a:latin typeface="Times New Roman" panose="02020603050405020304" pitchFamily="18" charset="0"/>
                <a:cs typeface="Times New Roman" panose="02020603050405020304" pitchFamily="18" charset="0"/>
              </a:rPr>
              <a:t>(⊕)</a:t>
            </a:r>
            <a:r>
              <a:rPr lang="zh-CN" altLang="en-US" sz="2000" dirty="0">
                <a:solidFill>
                  <a:schemeClr val="folHlink"/>
                </a:solidFill>
                <a:latin typeface="Times New Roman" panose="02020603050405020304" pitchFamily="18" charset="0"/>
                <a:cs typeface="Times New Roman" panose="02020603050405020304" pitchFamily="18" charset="0"/>
              </a:rPr>
              <a:t> </a:t>
            </a:r>
            <a:r>
              <a:rPr lang="zh-CN" altLang="en-US" sz="2000" dirty="0">
                <a:latin typeface="Times New Roman" panose="02020603050405020304" pitchFamily="18" charset="0"/>
                <a:cs typeface="Times New Roman" panose="02020603050405020304" pitchFamily="18" charset="0"/>
              </a:rPr>
              <a:t>字节操作——</a:t>
            </a:r>
            <a:r>
              <a:rPr lang="zh-CN" altLang="en-US" sz="2000" dirty="0">
                <a:solidFill>
                  <a:srgbClr val="C00000"/>
                </a:solidFill>
                <a:latin typeface="Times New Roman" panose="02020603050405020304" pitchFamily="18" charset="0"/>
                <a:cs typeface="Times New Roman" panose="02020603050405020304" pitchFamily="18" charset="0"/>
              </a:rPr>
              <a:t>数据取反： </a:t>
            </a:r>
            <a:r>
              <a:rPr lang="en-US" altLang="zh-CN" sz="2000" dirty="0">
                <a:solidFill>
                  <a:srgbClr val="C00000"/>
                </a:solidFill>
                <a:latin typeface="Times New Roman" panose="02020603050405020304" pitchFamily="18" charset="0"/>
                <a:cs typeface="Times New Roman" panose="02020603050405020304" pitchFamily="18" charset="0"/>
              </a:rPr>
              <a:t>D⊕0FFH</a:t>
            </a:r>
          </a:p>
          <a:p>
            <a:pPr eaLnBrk="1" hangingPunct="1">
              <a:buFont typeface="Arial" panose="020B0604020202020204" pitchFamily="34" charset="0"/>
              <a:buNone/>
            </a:pPr>
            <a:r>
              <a:rPr lang="zh-CN" altLang="en-US" sz="2000" dirty="0">
                <a:latin typeface="Times New Roman" panose="02020603050405020304" pitchFamily="18" charset="0"/>
                <a:cs typeface="Times New Roman" panose="02020603050405020304" pitchFamily="18" charset="0"/>
              </a:rPr>
              <a:t>                         位操作——</a:t>
            </a:r>
            <a:r>
              <a:rPr lang="en-US" altLang="zh-CN" sz="2000" dirty="0">
                <a:solidFill>
                  <a:srgbClr val="C00000"/>
                </a:solidFill>
                <a:latin typeface="Times New Roman" panose="02020603050405020304" pitchFamily="18" charset="0"/>
                <a:cs typeface="Times New Roman" panose="02020603050405020304" pitchFamily="18" charset="0"/>
              </a:rPr>
              <a:t>D</a:t>
            </a:r>
            <a:r>
              <a:rPr lang="en-US" altLang="zh-CN" sz="2000" baseline="-20000" dirty="0">
                <a:solidFill>
                  <a:srgbClr val="C00000"/>
                </a:solidFill>
                <a:latin typeface="Times New Roman" panose="02020603050405020304" pitchFamily="18" charset="0"/>
                <a:cs typeface="Times New Roman" panose="02020603050405020304" pitchFamily="18" charset="0"/>
              </a:rPr>
              <a:t>5</a:t>
            </a:r>
            <a:r>
              <a:rPr lang="zh-CN" altLang="en-US" sz="2000" dirty="0">
                <a:solidFill>
                  <a:srgbClr val="C00000"/>
                </a:solidFill>
                <a:latin typeface="Times New Roman" panose="02020603050405020304" pitchFamily="18" charset="0"/>
                <a:cs typeface="Times New Roman" panose="02020603050405020304" pitchFamily="18" charset="0"/>
              </a:rPr>
              <a:t>位取反，其它位不变：</a:t>
            </a:r>
            <a:r>
              <a:rPr lang="en-US" altLang="zh-CN" sz="2000" dirty="0">
                <a:solidFill>
                  <a:srgbClr val="C00000"/>
                </a:solidFill>
                <a:latin typeface="Times New Roman" panose="02020603050405020304" pitchFamily="18" charset="0"/>
                <a:cs typeface="Times New Roman" panose="02020603050405020304" pitchFamily="18" charset="0"/>
              </a:rPr>
              <a:t>D⊕00100000B</a:t>
            </a:r>
          </a:p>
        </p:txBody>
      </p:sp>
      <p:sp>
        <p:nvSpPr>
          <p:cNvPr id="4" name="Line 1028"/>
          <p:cNvSpPr>
            <a:spLocks noChangeShapeType="1"/>
          </p:cNvSpPr>
          <p:nvPr/>
        </p:nvSpPr>
        <p:spPr bwMode="auto">
          <a:xfrm>
            <a:off x="4736976" y="4365104"/>
            <a:ext cx="228600" cy="0"/>
          </a:xfrm>
          <a:prstGeom prst="line">
            <a:avLst/>
          </a:prstGeom>
          <a:noFill/>
          <a:ln w="28575" algn="ctr">
            <a:solidFill>
              <a:srgbClr val="800080"/>
            </a:solidFill>
            <a:round/>
          </a:ln>
          <a:extLst>
            <a:ext uri="{909E8E84-426E-40DD-AFC4-6F175D3DCCD1}">
              <a14:hiddenFill xmlns:a14="http://schemas.microsoft.com/office/drawing/2010/main" xmlns="">
                <a:noFill/>
              </a14:hiddenFill>
            </a:ext>
          </a:extLst>
        </p:spPr>
        <p:txBody>
          <a:bodyPr wrap="none"/>
          <a:lstStyle/>
          <a:p>
            <a:endParaRPr lang="zh-CN" altLang="en-US"/>
          </a:p>
        </p:txBody>
      </p:sp>
    </p:spTree>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en-US" altLang="zh-CN" dirty="0">
                <a:latin typeface="黑体" panose="02010609060101010101" pitchFamily="2" charset="-122"/>
                <a:ea typeface="黑体" panose="02010609060101010101" pitchFamily="2" charset="-122"/>
              </a:rPr>
              <a:t>2</a:t>
            </a:r>
            <a:r>
              <a:rPr lang="zh-CN" altLang="en-US" dirty="0">
                <a:latin typeface="黑体" panose="02010609060101010101" pitchFamily="2" charset="-122"/>
                <a:ea typeface="黑体" panose="02010609060101010101" pitchFamily="2" charset="-122"/>
              </a:rPr>
              <a:t>、有符号数的运算</a:t>
            </a:r>
          </a:p>
        </p:txBody>
      </p:sp>
      <p:sp>
        <p:nvSpPr>
          <p:cNvPr id="18435" name="Rectangle 3"/>
          <p:cNvSpPr>
            <a:spLocks noGrp="1" noChangeArrowheads="1"/>
          </p:cNvSpPr>
          <p:nvPr>
            <p:ph type="body" idx="1"/>
          </p:nvPr>
        </p:nvSpPr>
        <p:spPr>
          <a:xfrm>
            <a:off x="495300" y="1628800"/>
            <a:ext cx="9066212" cy="3591172"/>
          </a:xfrm>
        </p:spPr>
        <p:txBody>
          <a:bodyPr/>
          <a:lstStyle/>
          <a:p>
            <a:pPr eaLnBrk="1" hangingPunct="1">
              <a:lnSpc>
                <a:spcPct val="140000"/>
              </a:lnSpc>
              <a:buClr>
                <a:schemeClr val="hlink"/>
              </a:buClr>
              <a:buFont typeface="Arial" panose="020B0604020202020204" pitchFamily="34" charset="0"/>
              <a:buNone/>
            </a:pPr>
            <a:r>
              <a:rPr lang="zh-CN" altLang="en-US" dirty="0">
                <a:latin typeface="Times New Roman" panose="02020603050405020304" pitchFamily="18" charset="0"/>
                <a:ea typeface="黑体" panose="02010609060101010101" pitchFamily="2" charset="-122"/>
                <a:cs typeface="Times New Roman" panose="02020603050405020304" pitchFamily="18" charset="0"/>
              </a:rPr>
              <a:t>（</a:t>
            </a:r>
            <a:r>
              <a:rPr lang="en-US" altLang="zh-CN" dirty="0">
                <a:latin typeface="Times New Roman" panose="02020603050405020304" pitchFamily="18" charset="0"/>
                <a:ea typeface="黑体" panose="02010609060101010101" pitchFamily="2" charset="-122"/>
                <a:cs typeface="Times New Roman" panose="02020603050405020304" pitchFamily="18" charset="0"/>
              </a:rPr>
              <a:t>1</a:t>
            </a:r>
            <a:r>
              <a:rPr lang="zh-CN" altLang="en-US" dirty="0">
                <a:latin typeface="Times New Roman" panose="02020603050405020304" pitchFamily="18" charset="0"/>
                <a:ea typeface="黑体" panose="02010609060101010101" pitchFamily="2" charset="-122"/>
                <a:cs typeface="Times New Roman" panose="02020603050405020304" pitchFamily="18" charset="0"/>
              </a:rPr>
              <a:t>）计算机中有符号数的表示：</a:t>
            </a:r>
          </a:p>
          <a:p>
            <a:pPr lvl="1" eaLnBrk="1" hangingPunct="1">
              <a:lnSpc>
                <a:spcPct val="140000"/>
              </a:lnSpc>
              <a:buClr>
                <a:schemeClr val="tx1"/>
              </a:buClr>
              <a:buFont typeface="Wingdings" panose="05000000000000000000" pitchFamily="2" charset="2"/>
              <a:buChar char="Ø"/>
            </a:pPr>
            <a:r>
              <a:rPr lang="zh-CN" altLang="en-US" dirty="0">
                <a:latin typeface="Times New Roman" panose="02020603050405020304" pitchFamily="18" charset="0"/>
                <a:ea typeface="黑体" panose="02010609060101010101" pitchFamily="2" charset="-122"/>
                <a:cs typeface="Times New Roman" panose="02020603050405020304" pitchFamily="18" charset="0"/>
              </a:rPr>
              <a:t>把二进制数的</a:t>
            </a:r>
            <a:r>
              <a:rPr lang="zh-CN" altLang="en-US"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最高位</a:t>
            </a:r>
            <a:r>
              <a:rPr lang="zh-CN" altLang="en-US" dirty="0">
                <a:latin typeface="Times New Roman" panose="02020603050405020304" pitchFamily="18" charset="0"/>
                <a:ea typeface="黑体" panose="02010609060101010101" pitchFamily="2" charset="-122"/>
                <a:cs typeface="Times New Roman" panose="02020603050405020304" pitchFamily="18" charset="0"/>
              </a:rPr>
              <a:t>定义为符号位，其余为</a:t>
            </a:r>
            <a:r>
              <a:rPr lang="zh-CN" altLang="en-US"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数值位</a:t>
            </a:r>
          </a:p>
          <a:p>
            <a:pPr lvl="2" eaLnBrk="1" hangingPunct="1"/>
            <a:r>
              <a:rPr lang="zh-CN" altLang="en-US" sz="3200" b="1" dirty="0">
                <a:latin typeface="Times New Roman" panose="02020603050405020304" pitchFamily="18" charset="0"/>
                <a:ea typeface="黑体" panose="02010609060101010101" pitchFamily="2" charset="-122"/>
                <a:cs typeface="Times New Roman" panose="02020603050405020304" pitchFamily="18" charset="0"/>
              </a:rPr>
              <a:t> </a:t>
            </a:r>
            <a:r>
              <a:rPr lang="zh-CN" altLang="en-US" b="1" dirty="0">
                <a:latin typeface="Times New Roman" panose="02020603050405020304" pitchFamily="18" charset="0"/>
                <a:ea typeface="黑体" panose="02010609060101010101" pitchFamily="2" charset="-122"/>
                <a:cs typeface="Times New Roman" panose="02020603050405020304" pitchFamily="18" charset="0"/>
              </a:rPr>
              <a:t>符号位为 </a:t>
            </a:r>
            <a:r>
              <a:rPr lang="en-US" altLang="zh-CN" b="1" i="1" dirty="0">
                <a:solidFill>
                  <a:srgbClr val="7030A0"/>
                </a:solidFill>
                <a:latin typeface="Times New Roman" panose="02020603050405020304" pitchFamily="18" charset="0"/>
                <a:ea typeface="黑体" panose="02010609060101010101" pitchFamily="2" charset="-122"/>
                <a:cs typeface="Times New Roman" panose="02020603050405020304" pitchFamily="18" charset="0"/>
              </a:rPr>
              <a:t>0</a:t>
            </a:r>
            <a:r>
              <a:rPr lang="en-US" altLang="zh-CN" b="1" dirty="0">
                <a:solidFill>
                  <a:srgbClr val="7030A0"/>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b="1" dirty="0">
                <a:latin typeface="Times New Roman" panose="02020603050405020304" pitchFamily="18" charset="0"/>
                <a:ea typeface="黑体" panose="02010609060101010101" pitchFamily="2" charset="-122"/>
                <a:cs typeface="Times New Roman" panose="02020603050405020304" pitchFamily="18" charset="0"/>
              </a:rPr>
              <a:t>表示</a:t>
            </a:r>
            <a:r>
              <a:rPr lang="zh-CN" altLang="en-US" b="1" dirty="0">
                <a:solidFill>
                  <a:srgbClr val="7030A0"/>
                </a:solidFill>
                <a:latin typeface="Times New Roman" panose="02020603050405020304" pitchFamily="18" charset="0"/>
                <a:ea typeface="黑体" panose="02010609060101010101" pitchFamily="2" charset="-122"/>
                <a:cs typeface="Times New Roman" panose="02020603050405020304" pitchFamily="18" charset="0"/>
              </a:rPr>
              <a:t>正数</a:t>
            </a:r>
            <a:r>
              <a:rPr lang="zh-CN" altLang="en-US" b="1" dirty="0">
                <a:latin typeface="Times New Roman" panose="02020603050405020304" pitchFamily="18" charset="0"/>
                <a:ea typeface="黑体" panose="02010609060101010101" pitchFamily="2" charset="-122"/>
                <a:cs typeface="Times New Roman" panose="02020603050405020304" pitchFamily="18" charset="0"/>
              </a:rPr>
              <a:t>，符号位为</a:t>
            </a:r>
            <a:r>
              <a:rPr lang="zh-CN" altLang="en-US" b="1" dirty="0">
                <a:solidFill>
                  <a:schemeClr val="hlink"/>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b="1" i="1" dirty="0">
                <a:solidFill>
                  <a:srgbClr val="7030A0"/>
                </a:solidFill>
                <a:latin typeface="Times New Roman" panose="02020603050405020304" pitchFamily="18" charset="0"/>
                <a:ea typeface="黑体" panose="02010609060101010101" pitchFamily="2" charset="-122"/>
                <a:cs typeface="Times New Roman" panose="02020603050405020304" pitchFamily="18" charset="0"/>
              </a:rPr>
              <a:t>1</a:t>
            </a:r>
            <a:r>
              <a:rPr lang="en-US" altLang="zh-CN" b="1" dirty="0">
                <a:solidFill>
                  <a:srgbClr val="FFFF66"/>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b="1" dirty="0">
                <a:latin typeface="Times New Roman" panose="02020603050405020304" pitchFamily="18" charset="0"/>
                <a:ea typeface="黑体" panose="02010609060101010101" pitchFamily="2" charset="-122"/>
                <a:cs typeface="Times New Roman" panose="02020603050405020304" pitchFamily="18" charset="0"/>
              </a:rPr>
              <a:t>表示</a:t>
            </a:r>
            <a:r>
              <a:rPr lang="zh-CN" altLang="en-US" b="1" dirty="0">
                <a:solidFill>
                  <a:srgbClr val="7030A0"/>
                </a:solidFill>
                <a:latin typeface="Times New Roman" panose="02020603050405020304" pitchFamily="18" charset="0"/>
                <a:ea typeface="黑体" panose="02010609060101010101" pitchFamily="2" charset="-122"/>
                <a:cs typeface="Times New Roman" panose="02020603050405020304" pitchFamily="18" charset="0"/>
              </a:rPr>
              <a:t>负数</a:t>
            </a:r>
          </a:p>
          <a:p>
            <a:pPr lvl="1" eaLnBrk="1" hangingPunct="1">
              <a:lnSpc>
                <a:spcPct val="140000"/>
              </a:lnSpc>
              <a:buClr>
                <a:schemeClr val="tx1"/>
              </a:buClr>
              <a:buFont typeface="Wingdings" panose="05000000000000000000" pitchFamily="2" charset="2"/>
              <a:buChar char="Ø"/>
            </a:pPr>
            <a:r>
              <a:rPr lang="zh-CN" altLang="en-US" dirty="0">
                <a:latin typeface="Times New Roman" panose="02020603050405020304" pitchFamily="18" charset="0"/>
                <a:ea typeface="黑体" panose="02010609060101010101" pitchFamily="2" charset="-122"/>
                <a:cs typeface="Times New Roman" panose="02020603050405020304" pitchFamily="18" charset="0"/>
              </a:rPr>
              <a:t>连同符号位一起数值化了的数，称为</a:t>
            </a:r>
            <a:r>
              <a:rPr lang="zh-CN" altLang="en-US"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机器数</a:t>
            </a:r>
          </a:p>
          <a:p>
            <a:pPr lvl="1" eaLnBrk="1" hangingPunct="1">
              <a:lnSpc>
                <a:spcPct val="140000"/>
              </a:lnSpc>
              <a:buClr>
                <a:schemeClr val="tx1"/>
              </a:buClr>
              <a:buFont typeface="Wingdings" panose="05000000000000000000" pitchFamily="2" charset="2"/>
              <a:buChar char="Ø"/>
            </a:pPr>
            <a:r>
              <a:rPr lang="zh-CN" altLang="en-US" dirty="0">
                <a:latin typeface="Times New Roman" panose="02020603050405020304" pitchFamily="18" charset="0"/>
                <a:ea typeface="黑体" panose="02010609060101010101" pitchFamily="2" charset="-122"/>
                <a:cs typeface="Times New Roman" panose="02020603050405020304" pitchFamily="18" charset="0"/>
              </a:rPr>
              <a:t>机器数所表示的真实的数值，称为</a:t>
            </a:r>
            <a:r>
              <a:rPr lang="zh-CN" altLang="en-US" dirty="0">
                <a:solidFill>
                  <a:srgbClr val="0000FF"/>
                </a:solidFill>
                <a:latin typeface="Times New Roman" panose="02020603050405020304" pitchFamily="18" charset="0"/>
                <a:ea typeface="黑体" panose="02010609060101010101" pitchFamily="2" charset="-122"/>
                <a:cs typeface="Times New Roman" panose="02020603050405020304" pitchFamily="18" charset="0"/>
              </a:rPr>
              <a:t>真值</a:t>
            </a:r>
          </a:p>
          <a:p>
            <a:pPr eaLnBrk="1" hangingPunct="1">
              <a:lnSpc>
                <a:spcPct val="140000"/>
              </a:lnSpc>
              <a:buFont typeface="Arial" panose="020B0604020202020204" pitchFamily="34" charset="0"/>
              <a:buNone/>
            </a:pPr>
            <a:r>
              <a:rPr lang="zh-CN" altLang="en-US" sz="2800" b="1" i="1" dirty="0">
                <a:solidFill>
                  <a:schemeClr val="folHlink"/>
                </a:solidFill>
                <a:latin typeface="Times New Roman" panose="02020603050405020304" pitchFamily="18" charset="0"/>
                <a:ea typeface="黑体" panose="02010609060101010101" pitchFamily="2" charset="-122"/>
                <a:cs typeface="Times New Roman" panose="02020603050405020304" pitchFamily="18" charset="0"/>
              </a:rPr>
              <a:t>        </a:t>
            </a:r>
            <a:r>
              <a:rPr lang="zh-CN" altLang="en-US" sz="2800" b="1" dirty="0">
                <a:solidFill>
                  <a:srgbClr val="339933"/>
                </a:solidFill>
                <a:latin typeface="Times New Roman" panose="02020603050405020304" pitchFamily="18" charset="0"/>
                <a:ea typeface="黑体" panose="02010609060101010101" pitchFamily="2" charset="-122"/>
                <a:cs typeface="Times New Roman" panose="02020603050405020304" pitchFamily="18" charset="0"/>
              </a:rPr>
              <a:t>（在以下讲述中，均以８位二进制数为例）</a:t>
            </a:r>
            <a:endParaRPr lang="en-US" altLang="zh-CN" sz="2800" b="1" dirty="0">
              <a:solidFill>
                <a:srgbClr val="339933"/>
              </a:solidFill>
              <a:latin typeface="Times New Roman" panose="02020603050405020304" pitchFamily="18" charset="0"/>
              <a:ea typeface="黑体" panose="02010609060101010101" pitchFamily="2" charset="-122"/>
              <a:cs typeface="Times New Roman" panose="02020603050405020304" pitchFamily="18" charset="0"/>
            </a:endParaRP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en-US" altLang="zh-CN" dirty="0">
                <a:ea typeface="宋体" panose="02010600030101010101" pitchFamily="2" charset="-122"/>
              </a:rPr>
              <a:t>[</a:t>
            </a:r>
            <a:r>
              <a:rPr lang="zh-CN" altLang="en-US" dirty="0">
                <a:ea typeface="宋体" panose="02010600030101010101" pitchFamily="2" charset="-122"/>
              </a:rPr>
              <a:t>例</a:t>
            </a:r>
            <a:r>
              <a:rPr lang="en-US" altLang="zh-CN" dirty="0">
                <a:ea typeface="宋体" panose="02010600030101010101" pitchFamily="2" charset="-122"/>
              </a:rPr>
              <a:t>]</a:t>
            </a:r>
            <a:r>
              <a:rPr lang="zh-CN" altLang="en-US" dirty="0">
                <a:ea typeface="宋体" panose="02010600030101010101" pitchFamily="2" charset="-122"/>
              </a:rPr>
              <a:t>：</a:t>
            </a:r>
          </a:p>
        </p:txBody>
      </p:sp>
      <p:sp>
        <p:nvSpPr>
          <p:cNvPr id="2" name="Rectangle 3"/>
          <p:cNvSpPr txBox="1">
            <a:spLocks noChangeArrowheads="1"/>
          </p:cNvSpPr>
          <p:nvPr/>
        </p:nvSpPr>
        <p:spPr bwMode="auto">
          <a:xfrm>
            <a:off x="1066800" y="1916832"/>
            <a:ext cx="7772400" cy="4479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lr>
                <a:srgbClr val="333399"/>
              </a:buClr>
              <a:buSzPct val="75000"/>
              <a:buFont typeface="Wingdings" panose="05000000000000000000" pitchFamily="2" charset="2"/>
              <a:buChar char="n"/>
              <a:defRPr sz="3200" b="1">
                <a:solidFill>
                  <a:schemeClr val="tx1"/>
                </a:solidFill>
                <a:latin typeface="+mn-lt"/>
                <a:ea typeface="黑体" panose="02010609060101010101" pitchFamily="2" charset="-122"/>
                <a:cs typeface="+mn-cs"/>
              </a:defRPr>
            </a:lvl1pPr>
            <a:lvl2pPr marL="742950" indent="-285750" algn="l" rtl="0" eaLnBrk="1" fontAlgn="base" hangingPunct="1">
              <a:spcBef>
                <a:spcPct val="20000"/>
              </a:spcBef>
              <a:spcAft>
                <a:spcPct val="0"/>
              </a:spcAft>
              <a:buClr>
                <a:schemeClr val="accent2"/>
              </a:buClr>
              <a:buSzPct val="70000"/>
              <a:buFont typeface="Wingdings" panose="05000000000000000000" pitchFamily="2" charset="2"/>
              <a:buChar char="n"/>
              <a:defRPr sz="2800" b="1">
                <a:solidFill>
                  <a:schemeClr val="tx1"/>
                </a:solidFill>
                <a:latin typeface="+mn-lt"/>
                <a:ea typeface="黑体" panose="02010609060101010101" pitchFamily="2" charset="-122"/>
              </a:defRPr>
            </a:lvl2pPr>
            <a:lvl3pPr marL="1143000" indent="-228600" algn="l" rtl="0" eaLnBrk="1" fontAlgn="base" hangingPunct="1">
              <a:spcBef>
                <a:spcPct val="20000"/>
              </a:spcBef>
              <a:spcAft>
                <a:spcPct val="0"/>
              </a:spcAft>
              <a:buClr>
                <a:srgbClr val="333399"/>
              </a:buClr>
              <a:buSzPct val="65000"/>
              <a:buFont typeface="Wingdings" panose="05000000000000000000" pitchFamily="2" charset="2"/>
              <a:buChar char="p"/>
              <a:defRPr sz="2400" b="1">
                <a:solidFill>
                  <a:schemeClr val="tx1"/>
                </a:solidFill>
                <a:latin typeface="+mn-lt"/>
                <a:ea typeface="黑体" panose="02010609060101010101" pitchFamily="2" charset="-122"/>
              </a:defRPr>
            </a:lvl3pPr>
            <a:lvl4pPr marL="1600200" indent="-228600" algn="l" rtl="0" eaLnBrk="1" fontAlgn="base" hangingPunct="1">
              <a:spcBef>
                <a:spcPct val="20000"/>
              </a:spcBef>
              <a:spcAft>
                <a:spcPct val="0"/>
              </a:spcAft>
              <a:buClr>
                <a:schemeClr val="bg2"/>
              </a:buClr>
              <a:buSzPct val="65000"/>
              <a:buFont typeface="Wingdings" panose="05000000000000000000" pitchFamily="2" charset="2"/>
              <a:buChar char="n"/>
              <a:defRPr sz="2000" b="1">
                <a:solidFill>
                  <a:schemeClr val="tx1"/>
                </a:solidFill>
                <a:latin typeface="+mn-lt"/>
                <a:ea typeface="黑体" panose="02010609060101010101" pitchFamily="2" charset="-122"/>
              </a:defRPr>
            </a:lvl4pPr>
            <a:lvl5pPr marL="2057400" indent="-228600" algn="l" rtl="0" eaLnBrk="1" fontAlgn="base" hangingPunct="1">
              <a:spcBef>
                <a:spcPct val="20000"/>
              </a:spcBef>
              <a:spcAft>
                <a:spcPct val="0"/>
              </a:spcAft>
              <a:buClr>
                <a:srgbClr val="333399"/>
              </a:buClr>
              <a:buSzPct val="60000"/>
              <a:buFont typeface="Wingdings" panose="05000000000000000000" pitchFamily="2" charset="2"/>
              <a:buChar char="n"/>
              <a:defRPr sz="2000" b="1">
                <a:solidFill>
                  <a:schemeClr val="tx1"/>
                </a:solidFill>
                <a:latin typeface="+mn-lt"/>
                <a:ea typeface="黑体" panose="02010609060101010101" pitchFamily="2" charset="-122"/>
              </a:defRPr>
            </a:lvl5pPr>
            <a:lvl6pPr marL="25146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6pPr>
            <a:lvl7pPr marL="29718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7pPr>
            <a:lvl8pPr marL="34290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8pPr>
            <a:lvl9pPr marL="38862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9pPr>
          </a:lstStyle>
          <a:p>
            <a:pPr>
              <a:lnSpc>
                <a:spcPct val="90000"/>
              </a:lnSpc>
              <a:buFont typeface="Arial" panose="020B0604020202020204" pitchFamily="34" charset="0"/>
              <a:buNone/>
            </a:pPr>
            <a:r>
              <a:rPr lang="zh-CN" altLang="en-US" kern="0" dirty="0">
                <a:solidFill>
                  <a:srgbClr val="FFFF00"/>
                </a:solidFill>
              </a:rPr>
              <a:t>   </a:t>
            </a:r>
          </a:p>
          <a:p>
            <a:pPr>
              <a:lnSpc>
                <a:spcPct val="90000"/>
              </a:lnSpc>
              <a:buFont typeface="Arial" panose="020B0604020202020204" pitchFamily="34" charset="0"/>
              <a:buNone/>
            </a:pPr>
            <a:endParaRPr lang="zh-CN" altLang="en-US" kern="0" dirty="0">
              <a:solidFill>
                <a:srgbClr val="FFFF00"/>
              </a:solidFill>
            </a:endParaRPr>
          </a:p>
          <a:p>
            <a:pPr>
              <a:lnSpc>
                <a:spcPct val="90000"/>
              </a:lnSpc>
              <a:buFont typeface="Arial" panose="020B0604020202020204" pitchFamily="34" charset="0"/>
              <a:buNone/>
            </a:pPr>
            <a:r>
              <a:rPr lang="zh-CN" altLang="en-US" kern="0" dirty="0">
                <a:solidFill>
                  <a:srgbClr val="FFFF00"/>
                </a:solidFill>
              </a:rPr>
              <a:t>   </a:t>
            </a:r>
            <a:r>
              <a:rPr lang="zh-CN" altLang="en-US" kern="0" dirty="0"/>
              <a:t>+52 = +0110100 </a:t>
            </a:r>
            <a:r>
              <a:rPr lang="en-US" altLang="zh-CN" kern="0" dirty="0"/>
              <a:t>B = </a:t>
            </a:r>
            <a:r>
              <a:rPr lang="en-US" altLang="zh-CN" u="sng" kern="0" dirty="0"/>
              <a:t>0</a:t>
            </a:r>
            <a:r>
              <a:rPr lang="en-US" altLang="zh-CN" kern="0" dirty="0"/>
              <a:t>  </a:t>
            </a:r>
            <a:r>
              <a:rPr lang="en-US" altLang="zh-CN" u="sng" kern="0" dirty="0"/>
              <a:t>0110100</a:t>
            </a:r>
            <a:r>
              <a:rPr lang="en-US" altLang="zh-CN" kern="0" dirty="0"/>
              <a:t> B</a:t>
            </a:r>
          </a:p>
          <a:p>
            <a:pPr>
              <a:lnSpc>
                <a:spcPct val="90000"/>
              </a:lnSpc>
              <a:buFont typeface="Arial" panose="020B0604020202020204" pitchFamily="34" charset="0"/>
              <a:buNone/>
            </a:pPr>
            <a:r>
              <a:rPr lang="zh-CN" altLang="en-US" kern="0" dirty="0"/>
              <a:t>                               </a:t>
            </a:r>
          </a:p>
          <a:p>
            <a:pPr>
              <a:lnSpc>
                <a:spcPct val="90000"/>
              </a:lnSpc>
              <a:buFont typeface="Arial" panose="020B0604020202020204" pitchFamily="34" charset="0"/>
              <a:buNone/>
            </a:pPr>
            <a:r>
              <a:rPr lang="zh-CN" altLang="en-US" kern="0" dirty="0"/>
              <a:t>                             </a:t>
            </a:r>
            <a:r>
              <a:rPr lang="zh-CN" altLang="en-US" kern="0" dirty="0">
                <a:solidFill>
                  <a:srgbClr val="0000FF"/>
                </a:solidFill>
              </a:rPr>
              <a:t>符号位</a:t>
            </a:r>
            <a:r>
              <a:rPr lang="zh-CN" altLang="en-US" kern="0" dirty="0"/>
              <a:t>　</a:t>
            </a:r>
            <a:r>
              <a:rPr lang="zh-CN" altLang="en-US" kern="0" dirty="0">
                <a:solidFill>
                  <a:srgbClr val="C00000"/>
                </a:solidFill>
              </a:rPr>
              <a:t>数值位</a:t>
            </a:r>
          </a:p>
          <a:p>
            <a:pPr>
              <a:lnSpc>
                <a:spcPct val="90000"/>
              </a:lnSpc>
              <a:buFont typeface="Arial" panose="020B0604020202020204" pitchFamily="34" charset="0"/>
              <a:buNone/>
            </a:pPr>
            <a:r>
              <a:rPr lang="zh-CN" altLang="en-US" kern="0" dirty="0"/>
              <a:t>     </a:t>
            </a:r>
          </a:p>
          <a:p>
            <a:pPr>
              <a:lnSpc>
                <a:spcPct val="90000"/>
              </a:lnSpc>
              <a:buFont typeface="Arial" panose="020B0604020202020204" pitchFamily="34" charset="0"/>
              <a:buNone/>
            </a:pPr>
            <a:r>
              <a:rPr lang="zh-CN" altLang="en-US" kern="0" dirty="0"/>
              <a:t>    -52 = -0110100 </a:t>
            </a:r>
            <a:r>
              <a:rPr lang="en-US" altLang="zh-CN" kern="0" dirty="0"/>
              <a:t>B = </a:t>
            </a:r>
            <a:r>
              <a:rPr lang="en-US" altLang="zh-CN" u="sng" kern="0" dirty="0"/>
              <a:t>1</a:t>
            </a:r>
            <a:r>
              <a:rPr lang="en-US" altLang="zh-CN" kern="0" dirty="0"/>
              <a:t>   </a:t>
            </a:r>
            <a:r>
              <a:rPr lang="en-US" altLang="zh-CN" u="sng" kern="0" dirty="0"/>
              <a:t>0110100</a:t>
            </a:r>
            <a:r>
              <a:rPr lang="en-US" altLang="zh-CN" kern="0" dirty="0"/>
              <a:t> B</a:t>
            </a:r>
          </a:p>
          <a:p>
            <a:pPr>
              <a:lnSpc>
                <a:spcPct val="90000"/>
              </a:lnSpc>
              <a:buFont typeface="Arial" panose="020B0604020202020204" pitchFamily="34" charset="0"/>
              <a:buNone/>
            </a:pPr>
            <a:r>
              <a:rPr lang="zh-CN" altLang="en-US" kern="0" dirty="0"/>
              <a:t>                            </a:t>
            </a:r>
          </a:p>
        </p:txBody>
      </p:sp>
      <p:sp>
        <p:nvSpPr>
          <p:cNvPr id="3" name="Line 5"/>
          <p:cNvSpPr>
            <a:spLocks noChangeShapeType="1"/>
          </p:cNvSpPr>
          <p:nvPr/>
        </p:nvSpPr>
        <p:spPr bwMode="auto">
          <a:xfrm flipV="1">
            <a:off x="5332759" y="3429000"/>
            <a:ext cx="123825" cy="576263"/>
          </a:xfrm>
          <a:prstGeom prst="line">
            <a:avLst/>
          </a:prstGeom>
          <a:noFill/>
          <a:ln w="22225" algn="ctr">
            <a:solidFill>
              <a:srgbClr val="800080"/>
            </a:solidFill>
            <a:round/>
            <a:headEnd type="none" w="sm" len="sm"/>
            <a:tailEnd type="triangle" w="med" len="med"/>
          </a:ln>
          <a:extLst>
            <a:ext uri="{909E8E84-426E-40DD-AFC4-6F175D3DCCD1}">
              <a14:hiddenFill xmlns:a14="http://schemas.microsoft.com/office/drawing/2010/main" xmlns="">
                <a:noFill/>
              </a14:hiddenFill>
            </a:ext>
          </a:extLst>
        </p:spPr>
        <p:txBody>
          <a:bodyPr wrap="none"/>
          <a:lstStyle/>
          <a:p>
            <a:endParaRPr lang="zh-CN" altLang="en-US"/>
          </a:p>
        </p:txBody>
      </p:sp>
      <p:sp>
        <p:nvSpPr>
          <p:cNvPr id="5" name="Line 7"/>
          <p:cNvSpPr>
            <a:spLocks noChangeShapeType="1"/>
          </p:cNvSpPr>
          <p:nvPr/>
        </p:nvSpPr>
        <p:spPr bwMode="auto">
          <a:xfrm flipH="1" flipV="1">
            <a:off x="6599584" y="3429000"/>
            <a:ext cx="144463" cy="504825"/>
          </a:xfrm>
          <a:prstGeom prst="line">
            <a:avLst/>
          </a:prstGeom>
          <a:noFill/>
          <a:ln w="22225" algn="ctr">
            <a:solidFill>
              <a:srgbClr val="800080"/>
            </a:solidFill>
            <a:round/>
            <a:headEnd type="none" w="sm" len="sm"/>
            <a:tailEnd type="triangle" w="med" len="med"/>
          </a:ln>
          <a:extLst>
            <a:ext uri="{909E8E84-426E-40DD-AFC4-6F175D3DCCD1}">
              <a14:hiddenFill xmlns:a14="http://schemas.microsoft.com/office/drawing/2010/main" xmlns="">
                <a:noFill/>
              </a14:hiddenFill>
            </a:ext>
          </a:extLst>
        </p:spPr>
        <p:txBody>
          <a:bodyPr wrap="none"/>
          <a:lstStyle/>
          <a:p>
            <a:endParaRPr lang="zh-CN" altLang="en-US"/>
          </a:p>
        </p:txBody>
      </p:sp>
      <p:sp>
        <p:nvSpPr>
          <p:cNvPr id="6" name="AutoShape 9"/>
          <p:cNvSpPr>
            <a:spLocks noChangeArrowheads="1"/>
          </p:cNvSpPr>
          <p:nvPr/>
        </p:nvSpPr>
        <p:spPr bwMode="auto">
          <a:xfrm rot="5400000">
            <a:off x="6320978" y="1772444"/>
            <a:ext cx="215900" cy="1944688"/>
          </a:xfrm>
          <a:prstGeom prst="leftBrace">
            <a:avLst>
              <a:gd name="adj1" fmla="val 75061"/>
              <a:gd name="adj2" fmla="val 50000"/>
            </a:avLst>
          </a:prstGeom>
          <a:noFill/>
          <a:ln w="9525" algn="ctr">
            <a:solidFill>
              <a:srgbClr val="800080"/>
            </a:solidFill>
            <a:round/>
          </a:ln>
          <a:extLst>
            <a:ext uri="{909E8E84-426E-40DD-AFC4-6F175D3DCCD1}">
              <a14:hiddenFill xmlns:a14="http://schemas.microsoft.com/office/drawing/2010/main" xmlns="">
                <a:solidFill>
                  <a:srgbClr val="FFFFFF"/>
                </a:solidFill>
              </a14:hiddenFill>
            </a:ext>
          </a:extLst>
        </p:spPr>
        <p:txBody>
          <a:bodyPr wrap="none" lIns="92075" tIns="46038" rIns="92075" bIns="46038"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endParaRPr kumimoji="1" lang="zh-CN" altLang="en-US"/>
          </a:p>
        </p:txBody>
      </p:sp>
      <p:sp>
        <p:nvSpPr>
          <p:cNvPr id="7" name="AutoShape 10"/>
          <p:cNvSpPr>
            <a:spLocks noChangeArrowheads="1"/>
          </p:cNvSpPr>
          <p:nvPr/>
        </p:nvSpPr>
        <p:spPr bwMode="auto">
          <a:xfrm rot="5400000">
            <a:off x="3505547" y="1844675"/>
            <a:ext cx="215900" cy="1800225"/>
          </a:xfrm>
          <a:prstGeom prst="leftBrace">
            <a:avLst>
              <a:gd name="adj1" fmla="val 69485"/>
              <a:gd name="adj2" fmla="val 50000"/>
            </a:avLst>
          </a:prstGeom>
          <a:noFill/>
          <a:ln w="9525" algn="ctr">
            <a:solidFill>
              <a:srgbClr val="800080"/>
            </a:solidFill>
            <a:round/>
          </a:ln>
          <a:extLst>
            <a:ext uri="{909E8E84-426E-40DD-AFC4-6F175D3DCCD1}">
              <a14:hiddenFill xmlns:a14="http://schemas.microsoft.com/office/drawing/2010/main" xmlns="">
                <a:solidFill>
                  <a:srgbClr val="FFFFFF"/>
                </a:solidFill>
              </a14:hiddenFill>
            </a:ext>
          </a:extLst>
        </p:spPr>
        <p:txBody>
          <a:bodyPr wrap="none" lIns="92075" tIns="46038" rIns="92075" bIns="46038"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endParaRPr kumimoji="1" lang="zh-CN" altLang="en-US"/>
          </a:p>
        </p:txBody>
      </p:sp>
      <p:sp>
        <p:nvSpPr>
          <p:cNvPr id="8" name="Text Box 11"/>
          <p:cNvSpPr>
            <a:spLocks noChangeArrowheads="1"/>
          </p:cNvSpPr>
          <p:nvPr/>
        </p:nvSpPr>
        <p:spPr bwMode="auto">
          <a:xfrm>
            <a:off x="2930872" y="2003425"/>
            <a:ext cx="1306512" cy="53617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lnSpc>
                <a:spcPct val="90000"/>
              </a:lnSpc>
              <a:spcBef>
                <a:spcPct val="50000"/>
              </a:spcBef>
              <a:buClr>
                <a:schemeClr val="accent1"/>
              </a:buClr>
              <a:buSzPct val="80000"/>
              <a:buFont typeface="Wingdings" panose="05000000000000000000" pitchFamily="2" charset="2"/>
              <a:buNone/>
            </a:pPr>
            <a:r>
              <a:rPr kumimoji="1" lang="zh-CN" altLang="en-US" b="1" dirty="0">
                <a:solidFill>
                  <a:schemeClr val="folHlink"/>
                </a:solidFill>
                <a:latin typeface="Arial" panose="020B0604020202020204" pitchFamily="34" charset="0"/>
              </a:rPr>
              <a:t>  </a:t>
            </a:r>
            <a:r>
              <a:rPr kumimoji="1" lang="zh-CN" altLang="en-US" b="1" dirty="0">
                <a:solidFill>
                  <a:srgbClr val="339933"/>
                </a:solidFill>
                <a:latin typeface="黑体" panose="02010609060101010101" pitchFamily="2" charset="-122"/>
                <a:ea typeface="黑体" panose="02010609060101010101" pitchFamily="2" charset="-122"/>
              </a:rPr>
              <a:t>真值</a:t>
            </a:r>
          </a:p>
        </p:txBody>
      </p:sp>
      <p:sp>
        <p:nvSpPr>
          <p:cNvPr id="9" name="Text Box 12"/>
          <p:cNvSpPr>
            <a:spLocks noChangeArrowheads="1"/>
          </p:cNvSpPr>
          <p:nvPr/>
        </p:nvSpPr>
        <p:spPr bwMode="auto">
          <a:xfrm>
            <a:off x="5761384" y="2003425"/>
            <a:ext cx="1438275" cy="53617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lnSpc>
                <a:spcPct val="90000"/>
              </a:lnSpc>
              <a:spcBef>
                <a:spcPct val="50000"/>
              </a:spcBef>
              <a:buClr>
                <a:schemeClr val="accent1"/>
              </a:buClr>
              <a:buSzPct val="80000"/>
              <a:buFont typeface="Wingdings" panose="05000000000000000000" pitchFamily="2" charset="2"/>
              <a:buNone/>
            </a:pPr>
            <a:r>
              <a:rPr kumimoji="1" lang="zh-CN" altLang="en-US" b="1" dirty="0">
                <a:solidFill>
                  <a:srgbClr val="339933"/>
                </a:solidFill>
                <a:latin typeface="黑体" panose="02010609060101010101" pitchFamily="2" charset="-122"/>
                <a:ea typeface="黑体" panose="02010609060101010101" pitchFamily="2" charset="-122"/>
              </a:rPr>
              <a:t>机器数</a:t>
            </a:r>
          </a:p>
        </p:txBody>
      </p:sp>
    </p:spTree>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有符号数的机器表示</a:t>
            </a:r>
          </a:p>
        </p:txBody>
      </p:sp>
      <p:sp>
        <p:nvSpPr>
          <p:cNvPr id="18435" name="Rectangle 3"/>
          <p:cNvSpPr>
            <a:spLocks noGrp="1" noChangeArrowheads="1"/>
          </p:cNvSpPr>
          <p:nvPr>
            <p:ph type="body" idx="1"/>
          </p:nvPr>
        </p:nvSpPr>
        <p:spPr>
          <a:xfrm>
            <a:off x="495300" y="1628800"/>
            <a:ext cx="9066212" cy="3591172"/>
          </a:xfrm>
        </p:spPr>
        <p:txBody>
          <a:bodyPr/>
          <a:lstStyle/>
          <a:p>
            <a:pPr eaLnBrk="1" hangingPunct="1"/>
            <a:r>
              <a:rPr lang="zh-CN" altLang="en-US" sz="2800" dirty="0">
                <a:latin typeface="宋体" panose="02010600030101010101" pitchFamily="2" charset="-122"/>
              </a:rPr>
              <a:t>对于有符号数，机器数常用的表示方法有</a:t>
            </a:r>
            <a:r>
              <a:rPr lang="zh-CN" altLang="en-US" sz="2800" dirty="0">
                <a:solidFill>
                  <a:srgbClr val="C00000"/>
                </a:solidFill>
                <a:latin typeface="宋体" panose="02010600030101010101" pitchFamily="2" charset="-122"/>
              </a:rPr>
              <a:t>原码</a:t>
            </a:r>
            <a:r>
              <a:rPr lang="zh-CN" altLang="en-US" sz="2800" dirty="0">
                <a:latin typeface="宋体" panose="02010600030101010101" pitchFamily="2" charset="-122"/>
              </a:rPr>
              <a:t>、</a:t>
            </a:r>
            <a:r>
              <a:rPr lang="zh-CN" altLang="en-US" sz="2800" dirty="0">
                <a:solidFill>
                  <a:srgbClr val="C00000"/>
                </a:solidFill>
                <a:latin typeface="宋体" panose="02010600030101010101" pitchFamily="2" charset="-122"/>
              </a:rPr>
              <a:t>反码</a:t>
            </a:r>
            <a:r>
              <a:rPr lang="zh-CN" altLang="en-US" sz="2800" dirty="0">
                <a:latin typeface="宋体" panose="02010600030101010101" pitchFamily="2" charset="-122"/>
              </a:rPr>
              <a:t>和</a:t>
            </a:r>
            <a:r>
              <a:rPr lang="zh-CN" altLang="en-US" sz="2800" dirty="0">
                <a:solidFill>
                  <a:srgbClr val="C00000"/>
                </a:solidFill>
                <a:latin typeface="宋体" panose="02010600030101010101" pitchFamily="2" charset="-122"/>
              </a:rPr>
              <a:t>补码</a:t>
            </a:r>
            <a:r>
              <a:rPr lang="zh-CN" altLang="en-US" sz="2800" dirty="0">
                <a:latin typeface="宋体" panose="02010600030101010101" pitchFamily="2" charset="-122"/>
              </a:rPr>
              <a:t>三种。</a:t>
            </a:r>
          </a:p>
          <a:p>
            <a:pPr eaLnBrk="1" hangingPunct="1">
              <a:buFont typeface="Arial" panose="020B0604020202020204" pitchFamily="34" charset="0"/>
              <a:buNone/>
            </a:pPr>
            <a:r>
              <a:rPr lang="zh-CN" altLang="en-US" sz="2800" dirty="0">
                <a:latin typeface="宋体" panose="02010600030101010101" pitchFamily="2" charset="-122"/>
              </a:rPr>
              <a:t>     数</a:t>
            </a:r>
            <a:r>
              <a:rPr lang="en-US" altLang="zh-CN" sz="2800" dirty="0"/>
              <a:t>X（</a:t>
            </a:r>
            <a:r>
              <a:rPr lang="zh-CN" altLang="en-US" sz="2800" dirty="0"/>
              <a:t>真值）</a:t>
            </a:r>
            <a:r>
              <a:rPr lang="zh-CN" altLang="en-US" sz="2800" dirty="0">
                <a:latin typeface="宋体" panose="02010600030101010101" pitchFamily="2" charset="-122"/>
              </a:rPr>
              <a:t>的原码记作</a:t>
            </a:r>
            <a:r>
              <a:rPr lang="en-US" altLang="zh-CN" sz="2800" dirty="0">
                <a:solidFill>
                  <a:srgbClr val="0000FF"/>
                </a:solidFill>
                <a:latin typeface="宋体" panose="02010600030101010101" pitchFamily="2" charset="-122"/>
              </a:rPr>
              <a:t>[</a:t>
            </a:r>
            <a:r>
              <a:rPr lang="en-US" altLang="zh-CN" sz="2800" dirty="0">
                <a:solidFill>
                  <a:srgbClr val="0000FF"/>
                </a:solidFill>
              </a:rPr>
              <a:t>X</a:t>
            </a:r>
            <a:r>
              <a:rPr lang="en-US" altLang="zh-CN" sz="2800" dirty="0">
                <a:solidFill>
                  <a:srgbClr val="0000FF"/>
                </a:solidFill>
                <a:latin typeface="宋体" panose="02010600030101010101" pitchFamily="2" charset="-122"/>
              </a:rPr>
              <a:t>]</a:t>
            </a:r>
            <a:r>
              <a:rPr lang="zh-CN" altLang="en-US" sz="2800" baseline="-20000" dirty="0">
                <a:solidFill>
                  <a:srgbClr val="0000FF"/>
                </a:solidFill>
                <a:latin typeface="宋体" panose="02010600030101010101" pitchFamily="2" charset="-122"/>
              </a:rPr>
              <a:t>原</a:t>
            </a:r>
          </a:p>
          <a:p>
            <a:pPr eaLnBrk="1" hangingPunct="1">
              <a:buFont typeface="Arial" panose="020B0604020202020204" pitchFamily="34" charset="0"/>
              <a:buNone/>
            </a:pPr>
            <a:r>
              <a:rPr lang="zh-CN" altLang="en-US" sz="2800" dirty="0">
                <a:latin typeface="宋体" panose="02010600030101010101" pitchFamily="2" charset="-122"/>
              </a:rPr>
              <a:t>                  反码记作</a:t>
            </a:r>
            <a:r>
              <a:rPr lang="en-US" altLang="zh-CN" sz="2800" dirty="0">
                <a:solidFill>
                  <a:srgbClr val="0000FF"/>
                </a:solidFill>
                <a:latin typeface="宋体" panose="02010600030101010101" pitchFamily="2" charset="-122"/>
              </a:rPr>
              <a:t>[</a:t>
            </a:r>
            <a:r>
              <a:rPr lang="en-US" altLang="zh-CN" sz="2800" dirty="0">
                <a:solidFill>
                  <a:srgbClr val="0000FF"/>
                </a:solidFill>
              </a:rPr>
              <a:t>X</a:t>
            </a:r>
            <a:r>
              <a:rPr lang="en-US" altLang="zh-CN" sz="2800" dirty="0">
                <a:solidFill>
                  <a:srgbClr val="0000FF"/>
                </a:solidFill>
                <a:latin typeface="宋体" panose="02010600030101010101" pitchFamily="2" charset="-122"/>
              </a:rPr>
              <a:t>]</a:t>
            </a:r>
            <a:r>
              <a:rPr lang="zh-CN" altLang="en-US" sz="2800" baseline="-18000" dirty="0">
                <a:solidFill>
                  <a:srgbClr val="0000FF"/>
                </a:solidFill>
                <a:latin typeface="宋体" panose="02010600030101010101" pitchFamily="2" charset="-122"/>
              </a:rPr>
              <a:t>反</a:t>
            </a:r>
          </a:p>
          <a:p>
            <a:pPr eaLnBrk="1" hangingPunct="1">
              <a:buFont typeface="Arial" panose="020B0604020202020204" pitchFamily="34" charset="0"/>
              <a:buNone/>
            </a:pPr>
            <a:r>
              <a:rPr lang="zh-CN" altLang="en-US" sz="2800" dirty="0">
                <a:latin typeface="宋体" panose="02010600030101010101" pitchFamily="2" charset="-122"/>
              </a:rPr>
              <a:t>                  补码记作</a:t>
            </a:r>
            <a:r>
              <a:rPr lang="en-US" altLang="zh-CN" sz="2800" dirty="0">
                <a:solidFill>
                  <a:srgbClr val="0000FF"/>
                </a:solidFill>
                <a:latin typeface="宋体" panose="02010600030101010101" pitchFamily="2" charset="-122"/>
              </a:rPr>
              <a:t>[</a:t>
            </a:r>
            <a:r>
              <a:rPr lang="en-US" altLang="zh-CN" sz="2800" dirty="0">
                <a:solidFill>
                  <a:srgbClr val="0000FF"/>
                </a:solidFill>
              </a:rPr>
              <a:t>X</a:t>
            </a:r>
            <a:r>
              <a:rPr lang="en-US" altLang="zh-CN" sz="2800" dirty="0">
                <a:solidFill>
                  <a:srgbClr val="0000FF"/>
                </a:solidFill>
                <a:latin typeface="宋体" panose="02010600030101010101" pitchFamily="2" charset="-122"/>
              </a:rPr>
              <a:t>]</a:t>
            </a:r>
            <a:r>
              <a:rPr lang="zh-CN" altLang="en-US" sz="2800" baseline="-20000" dirty="0">
                <a:solidFill>
                  <a:srgbClr val="0000FF"/>
                </a:solidFill>
                <a:latin typeface="宋体" panose="02010600030101010101" pitchFamily="2" charset="-122"/>
              </a:rPr>
              <a:t>补</a:t>
            </a:r>
          </a:p>
          <a:p>
            <a:pPr eaLnBrk="1" hangingPunct="1">
              <a:buFont typeface="Arial" panose="020B0604020202020204" pitchFamily="34" charset="0"/>
              <a:buNone/>
            </a:pPr>
            <a:endParaRPr lang="zh-CN" altLang="en-US" sz="2800" dirty="0">
              <a:latin typeface="宋体" panose="02010600030101010101" pitchFamily="2" charset="-122"/>
            </a:endParaRPr>
          </a:p>
          <a:p>
            <a:pPr eaLnBrk="1" hangingPunct="1">
              <a:buFont typeface="Arial" panose="020B0604020202020204" pitchFamily="34" charset="0"/>
              <a:buNone/>
            </a:pPr>
            <a:r>
              <a:rPr lang="zh-CN" altLang="en-US" sz="2800" dirty="0">
                <a:solidFill>
                  <a:schemeClr val="folHlink"/>
                </a:solidFill>
                <a:latin typeface="宋体" panose="02010600030101010101" pitchFamily="2" charset="-122"/>
              </a:rPr>
              <a:t>　</a:t>
            </a:r>
            <a:r>
              <a:rPr lang="zh-CN" altLang="en-US" sz="2800" dirty="0">
                <a:solidFill>
                  <a:srgbClr val="7030A0"/>
                </a:solidFill>
                <a:latin typeface="宋体" panose="02010600030101010101" pitchFamily="2" charset="-122"/>
              </a:rPr>
              <a:t>注意：对于正数，三种表示法均相同，它们的差别仅在于对负数的表示</a:t>
            </a: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原码</a:t>
            </a:r>
            <a:r>
              <a:rPr lang="en-US" altLang="zh-CN" b="1" dirty="0">
                <a:latin typeface="宋体" panose="02010600030101010101" pitchFamily="2" charset="-122"/>
              </a:rPr>
              <a:t>[</a:t>
            </a:r>
            <a:r>
              <a:rPr lang="en-US" altLang="zh-CN" dirty="0"/>
              <a:t>X</a:t>
            </a:r>
            <a:r>
              <a:rPr lang="en-US" altLang="zh-CN" b="1" dirty="0">
                <a:latin typeface="宋体" panose="02010600030101010101" pitchFamily="2" charset="-122"/>
              </a:rPr>
              <a:t>]</a:t>
            </a:r>
            <a:r>
              <a:rPr lang="zh-CN" altLang="en-US" b="1" baseline="-25000" dirty="0">
                <a:latin typeface="宋体" panose="02010600030101010101" pitchFamily="2" charset="-122"/>
              </a:rPr>
              <a:t>原</a:t>
            </a:r>
            <a:endParaRPr lang="zh-CN" altLang="en-US" dirty="0">
              <a:ea typeface="宋体" panose="02010600030101010101" pitchFamily="2" charset="-122"/>
            </a:endParaRPr>
          </a:p>
        </p:txBody>
      </p:sp>
      <p:sp>
        <p:nvSpPr>
          <p:cNvPr id="18435" name="Rectangle 3"/>
          <p:cNvSpPr>
            <a:spLocks noGrp="1" noChangeArrowheads="1"/>
          </p:cNvSpPr>
          <p:nvPr>
            <p:ph type="body" idx="1"/>
          </p:nvPr>
        </p:nvSpPr>
        <p:spPr>
          <a:xfrm>
            <a:off x="495300" y="1628800"/>
            <a:ext cx="9066212" cy="3591172"/>
          </a:xfrm>
        </p:spPr>
        <p:txBody>
          <a:bodyPr/>
          <a:lstStyle/>
          <a:p>
            <a:pPr eaLnBrk="1" hangingPunct="1"/>
            <a:r>
              <a:rPr lang="zh-CN" altLang="en-US" dirty="0"/>
              <a:t>定义</a:t>
            </a:r>
          </a:p>
          <a:p>
            <a:pPr eaLnBrk="1" hangingPunct="1">
              <a:buFont typeface="Arial" panose="020B0604020202020204" pitchFamily="34" charset="0"/>
              <a:buNone/>
            </a:pPr>
            <a:r>
              <a:rPr lang="zh-CN" altLang="en-US" dirty="0">
                <a:solidFill>
                  <a:srgbClr val="0000FF"/>
                </a:solidFill>
              </a:rPr>
              <a:t>	符号位：</a:t>
            </a:r>
            <a:r>
              <a:rPr lang="zh-CN" altLang="en-US" dirty="0"/>
              <a:t>0表示正，1表示负；</a:t>
            </a:r>
          </a:p>
          <a:p>
            <a:pPr eaLnBrk="1" hangingPunct="1">
              <a:buFont typeface="Arial" panose="020B0604020202020204" pitchFamily="34" charset="0"/>
              <a:buNone/>
            </a:pPr>
            <a:r>
              <a:rPr lang="zh-CN" altLang="en-US" dirty="0">
                <a:solidFill>
                  <a:srgbClr val="0000FF"/>
                </a:solidFill>
              </a:rPr>
              <a:t>   数值位：</a:t>
            </a:r>
            <a:r>
              <a:rPr lang="zh-CN" altLang="en-US" dirty="0"/>
              <a:t>真值的绝对值。</a:t>
            </a:r>
            <a:endParaRPr lang="zh-CN" altLang="en-US" sz="4000" dirty="0"/>
          </a:p>
          <a:p>
            <a:pPr eaLnBrk="1" hangingPunct="1">
              <a:buFont typeface="Arial" panose="020B0604020202020204" pitchFamily="34" charset="0"/>
              <a:buNone/>
            </a:pPr>
            <a:r>
              <a:rPr lang="zh-CN" altLang="en-US" sz="2800" dirty="0"/>
              <a:t> </a:t>
            </a: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graphicFrame>
        <p:nvGraphicFramePr>
          <p:cNvPr id="2" name="Object 4"/>
          <p:cNvGraphicFramePr>
            <a:graphicFrameLocks noChangeAspect="1"/>
          </p:cNvGraphicFramePr>
          <p:nvPr/>
        </p:nvGraphicFramePr>
        <p:xfrm>
          <a:off x="2924174" y="3717032"/>
          <a:ext cx="5696867" cy="2045593"/>
        </p:xfrm>
        <a:graphic>
          <a:graphicData uri="http://schemas.openxmlformats.org/presentationml/2006/ole">
            <p:oleObj spid="_x0000_s1050" name="Equation" r:id="rId3" imgW="2204049" imgH="1172114" progId="">
              <p:embed/>
            </p:oleObj>
          </a:graphicData>
        </a:graphic>
      </p:graphicFrame>
      <p:sp>
        <p:nvSpPr>
          <p:cNvPr id="3" name="Text Box 6"/>
          <p:cNvSpPr>
            <a:spLocks noChangeArrowheads="1"/>
          </p:cNvSpPr>
          <p:nvPr/>
        </p:nvSpPr>
        <p:spPr bwMode="auto">
          <a:xfrm>
            <a:off x="990599" y="3815505"/>
            <a:ext cx="1778987" cy="46166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8000" rIns="1800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50000"/>
              </a:spcBef>
              <a:buClrTx/>
              <a:buSzTx/>
              <a:buFontTx/>
              <a:buNone/>
            </a:pPr>
            <a:r>
              <a:rPr kumimoji="1" lang="zh-CN" altLang="en-US" sz="2400" b="1" dirty="0">
                <a:solidFill>
                  <a:srgbClr val="C00000"/>
                </a:solidFill>
                <a:latin typeface="黑体" panose="02010609060101010101" pitchFamily="2" charset="-122"/>
                <a:ea typeface="黑体" panose="02010609060101010101" pitchFamily="2" charset="-122"/>
              </a:rPr>
              <a:t>二进制数：</a:t>
            </a:r>
          </a:p>
        </p:txBody>
      </p:sp>
      <p:sp>
        <p:nvSpPr>
          <p:cNvPr id="5" name="Text Box 7"/>
          <p:cNvSpPr>
            <a:spLocks noChangeArrowheads="1"/>
          </p:cNvSpPr>
          <p:nvPr/>
        </p:nvSpPr>
        <p:spPr bwMode="auto">
          <a:xfrm>
            <a:off x="990599" y="4958505"/>
            <a:ext cx="1778987" cy="46166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8000" rIns="1800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50000"/>
              </a:spcBef>
              <a:buClrTx/>
              <a:buSzTx/>
              <a:buFontTx/>
              <a:buNone/>
            </a:pPr>
            <a:r>
              <a:rPr kumimoji="1" lang="zh-CN" altLang="en-US" sz="2400" b="1" dirty="0">
                <a:solidFill>
                  <a:srgbClr val="C00000"/>
                </a:solidFill>
                <a:latin typeface="黑体" panose="02010609060101010101" pitchFamily="2" charset="-122"/>
                <a:ea typeface="黑体" panose="02010609060101010101" pitchFamily="2" charset="-122"/>
              </a:rPr>
              <a:t>原码：</a:t>
            </a:r>
          </a:p>
        </p:txBody>
      </p:sp>
    </p:spTree>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原码的例子</a:t>
            </a:r>
            <a:endParaRPr lang="zh-CN" altLang="en-US" dirty="0">
              <a:ea typeface="宋体" panose="02010600030101010101" pitchFamily="2" charset="-122"/>
            </a:endParaRPr>
          </a:p>
        </p:txBody>
      </p:sp>
      <p:sp>
        <p:nvSpPr>
          <p:cNvPr id="2" name="Rectangle 5"/>
          <p:cNvSpPr>
            <a:spLocks noChangeArrowheads="1"/>
          </p:cNvSpPr>
          <p:nvPr/>
        </p:nvSpPr>
        <p:spPr bwMode="auto">
          <a:xfrm>
            <a:off x="785316" y="2527300"/>
            <a:ext cx="852488" cy="4889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endParaRPr kumimoji="1" lang="zh-CN" altLang="en-US"/>
          </a:p>
        </p:txBody>
      </p:sp>
      <p:sp>
        <p:nvSpPr>
          <p:cNvPr id="3" name="Rectangle 6"/>
          <p:cNvSpPr>
            <a:spLocks noChangeArrowheads="1"/>
          </p:cNvSpPr>
          <p:nvPr/>
        </p:nvSpPr>
        <p:spPr bwMode="auto">
          <a:xfrm>
            <a:off x="966291" y="2671763"/>
            <a:ext cx="516167" cy="3077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kumimoji="1" lang="zh-CN" altLang="en-US" sz="2000" b="1" dirty="0">
                <a:solidFill>
                  <a:srgbClr val="FFC000"/>
                </a:solidFill>
                <a:latin typeface="黑体" panose="02010609060101010101" pitchFamily="2" charset="-122"/>
                <a:ea typeface="黑体" panose="02010609060101010101" pitchFamily="2" charset="-122"/>
              </a:rPr>
              <a:t>真值</a:t>
            </a:r>
          </a:p>
        </p:txBody>
      </p:sp>
      <p:sp>
        <p:nvSpPr>
          <p:cNvPr id="5" name="Rectangle 7"/>
          <p:cNvSpPr>
            <a:spLocks noChangeArrowheads="1"/>
          </p:cNvSpPr>
          <p:nvPr/>
        </p:nvSpPr>
        <p:spPr bwMode="auto">
          <a:xfrm>
            <a:off x="1799729" y="2563813"/>
            <a:ext cx="2411412" cy="13589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endParaRPr kumimoji="1" lang="zh-CN" altLang="en-US"/>
          </a:p>
        </p:txBody>
      </p:sp>
      <p:sp>
        <p:nvSpPr>
          <p:cNvPr id="6" name="Rectangle 8"/>
          <p:cNvSpPr>
            <a:spLocks noChangeArrowheads="1"/>
          </p:cNvSpPr>
          <p:nvPr/>
        </p:nvSpPr>
        <p:spPr bwMode="auto">
          <a:xfrm>
            <a:off x="1982291" y="2708275"/>
            <a:ext cx="2133600" cy="30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kumimoji="1" lang="en-US" altLang="zh-CN" sz="2000">
                <a:latin typeface="Courier New" panose="02070309020205020404" pitchFamily="49" charset="0"/>
              </a:rPr>
              <a:t>X=+18=+0010010</a:t>
            </a:r>
          </a:p>
        </p:txBody>
      </p:sp>
      <p:sp>
        <p:nvSpPr>
          <p:cNvPr id="7" name="Rectangle 9"/>
          <p:cNvSpPr>
            <a:spLocks noChangeArrowheads="1"/>
          </p:cNvSpPr>
          <p:nvPr/>
        </p:nvSpPr>
        <p:spPr bwMode="auto">
          <a:xfrm>
            <a:off x="1982291" y="2998788"/>
            <a:ext cx="2133600" cy="30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kumimoji="1" lang="en-US" altLang="zh-CN" sz="2000">
                <a:latin typeface="Courier New" panose="02070309020205020404" pitchFamily="49" charset="0"/>
              </a:rPr>
              <a:t>X=-18=-0010010</a:t>
            </a:r>
          </a:p>
        </p:txBody>
      </p:sp>
      <p:sp>
        <p:nvSpPr>
          <p:cNvPr id="8" name="Rectangle 12"/>
          <p:cNvSpPr>
            <a:spLocks noChangeArrowheads="1"/>
          </p:cNvSpPr>
          <p:nvPr/>
        </p:nvSpPr>
        <p:spPr bwMode="auto">
          <a:xfrm>
            <a:off x="4990604" y="2527300"/>
            <a:ext cx="852487" cy="4889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endParaRPr kumimoji="1" lang="zh-CN" altLang="en-US"/>
          </a:p>
        </p:txBody>
      </p:sp>
      <p:sp>
        <p:nvSpPr>
          <p:cNvPr id="9" name="Rectangle 13"/>
          <p:cNvSpPr>
            <a:spLocks noChangeArrowheads="1"/>
          </p:cNvSpPr>
          <p:nvPr/>
        </p:nvSpPr>
        <p:spPr bwMode="auto">
          <a:xfrm>
            <a:off x="5171579" y="2671763"/>
            <a:ext cx="516167" cy="3077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kumimoji="1" lang="zh-CN" altLang="en-US" sz="2000" b="1" dirty="0">
                <a:solidFill>
                  <a:srgbClr val="FFC000"/>
                </a:solidFill>
                <a:latin typeface="黑体" panose="02010609060101010101" pitchFamily="2" charset="-122"/>
                <a:ea typeface="黑体" panose="02010609060101010101" pitchFamily="2" charset="-122"/>
              </a:rPr>
              <a:t>原码</a:t>
            </a:r>
          </a:p>
        </p:txBody>
      </p:sp>
      <p:sp>
        <p:nvSpPr>
          <p:cNvPr id="10" name="Rectangle 14"/>
          <p:cNvSpPr>
            <a:spLocks noChangeArrowheads="1"/>
          </p:cNvSpPr>
          <p:nvPr/>
        </p:nvSpPr>
        <p:spPr bwMode="auto">
          <a:xfrm>
            <a:off x="6241554" y="2563813"/>
            <a:ext cx="2284412" cy="13589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endParaRPr kumimoji="1" lang="zh-CN" altLang="en-US"/>
          </a:p>
        </p:txBody>
      </p:sp>
      <p:sp>
        <p:nvSpPr>
          <p:cNvPr id="11" name="Rectangle 15"/>
          <p:cNvSpPr>
            <a:spLocks noChangeArrowheads="1"/>
          </p:cNvSpPr>
          <p:nvPr/>
        </p:nvSpPr>
        <p:spPr bwMode="auto">
          <a:xfrm>
            <a:off x="6422529" y="2708275"/>
            <a:ext cx="622300" cy="30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kumimoji="1" lang="en-US" altLang="zh-CN" sz="2000">
                <a:latin typeface="Courier New" panose="02070309020205020404" pitchFamily="49" charset="0"/>
              </a:rPr>
              <a:t>[X]</a:t>
            </a:r>
            <a:r>
              <a:rPr kumimoji="1" lang="zh-CN" altLang="en-US" sz="2000" baseline="-25000">
                <a:latin typeface="Courier New" panose="02070309020205020404" pitchFamily="49" charset="0"/>
              </a:rPr>
              <a:t>原</a:t>
            </a:r>
          </a:p>
        </p:txBody>
      </p:sp>
      <p:sp>
        <p:nvSpPr>
          <p:cNvPr id="12" name="Rectangle 17"/>
          <p:cNvSpPr>
            <a:spLocks noChangeArrowheads="1"/>
          </p:cNvSpPr>
          <p:nvPr/>
        </p:nvSpPr>
        <p:spPr bwMode="auto">
          <a:xfrm>
            <a:off x="7021016" y="2708275"/>
            <a:ext cx="1676400" cy="30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kumimoji="1" lang="en-US" altLang="zh-CN" sz="2000">
                <a:solidFill>
                  <a:srgbClr val="66FFFF"/>
                </a:solidFill>
                <a:latin typeface="Courier New" panose="02070309020205020404" pitchFamily="49" charset="0"/>
              </a:rPr>
              <a:t> </a:t>
            </a:r>
            <a:r>
              <a:rPr kumimoji="1" lang="en-US" altLang="zh-CN" sz="2000">
                <a:latin typeface="Courier New" panose="02070309020205020404" pitchFamily="49" charset="0"/>
              </a:rPr>
              <a:t>=</a:t>
            </a:r>
            <a:r>
              <a:rPr kumimoji="1" lang="en-US" altLang="zh-CN" sz="2000">
                <a:solidFill>
                  <a:schemeClr val="hlink"/>
                </a:solidFill>
                <a:latin typeface="Courier New" panose="02070309020205020404" pitchFamily="49" charset="0"/>
              </a:rPr>
              <a:t>0</a:t>
            </a:r>
            <a:r>
              <a:rPr kumimoji="1" lang="en-US" altLang="zh-CN" sz="2000">
                <a:solidFill>
                  <a:srgbClr val="66FFFF"/>
                </a:solidFill>
                <a:latin typeface="Courier New" panose="02070309020205020404" pitchFamily="49" charset="0"/>
              </a:rPr>
              <a:t> </a:t>
            </a:r>
            <a:r>
              <a:rPr kumimoji="1" lang="en-US" altLang="zh-CN" sz="2000">
                <a:latin typeface="Courier New" panose="02070309020205020404" pitchFamily="49" charset="0"/>
              </a:rPr>
              <a:t>0010010</a:t>
            </a:r>
          </a:p>
        </p:txBody>
      </p:sp>
      <p:sp>
        <p:nvSpPr>
          <p:cNvPr id="13" name="Rectangle 18"/>
          <p:cNvSpPr>
            <a:spLocks noChangeArrowheads="1"/>
          </p:cNvSpPr>
          <p:nvPr/>
        </p:nvSpPr>
        <p:spPr bwMode="auto">
          <a:xfrm>
            <a:off x="6422529" y="2998788"/>
            <a:ext cx="622300" cy="30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kumimoji="1" lang="en-US" altLang="zh-CN" sz="2000">
                <a:latin typeface="Courier New" panose="02070309020205020404" pitchFamily="49" charset="0"/>
              </a:rPr>
              <a:t>[X]</a:t>
            </a:r>
            <a:r>
              <a:rPr kumimoji="1" lang="zh-CN" altLang="en-US" sz="2000" baseline="-25000">
                <a:latin typeface="Courier New" panose="02070309020205020404" pitchFamily="49" charset="0"/>
              </a:rPr>
              <a:t>原</a:t>
            </a:r>
          </a:p>
        </p:txBody>
      </p:sp>
      <p:sp>
        <p:nvSpPr>
          <p:cNvPr id="14" name="Rectangle 20"/>
          <p:cNvSpPr>
            <a:spLocks noChangeArrowheads="1"/>
          </p:cNvSpPr>
          <p:nvPr/>
        </p:nvSpPr>
        <p:spPr bwMode="auto">
          <a:xfrm>
            <a:off x="7021016" y="2998788"/>
            <a:ext cx="1676400" cy="30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kumimoji="1" lang="en-US" altLang="zh-CN" sz="2000">
                <a:solidFill>
                  <a:srgbClr val="66FFFF"/>
                </a:solidFill>
                <a:latin typeface="Courier New" panose="02070309020205020404" pitchFamily="49" charset="0"/>
              </a:rPr>
              <a:t> </a:t>
            </a:r>
            <a:r>
              <a:rPr kumimoji="1" lang="en-US" altLang="zh-CN" sz="2000">
                <a:latin typeface="Courier New" panose="02070309020205020404" pitchFamily="49" charset="0"/>
              </a:rPr>
              <a:t>=</a:t>
            </a:r>
            <a:r>
              <a:rPr kumimoji="1" lang="en-US" altLang="zh-CN" sz="2000">
                <a:solidFill>
                  <a:schemeClr val="hlink"/>
                </a:solidFill>
                <a:latin typeface="Courier New" panose="02070309020205020404" pitchFamily="49" charset="0"/>
              </a:rPr>
              <a:t>1</a:t>
            </a:r>
            <a:r>
              <a:rPr kumimoji="1" lang="en-US" altLang="zh-CN" sz="2000">
                <a:latin typeface="Courier New" panose="02070309020205020404" pitchFamily="49" charset="0"/>
              </a:rPr>
              <a:t> 0010010</a:t>
            </a:r>
          </a:p>
        </p:txBody>
      </p:sp>
      <p:sp>
        <p:nvSpPr>
          <p:cNvPr id="15" name="Rectangle 28"/>
          <p:cNvSpPr>
            <a:spLocks noChangeArrowheads="1"/>
          </p:cNvSpPr>
          <p:nvPr/>
        </p:nvSpPr>
        <p:spPr bwMode="auto">
          <a:xfrm>
            <a:off x="2745879" y="1885950"/>
            <a:ext cx="516167" cy="3077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kumimoji="1" lang="zh-CN" altLang="en-US" sz="2000" b="1" dirty="0">
                <a:latin typeface="黑体" panose="02010609060101010101" pitchFamily="2" charset="-122"/>
                <a:ea typeface="黑体" panose="02010609060101010101" pitchFamily="2" charset="-122"/>
              </a:rPr>
              <a:t>符号</a:t>
            </a:r>
          </a:p>
        </p:txBody>
      </p:sp>
      <p:sp>
        <p:nvSpPr>
          <p:cNvPr id="16" name="Rectangle 30"/>
          <p:cNvSpPr>
            <a:spLocks noChangeArrowheads="1"/>
          </p:cNvSpPr>
          <p:nvPr/>
        </p:nvSpPr>
        <p:spPr bwMode="auto">
          <a:xfrm>
            <a:off x="7016254" y="1885950"/>
            <a:ext cx="774251" cy="3077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kumimoji="1" lang="zh-CN" altLang="en-US" sz="2000" b="1" dirty="0">
                <a:latin typeface="黑体" panose="02010609060101010101" pitchFamily="2" charset="-122"/>
                <a:ea typeface="黑体" panose="02010609060101010101" pitchFamily="2" charset="-122"/>
              </a:rPr>
              <a:t>符号位</a:t>
            </a:r>
          </a:p>
        </p:txBody>
      </p:sp>
      <p:sp>
        <p:nvSpPr>
          <p:cNvPr id="17" name="Line 31"/>
          <p:cNvSpPr>
            <a:spLocks noChangeShapeType="1"/>
          </p:cNvSpPr>
          <p:nvPr/>
        </p:nvSpPr>
        <p:spPr bwMode="auto">
          <a:xfrm>
            <a:off x="3009404" y="2182813"/>
            <a:ext cx="1587" cy="471487"/>
          </a:xfrm>
          <a:prstGeom prst="line">
            <a:avLst/>
          </a:prstGeom>
          <a:noFill/>
          <a:ln w="17526" algn="ctr">
            <a:solidFill>
              <a:srgbClr val="800080"/>
            </a:solidFill>
            <a:round/>
            <a:tailEnd type="stealth" w="med" len="med"/>
          </a:ln>
          <a:extLst>
            <a:ext uri="{909E8E84-426E-40DD-AFC4-6F175D3DCCD1}">
              <a14:hiddenFill xmlns:a14="http://schemas.microsoft.com/office/drawing/2010/main" xmlns="">
                <a:noFill/>
              </a14:hiddenFill>
            </a:ext>
          </a:extLst>
        </p:spPr>
        <p:txBody>
          <a:bodyPr/>
          <a:lstStyle/>
          <a:p>
            <a:endParaRPr lang="zh-CN" altLang="en-US"/>
          </a:p>
        </p:txBody>
      </p:sp>
      <p:sp>
        <p:nvSpPr>
          <p:cNvPr id="18" name="Line 33"/>
          <p:cNvSpPr>
            <a:spLocks noChangeShapeType="1"/>
          </p:cNvSpPr>
          <p:nvPr/>
        </p:nvSpPr>
        <p:spPr bwMode="auto">
          <a:xfrm>
            <a:off x="7421066" y="2200275"/>
            <a:ext cx="1588" cy="471488"/>
          </a:xfrm>
          <a:prstGeom prst="line">
            <a:avLst/>
          </a:prstGeom>
          <a:noFill/>
          <a:ln w="17526" algn="ctr">
            <a:solidFill>
              <a:srgbClr val="800080"/>
            </a:solidFill>
            <a:round/>
            <a:tailEnd type="stealth" w="med" len="med"/>
          </a:ln>
          <a:extLst>
            <a:ext uri="{909E8E84-426E-40DD-AFC4-6F175D3DCCD1}">
              <a14:hiddenFill xmlns:a14="http://schemas.microsoft.com/office/drawing/2010/main" xmlns="">
                <a:noFill/>
              </a14:hiddenFill>
            </a:ext>
          </a:extLst>
        </p:spPr>
        <p:txBody>
          <a:bodyPr/>
          <a:lstStyle/>
          <a:p>
            <a:endParaRPr lang="zh-CN" altLang="en-US"/>
          </a:p>
        </p:txBody>
      </p:sp>
      <p:sp>
        <p:nvSpPr>
          <p:cNvPr id="19" name="Text Box 35"/>
          <p:cNvSpPr>
            <a:spLocks noChangeArrowheads="1"/>
          </p:cNvSpPr>
          <p:nvPr/>
        </p:nvSpPr>
        <p:spPr bwMode="auto">
          <a:xfrm>
            <a:off x="1045666" y="3860800"/>
            <a:ext cx="7480300" cy="21399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lnSpc>
                <a:spcPct val="140000"/>
              </a:lnSpc>
              <a:spcBef>
                <a:spcPct val="0"/>
              </a:spcBef>
              <a:buClrTx/>
              <a:buSzTx/>
              <a:buFontTx/>
              <a:buNone/>
            </a:pPr>
            <a:r>
              <a:rPr kumimoji="1" lang="en-US" altLang="zh-CN" b="1" dirty="0">
                <a:latin typeface="Times New Roman" panose="02020603050405020304" pitchFamily="18" charset="0"/>
                <a:ea typeface="黑体" panose="02010609060101010101" pitchFamily="2" charset="-122"/>
                <a:cs typeface="Times New Roman" panose="02020603050405020304" pitchFamily="18" charset="0"/>
              </a:rPr>
              <a:t>n</a:t>
            </a:r>
            <a:r>
              <a:rPr kumimoji="1" lang="zh-CN" altLang="en-US" b="1" dirty="0">
                <a:latin typeface="Times New Roman" panose="02020603050405020304" pitchFamily="18" charset="0"/>
                <a:ea typeface="黑体" panose="02010609060101010101" pitchFamily="2" charset="-122"/>
                <a:cs typeface="Times New Roman" panose="02020603050405020304" pitchFamily="18" charset="0"/>
              </a:rPr>
              <a:t>位原码表示数值的范围是：</a:t>
            </a:r>
          </a:p>
          <a:p>
            <a:pPr eaLnBrk="1" hangingPunct="1">
              <a:lnSpc>
                <a:spcPct val="140000"/>
              </a:lnSpc>
              <a:spcBef>
                <a:spcPct val="0"/>
              </a:spcBef>
              <a:buClrTx/>
              <a:buSzTx/>
              <a:buFontTx/>
              <a:buNone/>
            </a:pPr>
            <a:endParaRPr kumimoji="1" lang="zh-CN" altLang="en-US" b="1" dirty="0">
              <a:latin typeface="Times New Roman" panose="02020603050405020304" pitchFamily="18" charset="0"/>
              <a:ea typeface="黑体" panose="02010609060101010101" pitchFamily="2" charset="-122"/>
              <a:cs typeface="Times New Roman" panose="02020603050405020304" pitchFamily="18" charset="0"/>
            </a:endParaRPr>
          </a:p>
          <a:p>
            <a:pPr eaLnBrk="1" hangingPunct="1">
              <a:lnSpc>
                <a:spcPct val="140000"/>
              </a:lnSpc>
              <a:spcBef>
                <a:spcPct val="0"/>
              </a:spcBef>
              <a:buClrTx/>
              <a:buSzTx/>
              <a:buFontTx/>
              <a:buNone/>
            </a:pPr>
            <a:r>
              <a:rPr kumimoji="1" lang="zh-CN" altLang="en-US" b="1" dirty="0">
                <a:latin typeface="Times New Roman" panose="02020603050405020304" pitchFamily="18" charset="0"/>
                <a:ea typeface="黑体" panose="02010609060101010101" pitchFamily="2" charset="-122"/>
                <a:cs typeface="Times New Roman" panose="02020603050405020304" pitchFamily="18" charset="0"/>
              </a:rPr>
              <a:t>对应的原码是</a:t>
            </a:r>
            <a:r>
              <a:rPr kumimoji="1" lang="en-US" altLang="zh-CN"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111</a:t>
            </a:r>
            <a:r>
              <a:rPr kumimoji="1" lang="en-US" altLang="zh-CN"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sym typeface="Symbol" panose="05050102010706020507" pitchFamily="18" charset="2"/>
              </a:rPr>
              <a:t></a:t>
            </a:r>
            <a:r>
              <a:rPr kumimoji="1" lang="en-US" altLang="zh-CN"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1</a:t>
            </a:r>
            <a:r>
              <a:rPr kumimoji="1" lang="zh-CN" altLang="en-US"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 </a:t>
            </a:r>
            <a:r>
              <a:rPr kumimoji="1" lang="en-US" altLang="zh-CN"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011</a:t>
            </a:r>
            <a:r>
              <a:rPr kumimoji="1" lang="en-US" altLang="zh-CN"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sym typeface="Symbol" panose="05050102010706020507" pitchFamily="18" charset="2"/>
              </a:rPr>
              <a:t></a:t>
            </a:r>
            <a:r>
              <a:rPr kumimoji="1" lang="en-US" altLang="zh-CN"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1</a:t>
            </a:r>
            <a:r>
              <a:rPr kumimoji="1" lang="zh-CN" altLang="en-US" b="1" dirty="0">
                <a:latin typeface="Times New Roman" panose="02020603050405020304" pitchFamily="18" charset="0"/>
                <a:ea typeface="黑体" panose="02010609060101010101" pitchFamily="2" charset="-122"/>
                <a:cs typeface="Times New Roman" panose="02020603050405020304" pitchFamily="18" charset="0"/>
              </a:rPr>
              <a:t>。</a:t>
            </a:r>
          </a:p>
        </p:txBody>
      </p:sp>
      <p:graphicFrame>
        <p:nvGraphicFramePr>
          <p:cNvPr id="20" name="Object 36"/>
          <p:cNvGraphicFramePr>
            <a:graphicFrameLocks noChangeAspect="1"/>
          </p:cNvGraphicFramePr>
          <p:nvPr/>
        </p:nvGraphicFramePr>
        <p:xfrm>
          <a:off x="2193429" y="4702175"/>
          <a:ext cx="3763962" cy="590550"/>
        </p:xfrm>
        <a:graphic>
          <a:graphicData uri="http://schemas.openxmlformats.org/presentationml/2006/ole">
            <p:oleObj spid="_x0000_s92161" name="Equation" r:id="rId3" imgW="1352256" imgH="577871" progId="">
              <p:embed/>
            </p:oleObj>
          </a:graphicData>
        </a:graphic>
      </p:graphicFrame>
    </p:spTree>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数0的原码</a:t>
            </a:r>
            <a:endParaRPr lang="zh-CN" altLang="en-US" dirty="0">
              <a:ea typeface="宋体" panose="02010600030101010101" pitchFamily="2" charset="-122"/>
            </a:endParaRPr>
          </a:p>
        </p:txBody>
      </p:sp>
      <p:sp>
        <p:nvSpPr>
          <p:cNvPr id="18435" name="Rectangle 3"/>
          <p:cNvSpPr>
            <a:spLocks noGrp="1" noChangeArrowheads="1"/>
          </p:cNvSpPr>
          <p:nvPr>
            <p:ph type="body" idx="1"/>
          </p:nvPr>
        </p:nvSpPr>
        <p:spPr>
          <a:xfrm>
            <a:off x="495300" y="1628800"/>
            <a:ext cx="9066212" cy="3591172"/>
          </a:xfrm>
        </p:spPr>
        <p:txBody>
          <a:bodyPr/>
          <a:lstStyle/>
          <a:p>
            <a:pPr eaLnBrk="1" hangingPunct="1"/>
            <a:r>
              <a:rPr lang="zh-CN" altLang="en-US" sz="3200" dirty="0">
                <a:latin typeface="Times New Roman" panose="02020603050405020304" pitchFamily="18" charset="0"/>
                <a:cs typeface="Times New Roman" panose="02020603050405020304" pitchFamily="18" charset="0"/>
              </a:rPr>
              <a:t>8位数0的原码：+0 = </a:t>
            </a:r>
            <a:r>
              <a:rPr lang="zh-CN" altLang="en-US" sz="3200" dirty="0">
                <a:solidFill>
                  <a:srgbClr val="C00000"/>
                </a:solidFill>
                <a:latin typeface="Times New Roman" panose="02020603050405020304" pitchFamily="18" charset="0"/>
                <a:cs typeface="Times New Roman" panose="02020603050405020304" pitchFamily="18" charset="0"/>
              </a:rPr>
              <a:t>0</a:t>
            </a:r>
            <a:r>
              <a:rPr lang="zh-CN" altLang="en-US" sz="3200" dirty="0">
                <a:latin typeface="Times New Roman" panose="02020603050405020304" pitchFamily="18" charset="0"/>
                <a:cs typeface="Times New Roman" panose="02020603050405020304" pitchFamily="18" charset="0"/>
              </a:rPr>
              <a:t> 0000000</a:t>
            </a:r>
          </a:p>
          <a:p>
            <a:pPr eaLnBrk="1" hangingPunct="1">
              <a:buFont typeface="Arial" panose="020B0604020202020204" pitchFamily="34" charset="0"/>
              <a:buNone/>
            </a:pPr>
            <a:r>
              <a:rPr lang="zh-CN" altLang="en-US" sz="3200" dirty="0">
                <a:latin typeface="Times New Roman" panose="02020603050405020304" pitchFamily="18" charset="0"/>
                <a:cs typeface="Times New Roman" panose="02020603050405020304" pitchFamily="18" charset="0"/>
              </a:rPr>
              <a:t>                               - 0 = </a:t>
            </a:r>
            <a:r>
              <a:rPr lang="zh-CN" altLang="en-US" sz="3200" dirty="0">
                <a:solidFill>
                  <a:srgbClr val="C00000"/>
                </a:solidFill>
                <a:latin typeface="Times New Roman" panose="02020603050405020304" pitchFamily="18" charset="0"/>
                <a:cs typeface="Times New Roman" panose="02020603050405020304" pitchFamily="18" charset="0"/>
              </a:rPr>
              <a:t>1 </a:t>
            </a:r>
            <a:r>
              <a:rPr lang="zh-CN" altLang="en-US" sz="3200" dirty="0">
                <a:latin typeface="Times New Roman" panose="02020603050405020304" pitchFamily="18" charset="0"/>
                <a:cs typeface="Times New Roman" panose="02020603050405020304" pitchFamily="18" charset="0"/>
              </a:rPr>
              <a:t>0000000</a:t>
            </a:r>
          </a:p>
          <a:p>
            <a:pPr eaLnBrk="1" hangingPunct="1">
              <a:buFont typeface="Arial" panose="020B0604020202020204" pitchFamily="34" charset="0"/>
              <a:buNone/>
            </a:pPr>
            <a:endParaRPr lang="zh-CN" altLang="en-US" sz="3200" dirty="0"/>
          </a:p>
          <a:p>
            <a:pPr eaLnBrk="1" hangingPunct="1">
              <a:buFont typeface="Arial" panose="020B0604020202020204" pitchFamily="34" charset="0"/>
              <a:buNone/>
            </a:pPr>
            <a:r>
              <a:rPr lang="zh-CN" altLang="en-US" sz="3200" dirty="0"/>
              <a:t>   </a:t>
            </a:r>
            <a:r>
              <a:rPr lang="zh-CN" altLang="en-US" sz="3200" dirty="0">
                <a:solidFill>
                  <a:srgbClr val="7030A0"/>
                </a:solidFill>
              </a:rPr>
              <a:t>即：数0的原码不唯一。</a:t>
            </a:r>
          </a:p>
          <a:p>
            <a:pPr>
              <a:lnSpc>
                <a:spcPts val="3230"/>
              </a:lnSpc>
              <a:tabLst>
                <a:tab pos="520700" algn="l"/>
                <a:tab pos="1009650" algn="l"/>
              </a:tabLst>
              <a:defRPr/>
            </a:pPr>
            <a:endParaRPr lang="zh-CN" altLang="en-US"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反码</a:t>
            </a:r>
            <a:r>
              <a:rPr lang="en-US" altLang="zh-CN" b="1" dirty="0">
                <a:latin typeface="宋体" panose="02010600030101010101" pitchFamily="2" charset="-122"/>
              </a:rPr>
              <a:t>[</a:t>
            </a:r>
            <a:r>
              <a:rPr lang="en-US" altLang="zh-CN" dirty="0"/>
              <a:t>X</a:t>
            </a:r>
            <a:r>
              <a:rPr lang="en-US" altLang="zh-CN" b="1" dirty="0">
                <a:latin typeface="宋体" panose="02010600030101010101" pitchFamily="2" charset="-122"/>
              </a:rPr>
              <a:t>]</a:t>
            </a:r>
            <a:r>
              <a:rPr lang="zh-CN" altLang="en-US" b="1" baseline="-25000" dirty="0">
                <a:latin typeface="宋体" panose="02010600030101010101" pitchFamily="2" charset="-122"/>
              </a:rPr>
              <a:t>反</a:t>
            </a:r>
            <a:endParaRPr lang="zh-CN" altLang="en-US" dirty="0">
              <a:ea typeface="宋体" panose="02010600030101010101" pitchFamily="2" charset="-122"/>
            </a:endParaRPr>
          </a:p>
        </p:txBody>
      </p:sp>
      <p:sp>
        <p:nvSpPr>
          <p:cNvPr id="2" name="Rectangle 3"/>
          <p:cNvSpPr>
            <a:spLocks noGrp="1" noChangeArrowheads="1"/>
          </p:cNvSpPr>
          <p:nvPr>
            <p:ph type="body" idx="1"/>
          </p:nvPr>
        </p:nvSpPr>
        <p:spPr>
          <a:xfrm>
            <a:off x="495300" y="1628775"/>
            <a:ext cx="9066213" cy="3590925"/>
          </a:xfrm>
        </p:spPr>
        <p:txBody>
          <a:bodyPr/>
          <a:lstStyle/>
          <a:p>
            <a:pPr eaLnBrk="1" hangingPunct="1">
              <a:buFont typeface="Arial" panose="020B0604020202020204" pitchFamily="34" charset="0"/>
              <a:buNone/>
            </a:pPr>
            <a:r>
              <a:rPr lang="zh-CN" altLang="en-US" dirty="0"/>
              <a:t>定义</a:t>
            </a:r>
          </a:p>
          <a:p>
            <a:pPr eaLnBrk="1" hangingPunct="1">
              <a:buClr>
                <a:schemeClr val="tx1"/>
              </a:buClr>
              <a:buFont typeface="Wingdings" panose="05000000000000000000" pitchFamily="2" charset="2"/>
              <a:buChar char="Ø"/>
            </a:pPr>
            <a:r>
              <a:rPr lang="zh-CN" altLang="en-US" sz="2800" dirty="0"/>
              <a:t> </a:t>
            </a:r>
            <a:r>
              <a:rPr lang="zh-CN" altLang="en-US" dirty="0"/>
              <a:t>若</a:t>
            </a:r>
            <a:r>
              <a:rPr lang="en-US" altLang="zh-CN" sz="2800" dirty="0"/>
              <a:t>X&gt;0 ，</a:t>
            </a:r>
            <a:r>
              <a:rPr lang="zh-CN" altLang="en-US" dirty="0"/>
              <a:t>则</a:t>
            </a:r>
            <a:r>
              <a:rPr lang="zh-CN" altLang="en-US" sz="2800" dirty="0"/>
              <a:t>  [</a:t>
            </a:r>
            <a:r>
              <a:rPr lang="en-US" altLang="zh-CN" sz="2800" dirty="0"/>
              <a:t>X]</a:t>
            </a:r>
            <a:r>
              <a:rPr lang="zh-CN" altLang="en-US" sz="2800" baseline="-25000" dirty="0"/>
              <a:t>反</a:t>
            </a:r>
            <a:r>
              <a:rPr lang="zh-CN" altLang="en-US" sz="2800" dirty="0"/>
              <a:t>=[</a:t>
            </a:r>
            <a:r>
              <a:rPr lang="en-US" altLang="zh-CN" sz="2800" dirty="0"/>
              <a:t>X]</a:t>
            </a:r>
            <a:r>
              <a:rPr lang="zh-CN" altLang="en-US" sz="2800" baseline="-25000" dirty="0"/>
              <a:t>原</a:t>
            </a:r>
          </a:p>
          <a:p>
            <a:pPr eaLnBrk="1" hangingPunct="1">
              <a:buClr>
                <a:schemeClr val="tx1"/>
              </a:buClr>
              <a:buFont typeface="Wingdings" panose="05000000000000000000" pitchFamily="2" charset="2"/>
              <a:buChar char="Ø"/>
            </a:pPr>
            <a:r>
              <a:rPr lang="zh-CN" altLang="en-US" sz="2800" dirty="0"/>
              <a:t> </a:t>
            </a:r>
            <a:r>
              <a:rPr lang="zh-CN" altLang="en-US" dirty="0"/>
              <a:t>若</a:t>
            </a:r>
            <a:r>
              <a:rPr lang="en-US" altLang="zh-CN" sz="2800" dirty="0"/>
              <a:t>X&lt;0， </a:t>
            </a:r>
            <a:r>
              <a:rPr lang="zh-CN" altLang="en-US" dirty="0"/>
              <a:t>则</a:t>
            </a:r>
            <a:r>
              <a:rPr lang="zh-CN" altLang="en-US" sz="2800" dirty="0"/>
              <a:t>  [</a:t>
            </a:r>
            <a:r>
              <a:rPr lang="en-US" altLang="zh-CN" sz="2800" dirty="0"/>
              <a:t>X]</a:t>
            </a:r>
            <a:r>
              <a:rPr lang="zh-CN" altLang="en-US" sz="2800" baseline="-25000" dirty="0"/>
              <a:t>反</a:t>
            </a:r>
            <a:r>
              <a:rPr lang="zh-CN" altLang="en-US" sz="2800" dirty="0"/>
              <a:t>= </a:t>
            </a:r>
            <a:r>
              <a:rPr lang="zh-CN" altLang="en-US" dirty="0"/>
              <a:t>对应原码的符号位不变，数值部分按位取反</a:t>
            </a:r>
            <a:endParaRPr lang="zh-CN" altLang="en-US" sz="2400" dirty="0"/>
          </a:p>
        </p:txBody>
      </p:sp>
      <p:graphicFrame>
        <p:nvGraphicFramePr>
          <p:cNvPr id="3" name="Object 4"/>
          <p:cNvGraphicFramePr>
            <a:graphicFrameLocks noChangeAspect="1"/>
          </p:cNvGraphicFramePr>
          <p:nvPr/>
        </p:nvGraphicFramePr>
        <p:xfrm>
          <a:off x="2360712" y="4528395"/>
          <a:ext cx="6227588" cy="2049166"/>
        </p:xfrm>
        <a:graphic>
          <a:graphicData uri="http://schemas.openxmlformats.org/presentationml/2006/ole">
            <p:oleObj spid="_x0000_s93185" name="Equation" r:id="rId3" imgW="2285440" imgH="1219946" progId="">
              <p:embed/>
            </p:oleObj>
          </a:graphicData>
        </a:graphic>
      </p:graphicFrame>
      <p:sp>
        <p:nvSpPr>
          <p:cNvPr id="5" name="Text Box 6"/>
          <p:cNvSpPr>
            <a:spLocks noChangeArrowheads="1"/>
          </p:cNvSpPr>
          <p:nvPr/>
        </p:nvSpPr>
        <p:spPr bwMode="auto">
          <a:xfrm>
            <a:off x="877292" y="4495117"/>
            <a:ext cx="1924146" cy="45852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8000" rIns="1800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50000"/>
              </a:spcBef>
              <a:buClrTx/>
              <a:buSzTx/>
              <a:buFontTx/>
              <a:buNone/>
            </a:pPr>
            <a:r>
              <a:rPr kumimoji="1" lang="zh-CN" altLang="en-US" sz="2400" b="1" dirty="0">
                <a:solidFill>
                  <a:srgbClr val="C00000"/>
                </a:solidFill>
                <a:latin typeface="黑体" panose="02010609060101010101" pitchFamily="2" charset="-122"/>
                <a:ea typeface="黑体" panose="02010609060101010101" pitchFamily="2" charset="-122"/>
              </a:rPr>
              <a:t>二进制数：</a:t>
            </a:r>
          </a:p>
        </p:txBody>
      </p:sp>
      <p:sp>
        <p:nvSpPr>
          <p:cNvPr id="6" name="Text Box 7"/>
          <p:cNvSpPr>
            <a:spLocks noChangeArrowheads="1"/>
          </p:cNvSpPr>
          <p:nvPr/>
        </p:nvSpPr>
        <p:spPr bwMode="auto">
          <a:xfrm>
            <a:off x="877292" y="5638483"/>
            <a:ext cx="1924146" cy="45852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8000" rIns="1800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50000"/>
              </a:spcBef>
              <a:buClrTx/>
              <a:buSzTx/>
              <a:buFontTx/>
              <a:buNone/>
            </a:pPr>
            <a:r>
              <a:rPr kumimoji="1" lang="zh-CN" altLang="en-US" sz="2400" b="1" dirty="0">
                <a:solidFill>
                  <a:srgbClr val="C00000"/>
                </a:solidFill>
                <a:latin typeface="黑体" panose="02010609060101010101" pitchFamily="2" charset="-122"/>
                <a:ea typeface="黑体" panose="02010609060101010101" pitchFamily="2" charset="-122"/>
              </a:rPr>
              <a:t>反码：</a:t>
            </a:r>
          </a:p>
        </p:txBody>
      </p:sp>
    </p:spTree>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[例]：</a:t>
            </a:r>
            <a:endParaRPr lang="zh-CN" altLang="en-US" dirty="0">
              <a:ea typeface="宋体" panose="02010600030101010101" pitchFamily="2" charset="-122"/>
            </a:endParaRPr>
          </a:p>
        </p:txBody>
      </p:sp>
      <p:sp>
        <p:nvSpPr>
          <p:cNvPr id="2" name="Rectangle 3"/>
          <p:cNvSpPr>
            <a:spLocks noGrp="1" noChangeArrowheads="1"/>
          </p:cNvSpPr>
          <p:nvPr>
            <p:ph type="body" idx="1"/>
          </p:nvPr>
        </p:nvSpPr>
        <p:spPr>
          <a:xfrm>
            <a:off x="495300" y="1628775"/>
            <a:ext cx="9066213" cy="3590925"/>
          </a:xfrm>
        </p:spPr>
        <p:txBody>
          <a:bodyPr/>
          <a:lstStyle/>
          <a:p>
            <a:pPr eaLnBrk="1" hangingPunct="1"/>
            <a:endParaRPr lang="zh-CN" altLang="zh-CN" sz="3600" dirty="0"/>
          </a:p>
          <a:p>
            <a:pPr eaLnBrk="1" hangingPunct="1"/>
            <a:r>
              <a:rPr lang="en-US" altLang="zh-CN" sz="3600" dirty="0">
                <a:latin typeface="Times New Roman" panose="02020603050405020304" pitchFamily="18" charset="0"/>
                <a:cs typeface="Times New Roman" panose="02020603050405020304" pitchFamily="18" charset="0"/>
              </a:rPr>
              <a:t>X= - 52 = -0110100</a:t>
            </a:r>
          </a:p>
          <a:p>
            <a:pPr eaLnBrk="1" hangingPunct="1">
              <a:buFont typeface="Arial" panose="020B0604020202020204" pitchFamily="34" charset="0"/>
              <a:buNone/>
            </a:pPr>
            <a:r>
              <a:rPr lang="en-US" altLang="zh-CN" sz="3600" dirty="0">
                <a:latin typeface="Times New Roman" panose="02020603050405020304" pitchFamily="18" charset="0"/>
                <a:cs typeface="Times New Roman" panose="02020603050405020304" pitchFamily="18" charset="0"/>
              </a:rPr>
              <a:t>                [X]</a:t>
            </a:r>
            <a:r>
              <a:rPr lang="zh-CN" altLang="en-US" sz="2400" baseline="-20000" dirty="0">
                <a:latin typeface="Times New Roman" panose="02020603050405020304" pitchFamily="18" charset="0"/>
                <a:cs typeface="Times New Roman" panose="02020603050405020304" pitchFamily="18" charset="0"/>
              </a:rPr>
              <a:t>原</a:t>
            </a:r>
            <a:r>
              <a:rPr lang="zh-CN" altLang="en-US" sz="3600" baseline="-25000" dirty="0">
                <a:latin typeface="Times New Roman" panose="02020603050405020304" pitchFamily="18" charset="0"/>
                <a:cs typeface="Times New Roman" panose="02020603050405020304" pitchFamily="18" charset="0"/>
              </a:rPr>
              <a:t> </a:t>
            </a:r>
            <a:r>
              <a:rPr lang="zh-CN" altLang="en-US" sz="3600" dirty="0">
                <a:latin typeface="Times New Roman" panose="02020603050405020304" pitchFamily="18" charset="0"/>
                <a:cs typeface="Times New Roman" panose="02020603050405020304" pitchFamily="18" charset="0"/>
              </a:rPr>
              <a:t>= </a:t>
            </a:r>
            <a:r>
              <a:rPr lang="zh-CN" altLang="en-US" sz="3600" dirty="0">
                <a:solidFill>
                  <a:srgbClr val="C00000"/>
                </a:solidFill>
                <a:latin typeface="Times New Roman" panose="02020603050405020304" pitchFamily="18" charset="0"/>
                <a:cs typeface="Times New Roman" panose="02020603050405020304" pitchFamily="18" charset="0"/>
              </a:rPr>
              <a:t>1</a:t>
            </a:r>
            <a:r>
              <a:rPr lang="zh-CN" altLang="en-US" sz="3600" dirty="0">
                <a:latin typeface="Times New Roman" panose="02020603050405020304" pitchFamily="18" charset="0"/>
                <a:cs typeface="Times New Roman" panose="02020603050405020304" pitchFamily="18" charset="0"/>
              </a:rPr>
              <a:t>0110100</a:t>
            </a:r>
          </a:p>
          <a:p>
            <a:pPr eaLnBrk="1" hangingPunct="1">
              <a:buFont typeface="Arial" panose="020B0604020202020204" pitchFamily="34" charset="0"/>
              <a:buNone/>
            </a:pPr>
            <a:r>
              <a:rPr lang="zh-CN" altLang="en-US" sz="3600" dirty="0">
                <a:latin typeface="Times New Roman" panose="02020603050405020304" pitchFamily="18" charset="0"/>
                <a:cs typeface="Times New Roman" panose="02020603050405020304" pitchFamily="18" charset="0"/>
              </a:rPr>
              <a:t>                [</a:t>
            </a:r>
            <a:r>
              <a:rPr lang="en-US" altLang="zh-CN" sz="3600" dirty="0">
                <a:latin typeface="Times New Roman" panose="02020603050405020304" pitchFamily="18" charset="0"/>
                <a:cs typeface="Times New Roman" panose="02020603050405020304" pitchFamily="18" charset="0"/>
              </a:rPr>
              <a:t>X]</a:t>
            </a:r>
            <a:r>
              <a:rPr lang="zh-CN" altLang="en-US" sz="2400" baseline="-20000" dirty="0">
                <a:latin typeface="Times New Roman" panose="02020603050405020304" pitchFamily="18" charset="0"/>
                <a:cs typeface="Times New Roman" panose="02020603050405020304" pitchFamily="18" charset="0"/>
              </a:rPr>
              <a:t>反</a:t>
            </a:r>
            <a:r>
              <a:rPr lang="zh-CN" altLang="en-US" sz="3600" baseline="-25000" dirty="0">
                <a:latin typeface="Times New Roman" panose="02020603050405020304" pitchFamily="18" charset="0"/>
                <a:cs typeface="Times New Roman" panose="02020603050405020304" pitchFamily="18" charset="0"/>
              </a:rPr>
              <a:t> </a:t>
            </a:r>
            <a:r>
              <a:rPr lang="zh-CN" altLang="en-US" sz="3600" dirty="0">
                <a:latin typeface="Times New Roman" panose="02020603050405020304" pitchFamily="18" charset="0"/>
                <a:cs typeface="Times New Roman" panose="02020603050405020304" pitchFamily="18" charset="0"/>
              </a:rPr>
              <a:t>= </a:t>
            </a:r>
            <a:r>
              <a:rPr lang="zh-CN" altLang="en-US" sz="3600" dirty="0">
                <a:solidFill>
                  <a:srgbClr val="C00000"/>
                </a:solidFill>
                <a:latin typeface="Times New Roman" panose="02020603050405020304" pitchFamily="18" charset="0"/>
                <a:cs typeface="Times New Roman" panose="02020603050405020304" pitchFamily="18" charset="0"/>
              </a:rPr>
              <a:t>1</a:t>
            </a:r>
            <a:r>
              <a:rPr lang="zh-CN" altLang="en-US" sz="3600" dirty="0">
                <a:latin typeface="Times New Roman" panose="02020603050405020304" pitchFamily="18" charset="0"/>
                <a:cs typeface="Times New Roman" panose="02020603050405020304" pitchFamily="18" charset="0"/>
              </a:rPr>
              <a:t>1001011</a:t>
            </a:r>
          </a:p>
          <a:p>
            <a:pPr eaLnBrk="1" hangingPunct="1"/>
            <a:endParaRPr lang="zh-CN" altLang="en-US" dirty="0"/>
          </a:p>
        </p:txBody>
      </p:sp>
    </p:spTree>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反码的例子</a:t>
            </a:r>
            <a:endParaRPr lang="zh-CN" altLang="en-US" dirty="0">
              <a:ea typeface="宋体" panose="02010600030101010101" pitchFamily="2" charset="-122"/>
            </a:endParaRPr>
          </a:p>
        </p:txBody>
      </p:sp>
      <p:sp>
        <p:nvSpPr>
          <p:cNvPr id="2" name="Rectangle 6"/>
          <p:cNvSpPr>
            <a:spLocks noChangeArrowheads="1"/>
          </p:cNvSpPr>
          <p:nvPr/>
        </p:nvSpPr>
        <p:spPr bwMode="auto">
          <a:xfrm>
            <a:off x="713308" y="2527300"/>
            <a:ext cx="852488" cy="4889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endParaRPr kumimoji="1" lang="zh-CN" altLang="en-US"/>
          </a:p>
        </p:txBody>
      </p:sp>
      <p:sp>
        <p:nvSpPr>
          <p:cNvPr id="3" name="Rectangle 7"/>
          <p:cNvSpPr>
            <a:spLocks noChangeArrowheads="1"/>
          </p:cNvSpPr>
          <p:nvPr/>
        </p:nvSpPr>
        <p:spPr bwMode="auto">
          <a:xfrm>
            <a:off x="894283" y="2671763"/>
            <a:ext cx="508000" cy="30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kumimoji="1" lang="zh-CN" altLang="en-US" sz="2000" dirty="0">
                <a:solidFill>
                  <a:srgbClr val="FFC000"/>
                </a:solidFill>
                <a:latin typeface="黑体" panose="02010609060101010101" pitchFamily="2" charset="-122"/>
                <a:ea typeface="黑体" panose="02010609060101010101" pitchFamily="2" charset="-122"/>
              </a:rPr>
              <a:t>真值</a:t>
            </a:r>
          </a:p>
        </p:txBody>
      </p:sp>
      <p:sp>
        <p:nvSpPr>
          <p:cNvPr id="5" name="Rectangle 8"/>
          <p:cNvSpPr>
            <a:spLocks noChangeArrowheads="1"/>
          </p:cNvSpPr>
          <p:nvPr/>
        </p:nvSpPr>
        <p:spPr bwMode="auto">
          <a:xfrm>
            <a:off x="1727721" y="2563813"/>
            <a:ext cx="2411412" cy="13589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endParaRPr kumimoji="1" lang="zh-CN" altLang="en-US"/>
          </a:p>
        </p:txBody>
      </p:sp>
      <p:sp>
        <p:nvSpPr>
          <p:cNvPr id="6" name="Rectangle 9"/>
          <p:cNvSpPr>
            <a:spLocks noChangeArrowheads="1"/>
          </p:cNvSpPr>
          <p:nvPr/>
        </p:nvSpPr>
        <p:spPr bwMode="auto">
          <a:xfrm>
            <a:off x="1910283" y="2708275"/>
            <a:ext cx="2133600" cy="30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kumimoji="1" lang="en-US" altLang="zh-CN" sz="2000">
                <a:latin typeface="Courier New" panose="02070309020205020404" pitchFamily="49" charset="0"/>
              </a:rPr>
              <a:t>X=+18=+0010010</a:t>
            </a:r>
          </a:p>
        </p:txBody>
      </p:sp>
      <p:sp>
        <p:nvSpPr>
          <p:cNvPr id="7" name="Rectangle 10"/>
          <p:cNvSpPr>
            <a:spLocks noChangeArrowheads="1"/>
          </p:cNvSpPr>
          <p:nvPr/>
        </p:nvSpPr>
        <p:spPr bwMode="auto">
          <a:xfrm>
            <a:off x="1910283" y="2998788"/>
            <a:ext cx="2133600" cy="30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kumimoji="1" lang="en-US" altLang="zh-CN" sz="2000">
                <a:latin typeface="Courier New" panose="02070309020205020404" pitchFamily="49" charset="0"/>
              </a:rPr>
              <a:t>X=-18=-0010010</a:t>
            </a:r>
            <a:endParaRPr kumimoji="1" lang="en-US" altLang="zh-CN" sz="2000">
              <a:latin typeface="Times New Roman" panose="02020603050405020304" pitchFamily="18" charset="0"/>
            </a:endParaRPr>
          </a:p>
        </p:txBody>
      </p:sp>
      <p:sp>
        <p:nvSpPr>
          <p:cNvPr id="8" name="Rectangle 13"/>
          <p:cNvSpPr>
            <a:spLocks noChangeArrowheads="1"/>
          </p:cNvSpPr>
          <p:nvPr/>
        </p:nvSpPr>
        <p:spPr bwMode="auto">
          <a:xfrm>
            <a:off x="4918596" y="2527300"/>
            <a:ext cx="852487" cy="4889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endParaRPr kumimoji="1" lang="zh-CN" altLang="en-US"/>
          </a:p>
        </p:txBody>
      </p:sp>
      <p:sp>
        <p:nvSpPr>
          <p:cNvPr id="9" name="Rectangle 14"/>
          <p:cNvSpPr>
            <a:spLocks noChangeArrowheads="1"/>
          </p:cNvSpPr>
          <p:nvPr/>
        </p:nvSpPr>
        <p:spPr bwMode="auto">
          <a:xfrm>
            <a:off x="5099571" y="2671763"/>
            <a:ext cx="516167" cy="3077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kumimoji="1" lang="zh-CN" altLang="en-US" sz="2000" b="1" dirty="0">
                <a:solidFill>
                  <a:srgbClr val="FFC000"/>
                </a:solidFill>
                <a:latin typeface="黑体" panose="02010609060101010101" pitchFamily="2" charset="-122"/>
                <a:ea typeface="黑体" panose="02010609060101010101" pitchFamily="2" charset="-122"/>
              </a:rPr>
              <a:t>反码</a:t>
            </a:r>
          </a:p>
        </p:txBody>
      </p:sp>
      <p:sp>
        <p:nvSpPr>
          <p:cNvPr id="10" name="Rectangle 15"/>
          <p:cNvSpPr>
            <a:spLocks noChangeArrowheads="1"/>
          </p:cNvSpPr>
          <p:nvPr/>
        </p:nvSpPr>
        <p:spPr bwMode="auto">
          <a:xfrm>
            <a:off x="6169546" y="2563813"/>
            <a:ext cx="2284412" cy="13589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endParaRPr kumimoji="1" lang="zh-CN" altLang="en-US"/>
          </a:p>
        </p:txBody>
      </p:sp>
      <p:sp>
        <p:nvSpPr>
          <p:cNvPr id="11" name="Rectangle 16"/>
          <p:cNvSpPr>
            <a:spLocks noChangeArrowheads="1"/>
          </p:cNvSpPr>
          <p:nvPr/>
        </p:nvSpPr>
        <p:spPr bwMode="auto">
          <a:xfrm>
            <a:off x="6350521" y="2708275"/>
            <a:ext cx="622300" cy="30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kumimoji="1" lang="en-US" altLang="zh-CN" sz="2000">
                <a:latin typeface="Courier New" panose="02070309020205020404" pitchFamily="49" charset="0"/>
              </a:rPr>
              <a:t>[X]</a:t>
            </a:r>
            <a:r>
              <a:rPr kumimoji="1" lang="zh-CN" altLang="en-US" sz="2000" baseline="-25000">
                <a:latin typeface="Courier New" panose="02070309020205020404" pitchFamily="49" charset="0"/>
              </a:rPr>
              <a:t>反</a:t>
            </a:r>
          </a:p>
        </p:txBody>
      </p:sp>
      <p:sp>
        <p:nvSpPr>
          <p:cNvPr id="12" name="Rectangle 17"/>
          <p:cNvSpPr>
            <a:spLocks noChangeArrowheads="1"/>
          </p:cNvSpPr>
          <p:nvPr/>
        </p:nvSpPr>
        <p:spPr bwMode="auto">
          <a:xfrm>
            <a:off x="6949008" y="2708275"/>
            <a:ext cx="1676400" cy="30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kumimoji="1" lang="en-US" altLang="zh-CN" sz="2000">
                <a:solidFill>
                  <a:srgbClr val="66FFFF"/>
                </a:solidFill>
                <a:latin typeface="Courier New" panose="02070309020205020404" pitchFamily="49" charset="0"/>
              </a:rPr>
              <a:t> </a:t>
            </a:r>
            <a:r>
              <a:rPr kumimoji="1" lang="en-US" altLang="zh-CN" sz="2000">
                <a:latin typeface="Courier New" panose="02070309020205020404" pitchFamily="49" charset="0"/>
              </a:rPr>
              <a:t>=</a:t>
            </a:r>
            <a:r>
              <a:rPr kumimoji="1" lang="en-US" altLang="zh-CN" sz="2000">
                <a:solidFill>
                  <a:schemeClr val="hlink"/>
                </a:solidFill>
                <a:latin typeface="Courier New" panose="02070309020205020404" pitchFamily="49" charset="0"/>
              </a:rPr>
              <a:t>0</a:t>
            </a:r>
            <a:r>
              <a:rPr kumimoji="1" lang="en-US" altLang="zh-CN" sz="2000">
                <a:latin typeface="Courier New" panose="02070309020205020404" pitchFamily="49" charset="0"/>
              </a:rPr>
              <a:t> 0010010</a:t>
            </a:r>
          </a:p>
        </p:txBody>
      </p:sp>
      <p:sp>
        <p:nvSpPr>
          <p:cNvPr id="13" name="Rectangle 18"/>
          <p:cNvSpPr>
            <a:spLocks noChangeArrowheads="1"/>
          </p:cNvSpPr>
          <p:nvPr/>
        </p:nvSpPr>
        <p:spPr bwMode="auto">
          <a:xfrm>
            <a:off x="6350521" y="2998788"/>
            <a:ext cx="622300" cy="30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kumimoji="1" lang="en-US" altLang="zh-CN" sz="2000">
                <a:latin typeface="Courier New" panose="02070309020205020404" pitchFamily="49" charset="0"/>
              </a:rPr>
              <a:t>[X]</a:t>
            </a:r>
            <a:r>
              <a:rPr kumimoji="1" lang="zh-CN" altLang="en-US" sz="2000" baseline="-25000">
                <a:latin typeface="Courier New" panose="02070309020205020404" pitchFamily="49" charset="0"/>
              </a:rPr>
              <a:t>反</a:t>
            </a:r>
          </a:p>
        </p:txBody>
      </p:sp>
      <p:sp>
        <p:nvSpPr>
          <p:cNvPr id="14" name="Rectangle 19"/>
          <p:cNvSpPr>
            <a:spLocks noChangeArrowheads="1"/>
          </p:cNvSpPr>
          <p:nvPr/>
        </p:nvSpPr>
        <p:spPr bwMode="auto">
          <a:xfrm>
            <a:off x="6949008" y="2998788"/>
            <a:ext cx="1676400" cy="30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kumimoji="1" lang="en-US" altLang="zh-CN" sz="2000">
                <a:solidFill>
                  <a:srgbClr val="66FFFF"/>
                </a:solidFill>
                <a:latin typeface="Courier New" panose="02070309020205020404" pitchFamily="49" charset="0"/>
              </a:rPr>
              <a:t> </a:t>
            </a:r>
            <a:r>
              <a:rPr kumimoji="1" lang="en-US" altLang="zh-CN" sz="2000">
                <a:latin typeface="Courier New" panose="02070309020205020404" pitchFamily="49" charset="0"/>
              </a:rPr>
              <a:t>=</a:t>
            </a:r>
            <a:r>
              <a:rPr kumimoji="1" lang="en-US" altLang="zh-CN" sz="2000">
                <a:solidFill>
                  <a:schemeClr val="hlink"/>
                </a:solidFill>
                <a:latin typeface="Courier New" panose="02070309020205020404" pitchFamily="49" charset="0"/>
              </a:rPr>
              <a:t>1</a:t>
            </a:r>
            <a:r>
              <a:rPr kumimoji="1" lang="en-US" altLang="zh-CN" sz="2000">
                <a:latin typeface="Courier New" panose="02070309020205020404" pitchFamily="49" charset="0"/>
              </a:rPr>
              <a:t> 1101101</a:t>
            </a:r>
          </a:p>
        </p:txBody>
      </p:sp>
      <p:sp>
        <p:nvSpPr>
          <p:cNvPr id="15" name="Rectangle 25"/>
          <p:cNvSpPr>
            <a:spLocks noChangeArrowheads="1"/>
          </p:cNvSpPr>
          <p:nvPr/>
        </p:nvSpPr>
        <p:spPr bwMode="auto">
          <a:xfrm>
            <a:off x="2673871" y="1885950"/>
            <a:ext cx="516167" cy="3077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kumimoji="1" lang="zh-CN" altLang="en-US" sz="2000" b="1" dirty="0">
                <a:solidFill>
                  <a:srgbClr val="C00000"/>
                </a:solidFill>
                <a:latin typeface="黑体" panose="02010609060101010101" pitchFamily="2" charset="-122"/>
                <a:ea typeface="黑体" panose="02010609060101010101" pitchFamily="2" charset="-122"/>
              </a:rPr>
              <a:t>符号</a:t>
            </a:r>
          </a:p>
        </p:txBody>
      </p:sp>
      <p:sp>
        <p:nvSpPr>
          <p:cNvPr id="16" name="Rectangle 27"/>
          <p:cNvSpPr>
            <a:spLocks noChangeArrowheads="1"/>
          </p:cNvSpPr>
          <p:nvPr/>
        </p:nvSpPr>
        <p:spPr bwMode="auto">
          <a:xfrm>
            <a:off x="6944246" y="1885950"/>
            <a:ext cx="774251" cy="3077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ClrTx/>
              <a:buSzTx/>
              <a:buFontTx/>
              <a:buNone/>
            </a:pPr>
            <a:r>
              <a:rPr kumimoji="1" lang="zh-CN" altLang="en-US" sz="2000" b="1" dirty="0">
                <a:solidFill>
                  <a:srgbClr val="C00000"/>
                </a:solidFill>
                <a:latin typeface="黑体" panose="02010609060101010101" pitchFamily="2" charset="-122"/>
                <a:ea typeface="黑体" panose="02010609060101010101" pitchFamily="2" charset="-122"/>
              </a:rPr>
              <a:t>符号位</a:t>
            </a:r>
          </a:p>
        </p:txBody>
      </p:sp>
      <p:sp>
        <p:nvSpPr>
          <p:cNvPr id="17" name="Line 28"/>
          <p:cNvSpPr>
            <a:spLocks noChangeShapeType="1"/>
          </p:cNvSpPr>
          <p:nvPr/>
        </p:nvSpPr>
        <p:spPr bwMode="auto">
          <a:xfrm>
            <a:off x="2937396" y="2182813"/>
            <a:ext cx="1587" cy="471487"/>
          </a:xfrm>
          <a:prstGeom prst="line">
            <a:avLst/>
          </a:prstGeom>
          <a:noFill/>
          <a:ln w="17526" algn="ctr">
            <a:solidFill>
              <a:srgbClr val="800080"/>
            </a:solidFill>
            <a:round/>
            <a:tailEnd type="stealth" w="med" len="med"/>
          </a:ln>
          <a:extLst>
            <a:ext uri="{909E8E84-426E-40DD-AFC4-6F175D3DCCD1}">
              <a14:hiddenFill xmlns:a14="http://schemas.microsoft.com/office/drawing/2010/main" xmlns="">
                <a:noFill/>
              </a14:hiddenFill>
            </a:ext>
          </a:extLst>
        </p:spPr>
        <p:txBody>
          <a:bodyPr/>
          <a:lstStyle/>
          <a:p>
            <a:endParaRPr lang="zh-CN" altLang="en-US"/>
          </a:p>
        </p:txBody>
      </p:sp>
      <p:sp>
        <p:nvSpPr>
          <p:cNvPr id="18" name="Line 30"/>
          <p:cNvSpPr>
            <a:spLocks noChangeShapeType="1"/>
          </p:cNvSpPr>
          <p:nvPr/>
        </p:nvSpPr>
        <p:spPr bwMode="auto">
          <a:xfrm>
            <a:off x="7349058" y="2200275"/>
            <a:ext cx="1588" cy="471488"/>
          </a:xfrm>
          <a:prstGeom prst="line">
            <a:avLst/>
          </a:prstGeom>
          <a:noFill/>
          <a:ln w="17526" algn="ctr">
            <a:solidFill>
              <a:srgbClr val="800080"/>
            </a:solidFill>
            <a:round/>
            <a:tailEnd type="stealth" w="med" len="med"/>
          </a:ln>
          <a:extLst>
            <a:ext uri="{909E8E84-426E-40DD-AFC4-6F175D3DCCD1}">
              <a14:hiddenFill xmlns:a14="http://schemas.microsoft.com/office/drawing/2010/main" xmlns="">
                <a:noFill/>
              </a14:hiddenFill>
            </a:ext>
          </a:extLst>
        </p:spPr>
        <p:txBody>
          <a:bodyPr/>
          <a:lstStyle/>
          <a:p>
            <a:endParaRPr lang="zh-CN" altLang="en-US"/>
          </a:p>
        </p:txBody>
      </p:sp>
      <p:sp>
        <p:nvSpPr>
          <p:cNvPr id="19" name="Text Box 32"/>
          <p:cNvSpPr>
            <a:spLocks noChangeArrowheads="1"/>
          </p:cNvSpPr>
          <p:nvPr/>
        </p:nvSpPr>
        <p:spPr bwMode="auto">
          <a:xfrm>
            <a:off x="1045096" y="3789363"/>
            <a:ext cx="6162264" cy="207326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lnSpc>
                <a:spcPct val="140000"/>
              </a:lnSpc>
              <a:spcBef>
                <a:spcPct val="0"/>
              </a:spcBef>
              <a:buClrTx/>
              <a:buSzTx/>
              <a:buFontTx/>
              <a:buNone/>
            </a:pPr>
            <a:r>
              <a:rPr kumimoji="1" lang="en-US" altLang="zh-CN" b="1" dirty="0">
                <a:latin typeface="Times New Roman" panose="02020603050405020304" pitchFamily="18" charset="0"/>
                <a:ea typeface="黑体" panose="02010609060101010101" pitchFamily="2" charset="-122"/>
                <a:cs typeface="Times New Roman" panose="02020603050405020304" pitchFamily="18" charset="0"/>
              </a:rPr>
              <a:t>n</a:t>
            </a:r>
            <a:r>
              <a:rPr kumimoji="1" lang="zh-CN" altLang="en-US" b="1" dirty="0">
                <a:latin typeface="Times New Roman" panose="02020603050405020304" pitchFamily="18" charset="0"/>
                <a:ea typeface="黑体" panose="02010609060101010101" pitchFamily="2" charset="-122"/>
                <a:cs typeface="Times New Roman" panose="02020603050405020304" pitchFamily="18" charset="0"/>
              </a:rPr>
              <a:t>位反码表示数值的范围是</a:t>
            </a:r>
          </a:p>
          <a:p>
            <a:pPr eaLnBrk="1" hangingPunct="1">
              <a:lnSpc>
                <a:spcPct val="140000"/>
              </a:lnSpc>
              <a:spcBef>
                <a:spcPct val="0"/>
              </a:spcBef>
              <a:buClrTx/>
              <a:buSzTx/>
              <a:buFontTx/>
              <a:buNone/>
            </a:pPr>
            <a:endParaRPr kumimoji="1" lang="zh-CN" altLang="en-US" b="1" dirty="0">
              <a:latin typeface="Times New Roman" panose="02020603050405020304" pitchFamily="18" charset="0"/>
              <a:ea typeface="黑体" panose="02010609060101010101" pitchFamily="2" charset="-122"/>
              <a:cs typeface="Times New Roman" panose="02020603050405020304" pitchFamily="18" charset="0"/>
            </a:endParaRPr>
          </a:p>
          <a:p>
            <a:pPr eaLnBrk="1" hangingPunct="1">
              <a:lnSpc>
                <a:spcPct val="140000"/>
              </a:lnSpc>
              <a:spcBef>
                <a:spcPct val="0"/>
              </a:spcBef>
              <a:buClrTx/>
              <a:buSzTx/>
              <a:buFontTx/>
              <a:buNone/>
            </a:pPr>
            <a:r>
              <a:rPr kumimoji="1" lang="zh-CN" altLang="en-US" b="1" dirty="0">
                <a:latin typeface="Times New Roman" panose="02020603050405020304" pitchFamily="18" charset="0"/>
                <a:ea typeface="黑体" panose="02010609060101010101" pitchFamily="2" charset="-122"/>
                <a:cs typeface="Times New Roman" panose="02020603050405020304" pitchFamily="18" charset="0"/>
              </a:rPr>
              <a:t>对应的反码是</a:t>
            </a:r>
            <a:r>
              <a:rPr kumimoji="1" lang="en-US" altLang="zh-CN"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100</a:t>
            </a:r>
            <a:r>
              <a:rPr kumimoji="1" lang="zh-CN" altLang="en-US"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sym typeface="Symbol" panose="05050102010706020507" pitchFamily="18" charset="2"/>
              </a:rPr>
              <a:t></a:t>
            </a:r>
            <a:r>
              <a:rPr kumimoji="1" lang="en-US" altLang="zh-CN"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sym typeface="Symbol" panose="05050102010706020507" pitchFamily="18" charset="2"/>
              </a:rPr>
              <a:t>0</a:t>
            </a:r>
            <a:r>
              <a:rPr kumimoji="1" lang="zh-CN" altLang="en-US"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 </a:t>
            </a:r>
            <a:r>
              <a:rPr kumimoji="1" lang="en-US" altLang="zh-CN"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011</a:t>
            </a:r>
            <a:r>
              <a:rPr kumimoji="1" lang="en-US" altLang="zh-CN"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sym typeface="Symbol" panose="05050102010706020507" pitchFamily="18" charset="2"/>
              </a:rPr>
              <a:t></a:t>
            </a:r>
            <a:r>
              <a:rPr kumimoji="1" lang="en-US" altLang="zh-CN"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1</a:t>
            </a:r>
            <a:r>
              <a:rPr kumimoji="1" lang="zh-CN" altLang="en-US"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a:t>
            </a:r>
          </a:p>
        </p:txBody>
      </p:sp>
      <p:graphicFrame>
        <p:nvGraphicFramePr>
          <p:cNvPr id="20" name="Object 0"/>
          <p:cNvGraphicFramePr>
            <a:graphicFrameLocks noChangeAspect="1"/>
          </p:cNvGraphicFramePr>
          <p:nvPr/>
        </p:nvGraphicFramePr>
        <p:xfrm>
          <a:off x="2121421" y="4622800"/>
          <a:ext cx="4040187" cy="635000"/>
        </p:xfrm>
        <a:graphic>
          <a:graphicData uri="http://schemas.openxmlformats.org/presentationml/2006/ole">
            <p:oleObj spid="_x0000_s95233" name="Equation" r:id="rId3" imgW="1352256" imgH="577871" progId="">
              <p:embed/>
            </p:oleObj>
          </a:graphicData>
        </a:graphic>
      </p:graphicFrame>
    </p:spTree>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数0的反码：</a:t>
            </a:r>
            <a:endParaRPr lang="zh-CN" altLang="en-US" dirty="0">
              <a:ea typeface="宋体" panose="02010600030101010101" pitchFamily="2" charset="-122"/>
            </a:endParaRPr>
          </a:p>
        </p:txBody>
      </p:sp>
      <p:sp>
        <p:nvSpPr>
          <p:cNvPr id="2" name="Rectangle 3"/>
          <p:cNvSpPr txBox="1">
            <a:spLocks noChangeArrowheads="1"/>
          </p:cNvSpPr>
          <p:nvPr/>
        </p:nvSpPr>
        <p:spPr bwMode="auto">
          <a:xfrm>
            <a:off x="1142206" y="1916832"/>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lr>
                <a:srgbClr val="333399"/>
              </a:buClr>
              <a:buSzPct val="75000"/>
              <a:buFont typeface="Wingdings" panose="05000000000000000000" pitchFamily="2" charset="2"/>
              <a:buChar char="n"/>
              <a:defRPr sz="3200" b="1">
                <a:solidFill>
                  <a:schemeClr val="tx1"/>
                </a:solidFill>
                <a:latin typeface="+mn-lt"/>
                <a:ea typeface="黑体" panose="02010609060101010101" pitchFamily="2" charset="-122"/>
                <a:cs typeface="+mn-cs"/>
              </a:defRPr>
            </a:lvl1pPr>
            <a:lvl2pPr marL="742950" indent="-285750" algn="l" rtl="0" eaLnBrk="1" fontAlgn="base" hangingPunct="1">
              <a:spcBef>
                <a:spcPct val="20000"/>
              </a:spcBef>
              <a:spcAft>
                <a:spcPct val="0"/>
              </a:spcAft>
              <a:buClr>
                <a:schemeClr val="accent2"/>
              </a:buClr>
              <a:buSzPct val="70000"/>
              <a:buFont typeface="Wingdings" panose="05000000000000000000" pitchFamily="2" charset="2"/>
              <a:buChar char="n"/>
              <a:defRPr sz="2800" b="1">
                <a:solidFill>
                  <a:schemeClr val="tx1"/>
                </a:solidFill>
                <a:latin typeface="+mn-lt"/>
                <a:ea typeface="黑体" panose="02010609060101010101" pitchFamily="2" charset="-122"/>
              </a:defRPr>
            </a:lvl2pPr>
            <a:lvl3pPr marL="1143000" indent="-228600" algn="l" rtl="0" eaLnBrk="1" fontAlgn="base" hangingPunct="1">
              <a:spcBef>
                <a:spcPct val="20000"/>
              </a:spcBef>
              <a:spcAft>
                <a:spcPct val="0"/>
              </a:spcAft>
              <a:buClr>
                <a:srgbClr val="333399"/>
              </a:buClr>
              <a:buSzPct val="65000"/>
              <a:buFont typeface="Wingdings" panose="05000000000000000000" pitchFamily="2" charset="2"/>
              <a:buChar char="p"/>
              <a:defRPr sz="2400" b="1">
                <a:solidFill>
                  <a:schemeClr val="tx1"/>
                </a:solidFill>
                <a:latin typeface="+mn-lt"/>
                <a:ea typeface="黑体" panose="02010609060101010101" pitchFamily="2" charset="-122"/>
              </a:defRPr>
            </a:lvl3pPr>
            <a:lvl4pPr marL="1600200" indent="-228600" algn="l" rtl="0" eaLnBrk="1" fontAlgn="base" hangingPunct="1">
              <a:spcBef>
                <a:spcPct val="20000"/>
              </a:spcBef>
              <a:spcAft>
                <a:spcPct val="0"/>
              </a:spcAft>
              <a:buClr>
                <a:schemeClr val="bg2"/>
              </a:buClr>
              <a:buSzPct val="65000"/>
              <a:buFont typeface="Wingdings" panose="05000000000000000000" pitchFamily="2" charset="2"/>
              <a:buChar char="n"/>
              <a:defRPr sz="2000" b="1">
                <a:solidFill>
                  <a:schemeClr val="tx1"/>
                </a:solidFill>
                <a:latin typeface="+mn-lt"/>
                <a:ea typeface="黑体" panose="02010609060101010101" pitchFamily="2" charset="-122"/>
              </a:defRPr>
            </a:lvl4pPr>
            <a:lvl5pPr marL="2057400" indent="-228600" algn="l" rtl="0" eaLnBrk="1" fontAlgn="base" hangingPunct="1">
              <a:spcBef>
                <a:spcPct val="20000"/>
              </a:spcBef>
              <a:spcAft>
                <a:spcPct val="0"/>
              </a:spcAft>
              <a:buClr>
                <a:srgbClr val="333399"/>
              </a:buClr>
              <a:buSzPct val="60000"/>
              <a:buFont typeface="Wingdings" panose="05000000000000000000" pitchFamily="2" charset="2"/>
              <a:buChar char="n"/>
              <a:defRPr sz="2000" b="1">
                <a:solidFill>
                  <a:schemeClr val="tx1"/>
                </a:solidFill>
                <a:latin typeface="+mn-lt"/>
                <a:ea typeface="黑体" panose="02010609060101010101" pitchFamily="2" charset="-122"/>
              </a:defRPr>
            </a:lvl5pPr>
            <a:lvl6pPr marL="25146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6pPr>
            <a:lvl7pPr marL="29718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7pPr>
            <a:lvl8pPr marL="34290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8pPr>
            <a:lvl9pPr marL="38862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9pPr>
          </a:lstStyle>
          <a:p>
            <a:endParaRPr lang="zh-CN" altLang="en-US" sz="3600" kern="0" dirty="0"/>
          </a:p>
          <a:p>
            <a:pPr>
              <a:buFont typeface="Arial" panose="020B0604020202020204" pitchFamily="34" charset="0"/>
              <a:buNone/>
            </a:pPr>
            <a:r>
              <a:rPr lang="zh-CN" altLang="en-US" sz="3600" kern="0" dirty="0"/>
              <a:t>               [+0]</a:t>
            </a:r>
            <a:r>
              <a:rPr lang="zh-CN" altLang="en-US" sz="3600" kern="0" baseline="-25000" dirty="0"/>
              <a:t>反 </a:t>
            </a:r>
            <a:r>
              <a:rPr lang="zh-CN" altLang="en-US" sz="3600" kern="0" dirty="0"/>
              <a:t>= </a:t>
            </a:r>
            <a:r>
              <a:rPr lang="zh-CN" altLang="en-US" sz="3600" kern="0" dirty="0">
                <a:solidFill>
                  <a:srgbClr val="7030A0"/>
                </a:solidFill>
              </a:rPr>
              <a:t>0</a:t>
            </a:r>
            <a:r>
              <a:rPr lang="zh-CN" altLang="en-US" sz="3600" kern="0" dirty="0"/>
              <a:t>0000000</a:t>
            </a:r>
          </a:p>
          <a:p>
            <a:pPr>
              <a:buFont typeface="Arial" panose="020B0604020202020204" pitchFamily="34" charset="0"/>
              <a:buNone/>
            </a:pPr>
            <a:r>
              <a:rPr lang="zh-CN" altLang="en-US" sz="3600" kern="0" dirty="0"/>
              <a:t>               [-0]</a:t>
            </a:r>
            <a:r>
              <a:rPr lang="zh-CN" altLang="en-US" sz="3600" kern="0" baseline="-25000" dirty="0"/>
              <a:t>反  </a:t>
            </a:r>
            <a:r>
              <a:rPr lang="zh-CN" altLang="en-US" sz="3600" kern="0" dirty="0"/>
              <a:t>= </a:t>
            </a:r>
            <a:r>
              <a:rPr lang="zh-CN" altLang="en-US" sz="3600" kern="0" dirty="0">
                <a:solidFill>
                  <a:srgbClr val="7030A0"/>
                </a:solidFill>
              </a:rPr>
              <a:t>1</a:t>
            </a:r>
            <a:r>
              <a:rPr lang="zh-CN" altLang="en-US" sz="3600" kern="0" dirty="0"/>
              <a:t>1111111</a:t>
            </a:r>
          </a:p>
          <a:p>
            <a:pPr>
              <a:buFont typeface="Arial" panose="020B0604020202020204" pitchFamily="34" charset="0"/>
              <a:buNone/>
            </a:pPr>
            <a:endParaRPr lang="zh-CN" altLang="en-US" sz="3600" kern="0" dirty="0"/>
          </a:p>
          <a:p>
            <a:pPr>
              <a:buFont typeface="Arial" panose="020B0604020202020204" pitchFamily="34" charset="0"/>
              <a:buNone/>
            </a:pPr>
            <a:r>
              <a:rPr lang="zh-CN" altLang="en-US" sz="3600" kern="0" dirty="0"/>
              <a:t>即：数0的反码也不是唯一的。</a:t>
            </a:r>
          </a:p>
          <a:p>
            <a:endParaRPr lang="zh-CN" altLang="en-US" kern="0" dirty="0"/>
          </a:p>
        </p:txBody>
      </p:sp>
    </p:spTree>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补码</a:t>
            </a:r>
            <a:endParaRPr lang="zh-CN" altLang="en-US" dirty="0">
              <a:ea typeface="宋体" panose="02010600030101010101" pitchFamily="2" charset="-122"/>
            </a:endParaRPr>
          </a:p>
        </p:txBody>
      </p:sp>
      <p:sp>
        <p:nvSpPr>
          <p:cNvPr id="2" name="Rectangle 3"/>
          <p:cNvSpPr>
            <a:spLocks noGrp="1" noChangeArrowheads="1"/>
          </p:cNvSpPr>
          <p:nvPr>
            <p:ph type="body" idx="1"/>
          </p:nvPr>
        </p:nvSpPr>
        <p:spPr>
          <a:xfrm>
            <a:off x="495300" y="1628775"/>
            <a:ext cx="9066213" cy="3590925"/>
          </a:xfrm>
        </p:spPr>
        <p:txBody>
          <a:bodyPr/>
          <a:lstStyle/>
          <a:p>
            <a:pPr eaLnBrk="1" hangingPunct="1">
              <a:lnSpc>
                <a:spcPct val="150000"/>
              </a:lnSpc>
              <a:buFont typeface="Arial" panose="020B0604020202020204" pitchFamily="34" charset="0"/>
              <a:buNone/>
            </a:pPr>
            <a:r>
              <a:rPr lang="zh-CN" altLang="en-US" sz="3600" dirty="0">
                <a:solidFill>
                  <a:srgbClr val="0000FF"/>
                </a:solidFill>
              </a:rPr>
              <a:t>定义：</a:t>
            </a:r>
          </a:p>
          <a:p>
            <a:pPr eaLnBrk="1" hangingPunct="1">
              <a:lnSpc>
                <a:spcPct val="90000"/>
              </a:lnSpc>
              <a:buClr>
                <a:schemeClr val="tx1"/>
              </a:buClr>
              <a:buFont typeface="Wingdings" panose="05000000000000000000" pitchFamily="2" charset="2"/>
              <a:buChar char="Ø"/>
            </a:pPr>
            <a:r>
              <a:rPr lang="zh-CN" altLang="en-US" sz="3600" dirty="0"/>
              <a:t>若</a:t>
            </a:r>
            <a:r>
              <a:rPr lang="en-US" altLang="zh-CN" sz="3600" dirty="0"/>
              <a:t>X&gt;0， </a:t>
            </a:r>
            <a:r>
              <a:rPr lang="zh-CN" altLang="en-US" sz="3600" dirty="0"/>
              <a:t>则[</a:t>
            </a:r>
            <a:r>
              <a:rPr lang="en-US" altLang="zh-CN" sz="3600" dirty="0"/>
              <a:t>X]</a:t>
            </a:r>
            <a:r>
              <a:rPr lang="zh-CN" altLang="en-US" sz="3600" baseline="-25000" dirty="0"/>
              <a:t>补</a:t>
            </a:r>
            <a:r>
              <a:rPr lang="zh-CN" altLang="en-US" sz="3600" dirty="0"/>
              <a:t>= [</a:t>
            </a:r>
            <a:r>
              <a:rPr lang="en-US" altLang="zh-CN" sz="3600" dirty="0"/>
              <a:t>X]</a:t>
            </a:r>
            <a:r>
              <a:rPr lang="zh-CN" altLang="en-US" sz="3600" baseline="-25000" dirty="0"/>
              <a:t>反</a:t>
            </a:r>
            <a:r>
              <a:rPr lang="zh-CN" altLang="en-US" sz="3600" dirty="0"/>
              <a:t>= [</a:t>
            </a:r>
            <a:r>
              <a:rPr lang="en-US" altLang="zh-CN" sz="3600" dirty="0"/>
              <a:t>X]</a:t>
            </a:r>
            <a:r>
              <a:rPr lang="zh-CN" altLang="en-US" sz="3600" baseline="-25000" dirty="0"/>
              <a:t>原</a:t>
            </a:r>
          </a:p>
          <a:p>
            <a:pPr eaLnBrk="1" hangingPunct="1">
              <a:lnSpc>
                <a:spcPct val="90000"/>
              </a:lnSpc>
              <a:buClr>
                <a:schemeClr val="tx1"/>
              </a:buClr>
              <a:buFont typeface="Wingdings" panose="05000000000000000000" pitchFamily="2" charset="2"/>
              <a:buChar char="Ø"/>
            </a:pPr>
            <a:r>
              <a:rPr lang="zh-CN" altLang="en-US" sz="3600" dirty="0"/>
              <a:t>若</a:t>
            </a:r>
            <a:r>
              <a:rPr lang="en-US" altLang="zh-CN" sz="3600" dirty="0"/>
              <a:t>X&lt;0， </a:t>
            </a:r>
            <a:r>
              <a:rPr lang="zh-CN" altLang="en-US" sz="3600" dirty="0"/>
              <a:t>则[</a:t>
            </a:r>
            <a:r>
              <a:rPr lang="en-US" altLang="zh-CN" sz="3600" dirty="0"/>
              <a:t>X]</a:t>
            </a:r>
            <a:r>
              <a:rPr lang="zh-CN" altLang="en-US" sz="3600" baseline="-25000" dirty="0"/>
              <a:t>补</a:t>
            </a:r>
            <a:r>
              <a:rPr lang="zh-CN" altLang="en-US" sz="3600" dirty="0"/>
              <a:t>= [</a:t>
            </a:r>
            <a:r>
              <a:rPr lang="en-US" altLang="zh-CN" sz="3600" dirty="0"/>
              <a:t>X]</a:t>
            </a:r>
            <a:r>
              <a:rPr lang="zh-CN" altLang="en-US" sz="3600" baseline="-25000" dirty="0"/>
              <a:t>反</a:t>
            </a:r>
            <a:r>
              <a:rPr lang="zh-CN" altLang="en-US" sz="3600" dirty="0"/>
              <a:t>+1</a:t>
            </a:r>
            <a:r>
              <a:rPr lang="en-US" altLang="zh-CN" sz="3600" dirty="0"/>
              <a:t>=2</a:t>
            </a:r>
            <a:r>
              <a:rPr lang="en-US" altLang="zh-CN" sz="3600" baseline="30000" dirty="0"/>
              <a:t>n</a:t>
            </a:r>
            <a:r>
              <a:rPr lang="en-US" altLang="zh-CN" sz="3600" dirty="0"/>
              <a:t>+X</a:t>
            </a:r>
            <a:endParaRPr lang="zh-CN" altLang="en-US" sz="3600" dirty="0"/>
          </a:p>
          <a:p>
            <a:pPr eaLnBrk="1" hangingPunct="1">
              <a:lnSpc>
                <a:spcPct val="90000"/>
              </a:lnSpc>
              <a:buFont typeface="Arial" panose="020B0604020202020204" pitchFamily="34" charset="0"/>
              <a:buNone/>
            </a:pPr>
            <a:endParaRPr lang="zh-CN" altLang="en-US" sz="2800" dirty="0"/>
          </a:p>
        </p:txBody>
      </p:sp>
      <p:graphicFrame>
        <p:nvGraphicFramePr>
          <p:cNvPr id="3" name="Object 0"/>
          <p:cNvGraphicFramePr>
            <a:graphicFrameLocks noChangeAspect="1"/>
          </p:cNvGraphicFramePr>
          <p:nvPr/>
        </p:nvGraphicFramePr>
        <p:xfrm>
          <a:off x="3008784" y="3897304"/>
          <a:ext cx="5040560" cy="2135831"/>
        </p:xfrm>
        <a:graphic>
          <a:graphicData uri="http://schemas.openxmlformats.org/presentationml/2006/ole">
            <p:oleObj spid="_x0000_s97281" name="Equation" r:id="rId3" imgW="2087592" imgH="1123464" progId="">
              <p:embed/>
            </p:oleObj>
          </a:graphicData>
        </a:graphic>
      </p:graphicFrame>
      <p:sp>
        <p:nvSpPr>
          <p:cNvPr id="5" name="Text Box 6"/>
          <p:cNvSpPr>
            <a:spLocks noChangeArrowheads="1"/>
          </p:cNvSpPr>
          <p:nvPr/>
        </p:nvSpPr>
        <p:spPr bwMode="auto">
          <a:xfrm>
            <a:off x="1120106" y="3897304"/>
            <a:ext cx="1753160" cy="46166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8000" rIns="1800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50000"/>
              </a:spcBef>
              <a:buClrTx/>
              <a:buSzTx/>
              <a:buFontTx/>
              <a:buNone/>
            </a:pPr>
            <a:r>
              <a:rPr kumimoji="1" lang="zh-CN" altLang="en-US" sz="2400" b="1" dirty="0">
                <a:solidFill>
                  <a:srgbClr val="C00000"/>
                </a:solidFill>
                <a:latin typeface="黑体" panose="02010609060101010101" pitchFamily="2" charset="-122"/>
                <a:ea typeface="黑体" panose="02010609060101010101" pitchFamily="2" charset="-122"/>
              </a:rPr>
              <a:t>二进制数：</a:t>
            </a:r>
          </a:p>
        </p:txBody>
      </p:sp>
      <p:sp>
        <p:nvSpPr>
          <p:cNvPr id="6" name="Text Box 7"/>
          <p:cNvSpPr>
            <a:spLocks noChangeArrowheads="1"/>
          </p:cNvSpPr>
          <p:nvPr/>
        </p:nvSpPr>
        <p:spPr bwMode="auto">
          <a:xfrm>
            <a:off x="1120106" y="5312554"/>
            <a:ext cx="1753160" cy="46166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8000" rIns="1800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spcBef>
                <a:spcPct val="50000"/>
              </a:spcBef>
              <a:buClrTx/>
              <a:buSzTx/>
              <a:buFontTx/>
              <a:buNone/>
            </a:pPr>
            <a:r>
              <a:rPr kumimoji="1" lang="zh-CN" altLang="en-US" sz="2400" b="1" dirty="0">
                <a:solidFill>
                  <a:srgbClr val="C00000"/>
                </a:solidFill>
                <a:latin typeface="黑体" panose="02010609060101010101" pitchFamily="2" charset="-122"/>
                <a:ea typeface="黑体" panose="02010609060101010101" pitchFamily="2" charset="-122"/>
              </a:rPr>
              <a:t>补码：</a:t>
            </a:r>
          </a:p>
        </p:txBody>
      </p:sp>
    </p:spTree>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[例]：</a:t>
            </a:r>
            <a:endParaRPr lang="zh-CN" altLang="en-US" dirty="0">
              <a:ea typeface="宋体" panose="02010600030101010101" pitchFamily="2" charset="-122"/>
            </a:endParaRPr>
          </a:p>
        </p:txBody>
      </p:sp>
      <p:sp>
        <p:nvSpPr>
          <p:cNvPr id="2" name="Rectangle 3"/>
          <p:cNvSpPr>
            <a:spLocks noGrp="1" noChangeArrowheads="1"/>
          </p:cNvSpPr>
          <p:nvPr>
            <p:ph type="body" idx="1"/>
          </p:nvPr>
        </p:nvSpPr>
        <p:spPr>
          <a:xfrm>
            <a:off x="495300" y="1628775"/>
            <a:ext cx="9066213" cy="3590925"/>
          </a:xfrm>
        </p:spPr>
        <p:txBody>
          <a:bodyPr/>
          <a:lstStyle/>
          <a:p>
            <a:pPr eaLnBrk="1" hangingPunct="1"/>
            <a:r>
              <a:rPr lang="en-US" altLang="zh-CN" dirty="0">
                <a:latin typeface="Times New Roman" panose="02020603050405020304" pitchFamily="18" charset="0"/>
                <a:cs typeface="Times New Roman" panose="02020603050405020304" pitchFamily="18" charset="0"/>
              </a:rPr>
              <a:t>X= –52= – 0110100</a:t>
            </a:r>
          </a:p>
          <a:p>
            <a:pPr eaLnBrk="1" hangingPunct="1">
              <a:buFont typeface="Arial" panose="020B0604020202020204" pitchFamily="34" charset="0"/>
              <a:buNone/>
            </a:pPr>
            <a:r>
              <a:rPr lang="en-US" altLang="zh-CN" dirty="0">
                <a:latin typeface="Times New Roman" panose="02020603050405020304" pitchFamily="18" charset="0"/>
                <a:cs typeface="Times New Roman" panose="02020603050405020304" pitchFamily="18" charset="0"/>
              </a:rPr>
              <a:t>        [X]</a:t>
            </a:r>
            <a:r>
              <a:rPr lang="zh-CN" altLang="en-US" baseline="-25000" dirty="0">
                <a:latin typeface="Times New Roman" panose="02020603050405020304" pitchFamily="18" charset="0"/>
                <a:cs typeface="Times New Roman" panose="02020603050405020304" pitchFamily="18" charset="0"/>
              </a:rPr>
              <a:t>原 </a:t>
            </a:r>
            <a:r>
              <a:rPr lang="zh-CN" altLang="en-US" dirty="0">
                <a:latin typeface="Times New Roman" panose="02020603050405020304" pitchFamily="18" charset="0"/>
                <a:cs typeface="Times New Roman" panose="02020603050405020304" pitchFamily="18" charset="0"/>
              </a:rPr>
              <a:t>= </a:t>
            </a:r>
            <a:r>
              <a:rPr lang="zh-CN" altLang="en-US" dirty="0">
                <a:solidFill>
                  <a:srgbClr val="C00000"/>
                </a:solidFill>
                <a:latin typeface="Times New Roman" panose="02020603050405020304" pitchFamily="18" charset="0"/>
                <a:cs typeface="Times New Roman" panose="02020603050405020304" pitchFamily="18" charset="0"/>
              </a:rPr>
              <a:t>1</a:t>
            </a:r>
            <a:r>
              <a:rPr lang="zh-CN" altLang="en-US" dirty="0">
                <a:latin typeface="Times New Roman" panose="02020603050405020304" pitchFamily="18" charset="0"/>
                <a:cs typeface="Times New Roman" panose="02020603050405020304" pitchFamily="18" charset="0"/>
              </a:rPr>
              <a:t>0110100</a:t>
            </a:r>
          </a:p>
          <a:p>
            <a:pPr eaLnBrk="1" hangingPunct="1">
              <a:buFont typeface="Arial" panose="020B0604020202020204" pitchFamily="34" charset="0"/>
              <a:buNone/>
            </a:pP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X]</a:t>
            </a:r>
            <a:r>
              <a:rPr lang="zh-CN" altLang="en-US" baseline="-25000" dirty="0">
                <a:latin typeface="Times New Roman" panose="02020603050405020304" pitchFamily="18" charset="0"/>
                <a:cs typeface="Times New Roman" panose="02020603050405020304" pitchFamily="18" charset="0"/>
              </a:rPr>
              <a:t>反 </a:t>
            </a:r>
            <a:r>
              <a:rPr lang="zh-CN" altLang="en-US" dirty="0">
                <a:latin typeface="Times New Roman" panose="02020603050405020304" pitchFamily="18" charset="0"/>
                <a:cs typeface="Times New Roman" panose="02020603050405020304" pitchFamily="18" charset="0"/>
              </a:rPr>
              <a:t>= </a:t>
            </a:r>
            <a:r>
              <a:rPr lang="zh-CN" altLang="en-US" dirty="0">
                <a:solidFill>
                  <a:srgbClr val="C00000"/>
                </a:solidFill>
                <a:latin typeface="Times New Roman" panose="02020603050405020304" pitchFamily="18" charset="0"/>
                <a:cs typeface="Times New Roman" panose="02020603050405020304" pitchFamily="18" charset="0"/>
              </a:rPr>
              <a:t>1</a:t>
            </a:r>
            <a:r>
              <a:rPr lang="zh-CN" altLang="en-US" dirty="0">
                <a:latin typeface="Times New Roman" panose="02020603050405020304" pitchFamily="18" charset="0"/>
                <a:cs typeface="Times New Roman" panose="02020603050405020304" pitchFamily="18" charset="0"/>
              </a:rPr>
              <a:t>1001011</a:t>
            </a:r>
          </a:p>
          <a:p>
            <a:pPr eaLnBrk="1" hangingPunct="1">
              <a:buFont typeface="Arial" panose="020B0604020202020204" pitchFamily="34" charset="0"/>
              <a:buNone/>
            </a:pP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X]</a:t>
            </a:r>
            <a:r>
              <a:rPr lang="zh-CN" altLang="en-US" baseline="-25000" dirty="0">
                <a:latin typeface="Times New Roman" panose="02020603050405020304" pitchFamily="18" charset="0"/>
                <a:cs typeface="Times New Roman" panose="02020603050405020304" pitchFamily="18" charset="0"/>
              </a:rPr>
              <a:t>补 </a:t>
            </a: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X]</a:t>
            </a:r>
            <a:r>
              <a:rPr lang="zh-CN" altLang="en-US" baseline="-25000" dirty="0">
                <a:latin typeface="Times New Roman" panose="02020603050405020304" pitchFamily="18" charset="0"/>
                <a:cs typeface="Times New Roman" panose="02020603050405020304" pitchFamily="18" charset="0"/>
              </a:rPr>
              <a:t>反</a:t>
            </a:r>
            <a:r>
              <a:rPr lang="zh-CN" altLang="en-US" dirty="0">
                <a:latin typeface="Times New Roman" panose="02020603050405020304" pitchFamily="18" charset="0"/>
                <a:cs typeface="Times New Roman" panose="02020603050405020304" pitchFamily="18" charset="0"/>
              </a:rPr>
              <a:t>+1=</a:t>
            </a:r>
            <a:r>
              <a:rPr lang="zh-CN" altLang="en-US" dirty="0">
                <a:solidFill>
                  <a:srgbClr val="C00000"/>
                </a:solidFill>
                <a:latin typeface="Times New Roman" panose="02020603050405020304" pitchFamily="18" charset="0"/>
                <a:cs typeface="Times New Roman" panose="02020603050405020304" pitchFamily="18" charset="0"/>
              </a:rPr>
              <a:t>1</a:t>
            </a:r>
            <a:r>
              <a:rPr lang="zh-CN" altLang="en-US" dirty="0">
                <a:latin typeface="Times New Roman" panose="02020603050405020304" pitchFamily="18" charset="0"/>
                <a:cs typeface="Times New Roman" panose="02020603050405020304" pitchFamily="18" charset="0"/>
              </a:rPr>
              <a:t>1001100</a:t>
            </a:r>
            <a:endParaRPr lang="zh-CN" altLang="en-US" dirty="0">
              <a:solidFill>
                <a:srgbClr val="FFFF00"/>
              </a:solidFill>
              <a:latin typeface="Times New Roman" panose="02020603050405020304" pitchFamily="18" charset="0"/>
              <a:cs typeface="Times New Roman" panose="02020603050405020304" pitchFamily="18" charset="0"/>
            </a:endParaRPr>
          </a:p>
        </p:txBody>
      </p:sp>
      <p:sp>
        <p:nvSpPr>
          <p:cNvPr id="3" name="Text Box 4"/>
          <p:cNvSpPr>
            <a:spLocks noChangeArrowheads="1"/>
          </p:cNvSpPr>
          <p:nvPr/>
        </p:nvSpPr>
        <p:spPr bwMode="auto">
          <a:xfrm>
            <a:off x="1042988" y="4294188"/>
            <a:ext cx="6162264" cy="216059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lnSpc>
                <a:spcPct val="140000"/>
              </a:lnSpc>
              <a:spcBef>
                <a:spcPct val="0"/>
              </a:spcBef>
              <a:buClrTx/>
              <a:buSzTx/>
              <a:buFontTx/>
              <a:buNone/>
            </a:pPr>
            <a:r>
              <a:rPr kumimoji="1" lang="en-US" altLang="zh-CN" b="1" dirty="0">
                <a:latin typeface="Times New Roman" panose="02020603050405020304" pitchFamily="18" charset="0"/>
                <a:ea typeface="黑体" panose="02010609060101010101" pitchFamily="2" charset="-122"/>
                <a:cs typeface="Times New Roman" panose="02020603050405020304" pitchFamily="18" charset="0"/>
              </a:rPr>
              <a:t>n</a:t>
            </a:r>
            <a:r>
              <a:rPr kumimoji="1" lang="zh-CN" altLang="en-US" b="1" dirty="0">
                <a:latin typeface="Times New Roman" panose="02020603050405020304" pitchFamily="18" charset="0"/>
                <a:ea typeface="黑体" panose="02010609060101010101" pitchFamily="2" charset="-122"/>
                <a:cs typeface="Times New Roman" panose="02020603050405020304" pitchFamily="18" charset="0"/>
              </a:rPr>
              <a:t>位补码表示数值的范围是</a:t>
            </a:r>
          </a:p>
          <a:p>
            <a:pPr eaLnBrk="1" hangingPunct="1">
              <a:lnSpc>
                <a:spcPct val="140000"/>
              </a:lnSpc>
              <a:spcBef>
                <a:spcPct val="0"/>
              </a:spcBef>
              <a:buClrTx/>
              <a:buSzTx/>
              <a:buFontTx/>
              <a:buNone/>
            </a:pPr>
            <a:endParaRPr kumimoji="1" lang="zh-CN" altLang="en-US" b="1" dirty="0">
              <a:latin typeface="Times New Roman" panose="02020603050405020304" pitchFamily="18" charset="0"/>
            </a:endParaRPr>
          </a:p>
          <a:p>
            <a:pPr eaLnBrk="1" hangingPunct="1">
              <a:lnSpc>
                <a:spcPct val="140000"/>
              </a:lnSpc>
              <a:spcBef>
                <a:spcPct val="0"/>
              </a:spcBef>
              <a:buClrTx/>
              <a:buSzTx/>
              <a:buFontTx/>
              <a:buNone/>
            </a:pPr>
            <a:r>
              <a:rPr kumimoji="1" lang="zh-CN" altLang="en-US" b="1" dirty="0">
                <a:latin typeface="Times New Roman" panose="02020603050405020304" pitchFamily="18" charset="0"/>
                <a:ea typeface="黑体" panose="02010609060101010101" pitchFamily="2" charset="-122"/>
                <a:cs typeface="Times New Roman" panose="02020603050405020304" pitchFamily="18" charset="0"/>
              </a:rPr>
              <a:t>对应的补码是</a:t>
            </a:r>
            <a:r>
              <a:rPr kumimoji="1" lang="en-US" altLang="zh-CN"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100</a:t>
            </a:r>
            <a:r>
              <a:rPr kumimoji="1" lang="zh-CN" altLang="en-US"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sym typeface="Symbol" panose="05050102010706020507" pitchFamily="18" charset="2"/>
              </a:rPr>
              <a:t></a:t>
            </a:r>
            <a:r>
              <a:rPr kumimoji="1" lang="en-US" altLang="zh-CN"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sym typeface="Symbol" panose="05050102010706020507" pitchFamily="18" charset="2"/>
              </a:rPr>
              <a:t>0</a:t>
            </a:r>
            <a:r>
              <a:rPr kumimoji="1" lang="zh-CN" altLang="en-US"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 </a:t>
            </a:r>
            <a:r>
              <a:rPr kumimoji="1" lang="en-US" altLang="zh-CN"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011</a:t>
            </a:r>
            <a:r>
              <a:rPr kumimoji="1" lang="en-US" altLang="zh-CN"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sym typeface="Symbol" panose="05050102010706020507" pitchFamily="18" charset="2"/>
              </a:rPr>
              <a:t></a:t>
            </a:r>
            <a:r>
              <a:rPr kumimoji="1" lang="en-US" altLang="zh-CN"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1</a:t>
            </a:r>
            <a:r>
              <a:rPr kumimoji="1" lang="zh-CN" altLang="en-US"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a:t>
            </a:r>
          </a:p>
        </p:txBody>
      </p:sp>
      <p:graphicFrame>
        <p:nvGraphicFramePr>
          <p:cNvPr id="5" name="Object 0"/>
          <p:cNvGraphicFramePr>
            <a:graphicFrameLocks noChangeAspect="1"/>
          </p:cNvGraphicFramePr>
          <p:nvPr/>
        </p:nvGraphicFramePr>
        <p:xfrm>
          <a:off x="2627313" y="5075238"/>
          <a:ext cx="3035300" cy="577850"/>
        </p:xfrm>
        <a:graphic>
          <a:graphicData uri="http://schemas.openxmlformats.org/presentationml/2006/ole">
            <p:oleObj spid="_x0000_s99329" name="Equation" r:id="rId3" imgW="1123138" imgH="464355" progId="">
              <p:embed/>
            </p:oleObj>
          </a:graphicData>
        </a:graphic>
      </p:graphicFrame>
    </p:spTree>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latin typeface="黑体" panose="02010609060101010101" pitchFamily="2" charset="-122"/>
                <a:ea typeface="黑体" panose="02010609060101010101" pitchFamily="2" charset="-122"/>
              </a:rPr>
              <a:t>数</a:t>
            </a:r>
            <a:r>
              <a:rPr lang="en-US" altLang="zh-CN" dirty="0">
                <a:latin typeface="黑体" panose="02010609060101010101" pitchFamily="2" charset="-122"/>
                <a:ea typeface="黑体" panose="02010609060101010101" pitchFamily="2" charset="-122"/>
              </a:rPr>
              <a:t>0</a:t>
            </a:r>
            <a:r>
              <a:rPr lang="zh-CN" altLang="en-US" dirty="0">
                <a:latin typeface="黑体" panose="02010609060101010101" pitchFamily="2" charset="-122"/>
                <a:ea typeface="黑体" panose="02010609060101010101" pitchFamily="2" charset="-122"/>
              </a:rPr>
              <a:t>的补码：</a:t>
            </a:r>
          </a:p>
        </p:txBody>
      </p:sp>
      <p:sp>
        <p:nvSpPr>
          <p:cNvPr id="2" name="Rectangle 3"/>
          <p:cNvSpPr>
            <a:spLocks noGrp="1" noChangeArrowheads="1"/>
          </p:cNvSpPr>
          <p:nvPr>
            <p:ph type="body" idx="1"/>
          </p:nvPr>
        </p:nvSpPr>
        <p:spPr>
          <a:xfrm>
            <a:off x="567307" y="1628775"/>
            <a:ext cx="9066213" cy="3590925"/>
          </a:xfrm>
        </p:spPr>
        <p:txBody>
          <a:bodyPr/>
          <a:lstStyle/>
          <a:p>
            <a:pPr eaLnBrk="1" hangingPunct="1">
              <a:buClr>
                <a:schemeClr val="tx1"/>
              </a:buClr>
              <a:buFont typeface="Wingdings" panose="05000000000000000000" pitchFamily="2" charset="2"/>
              <a:buChar char="Ø"/>
            </a:pPr>
            <a:r>
              <a:rPr lang="zh-CN" altLang="en-US" sz="4000" dirty="0"/>
              <a:t>[+0]</a:t>
            </a:r>
            <a:r>
              <a:rPr lang="zh-CN" altLang="en-US" sz="4000" baseline="-25000" dirty="0"/>
              <a:t>补</a:t>
            </a:r>
            <a:r>
              <a:rPr lang="zh-CN" altLang="en-US" sz="4000" dirty="0"/>
              <a:t>= [+0]</a:t>
            </a:r>
            <a:r>
              <a:rPr lang="zh-CN" altLang="en-US" sz="4000" baseline="-25000" dirty="0"/>
              <a:t>原</a:t>
            </a:r>
            <a:r>
              <a:rPr lang="zh-CN" altLang="en-US" sz="4000" dirty="0"/>
              <a:t>=00000000</a:t>
            </a:r>
          </a:p>
          <a:p>
            <a:pPr eaLnBrk="1" hangingPunct="1">
              <a:buClr>
                <a:schemeClr val="tx1"/>
              </a:buClr>
              <a:buFont typeface="Wingdings" panose="05000000000000000000" pitchFamily="2" charset="2"/>
              <a:buChar char="Ø"/>
            </a:pPr>
            <a:r>
              <a:rPr lang="zh-CN" altLang="en-US" sz="4000" dirty="0"/>
              <a:t>[-0]</a:t>
            </a:r>
            <a:r>
              <a:rPr lang="zh-CN" altLang="en-US" sz="4000" baseline="-25000" dirty="0"/>
              <a:t>补</a:t>
            </a:r>
            <a:r>
              <a:rPr lang="zh-CN" altLang="en-US" sz="4000" dirty="0"/>
              <a:t>= [-0]</a:t>
            </a:r>
            <a:r>
              <a:rPr lang="zh-CN" altLang="en-US" sz="4000" baseline="-25000" dirty="0"/>
              <a:t>反</a:t>
            </a:r>
            <a:r>
              <a:rPr lang="zh-CN" altLang="en-US" sz="4000" dirty="0"/>
              <a:t>+1=11111111+1</a:t>
            </a:r>
          </a:p>
          <a:p>
            <a:pPr eaLnBrk="1" hangingPunct="1">
              <a:buFont typeface="Arial" panose="020B0604020202020204" pitchFamily="34" charset="0"/>
              <a:buNone/>
            </a:pPr>
            <a:r>
              <a:rPr lang="zh-CN" altLang="en-US" sz="4000" dirty="0"/>
              <a:t>                         =</a:t>
            </a:r>
            <a:r>
              <a:rPr lang="zh-CN" altLang="en-US" sz="4000" u="sng" dirty="0">
                <a:solidFill>
                  <a:srgbClr val="C00000"/>
                </a:solidFill>
              </a:rPr>
              <a:t>1</a:t>
            </a:r>
            <a:r>
              <a:rPr lang="zh-CN" altLang="en-US" sz="4000" dirty="0"/>
              <a:t>  00000000 </a:t>
            </a:r>
          </a:p>
          <a:p>
            <a:pPr eaLnBrk="1" hangingPunct="1"/>
            <a:endParaRPr lang="zh-CN" altLang="en-US" sz="2800" dirty="0">
              <a:latin typeface="宋体" panose="02010600030101010101" pitchFamily="2" charset="-122"/>
            </a:endParaRPr>
          </a:p>
          <a:p>
            <a:pPr eaLnBrk="1" hangingPunct="1">
              <a:buFont typeface="Arial" panose="020B0604020202020204" pitchFamily="34" charset="0"/>
              <a:buNone/>
            </a:pPr>
            <a:r>
              <a:rPr lang="zh-CN" altLang="en-US" sz="2800" dirty="0">
                <a:solidFill>
                  <a:srgbClr val="C00000"/>
                </a:solidFill>
                <a:latin typeface="宋体" panose="02010600030101010101" pitchFamily="2" charset="-122"/>
              </a:rPr>
              <a:t>            对8位字长，进位被舍掉</a:t>
            </a:r>
            <a:endParaRPr lang="zh-CN" altLang="en-US" sz="4000" dirty="0">
              <a:solidFill>
                <a:srgbClr val="C00000"/>
              </a:solidFill>
            </a:endParaRPr>
          </a:p>
          <a:p>
            <a:pPr eaLnBrk="1" hangingPunct="1">
              <a:buClr>
                <a:schemeClr val="tx1"/>
              </a:buClr>
              <a:buFont typeface="Wingdings" panose="05000000000000000000" pitchFamily="2" charset="2"/>
              <a:buChar char="Ø"/>
            </a:pPr>
            <a:r>
              <a:rPr lang="en-US" altLang="zh-CN" sz="4000" dirty="0">
                <a:latin typeface="宋体" panose="02010600030101010101" pitchFamily="2" charset="-122"/>
              </a:rPr>
              <a:t>∴</a:t>
            </a:r>
            <a:r>
              <a:rPr lang="en-US" altLang="zh-CN" sz="4000" dirty="0"/>
              <a:t>[+0]</a:t>
            </a:r>
            <a:r>
              <a:rPr lang="zh-CN" altLang="en-US" sz="4000" baseline="-25000" dirty="0"/>
              <a:t>补</a:t>
            </a:r>
            <a:r>
              <a:rPr lang="zh-CN" altLang="en-US" sz="4000" dirty="0"/>
              <a:t>= [-0]</a:t>
            </a:r>
            <a:r>
              <a:rPr lang="zh-CN" altLang="en-US" sz="4000" baseline="-25000" dirty="0"/>
              <a:t>补</a:t>
            </a:r>
            <a:r>
              <a:rPr lang="zh-CN" altLang="en-US" sz="4000" dirty="0"/>
              <a:t>= 00000000</a:t>
            </a:r>
          </a:p>
          <a:p>
            <a:pPr eaLnBrk="1" hangingPunct="1">
              <a:buFont typeface="Arial" panose="020B0604020202020204" pitchFamily="34" charset="0"/>
              <a:buNone/>
            </a:pPr>
            <a:endParaRPr lang="zh-CN" altLang="en-US" sz="1600" dirty="0"/>
          </a:p>
          <a:p>
            <a:pPr eaLnBrk="1" hangingPunct="1">
              <a:buFont typeface="Arial" panose="020B0604020202020204" pitchFamily="34" charset="0"/>
              <a:buNone/>
            </a:pPr>
            <a:r>
              <a:rPr lang="zh-CN" altLang="en-US" dirty="0">
                <a:solidFill>
                  <a:srgbClr val="7030A0"/>
                </a:solidFill>
              </a:rPr>
              <a:t>    即：数0的补码是唯一的。</a:t>
            </a:r>
            <a:endParaRPr lang="zh-CN" altLang="en-US" sz="4000" dirty="0">
              <a:solidFill>
                <a:srgbClr val="7030A0"/>
              </a:solidFill>
            </a:endParaRPr>
          </a:p>
        </p:txBody>
      </p:sp>
    </p:spTree>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特殊数10000000</a:t>
            </a:r>
            <a:endParaRPr lang="zh-CN" altLang="en-US" dirty="0">
              <a:ea typeface="宋体" panose="02010600030101010101" pitchFamily="2" charset="-122"/>
            </a:endParaRPr>
          </a:p>
        </p:txBody>
      </p:sp>
      <p:sp>
        <p:nvSpPr>
          <p:cNvPr id="2" name="Rectangle 3"/>
          <p:cNvSpPr>
            <a:spLocks noGrp="1" noChangeArrowheads="1"/>
          </p:cNvSpPr>
          <p:nvPr>
            <p:ph type="body" idx="1"/>
          </p:nvPr>
        </p:nvSpPr>
        <p:spPr>
          <a:xfrm>
            <a:off x="495300" y="1628775"/>
            <a:ext cx="9066213" cy="3590925"/>
          </a:xfrm>
        </p:spPr>
        <p:txBody>
          <a:bodyPr/>
          <a:lstStyle/>
          <a:p>
            <a:pPr eaLnBrk="1" hangingPunct="1">
              <a:buClr>
                <a:schemeClr val="tx1"/>
              </a:buClr>
              <a:buFont typeface="Wingdings" panose="05000000000000000000" pitchFamily="2" charset="2"/>
              <a:buChar char="Ø"/>
            </a:pPr>
            <a:r>
              <a:rPr lang="zh-CN" altLang="en-US" dirty="0">
                <a:latin typeface="Times New Roman" panose="02020603050405020304" pitchFamily="18" charset="0"/>
                <a:cs typeface="Times New Roman" panose="02020603050405020304" pitchFamily="18" charset="0"/>
              </a:rPr>
              <a:t>该数在原码中定义为： -0</a:t>
            </a:r>
          </a:p>
          <a:p>
            <a:pPr eaLnBrk="1" hangingPunct="1">
              <a:buClr>
                <a:schemeClr val="tx1"/>
              </a:buClr>
              <a:buFont typeface="Wingdings" panose="05000000000000000000" pitchFamily="2" charset="2"/>
              <a:buChar char="Ø"/>
            </a:pPr>
            <a:r>
              <a:rPr lang="zh-CN" altLang="en-US" dirty="0">
                <a:latin typeface="Times New Roman" panose="02020603050405020304" pitchFamily="18" charset="0"/>
                <a:cs typeface="Times New Roman" panose="02020603050405020304" pitchFamily="18" charset="0"/>
              </a:rPr>
              <a:t>在反码中定义为： -127</a:t>
            </a:r>
          </a:p>
          <a:p>
            <a:pPr eaLnBrk="1" hangingPunct="1">
              <a:buClr>
                <a:schemeClr val="tx1"/>
              </a:buClr>
              <a:buFont typeface="Wingdings" panose="05000000000000000000" pitchFamily="2" charset="2"/>
              <a:buChar char="Ø"/>
            </a:pPr>
            <a:r>
              <a:rPr lang="zh-CN" altLang="en-US" dirty="0">
                <a:latin typeface="Times New Roman" panose="02020603050405020304" pitchFamily="18" charset="0"/>
                <a:cs typeface="Times New Roman" panose="02020603050405020304" pitchFamily="18" charset="0"/>
              </a:rPr>
              <a:t>在补码中定义为： -128</a:t>
            </a:r>
          </a:p>
          <a:p>
            <a:pPr eaLnBrk="1" hangingPunct="1">
              <a:buClr>
                <a:schemeClr val="tx1"/>
              </a:buClr>
              <a:buFont typeface="Wingdings" panose="05000000000000000000" pitchFamily="2" charset="2"/>
              <a:buChar char="Ø"/>
            </a:pPr>
            <a:r>
              <a:rPr lang="zh-CN" altLang="en-US" dirty="0">
                <a:latin typeface="Times New Roman" panose="02020603050405020304" pitchFamily="18" charset="0"/>
                <a:cs typeface="Times New Roman" panose="02020603050405020304" pitchFamily="18" charset="0"/>
              </a:rPr>
              <a:t>对无符号数：</a:t>
            </a:r>
            <a:r>
              <a:rPr lang="en-US" altLang="zh-CN" dirty="0">
                <a:latin typeface="+mj-ea"/>
                <a:ea typeface="+mj-ea"/>
                <a:cs typeface="Times New Roman" panose="02020603050405020304" pitchFamily="18" charset="0"/>
              </a:rPr>
              <a:t>(10000000)</a:t>
            </a:r>
            <a:r>
              <a:rPr lang="zh-CN" altLang="en-US" baseline="-25000" dirty="0">
                <a:latin typeface="+mj-ea"/>
                <a:ea typeface="+mj-ea"/>
                <a:cs typeface="Times New Roman" panose="02020603050405020304" pitchFamily="18" charset="0"/>
              </a:rPr>
              <a:t>２ </a:t>
            </a:r>
            <a:r>
              <a:rPr lang="en-US" altLang="zh-CN" dirty="0">
                <a:latin typeface="+mj-ea"/>
                <a:ea typeface="+mj-ea"/>
                <a:cs typeface="Times New Roman" panose="02020603050405020304" pitchFamily="18" charset="0"/>
              </a:rPr>
              <a:t>= 128</a:t>
            </a:r>
          </a:p>
          <a:p>
            <a:pPr eaLnBrk="1" hangingPunct="1"/>
            <a:endParaRPr lang="zh-CN" altLang="en-US" dirty="0"/>
          </a:p>
        </p:txBody>
      </p:sp>
    </p:spTree>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en-US" altLang="zh-CN" dirty="0">
                <a:latin typeface="黑体" panose="02010609060101010101" pitchFamily="2" charset="-122"/>
                <a:ea typeface="黑体" panose="02010609060101010101" pitchFamily="2" charset="-122"/>
              </a:rPr>
              <a:t>8</a:t>
            </a:r>
            <a:r>
              <a:rPr lang="zh-CN" altLang="en-US" dirty="0">
                <a:latin typeface="黑体" panose="02010609060101010101" pitchFamily="2" charset="-122"/>
                <a:ea typeface="黑体" panose="02010609060101010101" pitchFamily="2" charset="-122"/>
              </a:rPr>
              <a:t>位有符号数的表示范围：</a:t>
            </a:r>
          </a:p>
        </p:txBody>
      </p:sp>
      <p:sp>
        <p:nvSpPr>
          <p:cNvPr id="2" name="Rectangle 3"/>
          <p:cNvSpPr txBox="1">
            <a:spLocks noChangeArrowheads="1"/>
          </p:cNvSpPr>
          <p:nvPr/>
        </p:nvSpPr>
        <p:spPr bwMode="auto">
          <a:xfrm>
            <a:off x="1008062" y="1844824"/>
            <a:ext cx="8040687" cy="4456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lr>
                <a:srgbClr val="333399"/>
              </a:buClr>
              <a:buSzPct val="75000"/>
              <a:buFont typeface="Wingdings" panose="05000000000000000000" pitchFamily="2" charset="2"/>
              <a:buChar char="n"/>
              <a:defRPr sz="3200" b="1">
                <a:solidFill>
                  <a:schemeClr val="tx1"/>
                </a:solidFill>
                <a:latin typeface="+mn-lt"/>
                <a:ea typeface="黑体" panose="02010609060101010101" pitchFamily="2" charset="-122"/>
                <a:cs typeface="+mn-cs"/>
              </a:defRPr>
            </a:lvl1pPr>
            <a:lvl2pPr marL="742950" indent="-285750" algn="l" rtl="0" eaLnBrk="1" fontAlgn="base" hangingPunct="1">
              <a:spcBef>
                <a:spcPct val="20000"/>
              </a:spcBef>
              <a:spcAft>
                <a:spcPct val="0"/>
              </a:spcAft>
              <a:buClr>
                <a:schemeClr val="accent2"/>
              </a:buClr>
              <a:buSzPct val="70000"/>
              <a:buFont typeface="Wingdings" panose="05000000000000000000" pitchFamily="2" charset="2"/>
              <a:buChar char="n"/>
              <a:defRPr sz="2800" b="1">
                <a:solidFill>
                  <a:schemeClr val="tx1"/>
                </a:solidFill>
                <a:latin typeface="+mn-lt"/>
                <a:ea typeface="黑体" panose="02010609060101010101" pitchFamily="2" charset="-122"/>
              </a:defRPr>
            </a:lvl2pPr>
            <a:lvl3pPr marL="1143000" indent="-228600" algn="l" rtl="0" eaLnBrk="1" fontAlgn="base" hangingPunct="1">
              <a:spcBef>
                <a:spcPct val="20000"/>
              </a:spcBef>
              <a:spcAft>
                <a:spcPct val="0"/>
              </a:spcAft>
              <a:buClr>
                <a:srgbClr val="333399"/>
              </a:buClr>
              <a:buSzPct val="65000"/>
              <a:buFont typeface="Wingdings" panose="05000000000000000000" pitchFamily="2" charset="2"/>
              <a:buChar char="p"/>
              <a:defRPr sz="2400" b="1">
                <a:solidFill>
                  <a:schemeClr val="tx1"/>
                </a:solidFill>
                <a:latin typeface="+mn-lt"/>
                <a:ea typeface="黑体" panose="02010609060101010101" pitchFamily="2" charset="-122"/>
              </a:defRPr>
            </a:lvl3pPr>
            <a:lvl4pPr marL="1600200" indent="-228600" algn="l" rtl="0" eaLnBrk="1" fontAlgn="base" hangingPunct="1">
              <a:spcBef>
                <a:spcPct val="20000"/>
              </a:spcBef>
              <a:spcAft>
                <a:spcPct val="0"/>
              </a:spcAft>
              <a:buClr>
                <a:schemeClr val="bg2"/>
              </a:buClr>
              <a:buSzPct val="65000"/>
              <a:buFont typeface="Wingdings" panose="05000000000000000000" pitchFamily="2" charset="2"/>
              <a:buChar char="n"/>
              <a:defRPr sz="2000" b="1">
                <a:solidFill>
                  <a:schemeClr val="tx1"/>
                </a:solidFill>
                <a:latin typeface="+mn-lt"/>
                <a:ea typeface="黑体" panose="02010609060101010101" pitchFamily="2" charset="-122"/>
              </a:defRPr>
            </a:lvl4pPr>
            <a:lvl5pPr marL="2057400" indent="-228600" algn="l" rtl="0" eaLnBrk="1" fontAlgn="base" hangingPunct="1">
              <a:spcBef>
                <a:spcPct val="20000"/>
              </a:spcBef>
              <a:spcAft>
                <a:spcPct val="0"/>
              </a:spcAft>
              <a:buClr>
                <a:srgbClr val="333399"/>
              </a:buClr>
              <a:buSzPct val="60000"/>
              <a:buFont typeface="Wingdings" panose="05000000000000000000" pitchFamily="2" charset="2"/>
              <a:buChar char="n"/>
              <a:defRPr sz="2000" b="1">
                <a:solidFill>
                  <a:schemeClr val="tx1"/>
                </a:solidFill>
                <a:latin typeface="+mn-lt"/>
                <a:ea typeface="黑体" panose="02010609060101010101" pitchFamily="2" charset="-122"/>
              </a:defRPr>
            </a:lvl5pPr>
            <a:lvl6pPr marL="25146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6pPr>
            <a:lvl7pPr marL="29718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7pPr>
            <a:lvl8pPr marL="34290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8pPr>
            <a:lvl9pPr marL="38862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9pPr>
          </a:lstStyle>
          <a:p>
            <a:r>
              <a:rPr lang="zh-CN" altLang="en-US" sz="4000" kern="0" dirty="0">
                <a:latin typeface="Times New Roman" panose="02020603050405020304" pitchFamily="18" charset="0"/>
                <a:cs typeface="Times New Roman" panose="02020603050405020304" pitchFamily="18" charset="0"/>
              </a:rPr>
              <a:t>对8位二进制数：</a:t>
            </a:r>
          </a:p>
          <a:p>
            <a:pPr lvl="1">
              <a:buClr>
                <a:schemeClr val="tx1"/>
              </a:buClr>
              <a:buFont typeface="Wingdings" panose="05000000000000000000" pitchFamily="2" charset="2"/>
              <a:buChar char="Ø"/>
            </a:pPr>
            <a:r>
              <a:rPr lang="zh-CN" altLang="en-US" sz="3600" kern="0" dirty="0">
                <a:latin typeface="Times New Roman" panose="02020603050405020304" pitchFamily="18" charset="0"/>
                <a:cs typeface="Times New Roman" panose="02020603050405020304" pitchFamily="18" charset="0"/>
              </a:rPr>
              <a:t>原码： -127 ~ +127</a:t>
            </a:r>
          </a:p>
          <a:p>
            <a:pPr lvl="1">
              <a:buClr>
                <a:schemeClr val="tx1"/>
              </a:buClr>
              <a:buFont typeface="Wingdings" panose="05000000000000000000" pitchFamily="2" charset="2"/>
              <a:buChar char="Ø"/>
            </a:pPr>
            <a:r>
              <a:rPr lang="zh-CN" altLang="en-US" sz="3600" kern="0" dirty="0">
                <a:latin typeface="Times New Roman" panose="02020603050405020304" pitchFamily="18" charset="0"/>
                <a:cs typeface="Times New Roman" panose="02020603050405020304" pitchFamily="18" charset="0"/>
              </a:rPr>
              <a:t>反码： -127 ~ +127</a:t>
            </a:r>
          </a:p>
          <a:p>
            <a:pPr lvl="1">
              <a:buClr>
                <a:schemeClr val="tx1"/>
              </a:buClr>
              <a:buFont typeface="Wingdings" panose="05000000000000000000" pitchFamily="2" charset="2"/>
              <a:buChar char="Ø"/>
            </a:pPr>
            <a:r>
              <a:rPr lang="zh-CN" altLang="en-US" sz="3600" kern="0" dirty="0">
                <a:latin typeface="Times New Roman" panose="02020603050405020304" pitchFamily="18" charset="0"/>
                <a:cs typeface="Times New Roman" panose="02020603050405020304" pitchFamily="18" charset="0"/>
              </a:rPr>
              <a:t>补码： -128 ~ +127</a:t>
            </a:r>
          </a:p>
          <a:p>
            <a:endParaRPr lang="zh-CN" altLang="en-US" kern="0" dirty="0">
              <a:latin typeface="Times New Roman" panose="02020603050405020304" pitchFamily="18" charset="0"/>
              <a:cs typeface="Times New Roman" panose="02020603050405020304" pitchFamily="18" charset="0"/>
            </a:endParaRPr>
          </a:p>
          <a:p>
            <a:endParaRPr lang="zh-CN" altLang="en-US" kern="0" dirty="0">
              <a:solidFill>
                <a:schemeClr val="folHlink"/>
              </a:solidFill>
              <a:latin typeface="Times New Roman" panose="02020603050405020304" pitchFamily="18" charset="0"/>
              <a:cs typeface="Times New Roman" panose="02020603050405020304" pitchFamily="18" charset="0"/>
            </a:endParaRPr>
          </a:p>
        </p:txBody>
      </p:sp>
    </p:spTree>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sz="3600" dirty="0">
                <a:latin typeface="黑体" panose="02010609060101010101" pitchFamily="2" charset="-122"/>
                <a:ea typeface="黑体" panose="02010609060101010101" pitchFamily="2" charset="-122"/>
              </a:rPr>
              <a:t>（</a:t>
            </a:r>
            <a:r>
              <a:rPr lang="en-US" altLang="zh-CN" sz="3600" dirty="0">
                <a:latin typeface="黑体" panose="02010609060101010101" pitchFamily="2" charset="-122"/>
                <a:ea typeface="黑体" panose="02010609060101010101" pitchFamily="2" charset="-122"/>
              </a:rPr>
              <a:t>2</a:t>
            </a:r>
            <a:r>
              <a:rPr lang="zh-CN" altLang="en-US" sz="3600" dirty="0">
                <a:latin typeface="黑体" panose="02010609060101010101" pitchFamily="2" charset="-122"/>
                <a:ea typeface="黑体" panose="02010609060101010101" pitchFamily="2" charset="-122"/>
              </a:rPr>
              <a:t>） 有符号二进制数与十进制的转换</a:t>
            </a:r>
          </a:p>
        </p:txBody>
      </p:sp>
      <p:sp>
        <p:nvSpPr>
          <p:cNvPr id="2" name="Rectangle 3"/>
          <p:cNvSpPr>
            <a:spLocks noGrp="1" noChangeArrowheads="1"/>
          </p:cNvSpPr>
          <p:nvPr>
            <p:ph type="body" idx="1"/>
          </p:nvPr>
        </p:nvSpPr>
        <p:spPr>
          <a:xfrm>
            <a:off x="495300" y="1628775"/>
            <a:ext cx="9066213" cy="3590925"/>
          </a:xfrm>
        </p:spPr>
        <p:txBody>
          <a:bodyPr/>
          <a:lstStyle/>
          <a:p>
            <a:pPr eaLnBrk="1" hangingPunct="1">
              <a:buFont typeface="Arial" panose="020B0604020202020204" pitchFamily="34" charset="0"/>
              <a:buNone/>
            </a:pPr>
            <a:r>
              <a:rPr lang="zh-CN" altLang="en-US" sz="4000" dirty="0"/>
              <a:t>对用补码表示的二进制数：</a:t>
            </a:r>
          </a:p>
          <a:p>
            <a:pPr eaLnBrk="1" hangingPunct="1">
              <a:buFont typeface="Arial" panose="020B0604020202020204" pitchFamily="34" charset="0"/>
              <a:buNone/>
            </a:pPr>
            <a:r>
              <a:rPr lang="zh-CN" altLang="en-US" sz="4000" dirty="0"/>
              <a:t>     </a:t>
            </a:r>
          </a:p>
          <a:p>
            <a:pPr eaLnBrk="1" hangingPunct="1">
              <a:buFont typeface="Arial" panose="020B0604020202020204" pitchFamily="34" charset="0"/>
              <a:buNone/>
            </a:pPr>
            <a:r>
              <a:rPr lang="zh-CN" altLang="en-US" sz="4000" dirty="0">
                <a:solidFill>
                  <a:srgbClr val="0000FF"/>
                </a:solidFill>
              </a:rPr>
              <a:t>      1）求出真值</a:t>
            </a:r>
          </a:p>
          <a:p>
            <a:pPr eaLnBrk="1" hangingPunct="1">
              <a:buFont typeface="Arial" panose="020B0604020202020204" pitchFamily="34" charset="0"/>
              <a:buNone/>
            </a:pPr>
            <a:r>
              <a:rPr lang="zh-CN" altLang="en-US" sz="4000" dirty="0">
                <a:solidFill>
                  <a:srgbClr val="0000FF"/>
                </a:solidFill>
              </a:rPr>
              <a:t>      2）进行转换</a:t>
            </a:r>
          </a:p>
          <a:p>
            <a:pPr eaLnBrk="1" hangingPunct="1"/>
            <a:endParaRPr lang="zh-CN" altLang="en-US" dirty="0"/>
          </a:p>
        </p:txBody>
      </p:sp>
    </p:spTree>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[例]：</a:t>
            </a:r>
            <a:endParaRPr lang="zh-CN" altLang="en-US" dirty="0">
              <a:ea typeface="宋体" panose="02010600030101010101" pitchFamily="2" charset="-122"/>
            </a:endParaRPr>
          </a:p>
        </p:txBody>
      </p:sp>
      <p:sp>
        <p:nvSpPr>
          <p:cNvPr id="2" name="Rectangle 3"/>
          <p:cNvSpPr>
            <a:spLocks noGrp="1" noChangeArrowheads="1"/>
          </p:cNvSpPr>
          <p:nvPr>
            <p:ph type="body" idx="1"/>
          </p:nvPr>
        </p:nvSpPr>
        <p:spPr>
          <a:xfrm>
            <a:off x="495300" y="1628775"/>
            <a:ext cx="9066213" cy="3590925"/>
          </a:xfrm>
        </p:spPr>
        <p:txBody>
          <a:bodyPr/>
          <a:lstStyle/>
          <a:p>
            <a:pPr eaLnBrk="1" hangingPunct="1">
              <a:lnSpc>
                <a:spcPct val="90000"/>
              </a:lnSpc>
            </a:pPr>
            <a:r>
              <a:rPr lang="zh-CN" altLang="en-US" dirty="0">
                <a:latin typeface="Times New Roman" panose="02020603050405020304" pitchFamily="18" charset="0"/>
                <a:cs typeface="Times New Roman" panose="02020603050405020304" pitchFamily="18" charset="0"/>
              </a:rPr>
              <a:t>将一个用补码表示的二进制数转换为十进制数</a:t>
            </a:r>
          </a:p>
          <a:p>
            <a:pPr eaLnBrk="1" hangingPunct="1">
              <a:lnSpc>
                <a:spcPct val="90000"/>
              </a:lnSpc>
              <a:buFont typeface="Arial" panose="020B0604020202020204" pitchFamily="34" charset="0"/>
              <a:buNone/>
            </a:pP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1)  </a:t>
            </a:r>
            <a:r>
              <a:rPr lang="zh-CN" altLang="en-US" dirty="0">
                <a:latin typeface="Times New Roman" panose="02020603050405020304" pitchFamily="18" charset="0"/>
                <a:cs typeface="Times New Roman" panose="02020603050405020304" pitchFamily="18" charset="0"/>
              </a:rPr>
              <a:t> </a:t>
            </a:r>
            <a:r>
              <a:rPr lang="en-US" altLang="zh-CN" sz="2800" dirty="0">
                <a:latin typeface="Times New Roman" panose="02020603050405020304" pitchFamily="18" charset="0"/>
                <a:cs typeface="Times New Roman" panose="02020603050405020304" pitchFamily="18" charset="0"/>
              </a:rPr>
              <a:t>[X]</a:t>
            </a:r>
            <a:r>
              <a:rPr lang="zh-CN" altLang="en-US" sz="2800" baseline="-25000" dirty="0">
                <a:latin typeface="Times New Roman" panose="02020603050405020304" pitchFamily="18" charset="0"/>
                <a:cs typeface="Times New Roman" panose="02020603050405020304" pitchFamily="18" charset="0"/>
              </a:rPr>
              <a:t>补 </a:t>
            </a:r>
            <a:r>
              <a:rPr lang="zh-CN" altLang="en-US" sz="2800" dirty="0">
                <a:latin typeface="Times New Roman" panose="02020603050405020304" pitchFamily="18" charset="0"/>
                <a:cs typeface="Times New Roman" panose="02020603050405020304" pitchFamily="18" charset="0"/>
              </a:rPr>
              <a:t>= </a:t>
            </a:r>
            <a:r>
              <a:rPr lang="zh-CN" altLang="en-US" sz="2800" u="sng" dirty="0">
                <a:solidFill>
                  <a:schemeClr val="hlink"/>
                </a:solidFill>
                <a:latin typeface="Times New Roman" panose="02020603050405020304" pitchFamily="18" charset="0"/>
                <a:cs typeface="Times New Roman" panose="02020603050405020304" pitchFamily="18" charset="0"/>
              </a:rPr>
              <a:t>0</a:t>
            </a:r>
            <a:r>
              <a:rPr lang="zh-CN" altLang="en-US" sz="2800" dirty="0">
                <a:latin typeface="Times New Roman" panose="02020603050405020304" pitchFamily="18" charset="0"/>
                <a:cs typeface="Times New Roman" panose="02020603050405020304" pitchFamily="18" charset="0"/>
              </a:rPr>
              <a:t> 0101110</a:t>
            </a:r>
            <a:r>
              <a:rPr lang="en-US" altLang="zh-CN" sz="2800" dirty="0">
                <a:latin typeface="Times New Roman" panose="02020603050405020304" pitchFamily="18" charset="0"/>
                <a:cs typeface="Times New Roman" panose="02020603050405020304" pitchFamily="18" charset="0"/>
              </a:rPr>
              <a:t>B       </a:t>
            </a:r>
            <a:r>
              <a:rPr lang="zh-CN" altLang="en-US" sz="2800" dirty="0">
                <a:latin typeface="Times New Roman" panose="02020603050405020304" pitchFamily="18" charset="0"/>
                <a:cs typeface="Times New Roman" panose="02020603050405020304" pitchFamily="18" charset="0"/>
              </a:rPr>
              <a:t>真值为：+0101110</a:t>
            </a:r>
            <a:r>
              <a:rPr lang="en-US" altLang="zh-CN" sz="2800" dirty="0">
                <a:latin typeface="Times New Roman" panose="02020603050405020304" pitchFamily="18" charset="0"/>
                <a:cs typeface="Times New Roman" panose="02020603050405020304" pitchFamily="18" charset="0"/>
              </a:rPr>
              <a:t>B</a:t>
            </a:r>
          </a:p>
          <a:p>
            <a:pPr eaLnBrk="1" hangingPunct="1">
              <a:lnSpc>
                <a:spcPct val="90000"/>
              </a:lnSpc>
              <a:buFont typeface="Arial" panose="020B0604020202020204" pitchFamily="34" charset="0"/>
              <a:buNone/>
            </a:pPr>
            <a:r>
              <a:rPr lang="en-US" altLang="zh-CN" dirty="0">
                <a:latin typeface="Times New Roman" panose="02020603050405020304" pitchFamily="18" charset="0"/>
                <a:cs typeface="Times New Roman" panose="02020603050405020304" pitchFamily="18" charset="0"/>
              </a:rPr>
              <a:t>                 </a:t>
            </a:r>
            <a:r>
              <a:rPr lang="zh-CN" altLang="en-US" sz="2000" dirty="0">
                <a:solidFill>
                  <a:srgbClr val="C00000"/>
                </a:solidFill>
                <a:latin typeface="Times New Roman" panose="02020603050405020304" pitchFamily="18" charset="0"/>
                <a:cs typeface="Times New Roman" panose="02020603050405020304" pitchFamily="18" charset="0"/>
              </a:rPr>
              <a:t>正数</a:t>
            </a:r>
            <a:r>
              <a:rPr lang="zh-CN" altLang="en-US" sz="2000" dirty="0">
                <a:solidFill>
                  <a:srgbClr val="66FFFF"/>
                </a:solidFill>
                <a:latin typeface="Times New Roman" panose="02020603050405020304" pitchFamily="18" charset="0"/>
                <a:cs typeface="Times New Roman" panose="02020603050405020304" pitchFamily="18" charset="0"/>
              </a:rPr>
              <a:t>　</a:t>
            </a:r>
            <a:r>
              <a:rPr lang="zh-CN" altLang="en-US" dirty="0">
                <a:latin typeface="Times New Roman" panose="02020603050405020304" pitchFamily="18" charset="0"/>
                <a:cs typeface="Times New Roman" panose="02020603050405020304" pitchFamily="18" charset="0"/>
              </a:rPr>
              <a:t>　　　　　　　</a:t>
            </a:r>
          </a:p>
          <a:p>
            <a:pPr eaLnBrk="1" hangingPunct="1">
              <a:lnSpc>
                <a:spcPct val="90000"/>
              </a:lnSpc>
              <a:buFont typeface="Arial" panose="020B0604020202020204" pitchFamily="34" charset="0"/>
              <a:buNone/>
            </a:pPr>
            <a:r>
              <a:rPr lang="zh-CN" altLang="en-US" dirty="0">
                <a:latin typeface="Times New Roman" panose="02020603050405020304" pitchFamily="18" charset="0"/>
                <a:cs typeface="Times New Roman" panose="02020603050405020304" pitchFamily="18" charset="0"/>
              </a:rPr>
              <a:t>         </a:t>
            </a:r>
            <a:r>
              <a:rPr lang="zh-CN" altLang="en-US" sz="2800" dirty="0">
                <a:latin typeface="Times New Roman" panose="02020603050405020304" pitchFamily="18" charset="0"/>
                <a:cs typeface="Times New Roman" panose="02020603050405020304" pitchFamily="18" charset="0"/>
              </a:rPr>
              <a:t>所以：</a:t>
            </a:r>
            <a:r>
              <a:rPr lang="en-US" altLang="zh-CN" sz="2800" dirty="0">
                <a:latin typeface="Times New Roman" panose="02020603050405020304" pitchFamily="18" charset="0"/>
                <a:cs typeface="Times New Roman" panose="02020603050405020304" pitchFamily="18" charset="0"/>
              </a:rPr>
              <a:t>X=+46</a:t>
            </a:r>
          </a:p>
          <a:p>
            <a:pPr eaLnBrk="1" hangingPunct="1">
              <a:lnSpc>
                <a:spcPct val="90000"/>
              </a:lnSpc>
              <a:buFont typeface="Arial" panose="020B0604020202020204" pitchFamily="34" charset="0"/>
              <a:buNone/>
            </a:pPr>
            <a:r>
              <a:rPr lang="en-US" altLang="zh-CN" dirty="0">
                <a:latin typeface="Times New Roman" panose="02020603050405020304" pitchFamily="18" charset="0"/>
                <a:cs typeface="Times New Roman" panose="02020603050405020304" pitchFamily="18" charset="0"/>
              </a:rPr>
              <a:t>    2)  </a:t>
            </a:r>
            <a:r>
              <a:rPr lang="en-US" altLang="zh-CN" sz="2800" dirty="0">
                <a:latin typeface="Times New Roman" panose="02020603050405020304" pitchFamily="18" charset="0"/>
                <a:cs typeface="Times New Roman" panose="02020603050405020304" pitchFamily="18" charset="0"/>
              </a:rPr>
              <a:t>[X]</a:t>
            </a:r>
            <a:r>
              <a:rPr lang="zh-CN" altLang="en-US" sz="2800" baseline="-25000" dirty="0">
                <a:latin typeface="Times New Roman" panose="02020603050405020304" pitchFamily="18" charset="0"/>
                <a:cs typeface="Times New Roman" panose="02020603050405020304" pitchFamily="18" charset="0"/>
              </a:rPr>
              <a:t>补 </a:t>
            </a:r>
            <a:r>
              <a:rPr lang="zh-CN" altLang="en-US" sz="2800" dirty="0">
                <a:latin typeface="Times New Roman" panose="02020603050405020304" pitchFamily="18" charset="0"/>
                <a:cs typeface="Times New Roman" panose="02020603050405020304" pitchFamily="18" charset="0"/>
              </a:rPr>
              <a:t>= </a:t>
            </a:r>
            <a:r>
              <a:rPr lang="zh-CN" altLang="en-US" sz="2800" u="sng" dirty="0">
                <a:solidFill>
                  <a:schemeClr val="hlink"/>
                </a:solidFill>
                <a:latin typeface="Times New Roman" panose="02020603050405020304" pitchFamily="18" charset="0"/>
                <a:cs typeface="Times New Roman" panose="02020603050405020304" pitchFamily="18" charset="0"/>
              </a:rPr>
              <a:t>1</a:t>
            </a:r>
            <a:r>
              <a:rPr lang="zh-CN" altLang="en-US" sz="2800" dirty="0">
                <a:latin typeface="Times New Roman" panose="02020603050405020304" pitchFamily="18" charset="0"/>
                <a:cs typeface="Times New Roman" panose="02020603050405020304" pitchFamily="18" charset="0"/>
              </a:rPr>
              <a:t> 1010010</a:t>
            </a:r>
            <a:r>
              <a:rPr lang="en-US" altLang="zh-CN" sz="2800" dirty="0">
                <a:latin typeface="Times New Roman" panose="02020603050405020304" pitchFamily="18" charset="0"/>
                <a:cs typeface="Times New Roman" panose="02020603050405020304" pitchFamily="18" charset="0"/>
              </a:rPr>
              <a:t>B </a:t>
            </a:r>
          </a:p>
          <a:p>
            <a:pPr eaLnBrk="1" hangingPunct="1">
              <a:lnSpc>
                <a:spcPct val="140000"/>
              </a:lnSpc>
              <a:buFont typeface="Arial" panose="020B0604020202020204" pitchFamily="34" charset="0"/>
              <a:buNone/>
            </a:pPr>
            <a:r>
              <a:rPr lang="zh-CN" altLang="en-US" sz="2800" dirty="0">
                <a:latin typeface="Times New Roman" panose="02020603050405020304" pitchFamily="18" charset="0"/>
                <a:cs typeface="Times New Roman" panose="02020603050405020304" pitchFamily="18" charset="0"/>
              </a:rPr>
              <a:t>                    </a:t>
            </a:r>
            <a:r>
              <a:rPr lang="zh-CN" altLang="en-US" sz="2000" dirty="0">
                <a:solidFill>
                  <a:srgbClr val="C00000"/>
                </a:solidFill>
                <a:latin typeface="Times New Roman" panose="02020603050405020304" pitchFamily="18" charset="0"/>
                <a:cs typeface="Times New Roman" panose="02020603050405020304" pitchFamily="18" charset="0"/>
              </a:rPr>
              <a:t>负数</a:t>
            </a:r>
          </a:p>
          <a:p>
            <a:pPr eaLnBrk="1" hangingPunct="1">
              <a:lnSpc>
                <a:spcPct val="90000"/>
              </a:lnSpc>
              <a:buFont typeface="Arial" panose="020B0604020202020204" pitchFamily="34" charset="0"/>
              <a:buNone/>
            </a:pPr>
            <a:r>
              <a:rPr lang="zh-CN" altLang="en-US" dirty="0">
                <a:latin typeface="Times New Roman" panose="02020603050405020304" pitchFamily="18" charset="0"/>
                <a:cs typeface="Times New Roman" panose="02020603050405020304" pitchFamily="18" charset="0"/>
              </a:rPr>
              <a:t>         </a:t>
            </a:r>
            <a:r>
              <a:rPr lang="en-US" altLang="zh-CN" sz="2800" dirty="0">
                <a:latin typeface="Times New Roman" panose="02020603050405020304" pitchFamily="18" charset="0"/>
                <a:cs typeface="Times New Roman" panose="02020603050405020304" pitchFamily="18" charset="0"/>
              </a:rPr>
              <a:t>X = [[X]</a:t>
            </a:r>
            <a:r>
              <a:rPr lang="zh-CN" altLang="en-US" sz="2800" baseline="-25000" dirty="0">
                <a:latin typeface="Times New Roman" panose="02020603050405020304" pitchFamily="18" charset="0"/>
                <a:cs typeface="Times New Roman" panose="02020603050405020304" pitchFamily="18" charset="0"/>
              </a:rPr>
              <a:t>补</a:t>
            </a:r>
            <a:r>
              <a:rPr lang="zh-CN" altLang="en-US" sz="2800" dirty="0">
                <a:latin typeface="Times New Roman" panose="02020603050405020304" pitchFamily="18" charset="0"/>
                <a:cs typeface="Times New Roman" panose="02020603050405020304" pitchFamily="18" charset="0"/>
              </a:rPr>
              <a:t>]</a:t>
            </a:r>
            <a:r>
              <a:rPr lang="zh-CN" altLang="en-US" sz="2800" baseline="-25000" dirty="0">
                <a:latin typeface="Times New Roman" panose="02020603050405020304" pitchFamily="18" charset="0"/>
                <a:cs typeface="Times New Roman" panose="02020603050405020304" pitchFamily="18" charset="0"/>
              </a:rPr>
              <a:t>补 </a:t>
            </a:r>
            <a:r>
              <a:rPr lang="zh-CN" altLang="en-US" sz="2800" dirty="0">
                <a:latin typeface="Times New Roman" panose="02020603050405020304" pitchFamily="18" charset="0"/>
                <a:cs typeface="Times New Roman" panose="02020603050405020304" pitchFamily="18" charset="0"/>
              </a:rPr>
              <a:t>= [11010010]</a:t>
            </a:r>
            <a:r>
              <a:rPr lang="zh-CN" altLang="en-US" sz="2800" baseline="-25000" dirty="0">
                <a:latin typeface="Times New Roman" panose="02020603050405020304" pitchFamily="18" charset="0"/>
                <a:cs typeface="Times New Roman" panose="02020603050405020304" pitchFamily="18" charset="0"/>
              </a:rPr>
              <a:t>补</a:t>
            </a:r>
            <a:endParaRPr lang="zh-CN" altLang="en-US" sz="2800" dirty="0">
              <a:latin typeface="Times New Roman" panose="02020603050405020304" pitchFamily="18" charset="0"/>
              <a:cs typeface="Times New Roman" panose="02020603050405020304" pitchFamily="18" charset="0"/>
            </a:endParaRPr>
          </a:p>
          <a:p>
            <a:pPr eaLnBrk="1" hangingPunct="1">
              <a:lnSpc>
                <a:spcPct val="90000"/>
              </a:lnSpc>
              <a:buFont typeface="Arial" panose="020B0604020202020204" pitchFamily="34" charset="0"/>
              <a:buNone/>
            </a:pPr>
            <a:r>
              <a:rPr lang="zh-CN" altLang="en-US" sz="2800" dirty="0">
                <a:latin typeface="Times New Roman" panose="02020603050405020304" pitchFamily="18" charset="0"/>
                <a:cs typeface="Times New Roman" panose="02020603050405020304" pitchFamily="18" charset="0"/>
              </a:rPr>
              <a:t>              = </a:t>
            </a:r>
            <a:r>
              <a:rPr lang="en-GB" altLang="en-US" sz="2800" dirty="0">
                <a:latin typeface="Times New Roman" panose="02020603050405020304" pitchFamily="18" charset="0"/>
                <a:ea typeface="楷体_GB2312" pitchFamily="1" charset="-122"/>
                <a:cs typeface="Times New Roman" panose="02020603050405020304" pitchFamily="18" charset="0"/>
              </a:rPr>
              <a:t>-</a:t>
            </a:r>
            <a:r>
              <a:rPr lang="en-GB" altLang="zh-CN" sz="2800" dirty="0">
                <a:latin typeface="Times New Roman" panose="02020603050405020304" pitchFamily="18" charset="0"/>
                <a:ea typeface="楷体_GB2312" pitchFamily="1" charset="-122"/>
                <a:cs typeface="Times New Roman" panose="02020603050405020304" pitchFamily="18" charset="0"/>
              </a:rPr>
              <a:t> </a:t>
            </a:r>
            <a:r>
              <a:rPr lang="en-GB" altLang="en-US" sz="2800" dirty="0">
                <a:latin typeface="Times New Roman" panose="02020603050405020304" pitchFamily="18" charset="0"/>
                <a:ea typeface="楷体_GB2312" pitchFamily="1" charset="-122"/>
                <a:cs typeface="Times New Roman" panose="02020603050405020304" pitchFamily="18" charset="0"/>
              </a:rPr>
              <a:t>0101110</a:t>
            </a:r>
            <a:endParaRPr lang="en-GB" altLang="zh-CN" sz="2800" dirty="0">
              <a:latin typeface="Times New Roman" panose="02020603050405020304" pitchFamily="18" charset="0"/>
              <a:ea typeface="楷体_GB2312" pitchFamily="1" charset="-122"/>
              <a:cs typeface="Times New Roman" panose="02020603050405020304" pitchFamily="18" charset="0"/>
            </a:endParaRPr>
          </a:p>
          <a:p>
            <a:pPr eaLnBrk="1" hangingPunct="1">
              <a:lnSpc>
                <a:spcPct val="90000"/>
              </a:lnSpc>
              <a:buFont typeface="Arial" panose="020B0604020202020204" pitchFamily="34" charset="0"/>
              <a:buNone/>
            </a:pPr>
            <a:r>
              <a:rPr lang="zh-CN" altLang="en-US" sz="2800" dirty="0">
                <a:latin typeface="Times New Roman" panose="02020603050405020304" pitchFamily="18" charset="0"/>
                <a:cs typeface="Times New Roman" panose="02020603050405020304" pitchFamily="18" charset="0"/>
              </a:rPr>
              <a:t>          </a:t>
            </a:r>
            <a:r>
              <a:rPr lang="zh-CN" altLang="en-US" sz="2800" dirty="0">
                <a:solidFill>
                  <a:srgbClr val="7030A0"/>
                </a:solidFill>
                <a:latin typeface="Times New Roman" panose="02020603050405020304" pitchFamily="18" charset="0"/>
                <a:cs typeface="Times New Roman" panose="02020603050405020304" pitchFamily="18" charset="0"/>
              </a:rPr>
              <a:t>所以：</a:t>
            </a:r>
            <a:r>
              <a:rPr lang="en-US" altLang="zh-CN" sz="2800" dirty="0">
                <a:solidFill>
                  <a:srgbClr val="7030A0"/>
                </a:solidFill>
                <a:latin typeface="Times New Roman" panose="02020603050405020304" pitchFamily="18" charset="0"/>
                <a:cs typeface="Times New Roman" panose="02020603050405020304" pitchFamily="18" charset="0"/>
              </a:rPr>
              <a:t>X</a:t>
            </a:r>
            <a:r>
              <a:rPr lang="en-GB" altLang="en-US" sz="2800" dirty="0">
                <a:solidFill>
                  <a:srgbClr val="7030A0"/>
                </a:solidFill>
                <a:latin typeface="Times New Roman" panose="02020603050405020304" pitchFamily="18" charset="0"/>
                <a:ea typeface="楷体_GB2312" pitchFamily="1" charset="-122"/>
                <a:cs typeface="Times New Roman" panose="02020603050405020304" pitchFamily="18" charset="0"/>
              </a:rPr>
              <a:t> =</a:t>
            </a:r>
            <a:r>
              <a:rPr lang="en-GB" altLang="zh-CN" sz="2800" dirty="0">
                <a:solidFill>
                  <a:srgbClr val="7030A0"/>
                </a:solidFill>
                <a:latin typeface="Times New Roman" panose="02020603050405020304" pitchFamily="18" charset="0"/>
                <a:ea typeface="楷体_GB2312" pitchFamily="1" charset="-122"/>
                <a:cs typeface="Times New Roman" panose="02020603050405020304" pitchFamily="18" charset="0"/>
              </a:rPr>
              <a:t> </a:t>
            </a:r>
            <a:r>
              <a:rPr lang="en-GB" altLang="en-US" sz="2800" dirty="0">
                <a:solidFill>
                  <a:srgbClr val="7030A0"/>
                </a:solidFill>
                <a:latin typeface="Times New Roman" panose="02020603050405020304" pitchFamily="18" charset="0"/>
                <a:ea typeface="楷体_GB2312" pitchFamily="1" charset="-122"/>
                <a:cs typeface="Times New Roman" panose="02020603050405020304" pitchFamily="18" charset="0"/>
              </a:rPr>
              <a:t>-</a:t>
            </a:r>
            <a:r>
              <a:rPr lang="en-GB" altLang="zh-CN" sz="2800" dirty="0">
                <a:solidFill>
                  <a:srgbClr val="7030A0"/>
                </a:solidFill>
                <a:latin typeface="Times New Roman" panose="02020603050405020304" pitchFamily="18" charset="0"/>
                <a:ea typeface="楷体_GB2312" pitchFamily="1" charset="-122"/>
                <a:cs typeface="Times New Roman" panose="02020603050405020304" pitchFamily="18" charset="0"/>
              </a:rPr>
              <a:t> </a:t>
            </a:r>
            <a:r>
              <a:rPr lang="zh-CN" altLang="en-US" sz="2800" dirty="0">
                <a:solidFill>
                  <a:srgbClr val="7030A0"/>
                </a:solidFill>
                <a:latin typeface="Times New Roman" panose="02020603050405020304" pitchFamily="18" charset="0"/>
                <a:cs typeface="Times New Roman" panose="02020603050405020304" pitchFamily="18" charset="0"/>
              </a:rPr>
              <a:t>46</a:t>
            </a:r>
          </a:p>
        </p:txBody>
      </p:sp>
    </p:spTree>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（3）补码加减法的运算规则</a:t>
            </a:r>
            <a:endParaRPr lang="zh-CN" altLang="en-US" dirty="0">
              <a:ea typeface="宋体" panose="02010600030101010101" pitchFamily="2" charset="-122"/>
            </a:endParaRPr>
          </a:p>
        </p:txBody>
      </p:sp>
      <p:sp>
        <p:nvSpPr>
          <p:cNvPr id="2" name="Rectangle 3"/>
          <p:cNvSpPr>
            <a:spLocks noGrp="1" noChangeArrowheads="1"/>
          </p:cNvSpPr>
          <p:nvPr>
            <p:ph type="body" idx="1"/>
          </p:nvPr>
        </p:nvSpPr>
        <p:spPr>
          <a:xfrm>
            <a:off x="495300" y="1628775"/>
            <a:ext cx="9066213" cy="3590925"/>
          </a:xfrm>
        </p:spPr>
        <p:txBody>
          <a:bodyPr/>
          <a:lstStyle/>
          <a:p>
            <a:pPr eaLnBrk="1" hangingPunct="1"/>
            <a:r>
              <a:rPr lang="zh-CN" altLang="en-US" dirty="0"/>
              <a:t>通过引进补码，可将减法运算转换为加法运算。规则如下：</a:t>
            </a:r>
          </a:p>
          <a:p>
            <a:pPr eaLnBrk="1" hangingPunct="1">
              <a:lnSpc>
                <a:spcPct val="150000"/>
              </a:lnSpc>
              <a:buFont typeface="Arial" panose="020B0604020202020204" pitchFamily="34" charset="0"/>
              <a:buNone/>
            </a:pPr>
            <a:r>
              <a:rPr lang="zh-CN" altLang="en-US" dirty="0"/>
              <a:t>　  </a:t>
            </a:r>
            <a:r>
              <a:rPr lang="zh-CN" altLang="en-US" dirty="0">
                <a:solidFill>
                  <a:srgbClr val="0000FF"/>
                </a:solidFill>
              </a:rPr>
              <a:t> 和：</a:t>
            </a:r>
            <a:r>
              <a:rPr lang="zh-CN" altLang="en-US" dirty="0"/>
              <a:t>　　[</a:t>
            </a:r>
            <a:r>
              <a:rPr lang="en-US" altLang="zh-CN" dirty="0"/>
              <a:t>X+Y]</a:t>
            </a:r>
            <a:r>
              <a:rPr lang="zh-CN" altLang="en-US" baseline="-25000" dirty="0"/>
              <a:t>补</a:t>
            </a:r>
            <a:r>
              <a:rPr lang="zh-CN" altLang="en-US" dirty="0"/>
              <a:t>=[</a:t>
            </a:r>
            <a:r>
              <a:rPr lang="en-US" altLang="zh-CN" dirty="0"/>
              <a:t>X]</a:t>
            </a:r>
            <a:r>
              <a:rPr lang="zh-CN" altLang="en-US" baseline="-25000" dirty="0"/>
              <a:t>补</a:t>
            </a:r>
            <a:r>
              <a:rPr lang="zh-CN" altLang="en-US" dirty="0"/>
              <a:t>+[</a:t>
            </a:r>
            <a:r>
              <a:rPr lang="en-US" altLang="zh-CN" dirty="0"/>
              <a:t>Y]</a:t>
            </a:r>
            <a:r>
              <a:rPr lang="zh-CN" altLang="en-US" baseline="-25000" dirty="0"/>
              <a:t>补</a:t>
            </a:r>
            <a:endParaRPr lang="zh-CN" altLang="en-US" dirty="0"/>
          </a:p>
          <a:p>
            <a:pPr eaLnBrk="1" hangingPunct="1">
              <a:lnSpc>
                <a:spcPct val="150000"/>
              </a:lnSpc>
              <a:buFont typeface="Arial" panose="020B0604020202020204" pitchFamily="34" charset="0"/>
              <a:buNone/>
            </a:pPr>
            <a:r>
              <a:rPr lang="zh-CN" altLang="en-US" dirty="0"/>
              <a:t>       </a:t>
            </a:r>
            <a:r>
              <a:rPr lang="zh-CN" altLang="en-US" dirty="0">
                <a:solidFill>
                  <a:srgbClr val="0000FF"/>
                </a:solidFill>
                <a:latin typeface="宋体" panose="02010600030101010101" pitchFamily="2" charset="-122"/>
              </a:rPr>
              <a:t>差:</a:t>
            </a:r>
            <a:r>
              <a:rPr lang="zh-CN" altLang="en-US" dirty="0">
                <a:solidFill>
                  <a:srgbClr val="0000FF"/>
                </a:solidFill>
              </a:rPr>
              <a:t>        </a:t>
            </a:r>
            <a:r>
              <a:rPr lang="zh-CN" altLang="en-US" dirty="0"/>
              <a:t>[</a:t>
            </a:r>
            <a:r>
              <a:rPr lang="en-US" altLang="zh-CN" dirty="0"/>
              <a:t>X-Y]</a:t>
            </a:r>
            <a:r>
              <a:rPr lang="zh-CN" altLang="en-US" baseline="-25000" dirty="0"/>
              <a:t>补</a:t>
            </a:r>
            <a:r>
              <a:rPr lang="zh-CN" altLang="en-US" dirty="0"/>
              <a:t>=[</a:t>
            </a:r>
            <a:r>
              <a:rPr lang="en-US" altLang="zh-CN" dirty="0"/>
              <a:t>X]</a:t>
            </a:r>
            <a:r>
              <a:rPr lang="zh-CN" altLang="en-US" baseline="-25000" dirty="0"/>
              <a:t>补</a:t>
            </a:r>
            <a:r>
              <a:rPr lang="zh-CN" altLang="en-US" dirty="0"/>
              <a:t>- [</a:t>
            </a:r>
            <a:r>
              <a:rPr lang="en-US" altLang="zh-CN" dirty="0"/>
              <a:t>Y]</a:t>
            </a:r>
            <a:r>
              <a:rPr lang="zh-CN" altLang="en-US" baseline="-25000" dirty="0"/>
              <a:t>补</a:t>
            </a:r>
          </a:p>
          <a:p>
            <a:pPr eaLnBrk="1" hangingPunct="1">
              <a:lnSpc>
                <a:spcPct val="150000"/>
              </a:lnSpc>
              <a:buFont typeface="Arial" panose="020B0604020202020204" pitchFamily="34" charset="0"/>
              <a:buNone/>
            </a:pPr>
            <a:r>
              <a:rPr lang="zh-CN" altLang="en-US" dirty="0"/>
              <a:t>               或 [</a:t>
            </a:r>
            <a:r>
              <a:rPr lang="en-US" altLang="zh-CN" dirty="0"/>
              <a:t>X-Y]</a:t>
            </a:r>
            <a:r>
              <a:rPr lang="zh-CN" altLang="en-US" baseline="-25000" dirty="0"/>
              <a:t>补</a:t>
            </a:r>
            <a:r>
              <a:rPr lang="zh-CN" altLang="en-US" dirty="0"/>
              <a:t>=[</a:t>
            </a:r>
            <a:r>
              <a:rPr lang="en-US" altLang="zh-CN" dirty="0"/>
              <a:t>X]</a:t>
            </a:r>
            <a:r>
              <a:rPr lang="zh-CN" altLang="en-US" baseline="-25000" dirty="0"/>
              <a:t>补</a:t>
            </a:r>
            <a:r>
              <a:rPr lang="zh-CN" altLang="en-US" dirty="0"/>
              <a:t>+ [-</a:t>
            </a:r>
            <a:r>
              <a:rPr lang="en-US" altLang="zh-CN" dirty="0"/>
              <a:t>Y]</a:t>
            </a:r>
            <a:r>
              <a:rPr lang="zh-CN" altLang="en-US" baseline="-25000" dirty="0"/>
              <a:t>补</a:t>
            </a:r>
          </a:p>
          <a:p>
            <a:pPr eaLnBrk="1" hangingPunct="1">
              <a:lnSpc>
                <a:spcPct val="150000"/>
              </a:lnSpc>
              <a:buFont typeface="Arial" panose="020B0604020202020204" pitchFamily="34" charset="0"/>
              <a:buNone/>
            </a:pPr>
            <a:r>
              <a:rPr lang="zh-CN" altLang="en-US" sz="2800" dirty="0"/>
              <a:t>　 其中</a:t>
            </a:r>
            <a:r>
              <a:rPr lang="en-US" altLang="zh-CN" sz="2800" dirty="0"/>
              <a:t>X</a:t>
            </a:r>
            <a:r>
              <a:rPr lang="zh-CN" altLang="en-US" sz="2800" dirty="0"/>
              <a:t>，</a:t>
            </a:r>
            <a:r>
              <a:rPr lang="en-US" altLang="zh-CN" sz="2800" dirty="0"/>
              <a:t>Y</a:t>
            </a:r>
            <a:r>
              <a:rPr lang="zh-CN" altLang="en-US" sz="2800" dirty="0"/>
              <a:t>为正负数均可，符号位参与运算</a:t>
            </a:r>
          </a:p>
        </p:txBody>
      </p:sp>
    </p:spTree>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dirty="0"/>
              <a:t>[例]：</a:t>
            </a:r>
            <a:endParaRPr lang="zh-CN" altLang="en-US" dirty="0">
              <a:ea typeface="宋体" panose="02010600030101010101" pitchFamily="2" charset="-122"/>
            </a:endParaRPr>
          </a:p>
        </p:txBody>
      </p:sp>
      <p:sp>
        <p:nvSpPr>
          <p:cNvPr id="2" name="Rectangle 3"/>
          <p:cNvSpPr txBox="1">
            <a:spLocks noChangeArrowheads="1"/>
          </p:cNvSpPr>
          <p:nvPr/>
        </p:nvSpPr>
        <p:spPr bwMode="auto">
          <a:xfrm>
            <a:off x="704528" y="1638028"/>
            <a:ext cx="8066087" cy="426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lr>
                <a:srgbClr val="333399"/>
              </a:buClr>
              <a:buSzPct val="75000"/>
              <a:buFont typeface="Wingdings" panose="05000000000000000000" pitchFamily="2" charset="2"/>
              <a:buChar char="n"/>
              <a:defRPr sz="3200" b="1">
                <a:solidFill>
                  <a:schemeClr val="tx1"/>
                </a:solidFill>
                <a:latin typeface="+mn-lt"/>
                <a:ea typeface="黑体" panose="02010609060101010101" pitchFamily="2" charset="-122"/>
                <a:cs typeface="+mn-cs"/>
              </a:defRPr>
            </a:lvl1pPr>
            <a:lvl2pPr marL="742950" indent="-285750" algn="l" rtl="0" eaLnBrk="1" fontAlgn="base" hangingPunct="1">
              <a:spcBef>
                <a:spcPct val="20000"/>
              </a:spcBef>
              <a:spcAft>
                <a:spcPct val="0"/>
              </a:spcAft>
              <a:buClr>
                <a:schemeClr val="accent2"/>
              </a:buClr>
              <a:buSzPct val="70000"/>
              <a:buFont typeface="Wingdings" panose="05000000000000000000" pitchFamily="2" charset="2"/>
              <a:buChar char="n"/>
              <a:defRPr sz="2800" b="1">
                <a:solidFill>
                  <a:schemeClr val="tx1"/>
                </a:solidFill>
                <a:latin typeface="+mn-lt"/>
                <a:ea typeface="黑体" panose="02010609060101010101" pitchFamily="2" charset="-122"/>
              </a:defRPr>
            </a:lvl2pPr>
            <a:lvl3pPr marL="1143000" indent="-228600" algn="l" rtl="0" eaLnBrk="1" fontAlgn="base" hangingPunct="1">
              <a:spcBef>
                <a:spcPct val="20000"/>
              </a:spcBef>
              <a:spcAft>
                <a:spcPct val="0"/>
              </a:spcAft>
              <a:buClr>
                <a:srgbClr val="333399"/>
              </a:buClr>
              <a:buSzPct val="65000"/>
              <a:buFont typeface="Wingdings" panose="05000000000000000000" pitchFamily="2" charset="2"/>
              <a:buChar char="p"/>
              <a:defRPr sz="2400" b="1">
                <a:solidFill>
                  <a:schemeClr val="tx1"/>
                </a:solidFill>
                <a:latin typeface="+mn-lt"/>
                <a:ea typeface="黑体" panose="02010609060101010101" pitchFamily="2" charset="-122"/>
              </a:defRPr>
            </a:lvl3pPr>
            <a:lvl4pPr marL="1600200" indent="-228600" algn="l" rtl="0" eaLnBrk="1" fontAlgn="base" hangingPunct="1">
              <a:spcBef>
                <a:spcPct val="20000"/>
              </a:spcBef>
              <a:spcAft>
                <a:spcPct val="0"/>
              </a:spcAft>
              <a:buClr>
                <a:schemeClr val="bg2"/>
              </a:buClr>
              <a:buSzPct val="65000"/>
              <a:buFont typeface="Wingdings" panose="05000000000000000000" pitchFamily="2" charset="2"/>
              <a:buChar char="n"/>
              <a:defRPr sz="2000" b="1">
                <a:solidFill>
                  <a:schemeClr val="tx1"/>
                </a:solidFill>
                <a:latin typeface="+mn-lt"/>
                <a:ea typeface="黑体" panose="02010609060101010101" pitchFamily="2" charset="-122"/>
              </a:defRPr>
            </a:lvl4pPr>
            <a:lvl5pPr marL="2057400" indent="-228600" algn="l" rtl="0" eaLnBrk="1" fontAlgn="base" hangingPunct="1">
              <a:spcBef>
                <a:spcPct val="20000"/>
              </a:spcBef>
              <a:spcAft>
                <a:spcPct val="0"/>
              </a:spcAft>
              <a:buClr>
                <a:srgbClr val="333399"/>
              </a:buClr>
              <a:buSzPct val="60000"/>
              <a:buFont typeface="Wingdings" panose="05000000000000000000" pitchFamily="2" charset="2"/>
              <a:buChar char="n"/>
              <a:defRPr sz="2000" b="1">
                <a:solidFill>
                  <a:schemeClr val="tx1"/>
                </a:solidFill>
                <a:latin typeface="+mn-lt"/>
                <a:ea typeface="黑体" panose="02010609060101010101" pitchFamily="2" charset="-122"/>
              </a:defRPr>
            </a:lvl5pPr>
            <a:lvl6pPr marL="25146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6pPr>
            <a:lvl7pPr marL="29718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7pPr>
            <a:lvl8pPr marL="34290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8pPr>
            <a:lvl9pPr marL="38862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9pPr>
          </a:lstStyle>
          <a:p>
            <a:pPr>
              <a:buClr>
                <a:schemeClr val="tx1"/>
              </a:buClr>
              <a:buFont typeface="Wingdings" panose="05000000000000000000" pitchFamily="2" charset="2"/>
              <a:buChar char="Ø"/>
            </a:pPr>
            <a:r>
              <a:rPr lang="en-US" altLang="zh-CN" kern="0" dirty="0">
                <a:latin typeface="Times New Roman" panose="02020603050405020304" pitchFamily="18" charset="0"/>
                <a:cs typeface="Times New Roman" panose="02020603050405020304" pitchFamily="18" charset="0"/>
              </a:rPr>
              <a:t>X=-0110100，Y=+1110100，</a:t>
            </a:r>
            <a:r>
              <a:rPr lang="zh-CN" altLang="en-US" kern="0" dirty="0">
                <a:latin typeface="Times New Roman" panose="02020603050405020304" pitchFamily="18" charset="0"/>
                <a:cs typeface="Times New Roman" panose="02020603050405020304" pitchFamily="18" charset="0"/>
              </a:rPr>
              <a:t>求[</a:t>
            </a:r>
            <a:r>
              <a:rPr lang="en-US" altLang="zh-CN" kern="0" dirty="0">
                <a:latin typeface="Times New Roman" panose="02020603050405020304" pitchFamily="18" charset="0"/>
                <a:cs typeface="Times New Roman" panose="02020603050405020304" pitchFamily="18" charset="0"/>
              </a:rPr>
              <a:t>X+Y]</a:t>
            </a:r>
            <a:r>
              <a:rPr lang="zh-CN" altLang="en-US" kern="0" baseline="-25000" dirty="0">
                <a:latin typeface="Times New Roman" panose="02020603050405020304" pitchFamily="18" charset="0"/>
                <a:cs typeface="Times New Roman" panose="02020603050405020304" pitchFamily="18" charset="0"/>
              </a:rPr>
              <a:t>补</a:t>
            </a:r>
            <a:endParaRPr lang="en-US" altLang="zh-CN" kern="0" dirty="0">
              <a:latin typeface="Times New Roman" panose="02020603050405020304" pitchFamily="18" charset="0"/>
              <a:cs typeface="Times New Roman" panose="02020603050405020304" pitchFamily="18" charset="0"/>
            </a:endParaRPr>
          </a:p>
          <a:p>
            <a:pPr>
              <a:buClr>
                <a:schemeClr val="tx1"/>
              </a:buClr>
              <a:buFont typeface="Wingdings" panose="05000000000000000000" pitchFamily="2" charset="2"/>
              <a:buChar char="Ø"/>
            </a:pPr>
            <a:r>
              <a:rPr lang="en-US" altLang="zh-CN" kern="0" dirty="0">
                <a:latin typeface="Times New Roman" panose="02020603050405020304" pitchFamily="18" charset="0"/>
                <a:cs typeface="Times New Roman" panose="02020603050405020304" pitchFamily="18" charset="0"/>
              </a:rPr>
              <a:t>[X]</a:t>
            </a:r>
            <a:r>
              <a:rPr lang="zh-CN" altLang="en-US" kern="0" baseline="-25000" dirty="0">
                <a:latin typeface="Times New Roman" panose="02020603050405020304" pitchFamily="18" charset="0"/>
                <a:cs typeface="Times New Roman" panose="02020603050405020304" pitchFamily="18" charset="0"/>
              </a:rPr>
              <a:t>原</a:t>
            </a:r>
            <a:r>
              <a:rPr lang="zh-CN" altLang="en-US" kern="0" dirty="0">
                <a:latin typeface="Times New Roman" panose="02020603050405020304" pitchFamily="18" charset="0"/>
                <a:cs typeface="Times New Roman" panose="02020603050405020304" pitchFamily="18" charset="0"/>
              </a:rPr>
              <a:t>=10110100      </a:t>
            </a:r>
          </a:p>
          <a:p>
            <a:pPr>
              <a:buClr>
                <a:schemeClr val="tx1"/>
              </a:buClr>
              <a:buFont typeface="Wingdings" panose="05000000000000000000" pitchFamily="2" charset="2"/>
              <a:buChar char="Ø"/>
            </a:pPr>
            <a:r>
              <a:rPr lang="zh-CN" altLang="en-US" kern="0" dirty="0">
                <a:latin typeface="Times New Roman" panose="02020603050405020304" pitchFamily="18" charset="0"/>
                <a:cs typeface="Times New Roman" panose="02020603050405020304" pitchFamily="18" charset="0"/>
              </a:rPr>
              <a:t>[</a:t>
            </a:r>
            <a:r>
              <a:rPr lang="en-US" altLang="zh-CN" kern="0" dirty="0">
                <a:latin typeface="Times New Roman" panose="02020603050405020304" pitchFamily="18" charset="0"/>
                <a:cs typeface="Times New Roman" panose="02020603050405020304" pitchFamily="18" charset="0"/>
              </a:rPr>
              <a:t>X]</a:t>
            </a:r>
            <a:r>
              <a:rPr lang="zh-CN" altLang="en-US" kern="0" baseline="-25000" dirty="0">
                <a:latin typeface="Times New Roman" panose="02020603050405020304" pitchFamily="18" charset="0"/>
                <a:cs typeface="Times New Roman" panose="02020603050405020304" pitchFamily="18" charset="0"/>
              </a:rPr>
              <a:t>补</a:t>
            </a:r>
            <a:r>
              <a:rPr lang="zh-CN" altLang="en-US" kern="0" dirty="0">
                <a:latin typeface="Times New Roman" panose="02020603050405020304" pitchFamily="18" charset="0"/>
                <a:cs typeface="Times New Roman" panose="02020603050405020304" pitchFamily="18" charset="0"/>
              </a:rPr>
              <a:t>= [</a:t>
            </a:r>
            <a:r>
              <a:rPr lang="en-US" altLang="zh-CN" kern="0" dirty="0">
                <a:latin typeface="Times New Roman" panose="02020603050405020304" pitchFamily="18" charset="0"/>
                <a:cs typeface="Times New Roman" panose="02020603050405020304" pitchFamily="18" charset="0"/>
              </a:rPr>
              <a:t>X]</a:t>
            </a:r>
            <a:r>
              <a:rPr lang="zh-CN" altLang="en-US" kern="0" baseline="-25000" dirty="0">
                <a:latin typeface="Times New Roman" panose="02020603050405020304" pitchFamily="18" charset="0"/>
                <a:cs typeface="Times New Roman" panose="02020603050405020304" pitchFamily="18" charset="0"/>
              </a:rPr>
              <a:t>反</a:t>
            </a:r>
            <a:r>
              <a:rPr lang="zh-CN" altLang="en-US" kern="0" dirty="0">
                <a:latin typeface="Times New Roman" panose="02020603050405020304" pitchFamily="18" charset="0"/>
                <a:cs typeface="Times New Roman" panose="02020603050405020304" pitchFamily="18" charset="0"/>
              </a:rPr>
              <a:t>+1=11001100</a:t>
            </a:r>
          </a:p>
          <a:p>
            <a:pPr>
              <a:buClr>
                <a:schemeClr val="tx1"/>
              </a:buClr>
              <a:buFont typeface="Wingdings" panose="05000000000000000000" pitchFamily="2" charset="2"/>
              <a:buChar char="Ø"/>
            </a:pPr>
            <a:r>
              <a:rPr lang="zh-CN" altLang="en-US" kern="0" dirty="0">
                <a:latin typeface="Times New Roman" panose="02020603050405020304" pitchFamily="18" charset="0"/>
                <a:cs typeface="Times New Roman" panose="02020603050405020304" pitchFamily="18" charset="0"/>
              </a:rPr>
              <a:t>[</a:t>
            </a:r>
            <a:r>
              <a:rPr lang="en-US" altLang="zh-CN" kern="0" dirty="0">
                <a:latin typeface="Times New Roman" panose="02020603050405020304" pitchFamily="18" charset="0"/>
                <a:cs typeface="Times New Roman" panose="02020603050405020304" pitchFamily="18" charset="0"/>
              </a:rPr>
              <a:t>Y]</a:t>
            </a:r>
            <a:r>
              <a:rPr lang="zh-CN" altLang="en-US" kern="0" baseline="-25000" dirty="0">
                <a:latin typeface="Times New Roman" panose="02020603050405020304" pitchFamily="18" charset="0"/>
                <a:cs typeface="Times New Roman" panose="02020603050405020304" pitchFamily="18" charset="0"/>
              </a:rPr>
              <a:t>补</a:t>
            </a:r>
            <a:r>
              <a:rPr lang="zh-CN" altLang="en-US" kern="0" dirty="0">
                <a:latin typeface="Times New Roman" panose="02020603050405020304" pitchFamily="18" charset="0"/>
                <a:cs typeface="Times New Roman" panose="02020603050405020304" pitchFamily="18" charset="0"/>
              </a:rPr>
              <a:t>= [</a:t>
            </a:r>
            <a:r>
              <a:rPr lang="en-US" altLang="zh-CN" kern="0" dirty="0">
                <a:latin typeface="Times New Roman" panose="02020603050405020304" pitchFamily="18" charset="0"/>
                <a:cs typeface="Times New Roman" panose="02020603050405020304" pitchFamily="18" charset="0"/>
              </a:rPr>
              <a:t>Y]</a:t>
            </a:r>
            <a:r>
              <a:rPr lang="zh-CN" altLang="en-US" kern="0" baseline="-25000" dirty="0">
                <a:latin typeface="Times New Roman" panose="02020603050405020304" pitchFamily="18" charset="0"/>
                <a:cs typeface="Times New Roman" panose="02020603050405020304" pitchFamily="18" charset="0"/>
              </a:rPr>
              <a:t>原</a:t>
            </a:r>
            <a:r>
              <a:rPr lang="zh-CN" altLang="en-US" kern="0" dirty="0">
                <a:latin typeface="Times New Roman" panose="02020603050405020304" pitchFamily="18" charset="0"/>
                <a:cs typeface="Times New Roman" panose="02020603050405020304" pitchFamily="18" charset="0"/>
              </a:rPr>
              <a:t>=01110100</a:t>
            </a:r>
          </a:p>
          <a:p>
            <a:pPr>
              <a:buClr>
                <a:schemeClr val="tx1"/>
              </a:buClr>
              <a:buFont typeface="Wingdings" panose="05000000000000000000" pitchFamily="2" charset="2"/>
              <a:buChar char="Ø"/>
            </a:pPr>
            <a:r>
              <a:rPr lang="zh-CN" altLang="en-US" kern="0" dirty="0">
                <a:latin typeface="Times New Roman" panose="02020603050405020304" pitchFamily="18" charset="0"/>
                <a:cs typeface="Times New Roman" panose="02020603050405020304" pitchFamily="18" charset="0"/>
              </a:rPr>
              <a:t>所以： [</a:t>
            </a:r>
            <a:r>
              <a:rPr lang="en-US" altLang="zh-CN" kern="0" dirty="0">
                <a:latin typeface="Times New Roman" panose="02020603050405020304" pitchFamily="18" charset="0"/>
                <a:cs typeface="Times New Roman" panose="02020603050405020304" pitchFamily="18" charset="0"/>
              </a:rPr>
              <a:t>X+Y]</a:t>
            </a:r>
            <a:r>
              <a:rPr lang="zh-CN" altLang="en-US" kern="0" baseline="-25000" dirty="0">
                <a:latin typeface="Times New Roman" panose="02020603050405020304" pitchFamily="18" charset="0"/>
                <a:cs typeface="Times New Roman" panose="02020603050405020304" pitchFamily="18" charset="0"/>
              </a:rPr>
              <a:t>补</a:t>
            </a:r>
            <a:r>
              <a:rPr lang="zh-CN" altLang="en-US" kern="0" dirty="0">
                <a:latin typeface="Times New Roman" panose="02020603050405020304" pitchFamily="18" charset="0"/>
                <a:cs typeface="Times New Roman" panose="02020603050405020304" pitchFamily="18" charset="0"/>
              </a:rPr>
              <a:t>= [</a:t>
            </a:r>
            <a:r>
              <a:rPr lang="en-US" altLang="zh-CN" kern="0" dirty="0">
                <a:latin typeface="Times New Roman" panose="02020603050405020304" pitchFamily="18" charset="0"/>
                <a:cs typeface="Times New Roman" panose="02020603050405020304" pitchFamily="18" charset="0"/>
              </a:rPr>
              <a:t>X]</a:t>
            </a:r>
            <a:r>
              <a:rPr lang="zh-CN" altLang="en-US" kern="0" baseline="-25000" dirty="0">
                <a:latin typeface="Times New Roman" panose="02020603050405020304" pitchFamily="18" charset="0"/>
                <a:cs typeface="Times New Roman" panose="02020603050405020304" pitchFamily="18" charset="0"/>
              </a:rPr>
              <a:t>补</a:t>
            </a:r>
            <a:r>
              <a:rPr lang="zh-CN" altLang="en-US" kern="0" dirty="0">
                <a:latin typeface="Times New Roman" panose="02020603050405020304" pitchFamily="18" charset="0"/>
                <a:cs typeface="Times New Roman" panose="02020603050405020304" pitchFamily="18" charset="0"/>
              </a:rPr>
              <a:t>+ [</a:t>
            </a:r>
            <a:r>
              <a:rPr lang="en-US" altLang="zh-CN" kern="0" dirty="0">
                <a:latin typeface="Times New Roman" panose="02020603050405020304" pitchFamily="18" charset="0"/>
                <a:cs typeface="Times New Roman" panose="02020603050405020304" pitchFamily="18" charset="0"/>
              </a:rPr>
              <a:t>Y]</a:t>
            </a:r>
            <a:r>
              <a:rPr lang="zh-CN" altLang="en-US" kern="0" baseline="-25000" dirty="0">
                <a:latin typeface="Times New Roman" panose="02020603050405020304" pitchFamily="18" charset="0"/>
                <a:cs typeface="Times New Roman" panose="02020603050405020304" pitchFamily="18" charset="0"/>
              </a:rPr>
              <a:t>补</a:t>
            </a:r>
            <a:endParaRPr lang="zh-CN" altLang="en-US" kern="0" dirty="0">
              <a:latin typeface="Times New Roman" panose="02020603050405020304" pitchFamily="18" charset="0"/>
              <a:cs typeface="Times New Roman" panose="02020603050405020304" pitchFamily="18" charset="0"/>
            </a:endParaRPr>
          </a:p>
          <a:p>
            <a:pPr>
              <a:buFont typeface="Arial" panose="020B0604020202020204" pitchFamily="34" charset="0"/>
              <a:buNone/>
            </a:pPr>
            <a:r>
              <a:rPr lang="zh-CN" altLang="en-US" kern="0" dirty="0">
                <a:latin typeface="Times New Roman" panose="02020603050405020304" pitchFamily="18" charset="0"/>
                <a:cs typeface="Times New Roman" panose="02020603050405020304" pitchFamily="18" charset="0"/>
              </a:rPr>
              <a:t>                              =11001100+01110100</a:t>
            </a:r>
          </a:p>
          <a:p>
            <a:pPr>
              <a:buFont typeface="Arial" panose="020B0604020202020204" pitchFamily="34" charset="0"/>
              <a:buNone/>
            </a:pPr>
            <a:r>
              <a:rPr lang="zh-CN" altLang="en-US" kern="0" dirty="0">
                <a:latin typeface="Times New Roman" panose="02020603050405020304" pitchFamily="18" charset="0"/>
                <a:cs typeface="Times New Roman" panose="02020603050405020304" pitchFamily="18" charset="0"/>
              </a:rPr>
              <a:t>                              =01000000</a:t>
            </a:r>
            <a:endParaRPr lang="zh-CN" altLang="en-US" sz="2800" kern="0" dirty="0">
              <a:latin typeface="Times New Roman" panose="02020603050405020304" pitchFamily="18" charset="0"/>
              <a:cs typeface="Times New Roman" panose="02020603050405020304" pitchFamily="18" charset="0"/>
            </a:endParaRPr>
          </a:p>
        </p:txBody>
      </p:sp>
    </p:spTree>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95300" y="188640"/>
            <a:ext cx="9066212" cy="792088"/>
          </a:xfrm>
        </p:spPr>
        <p:txBody>
          <a:bodyPr/>
          <a:lstStyle/>
          <a:p>
            <a:r>
              <a:rPr lang="zh-CN" altLang="en-US" sz="4000" dirty="0">
                <a:latin typeface="黑体" panose="02010609060101010101" pitchFamily="2" charset="-122"/>
                <a:ea typeface="黑体" panose="02010609060101010101" pitchFamily="2" charset="-122"/>
              </a:rPr>
              <a:t>（</a:t>
            </a:r>
            <a:r>
              <a:rPr lang="en-US" altLang="zh-CN" sz="4000" dirty="0">
                <a:latin typeface="黑体" panose="02010609060101010101" pitchFamily="2" charset="-122"/>
                <a:ea typeface="黑体" panose="02010609060101010101" pitchFamily="2" charset="-122"/>
              </a:rPr>
              <a:t>4</a:t>
            </a:r>
            <a:r>
              <a:rPr lang="zh-CN" altLang="en-US" sz="4000" dirty="0">
                <a:latin typeface="黑体" panose="02010609060101010101" pitchFamily="2" charset="-122"/>
                <a:ea typeface="黑体" panose="02010609060101010101" pitchFamily="2" charset="-122"/>
              </a:rPr>
              <a:t>）有符号数运算中的溢出问题</a:t>
            </a:r>
          </a:p>
        </p:txBody>
      </p:sp>
      <p:sp>
        <p:nvSpPr>
          <p:cNvPr id="2" name="Rectangle 5"/>
          <p:cNvSpPr txBox="1">
            <a:spLocks noChangeArrowheads="1"/>
          </p:cNvSpPr>
          <p:nvPr/>
        </p:nvSpPr>
        <p:spPr bwMode="auto">
          <a:xfrm>
            <a:off x="648122" y="1626196"/>
            <a:ext cx="8229600" cy="4235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lr>
                <a:srgbClr val="333399"/>
              </a:buClr>
              <a:buSzPct val="75000"/>
              <a:buFont typeface="Wingdings" panose="05000000000000000000" pitchFamily="2" charset="2"/>
              <a:buChar char="n"/>
              <a:defRPr sz="3200" b="1">
                <a:solidFill>
                  <a:schemeClr val="tx1"/>
                </a:solidFill>
                <a:latin typeface="+mn-lt"/>
                <a:ea typeface="黑体" panose="02010609060101010101" pitchFamily="2" charset="-122"/>
                <a:cs typeface="+mn-cs"/>
              </a:defRPr>
            </a:lvl1pPr>
            <a:lvl2pPr marL="742950" indent="-285750" algn="l" rtl="0" eaLnBrk="1" fontAlgn="base" hangingPunct="1">
              <a:spcBef>
                <a:spcPct val="20000"/>
              </a:spcBef>
              <a:spcAft>
                <a:spcPct val="0"/>
              </a:spcAft>
              <a:buClr>
                <a:schemeClr val="accent2"/>
              </a:buClr>
              <a:buSzPct val="70000"/>
              <a:buFont typeface="Wingdings" panose="05000000000000000000" pitchFamily="2" charset="2"/>
              <a:buChar char="n"/>
              <a:defRPr sz="2800" b="1">
                <a:solidFill>
                  <a:schemeClr val="tx1"/>
                </a:solidFill>
                <a:latin typeface="+mn-lt"/>
                <a:ea typeface="黑体" panose="02010609060101010101" pitchFamily="2" charset="-122"/>
              </a:defRPr>
            </a:lvl2pPr>
            <a:lvl3pPr marL="1143000" indent="-228600" algn="l" rtl="0" eaLnBrk="1" fontAlgn="base" hangingPunct="1">
              <a:spcBef>
                <a:spcPct val="20000"/>
              </a:spcBef>
              <a:spcAft>
                <a:spcPct val="0"/>
              </a:spcAft>
              <a:buClr>
                <a:srgbClr val="333399"/>
              </a:buClr>
              <a:buSzPct val="65000"/>
              <a:buFont typeface="Wingdings" panose="05000000000000000000" pitchFamily="2" charset="2"/>
              <a:buChar char="p"/>
              <a:defRPr sz="2400" b="1">
                <a:solidFill>
                  <a:schemeClr val="tx1"/>
                </a:solidFill>
                <a:latin typeface="+mn-lt"/>
                <a:ea typeface="黑体" panose="02010609060101010101" pitchFamily="2" charset="-122"/>
              </a:defRPr>
            </a:lvl3pPr>
            <a:lvl4pPr marL="1600200" indent="-228600" algn="l" rtl="0" eaLnBrk="1" fontAlgn="base" hangingPunct="1">
              <a:spcBef>
                <a:spcPct val="20000"/>
              </a:spcBef>
              <a:spcAft>
                <a:spcPct val="0"/>
              </a:spcAft>
              <a:buClr>
                <a:schemeClr val="bg2"/>
              </a:buClr>
              <a:buSzPct val="65000"/>
              <a:buFont typeface="Wingdings" panose="05000000000000000000" pitchFamily="2" charset="2"/>
              <a:buChar char="n"/>
              <a:defRPr sz="2000" b="1">
                <a:solidFill>
                  <a:schemeClr val="tx1"/>
                </a:solidFill>
                <a:latin typeface="+mn-lt"/>
                <a:ea typeface="黑体" panose="02010609060101010101" pitchFamily="2" charset="-122"/>
              </a:defRPr>
            </a:lvl4pPr>
            <a:lvl5pPr marL="2057400" indent="-228600" algn="l" rtl="0" eaLnBrk="1" fontAlgn="base" hangingPunct="1">
              <a:spcBef>
                <a:spcPct val="20000"/>
              </a:spcBef>
              <a:spcAft>
                <a:spcPct val="0"/>
              </a:spcAft>
              <a:buClr>
                <a:srgbClr val="333399"/>
              </a:buClr>
              <a:buSzPct val="60000"/>
              <a:buFont typeface="Wingdings" panose="05000000000000000000" pitchFamily="2" charset="2"/>
              <a:buChar char="n"/>
              <a:defRPr sz="2000" b="1">
                <a:solidFill>
                  <a:schemeClr val="tx1"/>
                </a:solidFill>
                <a:latin typeface="+mn-lt"/>
                <a:ea typeface="黑体" panose="02010609060101010101" pitchFamily="2" charset="-122"/>
              </a:defRPr>
            </a:lvl5pPr>
            <a:lvl6pPr marL="25146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6pPr>
            <a:lvl7pPr marL="29718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7pPr>
            <a:lvl8pPr marL="34290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8pPr>
            <a:lvl9pPr marL="3886200" indent="-228600" algn="l" rtl="0" eaLnBrk="1" fontAlgn="base" hangingPunct="1">
              <a:spcBef>
                <a:spcPct val="20000"/>
              </a:spcBef>
              <a:spcAft>
                <a:spcPct val="0"/>
              </a:spcAft>
              <a:buClr>
                <a:schemeClr val="tx2"/>
              </a:buClr>
              <a:buSzPct val="80000"/>
              <a:buFont typeface="Wingdings" panose="05000000000000000000" pitchFamily="2" charset="2"/>
              <a:buChar char="§"/>
              <a:defRPr>
                <a:solidFill>
                  <a:schemeClr val="tx1"/>
                </a:solidFill>
                <a:latin typeface="+mn-lt"/>
              </a:defRPr>
            </a:lvl9pPr>
          </a:lstStyle>
          <a:p>
            <a:r>
              <a:rPr lang="zh-CN" altLang="en-US" kern="0" dirty="0">
                <a:solidFill>
                  <a:srgbClr val="0000FF"/>
                </a:solidFill>
              </a:rPr>
              <a:t>进</a:t>
            </a:r>
            <a:r>
              <a:rPr lang="en-US" altLang="zh-CN" kern="0" dirty="0">
                <a:solidFill>
                  <a:srgbClr val="0000FF"/>
                </a:solidFill>
              </a:rPr>
              <a:t>(</a:t>
            </a:r>
            <a:r>
              <a:rPr lang="zh-CN" altLang="en-US" kern="0" dirty="0">
                <a:solidFill>
                  <a:srgbClr val="0000FF"/>
                </a:solidFill>
              </a:rPr>
              <a:t>借</a:t>
            </a:r>
            <a:r>
              <a:rPr lang="en-US" altLang="zh-CN" kern="0" dirty="0">
                <a:solidFill>
                  <a:srgbClr val="0000FF"/>
                </a:solidFill>
              </a:rPr>
              <a:t>)</a:t>
            </a:r>
            <a:r>
              <a:rPr lang="zh-CN" altLang="en-US" kern="0" dirty="0">
                <a:solidFill>
                  <a:srgbClr val="0000FF"/>
                </a:solidFill>
              </a:rPr>
              <a:t>位</a:t>
            </a:r>
            <a:r>
              <a:rPr lang="en-US" altLang="zh-CN" kern="0" dirty="0">
                <a:solidFill>
                  <a:srgbClr val="0000FF"/>
                </a:solidFill>
                <a:latin typeface="Times New Roman" panose="02020603050405020304" pitchFamily="18" charset="0"/>
              </a:rPr>
              <a:t>——</a:t>
            </a:r>
            <a:endParaRPr lang="en-US" altLang="zh-CN" kern="0" dirty="0">
              <a:solidFill>
                <a:srgbClr val="0000FF"/>
              </a:solidFill>
            </a:endParaRPr>
          </a:p>
          <a:p>
            <a:pPr lvl="1">
              <a:buClr>
                <a:schemeClr val="tx1"/>
              </a:buClr>
              <a:buFont typeface="Wingdings" panose="05000000000000000000" pitchFamily="2" charset="2"/>
              <a:buChar char="Ø"/>
            </a:pPr>
            <a:r>
              <a:rPr lang="zh-CN" altLang="en-US" kern="0" dirty="0"/>
              <a:t>在加法过程中，符号位向更高位产生进位；</a:t>
            </a:r>
          </a:p>
          <a:p>
            <a:pPr lvl="1">
              <a:buClr>
                <a:schemeClr val="tx1"/>
              </a:buClr>
              <a:buFont typeface="Wingdings" panose="05000000000000000000" pitchFamily="2" charset="2"/>
              <a:buChar char="Ø"/>
            </a:pPr>
            <a:r>
              <a:rPr lang="zh-CN" altLang="en-US" kern="0" dirty="0"/>
              <a:t>在减法过程中，符号位向更高位产生借位。</a:t>
            </a:r>
          </a:p>
          <a:p>
            <a:pPr lvl="1"/>
            <a:endParaRPr lang="zh-CN" altLang="en-US" kern="0" dirty="0"/>
          </a:p>
          <a:p>
            <a:r>
              <a:rPr lang="zh-CN" altLang="en-US" kern="0" dirty="0">
                <a:solidFill>
                  <a:srgbClr val="0000FF"/>
                </a:solidFill>
              </a:rPr>
              <a:t>溢出</a:t>
            </a:r>
            <a:r>
              <a:rPr lang="en-US" altLang="zh-CN" kern="0" dirty="0">
                <a:solidFill>
                  <a:srgbClr val="0000FF"/>
                </a:solidFill>
                <a:latin typeface="Times New Roman" panose="02020603050405020304" pitchFamily="18" charset="0"/>
              </a:rPr>
              <a:t>——</a:t>
            </a:r>
            <a:endParaRPr lang="en-US" altLang="zh-CN" kern="0" dirty="0">
              <a:solidFill>
                <a:srgbClr val="0000FF"/>
              </a:solidFill>
            </a:endParaRPr>
          </a:p>
          <a:p>
            <a:pPr lvl="1">
              <a:buClr>
                <a:schemeClr val="tx1"/>
              </a:buClr>
              <a:buFont typeface="Wingdings" panose="05000000000000000000" pitchFamily="2" charset="2"/>
              <a:buChar char="Ø"/>
            </a:pPr>
            <a:r>
              <a:rPr lang="zh-CN" altLang="en-US" kern="0" dirty="0"/>
              <a:t>运算结果超出运算器所能表示的符号数范围</a:t>
            </a:r>
          </a:p>
          <a:p>
            <a:endParaRPr lang="zh-CN" altLang="en-US" kern="0" dirty="0"/>
          </a:p>
        </p:txBody>
      </p:sp>
    </p:spTree>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zQ1Mzc5ZWNhMjM0OTM0ZjA5OGM2YTU5YTZhYjgwNjcifQ=="/>
</p:tagLst>
</file>

<file path=ppt/theme/theme1.xml><?xml version="1.0" encoding="utf-8"?>
<a:theme xmlns:a="http://schemas.openxmlformats.org/drawingml/2006/main" name="Presentation">
  <a:themeElements>
    <a:clrScheme name="演示稿（水平） 9">
      <a:dk1>
        <a:srgbClr val="000000"/>
      </a:dk1>
      <a:lt1>
        <a:srgbClr val="FFFFFF"/>
      </a:lt1>
      <a:dk2>
        <a:srgbClr val="666699"/>
      </a:dk2>
      <a:lt2>
        <a:srgbClr val="FFCC00"/>
      </a:lt2>
      <a:accent1>
        <a:srgbClr val="FF9900"/>
      </a:accent1>
      <a:accent2>
        <a:srgbClr val="FF9900"/>
      </a:accent2>
      <a:accent3>
        <a:srgbClr val="FFFFFF"/>
      </a:accent3>
      <a:accent4>
        <a:srgbClr val="000000"/>
      </a:accent4>
      <a:accent5>
        <a:srgbClr val="FFCAAA"/>
      </a:accent5>
      <a:accent6>
        <a:srgbClr val="E78A00"/>
      </a:accent6>
      <a:hlink>
        <a:srgbClr val="666699"/>
      </a:hlink>
      <a:folHlink>
        <a:srgbClr val="999966"/>
      </a:folHlink>
    </a:clrScheme>
    <a:fontScheme name="演示稿（水平）">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演示稿（水平）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演示稿（水平）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演示稿（水平）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演示稿（水平）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演示稿（水平）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演示稿（水平）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演示稿（水平）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演示稿（水平）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
      <a:clrScheme name="演示稿（水平） 9">
        <a:dk1>
          <a:srgbClr val="000000"/>
        </a:dk1>
        <a:lt1>
          <a:srgbClr val="FFFFFF"/>
        </a:lt1>
        <a:dk2>
          <a:srgbClr val="666699"/>
        </a:dk2>
        <a:lt2>
          <a:srgbClr val="FFCC00"/>
        </a:lt2>
        <a:accent1>
          <a:srgbClr val="FF9900"/>
        </a:accent1>
        <a:accent2>
          <a:srgbClr val="FF9900"/>
        </a:accent2>
        <a:accent3>
          <a:srgbClr val="FFFFFF"/>
        </a:accent3>
        <a:accent4>
          <a:srgbClr val="000000"/>
        </a:accent4>
        <a:accent5>
          <a:srgbClr val="FFCAAA"/>
        </a:accent5>
        <a:accent6>
          <a:srgbClr val="E78A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Presentation</Template>
  <TotalTime>86</TotalTime>
  <Words>3218</Words>
  <Application>WPS 演示</Application>
  <PresentationFormat>A4 纸张(210x297 毫米)</PresentationFormat>
  <Paragraphs>768</Paragraphs>
  <Slides>85</Slides>
  <Notes>16</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85</vt:i4>
      </vt:variant>
    </vt:vector>
  </HeadingPairs>
  <TitlesOfParts>
    <vt:vector size="87" baseType="lpstr">
      <vt:lpstr>Presentation</vt:lpstr>
      <vt:lpstr>Equation</vt:lpstr>
      <vt:lpstr>微机系统与接口 (2023-2024春季/48学时)</vt:lpstr>
      <vt:lpstr>课程体系与主要内容</vt:lpstr>
      <vt:lpstr>课程地位与重要性</vt:lpstr>
      <vt:lpstr>先修课程及其相互关系</vt:lpstr>
      <vt:lpstr>课程对硬件学习的要求</vt:lpstr>
      <vt:lpstr>教学基本要求</vt:lpstr>
      <vt:lpstr>考核方式</vt:lpstr>
      <vt:lpstr>第 1 章   绪论</vt:lpstr>
      <vt:lpstr>电子计算机的发展史</vt:lpstr>
      <vt:lpstr>电子计算机发展史</vt:lpstr>
      <vt:lpstr>电子计算机发展史—ENIAC</vt:lpstr>
      <vt:lpstr>电子计算机发展史—ENIAC主机</vt:lpstr>
      <vt:lpstr>电子计算机的发展史</vt:lpstr>
      <vt:lpstr>微型计算机的发展—摩尔定律</vt:lpstr>
      <vt:lpstr>微处理器的发展（Intel CPU）</vt:lpstr>
      <vt:lpstr>微处理器的发展</vt:lpstr>
      <vt:lpstr>Intel 4004（2300/50µm）</vt:lpstr>
      <vt:lpstr>Intel 8088（2.9万/1.5µm）</vt:lpstr>
      <vt:lpstr>Intel Pentium（310万/0.8µm）</vt:lpstr>
      <vt:lpstr>Intel PentiumⅡ（750万/0.35µ）</vt:lpstr>
      <vt:lpstr>Intel Pentium Ⅳ（Prescott核心/ 90nm）</vt:lpstr>
      <vt:lpstr>第 1 章   绪论</vt:lpstr>
      <vt:lpstr>计算机基本结构</vt:lpstr>
      <vt:lpstr>计算机基本结构</vt:lpstr>
      <vt:lpstr>计算机基本结构</vt:lpstr>
      <vt:lpstr>微型计算机</vt:lpstr>
      <vt:lpstr>微处理器（CPU）的构成</vt:lpstr>
      <vt:lpstr>微型计算机的构成</vt:lpstr>
      <vt:lpstr>微型计算机系统的构成</vt:lpstr>
      <vt:lpstr>微型计算机的三个层次</vt:lpstr>
      <vt:lpstr>微型计算机系统的构成</vt:lpstr>
      <vt:lpstr>存储器</vt:lpstr>
      <vt:lpstr>存储容量</vt:lpstr>
      <vt:lpstr>存储容量</vt:lpstr>
      <vt:lpstr>I/O接口</vt:lpstr>
      <vt:lpstr>总线</vt:lpstr>
      <vt:lpstr>总线</vt:lpstr>
      <vt:lpstr>总线分类</vt:lpstr>
      <vt:lpstr>系统总线</vt:lpstr>
      <vt:lpstr>总线结构</vt:lpstr>
      <vt:lpstr>单总线结构</vt:lpstr>
      <vt:lpstr>面向CPU的双总线结构</vt:lpstr>
      <vt:lpstr>微型计算机的性能指标</vt:lpstr>
      <vt:lpstr>第 1 章   绪论</vt:lpstr>
      <vt:lpstr>单片机</vt:lpstr>
      <vt:lpstr>常用的单片机（Intel）</vt:lpstr>
      <vt:lpstr>单板机</vt:lpstr>
      <vt:lpstr>常用的单板机</vt:lpstr>
      <vt:lpstr> 16位微处理器结构图</vt:lpstr>
      <vt:lpstr>微机的最基本部分</vt:lpstr>
      <vt:lpstr>计算机、微型计算机是如何实现科学计算的?</vt:lpstr>
      <vt:lpstr>第一步：从程序到指令</vt:lpstr>
      <vt:lpstr>第二步：指令存入存储器</vt:lpstr>
      <vt:lpstr>C语言与汇编语言对应关系</vt:lpstr>
      <vt:lpstr>汇编语言与二进制机器码对应关系</vt:lpstr>
      <vt:lpstr>第三步：CPU从存储器读取指令并执行</vt:lpstr>
      <vt:lpstr>第 1 章   绪论</vt:lpstr>
      <vt:lpstr>二进制数的运算</vt:lpstr>
      <vt:lpstr>1、无符号数的运算</vt:lpstr>
      <vt:lpstr>规则</vt:lpstr>
      <vt:lpstr>[例]：</vt:lpstr>
      <vt:lpstr>（2）无符号数的表示范围</vt:lpstr>
      <vt:lpstr> [例]：</vt:lpstr>
      <vt:lpstr>（3）逻辑运算</vt:lpstr>
      <vt:lpstr>逻辑运算的运用</vt:lpstr>
      <vt:lpstr>2、有符号数的运算</vt:lpstr>
      <vt:lpstr>[例]：</vt:lpstr>
      <vt:lpstr>有符号数的机器表示</vt:lpstr>
      <vt:lpstr>原码[X]原</vt:lpstr>
      <vt:lpstr>原码的例子</vt:lpstr>
      <vt:lpstr>数0的原码</vt:lpstr>
      <vt:lpstr>反码[X]反</vt:lpstr>
      <vt:lpstr>[例]：</vt:lpstr>
      <vt:lpstr>反码的例子</vt:lpstr>
      <vt:lpstr>数0的反码：</vt:lpstr>
      <vt:lpstr>补码</vt:lpstr>
      <vt:lpstr>[例]：</vt:lpstr>
      <vt:lpstr>数0的补码：</vt:lpstr>
      <vt:lpstr>特殊数10000000</vt:lpstr>
      <vt:lpstr>8位有符号数的表示范围：</vt:lpstr>
      <vt:lpstr>（2） 有符号二进制数与十进制的转换</vt:lpstr>
      <vt:lpstr>[例]：</vt:lpstr>
      <vt:lpstr>（3）补码加减法的运算规则</vt:lpstr>
      <vt:lpstr>[例]：</vt:lpstr>
      <vt:lpstr>（4）有符号数运算中的溢出问题</vt:lpstr>
    </vt:vector>
  </TitlesOfParts>
  <Company>920</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920</dc:creator>
  <cp:lastModifiedBy>Windows 用户</cp:lastModifiedBy>
  <cp:revision>196</cp:revision>
  <dcterms:created xsi:type="dcterms:W3CDTF">2016-10-01T05:27:00Z</dcterms:created>
  <dcterms:modified xsi:type="dcterms:W3CDTF">2024-02-26T04:28:00Z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TC060874522052</vt:lpwstr>
  </property>
  <property fmtid="{D5CDD505-2E9C-101B-9397-08002B2CF9AE}" pid="3" name="ICV">
    <vt:lpwstr>1B83179BC09D4A36AD79C8765DF903B2_13</vt:lpwstr>
  </property>
  <property fmtid="{D5CDD505-2E9C-101B-9397-08002B2CF9AE}" pid="4" name="KSOProductBuildVer">
    <vt:lpwstr>2052-12.1.0.16250</vt:lpwstr>
  </property>
</Properties>
</file>