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32"/>
  </p:notesMasterIdLst>
  <p:sldIdLst>
    <p:sldId id="678" r:id="rId2"/>
    <p:sldId id="701" r:id="rId3"/>
    <p:sldId id="702" r:id="rId4"/>
    <p:sldId id="616" r:id="rId5"/>
    <p:sldId id="703" r:id="rId6"/>
    <p:sldId id="668" r:id="rId7"/>
    <p:sldId id="704" r:id="rId8"/>
    <p:sldId id="705" r:id="rId9"/>
    <p:sldId id="706" r:id="rId10"/>
    <p:sldId id="615" r:id="rId11"/>
    <p:sldId id="707" r:id="rId12"/>
    <p:sldId id="593" r:id="rId13"/>
    <p:sldId id="710" r:id="rId14"/>
    <p:sldId id="712" r:id="rId15"/>
    <p:sldId id="711" r:id="rId16"/>
    <p:sldId id="594" r:id="rId17"/>
    <p:sldId id="708" r:id="rId18"/>
    <p:sldId id="601" r:id="rId19"/>
    <p:sldId id="619" r:id="rId20"/>
    <p:sldId id="669" r:id="rId21"/>
    <p:sldId id="618" r:id="rId22"/>
    <p:sldId id="709" r:id="rId23"/>
    <p:sldId id="595" r:id="rId24"/>
    <p:sldId id="596" r:id="rId25"/>
    <p:sldId id="597" r:id="rId26"/>
    <p:sldId id="599" r:id="rId27"/>
    <p:sldId id="598" r:id="rId28"/>
    <p:sldId id="602" r:id="rId29"/>
    <p:sldId id="604" r:id="rId30"/>
    <p:sldId id="605" r:id="rId31"/>
  </p:sldIdLst>
  <p:sldSz cx="12192000" cy="6858000"/>
  <p:notesSz cx="6858000" cy="9144000"/>
  <p:embeddedFontLst>
    <p:embeddedFont>
      <p:font typeface="楷体" panose="02010609060101010101" charset="-122"/>
      <p:regular r:id="rId33"/>
    </p:embeddedFont>
    <p:embeddedFont>
      <p:font typeface="Calibri" panose="020F0502020204030204" pitchFamily="34" charset="0"/>
      <p:regular r:id="rId34"/>
      <p:bold r:id="rId35"/>
      <p:italic r:id="rId36"/>
      <p:boldItalic r:id="rId37"/>
    </p:embeddedFont>
    <p:embeddedFont>
      <p:font typeface="Calibri Light" panose="020F0302020204030204" pitchFamily="34" charset="0"/>
      <p:regular r:id="rId38"/>
      <p:italic r:id="rId39"/>
    </p:embeddedFont>
    <p:embeddedFont>
      <p:font typeface="Cambria Math" panose="02040503050406030204" pitchFamily="18" charset="0"/>
      <p:regular r:id="rId40"/>
    </p:embeddedFont>
    <p:embeddedFont>
      <p:font typeface="华文楷体" panose="02010600040101010101" pitchFamily="2" charset="-122"/>
      <p:regular r:id="rId41"/>
    </p:embeddedFont>
    <p:embeddedFont>
      <p:font typeface="宋体" panose="02010600030101010101" pitchFamily="2" charset="-122"/>
      <p:regular r:id="rId42"/>
    </p:embeddedFont>
    <p:embeddedFont>
      <p:font typeface="微软雅黑" panose="020B0503020204020204" pitchFamily="34" charset="-122"/>
      <p:regular r:id="rId43"/>
      <p:bold r:id="rId4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默认节" id="{0CB9E3CA-5153-4E5D-B901-3533DEFFA4B3}">
          <p14:sldIdLst>
            <p14:sldId id="678"/>
            <p14:sldId id="701"/>
            <p14:sldId id="702"/>
            <p14:sldId id="616"/>
            <p14:sldId id="703"/>
            <p14:sldId id="668"/>
            <p14:sldId id="704"/>
            <p14:sldId id="705"/>
            <p14:sldId id="706"/>
            <p14:sldId id="615"/>
            <p14:sldId id="707"/>
            <p14:sldId id="593"/>
            <p14:sldId id="710"/>
            <p14:sldId id="712"/>
            <p14:sldId id="711"/>
            <p14:sldId id="594"/>
            <p14:sldId id="708"/>
            <p14:sldId id="601"/>
            <p14:sldId id="619"/>
            <p14:sldId id="669"/>
            <p14:sldId id="618"/>
            <p14:sldId id="709"/>
            <p14:sldId id="595"/>
            <p14:sldId id="596"/>
            <p14:sldId id="597"/>
            <p14:sldId id="599"/>
            <p14:sldId id="598"/>
            <p14:sldId id="602"/>
            <p14:sldId id="604"/>
            <p14:sldId id="605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908" userDrawn="1">
          <p15:clr>
            <a:srgbClr val="A4A3A4"/>
          </p15:clr>
        </p15:guide>
        <p15:guide id="2" pos="3864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dministrator" initials="A" lastIdx="2" clrIdx="0">
    <p:extLst>
      <p:ext uri="{19B8F6BF-5375-455C-9EA6-DF929625EA0E}">
        <p15:presenceInfo xmlns:p15="http://schemas.microsoft.com/office/powerpoint/2012/main" userId="Administrator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A05DF"/>
    <a:srgbClr val="0000FF"/>
    <a:srgbClr val="013DFF"/>
    <a:srgbClr val="FFFF94"/>
    <a:srgbClr val="A8EFC6"/>
    <a:srgbClr val="DED5FF"/>
    <a:srgbClr val="1515EB"/>
    <a:srgbClr val="44546A"/>
    <a:srgbClr val="002060"/>
    <a:srgbClr val="5B9BD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2" d="100"/>
          <a:sy n="82" d="100"/>
        </p:scale>
        <p:origin x="643" y="62"/>
      </p:cViewPr>
      <p:guideLst>
        <p:guide orient="horz" pos="2908"/>
        <p:guide pos="3864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-5549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7.fntdata"/><Relationship Id="rId21" Type="http://schemas.openxmlformats.org/officeDocument/2006/relationships/slide" Target="slides/slide20.xml"/><Relationship Id="rId34" Type="http://schemas.openxmlformats.org/officeDocument/2006/relationships/font" Target="fonts/font2.fntdata"/><Relationship Id="rId42" Type="http://schemas.openxmlformats.org/officeDocument/2006/relationships/font" Target="fonts/font10.fntdata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37" Type="http://schemas.openxmlformats.org/officeDocument/2006/relationships/font" Target="fonts/font5.fntdata"/><Relationship Id="rId40" Type="http://schemas.openxmlformats.org/officeDocument/2006/relationships/font" Target="fonts/font8.fntdata"/><Relationship Id="rId45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4.fntdata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font" Target="fonts/font12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font" Target="fonts/font3.fntdata"/><Relationship Id="rId43" Type="http://schemas.openxmlformats.org/officeDocument/2006/relationships/font" Target="fonts/font11.fntdata"/><Relationship Id="rId48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1.fntdata"/><Relationship Id="rId38" Type="http://schemas.openxmlformats.org/officeDocument/2006/relationships/font" Target="fonts/font6.fntdata"/><Relationship Id="rId46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font" Target="fonts/font9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9C72370-650D-434F-B8E8-B1B2376F8E4A}" type="datetimeFigureOut">
              <a:rPr lang="en-US" smtClean="0"/>
              <a:t>3/26/2024</a:t>
            </a:fld>
            <a:endParaRPr 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  <a:endParaRPr 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197EF5C-F980-49D8-BBB4-B119BEEE7B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38267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微软雅黑" panose="020B0503020204020204" pitchFamily="34" charset="-122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微软雅黑" panose="020B0503020204020204" pitchFamily="34" charset="-122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微软雅黑" panose="020B0503020204020204" pitchFamily="34" charset="-122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微软雅黑" panose="020B0503020204020204" pitchFamily="34" charset="-122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微软雅黑" panose="020B0503020204020204" pitchFamily="34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EE8961-58B4-41F7-A368-43A135D8B31C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373948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EE8961-58B4-41F7-A368-43A135D8B31C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948065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EE8961-58B4-41F7-A368-43A135D8B31C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980809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EE8961-58B4-41F7-A368-43A135D8B31C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724861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EE8961-58B4-41F7-A368-43A135D8B31C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784681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EE8961-58B4-41F7-A368-43A135D8B31C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753166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EE8961-58B4-41F7-A368-43A135D8B31C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913991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EE8961-58B4-41F7-A368-43A135D8B31C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474621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EE8961-58B4-41F7-A368-43A135D8B31C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321328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EE8961-58B4-41F7-A368-43A135D8B31C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852834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EE8961-58B4-41F7-A368-43A135D8B31C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8103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EE8961-58B4-41F7-A368-43A135D8B31C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773124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EE8961-58B4-41F7-A368-43A135D8B31C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697644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EE8961-58B4-41F7-A368-43A135D8B31C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07056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EE8961-58B4-41F7-A368-43A135D8B31C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241076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EE8961-58B4-41F7-A368-43A135D8B31C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231627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EE8961-58B4-41F7-A368-43A135D8B31C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121062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EE8961-58B4-41F7-A368-43A135D8B31C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233488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EE8961-58B4-41F7-A368-43A135D8B31C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685391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EE8961-58B4-41F7-A368-43A135D8B31C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419639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EE8961-58B4-41F7-A368-43A135D8B31C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809716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EE8961-58B4-41F7-A368-43A135D8B31C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902139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EE8961-58B4-41F7-A368-43A135D8B31C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398385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EE8961-58B4-41F7-A368-43A135D8B31C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65913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300E14-1B16-459F-BCE7-6A388D9732A6}" type="datetimeFigureOut">
              <a:rPr lang="en-US" smtClean="0"/>
              <a:t>3/26/2024</a:t>
            </a:fld>
            <a:endParaRPr 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129B1-A262-48CD-B261-35550DC5F0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86237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300E14-1B16-459F-BCE7-6A388D9732A6}" type="datetimeFigureOut">
              <a:rPr lang="en-US" smtClean="0"/>
              <a:t>3/26/2024</a:t>
            </a:fld>
            <a:endParaRPr 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129B1-A262-48CD-B261-35550DC5F0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1820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300E14-1B16-459F-BCE7-6A388D9732A6}" type="datetimeFigureOut">
              <a:rPr lang="en-US" smtClean="0"/>
              <a:t>3/26/2024</a:t>
            </a:fld>
            <a:endParaRPr 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129B1-A262-48CD-B261-35550DC5F0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76297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300E14-1B16-459F-BCE7-6A388D9732A6}" type="datetimeFigureOut">
              <a:rPr lang="en-US" smtClean="0"/>
              <a:t>3/26/2024</a:t>
            </a:fld>
            <a:endParaRPr 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129B1-A262-48CD-B261-35550DC5F0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59439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300E14-1B16-459F-BCE7-6A388D9732A6}" type="datetimeFigureOut">
              <a:rPr lang="en-US" smtClean="0"/>
              <a:t>3/26/2024</a:t>
            </a:fld>
            <a:endParaRPr 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129B1-A262-48CD-B261-35550DC5F0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27811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300E14-1B16-459F-BCE7-6A388D9732A6}" type="datetimeFigureOut">
              <a:rPr lang="en-US" smtClean="0"/>
              <a:t>3/26/2024</a:t>
            </a:fld>
            <a:endParaRPr 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129B1-A262-48CD-B261-35550DC5F0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30419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300E14-1B16-459F-BCE7-6A388D9732A6}" type="datetimeFigureOut">
              <a:rPr lang="en-US" smtClean="0"/>
              <a:t>3/26/2024</a:t>
            </a:fld>
            <a:endParaRPr 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129B1-A262-48CD-B261-35550DC5F0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34955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300E14-1B16-459F-BCE7-6A388D9732A6}" type="datetimeFigureOut">
              <a:rPr lang="en-US" smtClean="0"/>
              <a:t>3/26/2024</a:t>
            </a:fld>
            <a:endParaRPr 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129B1-A262-48CD-B261-35550DC5F0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80472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300E14-1B16-459F-BCE7-6A388D9732A6}" type="datetimeFigureOut">
              <a:rPr lang="en-US" smtClean="0"/>
              <a:t>3/26/2024</a:t>
            </a:fld>
            <a:endParaRPr 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129B1-A262-48CD-B261-35550DC5F0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80989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300E14-1B16-459F-BCE7-6A388D9732A6}" type="datetimeFigureOut">
              <a:rPr lang="en-US" smtClean="0"/>
              <a:t>3/26/2024</a:t>
            </a:fld>
            <a:endParaRPr 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129B1-A262-48CD-B261-35550DC5F0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61265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300E14-1B16-459F-BCE7-6A388D9732A6}" type="datetimeFigureOut">
              <a:rPr lang="en-US" smtClean="0"/>
              <a:t>3/26/2024</a:t>
            </a:fld>
            <a:endParaRPr 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129B1-A262-48CD-B261-35550DC5F0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025851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>
            <a:extLst>
              <a:ext uri="{FF2B5EF4-FFF2-40B4-BE49-F238E27FC236}">
                <a16:creationId xmlns:a16="http://schemas.microsoft.com/office/drawing/2014/main" id="{024EBE76-E0BA-BA40-9B32-389C4D6652C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46150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  <a:endParaRPr 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300E14-1B16-459F-BCE7-6A388D9732A6}" type="datetimeFigureOut">
              <a:rPr lang="en-US" smtClean="0"/>
              <a:t>3/26/2024</a:t>
            </a:fld>
            <a:endParaRPr 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0129B1-A262-48CD-B261-35550DC5F0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05584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微软雅黑" panose="020B0503020204020204" pitchFamily="34" charset="-122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微软雅黑" panose="020B0503020204020204" pitchFamily="34" charset="-122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微软雅黑" panose="020B0503020204020204" pitchFamily="34" charset="-122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微软雅黑" panose="020B0503020204020204" pitchFamily="34" charset="-122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微软雅黑" panose="020B0503020204020204" pitchFamily="34" charset="-122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微软雅黑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image" Target="../media/image15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12" Type="http://schemas.openxmlformats.org/officeDocument/2006/relationships/image" Target="../media/image14.png"/><Relationship Id="rId2" Type="http://schemas.openxmlformats.org/officeDocument/2006/relationships/notesSlide" Target="../notesSlides/notesSlide3.xml"/><Relationship Id="rId16" Type="http://schemas.openxmlformats.org/officeDocument/2006/relationships/image" Target="../media/image1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11" Type="http://schemas.openxmlformats.org/officeDocument/2006/relationships/image" Target="../media/image13.png"/><Relationship Id="rId5" Type="http://schemas.openxmlformats.org/officeDocument/2006/relationships/image" Target="../media/image7.png"/><Relationship Id="rId15" Type="http://schemas.openxmlformats.org/officeDocument/2006/relationships/image" Target="../media/image1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Relationship Id="rId14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image" Target="../media/image15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12" Type="http://schemas.openxmlformats.org/officeDocument/2006/relationships/image" Target="../media/image14.png"/><Relationship Id="rId2" Type="http://schemas.openxmlformats.org/officeDocument/2006/relationships/notesSlide" Target="../notesSlides/notesSlide5.xml"/><Relationship Id="rId16" Type="http://schemas.openxmlformats.org/officeDocument/2006/relationships/image" Target="../media/image2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11" Type="http://schemas.openxmlformats.org/officeDocument/2006/relationships/image" Target="../media/image13.png"/><Relationship Id="rId5" Type="http://schemas.openxmlformats.org/officeDocument/2006/relationships/image" Target="../media/image7.png"/><Relationship Id="rId15" Type="http://schemas.openxmlformats.org/officeDocument/2006/relationships/image" Target="../media/image1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Relationship Id="rId14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3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62.png"/><Relationship Id="rId3" Type="http://schemas.openxmlformats.org/officeDocument/2006/relationships/image" Target="../media/image750.png"/><Relationship Id="rId7" Type="http://schemas.openxmlformats.org/officeDocument/2006/relationships/image" Target="../media/image85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42.png"/><Relationship Id="rId5" Type="http://schemas.openxmlformats.org/officeDocument/2006/relationships/image" Target="../media/image832.png"/><Relationship Id="rId4" Type="http://schemas.openxmlformats.org/officeDocument/2006/relationships/image" Target="../media/image821.png"/><Relationship Id="rId9" Type="http://schemas.openxmlformats.org/officeDocument/2006/relationships/image" Target="../media/image872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931.png"/><Relationship Id="rId3" Type="http://schemas.openxmlformats.org/officeDocument/2006/relationships/image" Target="../media/image881.png"/><Relationship Id="rId7" Type="http://schemas.openxmlformats.org/officeDocument/2006/relationships/image" Target="../media/image92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11.png"/><Relationship Id="rId5" Type="http://schemas.openxmlformats.org/officeDocument/2006/relationships/image" Target="../media/image901.png"/><Relationship Id="rId4" Type="http://schemas.openxmlformats.org/officeDocument/2006/relationships/image" Target="../media/image891.png"/><Relationship Id="rId9" Type="http://schemas.openxmlformats.org/officeDocument/2006/relationships/image" Target="../media/image941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71.png"/><Relationship Id="rId3" Type="http://schemas.openxmlformats.org/officeDocument/2006/relationships/image" Target="../media/image35.png"/><Relationship Id="rId7" Type="http://schemas.openxmlformats.org/officeDocument/2006/relationships/image" Target="../media/image86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51.png"/><Relationship Id="rId5" Type="http://schemas.openxmlformats.org/officeDocument/2006/relationships/image" Target="../media/image841.png"/><Relationship Id="rId4" Type="http://schemas.openxmlformats.org/officeDocument/2006/relationships/image" Target="../media/image831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70.png"/><Relationship Id="rId13" Type="http://schemas.openxmlformats.org/officeDocument/2006/relationships/image" Target="../media/image920.png"/><Relationship Id="rId3" Type="http://schemas.openxmlformats.org/officeDocument/2006/relationships/image" Target="../media/image820.png"/><Relationship Id="rId7" Type="http://schemas.openxmlformats.org/officeDocument/2006/relationships/image" Target="../media/image860.png"/><Relationship Id="rId12" Type="http://schemas.openxmlformats.org/officeDocument/2006/relationships/image" Target="../media/image910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50.png"/><Relationship Id="rId11" Type="http://schemas.openxmlformats.org/officeDocument/2006/relationships/image" Target="../media/image900.png"/><Relationship Id="rId5" Type="http://schemas.openxmlformats.org/officeDocument/2006/relationships/image" Target="../media/image840.png"/><Relationship Id="rId10" Type="http://schemas.openxmlformats.org/officeDocument/2006/relationships/image" Target="../media/image8900.png"/><Relationship Id="rId4" Type="http://schemas.openxmlformats.org/officeDocument/2006/relationships/image" Target="../media/image830.png"/><Relationship Id="rId9" Type="http://schemas.openxmlformats.org/officeDocument/2006/relationships/image" Target="../media/image880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30.png"/><Relationship Id="rId13" Type="http://schemas.openxmlformats.org/officeDocument/2006/relationships/image" Target="../media/image980.png"/><Relationship Id="rId3" Type="http://schemas.openxmlformats.org/officeDocument/2006/relationships/image" Target="../media/image820.png"/><Relationship Id="rId7" Type="http://schemas.openxmlformats.org/officeDocument/2006/relationships/image" Target="../media/image860.png"/><Relationship Id="rId12" Type="http://schemas.openxmlformats.org/officeDocument/2006/relationships/image" Target="../media/image970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50.png"/><Relationship Id="rId11" Type="http://schemas.openxmlformats.org/officeDocument/2006/relationships/image" Target="../media/image960.png"/><Relationship Id="rId5" Type="http://schemas.openxmlformats.org/officeDocument/2006/relationships/image" Target="../media/image840.png"/><Relationship Id="rId10" Type="http://schemas.openxmlformats.org/officeDocument/2006/relationships/image" Target="../media/image950.png"/><Relationship Id="rId4" Type="http://schemas.openxmlformats.org/officeDocument/2006/relationships/image" Target="../media/image830.png"/><Relationship Id="rId9" Type="http://schemas.openxmlformats.org/officeDocument/2006/relationships/image" Target="../media/image940.png"/><Relationship Id="rId14" Type="http://schemas.openxmlformats.org/officeDocument/2006/relationships/image" Target="../media/image990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30.png"/><Relationship Id="rId13" Type="http://schemas.openxmlformats.org/officeDocument/2006/relationships/image" Target="../media/image1040.png"/><Relationship Id="rId3" Type="http://schemas.openxmlformats.org/officeDocument/2006/relationships/image" Target="../media/image820.png"/><Relationship Id="rId7" Type="http://schemas.openxmlformats.org/officeDocument/2006/relationships/image" Target="../media/image860.png"/><Relationship Id="rId12" Type="http://schemas.openxmlformats.org/officeDocument/2006/relationships/image" Target="../media/image1030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50.png"/><Relationship Id="rId11" Type="http://schemas.openxmlformats.org/officeDocument/2006/relationships/image" Target="../media/image1020.png"/><Relationship Id="rId5" Type="http://schemas.openxmlformats.org/officeDocument/2006/relationships/image" Target="../media/image840.png"/><Relationship Id="rId15" Type="http://schemas.openxmlformats.org/officeDocument/2006/relationships/image" Target="../media/image1060.png"/><Relationship Id="rId10" Type="http://schemas.openxmlformats.org/officeDocument/2006/relationships/image" Target="../media/image1011.png"/><Relationship Id="rId4" Type="http://schemas.openxmlformats.org/officeDocument/2006/relationships/image" Target="../media/image830.png"/><Relationship Id="rId9" Type="http://schemas.openxmlformats.org/officeDocument/2006/relationships/image" Target="../media/image1000.png"/><Relationship Id="rId14" Type="http://schemas.openxmlformats.org/officeDocument/2006/relationships/image" Target="../media/image1050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30.png"/><Relationship Id="rId3" Type="http://schemas.openxmlformats.org/officeDocument/2006/relationships/image" Target="../media/image820.png"/><Relationship Id="rId7" Type="http://schemas.openxmlformats.org/officeDocument/2006/relationships/image" Target="../media/image860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50.png"/><Relationship Id="rId5" Type="http://schemas.openxmlformats.org/officeDocument/2006/relationships/image" Target="../media/image840.png"/><Relationship Id="rId4" Type="http://schemas.openxmlformats.org/officeDocument/2006/relationships/image" Target="../media/image830.png"/><Relationship Id="rId9" Type="http://schemas.openxmlformats.org/officeDocument/2006/relationships/image" Target="../media/image1000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40.png"/><Relationship Id="rId13" Type="http://schemas.openxmlformats.org/officeDocument/2006/relationships/image" Target="../media/image1100.png"/><Relationship Id="rId3" Type="http://schemas.openxmlformats.org/officeDocument/2006/relationships/image" Target="../media/image1070.png"/><Relationship Id="rId7" Type="http://schemas.openxmlformats.org/officeDocument/2006/relationships/image" Target="../media/image830.png"/><Relationship Id="rId12" Type="http://schemas.openxmlformats.org/officeDocument/2006/relationships/image" Target="../media/image1000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20.png"/><Relationship Id="rId11" Type="http://schemas.openxmlformats.org/officeDocument/2006/relationships/image" Target="../media/image930.png"/><Relationship Id="rId5" Type="http://schemas.openxmlformats.org/officeDocument/2006/relationships/image" Target="../media/image1090.png"/><Relationship Id="rId15" Type="http://schemas.openxmlformats.org/officeDocument/2006/relationships/image" Target="../media/image1120.png"/><Relationship Id="rId10" Type="http://schemas.openxmlformats.org/officeDocument/2006/relationships/image" Target="../media/image860.png"/><Relationship Id="rId4" Type="http://schemas.openxmlformats.org/officeDocument/2006/relationships/image" Target="../media/image1080.png"/><Relationship Id="rId9" Type="http://schemas.openxmlformats.org/officeDocument/2006/relationships/image" Target="../media/image850.png"/><Relationship Id="rId14" Type="http://schemas.openxmlformats.org/officeDocument/2006/relationships/image" Target="../media/image1110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80.png"/><Relationship Id="rId13" Type="http://schemas.openxmlformats.org/officeDocument/2006/relationships/image" Target="../media/image123.png"/><Relationship Id="rId3" Type="http://schemas.openxmlformats.org/officeDocument/2006/relationships/image" Target="../media/image1130.png"/><Relationship Id="rId7" Type="http://schemas.openxmlformats.org/officeDocument/2006/relationships/image" Target="../media/image1170.png"/><Relationship Id="rId12" Type="http://schemas.openxmlformats.org/officeDocument/2006/relationships/image" Target="../media/image1220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60.png"/><Relationship Id="rId11" Type="http://schemas.openxmlformats.org/officeDocument/2006/relationships/image" Target="../media/image1210.png"/><Relationship Id="rId5" Type="http://schemas.openxmlformats.org/officeDocument/2006/relationships/image" Target="../media/image1150.png"/><Relationship Id="rId15" Type="http://schemas.openxmlformats.org/officeDocument/2006/relationships/image" Target="../media/image125.png"/><Relationship Id="rId10" Type="http://schemas.openxmlformats.org/officeDocument/2006/relationships/image" Target="../media/image1200.png"/><Relationship Id="rId4" Type="http://schemas.openxmlformats.org/officeDocument/2006/relationships/image" Target="../media/image1140.png"/><Relationship Id="rId9" Type="http://schemas.openxmlformats.org/officeDocument/2006/relationships/image" Target="../media/image1190.png"/><Relationship Id="rId14" Type="http://schemas.openxmlformats.org/officeDocument/2006/relationships/image" Target="../media/image124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1.png"/><Relationship Id="rId13" Type="http://schemas.openxmlformats.org/officeDocument/2006/relationships/image" Target="../media/image136.png"/><Relationship Id="rId3" Type="http://schemas.openxmlformats.org/officeDocument/2006/relationships/image" Target="../media/image126.png"/><Relationship Id="rId7" Type="http://schemas.openxmlformats.org/officeDocument/2006/relationships/image" Target="../media/image130.png"/><Relationship Id="rId12" Type="http://schemas.openxmlformats.org/officeDocument/2006/relationships/image" Target="../media/image135.png"/><Relationship Id="rId2" Type="http://schemas.openxmlformats.org/officeDocument/2006/relationships/notesSlide" Target="../notesSlides/notesSlide23.xml"/><Relationship Id="rId16" Type="http://schemas.openxmlformats.org/officeDocument/2006/relationships/image" Target="../media/image42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9.png"/><Relationship Id="rId11" Type="http://schemas.openxmlformats.org/officeDocument/2006/relationships/image" Target="../media/image134.png"/><Relationship Id="rId5" Type="http://schemas.openxmlformats.org/officeDocument/2006/relationships/image" Target="../media/image128.png"/><Relationship Id="rId15" Type="http://schemas.openxmlformats.org/officeDocument/2006/relationships/image" Target="../media/image138.png"/><Relationship Id="rId10" Type="http://schemas.openxmlformats.org/officeDocument/2006/relationships/image" Target="../media/image133.png"/><Relationship Id="rId4" Type="http://schemas.openxmlformats.org/officeDocument/2006/relationships/image" Target="../media/image127.png"/><Relationship Id="rId9" Type="http://schemas.openxmlformats.org/officeDocument/2006/relationships/image" Target="../media/image132.png"/><Relationship Id="rId14" Type="http://schemas.openxmlformats.org/officeDocument/2006/relationships/image" Target="../media/image137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5.png"/><Relationship Id="rId13" Type="http://schemas.openxmlformats.org/officeDocument/2006/relationships/image" Target="../media/image139.png"/><Relationship Id="rId3" Type="http://schemas.openxmlformats.org/officeDocument/2006/relationships/image" Target="../media/image140.png"/><Relationship Id="rId7" Type="http://schemas.openxmlformats.org/officeDocument/2006/relationships/image" Target="../media/image144.png"/><Relationship Id="rId12" Type="http://schemas.openxmlformats.org/officeDocument/2006/relationships/image" Target="../media/image149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3.png"/><Relationship Id="rId11" Type="http://schemas.openxmlformats.org/officeDocument/2006/relationships/image" Target="../media/image148.png"/><Relationship Id="rId5" Type="http://schemas.openxmlformats.org/officeDocument/2006/relationships/image" Target="../media/image142.png"/><Relationship Id="rId15" Type="http://schemas.openxmlformats.org/officeDocument/2006/relationships/image" Target="../media/image152.png"/><Relationship Id="rId10" Type="http://schemas.openxmlformats.org/officeDocument/2006/relationships/image" Target="../media/image147.png"/><Relationship Id="rId4" Type="http://schemas.openxmlformats.org/officeDocument/2006/relationships/image" Target="../media/image141.png"/><Relationship Id="rId9" Type="http://schemas.openxmlformats.org/officeDocument/2006/relationships/image" Target="../media/image146.png"/><Relationship Id="rId14" Type="http://schemas.openxmlformats.org/officeDocument/2006/relationships/image" Target="../media/image15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>
            <a:extLst>
              <a:ext uri="{FF2B5EF4-FFF2-40B4-BE49-F238E27FC236}">
                <a16:creationId xmlns:a16="http://schemas.microsoft.com/office/drawing/2014/main" id="{58F324CF-FD0F-D14C-968C-B02FF046D1A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0606" y="2800485"/>
            <a:ext cx="7467600" cy="1625600"/>
          </a:xfrm>
          <a:prstGeom prst="rect">
            <a:avLst/>
          </a:prstGeom>
        </p:spPr>
      </p:pic>
      <p:grpSp>
        <p:nvGrpSpPr>
          <p:cNvPr id="6" name="组合 5">
            <a:extLst>
              <a:ext uri="{FF2B5EF4-FFF2-40B4-BE49-F238E27FC236}">
                <a16:creationId xmlns:a16="http://schemas.microsoft.com/office/drawing/2014/main" id="{5EA380A5-A254-4E9E-986B-B658C0414A1D}"/>
              </a:ext>
            </a:extLst>
          </p:cNvPr>
          <p:cNvGrpSpPr/>
          <p:nvPr/>
        </p:nvGrpSpPr>
        <p:grpSpPr>
          <a:xfrm>
            <a:off x="1" y="2538084"/>
            <a:ext cx="12191999" cy="2512291"/>
            <a:chOff x="1" y="2774420"/>
            <a:chExt cx="12191999" cy="2512291"/>
          </a:xfrm>
        </p:grpSpPr>
        <p:sp>
          <p:nvSpPr>
            <p:cNvPr id="8" name="矩形 7">
              <a:extLst>
                <a:ext uri="{FF2B5EF4-FFF2-40B4-BE49-F238E27FC236}">
                  <a16:creationId xmlns:a16="http://schemas.microsoft.com/office/drawing/2014/main" id="{25D76DA4-98EE-49BA-A0F7-0FF65C11247D}"/>
                </a:ext>
              </a:extLst>
            </p:cNvPr>
            <p:cNvSpPr/>
            <p:nvPr/>
          </p:nvSpPr>
          <p:spPr>
            <a:xfrm>
              <a:off x="1" y="2774420"/>
              <a:ext cx="12191999" cy="2512291"/>
            </a:xfrm>
            <a:prstGeom prst="rect">
              <a:avLst/>
            </a:prstGeom>
            <a:gradFill>
              <a:gsLst>
                <a:gs pos="0">
                  <a:schemeClr val="bg1">
                    <a:lumMod val="70000"/>
                    <a:lumOff val="30000"/>
                  </a:schemeClr>
                </a:gs>
                <a:gs pos="51000">
                  <a:schemeClr val="bg1">
                    <a:alpha val="40000"/>
                  </a:schemeClr>
                </a:gs>
                <a:gs pos="100000">
                  <a:schemeClr val="bg1">
                    <a:lumMod val="50000"/>
                    <a:lumOff val="5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9" name="矩形 8">
              <a:extLst>
                <a:ext uri="{FF2B5EF4-FFF2-40B4-BE49-F238E27FC236}">
                  <a16:creationId xmlns:a16="http://schemas.microsoft.com/office/drawing/2014/main" id="{500F09D0-7C75-4F78-BB8B-56ACA46DDD38}"/>
                </a:ext>
              </a:extLst>
            </p:cNvPr>
            <p:cNvSpPr/>
            <p:nvPr/>
          </p:nvSpPr>
          <p:spPr>
            <a:xfrm>
              <a:off x="479321" y="3161384"/>
              <a:ext cx="11233356" cy="1738365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5400" b="1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多类别逻辑回归</a:t>
              </a:r>
            </a:p>
          </p:txBody>
        </p:sp>
        <p:cxnSp>
          <p:nvCxnSpPr>
            <p:cNvPr id="10" name="直接连接符 9">
              <a:extLst>
                <a:ext uri="{FF2B5EF4-FFF2-40B4-BE49-F238E27FC236}">
                  <a16:creationId xmlns:a16="http://schemas.microsoft.com/office/drawing/2014/main" id="{B6097AAE-D5D2-4261-A7F0-1FD161FB6D8E}"/>
                </a:ext>
              </a:extLst>
            </p:cNvPr>
            <p:cNvCxnSpPr>
              <a:cxnSpLocks/>
            </p:cNvCxnSpPr>
            <p:nvPr/>
          </p:nvCxnSpPr>
          <p:spPr>
            <a:xfrm>
              <a:off x="609601" y="3161384"/>
              <a:ext cx="10894141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直接连接符 10">
              <a:extLst>
                <a:ext uri="{FF2B5EF4-FFF2-40B4-BE49-F238E27FC236}">
                  <a16:creationId xmlns:a16="http://schemas.microsoft.com/office/drawing/2014/main" id="{1E80C361-5065-4B03-9F13-D0B35653187C}"/>
                </a:ext>
              </a:extLst>
            </p:cNvPr>
            <p:cNvCxnSpPr>
              <a:cxnSpLocks/>
            </p:cNvCxnSpPr>
            <p:nvPr/>
          </p:nvCxnSpPr>
          <p:spPr>
            <a:xfrm>
              <a:off x="609600" y="4860731"/>
              <a:ext cx="10894141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907204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6" presetClass="entr" presetSubtype="2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7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6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9" dur="2000" fill="hold"/>
                                            <p:tgtEl>
                                              <p:spTgt spid="7"/>
                                            </p:tgtEl>
                                          </p:cBhvr>
                                          <p:by x="115000" y="10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accel="4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8" accel="4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4" presetID="16" presetClass="entr" presetSubtype="2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16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6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18" dur="2000" fill="hold"/>
                                            <p:tgtEl>
                                              <p:spTgt spid="7"/>
                                            </p:tgtEl>
                                          </p:cBhvr>
                                          <p:by x="115000" y="10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611676" y="1381537"/>
            <a:ext cx="11301490" cy="28323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150000"/>
              </a:lnSpc>
              <a:spcAft>
                <a:spcPts val="600"/>
              </a:spcAft>
              <a:buFont typeface="+mj-lt"/>
              <a:buAutoNum type="arabicPeriod"/>
            </a:pPr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多类别逻辑回归简介</a:t>
            </a:r>
            <a:endParaRPr lang="en-CA" altLang="zh-CN" sz="2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457200" indent="-457200">
              <a:lnSpc>
                <a:spcPct val="150000"/>
              </a:lnSpc>
              <a:spcAft>
                <a:spcPts val="600"/>
              </a:spcAft>
              <a:buFont typeface="+mj-lt"/>
              <a:buAutoNum type="arabicPeriod"/>
            </a:pPr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多类别逻辑回归模型</a:t>
            </a:r>
            <a:endParaRPr lang="en-CA" altLang="zh-CN" sz="2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457200" indent="-457200">
              <a:lnSpc>
                <a:spcPct val="150000"/>
              </a:lnSpc>
              <a:spcAft>
                <a:spcPts val="600"/>
              </a:spcAft>
              <a:buFont typeface="+mj-lt"/>
              <a:buAutoNum type="arabicPeriod"/>
            </a:pPr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多类别逻辑回归伪代码</a:t>
            </a:r>
            <a:endParaRPr lang="en-CA" altLang="zh-CN" sz="2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457200" indent="-457200">
              <a:lnSpc>
                <a:spcPct val="150000"/>
              </a:lnSpc>
              <a:spcAft>
                <a:spcPts val="600"/>
              </a:spcAft>
              <a:buFont typeface="+mj-lt"/>
              <a:buAutoNum type="arabicPeriod"/>
            </a:pPr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多类别逻辑回归的表示</a:t>
            </a:r>
            <a:endParaRPr lang="en-CA" altLang="zh-CN" sz="2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5" name="直接连接符 4">
            <a:extLst>
              <a:ext uri="{FF2B5EF4-FFF2-40B4-BE49-F238E27FC236}">
                <a16:creationId xmlns:a16="http://schemas.microsoft.com/office/drawing/2014/main" id="{8DF88B2E-251A-48AA-86AF-33B6DA361620}"/>
              </a:ext>
            </a:extLst>
          </p:cNvPr>
          <p:cNvCxnSpPr>
            <a:cxnSpLocks/>
          </p:cNvCxnSpPr>
          <p:nvPr/>
        </p:nvCxnSpPr>
        <p:spPr>
          <a:xfrm>
            <a:off x="0" y="695771"/>
            <a:ext cx="12192000" cy="0"/>
          </a:xfrm>
          <a:prstGeom prst="line">
            <a:avLst/>
          </a:prstGeom>
          <a:ln w="50800">
            <a:gradFill flip="none" rotWithShape="1">
              <a:gsLst>
                <a:gs pos="0">
                  <a:srgbClr val="0000FF"/>
                </a:gs>
                <a:gs pos="100000">
                  <a:srgbClr val="A5D0FF"/>
                </a:gs>
              </a:gsLst>
              <a:lin ang="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文本框 6">
            <a:extLst>
              <a:ext uri="{FF2B5EF4-FFF2-40B4-BE49-F238E27FC236}">
                <a16:creationId xmlns:a16="http://schemas.microsoft.com/office/drawing/2014/main" id="{9806A181-7931-4C1A-A970-FEB116AC67E5}"/>
              </a:ext>
            </a:extLst>
          </p:cNvPr>
          <p:cNvSpPr txBox="1"/>
          <p:nvPr/>
        </p:nvSpPr>
        <p:spPr>
          <a:xfrm>
            <a:off x="359911" y="65112"/>
            <a:ext cx="76135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目录</a:t>
            </a:r>
            <a:endParaRPr lang="en-US" altLang="zh-CN" sz="3200" b="1" dirty="0">
              <a:solidFill>
                <a:srgbClr val="0A05D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8174009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: 对角圆角 5">
            <a:extLst>
              <a:ext uri="{FF2B5EF4-FFF2-40B4-BE49-F238E27FC236}">
                <a16:creationId xmlns:a16="http://schemas.microsoft.com/office/drawing/2014/main" id="{6AA37BF1-71F4-4584-85F1-A4704031E5D4}"/>
              </a:ext>
            </a:extLst>
          </p:cNvPr>
          <p:cNvSpPr/>
          <p:nvPr/>
        </p:nvSpPr>
        <p:spPr>
          <a:xfrm>
            <a:off x="611677" y="1519875"/>
            <a:ext cx="6400800" cy="540000"/>
          </a:xfrm>
          <a:prstGeom prst="round2DiagRect">
            <a:avLst/>
          </a:prstGeom>
          <a:solidFill>
            <a:srgbClr val="6C88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CA" sz="2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611676" y="1381537"/>
            <a:ext cx="11301490" cy="28323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150000"/>
              </a:lnSpc>
              <a:spcAft>
                <a:spcPts val="600"/>
              </a:spcAft>
              <a:buFont typeface="+mj-lt"/>
              <a:buAutoNum type="arabicPeriod"/>
            </a:pPr>
            <a:r>
              <a:rPr lang="zh-CN" altLang="en-US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多类别逻辑回归简介</a:t>
            </a:r>
            <a:endParaRPr lang="en-CA" altLang="zh-CN" sz="2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457200" indent="-457200">
              <a:lnSpc>
                <a:spcPct val="150000"/>
              </a:lnSpc>
              <a:spcAft>
                <a:spcPts val="600"/>
              </a:spcAft>
              <a:buFont typeface="+mj-lt"/>
              <a:buAutoNum type="arabicPeriod"/>
            </a:pPr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多类别逻辑回归模型</a:t>
            </a:r>
            <a:endParaRPr lang="en-CA" altLang="zh-CN" sz="2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457200" indent="-457200">
              <a:lnSpc>
                <a:spcPct val="150000"/>
              </a:lnSpc>
              <a:spcAft>
                <a:spcPts val="600"/>
              </a:spcAft>
              <a:buFont typeface="+mj-lt"/>
              <a:buAutoNum type="arabicPeriod"/>
            </a:pPr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多类别逻辑回归伪代码</a:t>
            </a:r>
            <a:endParaRPr lang="en-CA" altLang="zh-CN" sz="2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457200" indent="-457200">
              <a:lnSpc>
                <a:spcPct val="150000"/>
              </a:lnSpc>
              <a:spcAft>
                <a:spcPts val="600"/>
              </a:spcAft>
              <a:buFont typeface="+mj-lt"/>
              <a:buAutoNum type="arabicPeriod"/>
            </a:pPr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多类别逻辑回归的表示</a:t>
            </a:r>
            <a:endParaRPr lang="en-CA" altLang="zh-CN" sz="2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5" name="直接连接符 4">
            <a:extLst>
              <a:ext uri="{FF2B5EF4-FFF2-40B4-BE49-F238E27FC236}">
                <a16:creationId xmlns:a16="http://schemas.microsoft.com/office/drawing/2014/main" id="{8DF88B2E-251A-48AA-86AF-33B6DA361620}"/>
              </a:ext>
            </a:extLst>
          </p:cNvPr>
          <p:cNvCxnSpPr>
            <a:cxnSpLocks/>
          </p:cNvCxnSpPr>
          <p:nvPr/>
        </p:nvCxnSpPr>
        <p:spPr>
          <a:xfrm>
            <a:off x="0" y="695771"/>
            <a:ext cx="12192000" cy="0"/>
          </a:xfrm>
          <a:prstGeom prst="line">
            <a:avLst/>
          </a:prstGeom>
          <a:ln w="50800">
            <a:gradFill flip="none" rotWithShape="1">
              <a:gsLst>
                <a:gs pos="0">
                  <a:srgbClr val="0000FF"/>
                </a:gs>
                <a:gs pos="100000">
                  <a:srgbClr val="A5D0FF"/>
                </a:gs>
              </a:gsLst>
              <a:lin ang="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文本框 6">
            <a:extLst>
              <a:ext uri="{FF2B5EF4-FFF2-40B4-BE49-F238E27FC236}">
                <a16:creationId xmlns:a16="http://schemas.microsoft.com/office/drawing/2014/main" id="{9806A181-7931-4C1A-A970-FEB116AC67E5}"/>
              </a:ext>
            </a:extLst>
          </p:cNvPr>
          <p:cNvSpPr txBox="1"/>
          <p:nvPr/>
        </p:nvSpPr>
        <p:spPr>
          <a:xfrm>
            <a:off x="359911" y="65112"/>
            <a:ext cx="76135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zh-CN" altLang="en-US" sz="3200" b="1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多类别逻辑回归简介</a:t>
            </a:r>
            <a:endParaRPr lang="en-CA" altLang="zh-CN" sz="3200" b="1" dirty="0">
              <a:solidFill>
                <a:srgbClr val="0A05D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8832188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矩形 2">
                <a:extLst>
                  <a:ext uri="{FF2B5EF4-FFF2-40B4-BE49-F238E27FC236}">
                    <a16:creationId xmlns:a16="http://schemas.microsoft.com/office/drawing/2014/main" id="{F06DCE31-8C5C-41BE-B906-F2276C223497}"/>
                  </a:ext>
                </a:extLst>
              </p:cNvPr>
              <p:cNvSpPr/>
              <p:nvPr/>
            </p:nvSpPr>
            <p:spPr>
              <a:xfrm>
                <a:off x="141662" y="776025"/>
                <a:ext cx="11745535" cy="576632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342900" indent="-342900">
                  <a:spcAft>
                    <a:spcPts val="1200"/>
                  </a:spcAft>
                  <a:buFont typeface="Arial" panose="020B0604020202020204" pitchFamily="34" charset="0"/>
                  <a:buChar char="•"/>
                </a:pPr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多类别逻辑回归（</a:t>
                </a:r>
                <a:r>
                  <a:rPr lang="en-CA" altLang="zh-CN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multinomial regression</a:t>
                </a:r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），也被称为多项式回归，是一个多分类模型，类别个数可以大于</a:t>
                </a:r>
                <a:r>
                  <a:rPr lang="en-CA" altLang="zh-CN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2</a:t>
                </a:r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。</a:t>
                </a:r>
                <a:endParaRPr lang="en-CA" altLang="zh-CN" sz="24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marL="342900" indent="-342900">
                  <a:spcAft>
                    <a:spcPts val="1200"/>
                  </a:spcAft>
                  <a:buFont typeface="Arial" panose="020B0604020202020204" pitchFamily="34" charset="0"/>
                  <a:buChar char="•"/>
                </a:pPr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多类别逻辑回归是逻辑回归的推广，逻辑回归是多类别逻辑回归的特例。</a:t>
                </a:r>
                <a:endParaRPr lang="en-CA" altLang="zh-CN" sz="24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marL="342900" indent="-342900">
                  <a:spcAft>
                    <a:spcPts val="1200"/>
                  </a:spcAft>
                  <a:buFont typeface="Arial" panose="020B0604020202020204" pitchFamily="34" charset="0"/>
                  <a:buChar char="•"/>
                </a:pPr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训练数据为</a:t>
                </a:r>
                <a:r>
                  <a:rPr lang="en-US" altLang="zh-CN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400" i="1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altLang="zh-CN" sz="2400" b="1" i="1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  <m:sub>
                        <m:r>
                          <a:rPr lang="en-US" altLang="zh-CN" sz="240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altLang="zh-CN" sz="2400" i="1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altLang="zh-CN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400" b="1" i="1">
                            <a:latin typeface="Cambria Math" panose="02040503050406030204" pitchFamily="18" charset="0"/>
                          </a:rPr>
                          <m:t>𝒚</m:t>
                        </m:r>
                      </m:e>
                      <m:sub>
                        <m:r>
                          <a:rPr lang="en-US" altLang="zh-CN" sz="240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altLang="zh-CN" sz="2400" i="1">
                        <a:latin typeface="Cambria Math" panose="02040503050406030204" pitchFamily="18" charset="0"/>
                      </a:rPr>
                      <m:t>),</m:t>
                    </m:r>
                    <m:sSub>
                      <m:sSubPr>
                        <m:ctrlPr>
                          <a:rPr lang="en-US" altLang="zh-CN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400" i="1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altLang="zh-CN" sz="2400" b="1" i="1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  <m:sub>
                        <m:r>
                          <a:rPr lang="en-US" altLang="zh-CN" sz="2400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altLang="zh-CN" sz="2400" i="1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altLang="zh-CN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400" b="1" i="1">
                            <a:latin typeface="Cambria Math" panose="02040503050406030204" pitchFamily="18" charset="0"/>
                          </a:rPr>
                          <m:t>𝒚</m:t>
                        </m:r>
                      </m:e>
                      <m:sub>
                        <m:r>
                          <a:rPr lang="en-US" altLang="zh-CN" sz="2400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altLang="zh-CN" sz="2400" i="1">
                        <a:latin typeface="Cambria Math" panose="02040503050406030204" pitchFamily="18" charset="0"/>
                      </a:rPr>
                      <m:t>),</m:t>
                    </m:r>
                    <m:r>
                      <a:rPr lang="en-US" altLang="zh-CN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⋯</m:t>
                    </m:r>
                    <m:r>
                      <a:rPr lang="en-US" altLang="zh-CN" sz="2400" i="1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altLang="zh-CN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400" i="1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altLang="zh-CN" sz="2400" b="1" i="1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  <m:sub>
                        <m:r>
                          <a:rPr lang="en-US" altLang="zh-CN" sz="2400" i="1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  <m:r>
                      <a:rPr lang="en-US" altLang="zh-CN" sz="2400" i="1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altLang="zh-CN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400" b="1" i="1">
                            <a:latin typeface="Cambria Math" panose="02040503050406030204" pitchFamily="18" charset="0"/>
                          </a:rPr>
                          <m:t>𝒚</m:t>
                        </m:r>
                      </m:e>
                      <m:sub>
                        <m:r>
                          <a:rPr lang="en-US" altLang="zh-CN" sz="2400" i="1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  <m:r>
                      <a:rPr lang="en-US" altLang="zh-CN" sz="2400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altLang="zh-CN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</a:t>
                </a:r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，其中</a:t>
                </a:r>
                <a:r>
                  <a:rPr lang="en-US" altLang="zh-CN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400" b="1" i="1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  <m:sub>
                        <m:r>
                          <a:rPr lang="en-US" altLang="zh-CN" sz="2400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altLang="zh-CN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sSup>
                      <m:sSupPr>
                        <m:ctrlPr>
                          <a:rPr lang="en-US" altLang="zh-CN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sz="2400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𝑹</m:t>
                        </m:r>
                      </m:e>
                      <m:sup>
                        <m:r>
                          <a:rPr lang="en-US" altLang="zh-CN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𝑚</m:t>
                        </m:r>
                        <m:r>
                          <a:rPr lang="en-US" altLang="zh-CN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×1</m:t>
                        </m:r>
                      </m:sup>
                    </m:sSup>
                  </m:oMath>
                </a14:m>
                <a:r>
                  <a:rPr lang="en-US" altLang="zh-CN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400" b="1" i="1">
                            <a:latin typeface="Cambria Math" panose="02040503050406030204" pitchFamily="18" charset="0"/>
                          </a:rPr>
                          <m:t>𝒚</m:t>
                        </m:r>
                      </m:e>
                      <m:sub>
                        <m:r>
                          <a:rPr lang="en-US" altLang="zh-CN" sz="2400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altLang="zh-CN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sSup>
                      <m:sSupPr>
                        <m:ctrlPr>
                          <a:rPr lang="en-US" altLang="zh-CN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sz="2400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𝑹</m:t>
                        </m:r>
                      </m:e>
                      <m:sup>
                        <m:r>
                          <a:rPr lang="en-US" altLang="zh-CN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𝑘</m:t>
                        </m:r>
                        <m:r>
                          <a:rPr lang="en-US" altLang="zh-CN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×1</m:t>
                        </m:r>
                      </m:sup>
                    </m:sSup>
                  </m:oMath>
                </a14:m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，类别个数为</a:t>
                </a:r>
                <a14:m>
                  <m:oMath xmlns:m="http://schemas.openxmlformats.org/officeDocument/2006/math">
                    <m:r>
                      <a:rPr lang="en-US" altLang="zh-CN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𝑘</m:t>
                    </m:r>
                    <m:r>
                      <a:rPr lang="en-CA" altLang="zh-CN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(</m:t>
                    </m:r>
                    <m:r>
                      <a:rPr lang="en-CA" altLang="zh-CN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𝑘</m:t>
                    </m:r>
                    <m:r>
                      <a:rPr lang="en-US" altLang="zh-CN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≥</m:t>
                    </m:r>
                    <m:r>
                      <a:rPr lang="en-CA" altLang="zh-CN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0)</m:t>
                    </m:r>
                  </m:oMath>
                </a14:m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。</a:t>
                </a:r>
                <a:endParaRPr lang="en-US" altLang="zh-CN" sz="24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marL="342900" indent="-342900">
                  <a:spcAft>
                    <a:spcPts val="1200"/>
                  </a:spcAft>
                  <a:buFont typeface="Arial" panose="020B0604020202020204" pitchFamily="34" charset="0"/>
                  <a:buChar char="•"/>
                </a:pPr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标签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400" b="1" i="1">
                            <a:latin typeface="Cambria Math" panose="02040503050406030204" pitchFamily="18" charset="0"/>
                          </a:rPr>
                          <m:t>𝒚</m:t>
                        </m:r>
                      </m:e>
                      <m:sub>
                        <m:r>
                          <a:rPr lang="en-US" altLang="zh-CN" sz="2400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为一个独热向量（</a:t>
                </a:r>
                <a:r>
                  <a:rPr lang="en-US" altLang="zh-CN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one-hot vector</a:t>
                </a:r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）。比如，如果一个类别标签为</a:t>
                </a:r>
                <a:r>
                  <a:rPr lang="en-US" altLang="zh-CN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0</a:t>
                </a:r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，</a:t>
                </a:r>
                <a:r>
                  <a:rPr lang="en-US" altLang="zh-CN" sz="2400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400" b="1" i="1">
                            <a:latin typeface="Cambria Math" panose="02040503050406030204" pitchFamily="18" charset="0"/>
                          </a:rPr>
                          <m:t>𝒚</m:t>
                        </m:r>
                      </m:e>
                      <m:sub>
                        <m:r>
                          <a:rPr lang="en-US" altLang="zh-CN" sz="2400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表达式为</a:t>
                </a:r>
                <a:endParaRPr lang="en-US" altLang="zh-CN" sz="24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>
                  <a:spcAft>
                    <a:spcPts val="12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2400" b="1" i="1">
                              <a:latin typeface="Cambria Math" panose="02040503050406030204" pitchFamily="18" charset="0"/>
                            </a:rPr>
                            <m:t>𝒚</m:t>
                          </m:r>
                        </m:e>
                        <m:sub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US" altLang="zh-CN" sz="2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∈</m:t>
                      </m:r>
                      <m:d>
                        <m:dPr>
                          <m:begChr m:val="["/>
                          <m:endChr m:val="]"/>
                          <m:ctrlPr>
                            <a:rPr lang="en-US" altLang="zh-CN" sz="24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altLang="zh-CN" sz="24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altLang="zh-CN" sz="24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altLang="zh-CN" sz="24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altLang="zh-CN" sz="240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⋮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altLang="zh-CN" sz="24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altLang="zh-CN" sz="24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marL="285750" indent="-285750">
                  <a:spcAft>
                    <a:spcPts val="1200"/>
                  </a:spcAft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400" b="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  <m:t>𝑖𝑗</m:t>
                        </m:r>
                      </m:sub>
                    </m:sSub>
                  </m:oMath>
                </a14:m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代表第</a:t>
                </a:r>
                <a14:m>
                  <m:oMath xmlns:m="http://schemas.openxmlformats.org/officeDocument/2006/math">
                    <m:r>
                      <a:rPr lang="en-US" altLang="zh-CN" sz="2400" i="1">
                        <a:latin typeface="Cambria Math" panose="02040503050406030204" pitchFamily="18" charset="0"/>
                      </a:rPr>
                      <m:t>𝑖</m:t>
                    </m:r>
                  </m:oMath>
                </a14:m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个输入向量的第</a:t>
                </a:r>
                <a14:m>
                  <m:oMath xmlns:m="http://schemas.openxmlformats.org/officeDocument/2006/math">
                    <m:r>
                      <a:rPr lang="en-US" altLang="zh-CN" sz="2400" b="0" i="1" smtClean="0">
                        <a:latin typeface="Cambria Math" panose="02040503050406030204" pitchFamily="18" charset="0"/>
                      </a:rPr>
                      <m:t>𝑗</m:t>
                    </m:r>
                  </m:oMath>
                </a14:m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个特征。</a:t>
                </a:r>
                <a:endParaRPr lang="en-US" altLang="zh-CN" sz="24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marL="285750" indent="-285750">
                  <a:spcAft>
                    <a:spcPts val="1200"/>
                  </a:spcAft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en-US" altLang="zh-CN" sz="2400" i="1">
                            <a:latin typeface="Cambria Math" panose="02040503050406030204" pitchFamily="18" charset="0"/>
                          </a:rPr>
                          <m:t>𝑖𝑗</m:t>
                        </m:r>
                      </m:sub>
                    </m:sSub>
                  </m:oMath>
                </a14:m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代表第</a:t>
                </a:r>
                <a14:m>
                  <m:oMath xmlns:m="http://schemas.openxmlformats.org/officeDocument/2006/math">
                    <m:r>
                      <a:rPr lang="en-US" altLang="zh-CN" sz="2400" i="1">
                        <a:latin typeface="Cambria Math" panose="02040503050406030204" pitchFamily="18" charset="0"/>
                      </a:rPr>
                      <m:t>𝑖</m:t>
                    </m:r>
                  </m:oMath>
                </a14:m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个标签向量的第</a:t>
                </a:r>
                <a14:m>
                  <m:oMath xmlns:m="http://schemas.openxmlformats.org/officeDocument/2006/math">
                    <m:r>
                      <a:rPr lang="en-US" altLang="zh-CN" sz="2400" b="0" i="1" smtClean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𝑗</m:t>
                    </m:r>
                  </m:oMath>
                </a14:m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个元素。</a:t>
                </a:r>
                <a:endParaRPr lang="en-US" altLang="zh-CN" sz="24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mc:Choice>
        <mc:Fallback xmlns="">
          <p:sp>
            <p:nvSpPr>
              <p:cNvPr id="3" name="矩形 2">
                <a:extLst>
                  <a:ext uri="{FF2B5EF4-FFF2-40B4-BE49-F238E27FC236}">
                    <a16:creationId xmlns:a16="http://schemas.microsoft.com/office/drawing/2014/main" id="{F06DCE31-8C5C-41BE-B906-F2276C22349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1662" y="776025"/>
                <a:ext cx="11745535" cy="5766322"/>
              </a:xfrm>
              <a:prstGeom prst="rect">
                <a:avLst/>
              </a:prstGeom>
              <a:blipFill>
                <a:blip r:embed="rId3"/>
                <a:stretch>
                  <a:fillRect l="-675" t="-846" r="-778" b="-951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4" name="直接连接符 13">
            <a:extLst>
              <a:ext uri="{FF2B5EF4-FFF2-40B4-BE49-F238E27FC236}">
                <a16:creationId xmlns:a16="http://schemas.microsoft.com/office/drawing/2014/main" id="{37234AF2-5C0E-475B-AC15-CC2C476ABC4E}"/>
              </a:ext>
            </a:extLst>
          </p:cNvPr>
          <p:cNvCxnSpPr>
            <a:cxnSpLocks/>
          </p:cNvCxnSpPr>
          <p:nvPr/>
        </p:nvCxnSpPr>
        <p:spPr>
          <a:xfrm>
            <a:off x="0" y="695771"/>
            <a:ext cx="12192000" cy="0"/>
          </a:xfrm>
          <a:prstGeom prst="line">
            <a:avLst/>
          </a:prstGeom>
          <a:ln w="50800">
            <a:gradFill flip="none" rotWithShape="1">
              <a:gsLst>
                <a:gs pos="0">
                  <a:srgbClr val="0000FF"/>
                </a:gs>
                <a:gs pos="100000">
                  <a:srgbClr val="A5D0FF"/>
                </a:gs>
              </a:gsLst>
              <a:lin ang="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文本框 17">
            <a:extLst>
              <a:ext uri="{FF2B5EF4-FFF2-40B4-BE49-F238E27FC236}">
                <a16:creationId xmlns:a16="http://schemas.microsoft.com/office/drawing/2014/main" id="{D0CE8D75-B92E-4140-A654-87577F2B27A3}"/>
              </a:ext>
            </a:extLst>
          </p:cNvPr>
          <p:cNvSpPr txBox="1"/>
          <p:nvPr/>
        </p:nvSpPr>
        <p:spPr>
          <a:xfrm>
            <a:off x="359911" y="65112"/>
            <a:ext cx="76135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zh-CN" altLang="en-US" sz="3200" b="1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多类别逻辑回归简介</a:t>
            </a:r>
            <a:endParaRPr lang="en-CA" altLang="zh-CN" sz="3200" b="1" dirty="0">
              <a:solidFill>
                <a:srgbClr val="0A05D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1983147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: 对角圆角 5">
            <a:extLst>
              <a:ext uri="{FF2B5EF4-FFF2-40B4-BE49-F238E27FC236}">
                <a16:creationId xmlns:a16="http://schemas.microsoft.com/office/drawing/2014/main" id="{6AA37BF1-71F4-4584-85F1-A4704031E5D4}"/>
              </a:ext>
            </a:extLst>
          </p:cNvPr>
          <p:cNvSpPr/>
          <p:nvPr/>
        </p:nvSpPr>
        <p:spPr>
          <a:xfrm>
            <a:off x="611677" y="2200815"/>
            <a:ext cx="6400800" cy="540000"/>
          </a:xfrm>
          <a:prstGeom prst="round2DiagRect">
            <a:avLst/>
          </a:prstGeom>
          <a:solidFill>
            <a:srgbClr val="6C88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CA" sz="2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611677" y="1378324"/>
            <a:ext cx="11301490" cy="28323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150000"/>
              </a:lnSpc>
              <a:spcAft>
                <a:spcPts val="600"/>
              </a:spcAft>
              <a:buFont typeface="+mj-lt"/>
              <a:buAutoNum type="arabicPeriod"/>
            </a:pPr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多类别逻辑回归简介</a:t>
            </a:r>
            <a:endParaRPr lang="en-CA" altLang="zh-CN" sz="2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457200" indent="-457200">
              <a:lnSpc>
                <a:spcPct val="150000"/>
              </a:lnSpc>
              <a:spcAft>
                <a:spcPts val="600"/>
              </a:spcAft>
              <a:buFont typeface="+mj-lt"/>
              <a:buAutoNum type="arabicPeriod"/>
            </a:pPr>
            <a:r>
              <a:rPr lang="zh-CN" altLang="en-US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多类别逻辑回归模型</a:t>
            </a:r>
            <a:endParaRPr lang="en-CA" altLang="zh-CN" sz="2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457200" indent="-457200">
              <a:lnSpc>
                <a:spcPct val="150000"/>
              </a:lnSpc>
              <a:spcAft>
                <a:spcPts val="600"/>
              </a:spcAft>
              <a:buFont typeface="+mj-lt"/>
              <a:buAutoNum type="arabicPeriod"/>
            </a:pPr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多类别逻辑回归伪代码</a:t>
            </a:r>
            <a:endParaRPr lang="en-CA" altLang="zh-CN" sz="2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457200" indent="-457200">
              <a:lnSpc>
                <a:spcPct val="150000"/>
              </a:lnSpc>
              <a:spcAft>
                <a:spcPts val="600"/>
              </a:spcAft>
              <a:buFont typeface="+mj-lt"/>
              <a:buAutoNum type="arabicPeriod"/>
            </a:pPr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多类别逻辑回归的表示</a:t>
            </a:r>
            <a:endParaRPr lang="en-CA" altLang="zh-CN" sz="2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5" name="直接连接符 4">
            <a:extLst>
              <a:ext uri="{FF2B5EF4-FFF2-40B4-BE49-F238E27FC236}">
                <a16:creationId xmlns:a16="http://schemas.microsoft.com/office/drawing/2014/main" id="{8DF88B2E-251A-48AA-86AF-33B6DA361620}"/>
              </a:ext>
            </a:extLst>
          </p:cNvPr>
          <p:cNvCxnSpPr>
            <a:cxnSpLocks/>
          </p:cNvCxnSpPr>
          <p:nvPr/>
        </p:nvCxnSpPr>
        <p:spPr>
          <a:xfrm>
            <a:off x="0" y="695771"/>
            <a:ext cx="12192000" cy="0"/>
          </a:xfrm>
          <a:prstGeom prst="line">
            <a:avLst/>
          </a:prstGeom>
          <a:ln w="50800">
            <a:gradFill flip="none" rotWithShape="1">
              <a:gsLst>
                <a:gs pos="0">
                  <a:srgbClr val="0000FF"/>
                </a:gs>
                <a:gs pos="100000">
                  <a:srgbClr val="A5D0FF"/>
                </a:gs>
              </a:gsLst>
              <a:lin ang="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文本框 6">
            <a:extLst>
              <a:ext uri="{FF2B5EF4-FFF2-40B4-BE49-F238E27FC236}">
                <a16:creationId xmlns:a16="http://schemas.microsoft.com/office/drawing/2014/main" id="{9806A181-7931-4C1A-A970-FEB116AC67E5}"/>
              </a:ext>
            </a:extLst>
          </p:cNvPr>
          <p:cNvSpPr txBox="1"/>
          <p:nvPr/>
        </p:nvSpPr>
        <p:spPr>
          <a:xfrm>
            <a:off x="359911" y="65112"/>
            <a:ext cx="76135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altLang="zh-CN" sz="3200" b="1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2. </a:t>
            </a:r>
            <a:r>
              <a:rPr lang="zh-CN" altLang="en-US" sz="3200" b="1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多类别逻辑回归模型</a:t>
            </a:r>
            <a:endParaRPr lang="en-CA" altLang="zh-CN" sz="3200" b="1" dirty="0">
              <a:solidFill>
                <a:srgbClr val="0A05D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3563666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文本框 1">
                <a:extLst>
                  <a:ext uri="{FF2B5EF4-FFF2-40B4-BE49-F238E27FC236}">
                    <a16:creationId xmlns:a16="http://schemas.microsoft.com/office/drawing/2014/main" id="{2BD2918C-1EF7-4680-98EC-29C4806C88F0}"/>
                  </a:ext>
                </a:extLst>
              </p:cNvPr>
              <p:cNvSpPr txBox="1"/>
              <p:nvPr/>
            </p:nvSpPr>
            <p:spPr>
              <a:xfrm>
                <a:off x="108155" y="895393"/>
                <a:ext cx="11698598" cy="500662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457200" indent="-457200">
                  <a:spcAft>
                    <a:spcPts val="1200"/>
                  </a:spcAft>
                  <a:buFont typeface="Arial" panose="020B0604020202020204" pitchFamily="34" charset="0"/>
                  <a:buChar char="•"/>
                </a:pPr>
                <a:r>
                  <a:rPr lang="en-US" altLang="zh-CN" sz="2400" b="1" dirty="0">
                    <a:ea typeface="微软雅黑" panose="020B0503020204020204" pitchFamily="34" charset="-122"/>
                  </a:rPr>
                  <a:t>Softmax</a:t>
                </a:r>
                <a:r>
                  <a:rPr lang="zh-CN" altLang="en-US" sz="2400" b="1" dirty="0">
                    <a:ea typeface="微软雅黑" panose="020B0503020204020204" pitchFamily="34" charset="-122"/>
                  </a:rPr>
                  <a:t>函数</a:t>
                </a:r>
                <a:r>
                  <a:rPr lang="zh-CN" altLang="en-US" sz="2400" dirty="0">
                    <a:ea typeface="微软雅黑" panose="020B0503020204020204" pitchFamily="34" charset="-122"/>
                  </a:rPr>
                  <a:t>为一个多输入多输出的函数</a:t>
                </a:r>
                <a:r>
                  <a:rPr lang="en-US" altLang="zh-CN" sz="2400" dirty="0">
                    <a:ea typeface="微软雅黑" panose="020B0503020204020204" pitchFamily="34" charset="-122"/>
                  </a:rPr>
                  <a:t>.</a:t>
                </a:r>
              </a:p>
              <a:p>
                <a:pPr algn="ctr">
                  <a:spcAft>
                    <a:spcPts val="1200"/>
                  </a:spcAft>
                </a:pPr>
                <a14:m>
                  <m:oMath xmlns:m="http://schemas.openxmlformats.org/officeDocument/2006/math">
                    <m:r>
                      <a:rPr lang="zh-CN" altLang="en-US" sz="2400" b="1" i="1">
                        <a:latin typeface="Cambria Math" panose="02040503050406030204" pitchFamily="18" charset="0"/>
                      </a:rPr>
                      <m:t>𝝈</m:t>
                    </m:r>
                    <m:d>
                      <m:dPr>
                        <m:ctrlPr>
                          <a:rPr lang="en-US" altLang="zh-CN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d>
                          <m:dPr>
                            <m:begChr m:val="["/>
                            <m:endChr m:val="]"/>
                            <m:ctrlPr>
                              <a:rPr lang="en-US" altLang="zh-CN" sz="24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m>
                              <m:mPr>
                                <m:mcs>
                                  <m:mc>
                                    <m:mcPr>
                                      <m:count m:val="1"/>
                                      <m:mcJc m:val="center"/>
                                    </m:mcPr>
                                  </m:mc>
                                </m:mcs>
                                <m:ctrlPr>
                                  <a:rPr lang="en-US" altLang="zh-CN" sz="2400" i="1">
                                    <a:latin typeface="Cambria Math" panose="02040503050406030204" pitchFamily="18" charset="0"/>
                                  </a:rPr>
                                </m:ctrlPr>
                              </m:mPr>
                              <m:mr>
                                <m:e>
                                  <m:sSub>
                                    <m:sSubPr>
                                      <m:ctrlPr>
                                        <a:rPr lang="en-US" altLang="zh-CN" sz="24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altLang="zh-CN" sz="2400" i="1">
                                          <a:latin typeface="Cambria Math" panose="02040503050406030204" pitchFamily="18" charset="0"/>
                                        </a:rPr>
                                        <m:t>𝑧</m:t>
                                      </m:r>
                                    </m:e>
                                    <m:sub>
                                      <m:r>
                                        <a:rPr lang="en-US" altLang="zh-CN" sz="2400" i="1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</m:e>
                              </m:mr>
                              <m:mr>
                                <m:e>
                                  <m:sSub>
                                    <m:sSubPr>
                                      <m:ctrlPr>
                                        <a:rPr lang="en-US" altLang="zh-CN" sz="24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altLang="zh-CN" sz="2400" i="1">
                                          <a:latin typeface="Cambria Math" panose="02040503050406030204" pitchFamily="18" charset="0"/>
                                        </a:rPr>
                                        <m:t>𝑧</m:t>
                                      </m:r>
                                    </m:e>
                                    <m:sub>
                                      <m:r>
                                        <a:rPr lang="en-US" altLang="zh-CN" sz="2400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</m:e>
                              </m:mr>
                              <m:mr>
                                <m:e>
                                  <m:r>
                                    <a:rPr lang="zh-CN" altLang="en-US" sz="2400" i="1">
                                      <a:latin typeface="Cambria Math" panose="02040503050406030204" pitchFamily="18" charset="0"/>
                                    </a:rPr>
                                    <m:t>⋮</m:t>
                                  </m:r>
                                </m:e>
                              </m:mr>
                              <m:mr>
                                <m:e>
                                  <m:sSub>
                                    <m:sSubPr>
                                      <m:ctrlPr>
                                        <a:rPr lang="en-US" altLang="zh-CN" sz="24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altLang="zh-CN" sz="2400" i="1">
                                          <a:latin typeface="Cambria Math" panose="02040503050406030204" pitchFamily="18" charset="0"/>
                                        </a:rPr>
                                        <m:t>𝑧</m:t>
                                      </m:r>
                                    </m:e>
                                    <m:sub>
                                      <m:r>
                                        <a:rPr lang="en-US" altLang="zh-CN" sz="2400" i="1">
                                          <a:latin typeface="Cambria Math" panose="02040503050406030204" pitchFamily="18" charset="0"/>
                                        </a:rPr>
                                        <m:t>𝑘</m:t>
                                      </m:r>
                                    </m:sub>
                                  </m:sSub>
                                </m:e>
                              </m:mr>
                            </m:m>
                          </m:e>
                        </m:d>
                      </m:e>
                    </m:d>
                    <m:r>
                      <a:rPr lang="en-US" altLang="zh-CN" sz="2400" i="1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US" altLang="zh-CN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altLang="zh-CN" sz="2400" i="1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f>
                                <m:fPr>
                                  <m:ctrlP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p>
                                    <m:sSupPr>
                                      <m:ctrlPr>
                                        <a:rPr lang="en-US" altLang="zh-CN" sz="24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altLang="zh-CN" sz="2400" i="1">
                                          <a:latin typeface="Cambria Math" panose="02040503050406030204" pitchFamily="18" charset="0"/>
                                        </a:rPr>
                                        <m:t>𝑒</m:t>
                                      </m:r>
                                    </m:e>
                                    <m:sup>
                                      <m:sSub>
                                        <m:sSubPr>
                                          <m:ctrlPr>
                                            <a:rPr lang="en-US" altLang="zh-CN" sz="24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altLang="zh-CN" sz="2400" i="1">
                                              <a:latin typeface="Cambria Math" panose="02040503050406030204" pitchFamily="18" charset="0"/>
                                            </a:rPr>
                                            <m:t>𝑧</m:t>
                                          </m:r>
                                        </m:e>
                                        <m:sub>
                                          <m:r>
                                            <a:rPr lang="en-US" altLang="zh-CN" sz="2400" i="1">
                                              <a:latin typeface="Cambria Math" panose="02040503050406030204" pitchFamily="18" charset="0"/>
                                            </a:rPr>
                                            <m:t>1</m:t>
                                          </m:r>
                                        </m:sub>
                                      </m:sSub>
                                    </m:sup>
                                  </m:sSup>
                                </m:num>
                                <m:den>
                                  <m:nary>
                                    <m:naryPr>
                                      <m:chr m:val="∑"/>
                                      <m:ctrlPr>
                                        <a:rPr lang="en-US" altLang="zh-CN" sz="24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naryPr>
                                    <m:sub>
                                      <m:r>
                                        <m:rPr>
                                          <m:brk m:alnAt="23"/>
                                        </m:rPr>
                                        <a:rPr lang="en-US" altLang="zh-CN" sz="2400" i="1"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  <m:r>
                                        <a:rPr lang="en-US" altLang="zh-CN" sz="2400" i="1">
                                          <a:latin typeface="Cambria Math" panose="02040503050406030204" pitchFamily="18" charset="0"/>
                                        </a:rPr>
                                        <m:t>=1</m:t>
                                      </m:r>
                                    </m:sub>
                                    <m:sup>
                                      <m:r>
                                        <a:rPr lang="en-US" altLang="zh-CN" sz="2400" i="1">
                                          <a:latin typeface="Cambria Math" panose="02040503050406030204" pitchFamily="18" charset="0"/>
                                        </a:rPr>
                                        <m:t>𝑘</m:t>
                                      </m:r>
                                    </m:sup>
                                    <m:e>
                                      <m:sSup>
                                        <m:sSupPr>
                                          <m:ctrlPr>
                                            <a:rPr lang="en-US" altLang="zh-CN" sz="24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US" altLang="zh-CN" sz="2400" i="1">
                                              <a:latin typeface="Cambria Math" panose="02040503050406030204" pitchFamily="18" charset="0"/>
                                            </a:rPr>
                                            <m:t>𝑒</m:t>
                                          </m:r>
                                        </m:e>
                                        <m:sup>
                                          <m:sSub>
                                            <m:sSubPr>
                                              <m:ctrlPr>
                                                <a:rPr lang="en-US" altLang="zh-CN" sz="2400" i="1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en-US" altLang="zh-CN" sz="2400" i="1">
                                                  <a:latin typeface="Cambria Math" panose="02040503050406030204" pitchFamily="18" charset="0"/>
                                                </a:rPr>
                                                <m:t>𝑧</m:t>
                                              </m:r>
                                            </m:e>
                                            <m:sub>
                                              <m:r>
                                                <a:rPr lang="en-US" altLang="zh-CN" sz="2400" i="1">
                                                  <a:latin typeface="Cambria Math" panose="02040503050406030204" pitchFamily="18" charset="0"/>
                                                </a:rPr>
                                                <m:t>𝑖</m:t>
                                              </m:r>
                                            </m:sub>
                                          </m:sSub>
                                        </m:sup>
                                      </m:sSup>
                                    </m:e>
                                  </m:nary>
                                </m:den>
                              </m:f>
                            </m:e>
                          </m:mr>
                          <m:mr>
                            <m:e>
                              <m:f>
                                <m:fPr>
                                  <m:ctrlP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p>
                                    <m:sSupPr>
                                      <m:ctrlPr>
                                        <a:rPr lang="en-US" altLang="zh-CN" sz="24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altLang="zh-CN" sz="2400" i="1">
                                          <a:latin typeface="Cambria Math" panose="02040503050406030204" pitchFamily="18" charset="0"/>
                                        </a:rPr>
                                        <m:t>𝑒</m:t>
                                      </m:r>
                                    </m:e>
                                    <m:sup>
                                      <m:sSub>
                                        <m:sSubPr>
                                          <m:ctrlPr>
                                            <a:rPr lang="en-US" altLang="zh-CN" sz="24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altLang="zh-CN" sz="2400" i="1">
                                              <a:latin typeface="Cambria Math" panose="02040503050406030204" pitchFamily="18" charset="0"/>
                                            </a:rPr>
                                            <m:t>𝑧</m:t>
                                          </m:r>
                                        </m:e>
                                        <m:sub>
                                          <m:r>
                                            <a:rPr lang="en-US" altLang="zh-CN" sz="2400" i="1">
                                              <a:latin typeface="Cambria Math" panose="02040503050406030204" pitchFamily="18" charset="0"/>
                                            </a:rPr>
                                            <m:t>2</m:t>
                                          </m:r>
                                        </m:sub>
                                      </m:sSub>
                                    </m:sup>
                                  </m:sSup>
                                </m:num>
                                <m:den>
                                  <m:nary>
                                    <m:naryPr>
                                      <m:chr m:val="∑"/>
                                      <m:ctrlPr>
                                        <a:rPr lang="en-US" altLang="zh-CN" sz="24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naryPr>
                                    <m:sub>
                                      <m:r>
                                        <m:rPr>
                                          <m:brk m:alnAt="23"/>
                                        </m:rPr>
                                        <a:rPr lang="en-US" altLang="zh-CN" sz="2400" i="1"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  <m:r>
                                        <a:rPr lang="en-US" altLang="zh-CN" sz="2400" i="1">
                                          <a:latin typeface="Cambria Math" panose="02040503050406030204" pitchFamily="18" charset="0"/>
                                        </a:rPr>
                                        <m:t>=1</m:t>
                                      </m:r>
                                    </m:sub>
                                    <m:sup>
                                      <m:r>
                                        <a:rPr lang="en-US" altLang="zh-CN" sz="2400" i="1">
                                          <a:latin typeface="Cambria Math" panose="02040503050406030204" pitchFamily="18" charset="0"/>
                                        </a:rPr>
                                        <m:t>𝑘</m:t>
                                      </m:r>
                                    </m:sup>
                                    <m:e>
                                      <m:sSup>
                                        <m:sSupPr>
                                          <m:ctrlPr>
                                            <a:rPr lang="en-US" altLang="zh-CN" sz="24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US" altLang="zh-CN" sz="2400" i="1">
                                              <a:latin typeface="Cambria Math" panose="02040503050406030204" pitchFamily="18" charset="0"/>
                                            </a:rPr>
                                            <m:t>𝑒</m:t>
                                          </m:r>
                                        </m:e>
                                        <m:sup>
                                          <m:sSub>
                                            <m:sSubPr>
                                              <m:ctrlPr>
                                                <a:rPr lang="en-US" altLang="zh-CN" sz="2400" i="1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en-US" altLang="zh-CN" sz="2400" i="1">
                                                  <a:latin typeface="Cambria Math" panose="02040503050406030204" pitchFamily="18" charset="0"/>
                                                </a:rPr>
                                                <m:t>𝑧</m:t>
                                              </m:r>
                                            </m:e>
                                            <m:sub>
                                              <m:r>
                                                <a:rPr lang="en-US" altLang="zh-CN" sz="2400" i="1">
                                                  <a:latin typeface="Cambria Math" panose="02040503050406030204" pitchFamily="18" charset="0"/>
                                                </a:rPr>
                                                <m:t>𝑖</m:t>
                                              </m:r>
                                            </m:sub>
                                          </m:sSub>
                                        </m:sup>
                                      </m:sSup>
                                    </m:e>
                                  </m:nary>
                                </m:den>
                              </m:f>
                            </m:e>
                          </m:mr>
                          <m:mr>
                            <m:e>
                              <m:r>
                                <a:rPr lang="zh-CN" altLang="en-US" sz="2400" i="1">
                                  <a:latin typeface="Cambria Math" panose="02040503050406030204" pitchFamily="18" charset="0"/>
                                </a:rPr>
                                <m:t>⋮</m:t>
                              </m:r>
                            </m:e>
                          </m:mr>
                          <m:mr>
                            <m:e>
                              <m:f>
                                <m:fPr>
                                  <m:ctrlP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p>
                                    <m:sSupPr>
                                      <m:ctrlPr>
                                        <a:rPr lang="en-US" altLang="zh-CN" sz="24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altLang="zh-CN" sz="2400" i="1">
                                          <a:latin typeface="Cambria Math" panose="02040503050406030204" pitchFamily="18" charset="0"/>
                                        </a:rPr>
                                        <m:t>𝑒</m:t>
                                      </m:r>
                                    </m:e>
                                    <m:sup>
                                      <m:sSub>
                                        <m:sSubPr>
                                          <m:ctrlPr>
                                            <a:rPr lang="en-US" altLang="zh-CN" sz="24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altLang="zh-CN" sz="2400" i="1">
                                              <a:latin typeface="Cambria Math" panose="02040503050406030204" pitchFamily="18" charset="0"/>
                                            </a:rPr>
                                            <m:t>𝑧</m:t>
                                          </m:r>
                                        </m:e>
                                        <m:sub>
                                          <m:r>
                                            <a:rPr lang="en-US" altLang="zh-CN" sz="2400" i="1">
                                              <a:latin typeface="Cambria Math" panose="02040503050406030204" pitchFamily="18" charset="0"/>
                                            </a:rPr>
                                            <m:t>𝑘</m:t>
                                          </m:r>
                                        </m:sub>
                                      </m:sSub>
                                    </m:sup>
                                  </m:sSup>
                                </m:num>
                                <m:den>
                                  <m:nary>
                                    <m:naryPr>
                                      <m:chr m:val="∑"/>
                                      <m:ctrlPr>
                                        <a:rPr lang="en-US" altLang="zh-CN" sz="24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naryPr>
                                    <m:sub>
                                      <m:r>
                                        <m:rPr>
                                          <m:brk m:alnAt="23"/>
                                        </m:rPr>
                                        <a:rPr lang="en-US" altLang="zh-CN" sz="2400" i="1"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  <m:r>
                                        <a:rPr lang="en-US" altLang="zh-CN" sz="2400" i="1">
                                          <a:latin typeface="Cambria Math" panose="02040503050406030204" pitchFamily="18" charset="0"/>
                                        </a:rPr>
                                        <m:t>=1</m:t>
                                      </m:r>
                                    </m:sub>
                                    <m:sup>
                                      <m:r>
                                        <a:rPr lang="en-US" altLang="zh-CN" sz="2400" i="1">
                                          <a:latin typeface="Cambria Math" panose="02040503050406030204" pitchFamily="18" charset="0"/>
                                        </a:rPr>
                                        <m:t>𝑘</m:t>
                                      </m:r>
                                    </m:sup>
                                    <m:e>
                                      <m:sSup>
                                        <m:sSupPr>
                                          <m:ctrlPr>
                                            <a:rPr lang="en-US" altLang="zh-CN" sz="24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US" altLang="zh-CN" sz="2400" i="1">
                                              <a:latin typeface="Cambria Math" panose="02040503050406030204" pitchFamily="18" charset="0"/>
                                            </a:rPr>
                                            <m:t>𝑒</m:t>
                                          </m:r>
                                        </m:e>
                                        <m:sup>
                                          <m:sSub>
                                            <m:sSubPr>
                                              <m:ctrlPr>
                                                <a:rPr lang="en-US" altLang="zh-CN" sz="2400" i="1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en-US" altLang="zh-CN" sz="2400" i="1">
                                                  <a:latin typeface="Cambria Math" panose="02040503050406030204" pitchFamily="18" charset="0"/>
                                                </a:rPr>
                                                <m:t>𝑧</m:t>
                                              </m:r>
                                            </m:e>
                                            <m:sub>
                                              <m:r>
                                                <a:rPr lang="en-US" altLang="zh-CN" sz="2400" i="1">
                                                  <a:latin typeface="Cambria Math" panose="02040503050406030204" pitchFamily="18" charset="0"/>
                                                </a:rPr>
                                                <m:t>𝑖</m:t>
                                              </m:r>
                                            </m:sub>
                                          </m:sSub>
                                        </m:sup>
                                      </m:sSup>
                                    </m:e>
                                  </m:nary>
                                </m:den>
                              </m:f>
                            </m:e>
                          </m:mr>
                        </m:m>
                      </m:e>
                    </m:d>
                  </m:oMath>
                </a14:m>
                <a:r>
                  <a:rPr lang="en-US" altLang="zh-CN" sz="2400" dirty="0">
                    <a:ea typeface="微软雅黑" panose="020B0503020204020204" pitchFamily="34" charset="-122"/>
                  </a:rPr>
                  <a:t> </a:t>
                </a:r>
              </a:p>
              <a:p>
                <a:pPr marL="342900" indent="-342900">
                  <a:spcAft>
                    <a:spcPts val="1200"/>
                  </a:spcAft>
                  <a:buFont typeface="Arial" panose="020B0604020202020204" pitchFamily="34" charset="0"/>
                  <a:buChar char="•"/>
                </a:pPr>
                <a:r>
                  <a:rPr lang="en-US" altLang="zh-CN" sz="2400" b="1" dirty="0">
                    <a:ea typeface="微软雅黑" panose="020B0503020204020204" pitchFamily="34" charset="-122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sz="2400" b="1" i="1">
                        <a:latin typeface="Cambria Math" panose="02040503050406030204" pitchFamily="18" charset="0"/>
                      </a:rPr>
                      <m:t>𝒛</m:t>
                    </m:r>
                    <m:r>
                      <a:rPr lang="en-US" altLang="zh-CN" sz="2400" i="1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altLang="zh-CN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["/>
                            <m:endChr m:val="]"/>
                            <m:ctrlPr>
                              <a:rPr lang="en-US" altLang="zh-CN" sz="24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m>
                              <m:mPr>
                                <m:mcs>
                                  <m:mc>
                                    <m:mcPr>
                                      <m:count m:val="4"/>
                                      <m:mcJc m:val="center"/>
                                    </m:mcPr>
                                  </m:mc>
                                </m:mcs>
                                <m:ctrlPr>
                                  <a:rPr lang="en-US" altLang="zh-CN" sz="2400" i="1">
                                    <a:latin typeface="Cambria Math" panose="02040503050406030204" pitchFamily="18" charset="0"/>
                                  </a:rPr>
                                </m:ctrlPr>
                              </m:mPr>
                              <m:mr>
                                <m:e>
                                  <m:sSub>
                                    <m:sSubPr>
                                      <m:ctrlPr>
                                        <a:rPr lang="en-US" altLang="zh-CN" sz="24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altLang="zh-CN" sz="2400" i="1">
                                          <a:latin typeface="Cambria Math" panose="02040503050406030204" pitchFamily="18" charset="0"/>
                                        </a:rPr>
                                        <m:t>𝑧</m:t>
                                      </m:r>
                                    </m:e>
                                    <m:sub>
                                      <m:r>
                                        <a:rPr lang="en-US" altLang="zh-CN" sz="2400" i="1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</m:e>
                                <m:e>
                                  <m:sSub>
                                    <m:sSubPr>
                                      <m:ctrlPr>
                                        <a:rPr lang="en-US" altLang="zh-CN" sz="24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altLang="zh-CN" sz="2400" i="1">
                                          <a:latin typeface="Cambria Math" panose="02040503050406030204" pitchFamily="18" charset="0"/>
                                        </a:rPr>
                                        <m:t>𝑧</m:t>
                                      </m:r>
                                    </m:e>
                                    <m:sub>
                                      <m:r>
                                        <a:rPr lang="en-US" altLang="zh-CN" sz="2400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</m:e>
                                <m:e>
                                  <m:r>
                                    <a:rPr lang="en-US" altLang="zh-CN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⋯</m:t>
                                  </m:r>
                                </m:e>
                                <m:e>
                                  <m:sSub>
                                    <m:sSubPr>
                                      <m:ctrlPr>
                                        <a:rPr lang="en-US" altLang="zh-CN" sz="24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altLang="zh-CN" sz="2400" i="1">
                                          <a:latin typeface="Cambria Math" panose="02040503050406030204" pitchFamily="18" charset="0"/>
                                        </a:rPr>
                                        <m:t>𝑧</m:t>
                                      </m:r>
                                    </m:e>
                                    <m:sub>
                                      <m:r>
                                        <a:rPr lang="en-US" altLang="zh-CN" sz="2400" i="1">
                                          <a:latin typeface="Cambria Math" panose="02040503050406030204" pitchFamily="18" charset="0"/>
                                        </a:rPr>
                                        <m:t>𝑘</m:t>
                                      </m:r>
                                    </m:sub>
                                  </m:sSub>
                                </m:e>
                              </m:mr>
                            </m:m>
                          </m:e>
                        </m:d>
                      </m:e>
                      <m:sup>
                        <m:r>
                          <a:rPr lang="en-US" altLang="zh-CN" sz="2400" i="1">
                            <a:latin typeface="Cambria Math" panose="02040503050406030204" pitchFamily="18" charset="0"/>
                          </a:rPr>
                          <m:t>𝑇</m:t>
                        </m:r>
                      </m:sup>
                    </m:sSup>
                  </m:oMath>
                </a14:m>
                <a:r>
                  <a:rPr lang="zh-CN" altLang="en-US" sz="2400" dirty="0">
                    <a:ea typeface="微软雅黑" panose="020B0503020204020204" pitchFamily="34" charset="-122"/>
                  </a:rPr>
                  <a:t>，令</a:t>
                </a:r>
                <a:r>
                  <a:rPr lang="en-US" altLang="zh-CN" sz="2400" dirty="0">
                    <a:ea typeface="微软雅黑" panose="020B0503020204020204" pitchFamily="34" charset="-122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zh-CN" altLang="en-US" sz="2400" i="1">
                            <a:latin typeface="Cambria Math" panose="02040503050406030204" pitchFamily="18" charset="0"/>
                          </a:rPr>
                          <m:t>𝜎</m:t>
                        </m:r>
                      </m:e>
                      <m:sub>
                        <m:r>
                          <a:rPr lang="en-US" altLang="zh-CN" sz="2400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d>
                      <m:dPr>
                        <m:ctrlPr>
                          <a:rPr lang="en-US" altLang="zh-CN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sz="2400" b="1" i="1">
                            <a:latin typeface="Cambria Math" panose="02040503050406030204" pitchFamily="18" charset="0"/>
                          </a:rPr>
                          <m:t>𝒛</m:t>
                        </m:r>
                      </m:e>
                    </m:d>
                  </m:oMath>
                </a14:m>
                <a:r>
                  <a:rPr lang="zh-CN" altLang="en-US" sz="2400" dirty="0">
                    <a:ea typeface="微软雅黑" panose="020B0503020204020204" pitchFamily="34" charset="-122"/>
                  </a:rPr>
                  <a:t> 为</a:t>
                </a:r>
                <a:r>
                  <a:rPr lang="en-US" altLang="zh-CN" sz="2400" dirty="0" err="1">
                    <a:ea typeface="微软雅黑" panose="020B0503020204020204" pitchFamily="34" charset="-122"/>
                  </a:rPr>
                  <a:t>softmax</a:t>
                </a:r>
                <a:r>
                  <a:rPr lang="zh-CN" altLang="en-US" sz="2400" dirty="0">
                    <a:ea typeface="微软雅黑" panose="020B0503020204020204" pitchFamily="34" charset="-122"/>
                  </a:rPr>
                  <a:t>函数第</a:t>
                </a:r>
                <a:r>
                  <a:rPr lang="en-US" altLang="zh-CN" sz="2400" dirty="0">
                    <a:ea typeface="微软雅黑" panose="020B0503020204020204" pitchFamily="34" charset="-122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sz="2400" i="1">
                        <a:latin typeface="Cambria Math" panose="02040503050406030204" pitchFamily="18" charset="0"/>
                      </a:rPr>
                      <m:t>𝑖</m:t>
                    </m:r>
                  </m:oMath>
                </a14:m>
                <a:r>
                  <a:rPr lang="zh-CN" altLang="en-US" sz="2400" dirty="0">
                    <a:ea typeface="微软雅黑" panose="020B0503020204020204" pitchFamily="34" charset="-122"/>
                  </a:rPr>
                  <a:t>个输出，有</a:t>
                </a:r>
                <a:endParaRPr lang="en-US" altLang="zh-CN" sz="2400" dirty="0">
                  <a:ea typeface="微软雅黑" panose="020B0503020204020204" pitchFamily="34" charset="-122"/>
                </a:endParaRPr>
              </a:p>
              <a:p>
                <a:pPr>
                  <a:spcAft>
                    <a:spcPts val="12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zh-CN" altLang="en-US" sz="2400" i="1">
                              <a:latin typeface="Cambria Math" panose="02040503050406030204" pitchFamily="18" charset="0"/>
                            </a:rPr>
                            <m:t>𝜎</m:t>
                          </m:r>
                        </m:e>
                        <m:sub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d>
                        <m:dPr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CN" sz="2400" b="1" i="1">
                              <a:latin typeface="Cambria Math" panose="02040503050406030204" pitchFamily="18" charset="0"/>
                            </a:rPr>
                            <m:t>𝒛</m:t>
                          </m:r>
                        </m:e>
                      </m:d>
                      <m:r>
                        <a:rPr lang="en-US" altLang="zh-CN" sz="24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sSub>
                                <m:sSubPr>
                                  <m:ctrlP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  <m:t>𝑧</m:t>
                                  </m:r>
                                </m:e>
                                <m:sub>
                                  <m: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sup>
                          </m:sSup>
                        </m:num>
                        <m:den>
                          <m:nary>
                            <m:naryPr>
                              <m:chr m:val="∑"/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=1</m:t>
                              </m:r>
                            </m:sub>
                            <m:sup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sup>
                            <m:e>
                              <m:sSup>
                                <m:sSupPr>
                                  <m:ctrlP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p>
                                  <m:sSub>
                                    <m:sSubPr>
                                      <m:ctrlPr>
                                        <a:rPr lang="en-US" altLang="zh-CN" sz="24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altLang="zh-CN" sz="2400" i="1">
                                          <a:latin typeface="Cambria Math" panose="02040503050406030204" pitchFamily="18" charset="0"/>
                                        </a:rPr>
                                        <m:t>𝑧</m:t>
                                      </m:r>
                                    </m:e>
                                    <m:sub>
                                      <m:r>
                                        <a:rPr lang="en-US" altLang="zh-CN" sz="2400" i="1">
                                          <a:latin typeface="Cambria Math" panose="02040503050406030204" pitchFamily="18" charset="0"/>
                                        </a:rPr>
                                        <m:t>𝑗</m:t>
                                      </m:r>
                                    </m:sub>
                                  </m:sSub>
                                </m:sup>
                              </m:sSup>
                            </m:e>
                          </m:nary>
                        </m:den>
                      </m:f>
                      <m:r>
                        <a:rPr lang="en-US" altLang="zh-CN" sz="2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∈</m:t>
                      </m:r>
                      <m:d>
                        <m:dPr>
                          <m:ctrlPr>
                            <a:rPr lang="en-US" altLang="zh-CN" sz="24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CA" altLang="zh-CN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0,1</m:t>
                          </m:r>
                        </m:e>
                      </m:d>
                    </m:oMath>
                  </m:oMathPara>
                </a14:m>
                <a:endParaRPr lang="en-CA" altLang="zh-CN" sz="2400" dirty="0">
                  <a:ea typeface="微软雅黑" panose="020B0503020204020204" pitchFamily="34" charset="-122"/>
                </a:endParaRPr>
              </a:p>
              <a:p>
                <a:pPr marL="342900" indent="-342900">
                  <a:spcAft>
                    <a:spcPts val="1200"/>
                  </a:spcAft>
                  <a:buFont typeface="Arial" panose="020B0604020202020204" pitchFamily="34" charset="0"/>
                  <a:buChar char="•"/>
                </a:pPr>
                <a:r>
                  <a:rPr lang="en-US" altLang="zh-CN" sz="2400" dirty="0" err="1">
                    <a:ea typeface="微软雅黑" panose="020B0503020204020204" pitchFamily="34" charset="-122"/>
                  </a:rPr>
                  <a:t>Softmax</a:t>
                </a:r>
                <a:r>
                  <a:rPr lang="zh-CN" altLang="en-US" sz="2400" dirty="0">
                    <a:ea typeface="微软雅黑" panose="020B0503020204020204" pitchFamily="34" charset="-122"/>
                  </a:rPr>
                  <a:t>函数输出值非负，而且和为</a:t>
                </a:r>
                <a:r>
                  <a:rPr lang="en-US" altLang="zh-CN" sz="2400" dirty="0">
                    <a:ea typeface="微软雅黑" panose="020B0503020204020204" pitchFamily="34" charset="-122"/>
                  </a:rPr>
                  <a:t>1</a:t>
                </a:r>
                <a:r>
                  <a:rPr lang="zh-CN" altLang="en-US" sz="2400" dirty="0">
                    <a:ea typeface="微软雅黑" panose="020B0503020204020204" pitchFamily="34" charset="-122"/>
                  </a:rPr>
                  <a:t>，所以</a:t>
                </a:r>
                <a:r>
                  <a:rPr lang="en-US" altLang="zh-CN" sz="2400" dirty="0" err="1">
                    <a:ea typeface="微软雅黑" panose="020B0503020204020204" pitchFamily="34" charset="-122"/>
                  </a:rPr>
                  <a:t>softmax</a:t>
                </a:r>
                <a:r>
                  <a:rPr lang="zh-CN" altLang="en-US" sz="2400" dirty="0">
                    <a:ea typeface="微软雅黑" panose="020B0503020204020204" pitchFamily="34" charset="-122"/>
                  </a:rPr>
                  <a:t>函数适合表示概率。</a:t>
                </a:r>
              </a:p>
            </p:txBody>
          </p:sp>
        </mc:Choice>
        <mc:Fallback xmlns="">
          <p:sp>
            <p:nvSpPr>
              <p:cNvPr id="2" name="文本框 1">
                <a:extLst>
                  <a:ext uri="{FF2B5EF4-FFF2-40B4-BE49-F238E27FC236}">
                    <a16:creationId xmlns:a16="http://schemas.microsoft.com/office/drawing/2014/main" id="{2BD2918C-1EF7-4680-98EC-29C4806C88F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8155" y="895393"/>
                <a:ext cx="11698598" cy="5006627"/>
              </a:xfrm>
              <a:prstGeom prst="rect">
                <a:avLst/>
              </a:prstGeom>
              <a:blipFill>
                <a:blip r:embed="rId3"/>
                <a:stretch>
                  <a:fillRect l="-730" t="-1096" b="-1827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0" name="直接连接符 9">
            <a:extLst>
              <a:ext uri="{FF2B5EF4-FFF2-40B4-BE49-F238E27FC236}">
                <a16:creationId xmlns:a16="http://schemas.microsoft.com/office/drawing/2014/main" id="{A862F94E-AAB1-40F0-BF15-6965CE1234FC}"/>
              </a:ext>
            </a:extLst>
          </p:cNvPr>
          <p:cNvCxnSpPr>
            <a:cxnSpLocks/>
          </p:cNvCxnSpPr>
          <p:nvPr/>
        </p:nvCxnSpPr>
        <p:spPr>
          <a:xfrm>
            <a:off x="0" y="695771"/>
            <a:ext cx="12192000" cy="0"/>
          </a:xfrm>
          <a:prstGeom prst="line">
            <a:avLst/>
          </a:prstGeom>
          <a:ln w="50800">
            <a:gradFill flip="none" rotWithShape="1">
              <a:gsLst>
                <a:gs pos="0">
                  <a:srgbClr val="0000FF"/>
                </a:gs>
                <a:gs pos="100000">
                  <a:srgbClr val="A5D0FF"/>
                </a:gs>
              </a:gsLst>
              <a:lin ang="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文本框 13">
            <a:extLst>
              <a:ext uri="{FF2B5EF4-FFF2-40B4-BE49-F238E27FC236}">
                <a16:creationId xmlns:a16="http://schemas.microsoft.com/office/drawing/2014/main" id="{DC53A548-210B-4A2D-BBC7-A24CB159D2C9}"/>
              </a:ext>
            </a:extLst>
          </p:cNvPr>
          <p:cNvSpPr txBox="1"/>
          <p:nvPr/>
        </p:nvSpPr>
        <p:spPr>
          <a:xfrm>
            <a:off x="359911" y="65112"/>
            <a:ext cx="76135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altLang="zh-CN" sz="3200" b="1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2. </a:t>
            </a:r>
            <a:r>
              <a:rPr lang="zh-CN" altLang="en-US" sz="3200" b="1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多类别逻辑回归模型</a:t>
            </a:r>
            <a:endParaRPr lang="en-CA" altLang="zh-CN" sz="3200" b="1" dirty="0">
              <a:solidFill>
                <a:srgbClr val="0A05D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29364311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" name="直接连接符 14">
            <a:extLst>
              <a:ext uri="{FF2B5EF4-FFF2-40B4-BE49-F238E27FC236}">
                <a16:creationId xmlns:a16="http://schemas.microsoft.com/office/drawing/2014/main" id="{56CA09BB-8C98-4C6E-B4B6-D8E5559BCE24}"/>
              </a:ext>
            </a:extLst>
          </p:cNvPr>
          <p:cNvCxnSpPr>
            <a:cxnSpLocks/>
          </p:cNvCxnSpPr>
          <p:nvPr/>
        </p:nvCxnSpPr>
        <p:spPr>
          <a:xfrm>
            <a:off x="0" y="695771"/>
            <a:ext cx="12192000" cy="0"/>
          </a:xfrm>
          <a:prstGeom prst="line">
            <a:avLst/>
          </a:prstGeom>
          <a:ln w="50800">
            <a:gradFill flip="none" rotWithShape="1">
              <a:gsLst>
                <a:gs pos="0">
                  <a:srgbClr val="0000FF"/>
                </a:gs>
                <a:gs pos="100000">
                  <a:srgbClr val="A5D0FF"/>
                </a:gs>
              </a:gsLst>
              <a:lin ang="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文本框 17">
            <a:extLst>
              <a:ext uri="{FF2B5EF4-FFF2-40B4-BE49-F238E27FC236}">
                <a16:creationId xmlns:a16="http://schemas.microsoft.com/office/drawing/2014/main" id="{AC12C0DC-BE28-4284-928B-ADAA2ED942E2}"/>
              </a:ext>
            </a:extLst>
          </p:cNvPr>
          <p:cNvSpPr txBox="1"/>
          <p:nvPr/>
        </p:nvSpPr>
        <p:spPr>
          <a:xfrm>
            <a:off x="359911" y="65112"/>
            <a:ext cx="76135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altLang="zh-CN" sz="3200" b="1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2. </a:t>
            </a:r>
            <a:r>
              <a:rPr lang="zh-CN" altLang="en-US" sz="3200" b="1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多类别逻辑回归模型</a:t>
            </a:r>
            <a:endParaRPr lang="en-CA" altLang="zh-CN" sz="3200" b="1" dirty="0">
              <a:solidFill>
                <a:srgbClr val="0A05D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57" name="组合 56">
            <a:extLst>
              <a:ext uri="{FF2B5EF4-FFF2-40B4-BE49-F238E27FC236}">
                <a16:creationId xmlns:a16="http://schemas.microsoft.com/office/drawing/2014/main" id="{4A9DBCB2-5C7D-4779-AF49-3D720CED9352}"/>
              </a:ext>
            </a:extLst>
          </p:cNvPr>
          <p:cNvGrpSpPr>
            <a:grpSpLocks noChangeAspect="1"/>
          </p:cNvGrpSpPr>
          <p:nvPr/>
        </p:nvGrpSpPr>
        <p:grpSpPr>
          <a:xfrm>
            <a:off x="1347020" y="864263"/>
            <a:ext cx="7560000" cy="3507529"/>
            <a:chOff x="1019150" y="931767"/>
            <a:chExt cx="10571066" cy="4904551"/>
          </a:xfrm>
        </p:grpSpPr>
        <p:sp>
          <p:nvSpPr>
            <p:cNvPr id="58" name="矩形 57">
              <a:extLst>
                <a:ext uri="{FF2B5EF4-FFF2-40B4-BE49-F238E27FC236}">
                  <a16:creationId xmlns:a16="http://schemas.microsoft.com/office/drawing/2014/main" id="{6BB32661-1F8A-4A00-808E-21BFCAA9A669}"/>
                </a:ext>
              </a:extLst>
            </p:cNvPr>
            <p:cNvSpPr/>
            <p:nvPr/>
          </p:nvSpPr>
          <p:spPr>
            <a:xfrm>
              <a:off x="3590623" y="4956758"/>
              <a:ext cx="5252885" cy="302517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grpSp>
          <p:nvGrpSpPr>
            <p:cNvPr id="59" name="组合 58">
              <a:extLst>
                <a:ext uri="{FF2B5EF4-FFF2-40B4-BE49-F238E27FC236}">
                  <a16:creationId xmlns:a16="http://schemas.microsoft.com/office/drawing/2014/main" id="{DF825F3C-4AA1-4A55-84C2-1C56D9124988}"/>
                </a:ext>
              </a:extLst>
            </p:cNvPr>
            <p:cNvGrpSpPr/>
            <p:nvPr/>
          </p:nvGrpSpPr>
          <p:grpSpPr>
            <a:xfrm>
              <a:off x="7410116" y="1608084"/>
              <a:ext cx="914400" cy="3574500"/>
              <a:chOff x="6464710" y="1641750"/>
              <a:chExt cx="914400" cy="3574500"/>
            </a:xfrm>
            <a:solidFill>
              <a:srgbClr val="DED5FF"/>
            </a:solidFill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00" name="椭圆 99">
                    <a:extLst>
                      <a:ext uri="{FF2B5EF4-FFF2-40B4-BE49-F238E27FC236}">
                        <a16:creationId xmlns:a16="http://schemas.microsoft.com/office/drawing/2014/main" id="{83EF63C8-0EB6-42EA-A661-4A77C66A52C3}"/>
                      </a:ext>
                    </a:extLst>
                  </p:cNvPr>
                  <p:cNvSpPr/>
                  <p:nvPr/>
                </p:nvSpPr>
                <p:spPr>
                  <a:xfrm>
                    <a:off x="6464710" y="1641750"/>
                    <a:ext cx="914400" cy="914400"/>
                  </a:xfrm>
                  <a:prstGeom prst="ellipse">
                    <a:avLst/>
                  </a:prstGeom>
                  <a:grpFill/>
                  <a:ln w="381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en-US" altLang="zh-CN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zh-CN" altLang="en-US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𝜎</m:t>
                              </m:r>
                            </m:e>
                            <m:sub>
                              <m:r>
                                <a:rPr lang="en-US" altLang="zh-CN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altLang="zh-CN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altLang="zh-CN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𝒛</m:t>
                          </m:r>
                          <m:r>
                            <a:rPr lang="en-US" altLang="zh-CN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oMath>
                      </m:oMathPara>
                    </a14:m>
                    <a:endParaRPr lang="zh-CN" altLang="en-US" dirty="0">
                      <a:solidFill>
                        <a:schemeClr val="tx1"/>
                      </a:solidFill>
                      <a:ea typeface="微软雅黑" panose="020B0503020204020204" pitchFamily="34" charset="-122"/>
                    </a:endParaRPr>
                  </a:p>
                </p:txBody>
              </p:sp>
            </mc:Choice>
            <mc:Fallback xmlns="">
              <p:sp>
                <p:nvSpPr>
                  <p:cNvPr id="100" name="椭圆 99">
                    <a:extLst>
                      <a:ext uri="{FF2B5EF4-FFF2-40B4-BE49-F238E27FC236}">
                        <a16:creationId xmlns:a16="http://schemas.microsoft.com/office/drawing/2014/main" id="{83EF63C8-0EB6-42EA-A661-4A77C66A52C3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6464710" y="1641750"/>
                    <a:ext cx="914400" cy="914400"/>
                  </a:xfrm>
                  <a:prstGeom prst="ellipse">
                    <a:avLst/>
                  </a:prstGeom>
                  <a:blipFill>
                    <a:blip r:embed="rId3"/>
                    <a:stretch>
                      <a:fillRect l="-885" r="-885"/>
                    </a:stretch>
                  </a:blipFill>
                  <a:ln w="38100">
                    <a:solidFill>
                      <a:schemeClr val="tx1"/>
                    </a:solidFill>
                  </a:ln>
                </p:spPr>
                <p:txBody>
                  <a:bodyPr/>
                  <a:lstStyle/>
                  <a:p>
                    <a:r>
                      <a:rPr lang="en-CA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01" name="椭圆 100">
                    <a:extLst>
                      <a:ext uri="{FF2B5EF4-FFF2-40B4-BE49-F238E27FC236}">
                        <a16:creationId xmlns:a16="http://schemas.microsoft.com/office/drawing/2014/main" id="{EA831E25-D38E-4885-869A-D27C173002C1}"/>
                      </a:ext>
                    </a:extLst>
                  </p:cNvPr>
                  <p:cNvSpPr/>
                  <p:nvPr/>
                </p:nvSpPr>
                <p:spPr>
                  <a:xfrm>
                    <a:off x="6464710" y="2971800"/>
                    <a:ext cx="914400" cy="914400"/>
                  </a:xfrm>
                  <a:prstGeom prst="ellipse">
                    <a:avLst/>
                  </a:prstGeom>
                  <a:grpFill/>
                  <a:ln w="381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en-US" altLang="zh-CN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zh-CN" altLang="en-US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𝜎</m:t>
                              </m:r>
                            </m:e>
                            <m:sub>
                              <m:r>
                                <a:rPr lang="en-US" altLang="zh-CN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altLang="zh-CN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altLang="zh-CN" b="1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𝒛</m:t>
                          </m:r>
                          <m:r>
                            <a:rPr lang="en-US" altLang="zh-CN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oMath>
                      </m:oMathPara>
                    </a14:m>
                    <a:endParaRPr lang="zh-CN" altLang="en-US" dirty="0">
                      <a:solidFill>
                        <a:schemeClr val="tx1"/>
                      </a:solidFill>
                      <a:ea typeface="微软雅黑" panose="020B0503020204020204" pitchFamily="34" charset="-122"/>
                    </a:endParaRPr>
                  </a:p>
                </p:txBody>
              </p:sp>
            </mc:Choice>
            <mc:Fallback xmlns="">
              <p:sp>
                <p:nvSpPr>
                  <p:cNvPr id="101" name="椭圆 100">
                    <a:extLst>
                      <a:ext uri="{FF2B5EF4-FFF2-40B4-BE49-F238E27FC236}">
                        <a16:creationId xmlns:a16="http://schemas.microsoft.com/office/drawing/2014/main" id="{EA831E25-D38E-4885-869A-D27C173002C1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6464710" y="2971800"/>
                    <a:ext cx="914400" cy="914400"/>
                  </a:xfrm>
                  <a:prstGeom prst="ellipse">
                    <a:avLst/>
                  </a:prstGeom>
                  <a:blipFill>
                    <a:blip r:embed="rId4"/>
                    <a:stretch>
                      <a:fillRect l="-1770" r="-885"/>
                    </a:stretch>
                  </a:blipFill>
                  <a:ln w="38100">
                    <a:solidFill>
                      <a:schemeClr val="tx1"/>
                    </a:solidFill>
                  </a:ln>
                </p:spPr>
                <p:txBody>
                  <a:bodyPr/>
                  <a:lstStyle/>
                  <a:p>
                    <a:r>
                      <a:rPr lang="en-CA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02" name="椭圆 101">
                    <a:extLst>
                      <a:ext uri="{FF2B5EF4-FFF2-40B4-BE49-F238E27FC236}">
                        <a16:creationId xmlns:a16="http://schemas.microsoft.com/office/drawing/2014/main" id="{5AF58117-5C9D-479D-A638-E2A5CF49566C}"/>
                      </a:ext>
                    </a:extLst>
                  </p:cNvPr>
                  <p:cNvSpPr/>
                  <p:nvPr/>
                </p:nvSpPr>
                <p:spPr>
                  <a:xfrm>
                    <a:off x="6464710" y="4301850"/>
                    <a:ext cx="914400" cy="914400"/>
                  </a:xfrm>
                  <a:prstGeom prst="ellipse">
                    <a:avLst/>
                  </a:prstGeom>
                  <a:grpFill/>
                  <a:ln w="381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en-US" altLang="zh-CN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zh-CN" altLang="en-US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𝜎</m:t>
                              </m:r>
                            </m:e>
                            <m:sub>
                              <m:r>
                                <a:rPr lang="en-US" altLang="zh-CN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  <m:r>
                            <a:rPr lang="en-US" altLang="zh-CN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altLang="zh-CN" b="1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𝒛</m:t>
                          </m:r>
                          <m:r>
                            <a:rPr lang="en-US" altLang="zh-CN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oMath>
                      </m:oMathPara>
                    </a14:m>
                    <a:endParaRPr lang="zh-CN" altLang="en-US" dirty="0">
                      <a:solidFill>
                        <a:schemeClr val="tx1"/>
                      </a:solidFill>
                      <a:ea typeface="微软雅黑" panose="020B0503020204020204" pitchFamily="34" charset="-122"/>
                    </a:endParaRPr>
                  </a:p>
                </p:txBody>
              </p:sp>
            </mc:Choice>
            <mc:Fallback xmlns="">
              <p:sp>
                <p:nvSpPr>
                  <p:cNvPr id="102" name="椭圆 101">
                    <a:extLst>
                      <a:ext uri="{FF2B5EF4-FFF2-40B4-BE49-F238E27FC236}">
                        <a16:creationId xmlns:a16="http://schemas.microsoft.com/office/drawing/2014/main" id="{5AF58117-5C9D-479D-A638-E2A5CF49566C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6464710" y="4301850"/>
                    <a:ext cx="914400" cy="914400"/>
                  </a:xfrm>
                  <a:prstGeom prst="ellipse">
                    <a:avLst/>
                  </a:prstGeom>
                  <a:blipFill>
                    <a:blip r:embed="rId5"/>
                    <a:stretch>
                      <a:fillRect l="-1770" r="-885"/>
                    </a:stretch>
                  </a:blipFill>
                  <a:ln w="38100">
                    <a:solidFill>
                      <a:schemeClr val="tx1"/>
                    </a:solidFill>
                  </a:ln>
                </p:spPr>
                <p:txBody>
                  <a:bodyPr/>
                  <a:lstStyle/>
                  <a:p>
                    <a:r>
                      <a:rPr lang="en-CA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cxnSp>
          <p:nvCxnSpPr>
            <p:cNvPr id="60" name="直接箭头连接符 59">
              <a:extLst>
                <a:ext uri="{FF2B5EF4-FFF2-40B4-BE49-F238E27FC236}">
                  <a16:creationId xmlns:a16="http://schemas.microsoft.com/office/drawing/2014/main" id="{6EFF399D-CC15-4139-8805-DBB217487F38}"/>
                </a:ext>
              </a:extLst>
            </p:cNvPr>
            <p:cNvCxnSpPr>
              <a:cxnSpLocks/>
            </p:cNvCxnSpPr>
            <p:nvPr/>
          </p:nvCxnSpPr>
          <p:spPr>
            <a:xfrm>
              <a:off x="1933550" y="1388967"/>
              <a:ext cx="2217174" cy="676317"/>
            </a:xfrm>
            <a:prstGeom prst="straightConnector1">
              <a:avLst/>
            </a:prstGeom>
            <a:ln w="25400">
              <a:solidFill>
                <a:srgbClr val="0000FF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直接箭头连接符 60">
              <a:extLst>
                <a:ext uri="{FF2B5EF4-FFF2-40B4-BE49-F238E27FC236}">
                  <a16:creationId xmlns:a16="http://schemas.microsoft.com/office/drawing/2014/main" id="{0096240D-9087-4380-B560-12DD34F5199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933550" y="2212095"/>
              <a:ext cx="2217174" cy="329358"/>
            </a:xfrm>
            <a:prstGeom prst="straightConnector1">
              <a:avLst/>
            </a:prstGeom>
            <a:ln w="25400">
              <a:solidFill>
                <a:srgbClr val="0000FF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直接箭头连接符 61">
              <a:extLst>
                <a:ext uri="{FF2B5EF4-FFF2-40B4-BE49-F238E27FC236}">
                  <a16:creationId xmlns:a16="http://schemas.microsoft.com/office/drawing/2014/main" id="{D2597CDA-BB20-49FC-A0A7-30B1448FE9F2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904003" y="2303370"/>
              <a:ext cx="2284087" cy="1549163"/>
            </a:xfrm>
            <a:prstGeom prst="straightConnector1">
              <a:avLst/>
            </a:prstGeom>
            <a:ln w="25400">
              <a:solidFill>
                <a:srgbClr val="0000FF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直接箭头连接符 62">
              <a:extLst>
                <a:ext uri="{FF2B5EF4-FFF2-40B4-BE49-F238E27FC236}">
                  <a16:creationId xmlns:a16="http://schemas.microsoft.com/office/drawing/2014/main" id="{7C15F0C3-9DE9-4A58-95BC-7B3477333D34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799639" y="2388573"/>
              <a:ext cx="2484996" cy="2667256"/>
            </a:xfrm>
            <a:prstGeom prst="straightConnector1">
              <a:avLst/>
            </a:prstGeom>
            <a:ln w="25400">
              <a:solidFill>
                <a:srgbClr val="0000FF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直接箭头连接符 63">
              <a:extLst>
                <a:ext uri="{FF2B5EF4-FFF2-40B4-BE49-F238E27FC236}">
                  <a16:creationId xmlns:a16="http://schemas.microsoft.com/office/drawing/2014/main" id="{2E3FDB78-737E-4B12-A504-D64E81A30359}"/>
                </a:ext>
              </a:extLst>
            </p:cNvPr>
            <p:cNvCxnSpPr>
              <a:cxnSpLocks/>
            </p:cNvCxnSpPr>
            <p:nvPr/>
          </p:nvCxnSpPr>
          <p:spPr>
            <a:xfrm>
              <a:off x="4607924" y="1388967"/>
              <a:ext cx="0" cy="195201"/>
            </a:xfrm>
            <a:prstGeom prst="straightConnector1">
              <a:avLst/>
            </a:prstGeom>
            <a:ln w="25400">
              <a:solidFill>
                <a:srgbClr val="0000FF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直接箭头连接符 64">
              <a:extLst>
                <a:ext uri="{FF2B5EF4-FFF2-40B4-BE49-F238E27FC236}">
                  <a16:creationId xmlns:a16="http://schemas.microsoft.com/office/drawing/2014/main" id="{4BD1758F-C0F5-4793-BACE-F5EF3D2F4EB5}"/>
                </a:ext>
              </a:extLst>
            </p:cNvPr>
            <p:cNvCxnSpPr>
              <a:cxnSpLocks/>
            </p:cNvCxnSpPr>
            <p:nvPr/>
          </p:nvCxnSpPr>
          <p:spPr>
            <a:xfrm>
              <a:off x="1900093" y="1584168"/>
              <a:ext cx="2250631" cy="1592049"/>
            </a:xfrm>
            <a:prstGeom prst="straightConnector1">
              <a:avLst/>
            </a:prstGeom>
            <a:ln w="25400">
              <a:solidFill>
                <a:srgbClr val="0000FF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直接箭头连接符 65">
              <a:extLst>
                <a:ext uri="{FF2B5EF4-FFF2-40B4-BE49-F238E27FC236}">
                  <a16:creationId xmlns:a16="http://schemas.microsoft.com/office/drawing/2014/main" id="{6BBA066A-BC6B-4FF8-9537-2CF6C70058B6}"/>
                </a:ext>
              </a:extLst>
            </p:cNvPr>
            <p:cNvCxnSpPr>
              <a:cxnSpLocks/>
            </p:cNvCxnSpPr>
            <p:nvPr/>
          </p:nvCxnSpPr>
          <p:spPr>
            <a:xfrm>
              <a:off x="1933550" y="2719017"/>
              <a:ext cx="2217174" cy="676317"/>
            </a:xfrm>
            <a:prstGeom prst="straightConnector1">
              <a:avLst/>
            </a:prstGeom>
            <a:ln w="25400">
              <a:solidFill>
                <a:srgbClr val="0000FF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直接箭头连接符 66">
              <a:extLst>
                <a:ext uri="{FF2B5EF4-FFF2-40B4-BE49-F238E27FC236}">
                  <a16:creationId xmlns:a16="http://schemas.microsoft.com/office/drawing/2014/main" id="{4C4503E5-5C7F-4D8F-9AAE-1D447FE8904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933550" y="3505945"/>
              <a:ext cx="2217174" cy="543122"/>
            </a:xfrm>
            <a:prstGeom prst="straightConnector1">
              <a:avLst/>
            </a:prstGeom>
            <a:ln w="25400">
              <a:solidFill>
                <a:srgbClr val="0000FF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直接箭头连接符 67">
              <a:extLst>
                <a:ext uri="{FF2B5EF4-FFF2-40B4-BE49-F238E27FC236}">
                  <a16:creationId xmlns:a16="http://schemas.microsoft.com/office/drawing/2014/main" id="{6CDB4B64-4CFB-40F3-8F77-4500EF3441A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900093" y="3614451"/>
              <a:ext cx="2280178" cy="1624848"/>
            </a:xfrm>
            <a:prstGeom prst="straightConnector1">
              <a:avLst/>
            </a:prstGeom>
            <a:ln w="25400">
              <a:solidFill>
                <a:srgbClr val="0000FF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直接箭头连接符 68">
              <a:extLst>
                <a:ext uri="{FF2B5EF4-FFF2-40B4-BE49-F238E27FC236}">
                  <a16:creationId xmlns:a16="http://schemas.microsoft.com/office/drawing/2014/main" id="{C3DE2D8C-2D8A-4358-A76E-13CB534E24DC}"/>
                </a:ext>
              </a:extLst>
            </p:cNvPr>
            <p:cNvCxnSpPr>
              <a:cxnSpLocks/>
            </p:cNvCxnSpPr>
            <p:nvPr/>
          </p:nvCxnSpPr>
          <p:spPr>
            <a:xfrm>
              <a:off x="4595149" y="2719017"/>
              <a:ext cx="0" cy="205587"/>
            </a:xfrm>
            <a:prstGeom prst="straightConnector1">
              <a:avLst/>
            </a:prstGeom>
            <a:ln w="25400">
              <a:solidFill>
                <a:srgbClr val="0000FF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直接箭头连接符 69">
              <a:extLst>
                <a:ext uri="{FF2B5EF4-FFF2-40B4-BE49-F238E27FC236}">
                  <a16:creationId xmlns:a16="http://schemas.microsoft.com/office/drawing/2014/main" id="{5FAB729F-E172-4DFD-8DBC-3C66C5924507}"/>
                </a:ext>
              </a:extLst>
            </p:cNvPr>
            <p:cNvCxnSpPr>
              <a:cxnSpLocks/>
            </p:cNvCxnSpPr>
            <p:nvPr/>
          </p:nvCxnSpPr>
          <p:spPr>
            <a:xfrm>
              <a:off x="1799639" y="1712256"/>
              <a:ext cx="2351085" cy="2854344"/>
            </a:xfrm>
            <a:prstGeom prst="straightConnector1">
              <a:avLst/>
            </a:prstGeom>
            <a:ln w="25400">
              <a:solidFill>
                <a:srgbClr val="0000FF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直接箭头连接符 70">
              <a:extLst>
                <a:ext uri="{FF2B5EF4-FFF2-40B4-BE49-F238E27FC236}">
                  <a16:creationId xmlns:a16="http://schemas.microsoft.com/office/drawing/2014/main" id="{CAA6BD14-F1D2-4823-92A0-51F5D37807D0}"/>
                </a:ext>
              </a:extLst>
            </p:cNvPr>
            <p:cNvCxnSpPr>
              <a:cxnSpLocks/>
            </p:cNvCxnSpPr>
            <p:nvPr/>
          </p:nvCxnSpPr>
          <p:spPr>
            <a:xfrm>
              <a:off x="1900093" y="2938134"/>
              <a:ext cx="2250631" cy="1787250"/>
            </a:xfrm>
            <a:prstGeom prst="straightConnector1">
              <a:avLst/>
            </a:prstGeom>
            <a:ln w="25400">
              <a:solidFill>
                <a:srgbClr val="0000FF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直接箭头连接符 71">
              <a:extLst>
                <a:ext uri="{FF2B5EF4-FFF2-40B4-BE49-F238E27FC236}">
                  <a16:creationId xmlns:a16="http://schemas.microsoft.com/office/drawing/2014/main" id="{AC73A4F0-6820-494C-88F1-D94911973B1E}"/>
                </a:ext>
              </a:extLst>
            </p:cNvPr>
            <p:cNvCxnSpPr>
              <a:cxnSpLocks/>
            </p:cNvCxnSpPr>
            <p:nvPr/>
          </p:nvCxnSpPr>
          <p:spPr>
            <a:xfrm>
              <a:off x="1900093" y="4268184"/>
              <a:ext cx="2250631" cy="565116"/>
            </a:xfrm>
            <a:prstGeom prst="straightConnector1">
              <a:avLst/>
            </a:prstGeom>
            <a:ln w="25400">
              <a:solidFill>
                <a:srgbClr val="0000FF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直接箭头连接符 72">
              <a:extLst>
                <a:ext uri="{FF2B5EF4-FFF2-40B4-BE49-F238E27FC236}">
                  <a16:creationId xmlns:a16="http://schemas.microsoft.com/office/drawing/2014/main" id="{2A857C0F-03D5-4D64-BD3B-A006F9C7EBD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933550" y="4921918"/>
              <a:ext cx="2254540" cy="457200"/>
            </a:xfrm>
            <a:prstGeom prst="straightConnector1">
              <a:avLst/>
            </a:prstGeom>
            <a:ln w="25400">
              <a:solidFill>
                <a:srgbClr val="0000FF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直接箭头连接符 73">
              <a:extLst>
                <a:ext uri="{FF2B5EF4-FFF2-40B4-BE49-F238E27FC236}">
                  <a16:creationId xmlns:a16="http://schemas.microsoft.com/office/drawing/2014/main" id="{FD60436A-924F-4F76-8D4C-16AFE2C7037B}"/>
                </a:ext>
              </a:extLst>
            </p:cNvPr>
            <p:cNvCxnSpPr>
              <a:cxnSpLocks/>
            </p:cNvCxnSpPr>
            <p:nvPr/>
          </p:nvCxnSpPr>
          <p:spPr>
            <a:xfrm>
              <a:off x="4595149" y="4049067"/>
              <a:ext cx="12826" cy="219117"/>
            </a:xfrm>
            <a:prstGeom prst="straightConnector1">
              <a:avLst/>
            </a:prstGeom>
            <a:ln w="25400">
              <a:solidFill>
                <a:srgbClr val="0000FF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直接箭头连接符 74">
              <a:extLst>
                <a:ext uri="{FF2B5EF4-FFF2-40B4-BE49-F238E27FC236}">
                  <a16:creationId xmlns:a16="http://schemas.microsoft.com/office/drawing/2014/main" id="{62304CDF-0681-4594-ADDC-47D49E2B8981}"/>
                </a:ext>
              </a:extLst>
            </p:cNvPr>
            <p:cNvCxnSpPr>
              <a:cxnSpLocks/>
              <a:endCxn id="100" idx="2"/>
            </p:cNvCxnSpPr>
            <p:nvPr/>
          </p:nvCxnSpPr>
          <p:spPr>
            <a:xfrm>
              <a:off x="5065124" y="2065284"/>
              <a:ext cx="2344992" cy="0"/>
            </a:xfrm>
            <a:prstGeom prst="straightConnector1">
              <a:avLst/>
            </a:prstGeom>
            <a:ln w="25400">
              <a:solidFill>
                <a:srgbClr val="002060"/>
              </a:solidFill>
              <a:prstDash val="lgDash"/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直接箭头连接符 75">
              <a:extLst>
                <a:ext uri="{FF2B5EF4-FFF2-40B4-BE49-F238E27FC236}">
                  <a16:creationId xmlns:a16="http://schemas.microsoft.com/office/drawing/2014/main" id="{CE4045C0-389E-4A90-AF83-39E81B33172E}"/>
                </a:ext>
              </a:extLst>
            </p:cNvPr>
            <p:cNvCxnSpPr>
              <a:cxnSpLocks/>
            </p:cNvCxnSpPr>
            <p:nvPr/>
          </p:nvCxnSpPr>
          <p:spPr>
            <a:xfrm>
              <a:off x="5027758" y="2241763"/>
              <a:ext cx="2382358" cy="1014281"/>
            </a:xfrm>
            <a:prstGeom prst="straightConnector1">
              <a:avLst/>
            </a:prstGeom>
            <a:ln w="25400">
              <a:solidFill>
                <a:srgbClr val="002060"/>
              </a:solidFill>
              <a:prstDash val="lgDash"/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直接箭头连接符 76">
              <a:extLst>
                <a:ext uri="{FF2B5EF4-FFF2-40B4-BE49-F238E27FC236}">
                  <a16:creationId xmlns:a16="http://schemas.microsoft.com/office/drawing/2014/main" id="{9C944E1E-33B1-46F3-BCE9-CEB81FFDCAB4}"/>
                </a:ext>
              </a:extLst>
            </p:cNvPr>
            <p:cNvCxnSpPr>
              <a:cxnSpLocks/>
              <a:endCxn id="102" idx="1"/>
            </p:cNvCxnSpPr>
            <p:nvPr/>
          </p:nvCxnSpPr>
          <p:spPr>
            <a:xfrm>
              <a:off x="4931213" y="2388573"/>
              <a:ext cx="2612814" cy="2013522"/>
            </a:xfrm>
            <a:prstGeom prst="straightConnector1">
              <a:avLst/>
            </a:prstGeom>
            <a:ln w="25400">
              <a:solidFill>
                <a:srgbClr val="002060"/>
              </a:solidFill>
              <a:prstDash val="lgDash"/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直接箭头连接符 77">
              <a:extLst>
                <a:ext uri="{FF2B5EF4-FFF2-40B4-BE49-F238E27FC236}">
                  <a16:creationId xmlns:a16="http://schemas.microsoft.com/office/drawing/2014/main" id="{1AE82EF4-168A-48B9-80AD-F2F038B05DE7}"/>
                </a:ext>
              </a:extLst>
            </p:cNvPr>
            <p:cNvCxnSpPr>
              <a:cxnSpLocks/>
              <a:endCxn id="101" idx="2"/>
            </p:cNvCxnSpPr>
            <p:nvPr/>
          </p:nvCxnSpPr>
          <p:spPr>
            <a:xfrm>
              <a:off x="5065124" y="3365602"/>
              <a:ext cx="2344992" cy="29732"/>
            </a:xfrm>
            <a:prstGeom prst="straightConnector1">
              <a:avLst/>
            </a:prstGeom>
            <a:ln w="25400">
              <a:solidFill>
                <a:srgbClr val="002060"/>
              </a:solidFill>
              <a:prstDash val="lgDash"/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直接箭头连接符 78">
              <a:extLst>
                <a:ext uri="{FF2B5EF4-FFF2-40B4-BE49-F238E27FC236}">
                  <a16:creationId xmlns:a16="http://schemas.microsoft.com/office/drawing/2014/main" id="{E6DAA30D-DF59-413B-86A3-FBA31148FF2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027758" y="2212096"/>
              <a:ext cx="2382358" cy="998312"/>
            </a:xfrm>
            <a:prstGeom prst="straightConnector1">
              <a:avLst/>
            </a:prstGeom>
            <a:ln w="25400">
              <a:solidFill>
                <a:srgbClr val="002060"/>
              </a:solidFill>
              <a:prstDash val="lgDash"/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直接箭头连接符 79">
              <a:extLst>
                <a:ext uri="{FF2B5EF4-FFF2-40B4-BE49-F238E27FC236}">
                  <a16:creationId xmlns:a16="http://schemas.microsoft.com/office/drawing/2014/main" id="{EA26DD87-2AFE-442B-92E5-07C38EE367AE}"/>
                </a:ext>
              </a:extLst>
            </p:cNvPr>
            <p:cNvCxnSpPr>
              <a:cxnSpLocks/>
            </p:cNvCxnSpPr>
            <p:nvPr/>
          </p:nvCxnSpPr>
          <p:spPr>
            <a:xfrm>
              <a:off x="4998168" y="3614451"/>
              <a:ext cx="2411948" cy="952149"/>
            </a:xfrm>
            <a:prstGeom prst="straightConnector1">
              <a:avLst/>
            </a:prstGeom>
            <a:ln w="25400">
              <a:solidFill>
                <a:srgbClr val="002060"/>
              </a:solidFill>
              <a:prstDash val="lgDash"/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直接箭头连接符 80">
              <a:extLst>
                <a:ext uri="{FF2B5EF4-FFF2-40B4-BE49-F238E27FC236}">
                  <a16:creationId xmlns:a16="http://schemas.microsoft.com/office/drawing/2014/main" id="{434C0E1A-3BC2-4D43-AC98-2402F6D05F86}"/>
                </a:ext>
              </a:extLst>
            </p:cNvPr>
            <p:cNvCxnSpPr>
              <a:cxnSpLocks/>
              <a:endCxn id="100" idx="3"/>
            </p:cNvCxnSpPr>
            <p:nvPr/>
          </p:nvCxnSpPr>
          <p:spPr>
            <a:xfrm flipV="1">
              <a:off x="5027758" y="2388573"/>
              <a:ext cx="2516269" cy="2117460"/>
            </a:xfrm>
            <a:prstGeom prst="straightConnector1">
              <a:avLst/>
            </a:prstGeom>
            <a:ln w="25400">
              <a:solidFill>
                <a:srgbClr val="002060"/>
              </a:solidFill>
              <a:prstDash val="lgDash"/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直接箭头连接符 81">
              <a:extLst>
                <a:ext uri="{FF2B5EF4-FFF2-40B4-BE49-F238E27FC236}">
                  <a16:creationId xmlns:a16="http://schemas.microsoft.com/office/drawing/2014/main" id="{5A512560-7E6F-4CF8-9881-9CCB733BABC7}"/>
                </a:ext>
              </a:extLst>
            </p:cNvPr>
            <p:cNvCxnSpPr>
              <a:cxnSpLocks/>
            </p:cNvCxnSpPr>
            <p:nvPr/>
          </p:nvCxnSpPr>
          <p:spPr>
            <a:xfrm>
              <a:off x="5046441" y="4725384"/>
              <a:ext cx="2344992" cy="0"/>
            </a:xfrm>
            <a:prstGeom prst="straightConnector1">
              <a:avLst/>
            </a:prstGeom>
            <a:ln w="25400">
              <a:solidFill>
                <a:srgbClr val="002060"/>
              </a:solidFill>
              <a:prstDash val="lgDash"/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直接箭头连接符 82">
              <a:extLst>
                <a:ext uri="{FF2B5EF4-FFF2-40B4-BE49-F238E27FC236}">
                  <a16:creationId xmlns:a16="http://schemas.microsoft.com/office/drawing/2014/main" id="{29A83F52-1177-4FF5-AD96-34725BEA483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046441" y="3587499"/>
              <a:ext cx="2393265" cy="979103"/>
            </a:xfrm>
            <a:prstGeom prst="straightConnector1">
              <a:avLst/>
            </a:prstGeom>
            <a:ln w="25400">
              <a:solidFill>
                <a:srgbClr val="002060"/>
              </a:solidFill>
              <a:prstDash val="lgDash"/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84" name="组合 83">
              <a:extLst>
                <a:ext uri="{FF2B5EF4-FFF2-40B4-BE49-F238E27FC236}">
                  <a16:creationId xmlns:a16="http://schemas.microsoft.com/office/drawing/2014/main" id="{672AF209-CD0B-465A-8798-5053F23805C9}"/>
                </a:ext>
              </a:extLst>
            </p:cNvPr>
            <p:cNvGrpSpPr/>
            <p:nvPr/>
          </p:nvGrpSpPr>
          <p:grpSpPr>
            <a:xfrm>
              <a:off x="1019150" y="931767"/>
              <a:ext cx="914400" cy="4904551"/>
              <a:chOff x="2290917" y="1330345"/>
              <a:chExt cx="914400" cy="4904551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96" name="椭圆 95">
                    <a:extLst>
                      <a:ext uri="{FF2B5EF4-FFF2-40B4-BE49-F238E27FC236}">
                        <a16:creationId xmlns:a16="http://schemas.microsoft.com/office/drawing/2014/main" id="{91EB3FA2-5775-4B20-B9CE-56D52D52AB34}"/>
                      </a:ext>
                    </a:extLst>
                  </p:cNvPr>
                  <p:cNvSpPr/>
                  <p:nvPr/>
                </p:nvSpPr>
                <p:spPr>
                  <a:xfrm>
                    <a:off x="2290917" y="1330345"/>
                    <a:ext cx="914400" cy="914400"/>
                  </a:xfrm>
                  <a:prstGeom prst="ellipse">
                    <a:avLst/>
                  </a:prstGeom>
                  <a:solidFill>
                    <a:srgbClr val="FFFF94"/>
                  </a:solidFill>
                  <a:ln w="381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en-US" altLang="zh-CN" sz="240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altLang="zh-CN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oMath>
                      </m:oMathPara>
                    </a14:m>
                    <a:endParaRPr lang="zh-CN" altLang="en-US" sz="2400" dirty="0">
                      <a:solidFill>
                        <a:schemeClr val="tx1"/>
                      </a:solidFill>
                      <a:ea typeface="微软雅黑" panose="020B0503020204020204" pitchFamily="34" charset="-122"/>
                    </a:endParaRPr>
                  </a:p>
                </p:txBody>
              </p:sp>
            </mc:Choice>
            <mc:Fallback xmlns="">
              <p:sp>
                <p:nvSpPr>
                  <p:cNvPr id="96" name="椭圆 95">
                    <a:extLst>
                      <a:ext uri="{FF2B5EF4-FFF2-40B4-BE49-F238E27FC236}">
                        <a16:creationId xmlns:a16="http://schemas.microsoft.com/office/drawing/2014/main" id="{91EB3FA2-5775-4B20-B9CE-56D52D52AB34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290917" y="1330345"/>
                    <a:ext cx="914400" cy="914400"/>
                  </a:xfrm>
                  <a:prstGeom prst="ellipse">
                    <a:avLst/>
                  </a:prstGeom>
                  <a:blipFill>
                    <a:blip r:embed="rId6"/>
                    <a:stretch>
                      <a:fillRect/>
                    </a:stretch>
                  </a:blipFill>
                  <a:ln w="38100">
                    <a:solidFill>
                      <a:schemeClr val="tx1"/>
                    </a:solidFill>
                  </a:ln>
                </p:spPr>
                <p:txBody>
                  <a:bodyPr/>
                  <a:lstStyle/>
                  <a:p>
                    <a:r>
                      <a:rPr lang="en-CA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97" name="椭圆 96">
                    <a:extLst>
                      <a:ext uri="{FF2B5EF4-FFF2-40B4-BE49-F238E27FC236}">
                        <a16:creationId xmlns:a16="http://schemas.microsoft.com/office/drawing/2014/main" id="{A0BF0CA3-605A-4453-BFDE-D2A612E5C41B}"/>
                      </a:ext>
                    </a:extLst>
                  </p:cNvPr>
                  <p:cNvSpPr/>
                  <p:nvPr/>
                </p:nvSpPr>
                <p:spPr>
                  <a:xfrm>
                    <a:off x="2290917" y="2660395"/>
                    <a:ext cx="914400" cy="914400"/>
                  </a:xfrm>
                  <a:prstGeom prst="ellipse">
                    <a:avLst/>
                  </a:prstGeom>
                  <a:solidFill>
                    <a:srgbClr val="FFFF94"/>
                  </a:solidFill>
                  <a:ln w="381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en-US" altLang="zh-CN" sz="240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2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altLang="zh-CN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oMath>
                      </m:oMathPara>
                    </a14:m>
                    <a:endParaRPr lang="zh-CN" altLang="en-US" sz="2400" dirty="0">
                      <a:solidFill>
                        <a:schemeClr val="tx1"/>
                      </a:solidFill>
                      <a:ea typeface="微软雅黑" panose="020B0503020204020204" pitchFamily="34" charset="-122"/>
                    </a:endParaRPr>
                  </a:p>
                </p:txBody>
              </p:sp>
            </mc:Choice>
            <mc:Fallback xmlns="">
              <p:sp>
                <p:nvSpPr>
                  <p:cNvPr id="97" name="椭圆 96">
                    <a:extLst>
                      <a:ext uri="{FF2B5EF4-FFF2-40B4-BE49-F238E27FC236}">
                        <a16:creationId xmlns:a16="http://schemas.microsoft.com/office/drawing/2014/main" id="{A0BF0CA3-605A-4453-BFDE-D2A612E5C41B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290917" y="2660395"/>
                    <a:ext cx="914400" cy="914400"/>
                  </a:xfrm>
                  <a:prstGeom prst="ellipse">
                    <a:avLst/>
                  </a:prstGeom>
                  <a:blipFill>
                    <a:blip r:embed="rId7"/>
                    <a:stretch>
                      <a:fillRect/>
                    </a:stretch>
                  </a:blipFill>
                  <a:ln w="38100">
                    <a:solidFill>
                      <a:schemeClr val="tx1"/>
                    </a:solidFill>
                  </a:ln>
                </p:spPr>
                <p:txBody>
                  <a:bodyPr/>
                  <a:lstStyle/>
                  <a:p>
                    <a:r>
                      <a:rPr lang="en-CA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98" name="椭圆 97">
                    <a:extLst>
                      <a:ext uri="{FF2B5EF4-FFF2-40B4-BE49-F238E27FC236}">
                        <a16:creationId xmlns:a16="http://schemas.microsoft.com/office/drawing/2014/main" id="{E4E3479A-7470-403C-AE2E-B8C7014F29A1}"/>
                      </a:ext>
                    </a:extLst>
                  </p:cNvPr>
                  <p:cNvSpPr/>
                  <p:nvPr/>
                </p:nvSpPr>
                <p:spPr>
                  <a:xfrm>
                    <a:off x="2290917" y="3990445"/>
                    <a:ext cx="914400" cy="914400"/>
                  </a:xfrm>
                  <a:prstGeom prst="ellipse">
                    <a:avLst/>
                  </a:prstGeom>
                  <a:solidFill>
                    <a:srgbClr val="FFFF94"/>
                  </a:solidFill>
                  <a:ln w="381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en-US" altLang="zh-CN" sz="240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2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altLang="zh-CN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</m:oMath>
                      </m:oMathPara>
                    </a14:m>
                    <a:endParaRPr lang="zh-CN" altLang="en-US" sz="2400" dirty="0">
                      <a:solidFill>
                        <a:schemeClr val="tx1"/>
                      </a:solidFill>
                      <a:ea typeface="微软雅黑" panose="020B0503020204020204" pitchFamily="34" charset="-122"/>
                    </a:endParaRPr>
                  </a:p>
                </p:txBody>
              </p:sp>
            </mc:Choice>
            <mc:Fallback xmlns="">
              <p:sp>
                <p:nvSpPr>
                  <p:cNvPr id="98" name="椭圆 97">
                    <a:extLst>
                      <a:ext uri="{FF2B5EF4-FFF2-40B4-BE49-F238E27FC236}">
                        <a16:creationId xmlns:a16="http://schemas.microsoft.com/office/drawing/2014/main" id="{E4E3479A-7470-403C-AE2E-B8C7014F29A1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290917" y="3990445"/>
                    <a:ext cx="914400" cy="914400"/>
                  </a:xfrm>
                  <a:prstGeom prst="ellipse">
                    <a:avLst/>
                  </a:prstGeom>
                  <a:blipFill>
                    <a:blip r:embed="rId8"/>
                    <a:stretch>
                      <a:fillRect/>
                    </a:stretch>
                  </a:blipFill>
                  <a:ln w="38100">
                    <a:solidFill>
                      <a:schemeClr val="tx1"/>
                    </a:solidFill>
                  </a:ln>
                </p:spPr>
                <p:txBody>
                  <a:bodyPr/>
                  <a:lstStyle/>
                  <a:p>
                    <a:r>
                      <a:rPr lang="en-CA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99" name="椭圆 98">
                    <a:extLst>
                      <a:ext uri="{FF2B5EF4-FFF2-40B4-BE49-F238E27FC236}">
                        <a16:creationId xmlns:a16="http://schemas.microsoft.com/office/drawing/2014/main" id="{4CDCA6E6-EA64-420B-B1FA-FB8BB8E20C1A}"/>
                      </a:ext>
                    </a:extLst>
                  </p:cNvPr>
                  <p:cNvSpPr/>
                  <p:nvPr/>
                </p:nvSpPr>
                <p:spPr>
                  <a:xfrm>
                    <a:off x="2290917" y="5320496"/>
                    <a:ext cx="914400" cy="914400"/>
                  </a:xfrm>
                  <a:prstGeom prst="ellipse">
                    <a:avLst/>
                  </a:prstGeom>
                  <a:solidFill>
                    <a:srgbClr val="FFFF94"/>
                  </a:solidFill>
                  <a:ln w="381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en-US" altLang="zh-CN" sz="240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2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altLang="zh-CN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sub>
                          </m:sSub>
                        </m:oMath>
                      </m:oMathPara>
                    </a14:m>
                    <a:endParaRPr lang="zh-CN" altLang="en-US" sz="2400" dirty="0">
                      <a:solidFill>
                        <a:schemeClr val="tx1"/>
                      </a:solidFill>
                      <a:ea typeface="微软雅黑" panose="020B0503020204020204" pitchFamily="34" charset="-122"/>
                    </a:endParaRPr>
                  </a:p>
                </p:txBody>
              </p:sp>
            </mc:Choice>
            <mc:Fallback xmlns="">
              <p:sp>
                <p:nvSpPr>
                  <p:cNvPr id="99" name="椭圆 98">
                    <a:extLst>
                      <a:ext uri="{FF2B5EF4-FFF2-40B4-BE49-F238E27FC236}">
                        <a16:creationId xmlns:a16="http://schemas.microsoft.com/office/drawing/2014/main" id="{4CDCA6E6-EA64-420B-B1FA-FB8BB8E20C1A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290917" y="5320496"/>
                    <a:ext cx="914400" cy="914400"/>
                  </a:xfrm>
                  <a:prstGeom prst="ellipse">
                    <a:avLst/>
                  </a:prstGeom>
                  <a:blipFill>
                    <a:blip r:embed="rId9"/>
                    <a:stretch>
                      <a:fillRect/>
                    </a:stretch>
                  </a:blipFill>
                  <a:ln w="38100">
                    <a:solidFill>
                      <a:schemeClr val="tx1"/>
                    </a:solidFill>
                  </a:ln>
                </p:spPr>
                <p:txBody>
                  <a:bodyPr/>
                  <a:lstStyle/>
                  <a:p>
                    <a:r>
                      <a:rPr lang="en-CA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grpSp>
          <p:nvGrpSpPr>
            <p:cNvPr id="85" name="组合 84">
              <a:extLst>
                <a:ext uri="{FF2B5EF4-FFF2-40B4-BE49-F238E27FC236}">
                  <a16:creationId xmlns:a16="http://schemas.microsoft.com/office/drawing/2014/main" id="{9BA431D1-01AD-4018-BF70-367773F73007}"/>
                </a:ext>
              </a:extLst>
            </p:cNvPr>
            <p:cNvGrpSpPr/>
            <p:nvPr/>
          </p:nvGrpSpPr>
          <p:grpSpPr>
            <a:xfrm>
              <a:off x="4150724" y="1608084"/>
              <a:ext cx="914400" cy="3574500"/>
              <a:chOff x="6464710" y="1641750"/>
              <a:chExt cx="914400" cy="3574500"/>
            </a:xfrm>
            <a:solidFill>
              <a:srgbClr val="A8EFC6"/>
            </a:solidFill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93" name="椭圆 92">
                    <a:extLst>
                      <a:ext uri="{FF2B5EF4-FFF2-40B4-BE49-F238E27FC236}">
                        <a16:creationId xmlns:a16="http://schemas.microsoft.com/office/drawing/2014/main" id="{38F3BB81-A3EE-4A5C-968A-E8C739ABD7C6}"/>
                      </a:ext>
                    </a:extLst>
                  </p:cNvPr>
                  <p:cNvSpPr/>
                  <p:nvPr/>
                </p:nvSpPr>
                <p:spPr>
                  <a:xfrm>
                    <a:off x="6464710" y="1641750"/>
                    <a:ext cx="914400" cy="914400"/>
                  </a:xfrm>
                  <a:prstGeom prst="ellipse">
                    <a:avLst/>
                  </a:prstGeom>
                  <a:grpFill/>
                  <a:ln w="381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en-US" altLang="zh-CN" sz="240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en-US" altLang="zh-CN" sz="2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oMath>
                      </m:oMathPara>
                    </a14:m>
                    <a:endParaRPr lang="zh-CN" altLang="en-US" sz="2400" dirty="0">
                      <a:solidFill>
                        <a:schemeClr val="tx1"/>
                      </a:solidFill>
                      <a:ea typeface="微软雅黑" panose="020B0503020204020204" pitchFamily="34" charset="-122"/>
                    </a:endParaRPr>
                  </a:p>
                </p:txBody>
              </p:sp>
            </mc:Choice>
            <mc:Fallback xmlns="">
              <p:sp>
                <p:nvSpPr>
                  <p:cNvPr id="93" name="椭圆 92">
                    <a:extLst>
                      <a:ext uri="{FF2B5EF4-FFF2-40B4-BE49-F238E27FC236}">
                        <a16:creationId xmlns:a16="http://schemas.microsoft.com/office/drawing/2014/main" id="{38F3BB81-A3EE-4A5C-968A-E8C739ABD7C6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6464710" y="1641750"/>
                    <a:ext cx="914400" cy="914400"/>
                  </a:xfrm>
                  <a:prstGeom prst="ellipse">
                    <a:avLst/>
                  </a:prstGeom>
                  <a:blipFill>
                    <a:blip r:embed="rId10"/>
                    <a:stretch>
                      <a:fillRect/>
                    </a:stretch>
                  </a:blipFill>
                  <a:ln w="38100">
                    <a:solidFill>
                      <a:schemeClr val="tx1"/>
                    </a:solidFill>
                  </a:ln>
                </p:spPr>
                <p:txBody>
                  <a:bodyPr/>
                  <a:lstStyle/>
                  <a:p>
                    <a:r>
                      <a:rPr lang="en-CA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94" name="椭圆 93">
                    <a:extLst>
                      <a:ext uri="{FF2B5EF4-FFF2-40B4-BE49-F238E27FC236}">
                        <a16:creationId xmlns:a16="http://schemas.microsoft.com/office/drawing/2014/main" id="{8014B1D5-B99D-4822-A9AD-465BA8E07962}"/>
                      </a:ext>
                    </a:extLst>
                  </p:cNvPr>
                  <p:cNvSpPr/>
                  <p:nvPr/>
                </p:nvSpPr>
                <p:spPr>
                  <a:xfrm>
                    <a:off x="6464710" y="2971800"/>
                    <a:ext cx="914400" cy="914400"/>
                  </a:xfrm>
                  <a:prstGeom prst="ellipse">
                    <a:avLst/>
                  </a:prstGeom>
                  <a:grpFill/>
                  <a:ln w="381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en-US" altLang="zh-CN" sz="240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2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en-US" altLang="zh-CN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oMath>
                      </m:oMathPara>
                    </a14:m>
                    <a:endParaRPr lang="zh-CN" altLang="en-US" sz="2400" dirty="0">
                      <a:solidFill>
                        <a:schemeClr val="tx1"/>
                      </a:solidFill>
                      <a:ea typeface="微软雅黑" panose="020B0503020204020204" pitchFamily="34" charset="-122"/>
                    </a:endParaRPr>
                  </a:p>
                </p:txBody>
              </p:sp>
            </mc:Choice>
            <mc:Fallback xmlns="">
              <p:sp>
                <p:nvSpPr>
                  <p:cNvPr id="94" name="椭圆 93">
                    <a:extLst>
                      <a:ext uri="{FF2B5EF4-FFF2-40B4-BE49-F238E27FC236}">
                        <a16:creationId xmlns:a16="http://schemas.microsoft.com/office/drawing/2014/main" id="{8014B1D5-B99D-4822-A9AD-465BA8E07962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6464710" y="2971800"/>
                    <a:ext cx="914400" cy="914400"/>
                  </a:xfrm>
                  <a:prstGeom prst="ellipse">
                    <a:avLst/>
                  </a:prstGeom>
                  <a:blipFill>
                    <a:blip r:embed="rId11"/>
                    <a:stretch>
                      <a:fillRect/>
                    </a:stretch>
                  </a:blipFill>
                  <a:ln w="38100">
                    <a:solidFill>
                      <a:schemeClr val="tx1"/>
                    </a:solidFill>
                  </a:ln>
                </p:spPr>
                <p:txBody>
                  <a:bodyPr/>
                  <a:lstStyle/>
                  <a:p>
                    <a:r>
                      <a:rPr lang="en-CA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95" name="椭圆 94">
                    <a:extLst>
                      <a:ext uri="{FF2B5EF4-FFF2-40B4-BE49-F238E27FC236}">
                        <a16:creationId xmlns:a16="http://schemas.microsoft.com/office/drawing/2014/main" id="{82C1AD5B-8A7F-4C55-B90E-2AA95DBC6775}"/>
                      </a:ext>
                    </a:extLst>
                  </p:cNvPr>
                  <p:cNvSpPr/>
                  <p:nvPr/>
                </p:nvSpPr>
                <p:spPr>
                  <a:xfrm>
                    <a:off x="6464710" y="4301850"/>
                    <a:ext cx="914400" cy="914400"/>
                  </a:xfrm>
                  <a:prstGeom prst="ellipse">
                    <a:avLst/>
                  </a:prstGeom>
                  <a:grpFill/>
                  <a:ln w="381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en-US" altLang="zh-CN" sz="240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2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en-US" altLang="zh-CN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</m:oMath>
                      </m:oMathPara>
                    </a14:m>
                    <a:endParaRPr lang="zh-CN" altLang="en-US" sz="2400" dirty="0">
                      <a:solidFill>
                        <a:schemeClr val="tx1"/>
                      </a:solidFill>
                      <a:ea typeface="微软雅黑" panose="020B0503020204020204" pitchFamily="34" charset="-122"/>
                    </a:endParaRPr>
                  </a:p>
                </p:txBody>
              </p:sp>
            </mc:Choice>
            <mc:Fallback xmlns="">
              <p:sp>
                <p:nvSpPr>
                  <p:cNvPr id="95" name="椭圆 94">
                    <a:extLst>
                      <a:ext uri="{FF2B5EF4-FFF2-40B4-BE49-F238E27FC236}">
                        <a16:creationId xmlns:a16="http://schemas.microsoft.com/office/drawing/2014/main" id="{82C1AD5B-8A7F-4C55-B90E-2AA95DBC6775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6464710" y="4301850"/>
                    <a:ext cx="914400" cy="914400"/>
                  </a:xfrm>
                  <a:prstGeom prst="ellipse">
                    <a:avLst/>
                  </a:prstGeom>
                  <a:blipFill>
                    <a:blip r:embed="rId12"/>
                    <a:stretch>
                      <a:fillRect/>
                    </a:stretch>
                  </a:blipFill>
                  <a:ln w="38100">
                    <a:solidFill>
                      <a:schemeClr val="tx1"/>
                    </a:solidFill>
                  </a:ln>
                </p:spPr>
                <p:txBody>
                  <a:bodyPr/>
                  <a:lstStyle/>
                  <a:p>
                    <a:r>
                      <a:rPr lang="en-CA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cxnSp>
          <p:nvCxnSpPr>
            <p:cNvPr id="86" name="直接箭头连接符 85">
              <a:extLst>
                <a:ext uri="{FF2B5EF4-FFF2-40B4-BE49-F238E27FC236}">
                  <a16:creationId xmlns:a16="http://schemas.microsoft.com/office/drawing/2014/main" id="{DB65518B-B202-4C0E-A211-3AFBF25A870B}"/>
                </a:ext>
              </a:extLst>
            </p:cNvPr>
            <p:cNvCxnSpPr>
              <a:cxnSpLocks/>
            </p:cNvCxnSpPr>
            <p:nvPr/>
          </p:nvCxnSpPr>
          <p:spPr>
            <a:xfrm>
              <a:off x="8324516" y="2065284"/>
              <a:ext cx="373626" cy="0"/>
            </a:xfrm>
            <a:prstGeom prst="straightConnector1">
              <a:avLst/>
            </a:prstGeom>
            <a:ln w="25400">
              <a:solidFill>
                <a:srgbClr val="002060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直接箭头连接符 86">
              <a:extLst>
                <a:ext uri="{FF2B5EF4-FFF2-40B4-BE49-F238E27FC236}">
                  <a16:creationId xmlns:a16="http://schemas.microsoft.com/office/drawing/2014/main" id="{64E57330-1860-4DBD-8B9E-57CCA1349914}"/>
                </a:ext>
              </a:extLst>
            </p:cNvPr>
            <p:cNvCxnSpPr>
              <a:cxnSpLocks/>
            </p:cNvCxnSpPr>
            <p:nvPr/>
          </p:nvCxnSpPr>
          <p:spPr>
            <a:xfrm>
              <a:off x="8349095" y="3395334"/>
              <a:ext cx="373626" cy="0"/>
            </a:xfrm>
            <a:prstGeom prst="straightConnector1">
              <a:avLst/>
            </a:prstGeom>
            <a:ln w="25400">
              <a:solidFill>
                <a:srgbClr val="002060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直接箭头连接符 87">
              <a:extLst>
                <a:ext uri="{FF2B5EF4-FFF2-40B4-BE49-F238E27FC236}">
                  <a16:creationId xmlns:a16="http://schemas.microsoft.com/office/drawing/2014/main" id="{D4A86103-EA9B-45F4-AD8D-1A86F2625437}"/>
                </a:ext>
              </a:extLst>
            </p:cNvPr>
            <p:cNvCxnSpPr>
              <a:cxnSpLocks/>
            </p:cNvCxnSpPr>
            <p:nvPr/>
          </p:nvCxnSpPr>
          <p:spPr>
            <a:xfrm>
              <a:off x="8324516" y="4725384"/>
              <a:ext cx="373626" cy="0"/>
            </a:xfrm>
            <a:prstGeom prst="straightConnector1">
              <a:avLst/>
            </a:prstGeom>
            <a:ln w="25400">
              <a:solidFill>
                <a:srgbClr val="002060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89" name="组合 88">
              <a:extLst>
                <a:ext uri="{FF2B5EF4-FFF2-40B4-BE49-F238E27FC236}">
                  <a16:creationId xmlns:a16="http://schemas.microsoft.com/office/drawing/2014/main" id="{76DF34A1-985C-46D6-9586-CE84242991F5}"/>
                </a:ext>
              </a:extLst>
            </p:cNvPr>
            <p:cNvGrpSpPr/>
            <p:nvPr/>
          </p:nvGrpSpPr>
          <p:grpSpPr>
            <a:xfrm>
              <a:off x="8747300" y="1608084"/>
              <a:ext cx="2842916" cy="3631416"/>
              <a:chOff x="8740873" y="1651584"/>
              <a:chExt cx="2842916" cy="3631416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90" name="文本框 89">
                    <a:extLst>
                      <a:ext uri="{FF2B5EF4-FFF2-40B4-BE49-F238E27FC236}">
                        <a16:creationId xmlns:a16="http://schemas.microsoft.com/office/drawing/2014/main" id="{BCDAE23C-FC85-48AA-8107-7C5F614C24CB}"/>
                      </a:ext>
                    </a:extLst>
                  </p:cNvPr>
                  <p:cNvSpPr txBox="1"/>
                  <p:nvPr/>
                </p:nvSpPr>
                <p:spPr>
                  <a:xfrm>
                    <a:off x="8791893" y="1651584"/>
                    <a:ext cx="2601892" cy="910295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f>
                            <m:fPr>
                              <m:ctrlPr>
                                <a:rPr lang="en-US" altLang="zh-CN" sz="240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p>
                                  <m:sSub>
                                    <m:sSubPr>
                                      <m:ctrlPr>
                                        <a:rPr lang="en-US" altLang="zh-CN" sz="24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altLang="zh-CN" sz="2400" i="1">
                                          <a:latin typeface="Cambria Math" panose="02040503050406030204" pitchFamily="18" charset="0"/>
                                        </a:rPr>
                                        <m:t>𝑧</m:t>
                                      </m:r>
                                    </m:e>
                                    <m:sub>
                                      <m:r>
                                        <a:rPr lang="en-US" altLang="zh-CN" sz="2400" i="1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</m:sup>
                              </m:sSup>
                            </m:num>
                            <m:den>
                              <m:sSup>
                                <m:sSupPr>
                                  <m:ctrlP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p>
                                  <m:sSub>
                                    <m:sSubPr>
                                      <m:ctrlPr>
                                        <a:rPr lang="en-US" altLang="zh-CN" sz="24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altLang="zh-CN" sz="2400" i="1">
                                          <a:latin typeface="Cambria Math" panose="02040503050406030204" pitchFamily="18" charset="0"/>
                                        </a:rPr>
                                        <m:t>𝑧</m:t>
                                      </m:r>
                                    </m:e>
                                    <m:sub>
                                      <m:r>
                                        <a:rPr lang="en-US" altLang="zh-CN" sz="2400" i="1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</m:sup>
                              </m:sSup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p>
                                <m:sSupPr>
                                  <m:ctrlP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p>
                                  <m:sSub>
                                    <m:sSubPr>
                                      <m:ctrlPr>
                                        <a:rPr lang="en-US" altLang="zh-CN" sz="24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altLang="zh-CN" sz="2400" i="1">
                                          <a:latin typeface="Cambria Math" panose="02040503050406030204" pitchFamily="18" charset="0"/>
                                        </a:rPr>
                                        <m:t>𝑧</m:t>
                                      </m:r>
                                    </m:e>
                                    <m:sub>
                                      <m:r>
                                        <a:rPr lang="en-US" altLang="zh-CN" sz="2400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</m:sup>
                              </m:sSup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p>
                                <m:sSupPr>
                                  <m:ctrlP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p>
                                  <m:sSub>
                                    <m:sSubPr>
                                      <m:ctrlPr>
                                        <a:rPr lang="en-US" altLang="zh-CN" sz="24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altLang="zh-CN" sz="2400" i="1">
                                          <a:latin typeface="Cambria Math" panose="02040503050406030204" pitchFamily="18" charset="0"/>
                                        </a:rPr>
                                        <m:t>𝑧</m:t>
                                      </m:r>
                                    </m:e>
                                    <m:sub>
                                      <m:r>
                                        <a:rPr lang="en-US" altLang="zh-CN" sz="2400" i="1">
                                          <a:latin typeface="Cambria Math" panose="02040503050406030204" pitchFamily="18" charset="0"/>
                                        </a:rPr>
                                        <m:t>3</m:t>
                                      </m:r>
                                    </m:sub>
                                  </m:sSub>
                                </m:sup>
                              </m:sSup>
                            </m:den>
                          </m:f>
                        </m:oMath>
                      </m:oMathPara>
                    </a14:m>
                    <a:endParaRPr lang="zh-CN" altLang="en-US" sz="2800" dirty="0">
                      <a:ea typeface="微软雅黑" panose="020B0503020204020204" pitchFamily="34" charset="-122"/>
                    </a:endParaRPr>
                  </a:p>
                </p:txBody>
              </p:sp>
            </mc:Choice>
            <mc:Fallback xmlns="">
              <p:sp>
                <p:nvSpPr>
                  <p:cNvPr id="90" name="文本框 89">
                    <a:extLst>
                      <a:ext uri="{FF2B5EF4-FFF2-40B4-BE49-F238E27FC236}">
                        <a16:creationId xmlns:a16="http://schemas.microsoft.com/office/drawing/2014/main" id="{BCDAE23C-FC85-48AA-8107-7C5F614C24CB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8791893" y="1651584"/>
                    <a:ext cx="2601892" cy="910295"/>
                  </a:xfrm>
                  <a:prstGeom prst="rect">
                    <a:avLst/>
                  </a:prstGeom>
                  <a:blipFill>
                    <a:blip r:embed="rId13"/>
                    <a:stretch>
                      <a:fillRect l="-328" r="-5246" b="-8411"/>
                    </a:stretch>
                  </a:blipFill>
                </p:spPr>
                <p:txBody>
                  <a:bodyPr/>
                  <a:lstStyle/>
                  <a:p>
                    <a:r>
                      <a:rPr lang="en-CA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91" name="矩形 90">
                    <a:extLst>
                      <a:ext uri="{FF2B5EF4-FFF2-40B4-BE49-F238E27FC236}">
                        <a16:creationId xmlns:a16="http://schemas.microsoft.com/office/drawing/2014/main" id="{64E509DD-85C7-4650-BA3F-585634795BA7}"/>
                      </a:ext>
                    </a:extLst>
                  </p:cNvPr>
                  <p:cNvSpPr/>
                  <p:nvPr/>
                </p:nvSpPr>
                <p:spPr>
                  <a:xfrm>
                    <a:off x="8740873" y="2927110"/>
                    <a:ext cx="2837019" cy="1027857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f>
                            <m:fPr>
                              <m:ctrlPr>
                                <a:rPr lang="en-US" altLang="zh-CN" sz="240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p>
                                  <m:sSub>
                                    <m:sSubPr>
                                      <m:ctrlPr>
                                        <a:rPr lang="en-US" altLang="zh-CN" sz="24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altLang="zh-CN" sz="2400" i="1">
                                          <a:latin typeface="Cambria Math" panose="02040503050406030204" pitchFamily="18" charset="0"/>
                                        </a:rPr>
                                        <m:t>𝑧</m:t>
                                      </m:r>
                                    </m:e>
                                    <m:sub>
                                      <m:r>
                                        <a:rPr lang="en-US" altLang="zh-CN" sz="2400" b="0" i="1" smtClean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</m:sup>
                              </m:sSup>
                            </m:num>
                            <m:den>
                              <m:sSup>
                                <m:sSupPr>
                                  <m:ctrlP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p>
                                  <m:sSub>
                                    <m:sSubPr>
                                      <m:ctrlPr>
                                        <a:rPr lang="en-US" altLang="zh-CN" sz="24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altLang="zh-CN" sz="2400" i="1">
                                          <a:latin typeface="Cambria Math" panose="02040503050406030204" pitchFamily="18" charset="0"/>
                                        </a:rPr>
                                        <m:t>𝑧</m:t>
                                      </m:r>
                                    </m:e>
                                    <m:sub>
                                      <m:r>
                                        <a:rPr lang="en-US" altLang="zh-CN" sz="2400" i="1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</m:sup>
                              </m:sSup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p>
                                <m:sSupPr>
                                  <m:ctrlP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p>
                                  <m:sSub>
                                    <m:sSubPr>
                                      <m:ctrlPr>
                                        <a:rPr lang="en-US" altLang="zh-CN" sz="24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altLang="zh-CN" sz="2400" i="1">
                                          <a:latin typeface="Cambria Math" panose="02040503050406030204" pitchFamily="18" charset="0"/>
                                        </a:rPr>
                                        <m:t>𝑧</m:t>
                                      </m:r>
                                    </m:e>
                                    <m:sub>
                                      <m:r>
                                        <a:rPr lang="en-US" altLang="zh-CN" sz="2400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</m:sup>
                              </m:sSup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p>
                                <m:sSupPr>
                                  <m:ctrlP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p>
                                  <m:sSub>
                                    <m:sSubPr>
                                      <m:ctrlPr>
                                        <a:rPr lang="en-US" altLang="zh-CN" sz="24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altLang="zh-CN" sz="2400" i="1">
                                          <a:latin typeface="Cambria Math" panose="02040503050406030204" pitchFamily="18" charset="0"/>
                                        </a:rPr>
                                        <m:t>𝑧</m:t>
                                      </m:r>
                                    </m:e>
                                    <m:sub>
                                      <m:r>
                                        <a:rPr lang="en-US" altLang="zh-CN" sz="2400" i="1">
                                          <a:latin typeface="Cambria Math" panose="02040503050406030204" pitchFamily="18" charset="0"/>
                                        </a:rPr>
                                        <m:t>3</m:t>
                                      </m:r>
                                    </m:sub>
                                  </m:sSub>
                                </m:sup>
                              </m:sSup>
                            </m:den>
                          </m:f>
                        </m:oMath>
                      </m:oMathPara>
                    </a14:m>
                    <a:endParaRPr lang="zh-CN" altLang="en-US" sz="2800" dirty="0">
                      <a:ea typeface="微软雅黑" panose="020B0503020204020204" pitchFamily="34" charset="-122"/>
                    </a:endParaRPr>
                  </a:p>
                </p:txBody>
              </p:sp>
            </mc:Choice>
            <mc:Fallback xmlns="">
              <p:sp>
                <p:nvSpPr>
                  <p:cNvPr id="91" name="矩形 90">
                    <a:extLst>
                      <a:ext uri="{FF2B5EF4-FFF2-40B4-BE49-F238E27FC236}">
                        <a16:creationId xmlns:a16="http://schemas.microsoft.com/office/drawing/2014/main" id="{64E509DD-85C7-4650-BA3F-585634795BA7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8740873" y="2927110"/>
                    <a:ext cx="2837019" cy="1027857"/>
                  </a:xfrm>
                  <a:prstGeom prst="rect">
                    <a:avLst/>
                  </a:prstGeom>
                  <a:blipFill>
                    <a:blip r:embed="rId14"/>
                    <a:stretch>
                      <a:fillRect r="-1205" b="-2500"/>
                    </a:stretch>
                  </a:blipFill>
                </p:spPr>
                <p:txBody>
                  <a:bodyPr/>
                  <a:lstStyle/>
                  <a:p>
                    <a:r>
                      <a:rPr lang="en-CA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92" name="矩形 91">
                    <a:extLst>
                      <a:ext uri="{FF2B5EF4-FFF2-40B4-BE49-F238E27FC236}">
                        <a16:creationId xmlns:a16="http://schemas.microsoft.com/office/drawing/2014/main" id="{5805FD62-1B9B-45ED-AC15-57D7E8347982}"/>
                      </a:ext>
                    </a:extLst>
                  </p:cNvPr>
                  <p:cNvSpPr/>
                  <p:nvPr/>
                </p:nvSpPr>
                <p:spPr>
                  <a:xfrm>
                    <a:off x="8746771" y="4255143"/>
                    <a:ext cx="2837018" cy="1027857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f>
                            <m:fPr>
                              <m:ctrlPr>
                                <a:rPr lang="en-US" altLang="zh-CN" sz="240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p>
                                  <m:sSub>
                                    <m:sSubPr>
                                      <m:ctrlPr>
                                        <a:rPr lang="en-US" altLang="zh-CN" sz="24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altLang="zh-CN" sz="2400" i="1">
                                          <a:latin typeface="Cambria Math" panose="02040503050406030204" pitchFamily="18" charset="0"/>
                                        </a:rPr>
                                        <m:t>𝑧</m:t>
                                      </m:r>
                                    </m:e>
                                    <m:sub>
                                      <m:r>
                                        <a:rPr lang="en-US" altLang="zh-CN" sz="2400" b="0" i="1" smtClean="0">
                                          <a:latin typeface="Cambria Math" panose="02040503050406030204" pitchFamily="18" charset="0"/>
                                        </a:rPr>
                                        <m:t>3</m:t>
                                      </m:r>
                                    </m:sub>
                                  </m:sSub>
                                </m:sup>
                              </m:sSup>
                            </m:num>
                            <m:den>
                              <m:sSup>
                                <m:sSupPr>
                                  <m:ctrlP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p>
                                  <m:sSub>
                                    <m:sSubPr>
                                      <m:ctrlPr>
                                        <a:rPr lang="en-US" altLang="zh-CN" sz="24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altLang="zh-CN" sz="2400" i="1">
                                          <a:latin typeface="Cambria Math" panose="02040503050406030204" pitchFamily="18" charset="0"/>
                                        </a:rPr>
                                        <m:t>𝑧</m:t>
                                      </m:r>
                                    </m:e>
                                    <m:sub>
                                      <m:r>
                                        <a:rPr lang="en-US" altLang="zh-CN" sz="2400" i="1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</m:sup>
                              </m:sSup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p>
                                <m:sSupPr>
                                  <m:ctrlP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p>
                                  <m:sSub>
                                    <m:sSubPr>
                                      <m:ctrlPr>
                                        <a:rPr lang="en-US" altLang="zh-CN" sz="24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altLang="zh-CN" sz="2400" i="1">
                                          <a:latin typeface="Cambria Math" panose="02040503050406030204" pitchFamily="18" charset="0"/>
                                        </a:rPr>
                                        <m:t>𝑧</m:t>
                                      </m:r>
                                    </m:e>
                                    <m:sub>
                                      <m:r>
                                        <a:rPr lang="en-US" altLang="zh-CN" sz="2400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</m:sup>
                              </m:sSup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p>
                                <m:sSupPr>
                                  <m:ctrlP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p>
                                  <m:sSub>
                                    <m:sSubPr>
                                      <m:ctrlPr>
                                        <a:rPr lang="en-US" altLang="zh-CN" sz="24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altLang="zh-CN" sz="2400" i="1">
                                          <a:latin typeface="Cambria Math" panose="02040503050406030204" pitchFamily="18" charset="0"/>
                                        </a:rPr>
                                        <m:t>𝑧</m:t>
                                      </m:r>
                                    </m:e>
                                    <m:sub>
                                      <m:r>
                                        <a:rPr lang="en-US" altLang="zh-CN" sz="2400" i="1">
                                          <a:latin typeface="Cambria Math" panose="02040503050406030204" pitchFamily="18" charset="0"/>
                                        </a:rPr>
                                        <m:t>3</m:t>
                                      </m:r>
                                    </m:sub>
                                  </m:sSub>
                                </m:sup>
                              </m:sSup>
                            </m:den>
                          </m:f>
                        </m:oMath>
                      </m:oMathPara>
                    </a14:m>
                    <a:endParaRPr lang="zh-CN" altLang="en-US" sz="2800" dirty="0">
                      <a:ea typeface="微软雅黑" panose="020B0503020204020204" pitchFamily="34" charset="-122"/>
                    </a:endParaRPr>
                  </a:p>
                </p:txBody>
              </p:sp>
            </mc:Choice>
            <mc:Fallback xmlns="">
              <p:sp>
                <p:nvSpPr>
                  <p:cNvPr id="92" name="矩形 91">
                    <a:extLst>
                      <a:ext uri="{FF2B5EF4-FFF2-40B4-BE49-F238E27FC236}">
                        <a16:creationId xmlns:a16="http://schemas.microsoft.com/office/drawing/2014/main" id="{5805FD62-1B9B-45ED-AC15-57D7E8347982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8746771" y="4255143"/>
                    <a:ext cx="2837018" cy="1027857"/>
                  </a:xfrm>
                  <a:prstGeom prst="rect">
                    <a:avLst/>
                  </a:prstGeom>
                  <a:blipFill>
                    <a:blip r:embed="rId15"/>
                    <a:stretch>
                      <a:fillRect r="-1201" b="-2500"/>
                    </a:stretch>
                  </a:blipFill>
                </p:spPr>
                <p:txBody>
                  <a:bodyPr/>
                  <a:lstStyle/>
                  <a:p>
                    <a:r>
                      <a:rPr lang="en-CA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</p:grpSp>
      <mc:AlternateContent xmlns:mc="http://schemas.openxmlformats.org/markup-compatibility/2006">
        <mc:Choice xmlns:a14="http://schemas.microsoft.com/office/drawing/2010/main" Requires="a14">
          <p:sp>
            <p:nvSpPr>
              <p:cNvPr id="4" name="矩形 3">
                <a:extLst>
                  <a:ext uri="{FF2B5EF4-FFF2-40B4-BE49-F238E27FC236}">
                    <a16:creationId xmlns:a16="http://schemas.microsoft.com/office/drawing/2014/main" id="{8BB92F74-9DF3-43BE-A9D8-48D0D180B4B1}"/>
                  </a:ext>
                </a:extLst>
              </p:cNvPr>
              <p:cNvSpPr/>
              <p:nvPr/>
            </p:nvSpPr>
            <p:spPr>
              <a:xfrm>
                <a:off x="2241194" y="4477704"/>
                <a:ext cx="5622437" cy="230832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CA" altLang="zh-CN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zh-CN" altLang="en-US" sz="2400" i="1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𝜔</m:t>
                          </m:r>
                        </m:e>
                        <m:sub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1</m:t>
                          </m:r>
                          <m:r>
                            <a:rPr lang="en-CA" altLang="zh-CN" sz="2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CA" altLang="zh-CN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CA" altLang="zh-CN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zh-CN" altLang="en-US" sz="2400" i="1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𝜔</m:t>
                          </m:r>
                        </m:e>
                        <m:sub>
                          <m:r>
                            <a:rPr lang="en-CA" altLang="zh-CN" sz="2400" b="0" i="1" smtClean="0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1</m:t>
                          </m:r>
                          <m:r>
                            <a:rPr lang="en-CA" altLang="zh-CN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CA" altLang="zh-CN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CA" altLang="zh-CN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CA" altLang="zh-CN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CA" altLang="zh-CN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⋯</m:t>
                      </m:r>
                      <m:r>
                        <a:rPr lang="en-CA" altLang="zh-CN" sz="2400" b="0" i="0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zh-CN" altLang="en-US" sz="2400" i="1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𝜔</m:t>
                          </m:r>
                        </m:e>
                        <m:sub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1</m:t>
                          </m:r>
                          <m:r>
                            <a:rPr lang="en-CA" altLang="zh-CN" sz="2400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sub>
                      </m:sSub>
                      <m:sSub>
                        <m:sSubPr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CA" altLang="zh-CN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CA" altLang="zh-CN" sz="2400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sub>
                      </m:sSub>
                      <m:r>
                        <a:rPr lang="en-CA" altLang="zh-CN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CA" altLang="zh-CN" sz="2400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b>
                          <m:r>
                            <a:rPr lang="en-CA" altLang="zh-CN" sz="2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CA" sz="2400" dirty="0"/>
              </a:p>
              <a:p>
                <a:pPr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en-CA" altLang="zh-CN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CA" altLang="zh-CN" sz="2400" i="1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zh-CN" altLang="en-US" sz="2400" i="1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𝜔</m:t>
                          </m:r>
                        </m:e>
                        <m:sub>
                          <m:r>
                            <a:rPr lang="en-CA" altLang="zh-CN" sz="2400" b="0" i="1" smtClean="0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2</m:t>
                          </m:r>
                          <m:r>
                            <a:rPr lang="en-CA" altLang="zh-CN" sz="24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CA" altLang="zh-CN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CA" altLang="zh-CN" sz="2400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zh-CN" altLang="en-US" sz="2400" i="1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𝜔</m:t>
                          </m:r>
                        </m:e>
                        <m:sub>
                          <m:r>
                            <a:rPr lang="en-CA" altLang="zh-CN" sz="2400" b="0" i="1" smtClean="0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2</m:t>
                          </m:r>
                          <m:r>
                            <a:rPr lang="en-CA" altLang="zh-CN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CA" altLang="zh-CN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CA" altLang="zh-CN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CA" altLang="zh-CN" sz="2400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CA" altLang="zh-CN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⋯</m:t>
                      </m:r>
                      <m:r>
                        <a:rPr lang="en-CA" altLang="zh-CN" sz="240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zh-CN" altLang="en-US" sz="2400" i="1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𝜔</m:t>
                          </m:r>
                        </m:e>
                        <m:sub>
                          <m:r>
                            <a:rPr lang="en-CA" altLang="zh-CN" sz="2400" b="0" i="1" smtClean="0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2</m:t>
                          </m:r>
                          <m:r>
                            <a:rPr lang="en-CA" altLang="zh-CN" sz="2400" b="0" i="1" smtClean="0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𝑚</m:t>
                          </m:r>
                        </m:sub>
                      </m:sSub>
                      <m:sSub>
                        <m:sSubPr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CA" altLang="zh-CN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CA" altLang="zh-CN" sz="2400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sub>
                      </m:sSub>
                      <m:r>
                        <a:rPr lang="en-CA" altLang="zh-CN" sz="2400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CA" altLang="zh-CN" sz="2400" i="1"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b>
                          <m:r>
                            <a:rPr lang="en-CA" altLang="zh-CN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CA" sz="2400" dirty="0"/>
              </a:p>
              <a:p>
                <a:pPr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sz="2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⋮</m:t>
                      </m:r>
                    </m:oMath>
                  </m:oMathPara>
                </a14:m>
                <a:endParaRPr lang="en-CA" sz="2400" dirty="0"/>
              </a:p>
              <a:p>
                <a:pPr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en-CA" altLang="zh-CN" sz="2400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</m:sub>
                      </m:sSub>
                      <m:r>
                        <a:rPr lang="en-CA" altLang="zh-CN" sz="2400" i="1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zh-CN" altLang="en-US" sz="2400" i="1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𝜔</m:t>
                          </m:r>
                        </m:e>
                        <m:sub>
                          <m:r>
                            <a:rPr lang="en-CA" altLang="zh-CN" sz="2400" b="0" i="1" smtClean="0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𝑘</m:t>
                          </m:r>
                          <m:r>
                            <a:rPr lang="en-CA" altLang="zh-CN" sz="24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CA" altLang="zh-CN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CA" altLang="zh-CN" sz="2400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zh-CN" altLang="en-US" sz="2400" i="1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𝜔</m:t>
                          </m:r>
                        </m:e>
                        <m:sub>
                          <m:r>
                            <a:rPr lang="en-CA" altLang="zh-CN" sz="2400" b="0" i="1" smtClean="0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𝑘</m:t>
                          </m:r>
                          <m:r>
                            <a:rPr lang="en-CA" altLang="zh-CN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CA" altLang="zh-CN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CA" altLang="zh-CN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CA" altLang="zh-CN" sz="2400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CA" altLang="zh-CN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⋯</m:t>
                      </m:r>
                      <m:r>
                        <a:rPr lang="en-CA" altLang="zh-CN" sz="240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zh-CN" altLang="en-US" sz="2400" i="1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𝜔</m:t>
                          </m:r>
                        </m:e>
                        <m:sub>
                          <m:r>
                            <a:rPr lang="en-CA" altLang="zh-CN" sz="2400" b="0" i="1" smtClean="0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𝑘𝑚</m:t>
                          </m:r>
                        </m:sub>
                      </m:sSub>
                      <m:sSub>
                        <m:sSubPr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CA" altLang="zh-CN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CA" altLang="zh-CN" sz="2400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sub>
                      </m:sSub>
                      <m:r>
                        <a:rPr lang="en-CA" altLang="zh-CN" sz="2400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CA" altLang="zh-CN" sz="2400" i="1"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b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</m:sub>
                      </m:sSub>
                    </m:oMath>
                  </m:oMathPara>
                </a14:m>
                <a:endParaRPr lang="en-CA" sz="2400" dirty="0"/>
              </a:p>
            </p:txBody>
          </p:sp>
        </mc:Choice>
        <mc:Fallback>
          <p:sp>
            <p:nvSpPr>
              <p:cNvPr id="4" name="矩形 3">
                <a:extLst>
                  <a:ext uri="{FF2B5EF4-FFF2-40B4-BE49-F238E27FC236}">
                    <a16:creationId xmlns:a16="http://schemas.microsoft.com/office/drawing/2014/main" id="{8BB92F74-9DF3-43BE-A9D8-48D0D180B4B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41194" y="4477704"/>
                <a:ext cx="5622437" cy="2308324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43519719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" name="直接连接符 14">
            <a:extLst>
              <a:ext uri="{FF2B5EF4-FFF2-40B4-BE49-F238E27FC236}">
                <a16:creationId xmlns:a16="http://schemas.microsoft.com/office/drawing/2014/main" id="{56CA09BB-8C98-4C6E-B4B6-D8E5559BCE24}"/>
              </a:ext>
            </a:extLst>
          </p:cNvPr>
          <p:cNvCxnSpPr>
            <a:cxnSpLocks/>
          </p:cNvCxnSpPr>
          <p:nvPr/>
        </p:nvCxnSpPr>
        <p:spPr>
          <a:xfrm>
            <a:off x="0" y="695771"/>
            <a:ext cx="12192000" cy="0"/>
          </a:xfrm>
          <a:prstGeom prst="line">
            <a:avLst/>
          </a:prstGeom>
          <a:ln w="50800">
            <a:gradFill flip="none" rotWithShape="1">
              <a:gsLst>
                <a:gs pos="0">
                  <a:srgbClr val="0000FF"/>
                </a:gs>
                <a:gs pos="100000">
                  <a:srgbClr val="A5D0FF"/>
                </a:gs>
              </a:gsLst>
              <a:lin ang="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文本框 17">
            <a:extLst>
              <a:ext uri="{FF2B5EF4-FFF2-40B4-BE49-F238E27FC236}">
                <a16:creationId xmlns:a16="http://schemas.microsoft.com/office/drawing/2014/main" id="{AC12C0DC-BE28-4284-928B-ADAA2ED942E2}"/>
              </a:ext>
            </a:extLst>
          </p:cNvPr>
          <p:cNvSpPr txBox="1"/>
          <p:nvPr/>
        </p:nvSpPr>
        <p:spPr>
          <a:xfrm>
            <a:off x="359911" y="65112"/>
            <a:ext cx="76135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altLang="zh-CN" sz="3200" b="1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2. </a:t>
            </a:r>
            <a:r>
              <a:rPr lang="zh-CN" altLang="en-US" sz="3200" b="1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多类别逻辑回归模型</a:t>
            </a:r>
            <a:endParaRPr lang="en-CA" altLang="zh-CN" sz="3200" b="1" dirty="0">
              <a:solidFill>
                <a:srgbClr val="0A05D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矩形 1">
                <a:extLst>
                  <a:ext uri="{FF2B5EF4-FFF2-40B4-BE49-F238E27FC236}">
                    <a16:creationId xmlns:a16="http://schemas.microsoft.com/office/drawing/2014/main" id="{4AF57E30-8C25-4B43-8F85-5C79AB5EACF2}"/>
                  </a:ext>
                </a:extLst>
              </p:cNvPr>
              <p:cNvSpPr/>
              <p:nvPr/>
            </p:nvSpPr>
            <p:spPr>
              <a:xfrm>
                <a:off x="7087133" y="678188"/>
                <a:ext cx="1533177" cy="234512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altLang="zh-CN" sz="2400" i="1" smtClean="0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sSubSupPr>
                        <m:e>
                          <m:sSub>
                            <m:sSubPr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altLang="zh-CN" sz="2400" b="1" i="1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zh-CN" altLang="en-US" sz="2400" b="1" i="1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𝝎</m:t>
                          </m:r>
                        </m:e>
                        <m:sub>
                          <m:r>
                            <a:rPr lang="en-US" altLang="zh-CN" sz="2400" i="1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1</m:t>
                          </m:r>
                        </m:sub>
                        <m:sup>
                          <m:r>
                            <a:rPr lang="en-US" altLang="zh-CN" sz="2400" i="1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𝑇</m:t>
                          </m:r>
                        </m:sup>
                      </m:sSubSup>
                      <m:r>
                        <a:rPr lang="en-US" altLang="zh-CN" sz="2400" b="1" i="1"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𝒙</m:t>
                      </m:r>
                    </m:oMath>
                  </m:oMathPara>
                </a14:m>
                <a:endParaRPr lang="en-CA" altLang="zh-CN" sz="2400" b="1" dirty="0">
                  <a:ea typeface="微软雅黑" panose="020B0503020204020204" pitchFamily="34" charset="-122"/>
                </a:endParaRPr>
              </a:p>
              <a:p>
                <a:pPr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altLang="zh-CN" sz="2400" i="1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sSubSupPr>
                        <m:e>
                          <m:sSub>
                            <m:sSubPr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en-CA" altLang="zh-CN" sz="2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altLang="zh-CN" sz="2400" b="1" i="1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zh-CN" altLang="en-US" sz="2400" b="1" i="1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𝝎</m:t>
                          </m:r>
                        </m:e>
                        <m:sub>
                          <m:r>
                            <a:rPr lang="en-CA" altLang="zh-CN" sz="2400" b="0" i="1" smtClean="0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2</m:t>
                          </m:r>
                        </m:sub>
                        <m:sup>
                          <m:r>
                            <a:rPr lang="en-US" altLang="zh-CN" sz="2400" i="1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𝑇</m:t>
                          </m:r>
                        </m:sup>
                      </m:sSubSup>
                      <m:r>
                        <a:rPr lang="en-US" altLang="zh-CN" sz="2400" b="1" i="1"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𝒙</m:t>
                      </m:r>
                    </m:oMath>
                  </m:oMathPara>
                </a14:m>
                <a:endParaRPr lang="en-CA" sz="2400" dirty="0"/>
              </a:p>
              <a:p>
                <a:pPr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⋮</m:t>
                      </m:r>
                    </m:oMath>
                  </m:oMathPara>
                </a14:m>
                <a:endParaRPr lang="en-US" altLang="zh-CN" sz="2400" i="1" dirty="0">
                  <a:latin typeface="Cambria Math" panose="02040503050406030204" pitchFamily="18" charset="0"/>
                  <a:ea typeface="微软雅黑" panose="020B0503020204020204" pitchFamily="34" charset="-122"/>
                </a:endParaRPr>
              </a:p>
              <a:p>
                <a:pPr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altLang="zh-CN" sz="2400" i="1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sSubSupPr>
                        <m:e>
                          <m:sSub>
                            <m:sSubPr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en-CA" altLang="zh-CN" sz="2400" b="0" i="1" smtClean="0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sub>
                          </m:sSub>
                          <m:r>
                            <a:rPr lang="en-US" altLang="zh-CN" sz="2400" b="1" i="1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zh-CN" altLang="en-US" sz="2400" b="1" i="1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𝝎</m:t>
                          </m:r>
                        </m:e>
                        <m:sub>
                          <m:r>
                            <a:rPr lang="en-CA" altLang="zh-CN" sz="2400" b="0" i="1" smtClean="0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𝑘</m:t>
                          </m:r>
                        </m:sub>
                        <m:sup>
                          <m:r>
                            <a:rPr lang="en-US" altLang="zh-CN" sz="2400" i="1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𝑇</m:t>
                          </m:r>
                        </m:sup>
                      </m:sSubSup>
                      <m:r>
                        <a:rPr lang="en-US" altLang="zh-CN" sz="2400" b="1" i="1"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𝒙</m:t>
                      </m:r>
                    </m:oMath>
                  </m:oMathPara>
                </a14:m>
                <a:endParaRPr lang="en-CA" sz="2400" dirty="0"/>
              </a:p>
            </p:txBody>
          </p:sp>
        </mc:Choice>
        <mc:Fallback xmlns="">
          <p:sp>
            <p:nvSpPr>
              <p:cNvPr id="2" name="矩形 1">
                <a:extLst>
                  <a:ext uri="{FF2B5EF4-FFF2-40B4-BE49-F238E27FC236}">
                    <a16:creationId xmlns:a16="http://schemas.microsoft.com/office/drawing/2014/main" id="{4AF57E30-8C25-4B43-8F85-5C79AB5EACF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87133" y="678188"/>
                <a:ext cx="1533177" cy="2345129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矩形 2">
                <a:extLst>
                  <a:ext uri="{FF2B5EF4-FFF2-40B4-BE49-F238E27FC236}">
                    <a16:creationId xmlns:a16="http://schemas.microsoft.com/office/drawing/2014/main" id="{4B8024F1-4B5C-48EE-95E1-12B79882F4C8}"/>
                  </a:ext>
                </a:extLst>
              </p:cNvPr>
              <p:cNvSpPr/>
              <p:nvPr/>
            </p:nvSpPr>
            <p:spPr>
              <a:xfrm>
                <a:off x="9844254" y="1682155"/>
                <a:ext cx="1293367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2400" b="1" i="1">
                          <a:latin typeface="Cambria Math" panose="02040503050406030204" pitchFamily="18" charset="0"/>
                        </a:rPr>
                        <m:t>𝒛</m:t>
                      </m:r>
                      <m:r>
                        <a:rPr lang="en-US" altLang="zh-CN" sz="24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altLang="zh-CN" sz="2400" b="1" i="1">
                          <a:latin typeface="Cambria Math" panose="02040503050406030204" pitchFamily="18" charset="0"/>
                        </a:rPr>
                        <m:t>𝑾𝒙</m:t>
                      </m:r>
                    </m:oMath>
                  </m:oMathPara>
                </a14:m>
                <a:endParaRPr lang="en-CA" sz="2400" dirty="0"/>
              </a:p>
            </p:txBody>
          </p:sp>
        </mc:Choice>
        <mc:Fallback xmlns="">
          <p:sp>
            <p:nvSpPr>
              <p:cNvPr id="3" name="矩形 2">
                <a:extLst>
                  <a:ext uri="{FF2B5EF4-FFF2-40B4-BE49-F238E27FC236}">
                    <a16:creationId xmlns:a16="http://schemas.microsoft.com/office/drawing/2014/main" id="{4B8024F1-4B5C-48EE-95E1-12B79882F4C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44254" y="1682155"/>
                <a:ext cx="1293367" cy="46166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3" name="arrow-to-the-left-silhouette_32536">
            <a:extLst>
              <a:ext uri="{FF2B5EF4-FFF2-40B4-BE49-F238E27FC236}">
                <a16:creationId xmlns:a16="http://schemas.microsoft.com/office/drawing/2014/main" id="{55E254C3-811A-47D9-9B8D-BDF3990FF615}"/>
              </a:ext>
            </a:extLst>
          </p:cNvPr>
          <p:cNvSpPr/>
          <p:nvPr/>
        </p:nvSpPr>
        <p:spPr>
          <a:xfrm rot="10800000">
            <a:off x="6173664" y="1631383"/>
            <a:ext cx="609685" cy="470875"/>
          </a:xfrm>
          <a:custGeom>
            <a:avLst/>
            <a:gdLst>
              <a:gd name="T0" fmla="*/ 602275 w 602487"/>
              <a:gd name="T1" fmla="*/ 602275 w 602487"/>
              <a:gd name="T2" fmla="*/ 602275 w 602487"/>
              <a:gd name="T3" fmla="*/ 602275 w 602487"/>
              <a:gd name="T4" fmla="*/ 602275 w 602487"/>
              <a:gd name="T5" fmla="*/ 602275 w 602487"/>
              <a:gd name="T6" fmla="*/ 602275 w 602487"/>
              <a:gd name="T7" fmla="*/ 602275 w 602487"/>
              <a:gd name="T8" fmla="*/ 602275 w 602487"/>
              <a:gd name="T9" fmla="*/ 602275 w 602487"/>
              <a:gd name="T10" fmla="*/ 602275 w 602487"/>
              <a:gd name="T11" fmla="*/ 602275 w 602487"/>
              <a:gd name="T12" fmla="*/ 602275 w 602487"/>
              <a:gd name="T13" fmla="*/ 602275 w 602487"/>
              <a:gd name="T14" fmla="*/ 602275 w 602487"/>
              <a:gd name="T15" fmla="*/ 602275 w 602487"/>
              <a:gd name="T16" fmla="*/ 602275 w 602487"/>
              <a:gd name="T17" fmla="*/ 602275 w 602487"/>
              <a:gd name="T18" fmla="*/ 602275 w 602487"/>
              <a:gd name="T19" fmla="*/ 602275 w 602487"/>
              <a:gd name="T20" fmla="*/ 602275 w 602487"/>
              <a:gd name="T21" fmla="*/ 602275 w 602487"/>
              <a:gd name="T22" fmla="*/ 602275 w 602487"/>
              <a:gd name="T23" fmla="*/ 602275 w 602487"/>
              <a:gd name="T24" fmla="*/ 602275 w 602487"/>
              <a:gd name="T25" fmla="*/ 602275 w 602487"/>
              <a:gd name="T26" fmla="*/ 602275 w 602487"/>
              <a:gd name="T27" fmla="*/ 602275 w 602487"/>
              <a:gd name="T28" fmla="*/ 602275 w 602487"/>
              <a:gd name="T29" fmla="*/ 602275 w 602487"/>
              <a:gd name="T30" fmla="*/ 602275 w 602487"/>
              <a:gd name="T31" fmla="*/ 602275 w 602487"/>
              <a:gd name="T32" fmla="*/ 602275 w 602487"/>
              <a:gd name="T33" fmla="*/ 602275 w 6024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6223" h="4813">
                <a:moveTo>
                  <a:pt x="6223" y="3007"/>
                </a:moveTo>
                <a:cubicBezTo>
                  <a:pt x="6222" y="3074"/>
                  <a:pt x="6168" y="3129"/>
                  <a:pt x="6101" y="3129"/>
                </a:cubicBezTo>
                <a:lnTo>
                  <a:pt x="2604" y="3129"/>
                </a:lnTo>
                <a:lnTo>
                  <a:pt x="3201" y="4639"/>
                </a:lnTo>
                <a:cubicBezTo>
                  <a:pt x="3221" y="4690"/>
                  <a:pt x="3205" y="4748"/>
                  <a:pt x="3161" y="4780"/>
                </a:cubicBezTo>
                <a:cubicBezTo>
                  <a:pt x="3118" y="4813"/>
                  <a:pt x="3058" y="4813"/>
                  <a:pt x="3015" y="4780"/>
                </a:cubicBezTo>
                <a:lnTo>
                  <a:pt x="47" y="2498"/>
                </a:lnTo>
                <a:cubicBezTo>
                  <a:pt x="17" y="2475"/>
                  <a:pt x="0" y="2440"/>
                  <a:pt x="0" y="2402"/>
                </a:cubicBezTo>
                <a:cubicBezTo>
                  <a:pt x="0" y="2365"/>
                  <a:pt x="17" y="2329"/>
                  <a:pt x="47" y="2306"/>
                </a:cubicBezTo>
                <a:lnTo>
                  <a:pt x="3015" y="25"/>
                </a:lnTo>
                <a:cubicBezTo>
                  <a:pt x="3036" y="8"/>
                  <a:pt x="3062" y="0"/>
                  <a:pt x="3089" y="0"/>
                </a:cubicBezTo>
                <a:cubicBezTo>
                  <a:pt x="3114" y="0"/>
                  <a:pt x="3140" y="8"/>
                  <a:pt x="3161" y="24"/>
                </a:cubicBezTo>
                <a:cubicBezTo>
                  <a:pt x="3205" y="57"/>
                  <a:pt x="3221" y="115"/>
                  <a:pt x="3201" y="165"/>
                </a:cubicBezTo>
                <a:lnTo>
                  <a:pt x="2604" y="1676"/>
                </a:lnTo>
                <a:lnTo>
                  <a:pt x="6101" y="1676"/>
                </a:lnTo>
                <a:cubicBezTo>
                  <a:pt x="6168" y="1676"/>
                  <a:pt x="6222" y="1730"/>
                  <a:pt x="6222" y="1797"/>
                </a:cubicBezTo>
                <a:lnTo>
                  <a:pt x="6223" y="3007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arrow-to-the-left-silhouette_32536">
            <a:extLst>
              <a:ext uri="{FF2B5EF4-FFF2-40B4-BE49-F238E27FC236}">
                <a16:creationId xmlns:a16="http://schemas.microsoft.com/office/drawing/2014/main" id="{E93F0821-3B2F-48C7-A1C1-E71BB57778C7}"/>
              </a:ext>
            </a:extLst>
          </p:cNvPr>
          <p:cNvSpPr/>
          <p:nvPr/>
        </p:nvSpPr>
        <p:spPr>
          <a:xfrm rot="10800000">
            <a:off x="8920931" y="1631382"/>
            <a:ext cx="609685" cy="470875"/>
          </a:xfrm>
          <a:custGeom>
            <a:avLst/>
            <a:gdLst>
              <a:gd name="T0" fmla="*/ 602275 w 602487"/>
              <a:gd name="T1" fmla="*/ 602275 w 602487"/>
              <a:gd name="T2" fmla="*/ 602275 w 602487"/>
              <a:gd name="T3" fmla="*/ 602275 w 602487"/>
              <a:gd name="T4" fmla="*/ 602275 w 602487"/>
              <a:gd name="T5" fmla="*/ 602275 w 602487"/>
              <a:gd name="T6" fmla="*/ 602275 w 602487"/>
              <a:gd name="T7" fmla="*/ 602275 w 602487"/>
              <a:gd name="T8" fmla="*/ 602275 w 602487"/>
              <a:gd name="T9" fmla="*/ 602275 w 602487"/>
              <a:gd name="T10" fmla="*/ 602275 w 602487"/>
              <a:gd name="T11" fmla="*/ 602275 w 602487"/>
              <a:gd name="T12" fmla="*/ 602275 w 602487"/>
              <a:gd name="T13" fmla="*/ 602275 w 602487"/>
              <a:gd name="T14" fmla="*/ 602275 w 602487"/>
              <a:gd name="T15" fmla="*/ 602275 w 602487"/>
              <a:gd name="T16" fmla="*/ 602275 w 602487"/>
              <a:gd name="T17" fmla="*/ 602275 w 602487"/>
              <a:gd name="T18" fmla="*/ 602275 w 602487"/>
              <a:gd name="T19" fmla="*/ 602275 w 602487"/>
              <a:gd name="T20" fmla="*/ 602275 w 602487"/>
              <a:gd name="T21" fmla="*/ 602275 w 602487"/>
              <a:gd name="T22" fmla="*/ 602275 w 602487"/>
              <a:gd name="T23" fmla="*/ 602275 w 602487"/>
              <a:gd name="T24" fmla="*/ 602275 w 602487"/>
              <a:gd name="T25" fmla="*/ 602275 w 602487"/>
              <a:gd name="T26" fmla="*/ 602275 w 602487"/>
              <a:gd name="T27" fmla="*/ 602275 w 602487"/>
              <a:gd name="T28" fmla="*/ 602275 w 602487"/>
              <a:gd name="T29" fmla="*/ 602275 w 602487"/>
              <a:gd name="T30" fmla="*/ 602275 w 602487"/>
              <a:gd name="T31" fmla="*/ 602275 w 602487"/>
              <a:gd name="T32" fmla="*/ 602275 w 602487"/>
              <a:gd name="T33" fmla="*/ 602275 w 6024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6223" h="4813">
                <a:moveTo>
                  <a:pt x="6223" y="3007"/>
                </a:moveTo>
                <a:cubicBezTo>
                  <a:pt x="6222" y="3074"/>
                  <a:pt x="6168" y="3129"/>
                  <a:pt x="6101" y="3129"/>
                </a:cubicBezTo>
                <a:lnTo>
                  <a:pt x="2604" y="3129"/>
                </a:lnTo>
                <a:lnTo>
                  <a:pt x="3201" y="4639"/>
                </a:lnTo>
                <a:cubicBezTo>
                  <a:pt x="3221" y="4690"/>
                  <a:pt x="3205" y="4748"/>
                  <a:pt x="3161" y="4780"/>
                </a:cubicBezTo>
                <a:cubicBezTo>
                  <a:pt x="3118" y="4813"/>
                  <a:pt x="3058" y="4813"/>
                  <a:pt x="3015" y="4780"/>
                </a:cubicBezTo>
                <a:lnTo>
                  <a:pt x="47" y="2498"/>
                </a:lnTo>
                <a:cubicBezTo>
                  <a:pt x="17" y="2475"/>
                  <a:pt x="0" y="2440"/>
                  <a:pt x="0" y="2402"/>
                </a:cubicBezTo>
                <a:cubicBezTo>
                  <a:pt x="0" y="2365"/>
                  <a:pt x="17" y="2329"/>
                  <a:pt x="47" y="2306"/>
                </a:cubicBezTo>
                <a:lnTo>
                  <a:pt x="3015" y="25"/>
                </a:lnTo>
                <a:cubicBezTo>
                  <a:pt x="3036" y="8"/>
                  <a:pt x="3062" y="0"/>
                  <a:pt x="3089" y="0"/>
                </a:cubicBezTo>
                <a:cubicBezTo>
                  <a:pt x="3114" y="0"/>
                  <a:pt x="3140" y="8"/>
                  <a:pt x="3161" y="24"/>
                </a:cubicBezTo>
                <a:cubicBezTo>
                  <a:pt x="3205" y="57"/>
                  <a:pt x="3221" y="115"/>
                  <a:pt x="3201" y="165"/>
                </a:cubicBezTo>
                <a:lnTo>
                  <a:pt x="2604" y="1676"/>
                </a:lnTo>
                <a:lnTo>
                  <a:pt x="6101" y="1676"/>
                </a:lnTo>
                <a:cubicBezTo>
                  <a:pt x="6168" y="1676"/>
                  <a:pt x="6222" y="1730"/>
                  <a:pt x="6222" y="1797"/>
                </a:cubicBezTo>
                <a:lnTo>
                  <a:pt x="6223" y="3007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文本框 4">
                <a:extLst>
                  <a:ext uri="{FF2B5EF4-FFF2-40B4-BE49-F238E27FC236}">
                    <a16:creationId xmlns:a16="http://schemas.microsoft.com/office/drawing/2014/main" id="{00265040-02D9-4E51-A238-F74865D7DBC1}"/>
                  </a:ext>
                </a:extLst>
              </p:cNvPr>
              <p:cNvSpPr txBox="1"/>
              <p:nvPr/>
            </p:nvSpPr>
            <p:spPr>
              <a:xfrm>
                <a:off x="359911" y="3429000"/>
                <a:ext cx="9397444" cy="199689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其中</a:t>
                </a:r>
                <a:endParaRPr lang="en-CA" altLang="zh-CN" sz="24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14:m>
                  <m:oMath xmlns:m="http://schemas.openxmlformats.org/officeDocument/2006/math">
                    <m:r>
                      <a:rPr lang="en-CA" altLang="zh-CN" sz="2400" b="1" i="1" smtClean="0">
                        <a:latin typeface="Cambria Math" panose="02040503050406030204" pitchFamily="18" charset="0"/>
                      </a:rPr>
                      <m:t>𝒙</m:t>
                    </m:r>
                    <m:r>
                      <a:rPr lang="en-CA" altLang="zh-CN" sz="2400" i="1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CA" altLang="zh-CN" sz="2400" i="1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CA" altLang="zh-CN" sz="2400" i="1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</m:ctrlPr>
                          </m:mPr>
                          <m:mr>
                            <m:e>
                              <m:sSub>
                                <m:sSubPr>
                                  <m:ctrlP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CA" altLang="zh-CN" sz="2400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CA" altLang="zh-CN" sz="2400" i="1"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</m:mr>
                          <m:mr>
                            <m:e>
                              <m:r>
                                <a:rPr lang="en-CA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⋮</m:t>
                              </m:r>
                              <m:r>
                                <m:rPr>
                                  <m:nor/>
                                </m:rPr>
                                <a:rPr lang="en-CA" sz="2400" dirty="0"/>
                                <m:t> </m:t>
                              </m:r>
                            </m:e>
                          </m:mr>
                          <m:mr>
                            <m:e>
                              <m:sSub>
                                <m:sSubPr>
                                  <m:ctrlP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CA" altLang="zh-CN" sz="2400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CA" altLang="zh-CN" sz="2400" i="1"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</a:rPr>
                                    <m:t>𝑚</m:t>
                                  </m:r>
                                </m:sub>
                              </m:sSub>
                            </m:e>
                          </m:mr>
                          <m:mr>
                            <m:e>
                              <m:r>
                                <a:rPr lang="en-CA" altLang="zh-CN" sz="2400" b="0" i="1" smtClean="0"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1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en-CA" altLang="zh-CN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zh-CN" altLang="en-US" sz="2400" b="1" i="1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𝝎</m:t>
                        </m:r>
                      </m:e>
                      <m:sub>
                        <m:r>
                          <a:rPr lang="en-CA" altLang="zh-CN" sz="2400" i="1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𝑖</m:t>
                        </m:r>
                      </m:sub>
                    </m:sSub>
                    <m:r>
                      <a:rPr lang="en-CA" altLang="zh-CN" sz="2400" i="1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CA" altLang="zh-CN" sz="2400" i="1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CA" altLang="zh-CN" sz="2400" i="1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</m:ctrlPr>
                          </m:mPr>
                          <m:mr>
                            <m:e>
                              <m:sSub>
                                <m:sSubPr>
                                  <m:ctrlP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zh-CN" altLang="en-US" sz="2400" i="1"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</a:rPr>
                                    <m:t>𝜔</m:t>
                                  </m:r>
                                </m:e>
                                <m:sub>
                                  <m:r>
                                    <a:rPr lang="en-CA" altLang="zh-CN" sz="2400" i="1"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</a:rPr>
                                    <m:t>𝑖</m:t>
                                  </m:r>
                                  <m:r>
                                    <a:rPr lang="en-CA" altLang="zh-CN" sz="2400" i="1"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</m:mr>
                          <m:mr>
                            <m:e>
                              <m:r>
                                <a:rPr lang="en-CA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⋮</m:t>
                              </m:r>
                              <m:r>
                                <m:rPr>
                                  <m:nor/>
                                </m:rPr>
                                <a:rPr lang="en-CA" sz="2400" dirty="0"/>
                                <m:t> </m:t>
                              </m:r>
                            </m:e>
                          </m:mr>
                          <m:mr>
                            <m:e>
                              <m:sSub>
                                <m:sSubPr>
                                  <m:ctrlP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zh-CN" altLang="en-US" sz="2400" i="1"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</a:rPr>
                                    <m:t>𝜔</m:t>
                                  </m:r>
                                </m:e>
                                <m:sub>
                                  <m:r>
                                    <a:rPr lang="en-CA" altLang="zh-CN" sz="2400" i="1"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</a:rPr>
                                    <m:t>𝑖𝑚</m:t>
                                  </m:r>
                                </m:sub>
                              </m:sSub>
                            </m:e>
                          </m:mr>
                          <m:mr>
                            <m:e>
                              <m:sSub>
                                <m:sSubPr>
                                  <m:ctrlP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CA" altLang="zh-CN" sz="2400" i="1"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</a:rPr>
                                    <m:t>𝑏</m:t>
                                  </m:r>
                                </m:e>
                                <m:sub>
                                  <m:r>
                                    <a:rPr lang="en-CA" altLang="zh-CN" sz="2400" i="1"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</a:rPr>
                                    <m:t>𝑖</m:t>
                                  </m:r>
                                </m:sub>
                              </m:sSub>
                            </m:e>
                          </m:mr>
                        </m:m>
                      </m:e>
                    </m:d>
                  </m:oMath>
                </a14:m>
                <a:r>
                  <a:rPr lang="en-CA" altLang="zh-CN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, </a:t>
                </a:r>
                <a14:m>
                  <m:oMath xmlns:m="http://schemas.openxmlformats.org/officeDocument/2006/math">
                    <m:r>
                      <a:rPr lang="en-CA" altLang="zh-CN" sz="240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1</m:t>
                    </m:r>
                    <m:r>
                      <a:rPr lang="en-CA" altLang="zh-CN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</m:t>
                    </m:r>
                    <m:r>
                      <a:rPr lang="en-CA" altLang="zh-CN" sz="2400" i="1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𝑖</m:t>
                    </m:r>
                    <m:r>
                      <a:rPr lang="en-CA" altLang="zh-CN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</m:t>
                    </m:r>
                    <m:r>
                      <a:rPr lang="en-CA" altLang="zh-CN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𝑘</m:t>
                    </m:r>
                  </m:oMath>
                </a14:m>
                <a:r>
                  <a:rPr lang="en-CA" altLang="zh-CN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, </a:t>
                </a:r>
                <a14:m>
                  <m:oMath xmlns:m="http://schemas.openxmlformats.org/officeDocument/2006/math">
                    <m:r>
                      <a:rPr lang="en-US" altLang="zh-CN" sz="2400" b="1" i="1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𝑾</m:t>
                    </m:r>
                    <m:r>
                      <a:rPr lang="en-US" altLang="zh-CN" sz="2400" b="1" i="1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US" altLang="zh-CN" sz="2400" b="1" i="1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altLang="zh-CN" sz="2400" i="1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</m:ctrlPr>
                          </m:mPr>
                          <m:mr>
                            <m:e>
                              <m:sSubSup>
                                <m:sSubSupPr>
                                  <m:ctrlPr>
                                    <a:rPr lang="en-US" altLang="zh-CN" sz="2400" i="1"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</a:rPr>
                                  </m:ctrlPr>
                                </m:sSubSupPr>
                                <m:e>
                                  <m:r>
                                    <a:rPr lang="zh-CN" altLang="en-US" sz="2400" b="1" i="1"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</a:rPr>
                                    <m:t>𝝎</m:t>
                                  </m:r>
                                </m:e>
                                <m:sub>
                                  <m:r>
                                    <a:rPr lang="en-US" altLang="zh-CN" sz="2400" i="1"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</a:rPr>
                                    <m:t>1</m:t>
                                  </m:r>
                                </m:sub>
                                <m:sup>
                                  <m:r>
                                    <a:rPr lang="en-US" altLang="zh-CN" sz="2400" i="1"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</a:rPr>
                                    <m:t>𝑇</m:t>
                                  </m:r>
                                </m:sup>
                              </m:sSubSup>
                            </m:e>
                          </m:mr>
                          <m:mr>
                            <m:e>
                              <m:sSubSup>
                                <m:sSubSupPr>
                                  <m:ctrlPr>
                                    <a:rPr lang="en-US" altLang="zh-CN" sz="2400" i="1"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</a:rPr>
                                  </m:ctrlPr>
                                </m:sSubSupPr>
                                <m:e>
                                  <m:r>
                                    <a:rPr lang="zh-CN" altLang="en-US" sz="2400" b="1" i="1"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</a:rPr>
                                    <m:t>𝝎</m:t>
                                  </m:r>
                                </m:e>
                                <m:sub>
                                  <m:r>
                                    <a:rPr lang="en-US" altLang="zh-CN" sz="2400" i="1"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</a:rPr>
                                    <m:t>2</m:t>
                                  </m:r>
                                </m:sub>
                                <m:sup>
                                  <m:r>
                                    <a:rPr lang="en-US" altLang="zh-CN" sz="2400" i="1"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</a:rPr>
                                    <m:t>𝑇</m:t>
                                  </m:r>
                                </m:sup>
                              </m:sSubSup>
                            </m:e>
                          </m:mr>
                          <m:mr>
                            <m:e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⋮</m:t>
                              </m:r>
                            </m:e>
                          </m:mr>
                          <m:mr>
                            <m:e>
                              <m:sSubSup>
                                <m:sSubSupPr>
                                  <m:ctrlPr>
                                    <a:rPr lang="en-US" altLang="zh-CN" sz="2400" i="1"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</a:rPr>
                                  </m:ctrlPr>
                                </m:sSubSupPr>
                                <m:e>
                                  <m:r>
                                    <a:rPr lang="zh-CN" altLang="en-US" sz="2400" b="1" i="1"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</a:rPr>
                                    <m:t>𝝎</m:t>
                                  </m:r>
                                </m:e>
                                <m:sub>
                                  <m:r>
                                    <a:rPr lang="en-US" altLang="zh-CN" sz="2400" i="1"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</a:rPr>
                                    <m:t>𝑘</m:t>
                                  </m:r>
                                </m:sub>
                                <m:sup>
                                  <m:r>
                                    <a:rPr lang="en-US" altLang="zh-CN" sz="2400" i="1"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</a:rPr>
                                    <m:t>𝑇</m:t>
                                  </m:r>
                                </m:sup>
                              </m:sSubSup>
                            </m:e>
                          </m:mr>
                        </m:m>
                      </m:e>
                    </m:d>
                    <m:r>
                      <a:rPr lang="en-CA" altLang="zh-CN" sz="2400" b="1" i="1" smtClean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US" altLang="zh-CN" sz="2400" b="1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4"/>
                                  <m:mcJc m:val="center"/>
                                </m:mcPr>
                              </m:mc>
                            </m:mcs>
                            <m:ctrlPr>
                              <a:rPr lang="en-CA" altLang="zh-CN" sz="2400" b="1" i="1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</m:ctrlPr>
                          </m:mPr>
                          <m:mr>
                            <m:e>
                              <m:sSub>
                                <m:sSubPr>
                                  <m:ctrlP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zh-CN" altLang="en-US" sz="2400" i="1"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</a:rPr>
                                    <m:t>𝜔</m:t>
                                  </m:r>
                                </m:e>
                                <m:sub>
                                  <m:r>
                                    <a:rPr lang="en-CA" altLang="zh-CN" sz="2400" b="0" i="1" smtClean="0"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</a:rPr>
                                    <m:t>1</m:t>
                                  </m:r>
                                  <m:r>
                                    <a:rPr lang="en-CA" altLang="zh-CN" sz="2400" i="1"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  <m:e>
                              <m:r>
                                <a:rPr lang="en-CA" altLang="zh-CN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⋯</m:t>
                              </m:r>
                            </m:e>
                            <m:e>
                              <m:sSub>
                                <m:sSubPr>
                                  <m:ctrlP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zh-CN" altLang="en-US" sz="2400" i="1"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</a:rPr>
                                    <m:t>𝜔</m:t>
                                  </m:r>
                                </m:e>
                                <m:sub>
                                  <m:r>
                                    <a:rPr lang="en-CA" altLang="zh-CN" sz="2400" i="1"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</a:rPr>
                                    <m:t>1</m:t>
                                  </m:r>
                                  <m:r>
                                    <a:rPr lang="en-CA" altLang="zh-CN" sz="2400" b="0" i="1" smtClean="0"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</a:rPr>
                                    <m:t>𝑚</m:t>
                                  </m:r>
                                </m:sub>
                              </m:sSub>
                            </m:e>
                            <m:e>
                              <m:sSub>
                                <m:sSubPr>
                                  <m:ctrlPr>
                                    <a:rPr lang="en-US" altLang="zh-CN" sz="24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CA" altLang="zh-CN" sz="2400" b="0" i="1" smtClean="0"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</a:rPr>
                                    <m:t>𝑏</m:t>
                                  </m:r>
                                </m:e>
                                <m:sub>
                                  <m:r>
                                    <a:rPr lang="en-CA" altLang="zh-CN" sz="2400" i="1"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</m:mr>
                          <m:mr>
                            <m:e>
                              <m:sSub>
                                <m:sSubPr>
                                  <m:ctrlP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zh-CN" altLang="en-US" sz="2400" i="1"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</a:rPr>
                                    <m:t>𝜔</m:t>
                                  </m:r>
                                </m:e>
                                <m:sub>
                                  <m:r>
                                    <a:rPr lang="en-CA" altLang="zh-CN" sz="2400" b="0" i="1" smtClean="0"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</a:rPr>
                                    <m:t>2</m:t>
                                  </m:r>
                                  <m:r>
                                    <a:rPr lang="en-CA" altLang="zh-CN" sz="2400" i="1"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  <m:e>
                              <m:r>
                                <a:rPr lang="en-CA" altLang="zh-CN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⋯</m:t>
                              </m:r>
                            </m:e>
                            <m:e>
                              <m:sSub>
                                <m:sSubPr>
                                  <m:ctrlP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zh-CN" altLang="en-US" sz="2400" i="1"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</a:rPr>
                                    <m:t>𝜔</m:t>
                                  </m:r>
                                </m:e>
                                <m:sub>
                                  <m:r>
                                    <a:rPr lang="en-CA" altLang="zh-CN" sz="2400" b="0" i="1" smtClean="0"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</a:rPr>
                                    <m:t>2</m:t>
                                  </m:r>
                                  <m:r>
                                    <a:rPr lang="en-CA" altLang="zh-CN" sz="2400" b="0" i="1" smtClean="0"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</a:rPr>
                                    <m:t>𝑚</m:t>
                                  </m:r>
                                </m:sub>
                              </m:sSub>
                            </m:e>
                            <m:e>
                              <m:sSub>
                                <m:sSubPr>
                                  <m:ctrlP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CA" altLang="zh-CN" sz="2400" i="1"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</a:rPr>
                                    <m:t>𝑏</m:t>
                                  </m:r>
                                </m:e>
                                <m:sub>
                                  <m:r>
                                    <a:rPr lang="en-CA" altLang="zh-CN" sz="2400" b="0" i="1" smtClean="0"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</m:mr>
                          <m:mr>
                            <m:e/>
                            <m:e>
                              <m:r>
                                <a:rPr lang="en-CA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⋮</m:t>
                              </m:r>
                            </m:e>
                            <m:e/>
                            <m:e/>
                          </m:mr>
                          <m:mr>
                            <m:e>
                              <m:sSub>
                                <m:sSubPr>
                                  <m:ctrlP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zh-CN" altLang="en-US" sz="2400" i="1"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</a:rPr>
                                    <m:t>𝜔</m:t>
                                  </m:r>
                                </m:e>
                                <m:sub>
                                  <m:r>
                                    <a:rPr lang="en-CA" altLang="zh-CN" sz="2400" b="0" i="1" smtClean="0"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</a:rPr>
                                    <m:t>𝑘</m:t>
                                  </m:r>
                                  <m:r>
                                    <a:rPr lang="en-CA" altLang="zh-CN" sz="2400" i="1"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  <m:e>
                              <m:r>
                                <a:rPr lang="en-CA" altLang="zh-CN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⋯</m:t>
                              </m:r>
                            </m:e>
                            <m:e>
                              <m:sSub>
                                <m:sSubPr>
                                  <m:ctrlP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zh-CN" altLang="en-US" sz="2400" i="1"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</a:rPr>
                                    <m:t>𝜔</m:t>
                                  </m:r>
                                </m:e>
                                <m:sub>
                                  <m:r>
                                    <a:rPr lang="en-CA" altLang="zh-CN" sz="2400" b="0" i="1" smtClean="0"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</a:rPr>
                                    <m:t>𝑘𝑚</m:t>
                                  </m:r>
                                </m:sub>
                              </m:sSub>
                            </m:e>
                            <m:e>
                              <m:sSub>
                                <m:sSubPr>
                                  <m:ctrlP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CA" altLang="zh-CN" sz="2400" b="0" i="1" smtClean="0"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</a:rPr>
                                    <m:t>𝑏</m:t>
                                  </m:r>
                                </m:e>
                                <m:sub>
                                  <m:r>
                                    <a:rPr lang="en-CA" altLang="zh-CN" sz="2400" b="0" i="1" smtClean="0"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</a:rPr>
                                    <m:t>𝑘</m:t>
                                  </m:r>
                                </m:sub>
                              </m:sSub>
                            </m:e>
                          </m:mr>
                        </m:m>
                      </m:e>
                    </m:d>
                  </m:oMath>
                </a14:m>
                <a:endParaRPr lang="en-CA" altLang="zh-CN" sz="24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mc:Choice>
        <mc:Fallback xmlns="">
          <p:sp>
            <p:nvSpPr>
              <p:cNvPr id="5" name="文本框 4">
                <a:extLst>
                  <a:ext uri="{FF2B5EF4-FFF2-40B4-BE49-F238E27FC236}">
                    <a16:creationId xmlns:a16="http://schemas.microsoft.com/office/drawing/2014/main" id="{00265040-02D9-4E51-A238-F74865D7DBC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9911" y="3429000"/>
                <a:ext cx="9397444" cy="1996893"/>
              </a:xfrm>
              <a:prstGeom prst="rect">
                <a:avLst/>
              </a:prstGeom>
              <a:blipFill>
                <a:blip r:embed="rId5"/>
                <a:stretch>
                  <a:fillRect l="-973" t="-2446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6" name="矩形 55">
                <a:extLst>
                  <a:ext uri="{FF2B5EF4-FFF2-40B4-BE49-F238E27FC236}">
                    <a16:creationId xmlns:a16="http://schemas.microsoft.com/office/drawing/2014/main" id="{1C98F362-2C5F-4245-8D5E-451AD4AB6F4E}"/>
                  </a:ext>
                </a:extLst>
              </p:cNvPr>
              <p:cNvSpPr/>
              <p:nvPr/>
            </p:nvSpPr>
            <p:spPr>
              <a:xfrm>
                <a:off x="343474" y="727559"/>
                <a:ext cx="5622437" cy="230832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CA" altLang="zh-CN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zh-CN" altLang="en-US" sz="2400" i="1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𝜔</m:t>
                          </m:r>
                        </m:e>
                        <m:sub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1</m:t>
                          </m:r>
                          <m:r>
                            <a:rPr lang="en-CA" altLang="zh-CN" sz="2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CA" altLang="zh-CN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CA" altLang="zh-CN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zh-CN" altLang="en-US" sz="2400" i="1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𝜔</m:t>
                          </m:r>
                        </m:e>
                        <m:sub>
                          <m:r>
                            <a:rPr lang="en-CA" altLang="zh-CN" sz="2400" b="0" i="1" smtClean="0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1</m:t>
                          </m:r>
                          <m:r>
                            <a:rPr lang="en-CA" altLang="zh-CN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CA" altLang="zh-CN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CA" altLang="zh-CN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CA" altLang="zh-CN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CA" altLang="zh-CN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⋯</m:t>
                      </m:r>
                      <m:r>
                        <a:rPr lang="en-CA" altLang="zh-CN" sz="2400" b="0" i="0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zh-CN" altLang="en-US" sz="2400" i="1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𝜔</m:t>
                          </m:r>
                        </m:e>
                        <m:sub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1</m:t>
                          </m:r>
                          <m:r>
                            <a:rPr lang="en-CA" altLang="zh-CN" sz="2400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sub>
                      </m:sSub>
                      <m:sSub>
                        <m:sSubPr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CA" altLang="zh-CN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CA" altLang="zh-CN" sz="2400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sub>
                      </m:sSub>
                      <m:r>
                        <a:rPr lang="en-CA" altLang="zh-CN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CA" altLang="zh-CN" sz="2400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b>
                          <m:r>
                            <a:rPr lang="en-CA" altLang="zh-CN" sz="2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CA" sz="2400" dirty="0"/>
              </a:p>
              <a:p>
                <a:pPr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en-CA" altLang="zh-CN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CA" altLang="zh-CN" sz="2400" i="1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zh-CN" altLang="en-US" sz="2400" i="1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𝜔</m:t>
                          </m:r>
                        </m:e>
                        <m:sub>
                          <m:r>
                            <a:rPr lang="en-CA" altLang="zh-CN" sz="2400" b="0" i="1" smtClean="0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2</m:t>
                          </m:r>
                          <m:r>
                            <a:rPr lang="en-CA" altLang="zh-CN" sz="24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CA" altLang="zh-CN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CA" altLang="zh-CN" sz="2400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zh-CN" altLang="en-US" sz="2400" i="1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𝜔</m:t>
                          </m:r>
                        </m:e>
                        <m:sub>
                          <m:r>
                            <a:rPr lang="en-CA" altLang="zh-CN" sz="2400" b="0" i="1" smtClean="0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2</m:t>
                          </m:r>
                          <m:r>
                            <a:rPr lang="en-CA" altLang="zh-CN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CA" altLang="zh-CN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CA" altLang="zh-CN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CA" altLang="zh-CN" sz="2400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CA" altLang="zh-CN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⋯</m:t>
                      </m:r>
                      <m:r>
                        <a:rPr lang="en-CA" altLang="zh-CN" sz="240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zh-CN" altLang="en-US" sz="2400" i="1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𝜔</m:t>
                          </m:r>
                        </m:e>
                        <m:sub>
                          <m:r>
                            <a:rPr lang="en-CA" altLang="zh-CN" sz="2400" b="0" i="1" smtClean="0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2</m:t>
                          </m:r>
                          <m:r>
                            <a:rPr lang="en-CA" altLang="zh-CN" sz="2400" b="0" i="1" smtClean="0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𝑚</m:t>
                          </m:r>
                        </m:sub>
                      </m:sSub>
                      <m:sSub>
                        <m:sSubPr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CA" altLang="zh-CN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CA" altLang="zh-CN" sz="2400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sub>
                      </m:sSub>
                      <m:r>
                        <a:rPr lang="en-CA" altLang="zh-CN" sz="2400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CA" altLang="zh-CN" sz="2400" i="1"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b>
                          <m:r>
                            <a:rPr lang="en-CA" altLang="zh-CN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CA" sz="2400" dirty="0"/>
              </a:p>
              <a:p>
                <a:pPr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sz="2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⋮</m:t>
                      </m:r>
                    </m:oMath>
                  </m:oMathPara>
                </a14:m>
                <a:endParaRPr lang="en-CA" sz="2400" dirty="0"/>
              </a:p>
              <a:p>
                <a:pPr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en-CA" altLang="zh-CN" sz="2400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</m:sub>
                      </m:sSub>
                      <m:r>
                        <a:rPr lang="en-CA" altLang="zh-CN" sz="2400" i="1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zh-CN" altLang="en-US" sz="2400" i="1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𝜔</m:t>
                          </m:r>
                        </m:e>
                        <m:sub>
                          <m:r>
                            <a:rPr lang="en-CA" altLang="zh-CN" sz="2400" b="0" i="1" smtClean="0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𝑘</m:t>
                          </m:r>
                          <m:r>
                            <a:rPr lang="en-CA" altLang="zh-CN" sz="24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CA" altLang="zh-CN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CA" altLang="zh-CN" sz="2400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zh-CN" altLang="en-US" sz="2400" i="1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𝜔</m:t>
                          </m:r>
                        </m:e>
                        <m:sub>
                          <m:r>
                            <a:rPr lang="en-CA" altLang="zh-CN" sz="2400" b="0" i="1" smtClean="0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𝑘</m:t>
                          </m:r>
                          <m:r>
                            <a:rPr lang="en-CA" altLang="zh-CN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CA" altLang="zh-CN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CA" altLang="zh-CN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CA" altLang="zh-CN" sz="2400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CA" altLang="zh-CN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⋯</m:t>
                      </m:r>
                      <m:r>
                        <a:rPr lang="en-CA" altLang="zh-CN" sz="240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zh-CN" altLang="en-US" sz="2400" i="1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𝜔</m:t>
                          </m:r>
                        </m:e>
                        <m:sub>
                          <m:r>
                            <a:rPr lang="en-CA" altLang="zh-CN" sz="2400" b="0" i="1" smtClean="0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𝑘𝑚</m:t>
                          </m:r>
                        </m:sub>
                      </m:sSub>
                      <m:sSub>
                        <m:sSubPr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CA" altLang="zh-CN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CA" altLang="zh-CN" sz="2400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sub>
                      </m:sSub>
                      <m:r>
                        <a:rPr lang="en-CA" altLang="zh-CN" sz="2400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CA" altLang="zh-CN" sz="2400" i="1"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b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</m:sub>
                      </m:sSub>
                    </m:oMath>
                  </m:oMathPara>
                </a14:m>
                <a:endParaRPr lang="en-CA" sz="2400" dirty="0"/>
              </a:p>
            </p:txBody>
          </p:sp>
        </mc:Choice>
        <mc:Fallback>
          <p:sp>
            <p:nvSpPr>
              <p:cNvPr id="56" name="矩形 55">
                <a:extLst>
                  <a:ext uri="{FF2B5EF4-FFF2-40B4-BE49-F238E27FC236}">
                    <a16:creationId xmlns:a16="http://schemas.microsoft.com/office/drawing/2014/main" id="{1C98F362-2C5F-4245-8D5E-451AD4AB6F4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3474" y="727559"/>
                <a:ext cx="5622437" cy="2308324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025797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" name="直接连接符 14">
            <a:extLst>
              <a:ext uri="{FF2B5EF4-FFF2-40B4-BE49-F238E27FC236}">
                <a16:creationId xmlns:a16="http://schemas.microsoft.com/office/drawing/2014/main" id="{56CA09BB-8C98-4C6E-B4B6-D8E5559BCE24}"/>
              </a:ext>
            </a:extLst>
          </p:cNvPr>
          <p:cNvCxnSpPr>
            <a:cxnSpLocks/>
          </p:cNvCxnSpPr>
          <p:nvPr/>
        </p:nvCxnSpPr>
        <p:spPr>
          <a:xfrm>
            <a:off x="0" y="695771"/>
            <a:ext cx="12192000" cy="0"/>
          </a:xfrm>
          <a:prstGeom prst="line">
            <a:avLst/>
          </a:prstGeom>
          <a:ln w="50800">
            <a:gradFill flip="none" rotWithShape="1">
              <a:gsLst>
                <a:gs pos="0">
                  <a:srgbClr val="0000FF"/>
                </a:gs>
                <a:gs pos="100000">
                  <a:srgbClr val="A5D0FF"/>
                </a:gs>
              </a:gsLst>
              <a:lin ang="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文本框 17">
            <a:extLst>
              <a:ext uri="{FF2B5EF4-FFF2-40B4-BE49-F238E27FC236}">
                <a16:creationId xmlns:a16="http://schemas.microsoft.com/office/drawing/2014/main" id="{AC12C0DC-BE28-4284-928B-ADAA2ED942E2}"/>
              </a:ext>
            </a:extLst>
          </p:cNvPr>
          <p:cNvSpPr txBox="1"/>
          <p:nvPr/>
        </p:nvSpPr>
        <p:spPr>
          <a:xfrm>
            <a:off x="359911" y="65112"/>
            <a:ext cx="76135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altLang="zh-CN" sz="3200" b="1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2. </a:t>
            </a:r>
            <a:r>
              <a:rPr lang="zh-CN" altLang="en-US" sz="3200" b="1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多类别逻辑回归模型</a:t>
            </a:r>
            <a:endParaRPr lang="en-CA" altLang="zh-CN" sz="3200" b="1" dirty="0">
              <a:solidFill>
                <a:srgbClr val="0A05D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57" name="组合 56">
            <a:extLst>
              <a:ext uri="{FF2B5EF4-FFF2-40B4-BE49-F238E27FC236}">
                <a16:creationId xmlns:a16="http://schemas.microsoft.com/office/drawing/2014/main" id="{4A9DBCB2-5C7D-4779-AF49-3D720CED9352}"/>
              </a:ext>
            </a:extLst>
          </p:cNvPr>
          <p:cNvGrpSpPr>
            <a:grpSpLocks noChangeAspect="1"/>
          </p:cNvGrpSpPr>
          <p:nvPr/>
        </p:nvGrpSpPr>
        <p:grpSpPr>
          <a:xfrm>
            <a:off x="1347020" y="864263"/>
            <a:ext cx="7560000" cy="3507529"/>
            <a:chOff x="1019150" y="931767"/>
            <a:chExt cx="10571066" cy="4904551"/>
          </a:xfrm>
        </p:grpSpPr>
        <p:sp>
          <p:nvSpPr>
            <p:cNvPr id="58" name="矩形 57">
              <a:extLst>
                <a:ext uri="{FF2B5EF4-FFF2-40B4-BE49-F238E27FC236}">
                  <a16:creationId xmlns:a16="http://schemas.microsoft.com/office/drawing/2014/main" id="{6BB32661-1F8A-4A00-808E-21BFCAA9A669}"/>
                </a:ext>
              </a:extLst>
            </p:cNvPr>
            <p:cNvSpPr/>
            <p:nvPr/>
          </p:nvSpPr>
          <p:spPr>
            <a:xfrm>
              <a:off x="3590623" y="4956758"/>
              <a:ext cx="5252885" cy="302517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grpSp>
          <p:nvGrpSpPr>
            <p:cNvPr id="59" name="组合 58">
              <a:extLst>
                <a:ext uri="{FF2B5EF4-FFF2-40B4-BE49-F238E27FC236}">
                  <a16:creationId xmlns:a16="http://schemas.microsoft.com/office/drawing/2014/main" id="{DF825F3C-4AA1-4A55-84C2-1C56D9124988}"/>
                </a:ext>
              </a:extLst>
            </p:cNvPr>
            <p:cNvGrpSpPr/>
            <p:nvPr/>
          </p:nvGrpSpPr>
          <p:grpSpPr>
            <a:xfrm>
              <a:off x="7410116" y="1608084"/>
              <a:ext cx="914400" cy="3574500"/>
              <a:chOff x="6464710" y="1641750"/>
              <a:chExt cx="914400" cy="3574500"/>
            </a:xfrm>
            <a:solidFill>
              <a:srgbClr val="DED5FF"/>
            </a:solidFill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00" name="椭圆 99">
                    <a:extLst>
                      <a:ext uri="{FF2B5EF4-FFF2-40B4-BE49-F238E27FC236}">
                        <a16:creationId xmlns:a16="http://schemas.microsoft.com/office/drawing/2014/main" id="{83EF63C8-0EB6-42EA-A661-4A77C66A52C3}"/>
                      </a:ext>
                    </a:extLst>
                  </p:cNvPr>
                  <p:cNvSpPr/>
                  <p:nvPr/>
                </p:nvSpPr>
                <p:spPr>
                  <a:xfrm>
                    <a:off x="6464710" y="1641750"/>
                    <a:ext cx="914400" cy="914400"/>
                  </a:xfrm>
                  <a:prstGeom prst="ellipse">
                    <a:avLst/>
                  </a:prstGeom>
                  <a:grpFill/>
                  <a:ln w="381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en-US" altLang="zh-CN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zh-CN" altLang="en-US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𝜎</m:t>
                              </m:r>
                            </m:e>
                            <m:sub>
                              <m:r>
                                <a:rPr lang="en-US" altLang="zh-CN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altLang="zh-CN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altLang="zh-CN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𝒛</m:t>
                          </m:r>
                          <m:r>
                            <a:rPr lang="en-US" altLang="zh-CN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oMath>
                      </m:oMathPara>
                    </a14:m>
                    <a:endParaRPr lang="zh-CN" altLang="en-US" dirty="0">
                      <a:solidFill>
                        <a:schemeClr val="tx1"/>
                      </a:solidFill>
                      <a:ea typeface="微软雅黑" panose="020B0503020204020204" pitchFamily="34" charset="-122"/>
                    </a:endParaRPr>
                  </a:p>
                </p:txBody>
              </p:sp>
            </mc:Choice>
            <mc:Fallback xmlns="">
              <p:sp>
                <p:nvSpPr>
                  <p:cNvPr id="100" name="椭圆 99">
                    <a:extLst>
                      <a:ext uri="{FF2B5EF4-FFF2-40B4-BE49-F238E27FC236}">
                        <a16:creationId xmlns:a16="http://schemas.microsoft.com/office/drawing/2014/main" id="{83EF63C8-0EB6-42EA-A661-4A77C66A52C3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6464710" y="1641750"/>
                    <a:ext cx="914400" cy="914400"/>
                  </a:xfrm>
                  <a:prstGeom prst="ellipse">
                    <a:avLst/>
                  </a:prstGeom>
                  <a:blipFill>
                    <a:blip r:embed="rId3"/>
                    <a:stretch>
                      <a:fillRect l="-885" r="-885"/>
                    </a:stretch>
                  </a:blipFill>
                  <a:ln w="38100">
                    <a:solidFill>
                      <a:schemeClr val="tx1"/>
                    </a:solidFill>
                  </a:ln>
                </p:spPr>
                <p:txBody>
                  <a:bodyPr/>
                  <a:lstStyle/>
                  <a:p>
                    <a:r>
                      <a:rPr lang="en-CA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01" name="椭圆 100">
                    <a:extLst>
                      <a:ext uri="{FF2B5EF4-FFF2-40B4-BE49-F238E27FC236}">
                        <a16:creationId xmlns:a16="http://schemas.microsoft.com/office/drawing/2014/main" id="{EA831E25-D38E-4885-869A-D27C173002C1}"/>
                      </a:ext>
                    </a:extLst>
                  </p:cNvPr>
                  <p:cNvSpPr/>
                  <p:nvPr/>
                </p:nvSpPr>
                <p:spPr>
                  <a:xfrm>
                    <a:off x="6464710" y="2971800"/>
                    <a:ext cx="914400" cy="914400"/>
                  </a:xfrm>
                  <a:prstGeom prst="ellipse">
                    <a:avLst/>
                  </a:prstGeom>
                  <a:grpFill/>
                  <a:ln w="381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en-US" altLang="zh-CN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zh-CN" altLang="en-US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𝜎</m:t>
                              </m:r>
                            </m:e>
                            <m:sub>
                              <m:r>
                                <a:rPr lang="en-US" altLang="zh-CN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altLang="zh-CN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altLang="zh-CN" b="1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𝒛</m:t>
                          </m:r>
                          <m:r>
                            <a:rPr lang="en-US" altLang="zh-CN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oMath>
                      </m:oMathPara>
                    </a14:m>
                    <a:endParaRPr lang="zh-CN" altLang="en-US" dirty="0">
                      <a:solidFill>
                        <a:schemeClr val="tx1"/>
                      </a:solidFill>
                      <a:ea typeface="微软雅黑" panose="020B0503020204020204" pitchFamily="34" charset="-122"/>
                    </a:endParaRPr>
                  </a:p>
                </p:txBody>
              </p:sp>
            </mc:Choice>
            <mc:Fallback xmlns="">
              <p:sp>
                <p:nvSpPr>
                  <p:cNvPr id="101" name="椭圆 100">
                    <a:extLst>
                      <a:ext uri="{FF2B5EF4-FFF2-40B4-BE49-F238E27FC236}">
                        <a16:creationId xmlns:a16="http://schemas.microsoft.com/office/drawing/2014/main" id="{EA831E25-D38E-4885-869A-D27C173002C1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6464710" y="2971800"/>
                    <a:ext cx="914400" cy="914400"/>
                  </a:xfrm>
                  <a:prstGeom prst="ellipse">
                    <a:avLst/>
                  </a:prstGeom>
                  <a:blipFill>
                    <a:blip r:embed="rId4"/>
                    <a:stretch>
                      <a:fillRect l="-1770" r="-885"/>
                    </a:stretch>
                  </a:blipFill>
                  <a:ln w="38100">
                    <a:solidFill>
                      <a:schemeClr val="tx1"/>
                    </a:solidFill>
                  </a:ln>
                </p:spPr>
                <p:txBody>
                  <a:bodyPr/>
                  <a:lstStyle/>
                  <a:p>
                    <a:r>
                      <a:rPr lang="en-CA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02" name="椭圆 101">
                    <a:extLst>
                      <a:ext uri="{FF2B5EF4-FFF2-40B4-BE49-F238E27FC236}">
                        <a16:creationId xmlns:a16="http://schemas.microsoft.com/office/drawing/2014/main" id="{5AF58117-5C9D-479D-A638-E2A5CF49566C}"/>
                      </a:ext>
                    </a:extLst>
                  </p:cNvPr>
                  <p:cNvSpPr/>
                  <p:nvPr/>
                </p:nvSpPr>
                <p:spPr>
                  <a:xfrm>
                    <a:off x="6464710" y="4301850"/>
                    <a:ext cx="914400" cy="914400"/>
                  </a:xfrm>
                  <a:prstGeom prst="ellipse">
                    <a:avLst/>
                  </a:prstGeom>
                  <a:grpFill/>
                  <a:ln w="381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en-US" altLang="zh-CN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zh-CN" altLang="en-US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𝜎</m:t>
                              </m:r>
                            </m:e>
                            <m:sub>
                              <m:r>
                                <a:rPr lang="en-US" altLang="zh-CN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  <m:r>
                            <a:rPr lang="en-US" altLang="zh-CN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altLang="zh-CN" b="1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𝒛</m:t>
                          </m:r>
                          <m:r>
                            <a:rPr lang="en-US" altLang="zh-CN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oMath>
                      </m:oMathPara>
                    </a14:m>
                    <a:endParaRPr lang="zh-CN" altLang="en-US" dirty="0">
                      <a:solidFill>
                        <a:schemeClr val="tx1"/>
                      </a:solidFill>
                      <a:ea typeface="微软雅黑" panose="020B0503020204020204" pitchFamily="34" charset="-122"/>
                    </a:endParaRPr>
                  </a:p>
                </p:txBody>
              </p:sp>
            </mc:Choice>
            <mc:Fallback xmlns="">
              <p:sp>
                <p:nvSpPr>
                  <p:cNvPr id="102" name="椭圆 101">
                    <a:extLst>
                      <a:ext uri="{FF2B5EF4-FFF2-40B4-BE49-F238E27FC236}">
                        <a16:creationId xmlns:a16="http://schemas.microsoft.com/office/drawing/2014/main" id="{5AF58117-5C9D-479D-A638-E2A5CF49566C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6464710" y="4301850"/>
                    <a:ext cx="914400" cy="914400"/>
                  </a:xfrm>
                  <a:prstGeom prst="ellipse">
                    <a:avLst/>
                  </a:prstGeom>
                  <a:blipFill>
                    <a:blip r:embed="rId5"/>
                    <a:stretch>
                      <a:fillRect l="-1770" r="-885"/>
                    </a:stretch>
                  </a:blipFill>
                  <a:ln w="38100">
                    <a:solidFill>
                      <a:schemeClr val="tx1"/>
                    </a:solidFill>
                  </a:ln>
                </p:spPr>
                <p:txBody>
                  <a:bodyPr/>
                  <a:lstStyle/>
                  <a:p>
                    <a:r>
                      <a:rPr lang="en-CA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cxnSp>
          <p:nvCxnSpPr>
            <p:cNvPr id="60" name="直接箭头连接符 59">
              <a:extLst>
                <a:ext uri="{FF2B5EF4-FFF2-40B4-BE49-F238E27FC236}">
                  <a16:creationId xmlns:a16="http://schemas.microsoft.com/office/drawing/2014/main" id="{6EFF399D-CC15-4139-8805-DBB217487F38}"/>
                </a:ext>
              </a:extLst>
            </p:cNvPr>
            <p:cNvCxnSpPr>
              <a:cxnSpLocks/>
            </p:cNvCxnSpPr>
            <p:nvPr/>
          </p:nvCxnSpPr>
          <p:spPr>
            <a:xfrm>
              <a:off x="1933550" y="1388967"/>
              <a:ext cx="2217174" cy="676317"/>
            </a:xfrm>
            <a:prstGeom prst="straightConnector1">
              <a:avLst/>
            </a:prstGeom>
            <a:ln w="25400">
              <a:solidFill>
                <a:srgbClr val="0000FF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直接箭头连接符 60">
              <a:extLst>
                <a:ext uri="{FF2B5EF4-FFF2-40B4-BE49-F238E27FC236}">
                  <a16:creationId xmlns:a16="http://schemas.microsoft.com/office/drawing/2014/main" id="{0096240D-9087-4380-B560-12DD34F5199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933550" y="2212095"/>
              <a:ext cx="2217174" cy="329358"/>
            </a:xfrm>
            <a:prstGeom prst="straightConnector1">
              <a:avLst/>
            </a:prstGeom>
            <a:ln w="25400">
              <a:solidFill>
                <a:srgbClr val="0000FF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直接箭头连接符 61">
              <a:extLst>
                <a:ext uri="{FF2B5EF4-FFF2-40B4-BE49-F238E27FC236}">
                  <a16:creationId xmlns:a16="http://schemas.microsoft.com/office/drawing/2014/main" id="{D2597CDA-BB20-49FC-A0A7-30B1448FE9F2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904003" y="2303370"/>
              <a:ext cx="2284087" cy="1549163"/>
            </a:xfrm>
            <a:prstGeom prst="straightConnector1">
              <a:avLst/>
            </a:prstGeom>
            <a:ln w="25400">
              <a:solidFill>
                <a:srgbClr val="0000FF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直接箭头连接符 62">
              <a:extLst>
                <a:ext uri="{FF2B5EF4-FFF2-40B4-BE49-F238E27FC236}">
                  <a16:creationId xmlns:a16="http://schemas.microsoft.com/office/drawing/2014/main" id="{7C15F0C3-9DE9-4A58-95BC-7B3477333D34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799639" y="2388573"/>
              <a:ext cx="2484996" cy="2667256"/>
            </a:xfrm>
            <a:prstGeom prst="straightConnector1">
              <a:avLst/>
            </a:prstGeom>
            <a:ln w="25400">
              <a:solidFill>
                <a:srgbClr val="0000FF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直接箭头连接符 63">
              <a:extLst>
                <a:ext uri="{FF2B5EF4-FFF2-40B4-BE49-F238E27FC236}">
                  <a16:creationId xmlns:a16="http://schemas.microsoft.com/office/drawing/2014/main" id="{2E3FDB78-737E-4B12-A504-D64E81A30359}"/>
                </a:ext>
              </a:extLst>
            </p:cNvPr>
            <p:cNvCxnSpPr>
              <a:cxnSpLocks/>
            </p:cNvCxnSpPr>
            <p:nvPr/>
          </p:nvCxnSpPr>
          <p:spPr>
            <a:xfrm>
              <a:off x="4607924" y="1388967"/>
              <a:ext cx="0" cy="195201"/>
            </a:xfrm>
            <a:prstGeom prst="straightConnector1">
              <a:avLst/>
            </a:prstGeom>
            <a:ln w="25400">
              <a:solidFill>
                <a:srgbClr val="0000FF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直接箭头连接符 64">
              <a:extLst>
                <a:ext uri="{FF2B5EF4-FFF2-40B4-BE49-F238E27FC236}">
                  <a16:creationId xmlns:a16="http://schemas.microsoft.com/office/drawing/2014/main" id="{4BD1758F-C0F5-4793-BACE-F5EF3D2F4EB5}"/>
                </a:ext>
              </a:extLst>
            </p:cNvPr>
            <p:cNvCxnSpPr>
              <a:cxnSpLocks/>
            </p:cNvCxnSpPr>
            <p:nvPr/>
          </p:nvCxnSpPr>
          <p:spPr>
            <a:xfrm>
              <a:off x="1900093" y="1584168"/>
              <a:ext cx="2250631" cy="1592049"/>
            </a:xfrm>
            <a:prstGeom prst="straightConnector1">
              <a:avLst/>
            </a:prstGeom>
            <a:ln w="25400">
              <a:solidFill>
                <a:srgbClr val="0000FF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直接箭头连接符 65">
              <a:extLst>
                <a:ext uri="{FF2B5EF4-FFF2-40B4-BE49-F238E27FC236}">
                  <a16:creationId xmlns:a16="http://schemas.microsoft.com/office/drawing/2014/main" id="{6BBA066A-BC6B-4FF8-9537-2CF6C70058B6}"/>
                </a:ext>
              </a:extLst>
            </p:cNvPr>
            <p:cNvCxnSpPr>
              <a:cxnSpLocks/>
            </p:cNvCxnSpPr>
            <p:nvPr/>
          </p:nvCxnSpPr>
          <p:spPr>
            <a:xfrm>
              <a:off x="1933550" y="2719017"/>
              <a:ext cx="2217174" cy="676317"/>
            </a:xfrm>
            <a:prstGeom prst="straightConnector1">
              <a:avLst/>
            </a:prstGeom>
            <a:ln w="25400">
              <a:solidFill>
                <a:srgbClr val="0000FF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直接箭头连接符 66">
              <a:extLst>
                <a:ext uri="{FF2B5EF4-FFF2-40B4-BE49-F238E27FC236}">
                  <a16:creationId xmlns:a16="http://schemas.microsoft.com/office/drawing/2014/main" id="{4C4503E5-5C7F-4D8F-9AAE-1D447FE8904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933550" y="3505945"/>
              <a:ext cx="2217174" cy="543122"/>
            </a:xfrm>
            <a:prstGeom prst="straightConnector1">
              <a:avLst/>
            </a:prstGeom>
            <a:ln w="25400">
              <a:solidFill>
                <a:srgbClr val="0000FF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直接箭头连接符 67">
              <a:extLst>
                <a:ext uri="{FF2B5EF4-FFF2-40B4-BE49-F238E27FC236}">
                  <a16:creationId xmlns:a16="http://schemas.microsoft.com/office/drawing/2014/main" id="{6CDB4B64-4CFB-40F3-8F77-4500EF3441A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900093" y="3614451"/>
              <a:ext cx="2280178" cy="1624848"/>
            </a:xfrm>
            <a:prstGeom prst="straightConnector1">
              <a:avLst/>
            </a:prstGeom>
            <a:ln w="25400">
              <a:solidFill>
                <a:srgbClr val="0000FF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直接箭头连接符 68">
              <a:extLst>
                <a:ext uri="{FF2B5EF4-FFF2-40B4-BE49-F238E27FC236}">
                  <a16:creationId xmlns:a16="http://schemas.microsoft.com/office/drawing/2014/main" id="{C3DE2D8C-2D8A-4358-A76E-13CB534E24DC}"/>
                </a:ext>
              </a:extLst>
            </p:cNvPr>
            <p:cNvCxnSpPr>
              <a:cxnSpLocks/>
            </p:cNvCxnSpPr>
            <p:nvPr/>
          </p:nvCxnSpPr>
          <p:spPr>
            <a:xfrm>
              <a:off x="4595149" y="2719017"/>
              <a:ext cx="0" cy="205587"/>
            </a:xfrm>
            <a:prstGeom prst="straightConnector1">
              <a:avLst/>
            </a:prstGeom>
            <a:ln w="25400">
              <a:solidFill>
                <a:srgbClr val="0000FF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直接箭头连接符 69">
              <a:extLst>
                <a:ext uri="{FF2B5EF4-FFF2-40B4-BE49-F238E27FC236}">
                  <a16:creationId xmlns:a16="http://schemas.microsoft.com/office/drawing/2014/main" id="{5FAB729F-E172-4DFD-8DBC-3C66C5924507}"/>
                </a:ext>
              </a:extLst>
            </p:cNvPr>
            <p:cNvCxnSpPr>
              <a:cxnSpLocks/>
            </p:cNvCxnSpPr>
            <p:nvPr/>
          </p:nvCxnSpPr>
          <p:spPr>
            <a:xfrm>
              <a:off x="1799639" y="1712256"/>
              <a:ext cx="2351085" cy="2854344"/>
            </a:xfrm>
            <a:prstGeom prst="straightConnector1">
              <a:avLst/>
            </a:prstGeom>
            <a:ln w="25400">
              <a:solidFill>
                <a:srgbClr val="0000FF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直接箭头连接符 70">
              <a:extLst>
                <a:ext uri="{FF2B5EF4-FFF2-40B4-BE49-F238E27FC236}">
                  <a16:creationId xmlns:a16="http://schemas.microsoft.com/office/drawing/2014/main" id="{CAA6BD14-F1D2-4823-92A0-51F5D37807D0}"/>
                </a:ext>
              </a:extLst>
            </p:cNvPr>
            <p:cNvCxnSpPr>
              <a:cxnSpLocks/>
            </p:cNvCxnSpPr>
            <p:nvPr/>
          </p:nvCxnSpPr>
          <p:spPr>
            <a:xfrm>
              <a:off x="1900093" y="2938134"/>
              <a:ext cx="2250631" cy="1787250"/>
            </a:xfrm>
            <a:prstGeom prst="straightConnector1">
              <a:avLst/>
            </a:prstGeom>
            <a:ln w="25400">
              <a:solidFill>
                <a:srgbClr val="0000FF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直接箭头连接符 71">
              <a:extLst>
                <a:ext uri="{FF2B5EF4-FFF2-40B4-BE49-F238E27FC236}">
                  <a16:creationId xmlns:a16="http://schemas.microsoft.com/office/drawing/2014/main" id="{AC73A4F0-6820-494C-88F1-D94911973B1E}"/>
                </a:ext>
              </a:extLst>
            </p:cNvPr>
            <p:cNvCxnSpPr>
              <a:cxnSpLocks/>
            </p:cNvCxnSpPr>
            <p:nvPr/>
          </p:nvCxnSpPr>
          <p:spPr>
            <a:xfrm>
              <a:off x="1900093" y="4268184"/>
              <a:ext cx="2250631" cy="565116"/>
            </a:xfrm>
            <a:prstGeom prst="straightConnector1">
              <a:avLst/>
            </a:prstGeom>
            <a:ln w="25400">
              <a:solidFill>
                <a:srgbClr val="0000FF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直接箭头连接符 72">
              <a:extLst>
                <a:ext uri="{FF2B5EF4-FFF2-40B4-BE49-F238E27FC236}">
                  <a16:creationId xmlns:a16="http://schemas.microsoft.com/office/drawing/2014/main" id="{2A857C0F-03D5-4D64-BD3B-A006F9C7EBD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933550" y="4921918"/>
              <a:ext cx="2254540" cy="457200"/>
            </a:xfrm>
            <a:prstGeom prst="straightConnector1">
              <a:avLst/>
            </a:prstGeom>
            <a:ln w="25400">
              <a:solidFill>
                <a:srgbClr val="0000FF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直接箭头连接符 73">
              <a:extLst>
                <a:ext uri="{FF2B5EF4-FFF2-40B4-BE49-F238E27FC236}">
                  <a16:creationId xmlns:a16="http://schemas.microsoft.com/office/drawing/2014/main" id="{FD60436A-924F-4F76-8D4C-16AFE2C7037B}"/>
                </a:ext>
              </a:extLst>
            </p:cNvPr>
            <p:cNvCxnSpPr>
              <a:cxnSpLocks/>
            </p:cNvCxnSpPr>
            <p:nvPr/>
          </p:nvCxnSpPr>
          <p:spPr>
            <a:xfrm>
              <a:off x="4595149" y="4049067"/>
              <a:ext cx="12826" cy="219117"/>
            </a:xfrm>
            <a:prstGeom prst="straightConnector1">
              <a:avLst/>
            </a:prstGeom>
            <a:ln w="25400">
              <a:solidFill>
                <a:srgbClr val="0000FF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直接箭头连接符 74">
              <a:extLst>
                <a:ext uri="{FF2B5EF4-FFF2-40B4-BE49-F238E27FC236}">
                  <a16:creationId xmlns:a16="http://schemas.microsoft.com/office/drawing/2014/main" id="{62304CDF-0681-4594-ADDC-47D49E2B8981}"/>
                </a:ext>
              </a:extLst>
            </p:cNvPr>
            <p:cNvCxnSpPr>
              <a:cxnSpLocks/>
              <a:endCxn id="100" idx="2"/>
            </p:cNvCxnSpPr>
            <p:nvPr/>
          </p:nvCxnSpPr>
          <p:spPr>
            <a:xfrm>
              <a:off x="5065124" y="2065284"/>
              <a:ext cx="2344992" cy="0"/>
            </a:xfrm>
            <a:prstGeom prst="straightConnector1">
              <a:avLst/>
            </a:prstGeom>
            <a:ln w="25400">
              <a:solidFill>
                <a:srgbClr val="002060"/>
              </a:solidFill>
              <a:prstDash val="lgDash"/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直接箭头连接符 75">
              <a:extLst>
                <a:ext uri="{FF2B5EF4-FFF2-40B4-BE49-F238E27FC236}">
                  <a16:creationId xmlns:a16="http://schemas.microsoft.com/office/drawing/2014/main" id="{CE4045C0-389E-4A90-AF83-39E81B33172E}"/>
                </a:ext>
              </a:extLst>
            </p:cNvPr>
            <p:cNvCxnSpPr>
              <a:cxnSpLocks/>
            </p:cNvCxnSpPr>
            <p:nvPr/>
          </p:nvCxnSpPr>
          <p:spPr>
            <a:xfrm>
              <a:off x="5027758" y="2241763"/>
              <a:ext cx="2382358" cy="1014281"/>
            </a:xfrm>
            <a:prstGeom prst="straightConnector1">
              <a:avLst/>
            </a:prstGeom>
            <a:ln w="25400">
              <a:solidFill>
                <a:srgbClr val="002060"/>
              </a:solidFill>
              <a:prstDash val="lgDash"/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直接箭头连接符 76">
              <a:extLst>
                <a:ext uri="{FF2B5EF4-FFF2-40B4-BE49-F238E27FC236}">
                  <a16:creationId xmlns:a16="http://schemas.microsoft.com/office/drawing/2014/main" id="{9C944E1E-33B1-46F3-BCE9-CEB81FFDCAB4}"/>
                </a:ext>
              </a:extLst>
            </p:cNvPr>
            <p:cNvCxnSpPr>
              <a:cxnSpLocks/>
              <a:endCxn id="102" idx="1"/>
            </p:cNvCxnSpPr>
            <p:nvPr/>
          </p:nvCxnSpPr>
          <p:spPr>
            <a:xfrm>
              <a:off x="4931213" y="2388573"/>
              <a:ext cx="2612814" cy="2013522"/>
            </a:xfrm>
            <a:prstGeom prst="straightConnector1">
              <a:avLst/>
            </a:prstGeom>
            <a:ln w="25400">
              <a:solidFill>
                <a:srgbClr val="002060"/>
              </a:solidFill>
              <a:prstDash val="lgDash"/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直接箭头连接符 77">
              <a:extLst>
                <a:ext uri="{FF2B5EF4-FFF2-40B4-BE49-F238E27FC236}">
                  <a16:creationId xmlns:a16="http://schemas.microsoft.com/office/drawing/2014/main" id="{1AE82EF4-168A-48B9-80AD-F2F038B05DE7}"/>
                </a:ext>
              </a:extLst>
            </p:cNvPr>
            <p:cNvCxnSpPr>
              <a:cxnSpLocks/>
              <a:endCxn id="101" idx="2"/>
            </p:cNvCxnSpPr>
            <p:nvPr/>
          </p:nvCxnSpPr>
          <p:spPr>
            <a:xfrm>
              <a:off x="5065124" y="3365602"/>
              <a:ext cx="2344992" cy="29732"/>
            </a:xfrm>
            <a:prstGeom prst="straightConnector1">
              <a:avLst/>
            </a:prstGeom>
            <a:ln w="25400">
              <a:solidFill>
                <a:srgbClr val="002060"/>
              </a:solidFill>
              <a:prstDash val="lgDash"/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直接箭头连接符 78">
              <a:extLst>
                <a:ext uri="{FF2B5EF4-FFF2-40B4-BE49-F238E27FC236}">
                  <a16:creationId xmlns:a16="http://schemas.microsoft.com/office/drawing/2014/main" id="{E6DAA30D-DF59-413B-86A3-FBA31148FF2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027758" y="2212096"/>
              <a:ext cx="2382358" cy="998312"/>
            </a:xfrm>
            <a:prstGeom prst="straightConnector1">
              <a:avLst/>
            </a:prstGeom>
            <a:ln w="25400">
              <a:solidFill>
                <a:srgbClr val="002060"/>
              </a:solidFill>
              <a:prstDash val="lgDash"/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直接箭头连接符 79">
              <a:extLst>
                <a:ext uri="{FF2B5EF4-FFF2-40B4-BE49-F238E27FC236}">
                  <a16:creationId xmlns:a16="http://schemas.microsoft.com/office/drawing/2014/main" id="{EA26DD87-2AFE-442B-92E5-07C38EE367AE}"/>
                </a:ext>
              </a:extLst>
            </p:cNvPr>
            <p:cNvCxnSpPr>
              <a:cxnSpLocks/>
            </p:cNvCxnSpPr>
            <p:nvPr/>
          </p:nvCxnSpPr>
          <p:spPr>
            <a:xfrm>
              <a:off x="4998168" y="3614451"/>
              <a:ext cx="2411948" cy="952149"/>
            </a:xfrm>
            <a:prstGeom prst="straightConnector1">
              <a:avLst/>
            </a:prstGeom>
            <a:ln w="25400">
              <a:solidFill>
                <a:srgbClr val="002060"/>
              </a:solidFill>
              <a:prstDash val="lgDash"/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直接箭头连接符 80">
              <a:extLst>
                <a:ext uri="{FF2B5EF4-FFF2-40B4-BE49-F238E27FC236}">
                  <a16:creationId xmlns:a16="http://schemas.microsoft.com/office/drawing/2014/main" id="{434C0E1A-3BC2-4D43-AC98-2402F6D05F86}"/>
                </a:ext>
              </a:extLst>
            </p:cNvPr>
            <p:cNvCxnSpPr>
              <a:cxnSpLocks/>
              <a:endCxn id="100" idx="3"/>
            </p:cNvCxnSpPr>
            <p:nvPr/>
          </p:nvCxnSpPr>
          <p:spPr>
            <a:xfrm flipV="1">
              <a:off x="5027758" y="2388573"/>
              <a:ext cx="2516269" cy="2117460"/>
            </a:xfrm>
            <a:prstGeom prst="straightConnector1">
              <a:avLst/>
            </a:prstGeom>
            <a:ln w="25400">
              <a:solidFill>
                <a:srgbClr val="002060"/>
              </a:solidFill>
              <a:prstDash val="lgDash"/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直接箭头连接符 81">
              <a:extLst>
                <a:ext uri="{FF2B5EF4-FFF2-40B4-BE49-F238E27FC236}">
                  <a16:creationId xmlns:a16="http://schemas.microsoft.com/office/drawing/2014/main" id="{5A512560-7E6F-4CF8-9881-9CCB733BABC7}"/>
                </a:ext>
              </a:extLst>
            </p:cNvPr>
            <p:cNvCxnSpPr>
              <a:cxnSpLocks/>
            </p:cNvCxnSpPr>
            <p:nvPr/>
          </p:nvCxnSpPr>
          <p:spPr>
            <a:xfrm>
              <a:off x="5046441" y="4725384"/>
              <a:ext cx="2344992" cy="0"/>
            </a:xfrm>
            <a:prstGeom prst="straightConnector1">
              <a:avLst/>
            </a:prstGeom>
            <a:ln w="25400">
              <a:solidFill>
                <a:srgbClr val="002060"/>
              </a:solidFill>
              <a:prstDash val="lgDash"/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直接箭头连接符 82">
              <a:extLst>
                <a:ext uri="{FF2B5EF4-FFF2-40B4-BE49-F238E27FC236}">
                  <a16:creationId xmlns:a16="http://schemas.microsoft.com/office/drawing/2014/main" id="{29A83F52-1177-4FF5-AD96-34725BEA483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046441" y="3587499"/>
              <a:ext cx="2393265" cy="979103"/>
            </a:xfrm>
            <a:prstGeom prst="straightConnector1">
              <a:avLst/>
            </a:prstGeom>
            <a:ln w="25400">
              <a:solidFill>
                <a:srgbClr val="002060"/>
              </a:solidFill>
              <a:prstDash val="lgDash"/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84" name="组合 83">
              <a:extLst>
                <a:ext uri="{FF2B5EF4-FFF2-40B4-BE49-F238E27FC236}">
                  <a16:creationId xmlns:a16="http://schemas.microsoft.com/office/drawing/2014/main" id="{672AF209-CD0B-465A-8798-5053F23805C9}"/>
                </a:ext>
              </a:extLst>
            </p:cNvPr>
            <p:cNvGrpSpPr/>
            <p:nvPr/>
          </p:nvGrpSpPr>
          <p:grpSpPr>
            <a:xfrm>
              <a:off x="1019150" y="931767"/>
              <a:ext cx="914400" cy="4904551"/>
              <a:chOff x="2290917" y="1330345"/>
              <a:chExt cx="914400" cy="4904551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96" name="椭圆 95">
                    <a:extLst>
                      <a:ext uri="{FF2B5EF4-FFF2-40B4-BE49-F238E27FC236}">
                        <a16:creationId xmlns:a16="http://schemas.microsoft.com/office/drawing/2014/main" id="{91EB3FA2-5775-4B20-B9CE-56D52D52AB34}"/>
                      </a:ext>
                    </a:extLst>
                  </p:cNvPr>
                  <p:cNvSpPr/>
                  <p:nvPr/>
                </p:nvSpPr>
                <p:spPr>
                  <a:xfrm>
                    <a:off x="2290917" y="1330345"/>
                    <a:ext cx="914400" cy="914400"/>
                  </a:xfrm>
                  <a:prstGeom prst="ellipse">
                    <a:avLst/>
                  </a:prstGeom>
                  <a:solidFill>
                    <a:srgbClr val="FFFF94"/>
                  </a:solidFill>
                  <a:ln w="381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en-US" altLang="zh-CN" sz="240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altLang="zh-CN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oMath>
                      </m:oMathPara>
                    </a14:m>
                    <a:endParaRPr lang="zh-CN" altLang="en-US" sz="2400" dirty="0">
                      <a:solidFill>
                        <a:schemeClr val="tx1"/>
                      </a:solidFill>
                      <a:ea typeface="微软雅黑" panose="020B0503020204020204" pitchFamily="34" charset="-122"/>
                    </a:endParaRPr>
                  </a:p>
                </p:txBody>
              </p:sp>
            </mc:Choice>
            <mc:Fallback xmlns="">
              <p:sp>
                <p:nvSpPr>
                  <p:cNvPr id="96" name="椭圆 95">
                    <a:extLst>
                      <a:ext uri="{FF2B5EF4-FFF2-40B4-BE49-F238E27FC236}">
                        <a16:creationId xmlns:a16="http://schemas.microsoft.com/office/drawing/2014/main" id="{91EB3FA2-5775-4B20-B9CE-56D52D52AB34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290917" y="1330345"/>
                    <a:ext cx="914400" cy="914400"/>
                  </a:xfrm>
                  <a:prstGeom prst="ellipse">
                    <a:avLst/>
                  </a:prstGeom>
                  <a:blipFill>
                    <a:blip r:embed="rId6"/>
                    <a:stretch>
                      <a:fillRect/>
                    </a:stretch>
                  </a:blipFill>
                  <a:ln w="38100">
                    <a:solidFill>
                      <a:schemeClr val="tx1"/>
                    </a:solidFill>
                  </a:ln>
                </p:spPr>
                <p:txBody>
                  <a:bodyPr/>
                  <a:lstStyle/>
                  <a:p>
                    <a:r>
                      <a:rPr lang="en-CA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97" name="椭圆 96">
                    <a:extLst>
                      <a:ext uri="{FF2B5EF4-FFF2-40B4-BE49-F238E27FC236}">
                        <a16:creationId xmlns:a16="http://schemas.microsoft.com/office/drawing/2014/main" id="{A0BF0CA3-605A-4453-BFDE-D2A612E5C41B}"/>
                      </a:ext>
                    </a:extLst>
                  </p:cNvPr>
                  <p:cNvSpPr/>
                  <p:nvPr/>
                </p:nvSpPr>
                <p:spPr>
                  <a:xfrm>
                    <a:off x="2290917" y="2660395"/>
                    <a:ext cx="914400" cy="914400"/>
                  </a:xfrm>
                  <a:prstGeom prst="ellipse">
                    <a:avLst/>
                  </a:prstGeom>
                  <a:solidFill>
                    <a:srgbClr val="FFFF94"/>
                  </a:solidFill>
                  <a:ln w="381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en-US" altLang="zh-CN" sz="240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2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altLang="zh-CN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oMath>
                      </m:oMathPara>
                    </a14:m>
                    <a:endParaRPr lang="zh-CN" altLang="en-US" sz="2400" dirty="0">
                      <a:solidFill>
                        <a:schemeClr val="tx1"/>
                      </a:solidFill>
                      <a:ea typeface="微软雅黑" panose="020B0503020204020204" pitchFamily="34" charset="-122"/>
                    </a:endParaRPr>
                  </a:p>
                </p:txBody>
              </p:sp>
            </mc:Choice>
            <mc:Fallback xmlns="">
              <p:sp>
                <p:nvSpPr>
                  <p:cNvPr id="97" name="椭圆 96">
                    <a:extLst>
                      <a:ext uri="{FF2B5EF4-FFF2-40B4-BE49-F238E27FC236}">
                        <a16:creationId xmlns:a16="http://schemas.microsoft.com/office/drawing/2014/main" id="{A0BF0CA3-605A-4453-BFDE-D2A612E5C41B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290917" y="2660395"/>
                    <a:ext cx="914400" cy="914400"/>
                  </a:xfrm>
                  <a:prstGeom prst="ellipse">
                    <a:avLst/>
                  </a:prstGeom>
                  <a:blipFill>
                    <a:blip r:embed="rId7"/>
                    <a:stretch>
                      <a:fillRect/>
                    </a:stretch>
                  </a:blipFill>
                  <a:ln w="38100">
                    <a:solidFill>
                      <a:schemeClr val="tx1"/>
                    </a:solidFill>
                  </a:ln>
                </p:spPr>
                <p:txBody>
                  <a:bodyPr/>
                  <a:lstStyle/>
                  <a:p>
                    <a:r>
                      <a:rPr lang="en-CA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98" name="椭圆 97">
                    <a:extLst>
                      <a:ext uri="{FF2B5EF4-FFF2-40B4-BE49-F238E27FC236}">
                        <a16:creationId xmlns:a16="http://schemas.microsoft.com/office/drawing/2014/main" id="{E4E3479A-7470-403C-AE2E-B8C7014F29A1}"/>
                      </a:ext>
                    </a:extLst>
                  </p:cNvPr>
                  <p:cNvSpPr/>
                  <p:nvPr/>
                </p:nvSpPr>
                <p:spPr>
                  <a:xfrm>
                    <a:off x="2290917" y="3990445"/>
                    <a:ext cx="914400" cy="914400"/>
                  </a:xfrm>
                  <a:prstGeom prst="ellipse">
                    <a:avLst/>
                  </a:prstGeom>
                  <a:solidFill>
                    <a:srgbClr val="FFFF94"/>
                  </a:solidFill>
                  <a:ln w="381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en-US" altLang="zh-CN" sz="240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2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altLang="zh-CN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</m:oMath>
                      </m:oMathPara>
                    </a14:m>
                    <a:endParaRPr lang="zh-CN" altLang="en-US" sz="2400" dirty="0">
                      <a:solidFill>
                        <a:schemeClr val="tx1"/>
                      </a:solidFill>
                      <a:ea typeface="微软雅黑" panose="020B0503020204020204" pitchFamily="34" charset="-122"/>
                    </a:endParaRPr>
                  </a:p>
                </p:txBody>
              </p:sp>
            </mc:Choice>
            <mc:Fallback xmlns="">
              <p:sp>
                <p:nvSpPr>
                  <p:cNvPr id="98" name="椭圆 97">
                    <a:extLst>
                      <a:ext uri="{FF2B5EF4-FFF2-40B4-BE49-F238E27FC236}">
                        <a16:creationId xmlns:a16="http://schemas.microsoft.com/office/drawing/2014/main" id="{E4E3479A-7470-403C-AE2E-B8C7014F29A1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290917" y="3990445"/>
                    <a:ext cx="914400" cy="914400"/>
                  </a:xfrm>
                  <a:prstGeom prst="ellipse">
                    <a:avLst/>
                  </a:prstGeom>
                  <a:blipFill>
                    <a:blip r:embed="rId8"/>
                    <a:stretch>
                      <a:fillRect/>
                    </a:stretch>
                  </a:blipFill>
                  <a:ln w="38100">
                    <a:solidFill>
                      <a:schemeClr val="tx1"/>
                    </a:solidFill>
                  </a:ln>
                </p:spPr>
                <p:txBody>
                  <a:bodyPr/>
                  <a:lstStyle/>
                  <a:p>
                    <a:r>
                      <a:rPr lang="en-CA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99" name="椭圆 98">
                    <a:extLst>
                      <a:ext uri="{FF2B5EF4-FFF2-40B4-BE49-F238E27FC236}">
                        <a16:creationId xmlns:a16="http://schemas.microsoft.com/office/drawing/2014/main" id="{4CDCA6E6-EA64-420B-B1FA-FB8BB8E20C1A}"/>
                      </a:ext>
                    </a:extLst>
                  </p:cNvPr>
                  <p:cNvSpPr/>
                  <p:nvPr/>
                </p:nvSpPr>
                <p:spPr>
                  <a:xfrm>
                    <a:off x="2290917" y="5320496"/>
                    <a:ext cx="914400" cy="914400"/>
                  </a:xfrm>
                  <a:prstGeom prst="ellipse">
                    <a:avLst/>
                  </a:prstGeom>
                  <a:solidFill>
                    <a:srgbClr val="FFFF94"/>
                  </a:solidFill>
                  <a:ln w="381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en-US" altLang="zh-CN" sz="240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2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altLang="zh-CN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sub>
                          </m:sSub>
                        </m:oMath>
                      </m:oMathPara>
                    </a14:m>
                    <a:endParaRPr lang="zh-CN" altLang="en-US" sz="2400" dirty="0">
                      <a:solidFill>
                        <a:schemeClr val="tx1"/>
                      </a:solidFill>
                      <a:ea typeface="微软雅黑" panose="020B0503020204020204" pitchFamily="34" charset="-122"/>
                    </a:endParaRPr>
                  </a:p>
                </p:txBody>
              </p:sp>
            </mc:Choice>
            <mc:Fallback xmlns="">
              <p:sp>
                <p:nvSpPr>
                  <p:cNvPr id="99" name="椭圆 98">
                    <a:extLst>
                      <a:ext uri="{FF2B5EF4-FFF2-40B4-BE49-F238E27FC236}">
                        <a16:creationId xmlns:a16="http://schemas.microsoft.com/office/drawing/2014/main" id="{4CDCA6E6-EA64-420B-B1FA-FB8BB8E20C1A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290917" y="5320496"/>
                    <a:ext cx="914400" cy="914400"/>
                  </a:xfrm>
                  <a:prstGeom prst="ellipse">
                    <a:avLst/>
                  </a:prstGeom>
                  <a:blipFill>
                    <a:blip r:embed="rId9"/>
                    <a:stretch>
                      <a:fillRect/>
                    </a:stretch>
                  </a:blipFill>
                  <a:ln w="38100">
                    <a:solidFill>
                      <a:schemeClr val="tx1"/>
                    </a:solidFill>
                  </a:ln>
                </p:spPr>
                <p:txBody>
                  <a:bodyPr/>
                  <a:lstStyle/>
                  <a:p>
                    <a:r>
                      <a:rPr lang="en-CA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grpSp>
          <p:nvGrpSpPr>
            <p:cNvPr id="85" name="组合 84">
              <a:extLst>
                <a:ext uri="{FF2B5EF4-FFF2-40B4-BE49-F238E27FC236}">
                  <a16:creationId xmlns:a16="http://schemas.microsoft.com/office/drawing/2014/main" id="{9BA431D1-01AD-4018-BF70-367773F73007}"/>
                </a:ext>
              </a:extLst>
            </p:cNvPr>
            <p:cNvGrpSpPr/>
            <p:nvPr/>
          </p:nvGrpSpPr>
          <p:grpSpPr>
            <a:xfrm>
              <a:off x="4150724" y="1608084"/>
              <a:ext cx="914400" cy="3574500"/>
              <a:chOff x="6464710" y="1641750"/>
              <a:chExt cx="914400" cy="3574500"/>
            </a:xfrm>
            <a:solidFill>
              <a:srgbClr val="A8EFC6"/>
            </a:solidFill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93" name="椭圆 92">
                    <a:extLst>
                      <a:ext uri="{FF2B5EF4-FFF2-40B4-BE49-F238E27FC236}">
                        <a16:creationId xmlns:a16="http://schemas.microsoft.com/office/drawing/2014/main" id="{38F3BB81-A3EE-4A5C-968A-E8C739ABD7C6}"/>
                      </a:ext>
                    </a:extLst>
                  </p:cNvPr>
                  <p:cNvSpPr/>
                  <p:nvPr/>
                </p:nvSpPr>
                <p:spPr>
                  <a:xfrm>
                    <a:off x="6464710" y="1641750"/>
                    <a:ext cx="914400" cy="914400"/>
                  </a:xfrm>
                  <a:prstGeom prst="ellipse">
                    <a:avLst/>
                  </a:prstGeom>
                  <a:grpFill/>
                  <a:ln w="381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en-US" altLang="zh-CN" sz="240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en-US" altLang="zh-CN" sz="2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oMath>
                      </m:oMathPara>
                    </a14:m>
                    <a:endParaRPr lang="zh-CN" altLang="en-US" sz="2400" dirty="0">
                      <a:solidFill>
                        <a:schemeClr val="tx1"/>
                      </a:solidFill>
                      <a:ea typeface="微软雅黑" panose="020B0503020204020204" pitchFamily="34" charset="-122"/>
                    </a:endParaRPr>
                  </a:p>
                </p:txBody>
              </p:sp>
            </mc:Choice>
            <mc:Fallback xmlns="">
              <p:sp>
                <p:nvSpPr>
                  <p:cNvPr id="93" name="椭圆 92">
                    <a:extLst>
                      <a:ext uri="{FF2B5EF4-FFF2-40B4-BE49-F238E27FC236}">
                        <a16:creationId xmlns:a16="http://schemas.microsoft.com/office/drawing/2014/main" id="{38F3BB81-A3EE-4A5C-968A-E8C739ABD7C6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6464710" y="1641750"/>
                    <a:ext cx="914400" cy="914400"/>
                  </a:xfrm>
                  <a:prstGeom prst="ellipse">
                    <a:avLst/>
                  </a:prstGeom>
                  <a:blipFill>
                    <a:blip r:embed="rId10"/>
                    <a:stretch>
                      <a:fillRect/>
                    </a:stretch>
                  </a:blipFill>
                  <a:ln w="38100">
                    <a:solidFill>
                      <a:schemeClr val="tx1"/>
                    </a:solidFill>
                  </a:ln>
                </p:spPr>
                <p:txBody>
                  <a:bodyPr/>
                  <a:lstStyle/>
                  <a:p>
                    <a:r>
                      <a:rPr lang="en-CA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94" name="椭圆 93">
                    <a:extLst>
                      <a:ext uri="{FF2B5EF4-FFF2-40B4-BE49-F238E27FC236}">
                        <a16:creationId xmlns:a16="http://schemas.microsoft.com/office/drawing/2014/main" id="{8014B1D5-B99D-4822-A9AD-465BA8E07962}"/>
                      </a:ext>
                    </a:extLst>
                  </p:cNvPr>
                  <p:cNvSpPr/>
                  <p:nvPr/>
                </p:nvSpPr>
                <p:spPr>
                  <a:xfrm>
                    <a:off x="6464710" y="2971800"/>
                    <a:ext cx="914400" cy="914400"/>
                  </a:xfrm>
                  <a:prstGeom prst="ellipse">
                    <a:avLst/>
                  </a:prstGeom>
                  <a:grpFill/>
                  <a:ln w="381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en-US" altLang="zh-CN" sz="240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2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en-US" altLang="zh-CN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oMath>
                      </m:oMathPara>
                    </a14:m>
                    <a:endParaRPr lang="zh-CN" altLang="en-US" sz="2400" dirty="0">
                      <a:solidFill>
                        <a:schemeClr val="tx1"/>
                      </a:solidFill>
                      <a:ea typeface="微软雅黑" panose="020B0503020204020204" pitchFamily="34" charset="-122"/>
                    </a:endParaRPr>
                  </a:p>
                </p:txBody>
              </p:sp>
            </mc:Choice>
            <mc:Fallback xmlns="">
              <p:sp>
                <p:nvSpPr>
                  <p:cNvPr id="94" name="椭圆 93">
                    <a:extLst>
                      <a:ext uri="{FF2B5EF4-FFF2-40B4-BE49-F238E27FC236}">
                        <a16:creationId xmlns:a16="http://schemas.microsoft.com/office/drawing/2014/main" id="{8014B1D5-B99D-4822-A9AD-465BA8E07962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6464710" y="2971800"/>
                    <a:ext cx="914400" cy="914400"/>
                  </a:xfrm>
                  <a:prstGeom prst="ellipse">
                    <a:avLst/>
                  </a:prstGeom>
                  <a:blipFill>
                    <a:blip r:embed="rId11"/>
                    <a:stretch>
                      <a:fillRect/>
                    </a:stretch>
                  </a:blipFill>
                  <a:ln w="38100">
                    <a:solidFill>
                      <a:schemeClr val="tx1"/>
                    </a:solidFill>
                  </a:ln>
                </p:spPr>
                <p:txBody>
                  <a:bodyPr/>
                  <a:lstStyle/>
                  <a:p>
                    <a:r>
                      <a:rPr lang="en-CA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95" name="椭圆 94">
                    <a:extLst>
                      <a:ext uri="{FF2B5EF4-FFF2-40B4-BE49-F238E27FC236}">
                        <a16:creationId xmlns:a16="http://schemas.microsoft.com/office/drawing/2014/main" id="{82C1AD5B-8A7F-4C55-B90E-2AA95DBC6775}"/>
                      </a:ext>
                    </a:extLst>
                  </p:cNvPr>
                  <p:cNvSpPr/>
                  <p:nvPr/>
                </p:nvSpPr>
                <p:spPr>
                  <a:xfrm>
                    <a:off x="6464710" y="4301850"/>
                    <a:ext cx="914400" cy="914400"/>
                  </a:xfrm>
                  <a:prstGeom prst="ellipse">
                    <a:avLst/>
                  </a:prstGeom>
                  <a:grpFill/>
                  <a:ln w="381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en-US" altLang="zh-CN" sz="240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2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en-US" altLang="zh-CN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</m:oMath>
                      </m:oMathPara>
                    </a14:m>
                    <a:endParaRPr lang="zh-CN" altLang="en-US" sz="2400" dirty="0">
                      <a:solidFill>
                        <a:schemeClr val="tx1"/>
                      </a:solidFill>
                      <a:ea typeface="微软雅黑" panose="020B0503020204020204" pitchFamily="34" charset="-122"/>
                    </a:endParaRPr>
                  </a:p>
                </p:txBody>
              </p:sp>
            </mc:Choice>
            <mc:Fallback xmlns="">
              <p:sp>
                <p:nvSpPr>
                  <p:cNvPr id="95" name="椭圆 94">
                    <a:extLst>
                      <a:ext uri="{FF2B5EF4-FFF2-40B4-BE49-F238E27FC236}">
                        <a16:creationId xmlns:a16="http://schemas.microsoft.com/office/drawing/2014/main" id="{82C1AD5B-8A7F-4C55-B90E-2AA95DBC6775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6464710" y="4301850"/>
                    <a:ext cx="914400" cy="914400"/>
                  </a:xfrm>
                  <a:prstGeom prst="ellipse">
                    <a:avLst/>
                  </a:prstGeom>
                  <a:blipFill>
                    <a:blip r:embed="rId12"/>
                    <a:stretch>
                      <a:fillRect/>
                    </a:stretch>
                  </a:blipFill>
                  <a:ln w="38100">
                    <a:solidFill>
                      <a:schemeClr val="tx1"/>
                    </a:solidFill>
                  </a:ln>
                </p:spPr>
                <p:txBody>
                  <a:bodyPr/>
                  <a:lstStyle/>
                  <a:p>
                    <a:r>
                      <a:rPr lang="en-CA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cxnSp>
          <p:nvCxnSpPr>
            <p:cNvPr id="86" name="直接箭头连接符 85">
              <a:extLst>
                <a:ext uri="{FF2B5EF4-FFF2-40B4-BE49-F238E27FC236}">
                  <a16:creationId xmlns:a16="http://schemas.microsoft.com/office/drawing/2014/main" id="{DB65518B-B202-4C0E-A211-3AFBF25A870B}"/>
                </a:ext>
              </a:extLst>
            </p:cNvPr>
            <p:cNvCxnSpPr>
              <a:cxnSpLocks/>
            </p:cNvCxnSpPr>
            <p:nvPr/>
          </p:nvCxnSpPr>
          <p:spPr>
            <a:xfrm>
              <a:off x="8324516" y="2065284"/>
              <a:ext cx="373626" cy="0"/>
            </a:xfrm>
            <a:prstGeom prst="straightConnector1">
              <a:avLst/>
            </a:prstGeom>
            <a:ln w="25400">
              <a:solidFill>
                <a:srgbClr val="002060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直接箭头连接符 86">
              <a:extLst>
                <a:ext uri="{FF2B5EF4-FFF2-40B4-BE49-F238E27FC236}">
                  <a16:creationId xmlns:a16="http://schemas.microsoft.com/office/drawing/2014/main" id="{64E57330-1860-4DBD-8B9E-57CCA1349914}"/>
                </a:ext>
              </a:extLst>
            </p:cNvPr>
            <p:cNvCxnSpPr>
              <a:cxnSpLocks/>
            </p:cNvCxnSpPr>
            <p:nvPr/>
          </p:nvCxnSpPr>
          <p:spPr>
            <a:xfrm>
              <a:off x="8349095" y="3395334"/>
              <a:ext cx="373626" cy="0"/>
            </a:xfrm>
            <a:prstGeom prst="straightConnector1">
              <a:avLst/>
            </a:prstGeom>
            <a:ln w="25400">
              <a:solidFill>
                <a:srgbClr val="002060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直接箭头连接符 87">
              <a:extLst>
                <a:ext uri="{FF2B5EF4-FFF2-40B4-BE49-F238E27FC236}">
                  <a16:creationId xmlns:a16="http://schemas.microsoft.com/office/drawing/2014/main" id="{D4A86103-EA9B-45F4-AD8D-1A86F2625437}"/>
                </a:ext>
              </a:extLst>
            </p:cNvPr>
            <p:cNvCxnSpPr>
              <a:cxnSpLocks/>
            </p:cNvCxnSpPr>
            <p:nvPr/>
          </p:nvCxnSpPr>
          <p:spPr>
            <a:xfrm>
              <a:off x="8324516" y="4725384"/>
              <a:ext cx="373626" cy="0"/>
            </a:xfrm>
            <a:prstGeom prst="straightConnector1">
              <a:avLst/>
            </a:prstGeom>
            <a:ln w="25400">
              <a:solidFill>
                <a:srgbClr val="002060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89" name="组合 88">
              <a:extLst>
                <a:ext uri="{FF2B5EF4-FFF2-40B4-BE49-F238E27FC236}">
                  <a16:creationId xmlns:a16="http://schemas.microsoft.com/office/drawing/2014/main" id="{76DF34A1-985C-46D6-9586-CE84242991F5}"/>
                </a:ext>
              </a:extLst>
            </p:cNvPr>
            <p:cNvGrpSpPr/>
            <p:nvPr/>
          </p:nvGrpSpPr>
          <p:grpSpPr>
            <a:xfrm>
              <a:off x="8747300" y="1608084"/>
              <a:ext cx="2842916" cy="3631416"/>
              <a:chOff x="8740873" y="1651584"/>
              <a:chExt cx="2842916" cy="3631416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90" name="文本框 89">
                    <a:extLst>
                      <a:ext uri="{FF2B5EF4-FFF2-40B4-BE49-F238E27FC236}">
                        <a16:creationId xmlns:a16="http://schemas.microsoft.com/office/drawing/2014/main" id="{BCDAE23C-FC85-48AA-8107-7C5F614C24CB}"/>
                      </a:ext>
                    </a:extLst>
                  </p:cNvPr>
                  <p:cNvSpPr txBox="1"/>
                  <p:nvPr/>
                </p:nvSpPr>
                <p:spPr>
                  <a:xfrm>
                    <a:off x="8791893" y="1651584"/>
                    <a:ext cx="2601892" cy="910295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f>
                            <m:fPr>
                              <m:ctrlPr>
                                <a:rPr lang="en-US" altLang="zh-CN" sz="240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p>
                                  <m:sSub>
                                    <m:sSubPr>
                                      <m:ctrlPr>
                                        <a:rPr lang="en-US" altLang="zh-CN" sz="24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altLang="zh-CN" sz="2400" i="1">
                                          <a:latin typeface="Cambria Math" panose="02040503050406030204" pitchFamily="18" charset="0"/>
                                        </a:rPr>
                                        <m:t>𝑧</m:t>
                                      </m:r>
                                    </m:e>
                                    <m:sub>
                                      <m:r>
                                        <a:rPr lang="en-US" altLang="zh-CN" sz="2400" i="1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</m:sup>
                              </m:sSup>
                            </m:num>
                            <m:den>
                              <m:sSup>
                                <m:sSupPr>
                                  <m:ctrlP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p>
                                  <m:sSub>
                                    <m:sSubPr>
                                      <m:ctrlPr>
                                        <a:rPr lang="en-US" altLang="zh-CN" sz="24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altLang="zh-CN" sz="2400" i="1">
                                          <a:latin typeface="Cambria Math" panose="02040503050406030204" pitchFamily="18" charset="0"/>
                                        </a:rPr>
                                        <m:t>𝑧</m:t>
                                      </m:r>
                                    </m:e>
                                    <m:sub>
                                      <m:r>
                                        <a:rPr lang="en-US" altLang="zh-CN" sz="2400" i="1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</m:sup>
                              </m:sSup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p>
                                <m:sSupPr>
                                  <m:ctrlP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p>
                                  <m:sSub>
                                    <m:sSubPr>
                                      <m:ctrlPr>
                                        <a:rPr lang="en-US" altLang="zh-CN" sz="24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altLang="zh-CN" sz="2400" i="1">
                                          <a:latin typeface="Cambria Math" panose="02040503050406030204" pitchFamily="18" charset="0"/>
                                        </a:rPr>
                                        <m:t>𝑧</m:t>
                                      </m:r>
                                    </m:e>
                                    <m:sub>
                                      <m:r>
                                        <a:rPr lang="en-US" altLang="zh-CN" sz="2400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</m:sup>
                              </m:sSup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p>
                                <m:sSupPr>
                                  <m:ctrlP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p>
                                  <m:sSub>
                                    <m:sSubPr>
                                      <m:ctrlPr>
                                        <a:rPr lang="en-US" altLang="zh-CN" sz="24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altLang="zh-CN" sz="2400" i="1">
                                          <a:latin typeface="Cambria Math" panose="02040503050406030204" pitchFamily="18" charset="0"/>
                                        </a:rPr>
                                        <m:t>𝑧</m:t>
                                      </m:r>
                                    </m:e>
                                    <m:sub>
                                      <m:r>
                                        <a:rPr lang="en-US" altLang="zh-CN" sz="2400" i="1">
                                          <a:latin typeface="Cambria Math" panose="02040503050406030204" pitchFamily="18" charset="0"/>
                                        </a:rPr>
                                        <m:t>3</m:t>
                                      </m:r>
                                    </m:sub>
                                  </m:sSub>
                                </m:sup>
                              </m:sSup>
                            </m:den>
                          </m:f>
                        </m:oMath>
                      </m:oMathPara>
                    </a14:m>
                    <a:endParaRPr lang="zh-CN" altLang="en-US" sz="2800" dirty="0">
                      <a:ea typeface="微软雅黑" panose="020B0503020204020204" pitchFamily="34" charset="-122"/>
                    </a:endParaRPr>
                  </a:p>
                </p:txBody>
              </p:sp>
            </mc:Choice>
            <mc:Fallback xmlns="">
              <p:sp>
                <p:nvSpPr>
                  <p:cNvPr id="90" name="文本框 89">
                    <a:extLst>
                      <a:ext uri="{FF2B5EF4-FFF2-40B4-BE49-F238E27FC236}">
                        <a16:creationId xmlns:a16="http://schemas.microsoft.com/office/drawing/2014/main" id="{BCDAE23C-FC85-48AA-8107-7C5F614C24CB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8791893" y="1651584"/>
                    <a:ext cx="2601892" cy="910295"/>
                  </a:xfrm>
                  <a:prstGeom prst="rect">
                    <a:avLst/>
                  </a:prstGeom>
                  <a:blipFill>
                    <a:blip r:embed="rId13"/>
                    <a:stretch>
                      <a:fillRect l="-328" r="-5246" b="-8411"/>
                    </a:stretch>
                  </a:blipFill>
                </p:spPr>
                <p:txBody>
                  <a:bodyPr/>
                  <a:lstStyle/>
                  <a:p>
                    <a:r>
                      <a:rPr lang="en-CA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91" name="矩形 90">
                    <a:extLst>
                      <a:ext uri="{FF2B5EF4-FFF2-40B4-BE49-F238E27FC236}">
                        <a16:creationId xmlns:a16="http://schemas.microsoft.com/office/drawing/2014/main" id="{64E509DD-85C7-4650-BA3F-585634795BA7}"/>
                      </a:ext>
                    </a:extLst>
                  </p:cNvPr>
                  <p:cNvSpPr/>
                  <p:nvPr/>
                </p:nvSpPr>
                <p:spPr>
                  <a:xfrm>
                    <a:off x="8740873" y="2927110"/>
                    <a:ext cx="2837019" cy="1027857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f>
                            <m:fPr>
                              <m:ctrlPr>
                                <a:rPr lang="en-US" altLang="zh-CN" sz="240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p>
                                  <m:sSub>
                                    <m:sSubPr>
                                      <m:ctrlPr>
                                        <a:rPr lang="en-US" altLang="zh-CN" sz="24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altLang="zh-CN" sz="2400" i="1">
                                          <a:latin typeface="Cambria Math" panose="02040503050406030204" pitchFamily="18" charset="0"/>
                                        </a:rPr>
                                        <m:t>𝑧</m:t>
                                      </m:r>
                                    </m:e>
                                    <m:sub>
                                      <m:r>
                                        <a:rPr lang="en-US" altLang="zh-CN" sz="2400" b="0" i="1" smtClean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</m:sup>
                              </m:sSup>
                            </m:num>
                            <m:den>
                              <m:sSup>
                                <m:sSupPr>
                                  <m:ctrlP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p>
                                  <m:sSub>
                                    <m:sSubPr>
                                      <m:ctrlPr>
                                        <a:rPr lang="en-US" altLang="zh-CN" sz="24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altLang="zh-CN" sz="2400" i="1">
                                          <a:latin typeface="Cambria Math" panose="02040503050406030204" pitchFamily="18" charset="0"/>
                                        </a:rPr>
                                        <m:t>𝑧</m:t>
                                      </m:r>
                                    </m:e>
                                    <m:sub>
                                      <m:r>
                                        <a:rPr lang="en-US" altLang="zh-CN" sz="2400" i="1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</m:sup>
                              </m:sSup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p>
                                <m:sSupPr>
                                  <m:ctrlP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p>
                                  <m:sSub>
                                    <m:sSubPr>
                                      <m:ctrlPr>
                                        <a:rPr lang="en-US" altLang="zh-CN" sz="24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altLang="zh-CN" sz="2400" i="1">
                                          <a:latin typeface="Cambria Math" panose="02040503050406030204" pitchFamily="18" charset="0"/>
                                        </a:rPr>
                                        <m:t>𝑧</m:t>
                                      </m:r>
                                    </m:e>
                                    <m:sub>
                                      <m:r>
                                        <a:rPr lang="en-US" altLang="zh-CN" sz="2400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</m:sup>
                              </m:sSup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p>
                                <m:sSupPr>
                                  <m:ctrlP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p>
                                  <m:sSub>
                                    <m:sSubPr>
                                      <m:ctrlPr>
                                        <a:rPr lang="en-US" altLang="zh-CN" sz="24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altLang="zh-CN" sz="2400" i="1">
                                          <a:latin typeface="Cambria Math" panose="02040503050406030204" pitchFamily="18" charset="0"/>
                                        </a:rPr>
                                        <m:t>𝑧</m:t>
                                      </m:r>
                                    </m:e>
                                    <m:sub>
                                      <m:r>
                                        <a:rPr lang="en-US" altLang="zh-CN" sz="2400" i="1">
                                          <a:latin typeface="Cambria Math" panose="02040503050406030204" pitchFamily="18" charset="0"/>
                                        </a:rPr>
                                        <m:t>3</m:t>
                                      </m:r>
                                    </m:sub>
                                  </m:sSub>
                                </m:sup>
                              </m:sSup>
                            </m:den>
                          </m:f>
                        </m:oMath>
                      </m:oMathPara>
                    </a14:m>
                    <a:endParaRPr lang="zh-CN" altLang="en-US" sz="2800" dirty="0">
                      <a:ea typeface="微软雅黑" panose="020B0503020204020204" pitchFamily="34" charset="-122"/>
                    </a:endParaRPr>
                  </a:p>
                </p:txBody>
              </p:sp>
            </mc:Choice>
            <mc:Fallback xmlns="">
              <p:sp>
                <p:nvSpPr>
                  <p:cNvPr id="91" name="矩形 90">
                    <a:extLst>
                      <a:ext uri="{FF2B5EF4-FFF2-40B4-BE49-F238E27FC236}">
                        <a16:creationId xmlns:a16="http://schemas.microsoft.com/office/drawing/2014/main" id="{64E509DD-85C7-4650-BA3F-585634795BA7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8740873" y="2927110"/>
                    <a:ext cx="2837019" cy="1027857"/>
                  </a:xfrm>
                  <a:prstGeom prst="rect">
                    <a:avLst/>
                  </a:prstGeom>
                  <a:blipFill>
                    <a:blip r:embed="rId14"/>
                    <a:stretch>
                      <a:fillRect r="-1205" b="-2500"/>
                    </a:stretch>
                  </a:blipFill>
                </p:spPr>
                <p:txBody>
                  <a:bodyPr/>
                  <a:lstStyle/>
                  <a:p>
                    <a:r>
                      <a:rPr lang="en-CA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92" name="矩形 91">
                    <a:extLst>
                      <a:ext uri="{FF2B5EF4-FFF2-40B4-BE49-F238E27FC236}">
                        <a16:creationId xmlns:a16="http://schemas.microsoft.com/office/drawing/2014/main" id="{5805FD62-1B9B-45ED-AC15-57D7E8347982}"/>
                      </a:ext>
                    </a:extLst>
                  </p:cNvPr>
                  <p:cNvSpPr/>
                  <p:nvPr/>
                </p:nvSpPr>
                <p:spPr>
                  <a:xfrm>
                    <a:off x="8746771" y="4255143"/>
                    <a:ext cx="2837018" cy="1027857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f>
                            <m:fPr>
                              <m:ctrlPr>
                                <a:rPr lang="en-US" altLang="zh-CN" sz="240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p>
                                  <m:sSub>
                                    <m:sSubPr>
                                      <m:ctrlPr>
                                        <a:rPr lang="en-US" altLang="zh-CN" sz="24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altLang="zh-CN" sz="2400" i="1">
                                          <a:latin typeface="Cambria Math" panose="02040503050406030204" pitchFamily="18" charset="0"/>
                                        </a:rPr>
                                        <m:t>𝑧</m:t>
                                      </m:r>
                                    </m:e>
                                    <m:sub>
                                      <m:r>
                                        <a:rPr lang="en-US" altLang="zh-CN" sz="2400" b="0" i="1" smtClean="0">
                                          <a:latin typeface="Cambria Math" panose="02040503050406030204" pitchFamily="18" charset="0"/>
                                        </a:rPr>
                                        <m:t>3</m:t>
                                      </m:r>
                                    </m:sub>
                                  </m:sSub>
                                </m:sup>
                              </m:sSup>
                            </m:num>
                            <m:den>
                              <m:sSup>
                                <m:sSupPr>
                                  <m:ctrlP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p>
                                  <m:sSub>
                                    <m:sSubPr>
                                      <m:ctrlPr>
                                        <a:rPr lang="en-US" altLang="zh-CN" sz="24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altLang="zh-CN" sz="2400" i="1">
                                          <a:latin typeface="Cambria Math" panose="02040503050406030204" pitchFamily="18" charset="0"/>
                                        </a:rPr>
                                        <m:t>𝑧</m:t>
                                      </m:r>
                                    </m:e>
                                    <m:sub>
                                      <m:r>
                                        <a:rPr lang="en-US" altLang="zh-CN" sz="2400" i="1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</m:sup>
                              </m:sSup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p>
                                <m:sSupPr>
                                  <m:ctrlP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p>
                                  <m:sSub>
                                    <m:sSubPr>
                                      <m:ctrlPr>
                                        <a:rPr lang="en-US" altLang="zh-CN" sz="24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altLang="zh-CN" sz="2400" i="1">
                                          <a:latin typeface="Cambria Math" panose="02040503050406030204" pitchFamily="18" charset="0"/>
                                        </a:rPr>
                                        <m:t>𝑧</m:t>
                                      </m:r>
                                    </m:e>
                                    <m:sub>
                                      <m:r>
                                        <a:rPr lang="en-US" altLang="zh-CN" sz="2400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</m:sup>
                              </m:sSup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p>
                                <m:sSupPr>
                                  <m:ctrlP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p>
                                  <m:sSub>
                                    <m:sSubPr>
                                      <m:ctrlPr>
                                        <a:rPr lang="en-US" altLang="zh-CN" sz="24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altLang="zh-CN" sz="2400" i="1">
                                          <a:latin typeface="Cambria Math" panose="02040503050406030204" pitchFamily="18" charset="0"/>
                                        </a:rPr>
                                        <m:t>𝑧</m:t>
                                      </m:r>
                                    </m:e>
                                    <m:sub>
                                      <m:r>
                                        <a:rPr lang="en-US" altLang="zh-CN" sz="2400" i="1">
                                          <a:latin typeface="Cambria Math" panose="02040503050406030204" pitchFamily="18" charset="0"/>
                                        </a:rPr>
                                        <m:t>3</m:t>
                                      </m:r>
                                    </m:sub>
                                  </m:sSub>
                                </m:sup>
                              </m:sSup>
                            </m:den>
                          </m:f>
                        </m:oMath>
                      </m:oMathPara>
                    </a14:m>
                    <a:endParaRPr lang="zh-CN" altLang="en-US" sz="2800" dirty="0">
                      <a:ea typeface="微软雅黑" panose="020B0503020204020204" pitchFamily="34" charset="-122"/>
                    </a:endParaRPr>
                  </a:p>
                </p:txBody>
              </p:sp>
            </mc:Choice>
            <mc:Fallback xmlns="">
              <p:sp>
                <p:nvSpPr>
                  <p:cNvPr id="92" name="矩形 91">
                    <a:extLst>
                      <a:ext uri="{FF2B5EF4-FFF2-40B4-BE49-F238E27FC236}">
                        <a16:creationId xmlns:a16="http://schemas.microsoft.com/office/drawing/2014/main" id="{5805FD62-1B9B-45ED-AC15-57D7E8347982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8746771" y="4255143"/>
                    <a:ext cx="2837018" cy="1027857"/>
                  </a:xfrm>
                  <a:prstGeom prst="rect">
                    <a:avLst/>
                  </a:prstGeom>
                  <a:blipFill>
                    <a:blip r:embed="rId15"/>
                    <a:stretch>
                      <a:fillRect r="-1201" b="-2500"/>
                    </a:stretch>
                  </a:blipFill>
                </p:spPr>
                <p:txBody>
                  <a:bodyPr/>
                  <a:lstStyle/>
                  <a:p>
                    <a:r>
                      <a:rPr lang="en-CA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矩形 1">
                <a:extLst>
                  <a:ext uri="{FF2B5EF4-FFF2-40B4-BE49-F238E27FC236}">
                    <a16:creationId xmlns:a16="http://schemas.microsoft.com/office/drawing/2014/main" id="{F66F5226-0D3E-4051-813B-817D157BBA0D}"/>
                  </a:ext>
                </a:extLst>
              </p:cNvPr>
              <p:cNvSpPr/>
              <p:nvPr/>
            </p:nvSpPr>
            <p:spPr>
              <a:xfrm>
                <a:off x="493100" y="4626155"/>
                <a:ext cx="10469867" cy="201042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342900" indent="-342900">
                  <a:spcBef>
                    <a:spcPts val="1200"/>
                  </a:spcBef>
                  <a:spcAft>
                    <a:spcPts val="600"/>
                  </a:spcAft>
                  <a:buFont typeface="Arial" panose="020B0604020202020204" pitchFamily="34" charset="0"/>
                  <a:buChar char="•"/>
                </a:pPr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用</a:t>
                </a:r>
                <a:r>
                  <a:rPr lang="en-US" altLang="zh-CN" sz="2400" dirty="0" err="1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softmax</a:t>
                </a:r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函数表示样本标签的条件概率</a:t>
                </a:r>
                <a:endParaRPr lang="en-US" altLang="zh-CN" sz="24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algn="ctr">
                  <a:spcBef>
                    <a:spcPts val="1200"/>
                  </a:spcBef>
                  <a:spcAft>
                    <a:spcPts val="1200"/>
                  </a:spcAft>
                </a:pPr>
                <a:r>
                  <a:rPr lang="en-US" altLang="zh-CN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sz="2400" i="1">
                        <a:latin typeface="Cambria Math" panose="02040503050406030204" pitchFamily="18" charset="0"/>
                      </a:rPr>
                      <m:t>𝑝</m:t>
                    </m:r>
                    <m:sSub>
                      <m:sSubPr>
                        <m:ctrlPr>
                          <a:rPr lang="en-US" altLang="zh-CN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400" i="1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altLang="zh-CN" sz="2400" i="1">
                            <a:latin typeface="Cambria Math" panose="02040503050406030204" pitchFamily="18" charset="0"/>
                          </a:rPr>
                          <m:t>𝑌</m:t>
                        </m:r>
                      </m:e>
                      <m:sub>
                        <m:r>
                          <a:rPr lang="en-US" altLang="zh-CN" sz="240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altLang="zh-CN" sz="2400" i="1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altLang="zh-CN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400" i="1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en-US" altLang="zh-CN" sz="240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d>
                      <m:dPr>
                        <m:begChr m:val="|"/>
                        <m:ctrlPr>
                          <a:rPr lang="en-US" altLang="zh-CN" sz="2400" b="1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sz="2400" b="1" i="1">
                            <a:latin typeface="Cambria Math" panose="02040503050406030204" pitchFamily="18" charset="0"/>
                          </a:rPr>
                          <m:t>𝒛</m:t>
                        </m:r>
                      </m:e>
                    </m:d>
                    <m:r>
                      <a:rPr lang="en-US" altLang="zh-CN" sz="2400" i="1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altLang="zh-CN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zh-CN" altLang="en-US" sz="2400" i="1">
                            <a:latin typeface="Cambria Math" panose="02040503050406030204" pitchFamily="18" charset="0"/>
                          </a:rPr>
                          <m:t>𝜎</m:t>
                        </m:r>
                      </m:e>
                      <m:sub>
                        <m:r>
                          <a:rPr lang="en-US" altLang="zh-CN" sz="240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d>
                      <m:dPr>
                        <m:ctrlPr>
                          <a:rPr lang="en-US" altLang="zh-CN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sz="2400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𝒛</m:t>
                        </m:r>
                      </m:e>
                    </m:d>
                    <m:r>
                      <a:rPr lang="en-US" altLang="zh-CN" sz="2400" b="1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altLang="zh-CN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altLang="zh-CN" sz="24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altLang="zh-CN" sz="2400" i="1">
                                <a:latin typeface="Cambria Math" panose="02040503050406030204" pitchFamily="18" charset="0"/>
                              </a:rPr>
                              <m:t>𝑒</m:t>
                            </m:r>
                          </m:e>
                          <m:sup>
                            <m:sSub>
                              <m:sSubPr>
                                <m:ctrlPr>
                                  <a:rPr lang="en-US" altLang="zh-CN" sz="24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zh-CN" sz="2400" i="1">
                                    <a:latin typeface="Cambria Math" panose="02040503050406030204" pitchFamily="18" charset="0"/>
                                  </a:rPr>
                                  <m:t>𝑧</m:t>
                                </m:r>
                              </m:e>
                              <m:sub>
                                <m:r>
                                  <a:rPr lang="en-CA" altLang="zh-CN" sz="2400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</m:sup>
                        </m:sSup>
                      </m:num>
                      <m:den>
                        <m:nary>
                          <m:naryPr>
                            <m:chr m:val="∑"/>
                            <m:ctrlPr>
                              <a:rPr lang="en-US" altLang="zh-CN" sz="2400" i="1">
                                <a:latin typeface="Cambria Math" panose="02040503050406030204" pitchFamily="18" charset="0"/>
                              </a:rPr>
                            </m:ctrlPr>
                          </m:naryPr>
                          <m:sub>
                            <m:r>
                              <a:rPr lang="en-US" altLang="zh-CN" sz="2400" i="1">
                                <a:latin typeface="Cambria Math" panose="02040503050406030204" pitchFamily="18" charset="0"/>
                              </a:rPr>
                              <m:t>𝑗</m:t>
                            </m:r>
                            <m:r>
                              <a:rPr lang="en-US" altLang="zh-CN" sz="2400" i="1">
                                <a:latin typeface="Cambria Math" panose="02040503050406030204" pitchFamily="18" charset="0"/>
                              </a:rPr>
                              <m:t>=1</m:t>
                            </m:r>
                          </m:sub>
                          <m:sup>
                            <m:r>
                              <a:rPr lang="en-US" altLang="zh-CN" sz="2400" i="1">
                                <a:latin typeface="Cambria Math" panose="02040503050406030204" pitchFamily="18" charset="0"/>
                              </a:rPr>
                              <m:t>𝑘</m:t>
                            </m:r>
                          </m:sup>
                          <m:e>
                            <m:sSup>
                              <m:sSupPr>
                                <m:ctrlPr>
                                  <a:rPr lang="en-US" altLang="zh-CN" sz="2400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altLang="zh-CN" sz="2400" i="1">
                                    <a:latin typeface="Cambria Math" panose="02040503050406030204" pitchFamily="18" charset="0"/>
                                  </a:rPr>
                                  <m:t>𝑒</m:t>
                                </m:r>
                              </m:e>
                              <m:sup>
                                <m:sSub>
                                  <m:sSubPr>
                                    <m:ctrlPr>
                                      <a:rPr lang="en-US" altLang="zh-CN" sz="24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sz="2400" i="1">
                                        <a:latin typeface="Cambria Math" panose="02040503050406030204" pitchFamily="18" charset="0"/>
                                      </a:rPr>
                                      <m:t>𝑧</m:t>
                                    </m:r>
                                  </m:e>
                                  <m:sub>
                                    <m:r>
                                      <a:rPr lang="en-US" altLang="zh-CN" sz="2400" i="1">
                                        <a:latin typeface="Cambria Math" panose="02040503050406030204" pitchFamily="18" charset="0"/>
                                      </a:rPr>
                                      <m:t>𝑗</m:t>
                                    </m:r>
                                  </m:sub>
                                </m:sSub>
                              </m:sup>
                            </m:sSup>
                          </m:e>
                        </m:nary>
                      </m:den>
                    </m:f>
                    <m:r>
                      <a:rPr lang="en-CA" altLang="zh-CN" sz="2400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altLang="zh-CN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⋯</m:t>
                    </m:r>
                    <m:r>
                      <a:rPr lang="en-US" altLang="zh-CN" sz="2400" i="1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altLang="zh-CN" sz="2400" i="1">
                        <a:latin typeface="Cambria Math" panose="02040503050406030204" pitchFamily="18" charset="0"/>
                      </a:rPr>
                      <m:t>𝑝</m:t>
                    </m:r>
                    <m:sSub>
                      <m:sSubPr>
                        <m:ctrlPr>
                          <a:rPr lang="en-US" altLang="zh-CN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400" i="1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altLang="zh-CN" sz="2400" i="1">
                            <a:latin typeface="Cambria Math" panose="02040503050406030204" pitchFamily="18" charset="0"/>
                          </a:rPr>
                          <m:t>𝑌</m:t>
                        </m:r>
                      </m:e>
                      <m:sub>
                        <m:r>
                          <a:rPr lang="en-US" altLang="zh-CN" sz="2400" i="1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  <m:r>
                      <a:rPr lang="en-US" altLang="zh-CN" sz="2400" i="1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altLang="zh-CN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400" i="1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en-US" altLang="zh-CN" sz="2400" i="1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  <m:r>
                      <a:rPr lang="en-US" altLang="zh-CN" sz="2400" i="1">
                        <a:latin typeface="Cambria Math" panose="02040503050406030204" pitchFamily="18" charset="0"/>
                      </a:rPr>
                      <m:t>|</m:t>
                    </m:r>
                    <m:r>
                      <a:rPr lang="en-US" altLang="zh-CN" sz="2400" b="1" i="1">
                        <a:latin typeface="Cambria Math" panose="02040503050406030204" pitchFamily="18" charset="0"/>
                      </a:rPr>
                      <m:t>𝒛</m:t>
                    </m:r>
                    <m:r>
                      <a:rPr lang="en-US" altLang="zh-CN" sz="2400" i="1">
                        <a:latin typeface="Cambria Math" panose="02040503050406030204" pitchFamily="18" charset="0"/>
                      </a:rPr>
                      <m:t>)=</m:t>
                    </m:r>
                    <m:sSub>
                      <m:sSubPr>
                        <m:ctrlPr>
                          <a:rPr lang="en-US" altLang="zh-CN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zh-CN" altLang="en-US" sz="2400" i="1">
                            <a:latin typeface="Cambria Math" panose="02040503050406030204" pitchFamily="18" charset="0"/>
                          </a:rPr>
                          <m:t>𝜎</m:t>
                        </m:r>
                      </m:e>
                      <m:sub>
                        <m:r>
                          <a:rPr lang="en-US" altLang="zh-CN" sz="2400" i="1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  <m:d>
                      <m:dPr>
                        <m:ctrlPr>
                          <a:rPr lang="en-US" altLang="zh-CN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sz="2400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𝒛</m:t>
                        </m:r>
                      </m:e>
                    </m:d>
                    <m:r>
                      <a:rPr lang="en-US" altLang="zh-CN" sz="2400" b="1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altLang="zh-CN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altLang="zh-CN" sz="24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altLang="zh-CN" sz="2400" i="1">
                                <a:latin typeface="Cambria Math" panose="02040503050406030204" pitchFamily="18" charset="0"/>
                              </a:rPr>
                              <m:t>𝑒</m:t>
                            </m:r>
                          </m:e>
                          <m:sup>
                            <m:r>
                              <a:rPr lang="en-CA" altLang="zh-CN" sz="2400" b="0" i="1" smtClean="0">
                                <a:latin typeface="Cambria Math" panose="02040503050406030204" pitchFamily="18" charset="0"/>
                              </a:rPr>
                              <m:t>𝑘</m:t>
                            </m:r>
                          </m:sup>
                        </m:sSup>
                      </m:num>
                      <m:den>
                        <m:nary>
                          <m:naryPr>
                            <m:chr m:val="∑"/>
                            <m:ctrlPr>
                              <a:rPr lang="en-US" altLang="zh-CN" sz="2400" i="1">
                                <a:latin typeface="Cambria Math" panose="02040503050406030204" pitchFamily="18" charset="0"/>
                              </a:rPr>
                            </m:ctrlPr>
                          </m:naryPr>
                          <m:sub>
                            <m:r>
                              <a:rPr lang="en-US" altLang="zh-CN" sz="2400" i="1">
                                <a:latin typeface="Cambria Math" panose="02040503050406030204" pitchFamily="18" charset="0"/>
                              </a:rPr>
                              <m:t>𝑗</m:t>
                            </m:r>
                            <m:r>
                              <a:rPr lang="en-US" altLang="zh-CN" sz="2400" i="1">
                                <a:latin typeface="Cambria Math" panose="02040503050406030204" pitchFamily="18" charset="0"/>
                              </a:rPr>
                              <m:t>=1</m:t>
                            </m:r>
                          </m:sub>
                          <m:sup>
                            <m:r>
                              <a:rPr lang="en-US" altLang="zh-CN" sz="2400" i="1">
                                <a:latin typeface="Cambria Math" panose="02040503050406030204" pitchFamily="18" charset="0"/>
                              </a:rPr>
                              <m:t>𝑘</m:t>
                            </m:r>
                          </m:sup>
                          <m:e>
                            <m:sSup>
                              <m:sSupPr>
                                <m:ctrlPr>
                                  <a:rPr lang="en-US" altLang="zh-CN" sz="2400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altLang="zh-CN" sz="2400" i="1">
                                    <a:latin typeface="Cambria Math" panose="02040503050406030204" pitchFamily="18" charset="0"/>
                                  </a:rPr>
                                  <m:t>𝑒</m:t>
                                </m:r>
                              </m:e>
                              <m:sup>
                                <m:sSub>
                                  <m:sSubPr>
                                    <m:ctrlPr>
                                      <a:rPr lang="en-US" altLang="zh-CN" sz="24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sz="2400" i="1">
                                        <a:latin typeface="Cambria Math" panose="02040503050406030204" pitchFamily="18" charset="0"/>
                                      </a:rPr>
                                      <m:t>𝑧</m:t>
                                    </m:r>
                                  </m:e>
                                  <m:sub>
                                    <m:r>
                                      <a:rPr lang="en-US" altLang="zh-CN" sz="2400" i="1">
                                        <a:latin typeface="Cambria Math" panose="02040503050406030204" pitchFamily="18" charset="0"/>
                                      </a:rPr>
                                      <m:t>𝑗</m:t>
                                    </m:r>
                                  </m:sub>
                                </m:sSub>
                              </m:sup>
                            </m:sSup>
                          </m:e>
                        </m:nary>
                      </m:den>
                    </m:f>
                  </m:oMath>
                </a14:m>
                <a:endParaRPr lang="en-US" altLang="zh-CN" sz="24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>
                  <a:spcBef>
                    <a:spcPts val="600"/>
                  </a:spcBef>
                </a:pPr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，其中</a:t>
                </a:r>
                <a14:m>
                  <m:oMath xmlns:m="http://schemas.openxmlformats.org/officeDocument/2006/math">
                    <m:r>
                      <a:rPr lang="en-US" altLang="zh-CN" sz="2400" i="1">
                        <a:latin typeface="Cambria Math" panose="02040503050406030204" pitchFamily="18" charset="0"/>
                      </a:rPr>
                      <m:t>𝑌</m:t>
                    </m:r>
                    <m:r>
                      <a:rPr lang="en-US" altLang="zh-CN" sz="2400" i="1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altLang="zh-CN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["/>
                            <m:endChr m:val="]"/>
                            <m:ctrlPr>
                              <a:rPr lang="en-US" altLang="zh-CN" sz="24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m>
                              <m:mPr>
                                <m:mcs>
                                  <m:mc>
                                    <m:mcPr>
                                      <m:count m:val="4"/>
                                      <m:mcJc m:val="center"/>
                                    </m:mcPr>
                                  </m:mc>
                                </m:mcs>
                                <m:ctrlPr>
                                  <a:rPr lang="en-US" altLang="zh-CN" sz="2400" i="1">
                                    <a:latin typeface="Cambria Math" panose="02040503050406030204" pitchFamily="18" charset="0"/>
                                  </a:rPr>
                                </m:ctrlPr>
                              </m:mPr>
                              <m:mr>
                                <m:e>
                                  <m:sSub>
                                    <m:sSubPr>
                                      <m:ctrlPr>
                                        <a:rPr lang="en-US" altLang="zh-CN" sz="24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altLang="zh-CN" sz="2400" i="1">
                                          <a:latin typeface="Cambria Math" panose="02040503050406030204" pitchFamily="18" charset="0"/>
                                        </a:rPr>
                                        <m:t>𝑌</m:t>
                                      </m:r>
                                    </m:e>
                                    <m:sub>
                                      <m:r>
                                        <a:rPr lang="en-US" altLang="zh-CN" sz="2400" i="1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</m:e>
                                <m:e>
                                  <m:sSub>
                                    <m:sSubPr>
                                      <m:ctrlPr>
                                        <a:rPr lang="en-US" altLang="zh-CN" sz="24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altLang="zh-CN" sz="2400" i="1">
                                          <a:latin typeface="Cambria Math" panose="02040503050406030204" pitchFamily="18" charset="0"/>
                                        </a:rPr>
                                        <m:t>𝑌</m:t>
                                      </m:r>
                                    </m:e>
                                    <m:sub>
                                      <m:r>
                                        <a:rPr lang="en-US" altLang="zh-CN" sz="2400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</m:e>
                                <m:e>
                                  <m:r>
                                    <a:rPr lang="en-US" altLang="zh-CN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⋯</m:t>
                                  </m:r>
                                </m:e>
                                <m:e>
                                  <m:sSub>
                                    <m:sSubPr>
                                      <m:ctrlPr>
                                        <a:rPr lang="en-US" altLang="zh-CN" sz="24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altLang="zh-CN" sz="2400" i="1">
                                          <a:latin typeface="Cambria Math" panose="02040503050406030204" pitchFamily="18" charset="0"/>
                                        </a:rPr>
                                        <m:t>𝑌</m:t>
                                      </m:r>
                                    </m:e>
                                    <m:sub>
                                      <m:r>
                                        <a:rPr lang="en-US" altLang="zh-CN" sz="2400" i="1">
                                          <a:latin typeface="Cambria Math" panose="02040503050406030204" pitchFamily="18" charset="0"/>
                                        </a:rPr>
                                        <m:t>𝑘</m:t>
                                      </m:r>
                                    </m:sub>
                                  </m:sSub>
                                </m:e>
                              </m:mr>
                            </m:m>
                          </m:e>
                        </m:d>
                      </m:e>
                      <m:sup>
                        <m:r>
                          <a:rPr lang="en-US" altLang="zh-CN" sz="2400" i="1">
                            <a:latin typeface="Cambria Math" panose="02040503050406030204" pitchFamily="18" charset="0"/>
                          </a:rPr>
                          <m:t>𝑇</m:t>
                        </m:r>
                      </m:sup>
                    </m:sSup>
                  </m:oMath>
                </a14:m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为表示标签的随机变量。</a:t>
                </a:r>
                <a:endParaRPr lang="en-US" altLang="zh-CN" sz="24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mc:Choice>
        <mc:Fallback xmlns="">
          <p:sp>
            <p:nvSpPr>
              <p:cNvPr id="2" name="矩形 1">
                <a:extLst>
                  <a:ext uri="{FF2B5EF4-FFF2-40B4-BE49-F238E27FC236}">
                    <a16:creationId xmlns:a16="http://schemas.microsoft.com/office/drawing/2014/main" id="{F66F5226-0D3E-4051-813B-817D157BBA0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3100" y="4626155"/>
                <a:ext cx="10469867" cy="2010422"/>
              </a:xfrm>
              <a:prstGeom prst="rect">
                <a:avLst/>
              </a:prstGeom>
              <a:blipFill>
                <a:blip r:embed="rId16"/>
                <a:stretch>
                  <a:fillRect l="-932" t="-2424" b="-5758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4944881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矩形 1">
                <a:extLst>
                  <a:ext uri="{FF2B5EF4-FFF2-40B4-BE49-F238E27FC236}">
                    <a16:creationId xmlns:a16="http://schemas.microsoft.com/office/drawing/2014/main" id="{4CF52094-EAB7-42AF-BF31-A3D3597B9899}"/>
                  </a:ext>
                </a:extLst>
              </p:cNvPr>
              <p:cNvSpPr/>
              <p:nvPr/>
            </p:nvSpPr>
            <p:spPr>
              <a:xfrm>
                <a:off x="166258" y="888258"/>
                <a:ext cx="3166934" cy="166199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spcAft>
                    <a:spcPts val="12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2400" i="1" smtClean="0">
                          <a:latin typeface="Cambria Math" panose="02040503050406030204" pitchFamily="18" charset="0"/>
                        </a:rPr>
                        <m:t>𝑝</m:t>
                      </m:r>
                      <m:sSub>
                        <m:sSubPr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altLang="zh-CN" sz="2400" i="1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d>
                        <m:dPr>
                          <m:begChr m:val="|"/>
                          <m:ctrlPr>
                            <a:rPr lang="en-US" altLang="zh-CN" sz="2400" b="1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CN" sz="2400" b="1" i="1">
                              <a:latin typeface="Cambria Math" panose="02040503050406030204" pitchFamily="18" charset="0"/>
                            </a:rPr>
                            <m:t>𝒛</m:t>
                          </m:r>
                        </m:e>
                      </m:d>
                      <m:r>
                        <a:rPr lang="en-US" altLang="zh-CN" sz="2400" i="1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zh-CN" altLang="en-US" sz="2400" i="1">
                              <a:latin typeface="Cambria Math" panose="02040503050406030204" pitchFamily="18" charset="0"/>
                            </a:rPr>
                            <m:t>𝜎</m:t>
                          </m:r>
                        </m:e>
                        <m:sub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d>
                        <m:dPr>
                          <m:ctrlPr>
                            <a:rPr lang="en-US" altLang="zh-CN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CN" sz="2400" b="1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𝒛</m:t>
                          </m:r>
                        </m:e>
                      </m:d>
                    </m:oMath>
                  </m:oMathPara>
                </a14:m>
                <a:endParaRPr lang="en-US" altLang="zh-CN" sz="2400" b="1" i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>
                  <a:spcAft>
                    <a:spcPts val="12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⋯</m:t>
                      </m:r>
                    </m:oMath>
                  </m:oMathPara>
                </a14:m>
                <a:endParaRPr lang="en-US" altLang="zh-CN" sz="2400" i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>
                  <a:spcAft>
                    <a:spcPts val="12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2400" i="1">
                          <a:latin typeface="Cambria Math" panose="02040503050406030204" pitchFamily="18" charset="0"/>
                        </a:rPr>
                        <m:t>𝑝</m:t>
                      </m:r>
                      <m:sSub>
                        <m:sSubPr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𝑘</m:t>
                          </m:r>
                        </m:sub>
                      </m:sSub>
                      <m:r>
                        <a:rPr lang="en-US" altLang="zh-CN" sz="2400" i="1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𝑘</m:t>
                          </m:r>
                        </m:sub>
                      </m:sSub>
                      <m:r>
                        <a:rPr lang="en-US" altLang="zh-CN" sz="2400" i="1">
                          <a:latin typeface="Cambria Math" panose="02040503050406030204" pitchFamily="18" charset="0"/>
                        </a:rPr>
                        <m:t>|</m:t>
                      </m:r>
                      <m:r>
                        <a:rPr lang="en-US" altLang="zh-CN" sz="2400" b="1" i="1">
                          <a:latin typeface="Cambria Math" panose="02040503050406030204" pitchFamily="18" charset="0"/>
                        </a:rPr>
                        <m:t>𝒛</m:t>
                      </m:r>
                      <m:r>
                        <a:rPr lang="en-US" altLang="zh-CN" sz="2400" i="1">
                          <a:latin typeface="Cambria Math" panose="02040503050406030204" pitchFamily="18" charset="0"/>
                        </a:rPr>
                        <m:t>)=</m:t>
                      </m:r>
                      <m:sSub>
                        <m:sSubPr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zh-CN" altLang="en-US" sz="2400" i="1">
                              <a:latin typeface="Cambria Math" panose="02040503050406030204" pitchFamily="18" charset="0"/>
                            </a:rPr>
                            <m:t>𝜎</m:t>
                          </m:r>
                        </m:e>
                        <m:sub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𝑘</m:t>
                          </m:r>
                        </m:sub>
                      </m:sSub>
                      <m:d>
                        <m:dPr>
                          <m:ctrlPr>
                            <a:rPr lang="en-US" altLang="zh-CN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CN" sz="2400" b="1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𝒛</m:t>
                          </m:r>
                        </m:e>
                      </m:d>
                    </m:oMath>
                  </m:oMathPara>
                </a14:m>
                <a:endParaRPr lang="zh-CN" altLang="en-US" sz="2400" dirty="0">
                  <a:ea typeface="微软雅黑" panose="020B0503020204020204" pitchFamily="34" charset="-122"/>
                </a:endParaRPr>
              </a:p>
            </p:txBody>
          </p:sp>
        </mc:Choice>
        <mc:Fallback xmlns="">
          <p:sp>
            <p:nvSpPr>
              <p:cNvPr id="2" name="矩形 1">
                <a:extLst>
                  <a:ext uri="{FF2B5EF4-FFF2-40B4-BE49-F238E27FC236}">
                    <a16:creationId xmlns:a16="http://schemas.microsoft.com/office/drawing/2014/main" id="{4CF52094-EAB7-42AF-BF31-A3D3597B989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6258" y="888258"/>
                <a:ext cx="3166934" cy="1661993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矩形 2">
                <a:extLst>
                  <a:ext uri="{FF2B5EF4-FFF2-40B4-BE49-F238E27FC236}">
                    <a16:creationId xmlns:a16="http://schemas.microsoft.com/office/drawing/2014/main" id="{A6052447-5D9A-4AA0-BC08-F51AB6D9FBC7}"/>
                  </a:ext>
                </a:extLst>
              </p:cNvPr>
              <p:cNvSpPr/>
              <p:nvPr/>
            </p:nvSpPr>
            <p:spPr>
              <a:xfrm>
                <a:off x="4155724" y="983439"/>
                <a:ext cx="7691000" cy="118006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2400" i="1" smtClean="0">
                          <a:latin typeface="Cambria Math" panose="02040503050406030204" pitchFamily="18" charset="0"/>
                        </a:rPr>
                        <m:t>𝑝</m:t>
                      </m:r>
                      <m:d>
                        <m:dPr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𝑌</m:t>
                          </m:r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en-US" altLang="zh-CN" sz="2400" b="1" i="1">
                              <a:latin typeface="Cambria Math" panose="02040503050406030204" pitchFamily="18" charset="0"/>
                            </a:rPr>
                            <m:t>𝒚</m:t>
                          </m:r>
                        </m:e>
                        <m:e>
                          <m:r>
                            <a:rPr lang="en-CA" altLang="zh-CN" sz="2400" b="1" i="1" smtClean="0">
                              <a:latin typeface="Cambria Math" panose="02040503050406030204" pitchFamily="18" charset="0"/>
                            </a:rPr>
                            <m:t>𝒛</m:t>
                          </m:r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;</m:t>
                          </m:r>
                          <m:r>
                            <a:rPr lang="en-US" altLang="zh-CN" sz="2400" b="1" i="1">
                              <a:latin typeface="Cambria Math" panose="02040503050406030204" pitchFamily="18" charset="0"/>
                            </a:rPr>
                            <m:t>𝑾</m:t>
                          </m:r>
                        </m:e>
                      </m:d>
                      <m:r>
                        <a:rPr lang="en-US" altLang="zh-CN" sz="2400" i="1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sSub>
                            <m:sSubPr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zh-CN" altLang="en-US" sz="2400" i="1">
                                  <a:latin typeface="Cambria Math" panose="02040503050406030204" pitchFamily="18" charset="0"/>
                                </a:rPr>
                                <m:t>𝜎</m:t>
                              </m:r>
                            </m:e>
                            <m:sub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d>
                            <m:dPr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altLang="zh-CN" sz="2400" b="1" i="1">
                                  <a:latin typeface="Cambria Math" panose="02040503050406030204" pitchFamily="18" charset="0"/>
                                </a:rPr>
                                <m:t>𝒛</m:t>
                              </m:r>
                            </m:e>
                          </m:d>
                        </m:e>
                        <m:sup>
                          <m:sSub>
                            <m:sSubPr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sup>
                      </m:sSup>
                      <m:sSup>
                        <m:sSupPr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sSub>
                            <m:sSubPr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zh-CN" altLang="en-US" sz="2400" i="1">
                                  <a:latin typeface="Cambria Math" panose="02040503050406030204" pitchFamily="18" charset="0"/>
                                </a:rPr>
                                <m:t>𝜎</m:t>
                              </m:r>
                            </m:e>
                            <m:sub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d>
                            <m:dPr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altLang="zh-CN" sz="2400" b="1" i="1">
                                  <a:latin typeface="Cambria Math" panose="02040503050406030204" pitchFamily="18" charset="0"/>
                                </a:rPr>
                                <m:t>𝒛</m:t>
                              </m:r>
                            </m:e>
                          </m:d>
                        </m:e>
                        <m:sup>
                          <m:sSub>
                            <m:sSubPr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sup>
                      </m:sSup>
                      <m:sSup>
                        <m:sSupPr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CN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⋯</m:t>
                          </m:r>
                          <m:sSub>
                            <m:sSubPr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zh-CN" altLang="en-US" sz="2400" i="1">
                                  <a:latin typeface="Cambria Math" panose="02040503050406030204" pitchFamily="18" charset="0"/>
                                </a:rPr>
                                <m:t>𝜎</m:t>
                              </m:r>
                            </m:e>
                            <m:sub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sub>
                          </m:sSub>
                          <m:d>
                            <m:dPr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altLang="zh-CN" sz="2400" b="1" i="1">
                                  <a:latin typeface="Cambria Math" panose="02040503050406030204" pitchFamily="18" charset="0"/>
                                </a:rPr>
                                <m:t>𝒛</m:t>
                              </m:r>
                            </m:e>
                          </m:d>
                        </m:e>
                        <m:sup>
                          <m:sSub>
                            <m:sSubPr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sub>
                          </m:sSub>
                        </m:sup>
                      </m:sSup>
                      <m:r>
                        <a:rPr lang="en-US" altLang="zh-CN" sz="2400" i="1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∏"/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CA" altLang="zh-CN" sz="2400" b="0" i="1" smtClean="0">
                              <a:latin typeface="Cambria Math" panose="02040503050406030204" pitchFamily="18" charset="0"/>
                            </a:rPr>
                            <m:t>𝑗</m:t>
                          </m:r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𝑘</m:t>
                          </m:r>
                        </m:sup>
                        <m:e>
                          <m:sSup>
                            <m:sSupPr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sSub>
                                <m:sSubPr>
                                  <m:ctrlP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zh-CN" altLang="en-US" sz="2400" i="1">
                                      <a:latin typeface="Cambria Math" panose="02040503050406030204" pitchFamily="18" charset="0"/>
                                    </a:rPr>
                                    <m:t>𝜎</m:t>
                                  </m:r>
                                </m:e>
                                <m:sub>
                                  <m:r>
                                    <a:rPr lang="en-CA" altLang="zh-CN" sz="2400" b="0" i="1" smtClean="0">
                                      <a:latin typeface="Cambria Math" panose="02040503050406030204" pitchFamily="18" charset="0"/>
                                    </a:rPr>
                                    <m:t>𝑗</m:t>
                                  </m:r>
                                </m:sub>
                              </m:sSub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US" altLang="zh-CN" sz="2400" b="1" i="1">
                                  <a:latin typeface="Cambria Math" panose="02040503050406030204" pitchFamily="18" charset="0"/>
                                </a:rPr>
                                <m:t>𝒛</m:t>
                              </m:r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e>
                            <m:sup>
                              <m:sSub>
                                <m:sSubPr>
                                  <m:ctrlP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  <m:sub>
                                  <m:r>
                                    <a:rPr lang="en-CA" altLang="zh-CN" sz="2400" b="0" i="1" smtClean="0">
                                      <a:latin typeface="Cambria Math" panose="02040503050406030204" pitchFamily="18" charset="0"/>
                                    </a:rPr>
                                    <m:t>𝑗</m:t>
                                  </m:r>
                                </m:sub>
                              </m:sSub>
                            </m:sup>
                          </m:sSup>
                        </m:e>
                      </m:nary>
                    </m:oMath>
                  </m:oMathPara>
                </a14:m>
                <a:endParaRPr lang="zh-CN" altLang="en-US" sz="2400" dirty="0"/>
              </a:p>
            </p:txBody>
          </p:sp>
        </mc:Choice>
        <mc:Fallback xmlns="">
          <p:sp>
            <p:nvSpPr>
              <p:cNvPr id="3" name="矩形 2">
                <a:extLst>
                  <a:ext uri="{FF2B5EF4-FFF2-40B4-BE49-F238E27FC236}">
                    <a16:creationId xmlns:a16="http://schemas.microsoft.com/office/drawing/2014/main" id="{A6052447-5D9A-4AA0-BC08-F51AB6D9FBC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55724" y="983439"/>
                <a:ext cx="7691000" cy="118006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arrow-to-the-left-silhouette_32536">
            <a:extLst>
              <a:ext uri="{FF2B5EF4-FFF2-40B4-BE49-F238E27FC236}">
                <a16:creationId xmlns:a16="http://schemas.microsoft.com/office/drawing/2014/main" id="{C9904E9A-EDB2-46B1-9790-8C7E2DEAF042}"/>
              </a:ext>
            </a:extLst>
          </p:cNvPr>
          <p:cNvSpPr/>
          <p:nvPr/>
        </p:nvSpPr>
        <p:spPr>
          <a:xfrm rot="10800000">
            <a:off x="3333192" y="1413108"/>
            <a:ext cx="609685" cy="470875"/>
          </a:xfrm>
          <a:custGeom>
            <a:avLst/>
            <a:gdLst>
              <a:gd name="T0" fmla="*/ 602275 w 602487"/>
              <a:gd name="T1" fmla="*/ 602275 w 602487"/>
              <a:gd name="T2" fmla="*/ 602275 w 602487"/>
              <a:gd name="T3" fmla="*/ 602275 w 602487"/>
              <a:gd name="T4" fmla="*/ 602275 w 602487"/>
              <a:gd name="T5" fmla="*/ 602275 w 602487"/>
              <a:gd name="T6" fmla="*/ 602275 w 602487"/>
              <a:gd name="T7" fmla="*/ 602275 w 602487"/>
              <a:gd name="T8" fmla="*/ 602275 w 602487"/>
              <a:gd name="T9" fmla="*/ 602275 w 602487"/>
              <a:gd name="T10" fmla="*/ 602275 w 602487"/>
              <a:gd name="T11" fmla="*/ 602275 w 602487"/>
              <a:gd name="T12" fmla="*/ 602275 w 602487"/>
              <a:gd name="T13" fmla="*/ 602275 w 602487"/>
              <a:gd name="T14" fmla="*/ 602275 w 602487"/>
              <a:gd name="T15" fmla="*/ 602275 w 602487"/>
              <a:gd name="T16" fmla="*/ 602275 w 602487"/>
              <a:gd name="T17" fmla="*/ 602275 w 602487"/>
              <a:gd name="T18" fmla="*/ 602275 w 602487"/>
              <a:gd name="T19" fmla="*/ 602275 w 602487"/>
              <a:gd name="T20" fmla="*/ 602275 w 602487"/>
              <a:gd name="T21" fmla="*/ 602275 w 602487"/>
              <a:gd name="T22" fmla="*/ 602275 w 602487"/>
              <a:gd name="T23" fmla="*/ 602275 w 602487"/>
              <a:gd name="T24" fmla="*/ 602275 w 602487"/>
              <a:gd name="T25" fmla="*/ 602275 w 602487"/>
              <a:gd name="T26" fmla="*/ 602275 w 602487"/>
              <a:gd name="T27" fmla="*/ 602275 w 602487"/>
              <a:gd name="T28" fmla="*/ 602275 w 602487"/>
              <a:gd name="T29" fmla="*/ 602275 w 602487"/>
              <a:gd name="T30" fmla="*/ 602275 w 602487"/>
              <a:gd name="T31" fmla="*/ 602275 w 602487"/>
              <a:gd name="T32" fmla="*/ 602275 w 602487"/>
              <a:gd name="T33" fmla="*/ 602275 w 6024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6223" h="4813">
                <a:moveTo>
                  <a:pt x="6223" y="3007"/>
                </a:moveTo>
                <a:cubicBezTo>
                  <a:pt x="6222" y="3074"/>
                  <a:pt x="6168" y="3129"/>
                  <a:pt x="6101" y="3129"/>
                </a:cubicBezTo>
                <a:lnTo>
                  <a:pt x="2604" y="3129"/>
                </a:lnTo>
                <a:lnTo>
                  <a:pt x="3201" y="4639"/>
                </a:lnTo>
                <a:cubicBezTo>
                  <a:pt x="3221" y="4690"/>
                  <a:pt x="3205" y="4748"/>
                  <a:pt x="3161" y="4780"/>
                </a:cubicBezTo>
                <a:cubicBezTo>
                  <a:pt x="3118" y="4813"/>
                  <a:pt x="3058" y="4813"/>
                  <a:pt x="3015" y="4780"/>
                </a:cubicBezTo>
                <a:lnTo>
                  <a:pt x="47" y="2498"/>
                </a:lnTo>
                <a:cubicBezTo>
                  <a:pt x="17" y="2475"/>
                  <a:pt x="0" y="2440"/>
                  <a:pt x="0" y="2402"/>
                </a:cubicBezTo>
                <a:cubicBezTo>
                  <a:pt x="0" y="2365"/>
                  <a:pt x="17" y="2329"/>
                  <a:pt x="47" y="2306"/>
                </a:cubicBezTo>
                <a:lnTo>
                  <a:pt x="3015" y="25"/>
                </a:lnTo>
                <a:cubicBezTo>
                  <a:pt x="3036" y="8"/>
                  <a:pt x="3062" y="0"/>
                  <a:pt x="3089" y="0"/>
                </a:cubicBezTo>
                <a:cubicBezTo>
                  <a:pt x="3114" y="0"/>
                  <a:pt x="3140" y="8"/>
                  <a:pt x="3161" y="24"/>
                </a:cubicBezTo>
                <a:cubicBezTo>
                  <a:pt x="3205" y="57"/>
                  <a:pt x="3221" y="115"/>
                  <a:pt x="3201" y="165"/>
                </a:cubicBezTo>
                <a:lnTo>
                  <a:pt x="2604" y="1676"/>
                </a:lnTo>
                <a:lnTo>
                  <a:pt x="6101" y="1676"/>
                </a:lnTo>
                <a:cubicBezTo>
                  <a:pt x="6168" y="1676"/>
                  <a:pt x="6222" y="1730"/>
                  <a:pt x="6222" y="1797"/>
                </a:cubicBezTo>
                <a:lnTo>
                  <a:pt x="6223" y="3007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5" name="直接连接符 14">
            <a:extLst>
              <a:ext uri="{FF2B5EF4-FFF2-40B4-BE49-F238E27FC236}">
                <a16:creationId xmlns:a16="http://schemas.microsoft.com/office/drawing/2014/main" id="{FA8CC449-6A76-46A9-85C6-ECAEE02576D2}"/>
              </a:ext>
            </a:extLst>
          </p:cNvPr>
          <p:cNvCxnSpPr>
            <a:cxnSpLocks/>
          </p:cNvCxnSpPr>
          <p:nvPr/>
        </p:nvCxnSpPr>
        <p:spPr>
          <a:xfrm>
            <a:off x="0" y="695771"/>
            <a:ext cx="12192000" cy="0"/>
          </a:xfrm>
          <a:prstGeom prst="line">
            <a:avLst/>
          </a:prstGeom>
          <a:ln w="50800">
            <a:gradFill flip="none" rotWithShape="1">
              <a:gsLst>
                <a:gs pos="0">
                  <a:srgbClr val="0000FF"/>
                </a:gs>
                <a:gs pos="100000">
                  <a:srgbClr val="A5D0FF"/>
                </a:gs>
              </a:gsLst>
              <a:lin ang="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文本框 17">
            <a:extLst>
              <a:ext uri="{FF2B5EF4-FFF2-40B4-BE49-F238E27FC236}">
                <a16:creationId xmlns:a16="http://schemas.microsoft.com/office/drawing/2014/main" id="{B4777C41-C9D6-4DE6-841D-6A353077A0D7}"/>
              </a:ext>
            </a:extLst>
          </p:cNvPr>
          <p:cNvSpPr txBox="1"/>
          <p:nvPr/>
        </p:nvSpPr>
        <p:spPr>
          <a:xfrm>
            <a:off x="359911" y="65112"/>
            <a:ext cx="76135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altLang="zh-CN" sz="3200" b="1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2. </a:t>
            </a:r>
            <a:r>
              <a:rPr lang="zh-CN" altLang="en-US" sz="3200" b="1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多类别逻辑回归模型</a:t>
            </a:r>
            <a:endParaRPr lang="en-CA" altLang="zh-CN" sz="3200" b="1" dirty="0">
              <a:solidFill>
                <a:srgbClr val="0A05D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矩形 4">
                <a:extLst>
                  <a:ext uri="{FF2B5EF4-FFF2-40B4-BE49-F238E27FC236}">
                    <a16:creationId xmlns:a16="http://schemas.microsoft.com/office/drawing/2014/main" id="{4F5739AA-44F0-45F3-B4B5-8B17B948E7D4}"/>
                  </a:ext>
                </a:extLst>
              </p:cNvPr>
              <p:cNvSpPr/>
              <p:nvPr/>
            </p:nvSpPr>
            <p:spPr>
              <a:xfrm>
                <a:off x="230944" y="2825521"/>
                <a:ext cx="11615780" cy="364535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所有训练样本的联合条件概率为</a:t>
                </a:r>
                <a:endParaRPr lang="en-US" altLang="zh-CN" sz="24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altLang="zh-CN" sz="2400" i="1">
                          <a:latin typeface="Cambria Math" panose="02040503050406030204" pitchFamily="18" charset="0"/>
                        </a:rPr>
                        <m:t>𝑝</m:t>
                      </m:r>
                      <m:d>
                        <m:dPr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altLang="zh-CN" sz="2400" b="1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2400" b="1" i="1">
                                  <a:latin typeface="Cambria Math" panose="02040503050406030204" pitchFamily="18" charset="0"/>
                                </a:rPr>
                                <m:t>𝒀</m:t>
                              </m:r>
                            </m:e>
                            <m:sub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=</m:t>
                          </m:r>
                          <m:sSub>
                            <m:sSubPr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2400" b="1" i="1">
                                  <a:latin typeface="Cambria Math" panose="02040503050406030204" pitchFamily="18" charset="0"/>
                                </a:rPr>
                                <m:t>𝒚</m:t>
                              </m:r>
                            </m:e>
                            <m:sub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altLang="zh-CN" sz="2400" b="1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altLang="zh-CN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⋯</m:t>
                          </m:r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altLang="zh-CN" sz="2400" b="1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2400" b="1" i="1">
                                  <a:latin typeface="Cambria Math" panose="02040503050406030204" pitchFamily="18" charset="0"/>
                                </a:rPr>
                                <m:t>𝒀</m:t>
                              </m:r>
                            </m:e>
                            <m:sub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b>
                          </m:sSub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=</m:t>
                          </m:r>
                          <m:sSub>
                            <m:sSubPr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2400" b="1" i="1">
                                  <a:latin typeface="Cambria Math" panose="02040503050406030204" pitchFamily="18" charset="0"/>
                                </a:rPr>
                                <m:t>𝒚</m:t>
                              </m:r>
                            </m:e>
                            <m:sub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b>
                          </m:sSub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,</m:t>
                          </m:r>
                        </m:e>
                        <m:e>
                          <m:sSub>
                            <m:sSubPr>
                              <m:ctrlPr>
                                <a:rPr lang="en-US" altLang="zh-CN" sz="2400" b="1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2400" b="1" i="1"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</m:e>
                            <m:sub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altLang="zh-CN" sz="2400" b="1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altLang="zh-CN" sz="2400" b="1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⋯</m:t>
                          </m:r>
                          <m:r>
                            <a:rPr lang="en-US" altLang="zh-CN" sz="2400" b="1" i="1"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altLang="zh-CN" sz="2400" b="1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2400" b="1" i="1"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</m:e>
                            <m:sub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b>
                          </m:sSub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;</m:t>
                          </m:r>
                          <m:r>
                            <a:rPr lang="en-US" altLang="zh-CN" sz="2400" b="1" i="1">
                              <a:latin typeface="Cambria Math" panose="02040503050406030204" pitchFamily="18" charset="0"/>
                            </a:rPr>
                            <m:t>𝑾</m:t>
                          </m:r>
                        </m:e>
                      </m:d>
                      <m:r>
                        <a:rPr lang="en-US" altLang="zh-CN" sz="2400" i="1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∏"/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altLang="zh-CN" sz="2400" i="1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  <m:e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𝑝</m:t>
                          </m:r>
                          <m:d>
                            <m:dPr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altLang="zh-CN" sz="2400" b="1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2400" b="1" i="1">
                                      <a:latin typeface="Cambria Math" panose="02040503050406030204" pitchFamily="18" charset="0"/>
                                    </a:rPr>
                                    <m:t>𝒀</m:t>
                                  </m:r>
                                </m:e>
                                <m:sub>
                                  <m: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sSub>
                                <m:sSubPr>
                                  <m:ctrlP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2400" b="1" i="1">
                                      <a:latin typeface="Cambria Math" panose="02040503050406030204" pitchFamily="18" charset="0"/>
                                    </a:rPr>
                                    <m:t>𝒚</m:t>
                                  </m:r>
                                </m:e>
                                <m:sub>
                                  <m: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e>
                            <m:e>
                              <m:sSub>
                                <m:sSubPr>
                                  <m:ctrlPr>
                                    <a:rPr lang="en-US" altLang="zh-CN" sz="2400" b="1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2400" b="1" i="1">
                                      <a:latin typeface="Cambria Math" panose="02040503050406030204" pitchFamily="18" charset="0"/>
                                    </a:rPr>
                                    <m:t>𝒙</m:t>
                                  </m:r>
                                </m:e>
                                <m:sub>
                                  <m: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;</m:t>
                              </m:r>
                              <m:r>
                                <a:rPr lang="en-US" altLang="zh-CN" sz="2400" b="1" i="1">
                                  <a:latin typeface="Cambria Math" panose="02040503050406030204" pitchFamily="18" charset="0"/>
                                </a:rPr>
                                <m:t>𝑾</m:t>
                              </m:r>
                            </m:e>
                          </m:d>
                        </m:e>
                      </m:nary>
                      <m:r>
                        <a:rPr lang="en-US" altLang="zh-CN" sz="2400" i="1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∏"/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altLang="zh-CN" sz="2400" i="1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  <m:e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𝑝</m:t>
                          </m:r>
                          <m:d>
                            <m:dPr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altLang="zh-CN" sz="2400" b="1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2400" b="1" i="1">
                                      <a:latin typeface="Cambria Math" panose="02040503050406030204" pitchFamily="18" charset="0"/>
                                    </a:rPr>
                                    <m:t>𝒀</m:t>
                                  </m:r>
                                </m:e>
                                <m:sub>
                                  <m: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sSub>
                                <m:sSubPr>
                                  <m:ctrlP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2400" b="1" i="1">
                                      <a:latin typeface="Cambria Math" panose="02040503050406030204" pitchFamily="18" charset="0"/>
                                    </a:rPr>
                                    <m:t>𝒚</m:t>
                                  </m:r>
                                </m:e>
                                <m:sub>
                                  <m: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e>
                            <m:e>
                              <m:sSub>
                                <m:sSubPr>
                                  <m:ctrlPr>
                                    <a:rPr lang="en-US" altLang="zh-CN" sz="2400" b="1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CA" altLang="zh-CN" sz="2400" b="1" i="1" smtClean="0">
                                      <a:latin typeface="Cambria Math" panose="02040503050406030204" pitchFamily="18" charset="0"/>
                                    </a:rPr>
                                    <m:t>𝒛</m:t>
                                  </m:r>
                                </m:e>
                                <m:sub>
                                  <m: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;</m:t>
                              </m:r>
                              <m:r>
                                <a:rPr lang="en-US" altLang="zh-CN" sz="2400" b="1" i="1">
                                  <a:latin typeface="Cambria Math" panose="02040503050406030204" pitchFamily="18" charset="0"/>
                                </a:rPr>
                                <m:t>𝑾</m:t>
                              </m:r>
                            </m:e>
                          </m:d>
                        </m:e>
                      </m:nary>
                    </m:oMath>
                  </m:oMathPara>
                </a14:m>
                <a:endParaRPr lang="en-CA" altLang="zh-CN" sz="2400" b="1" i="1" dirty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CA" altLang="zh-CN" sz="2400" b="0" i="1" smtClean="0">
                          <a:latin typeface="Cambria Math" panose="02040503050406030204" pitchFamily="18" charset="0"/>
                        </a:rPr>
                        <m:t>                                                                           </m:t>
                      </m:r>
                      <m:r>
                        <a:rPr lang="en-US" altLang="zh-CN" sz="2400" i="1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∏"/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altLang="zh-CN" sz="2400" i="1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  <m:e>
                          <m:nary>
                            <m:naryPr>
                              <m:chr m:val="∏"/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=1</m:t>
                              </m:r>
                            </m:sub>
                            <m:sup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sup>
                            <m:e>
                              <m:sSup>
                                <m:sSupPr>
                                  <m:ctrlP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sSub>
                                    <m:sSubPr>
                                      <m:ctrlPr>
                                        <a:rPr lang="en-US" altLang="zh-CN" sz="24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zh-CN" altLang="en-US" sz="2400" i="1">
                                          <a:latin typeface="Cambria Math" panose="02040503050406030204" pitchFamily="18" charset="0"/>
                                        </a:rPr>
                                        <m:t>𝜎</m:t>
                                      </m:r>
                                    </m:e>
                                    <m:sub>
                                      <m:r>
                                        <a:rPr lang="en-US" altLang="zh-CN" sz="2400" i="1">
                                          <a:latin typeface="Cambria Math" panose="02040503050406030204" pitchFamily="18" charset="0"/>
                                        </a:rPr>
                                        <m:t>𝑗</m:t>
                                      </m:r>
                                    </m:sub>
                                  </m:sSub>
                                  <m: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  <m:t>(</m:t>
                                  </m:r>
                                  <m:sSub>
                                    <m:sSubPr>
                                      <m:ctrlPr>
                                        <a:rPr lang="en-US" altLang="zh-CN" sz="24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altLang="zh-CN" sz="2400" b="1" i="1">
                                          <a:latin typeface="Cambria Math" panose="02040503050406030204" pitchFamily="18" charset="0"/>
                                        </a:rPr>
                                        <m:t>𝒛</m:t>
                                      </m:r>
                                    </m:e>
                                    <m:sub>
                                      <m:r>
                                        <a:rPr lang="en-US" altLang="zh-CN" sz="2400" i="1"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  <m: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  <m:t>)</m:t>
                                  </m:r>
                                </m:e>
                                <m:sup>
                                  <m:sSub>
                                    <m:sSubPr>
                                      <m:ctrlPr>
                                        <a:rPr lang="en-US" altLang="zh-CN" sz="24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altLang="zh-CN" sz="2400" i="1">
                                          <a:latin typeface="Cambria Math" panose="02040503050406030204" pitchFamily="18" charset="0"/>
                                        </a:rPr>
                                        <m:t>𝑦</m:t>
                                      </m:r>
                                    </m:e>
                                    <m:sub>
                                      <m:r>
                                        <a:rPr lang="en-US" altLang="zh-CN" sz="2400" i="1">
                                          <a:latin typeface="Cambria Math" panose="02040503050406030204" pitchFamily="18" charset="0"/>
                                        </a:rPr>
                                        <m:t>𝑖𝑗</m:t>
                                      </m:r>
                                    </m:sub>
                                  </m:sSub>
                                </m:sup>
                              </m:sSup>
                            </m:e>
                          </m:nary>
                        </m:e>
                      </m:nary>
                    </m:oMath>
                  </m:oMathPara>
                </a14:m>
                <a:endParaRPr lang="en-CA" altLang="zh-CN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CA" altLang="zh-CN" sz="2400" b="0" i="1" smtClean="0">
                          <a:latin typeface="Cambria Math" panose="02040503050406030204" pitchFamily="18" charset="0"/>
                        </a:rPr>
                        <m:t>                                                                          </m:t>
                      </m:r>
                      <m:r>
                        <a:rPr lang="en-CA" altLang="zh-CN" sz="2400" i="1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altLang="zh-CN" sz="2400" i="1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∏"/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altLang="zh-CN" sz="2400" i="1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  <m:e>
                          <m:nary>
                            <m:naryPr>
                              <m:chr m:val="∏"/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=1</m:t>
                              </m:r>
                            </m:sub>
                            <m:sup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sup>
                            <m:e>
                              <m:sSup>
                                <m:sSupPr>
                                  <m:ctrlP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sSub>
                                    <m:sSubPr>
                                      <m:ctrlPr>
                                        <a:rPr lang="en-US" altLang="zh-CN" sz="24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zh-CN" altLang="en-US" sz="2400" i="1">
                                          <a:latin typeface="Cambria Math" panose="02040503050406030204" pitchFamily="18" charset="0"/>
                                        </a:rPr>
                                        <m:t>𝜎</m:t>
                                      </m:r>
                                    </m:e>
                                    <m:sub>
                                      <m:r>
                                        <a:rPr lang="en-US" altLang="zh-CN" sz="2400" i="1">
                                          <a:latin typeface="Cambria Math" panose="02040503050406030204" pitchFamily="18" charset="0"/>
                                        </a:rPr>
                                        <m:t>𝑗</m:t>
                                      </m:r>
                                    </m:sub>
                                  </m:sSub>
                                  <m: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  <m:t>(</m:t>
                                  </m:r>
                                  <m:sSub>
                                    <m:sSubPr>
                                      <m:ctrlPr>
                                        <a:rPr lang="en-US" altLang="zh-CN" sz="24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CA" altLang="zh-CN" sz="2400" b="1" i="1" smtClean="0">
                                          <a:latin typeface="Cambria Math" panose="02040503050406030204" pitchFamily="18" charset="0"/>
                                        </a:rPr>
                                        <m:t>𝑾</m:t>
                                      </m:r>
                                      <m:r>
                                        <a:rPr lang="en-US" altLang="zh-CN" sz="2400" b="1" i="1">
                                          <a:latin typeface="Cambria Math" panose="02040503050406030204" pitchFamily="18" charset="0"/>
                                        </a:rPr>
                                        <m:t>𝒙</m:t>
                                      </m:r>
                                    </m:e>
                                    <m:sub>
                                      <m:r>
                                        <a:rPr lang="en-US" altLang="zh-CN" sz="2400" i="1"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  <m: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  <m:t>)</m:t>
                                  </m:r>
                                </m:e>
                                <m:sup>
                                  <m:sSub>
                                    <m:sSubPr>
                                      <m:ctrlPr>
                                        <a:rPr lang="en-US" altLang="zh-CN" sz="24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altLang="zh-CN" sz="2400" i="1">
                                          <a:latin typeface="Cambria Math" panose="02040503050406030204" pitchFamily="18" charset="0"/>
                                        </a:rPr>
                                        <m:t>𝑦</m:t>
                                      </m:r>
                                    </m:e>
                                    <m:sub>
                                      <m:r>
                                        <a:rPr lang="en-US" altLang="zh-CN" sz="2400" i="1">
                                          <a:latin typeface="Cambria Math" panose="02040503050406030204" pitchFamily="18" charset="0"/>
                                        </a:rPr>
                                        <m:t>𝑖𝑗</m:t>
                                      </m:r>
                                    </m:sub>
                                  </m:sSub>
                                </m:sup>
                              </m:sSup>
                            </m:e>
                          </m:nary>
                        </m:e>
                      </m:nary>
                    </m:oMath>
                  </m:oMathPara>
                </a14:m>
                <a:endParaRPr lang="en-CA" sz="2400" dirty="0"/>
              </a:p>
            </p:txBody>
          </p:sp>
        </mc:Choice>
        <mc:Fallback xmlns="">
          <p:sp>
            <p:nvSpPr>
              <p:cNvPr id="5" name="矩形 4">
                <a:extLst>
                  <a:ext uri="{FF2B5EF4-FFF2-40B4-BE49-F238E27FC236}">
                    <a16:creationId xmlns:a16="http://schemas.microsoft.com/office/drawing/2014/main" id="{4F5739AA-44F0-45F3-B4B5-8B17B948E7D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0944" y="2825521"/>
                <a:ext cx="11615780" cy="3645357"/>
              </a:xfrm>
              <a:prstGeom prst="rect">
                <a:avLst/>
              </a:prstGeom>
              <a:blipFill>
                <a:blip r:embed="rId5"/>
                <a:stretch>
                  <a:fillRect l="-735" t="-1340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对话气泡: 圆角矩形 19">
                <a:extLst>
                  <a:ext uri="{FF2B5EF4-FFF2-40B4-BE49-F238E27FC236}">
                    <a16:creationId xmlns:a16="http://schemas.microsoft.com/office/drawing/2014/main" id="{5962F80C-C204-4223-A28B-BC15CE4A1298}"/>
                  </a:ext>
                </a:extLst>
              </p:cNvPr>
              <p:cNvSpPr/>
              <p:nvPr/>
            </p:nvSpPr>
            <p:spPr>
              <a:xfrm>
                <a:off x="667146" y="4616450"/>
                <a:ext cx="4557998" cy="741438"/>
              </a:xfrm>
              <a:prstGeom prst="wedgeRoundRectCallout">
                <a:avLst>
                  <a:gd name="adj1" fmla="val 44411"/>
                  <a:gd name="adj2" fmla="val -132868"/>
                  <a:gd name="adj3" fmla="val 16667"/>
                </a:avLst>
              </a:prstGeom>
              <a:solidFill>
                <a:srgbClr val="FFFF9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 sz="2400" b="1" spc="100" dirty="0">
                    <a:solidFill>
                      <a:srgbClr val="FF0000"/>
                    </a:solidFill>
                    <a:ea typeface="微软雅黑" panose="020B0503020204020204" pitchFamily="34" charset="-122"/>
                  </a:rPr>
                  <a:t>选择一个</a:t>
                </a:r>
                <a14:m>
                  <m:oMath xmlns:m="http://schemas.openxmlformats.org/officeDocument/2006/math">
                    <m:r>
                      <a:rPr lang="en-CA" altLang="zh-CN" sz="2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𝑾</m:t>
                    </m:r>
                  </m:oMath>
                </a14:m>
                <a:r>
                  <a:rPr lang="zh-CN" altLang="en-US" sz="2400" b="1" spc="100" dirty="0">
                    <a:solidFill>
                      <a:srgbClr val="FF0000"/>
                    </a:solidFill>
                    <a:ea typeface="微软雅黑" panose="020B0503020204020204" pitchFamily="34" charset="-122"/>
                  </a:rPr>
                  <a:t>使这个条件概率大还是小</a:t>
                </a:r>
                <a:r>
                  <a:rPr lang="en-US" altLang="zh-CN" sz="2400" b="1" spc="100" dirty="0">
                    <a:solidFill>
                      <a:srgbClr val="FF0000"/>
                    </a:solidFill>
                    <a:ea typeface="微软雅黑" panose="020B0503020204020204" pitchFamily="34" charset="-122"/>
                  </a:rPr>
                  <a:t>?</a:t>
                </a:r>
              </a:p>
            </p:txBody>
          </p:sp>
        </mc:Choice>
        <mc:Fallback xmlns="">
          <p:sp>
            <p:nvSpPr>
              <p:cNvPr id="20" name="对话气泡: 圆角矩形 19">
                <a:extLst>
                  <a:ext uri="{FF2B5EF4-FFF2-40B4-BE49-F238E27FC236}">
                    <a16:creationId xmlns:a16="http://schemas.microsoft.com/office/drawing/2014/main" id="{5962F80C-C204-4223-A28B-BC15CE4A129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7146" y="4616450"/>
                <a:ext cx="4557998" cy="741438"/>
              </a:xfrm>
              <a:prstGeom prst="wedgeRoundRectCallout">
                <a:avLst>
                  <a:gd name="adj1" fmla="val 44411"/>
                  <a:gd name="adj2" fmla="val -132868"/>
                  <a:gd name="adj3" fmla="val 16667"/>
                </a:avLst>
              </a:prstGeom>
              <a:blipFill>
                <a:blip r:embed="rId6"/>
                <a:stretch>
                  <a:fillRect b="-13393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898193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矩形 1">
                <a:extLst>
                  <a:ext uri="{FF2B5EF4-FFF2-40B4-BE49-F238E27FC236}">
                    <a16:creationId xmlns:a16="http://schemas.microsoft.com/office/drawing/2014/main" id="{4CF52094-EAB7-42AF-BF31-A3D3597B9899}"/>
                  </a:ext>
                </a:extLst>
              </p:cNvPr>
              <p:cNvSpPr/>
              <p:nvPr/>
            </p:nvSpPr>
            <p:spPr>
              <a:xfrm>
                <a:off x="166258" y="888258"/>
                <a:ext cx="3166934" cy="166199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spcAft>
                    <a:spcPts val="12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2400" i="1" smtClean="0">
                          <a:latin typeface="Cambria Math" panose="02040503050406030204" pitchFamily="18" charset="0"/>
                        </a:rPr>
                        <m:t>𝑝</m:t>
                      </m:r>
                      <m:sSub>
                        <m:sSubPr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altLang="zh-CN" sz="2400" i="1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d>
                        <m:dPr>
                          <m:begChr m:val="|"/>
                          <m:ctrlPr>
                            <a:rPr lang="en-US" altLang="zh-CN" sz="2400" b="1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CN" sz="2400" b="1" i="1">
                              <a:latin typeface="Cambria Math" panose="02040503050406030204" pitchFamily="18" charset="0"/>
                            </a:rPr>
                            <m:t>𝒛</m:t>
                          </m:r>
                        </m:e>
                      </m:d>
                      <m:r>
                        <a:rPr lang="en-US" altLang="zh-CN" sz="2400" i="1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zh-CN" altLang="en-US" sz="2400" i="1">
                              <a:latin typeface="Cambria Math" panose="02040503050406030204" pitchFamily="18" charset="0"/>
                            </a:rPr>
                            <m:t>𝜎</m:t>
                          </m:r>
                        </m:e>
                        <m:sub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d>
                        <m:dPr>
                          <m:ctrlPr>
                            <a:rPr lang="en-US" altLang="zh-CN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CN" sz="2400" b="1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𝒛</m:t>
                          </m:r>
                        </m:e>
                      </m:d>
                    </m:oMath>
                  </m:oMathPara>
                </a14:m>
                <a:endParaRPr lang="en-US" altLang="zh-CN" sz="2400" b="1" i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>
                  <a:spcAft>
                    <a:spcPts val="12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⋯</m:t>
                      </m:r>
                    </m:oMath>
                  </m:oMathPara>
                </a14:m>
                <a:endParaRPr lang="en-US" altLang="zh-CN" sz="2400" i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>
                  <a:spcAft>
                    <a:spcPts val="12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2400" i="1">
                          <a:latin typeface="Cambria Math" panose="02040503050406030204" pitchFamily="18" charset="0"/>
                        </a:rPr>
                        <m:t>𝑝</m:t>
                      </m:r>
                      <m:sSub>
                        <m:sSubPr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𝑘</m:t>
                          </m:r>
                        </m:sub>
                      </m:sSub>
                      <m:r>
                        <a:rPr lang="en-US" altLang="zh-CN" sz="2400" i="1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𝑘</m:t>
                          </m:r>
                        </m:sub>
                      </m:sSub>
                      <m:r>
                        <a:rPr lang="en-US" altLang="zh-CN" sz="2400" i="1">
                          <a:latin typeface="Cambria Math" panose="02040503050406030204" pitchFamily="18" charset="0"/>
                        </a:rPr>
                        <m:t>|</m:t>
                      </m:r>
                      <m:r>
                        <a:rPr lang="en-US" altLang="zh-CN" sz="2400" b="1" i="1">
                          <a:latin typeface="Cambria Math" panose="02040503050406030204" pitchFamily="18" charset="0"/>
                        </a:rPr>
                        <m:t>𝒛</m:t>
                      </m:r>
                      <m:r>
                        <a:rPr lang="en-US" altLang="zh-CN" sz="2400" i="1">
                          <a:latin typeface="Cambria Math" panose="02040503050406030204" pitchFamily="18" charset="0"/>
                        </a:rPr>
                        <m:t>)=</m:t>
                      </m:r>
                      <m:sSub>
                        <m:sSubPr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zh-CN" altLang="en-US" sz="2400" i="1">
                              <a:latin typeface="Cambria Math" panose="02040503050406030204" pitchFamily="18" charset="0"/>
                            </a:rPr>
                            <m:t>𝜎</m:t>
                          </m:r>
                        </m:e>
                        <m:sub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𝑘</m:t>
                          </m:r>
                        </m:sub>
                      </m:sSub>
                      <m:d>
                        <m:dPr>
                          <m:ctrlPr>
                            <a:rPr lang="en-US" altLang="zh-CN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CN" sz="2400" b="1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𝒛</m:t>
                          </m:r>
                        </m:e>
                      </m:d>
                    </m:oMath>
                  </m:oMathPara>
                </a14:m>
                <a:endParaRPr lang="zh-CN" altLang="en-US" sz="2400" dirty="0">
                  <a:ea typeface="微软雅黑" panose="020B0503020204020204" pitchFamily="34" charset="-122"/>
                </a:endParaRPr>
              </a:p>
            </p:txBody>
          </p:sp>
        </mc:Choice>
        <mc:Fallback xmlns="">
          <p:sp>
            <p:nvSpPr>
              <p:cNvPr id="2" name="矩形 1">
                <a:extLst>
                  <a:ext uri="{FF2B5EF4-FFF2-40B4-BE49-F238E27FC236}">
                    <a16:creationId xmlns:a16="http://schemas.microsoft.com/office/drawing/2014/main" id="{4CF52094-EAB7-42AF-BF31-A3D3597B989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6258" y="888258"/>
                <a:ext cx="3166934" cy="1661993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矩形 2">
                <a:extLst>
                  <a:ext uri="{FF2B5EF4-FFF2-40B4-BE49-F238E27FC236}">
                    <a16:creationId xmlns:a16="http://schemas.microsoft.com/office/drawing/2014/main" id="{A6052447-5D9A-4AA0-BC08-F51AB6D9FBC7}"/>
                  </a:ext>
                </a:extLst>
              </p:cNvPr>
              <p:cNvSpPr/>
              <p:nvPr/>
            </p:nvSpPr>
            <p:spPr>
              <a:xfrm>
                <a:off x="4155724" y="983439"/>
                <a:ext cx="7691000" cy="118006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2400" i="1" smtClean="0">
                          <a:latin typeface="Cambria Math" panose="02040503050406030204" pitchFamily="18" charset="0"/>
                        </a:rPr>
                        <m:t>𝑝</m:t>
                      </m:r>
                      <m:d>
                        <m:dPr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𝑌</m:t>
                          </m:r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en-US" altLang="zh-CN" sz="2400" b="1" i="1">
                              <a:latin typeface="Cambria Math" panose="02040503050406030204" pitchFamily="18" charset="0"/>
                            </a:rPr>
                            <m:t>𝒚</m:t>
                          </m:r>
                        </m:e>
                        <m:e>
                          <m:r>
                            <a:rPr lang="en-CA" altLang="zh-CN" sz="2400" b="1" i="1" smtClean="0">
                              <a:latin typeface="Cambria Math" panose="02040503050406030204" pitchFamily="18" charset="0"/>
                            </a:rPr>
                            <m:t>𝒛</m:t>
                          </m:r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;</m:t>
                          </m:r>
                          <m:r>
                            <a:rPr lang="en-US" altLang="zh-CN" sz="2400" b="1" i="1">
                              <a:latin typeface="Cambria Math" panose="02040503050406030204" pitchFamily="18" charset="0"/>
                            </a:rPr>
                            <m:t>𝑾</m:t>
                          </m:r>
                        </m:e>
                      </m:d>
                      <m:r>
                        <a:rPr lang="en-US" altLang="zh-CN" sz="2400" i="1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sSub>
                            <m:sSubPr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zh-CN" altLang="en-US" sz="2400" i="1">
                                  <a:latin typeface="Cambria Math" panose="02040503050406030204" pitchFamily="18" charset="0"/>
                                </a:rPr>
                                <m:t>𝜎</m:t>
                              </m:r>
                            </m:e>
                            <m:sub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d>
                            <m:dPr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altLang="zh-CN" sz="2400" b="1" i="1">
                                  <a:latin typeface="Cambria Math" panose="02040503050406030204" pitchFamily="18" charset="0"/>
                                </a:rPr>
                                <m:t>𝒛</m:t>
                              </m:r>
                            </m:e>
                          </m:d>
                        </m:e>
                        <m:sup>
                          <m:sSub>
                            <m:sSubPr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sup>
                      </m:sSup>
                      <m:sSup>
                        <m:sSupPr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sSub>
                            <m:sSubPr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zh-CN" altLang="en-US" sz="2400" i="1">
                                  <a:latin typeface="Cambria Math" panose="02040503050406030204" pitchFamily="18" charset="0"/>
                                </a:rPr>
                                <m:t>𝜎</m:t>
                              </m:r>
                            </m:e>
                            <m:sub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d>
                            <m:dPr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altLang="zh-CN" sz="2400" b="1" i="1">
                                  <a:latin typeface="Cambria Math" panose="02040503050406030204" pitchFamily="18" charset="0"/>
                                </a:rPr>
                                <m:t>𝒛</m:t>
                              </m:r>
                            </m:e>
                          </m:d>
                        </m:e>
                        <m:sup>
                          <m:sSub>
                            <m:sSubPr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sup>
                      </m:sSup>
                      <m:sSup>
                        <m:sSupPr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CN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⋯</m:t>
                          </m:r>
                          <m:sSub>
                            <m:sSubPr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zh-CN" altLang="en-US" sz="2400" i="1">
                                  <a:latin typeface="Cambria Math" panose="02040503050406030204" pitchFamily="18" charset="0"/>
                                </a:rPr>
                                <m:t>𝜎</m:t>
                              </m:r>
                            </m:e>
                            <m:sub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sub>
                          </m:sSub>
                          <m:d>
                            <m:dPr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altLang="zh-CN" sz="2400" b="1" i="1">
                                  <a:latin typeface="Cambria Math" panose="02040503050406030204" pitchFamily="18" charset="0"/>
                                </a:rPr>
                                <m:t>𝒛</m:t>
                              </m:r>
                            </m:e>
                          </m:d>
                        </m:e>
                        <m:sup>
                          <m:sSub>
                            <m:sSubPr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sub>
                          </m:sSub>
                        </m:sup>
                      </m:sSup>
                      <m:r>
                        <a:rPr lang="en-US" altLang="zh-CN" sz="2400" i="1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∏"/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CA" altLang="zh-CN" sz="2400" b="0" i="1" smtClean="0">
                              <a:latin typeface="Cambria Math" panose="02040503050406030204" pitchFamily="18" charset="0"/>
                            </a:rPr>
                            <m:t>𝑗</m:t>
                          </m:r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𝑘</m:t>
                          </m:r>
                        </m:sup>
                        <m:e>
                          <m:sSup>
                            <m:sSupPr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sSub>
                                <m:sSubPr>
                                  <m:ctrlP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zh-CN" altLang="en-US" sz="2400" i="1">
                                      <a:latin typeface="Cambria Math" panose="02040503050406030204" pitchFamily="18" charset="0"/>
                                    </a:rPr>
                                    <m:t>𝜎</m:t>
                                  </m:r>
                                </m:e>
                                <m:sub>
                                  <m:r>
                                    <a:rPr lang="en-CA" altLang="zh-CN" sz="2400" b="0" i="1" smtClean="0">
                                      <a:latin typeface="Cambria Math" panose="02040503050406030204" pitchFamily="18" charset="0"/>
                                    </a:rPr>
                                    <m:t>𝑗</m:t>
                                  </m:r>
                                </m:sub>
                              </m:sSub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US" altLang="zh-CN" sz="2400" b="1" i="1">
                                  <a:latin typeface="Cambria Math" panose="02040503050406030204" pitchFamily="18" charset="0"/>
                                </a:rPr>
                                <m:t>𝒛</m:t>
                              </m:r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e>
                            <m:sup>
                              <m:sSub>
                                <m:sSubPr>
                                  <m:ctrlP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  <m:sub>
                                  <m:r>
                                    <a:rPr lang="en-CA" altLang="zh-CN" sz="2400" b="0" i="1" smtClean="0">
                                      <a:latin typeface="Cambria Math" panose="02040503050406030204" pitchFamily="18" charset="0"/>
                                    </a:rPr>
                                    <m:t>𝑗</m:t>
                                  </m:r>
                                </m:sub>
                              </m:sSub>
                            </m:sup>
                          </m:sSup>
                        </m:e>
                      </m:nary>
                    </m:oMath>
                  </m:oMathPara>
                </a14:m>
                <a:endParaRPr lang="zh-CN" altLang="en-US" sz="2400" dirty="0"/>
              </a:p>
            </p:txBody>
          </p:sp>
        </mc:Choice>
        <mc:Fallback xmlns="">
          <p:sp>
            <p:nvSpPr>
              <p:cNvPr id="3" name="矩形 2">
                <a:extLst>
                  <a:ext uri="{FF2B5EF4-FFF2-40B4-BE49-F238E27FC236}">
                    <a16:creationId xmlns:a16="http://schemas.microsoft.com/office/drawing/2014/main" id="{A6052447-5D9A-4AA0-BC08-F51AB6D9FBC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55724" y="983439"/>
                <a:ext cx="7691000" cy="118006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arrow-to-the-left-silhouette_32536">
            <a:extLst>
              <a:ext uri="{FF2B5EF4-FFF2-40B4-BE49-F238E27FC236}">
                <a16:creationId xmlns:a16="http://schemas.microsoft.com/office/drawing/2014/main" id="{C9904E9A-EDB2-46B1-9790-8C7E2DEAF042}"/>
              </a:ext>
            </a:extLst>
          </p:cNvPr>
          <p:cNvSpPr/>
          <p:nvPr/>
        </p:nvSpPr>
        <p:spPr>
          <a:xfrm rot="10800000">
            <a:off x="3333192" y="1413108"/>
            <a:ext cx="609685" cy="470875"/>
          </a:xfrm>
          <a:custGeom>
            <a:avLst/>
            <a:gdLst>
              <a:gd name="T0" fmla="*/ 602275 w 602487"/>
              <a:gd name="T1" fmla="*/ 602275 w 602487"/>
              <a:gd name="T2" fmla="*/ 602275 w 602487"/>
              <a:gd name="T3" fmla="*/ 602275 w 602487"/>
              <a:gd name="T4" fmla="*/ 602275 w 602487"/>
              <a:gd name="T5" fmla="*/ 602275 w 602487"/>
              <a:gd name="T6" fmla="*/ 602275 w 602487"/>
              <a:gd name="T7" fmla="*/ 602275 w 602487"/>
              <a:gd name="T8" fmla="*/ 602275 w 602487"/>
              <a:gd name="T9" fmla="*/ 602275 w 602487"/>
              <a:gd name="T10" fmla="*/ 602275 w 602487"/>
              <a:gd name="T11" fmla="*/ 602275 w 602487"/>
              <a:gd name="T12" fmla="*/ 602275 w 602487"/>
              <a:gd name="T13" fmla="*/ 602275 w 602487"/>
              <a:gd name="T14" fmla="*/ 602275 w 602487"/>
              <a:gd name="T15" fmla="*/ 602275 w 602487"/>
              <a:gd name="T16" fmla="*/ 602275 w 602487"/>
              <a:gd name="T17" fmla="*/ 602275 w 602487"/>
              <a:gd name="T18" fmla="*/ 602275 w 602487"/>
              <a:gd name="T19" fmla="*/ 602275 w 602487"/>
              <a:gd name="T20" fmla="*/ 602275 w 602487"/>
              <a:gd name="T21" fmla="*/ 602275 w 602487"/>
              <a:gd name="T22" fmla="*/ 602275 w 602487"/>
              <a:gd name="T23" fmla="*/ 602275 w 602487"/>
              <a:gd name="T24" fmla="*/ 602275 w 602487"/>
              <a:gd name="T25" fmla="*/ 602275 w 602487"/>
              <a:gd name="T26" fmla="*/ 602275 w 602487"/>
              <a:gd name="T27" fmla="*/ 602275 w 602487"/>
              <a:gd name="T28" fmla="*/ 602275 w 602487"/>
              <a:gd name="T29" fmla="*/ 602275 w 602487"/>
              <a:gd name="T30" fmla="*/ 602275 w 602487"/>
              <a:gd name="T31" fmla="*/ 602275 w 602487"/>
              <a:gd name="T32" fmla="*/ 602275 w 602487"/>
              <a:gd name="T33" fmla="*/ 602275 w 6024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6223" h="4813">
                <a:moveTo>
                  <a:pt x="6223" y="3007"/>
                </a:moveTo>
                <a:cubicBezTo>
                  <a:pt x="6222" y="3074"/>
                  <a:pt x="6168" y="3129"/>
                  <a:pt x="6101" y="3129"/>
                </a:cubicBezTo>
                <a:lnTo>
                  <a:pt x="2604" y="3129"/>
                </a:lnTo>
                <a:lnTo>
                  <a:pt x="3201" y="4639"/>
                </a:lnTo>
                <a:cubicBezTo>
                  <a:pt x="3221" y="4690"/>
                  <a:pt x="3205" y="4748"/>
                  <a:pt x="3161" y="4780"/>
                </a:cubicBezTo>
                <a:cubicBezTo>
                  <a:pt x="3118" y="4813"/>
                  <a:pt x="3058" y="4813"/>
                  <a:pt x="3015" y="4780"/>
                </a:cubicBezTo>
                <a:lnTo>
                  <a:pt x="47" y="2498"/>
                </a:lnTo>
                <a:cubicBezTo>
                  <a:pt x="17" y="2475"/>
                  <a:pt x="0" y="2440"/>
                  <a:pt x="0" y="2402"/>
                </a:cubicBezTo>
                <a:cubicBezTo>
                  <a:pt x="0" y="2365"/>
                  <a:pt x="17" y="2329"/>
                  <a:pt x="47" y="2306"/>
                </a:cubicBezTo>
                <a:lnTo>
                  <a:pt x="3015" y="25"/>
                </a:lnTo>
                <a:cubicBezTo>
                  <a:pt x="3036" y="8"/>
                  <a:pt x="3062" y="0"/>
                  <a:pt x="3089" y="0"/>
                </a:cubicBezTo>
                <a:cubicBezTo>
                  <a:pt x="3114" y="0"/>
                  <a:pt x="3140" y="8"/>
                  <a:pt x="3161" y="24"/>
                </a:cubicBezTo>
                <a:cubicBezTo>
                  <a:pt x="3205" y="57"/>
                  <a:pt x="3221" y="115"/>
                  <a:pt x="3201" y="165"/>
                </a:cubicBezTo>
                <a:lnTo>
                  <a:pt x="2604" y="1676"/>
                </a:lnTo>
                <a:lnTo>
                  <a:pt x="6101" y="1676"/>
                </a:lnTo>
                <a:cubicBezTo>
                  <a:pt x="6168" y="1676"/>
                  <a:pt x="6222" y="1730"/>
                  <a:pt x="6222" y="1797"/>
                </a:cubicBezTo>
                <a:lnTo>
                  <a:pt x="6223" y="3007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5" name="直接连接符 14">
            <a:extLst>
              <a:ext uri="{FF2B5EF4-FFF2-40B4-BE49-F238E27FC236}">
                <a16:creationId xmlns:a16="http://schemas.microsoft.com/office/drawing/2014/main" id="{FA8CC449-6A76-46A9-85C6-ECAEE02576D2}"/>
              </a:ext>
            </a:extLst>
          </p:cNvPr>
          <p:cNvCxnSpPr>
            <a:cxnSpLocks/>
          </p:cNvCxnSpPr>
          <p:nvPr/>
        </p:nvCxnSpPr>
        <p:spPr>
          <a:xfrm>
            <a:off x="0" y="695771"/>
            <a:ext cx="12192000" cy="0"/>
          </a:xfrm>
          <a:prstGeom prst="line">
            <a:avLst/>
          </a:prstGeom>
          <a:ln w="50800">
            <a:gradFill flip="none" rotWithShape="1">
              <a:gsLst>
                <a:gs pos="0">
                  <a:srgbClr val="0000FF"/>
                </a:gs>
                <a:gs pos="100000">
                  <a:srgbClr val="A5D0FF"/>
                </a:gs>
              </a:gsLst>
              <a:lin ang="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文本框 17">
            <a:extLst>
              <a:ext uri="{FF2B5EF4-FFF2-40B4-BE49-F238E27FC236}">
                <a16:creationId xmlns:a16="http://schemas.microsoft.com/office/drawing/2014/main" id="{B4777C41-C9D6-4DE6-841D-6A353077A0D7}"/>
              </a:ext>
            </a:extLst>
          </p:cNvPr>
          <p:cNvSpPr txBox="1"/>
          <p:nvPr/>
        </p:nvSpPr>
        <p:spPr>
          <a:xfrm>
            <a:off x="359911" y="65112"/>
            <a:ext cx="76135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altLang="zh-CN" sz="3200" b="1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2. </a:t>
            </a:r>
            <a:r>
              <a:rPr lang="zh-CN" altLang="en-US" sz="3200" b="1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多类别逻辑回归模型</a:t>
            </a:r>
            <a:endParaRPr lang="en-CA" altLang="zh-CN" sz="3200" b="1" dirty="0">
              <a:solidFill>
                <a:srgbClr val="0A05D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矩形 4">
                <a:extLst>
                  <a:ext uri="{FF2B5EF4-FFF2-40B4-BE49-F238E27FC236}">
                    <a16:creationId xmlns:a16="http://schemas.microsoft.com/office/drawing/2014/main" id="{4F5739AA-44F0-45F3-B4B5-8B17B948E7D4}"/>
                  </a:ext>
                </a:extLst>
              </p:cNvPr>
              <p:cNvSpPr/>
              <p:nvPr/>
            </p:nvSpPr>
            <p:spPr>
              <a:xfrm>
                <a:off x="230944" y="2825521"/>
                <a:ext cx="11615780" cy="364535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所有训练样本的联合条件概率为</a:t>
                </a:r>
                <a:endParaRPr lang="en-US" altLang="zh-CN" sz="24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altLang="zh-CN" sz="2400" i="1">
                          <a:latin typeface="Cambria Math" panose="02040503050406030204" pitchFamily="18" charset="0"/>
                        </a:rPr>
                        <m:t>𝑝</m:t>
                      </m:r>
                      <m:d>
                        <m:dPr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altLang="zh-CN" sz="2400" b="1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2400" b="1" i="1">
                                  <a:latin typeface="Cambria Math" panose="02040503050406030204" pitchFamily="18" charset="0"/>
                                </a:rPr>
                                <m:t>𝒀</m:t>
                              </m:r>
                            </m:e>
                            <m:sub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=</m:t>
                          </m:r>
                          <m:sSub>
                            <m:sSubPr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2400" b="1" i="1">
                                  <a:latin typeface="Cambria Math" panose="02040503050406030204" pitchFamily="18" charset="0"/>
                                </a:rPr>
                                <m:t>𝒚</m:t>
                              </m:r>
                            </m:e>
                            <m:sub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altLang="zh-CN" sz="2400" b="1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altLang="zh-CN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⋯</m:t>
                          </m:r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altLang="zh-CN" sz="2400" b="1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2400" b="1" i="1">
                                  <a:latin typeface="Cambria Math" panose="02040503050406030204" pitchFamily="18" charset="0"/>
                                </a:rPr>
                                <m:t>𝒀</m:t>
                              </m:r>
                            </m:e>
                            <m:sub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b>
                          </m:sSub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=</m:t>
                          </m:r>
                          <m:sSub>
                            <m:sSubPr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2400" b="1" i="1">
                                  <a:latin typeface="Cambria Math" panose="02040503050406030204" pitchFamily="18" charset="0"/>
                                </a:rPr>
                                <m:t>𝒚</m:t>
                              </m:r>
                            </m:e>
                            <m:sub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b>
                          </m:sSub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,</m:t>
                          </m:r>
                        </m:e>
                        <m:e>
                          <m:sSub>
                            <m:sSubPr>
                              <m:ctrlPr>
                                <a:rPr lang="en-US" altLang="zh-CN" sz="2400" b="1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2400" b="1" i="1"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</m:e>
                            <m:sub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altLang="zh-CN" sz="2400" b="1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altLang="zh-CN" sz="2400" b="1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⋯</m:t>
                          </m:r>
                          <m:r>
                            <a:rPr lang="en-US" altLang="zh-CN" sz="2400" b="1" i="1"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altLang="zh-CN" sz="2400" b="1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2400" b="1" i="1"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</m:e>
                            <m:sub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b>
                          </m:sSub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;</m:t>
                          </m:r>
                          <m:r>
                            <a:rPr lang="en-US" altLang="zh-CN" sz="2400" b="1" i="1">
                              <a:latin typeface="Cambria Math" panose="02040503050406030204" pitchFamily="18" charset="0"/>
                            </a:rPr>
                            <m:t>𝑾</m:t>
                          </m:r>
                        </m:e>
                      </m:d>
                      <m:r>
                        <a:rPr lang="en-US" altLang="zh-CN" sz="2400" i="1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∏"/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altLang="zh-CN" sz="2400" i="1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  <m:e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𝑝</m:t>
                          </m:r>
                          <m:d>
                            <m:dPr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altLang="zh-CN" sz="2400" b="1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2400" b="1" i="1">
                                      <a:latin typeface="Cambria Math" panose="02040503050406030204" pitchFamily="18" charset="0"/>
                                    </a:rPr>
                                    <m:t>𝒀</m:t>
                                  </m:r>
                                </m:e>
                                <m:sub>
                                  <m: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sSub>
                                <m:sSubPr>
                                  <m:ctrlP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2400" b="1" i="1">
                                      <a:latin typeface="Cambria Math" panose="02040503050406030204" pitchFamily="18" charset="0"/>
                                    </a:rPr>
                                    <m:t>𝒚</m:t>
                                  </m:r>
                                </m:e>
                                <m:sub>
                                  <m: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e>
                            <m:e>
                              <m:sSub>
                                <m:sSubPr>
                                  <m:ctrlPr>
                                    <a:rPr lang="en-US" altLang="zh-CN" sz="2400" b="1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2400" b="1" i="1">
                                      <a:latin typeface="Cambria Math" panose="02040503050406030204" pitchFamily="18" charset="0"/>
                                    </a:rPr>
                                    <m:t>𝒙</m:t>
                                  </m:r>
                                </m:e>
                                <m:sub>
                                  <m: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;</m:t>
                              </m:r>
                              <m:r>
                                <a:rPr lang="en-US" altLang="zh-CN" sz="2400" b="1" i="1">
                                  <a:latin typeface="Cambria Math" panose="02040503050406030204" pitchFamily="18" charset="0"/>
                                </a:rPr>
                                <m:t>𝑾</m:t>
                              </m:r>
                            </m:e>
                          </m:d>
                        </m:e>
                      </m:nary>
                      <m:r>
                        <a:rPr lang="en-US" altLang="zh-CN" sz="2400" i="1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∏"/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altLang="zh-CN" sz="2400" i="1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  <m:e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𝑝</m:t>
                          </m:r>
                          <m:d>
                            <m:dPr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altLang="zh-CN" sz="2400" b="1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2400" b="1" i="1">
                                      <a:latin typeface="Cambria Math" panose="02040503050406030204" pitchFamily="18" charset="0"/>
                                    </a:rPr>
                                    <m:t>𝒀</m:t>
                                  </m:r>
                                </m:e>
                                <m:sub>
                                  <m: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sSub>
                                <m:sSubPr>
                                  <m:ctrlP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2400" b="1" i="1">
                                      <a:latin typeface="Cambria Math" panose="02040503050406030204" pitchFamily="18" charset="0"/>
                                    </a:rPr>
                                    <m:t>𝒚</m:t>
                                  </m:r>
                                </m:e>
                                <m:sub>
                                  <m: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e>
                            <m:e>
                              <m:sSub>
                                <m:sSubPr>
                                  <m:ctrlPr>
                                    <a:rPr lang="en-US" altLang="zh-CN" sz="2400" b="1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CA" altLang="zh-CN" sz="2400" b="1" i="1" smtClean="0">
                                      <a:latin typeface="Cambria Math" panose="02040503050406030204" pitchFamily="18" charset="0"/>
                                    </a:rPr>
                                    <m:t>𝒛</m:t>
                                  </m:r>
                                </m:e>
                                <m:sub>
                                  <m: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;</m:t>
                              </m:r>
                              <m:r>
                                <a:rPr lang="en-US" altLang="zh-CN" sz="2400" b="1" i="1">
                                  <a:latin typeface="Cambria Math" panose="02040503050406030204" pitchFamily="18" charset="0"/>
                                </a:rPr>
                                <m:t>𝑾</m:t>
                              </m:r>
                            </m:e>
                          </m:d>
                        </m:e>
                      </m:nary>
                    </m:oMath>
                  </m:oMathPara>
                </a14:m>
                <a:endParaRPr lang="en-CA" altLang="zh-CN" sz="2400" b="1" i="1" dirty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CA" altLang="zh-CN" sz="2400" b="0" i="1" smtClean="0">
                          <a:latin typeface="Cambria Math" panose="02040503050406030204" pitchFamily="18" charset="0"/>
                        </a:rPr>
                        <m:t>                                                                           </m:t>
                      </m:r>
                      <m:r>
                        <a:rPr lang="en-US" altLang="zh-CN" sz="2400" i="1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∏"/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altLang="zh-CN" sz="2400" i="1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  <m:e>
                          <m:nary>
                            <m:naryPr>
                              <m:chr m:val="∏"/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=1</m:t>
                              </m:r>
                            </m:sub>
                            <m:sup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sup>
                            <m:e>
                              <m:sSup>
                                <m:sSupPr>
                                  <m:ctrlP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sSub>
                                    <m:sSubPr>
                                      <m:ctrlPr>
                                        <a:rPr lang="en-US" altLang="zh-CN" sz="24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zh-CN" altLang="en-US" sz="2400" i="1">
                                          <a:latin typeface="Cambria Math" panose="02040503050406030204" pitchFamily="18" charset="0"/>
                                        </a:rPr>
                                        <m:t>𝜎</m:t>
                                      </m:r>
                                    </m:e>
                                    <m:sub>
                                      <m:r>
                                        <a:rPr lang="en-US" altLang="zh-CN" sz="2400" i="1">
                                          <a:latin typeface="Cambria Math" panose="02040503050406030204" pitchFamily="18" charset="0"/>
                                        </a:rPr>
                                        <m:t>𝑗</m:t>
                                      </m:r>
                                    </m:sub>
                                  </m:sSub>
                                  <m: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  <m:t>(</m:t>
                                  </m:r>
                                  <m:sSub>
                                    <m:sSubPr>
                                      <m:ctrlPr>
                                        <a:rPr lang="en-US" altLang="zh-CN" sz="24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altLang="zh-CN" sz="2400" b="1" i="1">
                                          <a:latin typeface="Cambria Math" panose="02040503050406030204" pitchFamily="18" charset="0"/>
                                        </a:rPr>
                                        <m:t>𝒛</m:t>
                                      </m:r>
                                    </m:e>
                                    <m:sub>
                                      <m:r>
                                        <a:rPr lang="en-US" altLang="zh-CN" sz="2400" i="1"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  <m: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  <m:t>)</m:t>
                                  </m:r>
                                </m:e>
                                <m:sup>
                                  <m:sSub>
                                    <m:sSubPr>
                                      <m:ctrlPr>
                                        <a:rPr lang="en-US" altLang="zh-CN" sz="24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altLang="zh-CN" sz="2400" i="1">
                                          <a:latin typeface="Cambria Math" panose="02040503050406030204" pitchFamily="18" charset="0"/>
                                        </a:rPr>
                                        <m:t>𝑦</m:t>
                                      </m:r>
                                    </m:e>
                                    <m:sub>
                                      <m:r>
                                        <a:rPr lang="en-US" altLang="zh-CN" sz="2400" i="1">
                                          <a:latin typeface="Cambria Math" panose="02040503050406030204" pitchFamily="18" charset="0"/>
                                        </a:rPr>
                                        <m:t>𝑖𝑗</m:t>
                                      </m:r>
                                    </m:sub>
                                  </m:sSub>
                                </m:sup>
                              </m:sSup>
                            </m:e>
                          </m:nary>
                        </m:e>
                      </m:nary>
                    </m:oMath>
                  </m:oMathPara>
                </a14:m>
                <a:endParaRPr lang="en-CA" altLang="zh-CN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CA" altLang="zh-CN" sz="2400" b="0" i="1" smtClean="0">
                          <a:latin typeface="Cambria Math" panose="02040503050406030204" pitchFamily="18" charset="0"/>
                        </a:rPr>
                        <m:t>                                                                          </m:t>
                      </m:r>
                      <m:r>
                        <a:rPr lang="en-CA" altLang="zh-CN" sz="2400" i="1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altLang="zh-CN" sz="2400" i="1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∏"/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altLang="zh-CN" sz="2400" i="1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  <m:e>
                          <m:nary>
                            <m:naryPr>
                              <m:chr m:val="∏"/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=1</m:t>
                              </m:r>
                            </m:sub>
                            <m:sup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sup>
                            <m:e>
                              <m:sSup>
                                <m:sSupPr>
                                  <m:ctrlP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sSub>
                                    <m:sSubPr>
                                      <m:ctrlPr>
                                        <a:rPr lang="en-US" altLang="zh-CN" sz="24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zh-CN" altLang="en-US" sz="2400" i="1">
                                          <a:latin typeface="Cambria Math" panose="02040503050406030204" pitchFamily="18" charset="0"/>
                                        </a:rPr>
                                        <m:t>𝜎</m:t>
                                      </m:r>
                                    </m:e>
                                    <m:sub>
                                      <m:r>
                                        <a:rPr lang="en-US" altLang="zh-CN" sz="2400" i="1">
                                          <a:latin typeface="Cambria Math" panose="02040503050406030204" pitchFamily="18" charset="0"/>
                                        </a:rPr>
                                        <m:t>𝑗</m:t>
                                      </m:r>
                                    </m:sub>
                                  </m:sSub>
                                  <m: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  <m:t>(</m:t>
                                  </m:r>
                                  <m:sSub>
                                    <m:sSubPr>
                                      <m:ctrlPr>
                                        <a:rPr lang="en-US" altLang="zh-CN" sz="24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CA" altLang="zh-CN" sz="2400" b="1" i="1" smtClean="0">
                                          <a:latin typeface="Cambria Math" panose="02040503050406030204" pitchFamily="18" charset="0"/>
                                        </a:rPr>
                                        <m:t>𝑾</m:t>
                                      </m:r>
                                      <m:r>
                                        <a:rPr lang="en-US" altLang="zh-CN" sz="2400" b="1" i="1">
                                          <a:latin typeface="Cambria Math" panose="02040503050406030204" pitchFamily="18" charset="0"/>
                                        </a:rPr>
                                        <m:t>𝒙</m:t>
                                      </m:r>
                                    </m:e>
                                    <m:sub>
                                      <m:r>
                                        <a:rPr lang="en-US" altLang="zh-CN" sz="2400" i="1"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  <m: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  <m:t>)</m:t>
                                  </m:r>
                                </m:e>
                                <m:sup>
                                  <m:sSub>
                                    <m:sSubPr>
                                      <m:ctrlPr>
                                        <a:rPr lang="en-US" altLang="zh-CN" sz="24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altLang="zh-CN" sz="2400" i="1">
                                          <a:latin typeface="Cambria Math" panose="02040503050406030204" pitchFamily="18" charset="0"/>
                                        </a:rPr>
                                        <m:t>𝑦</m:t>
                                      </m:r>
                                    </m:e>
                                    <m:sub>
                                      <m:r>
                                        <a:rPr lang="en-US" altLang="zh-CN" sz="2400" i="1">
                                          <a:latin typeface="Cambria Math" panose="02040503050406030204" pitchFamily="18" charset="0"/>
                                        </a:rPr>
                                        <m:t>𝑖𝑗</m:t>
                                      </m:r>
                                    </m:sub>
                                  </m:sSub>
                                </m:sup>
                              </m:sSup>
                            </m:e>
                          </m:nary>
                        </m:e>
                      </m:nary>
                    </m:oMath>
                  </m:oMathPara>
                </a14:m>
                <a:endParaRPr lang="en-CA" sz="2400" dirty="0"/>
              </a:p>
            </p:txBody>
          </p:sp>
        </mc:Choice>
        <mc:Fallback xmlns="">
          <p:sp>
            <p:nvSpPr>
              <p:cNvPr id="5" name="矩形 4">
                <a:extLst>
                  <a:ext uri="{FF2B5EF4-FFF2-40B4-BE49-F238E27FC236}">
                    <a16:creationId xmlns:a16="http://schemas.microsoft.com/office/drawing/2014/main" id="{4F5739AA-44F0-45F3-B4B5-8B17B948E7D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0944" y="2825521"/>
                <a:ext cx="11615780" cy="3645357"/>
              </a:xfrm>
              <a:prstGeom prst="rect">
                <a:avLst/>
              </a:prstGeom>
              <a:blipFill>
                <a:blip r:embed="rId5"/>
                <a:stretch>
                  <a:fillRect l="-735" t="-1340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对话气泡: 圆角矩形 8">
            <a:extLst>
              <a:ext uri="{FF2B5EF4-FFF2-40B4-BE49-F238E27FC236}">
                <a16:creationId xmlns:a16="http://schemas.microsoft.com/office/drawing/2014/main" id="{E9EE76AB-AC1C-4B77-A81E-23874E495A4B}"/>
              </a:ext>
            </a:extLst>
          </p:cNvPr>
          <p:cNvSpPr/>
          <p:nvPr/>
        </p:nvSpPr>
        <p:spPr>
          <a:xfrm>
            <a:off x="359911" y="4293255"/>
            <a:ext cx="4796026" cy="1506031"/>
          </a:xfrm>
          <a:prstGeom prst="wedgeRoundRectCallout">
            <a:avLst>
              <a:gd name="adj1" fmla="val -27114"/>
              <a:gd name="adj2" fmla="val -49023"/>
              <a:gd name="adj3" fmla="val 16667"/>
            </a:avLst>
          </a:prstGeom>
          <a:solidFill>
            <a:srgbClr val="FFFF9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300" spc="100" dirty="0">
                <a:solidFill>
                  <a:schemeClr val="tx1"/>
                </a:solidFill>
                <a:ea typeface="微软雅黑" panose="020B0503020204020204" pitchFamily="34" charset="-122"/>
              </a:rPr>
              <a:t>① 大概率事件必然发生。</a:t>
            </a:r>
            <a:endParaRPr lang="en-US" altLang="zh-CN" sz="2300" spc="100" dirty="0">
              <a:solidFill>
                <a:schemeClr val="tx1"/>
              </a:solidFill>
              <a:ea typeface="微软雅黑" panose="020B0503020204020204" pitchFamily="34" charset="-122"/>
            </a:endParaRPr>
          </a:p>
          <a:p>
            <a:pPr>
              <a:spcAft>
                <a:spcPts val="1200"/>
              </a:spcAft>
            </a:pPr>
            <a:r>
              <a:rPr lang="zh-CN" altLang="en-US" sz="2300" spc="100" dirty="0">
                <a:solidFill>
                  <a:schemeClr val="tx1"/>
                </a:solidFill>
                <a:ea typeface="微软雅黑" panose="020B0503020204020204" pitchFamily="34" charset="-122"/>
              </a:rPr>
              <a:t>② 小概率事件基本不发生。</a:t>
            </a:r>
            <a:endParaRPr lang="en-US" altLang="zh-CN" sz="2300" spc="100" dirty="0">
              <a:solidFill>
                <a:schemeClr val="tx1"/>
              </a:solidFill>
              <a:ea typeface="微软雅黑" panose="020B0503020204020204" pitchFamily="34" charset="-122"/>
            </a:endParaRPr>
          </a:p>
          <a:p>
            <a:pPr algn="ctr"/>
            <a:r>
              <a:rPr lang="zh-CN" altLang="en-US" sz="2400" b="1" spc="100" dirty="0">
                <a:solidFill>
                  <a:srgbClr val="FF0000"/>
                </a:solidFill>
                <a:ea typeface="微软雅黑" panose="020B0503020204020204" pitchFamily="34" charset="-122"/>
              </a:rPr>
              <a:t>这个条件概率的值应该大还是小</a:t>
            </a:r>
            <a:r>
              <a:rPr lang="en-US" altLang="zh-CN" sz="2400" b="1" spc="100" dirty="0">
                <a:solidFill>
                  <a:srgbClr val="FF0000"/>
                </a:solidFill>
                <a:ea typeface="微软雅黑" panose="020B0503020204020204" pitchFamily="34" charset="-122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74098911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文本框 1">
                <a:extLst>
                  <a:ext uri="{FF2B5EF4-FFF2-40B4-BE49-F238E27FC236}">
                    <a16:creationId xmlns:a16="http://schemas.microsoft.com/office/drawing/2014/main" id="{2CCB3F72-9FAD-46E5-B553-4F90211B3455}"/>
                  </a:ext>
                </a:extLst>
              </p:cNvPr>
              <p:cNvSpPr txBox="1"/>
              <p:nvPr/>
            </p:nvSpPr>
            <p:spPr>
              <a:xfrm>
                <a:off x="98326" y="741656"/>
                <a:ext cx="11995347" cy="596400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zh-CN" altLang="en-US" sz="23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联合条件概率的负对数变换再除以样本个数</a:t>
                </a:r>
                <a:endParaRPr lang="en-US" altLang="zh-CN" sz="23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altLang="zh-CN" sz="2000" i="1">
                          <a:latin typeface="Cambria Math" panose="02040503050406030204" pitchFamily="18" charset="0"/>
                        </a:rPr>
                        <m:t>𝑁𝑁𝐿</m:t>
                      </m:r>
                      <m:r>
                        <a:rPr lang="en-US" altLang="zh-CN" sz="20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altLang="zh-CN" sz="20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CA" altLang="zh-CN" sz="2000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num>
                        <m:den>
                          <m:r>
                            <a:rPr lang="en-CA" altLang="zh-CN" sz="20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den>
                      </m:f>
                      <m:func>
                        <m:funcPr>
                          <m:ctrlPr>
                            <a:rPr lang="en-US" altLang="zh-CN" sz="2000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altLang="zh-CN" sz="2000">
                              <a:latin typeface="Cambria Math" panose="02040503050406030204" pitchFamily="18" charset="0"/>
                            </a:rPr>
                            <m:t>log</m:t>
                          </m:r>
                        </m:fName>
                        <m:e>
                          <m:d>
                            <m:dPr>
                              <m:ctrlPr>
                                <a:rPr lang="en-US" altLang="zh-CN" sz="20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altLang="zh-CN" sz="2000" i="1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  <m:d>
                                <m:dPr>
                                  <m:ctrlPr>
                                    <a:rPr lang="en-US" altLang="zh-CN" sz="20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altLang="zh-CN" sz="2000" b="1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altLang="zh-CN" sz="2000" b="1" i="1">
                                          <a:latin typeface="Cambria Math" panose="02040503050406030204" pitchFamily="18" charset="0"/>
                                        </a:rPr>
                                        <m:t>𝒀</m:t>
                                      </m:r>
                                    </m:e>
                                    <m:sub>
                                      <m:r>
                                        <a:rPr lang="en-US" altLang="zh-CN" sz="2000" i="1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  <m:r>
                                    <a:rPr lang="en-US" altLang="zh-CN" sz="2000" i="1">
                                      <a:latin typeface="Cambria Math" panose="02040503050406030204" pitchFamily="18" charset="0"/>
                                    </a:rPr>
                                    <m:t>=</m:t>
                                  </m:r>
                                  <m:sSub>
                                    <m:sSubPr>
                                      <m:ctrlPr>
                                        <a:rPr lang="en-US" altLang="zh-CN" sz="20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altLang="zh-CN" sz="2000" b="1" i="1">
                                          <a:latin typeface="Cambria Math" panose="02040503050406030204" pitchFamily="18" charset="0"/>
                                        </a:rPr>
                                        <m:t>𝒚</m:t>
                                      </m:r>
                                    </m:e>
                                    <m:sub>
                                      <m:r>
                                        <a:rPr lang="en-US" altLang="zh-CN" sz="2000" i="1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  <m:r>
                                    <a:rPr lang="en-US" altLang="zh-CN" sz="2000" i="1"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en-US" altLang="zh-CN" sz="2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⋯</m:t>
                                  </m:r>
                                  <m:r>
                                    <a:rPr lang="en-US" altLang="zh-CN" sz="2000" i="1"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sSub>
                                    <m:sSubPr>
                                      <m:ctrlPr>
                                        <a:rPr lang="en-US" altLang="zh-CN" sz="2000" b="1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altLang="zh-CN" sz="2000" b="1" i="1">
                                          <a:latin typeface="Cambria Math" panose="02040503050406030204" pitchFamily="18" charset="0"/>
                                        </a:rPr>
                                        <m:t>𝒀</m:t>
                                      </m:r>
                                    </m:e>
                                    <m:sub>
                                      <m:r>
                                        <a:rPr lang="en-US" altLang="zh-CN" sz="2000" i="1">
                                          <a:latin typeface="Cambria Math" panose="02040503050406030204" pitchFamily="18" charset="0"/>
                                        </a:rPr>
                                        <m:t>𝑛</m:t>
                                      </m:r>
                                    </m:sub>
                                  </m:sSub>
                                  <m:r>
                                    <a:rPr lang="en-US" altLang="zh-CN" sz="2000" i="1">
                                      <a:latin typeface="Cambria Math" panose="02040503050406030204" pitchFamily="18" charset="0"/>
                                    </a:rPr>
                                    <m:t>=</m:t>
                                  </m:r>
                                  <m:sSub>
                                    <m:sSubPr>
                                      <m:ctrlPr>
                                        <a:rPr lang="en-US" altLang="zh-CN" sz="20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altLang="zh-CN" sz="2000" b="1" i="1">
                                          <a:latin typeface="Cambria Math" panose="02040503050406030204" pitchFamily="18" charset="0"/>
                                        </a:rPr>
                                        <m:t>𝒚</m:t>
                                      </m:r>
                                    </m:e>
                                    <m:sub>
                                      <m:r>
                                        <a:rPr lang="en-US" altLang="zh-CN" sz="2000" i="1">
                                          <a:latin typeface="Cambria Math" panose="02040503050406030204" pitchFamily="18" charset="0"/>
                                        </a:rPr>
                                        <m:t>𝑛</m:t>
                                      </m:r>
                                    </m:sub>
                                  </m:sSub>
                                  <m:r>
                                    <a:rPr lang="en-US" altLang="zh-CN" sz="2000" i="1"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</m:e>
                                <m:e>
                                  <m:sSub>
                                    <m:sSubPr>
                                      <m:ctrlPr>
                                        <a:rPr lang="en-US" altLang="zh-CN" sz="2000" b="1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altLang="zh-CN" sz="2000" b="1" i="1">
                                          <a:latin typeface="Cambria Math" panose="02040503050406030204" pitchFamily="18" charset="0"/>
                                        </a:rPr>
                                        <m:t>𝒙</m:t>
                                      </m:r>
                                    </m:e>
                                    <m:sub>
                                      <m:r>
                                        <a:rPr lang="en-US" altLang="zh-CN" sz="2000" i="1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  <m:r>
                                    <a:rPr lang="en-US" altLang="zh-CN" sz="2000" b="1" i="1"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en-US" altLang="zh-CN" sz="2000" b="1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⋯</m:t>
                                  </m:r>
                                  <m:r>
                                    <a:rPr lang="en-US" altLang="zh-CN" sz="2000" b="1" i="1"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sSub>
                                    <m:sSubPr>
                                      <m:ctrlPr>
                                        <a:rPr lang="en-US" altLang="zh-CN" sz="2000" b="1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altLang="zh-CN" sz="2000" b="1" i="1">
                                          <a:latin typeface="Cambria Math" panose="02040503050406030204" pitchFamily="18" charset="0"/>
                                        </a:rPr>
                                        <m:t>𝒙</m:t>
                                      </m:r>
                                    </m:e>
                                    <m:sub>
                                      <m:r>
                                        <a:rPr lang="en-US" altLang="zh-CN" sz="2000" i="1">
                                          <a:latin typeface="Cambria Math" panose="02040503050406030204" pitchFamily="18" charset="0"/>
                                        </a:rPr>
                                        <m:t>𝑛</m:t>
                                      </m:r>
                                    </m:sub>
                                  </m:sSub>
                                  <m:sSub>
                                    <m:sSubPr>
                                      <m:ctrlPr>
                                        <a:rPr lang="en-US" altLang="zh-CN" sz="20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altLang="zh-CN" sz="2000" b="1" i="1">
                                          <a:latin typeface="Cambria Math" panose="02040503050406030204" pitchFamily="18" charset="0"/>
                                        </a:rPr>
                                        <m:t>,</m:t>
                                      </m:r>
                                      <m:r>
                                        <a:rPr lang="zh-CN" altLang="en-US" sz="2000" b="1" i="1">
                                          <a:latin typeface="Cambria Math" panose="02040503050406030204" pitchFamily="18" charset="0"/>
                                        </a:rPr>
                                        <m:t>𝝎</m:t>
                                      </m:r>
                                    </m:e>
                                    <m:sub>
                                      <m:r>
                                        <a:rPr lang="en-US" altLang="zh-CN" sz="2000" i="1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  <m:r>
                                    <a:rPr lang="en-US" altLang="zh-CN" sz="2000" i="1"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sSub>
                                    <m:sSubPr>
                                      <m:ctrlPr>
                                        <a:rPr lang="en-US" altLang="zh-CN" sz="20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zh-CN" altLang="en-US" sz="2000" b="1" i="1">
                                          <a:latin typeface="Cambria Math" panose="02040503050406030204" pitchFamily="18" charset="0"/>
                                        </a:rPr>
                                        <m:t>𝝎</m:t>
                                      </m:r>
                                    </m:e>
                                    <m:sub>
                                      <m:r>
                                        <a:rPr lang="en-US" altLang="zh-CN" sz="2000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  <m:r>
                                    <a:rPr lang="en-US" altLang="zh-CN" sz="2000" i="1"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en-US" altLang="zh-CN" sz="2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⋯</m:t>
                                  </m:r>
                                  <m:r>
                                    <a:rPr lang="en-US" altLang="zh-CN" sz="2000" b="1" i="1"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sSub>
                                    <m:sSubPr>
                                      <m:ctrlPr>
                                        <a:rPr lang="en-US" altLang="zh-CN" sz="20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zh-CN" altLang="en-US" sz="2000" b="1" i="1">
                                          <a:latin typeface="Cambria Math" panose="02040503050406030204" pitchFamily="18" charset="0"/>
                                        </a:rPr>
                                        <m:t>𝝎</m:t>
                                      </m:r>
                                    </m:e>
                                    <m:sub>
                                      <m:r>
                                        <a:rPr lang="en-US" altLang="zh-CN" sz="2000" i="1">
                                          <a:latin typeface="Cambria Math" panose="02040503050406030204" pitchFamily="18" charset="0"/>
                                        </a:rPr>
                                        <m:t>𝑘</m:t>
                                      </m:r>
                                    </m:sub>
                                  </m:sSub>
                                </m:e>
                              </m:d>
                            </m:e>
                          </m:d>
                        </m:e>
                      </m:func>
                    </m:oMath>
                  </m:oMathPara>
                </a14:m>
                <a:endParaRPr lang="en-CA" altLang="zh-CN" sz="2000" i="1" dirty="0">
                  <a:latin typeface="Cambria Math" panose="02040503050406030204" pitchFamily="18" charset="0"/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CA" altLang="zh-CN" sz="2000" b="0" i="1" smtClean="0">
                          <a:latin typeface="Cambria Math" panose="02040503050406030204" pitchFamily="18" charset="0"/>
                        </a:rPr>
                        <m:t>          </m:t>
                      </m:r>
                      <m:r>
                        <a:rPr lang="en-US" altLang="zh-CN" sz="20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altLang="zh-CN" sz="2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CA" altLang="zh-CN" sz="2000" i="1">
                              <a:latin typeface="Cambria Math" panose="02040503050406030204" pitchFamily="18" charset="0"/>
                            </a:rPr>
                            <m:t>−1</m:t>
                          </m:r>
                        </m:num>
                        <m:den>
                          <m:r>
                            <a:rPr lang="en-CA" altLang="zh-CN" sz="2000" i="1">
                              <a:latin typeface="Cambria Math" panose="02040503050406030204" pitchFamily="18" charset="0"/>
                            </a:rPr>
                            <m:t>𝑛</m:t>
                          </m:r>
                        </m:den>
                      </m:f>
                      <m:nary>
                        <m:naryPr>
                          <m:chr m:val="∑"/>
                          <m:ctrlPr>
                            <a:rPr lang="en-US" altLang="zh-CN" sz="20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altLang="zh-CN" sz="2000" i="1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altLang="zh-CN" sz="2000" i="1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altLang="zh-CN" sz="2000" i="1"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  <m:e>
                          <m:nary>
                            <m:naryPr>
                              <m:chr m:val="∑"/>
                              <m:ctrlPr>
                                <a:rPr lang="en-US" altLang="zh-CN" sz="2000" i="1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23"/>
                                </m:rPr>
                                <a:rPr lang="en-US" altLang="zh-CN" sz="2000" i="1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  <m:r>
                                <a:rPr lang="en-US" altLang="zh-CN" sz="2000" i="1">
                                  <a:latin typeface="Cambria Math" panose="02040503050406030204" pitchFamily="18" charset="0"/>
                                </a:rPr>
                                <m:t>=1</m:t>
                              </m:r>
                            </m:sub>
                            <m:sup>
                              <m:r>
                                <a:rPr lang="en-US" altLang="zh-CN" sz="2000" i="1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sup>
                            <m:e>
                              <m:sSub>
                                <m:sSubPr>
                                  <m:ctrlPr>
                                    <a:rPr lang="en-US" altLang="zh-CN" sz="20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2000" i="1"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  <m:sub>
                                  <m:r>
                                    <a:rPr lang="en-US" altLang="zh-CN" sz="2000" i="1">
                                      <a:latin typeface="Cambria Math" panose="02040503050406030204" pitchFamily="18" charset="0"/>
                                    </a:rPr>
                                    <m:t>𝑖𝑗</m:t>
                                  </m:r>
                                </m:sub>
                              </m:sSub>
                            </m:e>
                          </m:nary>
                          <m:func>
                            <m:funcPr>
                              <m:ctrlPr>
                                <a:rPr lang="en-US" altLang="zh-CN" sz="2000" i="1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altLang="zh-CN" sz="2000">
                                  <a:latin typeface="Cambria Math" panose="02040503050406030204" pitchFamily="18" charset="0"/>
                                </a:rPr>
                                <m:t>log</m:t>
                              </m:r>
                            </m:fName>
                            <m:e>
                              <m:d>
                                <m:dPr>
                                  <m:ctrlPr>
                                    <a:rPr lang="en-US" altLang="zh-CN" sz="20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altLang="zh-CN" sz="20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zh-CN" altLang="en-US" sz="2000" i="1">
                                          <a:latin typeface="Cambria Math" panose="02040503050406030204" pitchFamily="18" charset="0"/>
                                        </a:rPr>
                                        <m:t>𝜎</m:t>
                                      </m:r>
                                    </m:e>
                                    <m:sub>
                                      <m:r>
                                        <a:rPr lang="en-US" altLang="zh-CN" sz="2000" i="1">
                                          <a:latin typeface="Cambria Math" panose="02040503050406030204" pitchFamily="18" charset="0"/>
                                        </a:rPr>
                                        <m:t>𝑗</m:t>
                                      </m:r>
                                    </m:sub>
                                  </m:sSub>
                                  <m:d>
                                    <m:dPr>
                                      <m:ctrlPr>
                                        <a:rPr lang="en-US" altLang="zh-CN" sz="20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b>
                                        <m:sSubPr>
                                          <m:ctrlPr>
                                            <a:rPr lang="en-US" altLang="zh-CN" sz="20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altLang="zh-CN" sz="2000" b="1" i="1">
                                              <a:latin typeface="Cambria Math" panose="02040503050406030204" pitchFamily="18" charset="0"/>
                                            </a:rPr>
                                            <m:t>𝒛</m:t>
                                          </m:r>
                                        </m:e>
                                        <m:sub>
                                          <m:r>
                                            <a:rPr lang="en-US" altLang="zh-CN" sz="2000" i="1">
                                              <a:latin typeface="Cambria Math" panose="02040503050406030204" pitchFamily="18" charset="0"/>
                                            </a:rPr>
                                            <m:t>𝑖</m:t>
                                          </m:r>
                                        </m:sub>
                                      </m:sSub>
                                    </m:e>
                                  </m:d>
                                </m:e>
                              </m:d>
                            </m:e>
                          </m:func>
                        </m:e>
                      </m:nary>
                    </m:oMath>
                  </m:oMathPara>
                </a14:m>
                <a:endParaRPr lang="en-CA" altLang="zh-CN" sz="2000" i="1" dirty="0">
                  <a:latin typeface="Cambria Math" panose="02040503050406030204" pitchFamily="18" charset="0"/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CA" altLang="zh-CN" sz="2000" b="0" i="1" smtClean="0">
                          <a:latin typeface="Cambria Math" panose="02040503050406030204" pitchFamily="18" charset="0"/>
                        </a:rPr>
                        <m:t>          </m:t>
                      </m:r>
                      <m:r>
                        <a:rPr lang="en-US" altLang="zh-CN" sz="20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altLang="zh-CN" sz="2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CA" altLang="zh-CN" sz="2000" i="1">
                              <a:latin typeface="Cambria Math" panose="02040503050406030204" pitchFamily="18" charset="0"/>
                            </a:rPr>
                            <m:t>−1</m:t>
                          </m:r>
                        </m:num>
                        <m:den>
                          <m:r>
                            <a:rPr lang="en-CA" altLang="zh-CN" sz="2000" i="1">
                              <a:latin typeface="Cambria Math" panose="02040503050406030204" pitchFamily="18" charset="0"/>
                            </a:rPr>
                            <m:t>𝑛</m:t>
                          </m:r>
                        </m:den>
                      </m:f>
                      <m:nary>
                        <m:naryPr>
                          <m:chr m:val="∑"/>
                          <m:ctrlPr>
                            <a:rPr lang="en-US" altLang="zh-CN" sz="20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altLang="zh-CN" sz="2000" i="1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altLang="zh-CN" sz="2000" i="1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altLang="zh-CN" sz="2000" i="1"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  <m:e>
                          <m:nary>
                            <m:naryPr>
                              <m:chr m:val="∑"/>
                              <m:ctrlPr>
                                <a:rPr lang="en-US" altLang="zh-CN" sz="2000" i="1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23"/>
                                </m:rPr>
                                <a:rPr lang="en-US" altLang="zh-CN" sz="2000" i="1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  <m:r>
                                <a:rPr lang="en-US" altLang="zh-CN" sz="2000" i="1">
                                  <a:latin typeface="Cambria Math" panose="02040503050406030204" pitchFamily="18" charset="0"/>
                                </a:rPr>
                                <m:t>=1</m:t>
                              </m:r>
                            </m:sub>
                            <m:sup>
                              <m:r>
                                <a:rPr lang="en-US" altLang="zh-CN" sz="2000" i="1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sup>
                            <m:e>
                              <m:sSub>
                                <m:sSubPr>
                                  <m:ctrlPr>
                                    <a:rPr lang="en-US" altLang="zh-CN" sz="20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2000" i="1"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  <m:sub>
                                  <m:r>
                                    <a:rPr lang="en-US" altLang="zh-CN" sz="2000" i="1">
                                      <a:latin typeface="Cambria Math" panose="02040503050406030204" pitchFamily="18" charset="0"/>
                                    </a:rPr>
                                    <m:t>𝑖𝑗</m:t>
                                  </m:r>
                                </m:sub>
                              </m:sSub>
                            </m:e>
                          </m:nary>
                          <m:func>
                            <m:funcPr>
                              <m:ctrlPr>
                                <a:rPr lang="en-US" altLang="zh-CN" sz="2000" i="1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altLang="zh-CN" sz="2000">
                                  <a:latin typeface="Cambria Math" panose="02040503050406030204" pitchFamily="18" charset="0"/>
                                </a:rPr>
                                <m:t>log</m:t>
                              </m:r>
                            </m:fName>
                            <m:e>
                              <m:d>
                                <m:dPr>
                                  <m:ctrlPr>
                                    <a:rPr lang="en-US" altLang="zh-CN" sz="20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f>
                                    <m:fPr>
                                      <m:ctrlPr>
                                        <a:rPr lang="en-US" altLang="zh-CN" sz="20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sSup>
                                        <m:sSupPr>
                                          <m:ctrlPr>
                                            <a:rPr lang="en-US" altLang="zh-CN" sz="20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US" altLang="zh-CN" sz="2000" i="1">
                                              <a:latin typeface="Cambria Math" panose="02040503050406030204" pitchFamily="18" charset="0"/>
                                            </a:rPr>
                                            <m:t>𝑒</m:t>
                                          </m:r>
                                        </m:e>
                                        <m:sup>
                                          <m:sSub>
                                            <m:sSubPr>
                                              <m:ctrlPr>
                                                <a:rPr lang="en-US" altLang="zh-CN" sz="2000" i="1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en-US" altLang="zh-CN" sz="2000" b="0" i="1">
                                                  <a:latin typeface="Cambria Math" panose="02040503050406030204" pitchFamily="18" charset="0"/>
                                                </a:rPr>
                                                <m:t>𝑧</m:t>
                                              </m:r>
                                            </m:e>
                                            <m:sub>
                                              <m:r>
                                                <a:rPr lang="en-US" altLang="zh-CN" sz="2000" i="1">
                                                  <a:latin typeface="Cambria Math" panose="02040503050406030204" pitchFamily="18" charset="0"/>
                                                </a:rPr>
                                                <m:t>𝑖𝑗</m:t>
                                              </m:r>
                                            </m:sub>
                                          </m:sSub>
                                        </m:sup>
                                      </m:sSup>
                                    </m:num>
                                    <m:den>
                                      <m:nary>
                                        <m:naryPr>
                                          <m:chr m:val="∑"/>
                                          <m:ctrlPr>
                                            <a:rPr lang="en-US" altLang="zh-CN" sz="20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naryPr>
                                        <m:sub>
                                          <m:r>
                                            <a:rPr lang="en-US" altLang="zh-CN" sz="2000" i="1">
                                              <a:latin typeface="Cambria Math" panose="02040503050406030204" pitchFamily="18" charset="0"/>
                                            </a:rPr>
                                            <m:t>𝑡</m:t>
                                          </m:r>
                                          <m:r>
                                            <a:rPr lang="en-US" altLang="zh-CN" sz="2000" i="1">
                                              <a:latin typeface="Cambria Math" panose="02040503050406030204" pitchFamily="18" charset="0"/>
                                            </a:rPr>
                                            <m:t>=1</m:t>
                                          </m:r>
                                        </m:sub>
                                        <m:sup>
                                          <m:r>
                                            <a:rPr lang="en-US" altLang="zh-CN" sz="2000" i="1">
                                              <a:latin typeface="Cambria Math" panose="02040503050406030204" pitchFamily="18" charset="0"/>
                                            </a:rPr>
                                            <m:t>𝑘</m:t>
                                          </m:r>
                                        </m:sup>
                                        <m:e>
                                          <m:sSup>
                                            <m:sSupPr>
                                              <m:ctrlPr>
                                                <a:rPr lang="en-US" altLang="zh-CN" sz="2000" i="1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pPr>
                                            <m:e>
                                              <m:r>
                                                <a:rPr lang="en-US" altLang="zh-CN" sz="2000" i="1">
                                                  <a:latin typeface="Cambria Math" panose="02040503050406030204" pitchFamily="18" charset="0"/>
                                                </a:rPr>
                                                <m:t>𝑒</m:t>
                                              </m:r>
                                            </m:e>
                                            <m:sup>
                                              <m:sSub>
                                                <m:sSubPr>
                                                  <m:ctrlPr>
                                                    <a:rPr lang="en-US" altLang="zh-CN" sz="2000" i="1">
                                                      <a:latin typeface="Cambria Math" panose="02040503050406030204" pitchFamily="18" charset="0"/>
                                                    </a:rPr>
                                                  </m:ctrlPr>
                                                </m:sSubPr>
                                                <m:e>
                                                  <m:r>
                                                    <a:rPr lang="en-US" altLang="zh-CN" sz="2000" b="0" i="1">
                                                      <a:latin typeface="Cambria Math" panose="02040503050406030204" pitchFamily="18" charset="0"/>
                                                    </a:rPr>
                                                    <m:t>𝑧</m:t>
                                                  </m:r>
                                                </m:e>
                                                <m:sub>
                                                  <m:r>
                                                    <a:rPr lang="en-US" altLang="zh-CN" sz="2000" i="1">
                                                      <a:latin typeface="Cambria Math" panose="02040503050406030204" pitchFamily="18" charset="0"/>
                                                    </a:rPr>
                                                    <m:t>𝑖𝑡</m:t>
                                                  </m:r>
                                                </m:sub>
                                              </m:sSub>
                                            </m:sup>
                                          </m:sSup>
                                        </m:e>
                                      </m:nary>
                                    </m:den>
                                  </m:f>
                                </m:e>
                              </m:d>
                            </m:e>
                          </m:func>
                        </m:e>
                      </m:nary>
                    </m:oMath>
                  </m:oMathPara>
                </a14:m>
                <a:endParaRPr lang="en-CA" altLang="zh-CN" sz="2000" i="1" dirty="0">
                  <a:latin typeface="Cambria Math" panose="02040503050406030204" pitchFamily="18" charset="0"/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CA" altLang="zh-CN" sz="2000" b="0" i="1" smtClean="0">
                          <a:latin typeface="Cambria Math" panose="02040503050406030204" pitchFamily="18" charset="0"/>
                        </a:rPr>
                        <m:t>          </m:t>
                      </m:r>
                      <m:r>
                        <a:rPr lang="en-US" altLang="zh-CN" sz="20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altLang="zh-CN" sz="2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CA" altLang="zh-CN" sz="2000" i="1">
                              <a:latin typeface="Cambria Math" panose="02040503050406030204" pitchFamily="18" charset="0"/>
                            </a:rPr>
                            <m:t>−1</m:t>
                          </m:r>
                        </m:num>
                        <m:den>
                          <m:r>
                            <a:rPr lang="en-CA" altLang="zh-CN" sz="2000" i="1">
                              <a:latin typeface="Cambria Math" panose="02040503050406030204" pitchFamily="18" charset="0"/>
                            </a:rPr>
                            <m:t>𝑛</m:t>
                          </m:r>
                        </m:den>
                      </m:f>
                      <m:nary>
                        <m:naryPr>
                          <m:chr m:val="∑"/>
                          <m:ctrlPr>
                            <a:rPr lang="en-US" altLang="zh-CN" sz="20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altLang="zh-CN" sz="2000" i="1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altLang="zh-CN" sz="2000" i="1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altLang="zh-CN" sz="2000" i="1"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  <m:e>
                          <m:nary>
                            <m:naryPr>
                              <m:chr m:val="∑"/>
                              <m:ctrlPr>
                                <a:rPr lang="en-US" altLang="zh-CN" sz="2000" i="1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23"/>
                                </m:rPr>
                                <a:rPr lang="en-US" altLang="zh-CN" sz="2000" i="1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  <m:r>
                                <a:rPr lang="en-US" altLang="zh-CN" sz="2000" i="1">
                                  <a:latin typeface="Cambria Math" panose="02040503050406030204" pitchFamily="18" charset="0"/>
                                </a:rPr>
                                <m:t>=1</m:t>
                              </m:r>
                            </m:sub>
                            <m:sup>
                              <m:r>
                                <a:rPr lang="en-US" altLang="zh-CN" sz="2000" i="1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sup>
                            <m:e>
                              <m:sSub>
                                <m:sSubPr>
                                  <m:ctrlPr>
                                    <a:rPr lang="en-US" altLang="zh-CN" sz="20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2000" i="1"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  <m:sub>
                                  <m:r>
                                    <a:rPr lang="en-US" altLang="zh-CN" sz="2000" i="1">
                                      <a:latin typeface="Cambria Math" panose="02040503050406030204" pitchFamily="18" charset="0"/>
                                    </a:rPr>
                                    <m:t>𝑖𝑗</m:t>
                                  </m:r>
                                </m:sub>
                              </m:sSub>
                            </m:e>
                          </m:nary>
                          <m:d>
                            <m:dPr>
                              <m:begChr m:val="["/>
                              <m:endChr m:val="]"/>
                              <m:ctrlPr>
                                <a:rPr lang="en-US" altLang="zh-CN" sz="20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altLang="zh-CN" sz="20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2000" b="0" i="1">
                                      <a:latin typeface="Cambria Math" panose="02040503050406030204" pitchFamily="18" charset="0"/>
                                    </a:rPr>
                                    <m:t>𝑧</m:t>
                                  </m:r>
                                </m:e>
                                <m:sub>
                                  <m:r>
                                    <a:rPr lang="en-US" altLang="zh-CN" sz="2000" i="1">
                                      <a:latin typeface="Cambria Math" panose="02040503050406030204" pitchFamily="18" charset="0"/>
                                    </a:rPr>
                                    <m:t>𝑖𝑗</m:t>
                                  </m:r>
                                </m:sub>
                              </m:sSub>
                              <m:r>
                                <a:rPr lang="en-US" altLang="zh-CN" sz="2000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m:rPr>
                                  <m:sty m:val="p"/>
                                </m:rPr>
                                <a:rPr lang="en-US" altLang="zh-CN" sz="2000">
                                  <a:latin typeface="Cambria Math" panose="02040503050406030204" pitchFamily="18" charset="0"/>
                                </a:rPr>
                                <m:t>log</m:t>
                              </m:r>
                              <m:d>
                                <m:dPr>
                                  <m:ctrlPr>
                                    <a:rPr lang="en-US" altLang="zh-CN" sz="20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nary>
                                    <m:naryPr>
                                      <m:chr m:val="∑"/>
                                      <m:ctrlPr>
                                        <a:rPr lang="en-US" altLang="zh-CN" sz="20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naryPr>
                                    <m:sub>
                                      <m:r>
                                        <a:rPr lang="en-US" altLang="zh-CN" sz="2000" i="1">
                                          <a:latin typeface="Cambria Math" panose="02040503050406030204" pitchFamily="18" charset="0"/>
                                        </a:rPr>
                                        <m:t>𝑡</m:t>
                                      </m:r>
                                      <m:r>
                                        <a:rPr lang="en-US" altLang="zh-CN" sz="2000" i="1">
                                          <a:latin typeface="Cambria Math" panose="02040503050406030204" pitchFamily="18" charset="0"/>
                                        </a:rPr>
                                        <m:t>=1</m:t>
                                      </m:r>
                                    </m:sub>
                                    <m:sup>
                                      <m:r>
                                        <a:rPr lang="en-US" altLang="zh-CN" sz="2000" i="1">
                                          <a:latin typeface="Cambria Math" panose="02040503050406030204" pitchFamily="18" charset="0"/>
                                        </a:rPr>
                                        <m:t>𝑘</m:t>
                                      </m:r>
                                    </m:sup>
                                    <m:e>
                                      <m:sSup>
                                        <m:sSupPr>
                                          <m:ctrlPr>
                                            <a:rPr lang="en-US" altLang="zh-CN" sz="20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US" altLang="zh-CN" sz="2000" i="1">
                                              <a:latin typeface="Cambria Math" panose="02040503050406030204" pitchFamily="18" charset="0"/>
                                            </a:rPr>
                                            <m:t>𝑒</m:t>
                                          </m:r>
                                        </m:e>
                                        <m:sup>
                                          <m:sSub>
                                            <m:sSubPr>
                                              <m:ctrlPr>
                                                <a:rPr lang="en-US" altLang="zh-CN" sz="2000" i="1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en-US" altLang="zh-CN" sz="2000" b="0" i="1">
                                                  <a:latin typeface="Cambria Math" panose="02040503050406030204" pitchFamily="18" charset="0"/>
                                                </a:rPr>
                                                <m:t>𝑧</m:t>
                                              </m:r>
                                            </m:e>
                                            <m:sub>
                                              <m:r>
                                                <a:rPr lang="en-US" altLang="zh-CN" sz="2000" i="1">
                                                  <a:latin typeface="Cambria Math" panose="02040503050406030204" pitchFamily="18" charset="0"/>
                                                </a:rPr>
                                                <m:t>𝑖𝑡</m:t>
                                              </m:r>
                                            </m:sub>
                                          </m:sSub>
                                        </m:sup>
                                      </m:sSup>
                                    </m:e>
                                  </m:nary>
                                </m:e>
                              </m:d>
                              <m:r>
                                <a:rPr lang="en-US" altLang="zh-CN" sz="2000" i="1">
                                  <a:latin typeface="Cambria Math" panose="02040503050406030204" pitchFamily="18" charset="0"/>
                                </a:rPr>
                                <m:t>⁡</m:t>
                              </m:r>
                            </m:e>
                          </m:d>
                        </m:e>
                      </m:nary>
                    </m:oMath>
                  </m:oMathPara>
                </a14:m>
                <a:endParaRPr lang="en-CA" altLang="zh-CN" sz="2000" i="1" dirty="0">
                  <a:latin typeface="Cambria Math" panose="02040503050406030204" pitchFamily="18" charset="0"/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CA" altLang="zh-CN" sz="2000" b="0" i="1" smtClean="0">
                          <a:latin typeface="Cambria Math" panose="02040503050406030204" pitchFamily="18" charset="0"/>
                        </a:rPr>
                        <m:t>          </m:t>
                      </m:r>
                      <m:r>
                        <a:rPr lang="en-US" altLang="zh-CN" sz="20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altLang="zh-CN" sz="2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CA" altLang="zh-CN" sz="2000" i="1">
                              <a:latin typeface="Cambria Math" panose="02040503050406030204" pitchFamily="18" charset="0"/>
                            </a:rPr>
                            <m:t>−1</m:t>
                          </m:r>
                        </m:num>
                        <m:den>
                          <m:r>
                            <a:rPr lang="en-CA" altLang="zh-CN" sz="2000" i="1">
                              <a:latin typeface="Cambria Math" panose="02040503050406030204" pitchFamily="18" charset="0"/>
                            </a:rPr>
                            <m:t>𝑛</m:t>
                          </m:r>
                        </m:den>
                      </m:f>
                      <m:nary>
                        <m:naryPr>
                          <m:chr m:val="∑"/>
                          <m:ctrlPr>
                            <a:rPr lang="en-US" altLang="zh-CN" sz="20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altLang="zh-CN" sz="2000" i="1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altLang="zh-CN" sz="2000" i="1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altLang="zh-CN" sz="2000" i="1"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en-US" altLang="zh-CN" sz="20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altLang="zh-CN" sz="20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nary>
                                    <m:naryPr>
                                      <m:chr m:val="∑"/>
                                      <m:ctrlPr>
                                        <a:rPr lang="en-US" altLang="zh-CN" sz="20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naryPr>
                                    <m:sub>
                                      <m:r>
                                        <m:rPr>
                                          <m:brk m:alnAt="23"/>
                                        </m:rPr>
                                        <a:rPr lang="en-US" altLang="zh-CN" sz="2000" i="1">
                                          <a:latin typeface="Cambria Math" panose="02040503050406030204" pitchFamily="18" charset="0"/>
                                        </a:rPr>
                                        <m:t>𝑗</m:t>
                                      </m:r>
                                      <m:r>
                                        <a:rPr lang="en-US" altLang="zh-CN" sz="2000" i="1">
                                          <a:latin typeface="Cambria Math" panose="02040503050406030204" pitchFamily="18" charset="0"/>
                                        </a:rPr>
                                        <m:t>=1</m:t>
                                      </m:r>
                                    </m:sub>
                                    <m:sup>
                                      <m:r>
                                        <a:rPr lang="en-US" altLang="zh-CN" sz="2000" i="1">
                                          <a:latin typeface="Cambria Math" panose="02040503050406030204" pitchFamily="18" charset="0"/>
                                        </a:rPr>
                                        <m:t>𝑘</m:t>
                                      </m:r>
                                    </m:sup>
                                    <m:e>
                                      <m:sSub>
                                        <m:sSubPr>
                                          <m:ctrlPr>
                                            <a:rPr lang="en-US" altLang="zh-CN" sz="20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altLang="zh-CN" sz="2000" i="1">
                                              <a:latin typeface="Cambria Math" panose="02040503050406030204" pitchFamily="18" charset="0"/>
                                            </a:rPr>
                                            <m:t>𝑦</m:t>
                                          </m:r>
                                        </m:e>
                                        <m:sub>
                                          <m:r>
                                            <a:rPr lang="en-US" altLang="zh-CN" sz="2000" i="1">
                                              <a:latin typeface="Cambria Math" panose="02040503050406030204" pitchFamily="18" charset="0"/>
                                            </a:rPr>
                                            <m:t>𝑖𝑗</m:t>
                                          </m:r>
                                        </m:sub>
                                      </m:sSub>
                                    </m:e>
                                  </m:nary>
                                  <m:r>
                                    <a:rPr lang="en-US" altLang="zh-CN" sz="2000" i="1">
                                      <a:latin typeface="Cambria Math" panose="02040503050406030204" pitchFamily="18" charset="0"/>
                                    </a:rPr>
                                    <m:t>𝑧</m:t>
                                  </m:r>
                                </m:e>
                                <m:sub>
                                  <m:r>
                                    <a:rPr lang="en-US" altLang="zh-CN" sz="2000" i="1">
                                      <a:latin typeface="Cambria Math" panose="02040503050406030204" pitchFamily="18" charset="0"/>
                                    </a:rPr>
                                    <m:t>𝑖𝑗</m:t>
                                  </m:r>
                                </m:sub>
                              </m:sSub>
                              <m:r>
                                <a:rPr lang="en-US" altLang="zh-CN" sz="2000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d>
                                <m:dPr>
                                  <m:ctrlPr>
                                    <a:rPr lang="en-US" altLang="zh-CN" sz="20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nary>
                                    <m:naryPr>
                                      <m:chr m:val="∑"/>
                                      <m:ctrlPr>
                                        <a:rPr lang="en-US" altLang="zh-CN" sz="20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naryPr>
                                    <m:sub>
                                      <m:r>
                                        <m:rPr>
                                          <m:brk m:alnAt="23"/>
                                        </m:rPr>
                                        <a:rPr lang="en-US" altLang="zh-CN" sz="2000" i="1">
                                          <a:latin typeface="Cambria Math" panose="02040503050406030204" pitchFamily="18" charset="0"/>
                                        </a:rPr>
                                        <m:t>𝑗</m:t>
                                      </m:r>
                                      <m:r>
                                        <a:rPr lang="en-US" altLang="zh-CN" sz="2000" i="1">
                                          <a:latin typeface="Cambria Math" panose="02040503050406030204" pitchFamily="18" charset="0"/>
                                        </a:rPr>
                                        <m:t>=1</m:t>
                                      </m:r>
                                    </m:sub>
                                    <m:sup>
                                      <m:r>
                                        <a:rPr lang="en-US" altLang="zh-CN" sz="2000" i="1">
                                          <a:latin typeface="Cambria Math" panose="02040503050406030204" pitchFamily="18" charset="0"/>
                                        </a:rPr>
                                        <m:t>𝑘</m:t>
                                      </m:r>
                                    </m:sup>
                                    <m:e>
                                      <m:sSub>
                                        <m:sSubPr>
                                          <m:ctrlPr>
                                            <a:rPr lang="en-US" altLang="zh-CN" sz="20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altLang="zh-CN" sz="2000" i="1">
                                              <a:latin typeface="Cambria Math" panose="02040503050406030204" pitchFamily="18" charset="0"/>
                                            </a:rPr>
                                            <m:t>𝑦</m:t>
                                          </m:r>
                                        </m:e>
                                        <m:sub>
                                          <m:r>
                                            <a:rPr lang="en-US" altLang="zh-CN" sz="2000" i="1">
                                              <a:latin typeface="Cambria Math" panose="02040503050406030204" pitchFamily="18" charset="0"/>
                                            </a:rPr>
                                            <m:t>𝑖𝑗</m:t>
                                          </m:r>
                                        </m:sub>
                                      </m:sSub>
                                    </m:e>
                                  </m:nary>
                                </m:e>
                              </m:d>
                              <m:r>
                                <m:rPr>
                                  <m:sty m:val="p"/>
                                </m:rPr>
                                <a:rPr lang="en-US" altLang="zh-CN" sz="2000">
                                  <a:latin typeface="Cambria Math" panose="02040503050406030204" pitchFamily="18" charset="0"/>
                                </a:rPr>
                                <m:t>log</m:t>
                              </m:r>
                              <m:d>
                                <m:dPr>
                                  <m:ctrlPr>
                                    <a:rPr lang="en-US" altLang="zh-CN" sz="20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nary>
                                    <m:naryPr>
                                      <m:chr m:val="∑"/>
                                      <m:ctrlPr>
                                        <a:rPr lang="en-US" altLang="zh-CN" sz="20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naryPr>
                                    <m:sub>
                                      <m:r>
                                        <a:rPr lang="en-US" altLang="zh-CN" sz="2000" i="1">
                                          <a:latin typeface="Cambria Math" panose="02040503050406030204" pitchFamily="18" charset="0"/>
                                        </a:rPr>
                                        <m:t>𝑡</m:t>
                                      </m:r>
                                      <m:r>
                                        <a:rPr lang="en-US" altLang="zh-CN" sz="2000" i="1">
                                          <a:latin typeface="Cambria Math" panose="02040503050406030204" pitchFamily="18" charset="0"/>
                                        </a:rPr>
                                        <m:t>=1</m:t>
                                      </m:r>
                                    </m:sub>
                                    <m:sup>
                                      <m:r>
                                        <a:rPr lang="en-US" altLang="zh-CN" sz="2000" i="1">
                                          <a:latin typeface="Cambria Math" panose="02040503050406030204" pitchFamily="18" charset="0"/>
                                        </a:rPr>
                                        <m:t>𝑘</m:t>
                                      </m:r>
                                    </m:sup>
                                    <m:e>
                                      <m:sSup>
                                        <m:sSupPr>
                                          <m:ctrlPr>
                                            <a:rPr lang="en-US" altLang="zh-CN" sz="20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US" altLang="zh-CN" sz="2000" i="1">
                                              <a:latin typeface="Cambria Math" panose="02040503050406030204" pitchFamily="18" charset="0"/>
                                            </a:rPr>
                                            <m:t>𝑒</m:t>
                                          </m:r>
                                        </m:e>
                                        <m:sup>
                                          <m:sSub>
                                            <m:sSubPr>
                                              <m:ctrlPr>
                                                <a:rPr lang="en-US" altLang="zh-CN" sz="2000" i="1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en-US" altLang="zh-CN" sz="2000" i="1">
                                                  <a:latin typeface="Cambria Math" panose="02040503050406030204" pitchFamily="18" charset="0"/>
                                                </a:rPr>
                                                <m:t>𝑧</m:t>
                                              </m:r>
                                            </m:e>
                                            <m:sub>
                                              <m:r>
                                                <a:rPr lang="en-US" altLang="zh-CN" sz="2000" i="1">
                                                  <a:latin typeface="Cambria Math" panose="02040503050406030204" pitchFamily="18" charset="0"/>
                                                </a:rPr>
                                                <m:t>𝑖𝑡</m:t>
                                              </m:r>
                                            </m:sub>
                                          </m:sSub>
                                        </m:sup>
                                      </m:sSup>
                                    </m:e>
                                  </m:nary>
                                </m:e>
                              </m:d>
                            </m:e>
                          </m:d>
                        </m:e>
                      </m:nary>
                    </m:oMath>
                  </m:oMathPara>
                </a14:m>
                <a:endParaRPr lang="en-CA" altLang="zh-CN" sz="2000" i="1" dirty="0">
                  <a:latin typeface="Cambria Math" panose="02040503050406030204" pitchFamily="18" charset="0"/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CA" altLang="zh-CN" sz="2000" b="0" i="1" smtClean="0">
                          <a:latin typeface="Cambria Math" panose="02040503050406030204" pitchFamily="18" charset="0"/>
                        </a:rPr>
                        <m:t>          </m:t>
                      </m:r>
                      <m:r>
                        <a:rPr lang="en-US" altLang="zh-CN" sz="20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altLang="zh-CN" sz="2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CA" altLang="zh-CN" sz="20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CA" altLang="zh-CN" sz="2000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CA" altLang="zh-CN" sz="2000" i="1">
                              <a:latin typeface="Cambria Math" panose="02040503050406030204" pitchFamily="18" charset="0"/>
                            </a:rPr>
                            <m:t>𝑛</m:t>
                          </m:r>
                        </m:den>
                      </m:f>
                      <m:nary>
                        <m:naryPr>
                          <m:chr m:val="∑"/>
                          <m:ctrlPr>
                            <a:rPr lang="en-US" altLang="zh-CN" sz="20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altLang="zh-CN" sz="2000" i="1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altLang="zh-CN" sz="2000" i="1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altLang="zh-CN" sz="2000" i="1"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en-US" altLang="zh-CN" sz="20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nary>
                                <m:naryPr>
                                  <m:chr m:val="∑"/>
                                  <m:ctrlPr>
                                    <a:rPr lang="en-US" altLang="zh-CN" sz="2000" i="1">
                                      <a:latin typeface="Cambria Math" panose="02040503050406030204" pitchFamily="18" charset="0"/>
                                    </a:rPr>
                                  </m:ctrlPr>
                                </m:naryPr>
                                <m:sub>
                                  <m:r>
                                    <m:rPr>
                                      <m:brk m:alnAt="23"/>
                                    </m:rPr>
                                    <a:rPr lang="en-US" altLang="zh-CN" sz="2000" i="1">
                                      <a:latin typeface="Cambria Math" panose="02040503050406030204" pitchFamily="18" charset="0"/>
                                    </a:rPr>
                                    <m:t>𝑗</m:t>
                                  </m:r>
                                  <m:r>
                                    <a:rPr lang="en-US" altLang="zh-CN" sz="2000" i="1">
                                      <a:latin typeface="Cambria Math" panose="02040503050406030204" pitchFamily="18" charset="0"/>
                                    </a:rPr>
                                    <m:t>=1</m:t>
                                  </m:r>
                                </m:sub>
                                <m:sup>
                                  <m:r>
                                    <a:rPr lang="en-US" altLang="zh-CN" sz="2000" i="1"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</m:sup>
                                <m:e>
                                  <m:sSub>
                                    <m:sSubPr>
                                      <m:ctrlPr>
                                        <a:rPr lang="en-US" altLang="zh-CN" sz="20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altLang="zh-CN" sz="2000" i="1">
                                          <a:latin typeface="Cambria Math" panose="02040503050406030204" pitchFamily="18" charset="0"/>
                                        </a:rPr>
                                        <m:t>𝑦</m:t>
                                      </m:r>
                                    </m:e>
                                    <m:sub>
                                      <m:r>
                                        <a:rPr lang="en-US" altLang="zh-CN" sz="2000" i="1">
                                          <a:latin typeface="Cambria Math" panose="02040503050406030204" pitchFamily="18" charset="0"/>
                                        </a:rPr>
                                        <m:t>𝑖𝑗</m:t>
                                      </m:r>
                                    </m:sub>
                                  </m:sSub>
                                  <m:sSubSup>
                                    <m:sSubSupPr>
                                      <m:ctrlPr>
                                        <a:rPr lang="en-US" altLang="zh-CN" sz="2000" i="1">
                                          <a:latin typeface="Cambria Math" panose="02040503050406030204" pitchFamily="18" charset="0"/>
                                          <a:ea typeface="微软雅黑" panose="020B0503020204020204" pitchFamily="34" charset="-122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zh-CN" altLang="en-US" sz="2000" b="1" i="1">
                                          <a:latin typeface="Cambria Math" panose="02040503050406030204" pitchFamily="18" charset="0"/>
                                          <a:ea typeface="微软雅黑" panose="020B0503020204020204" pitchFamily="34" charset="-122"/>
                                        </a:rPr>
                                        <m:t>𝝎</m:t>
                                      </m:r>
                                    </m:e>
                                    <m:sub>
                                      <m:r>
                                        <a:rPr lang="en-CA" altLang="zh-CN" sz="2000" i="1">
                                          <a:latin typeface="Cambria Math" panose="02040503050406030204" pitchFamily="18" charset="0"/>
                                          <a:ea typeface="微软雅黑" panose="020B0503020204020204" pitchFamily="34" charset="-122"/>
                                        </a:rPr>
                                        <m:t>𝑗</m:t>
                                      </m:r>
                                    </m:sub>
                                    <m:sup>
                                      <m:r>
                                        <a:rPr lang="en-US" altLang="zh-CN" sz="2000" i="1">
                                          <a:latin typeface="Cambria Math" panose="02040503050406030204" pitchFamily="18" charset="0"/>
                                          <a:ea typeface="微软雅黑" panose="020B0503020204020204" pitchFamily="34" charset="-122"/>
                                        </a:rPr>
                                        <m:t>𝑇</m:t>
                                      </m:r>
                                    </m:sup>
                                  </m:sSubSup>
                                  <m:sSub>
                                    <m:sSubPr>
                                      <m:ctrlPr>
                                        <a:rPr lang="en-US" altLang="zh-CN" sz="20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altLang="zh-CN" sz="2000" b="1" i="1">
                                          <a:latin typeface="Cambria Math" panose="02040503050406030204" pitchFamily="18" charset="0"/>
                                        </a:rPr>
                                        <m:t>𝒙</m:t>
                                      </m:r>
                                    </m:e>
                                    <m:sub>
                                      <m:r>
                                        <a:rPr lang="en-US" altLang="zh-CN" sz="2000" i="1"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</m:e>
                              </m:nary>
                              <m:r>
                                <a:rPr lang="en-CA" altLang="zh-CN" sz="2000" b="0" i="0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m:rPr>
                                  <m:sty m:val="p"/>
                                </m:rPr>
                                <a:rPr lang="en-US" altLang="zh-CN" sz="2000">
                                  <a:latin typeface="Cambria Math" panose="02040503050406030204" pitchFamily="18" charset="0"/>
                                </a:rPr>
                                <m:t>log</m:t>
                              </m:r>
                              <m:d>
                                <m:dPr>
                                  <m:ctrlPr>
                                    <a:rPr lang="en-US" altLang="zh-CN" sz="20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nary>
                                    <m:naryPr>
                                      <m:chr m:val="∑"/>
                                      <m:ctrlPr>
                                        <a:rPr lang="en-US" altLang="zh-CN" sz="20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naryPr>
                                    <m:sub>
                                      <m:r>
                                        <a:rPr lang="en-CA" altLang="zh-CN" sz="2000" b="0" i="1" smtClean="0">
                                          <a:latin typeface="Cambria Math" panose="02040503050406030204" pitchFamily="18" charset="0"/>
                                        </a:rPr>
                                        <m:t>𝑗</m:t>
                                      </m:r>
                                      <m:r>
                                        <a:rPr lang="en-US" altLang="zh-CN" sz="2000" i="1">
                                          <a:latin typeface="Cambria Math" panose="02040503050406030204" pitchFamily="18" charset="0"/>
                                        </a:rPr>
                                        <m:t>=1</m:t>
                                      </m:r>
                                    </m:sub>
                                    <m:sup>
                                      <m:r>
                                        <a:rPr lang="en-US" altLang="zh-CN" sz="2000" i="1">
                                          <a:latin typeface="Cambria Math" panose="02040503050406030204" pitchFamily="18" charset="0"/>
                                        </a:rPr>
                                        <m:t>𝑘</m:t>
                                      </m:r>
                                    </m:sup>
                                    <m:e>
                                      <m:sSup>
                                        <m:sSupPr>
                                          <m:ctrlPr>
                                            <a:rPr lang="en-US" altLang="zh-CN" sz="20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US" altLang="zh-CN" sz="2000" i="1">
                                              <a:latin typeface="Cambria Math" panose="02040503050406030204" pitchFamily="18" charset="0"/>
                                            </a:rPr>
                                            <m:t>𝑒</m:t>
                                          </m:r>
                                        </m:e>
                                        <m:sup>
                                          <m:sSubSup>
                                            <m:sSubSupPr>
                                              <m:ctrlPr>
                                                <a:rPr lang="en-US" altLang="zh-CN" sz="2000" i="1">
                                                  <a:latin typeface="Cambria Math" panose="02040503050406030204" pitchFamily="18" charset="0"/>
                                                  <a:ea typeface="微软雅黑" panose="020B0503020204020204" pitchFamily="34" charset="-122"/>
                                                </a:rPr>
                                              </m:ctrlPr>
                                            </m:sSubSupPr>
                                            <m:e>
                                              <m:r>
                                                <a:rPr lang="zh-CN" altLang="en-US" sz="2000" b="1" i="1">
                                                  <a:latin typeface="Cambria Math" panose="02040503050406030204" pitchFamily="18" charset="0"/>
                                                  <a:ea typeface="微软雅黑" panose="020B0503020204020204" pitchFamily="34" charset="-122"/>
                                                </a:rPr>
                                                <m:t>𝝎</m:t>
                                              </m:r>
                                            </m:e>
                                            <m:sub>
                                              <m:r>
                                                <a:rPr lang="en-CA" altLang="zh-CN" sz="2000" b="0" i="1" smtClean="0">
                                                  <a:latin typeface="Cambria Math" panose="02040503050406030204" pitchFamily="18" charset="0"/>
                                                  <a:ea typeface="微软雅黑" panose="020B0503020204020204" pitchFamily="34" charset="-122"/>
                                                </a:rPr>
                                                <m:t>𝑗</m:t>
                                              </m:r>
                                            </m:sub>
                                            <m:sup>
                                              <m:r>
                                                <a:rPr lang="en-US" altLang="zh-CN" sz="2000" i="1">
                                                  <a:latin typeface="Cambria Math" panose="02040503050406030204" pitchFamily="18" charset="0"/>
                                                  <a:ea typeface="微软雅黑" panose="020B0503020204020204" pitchFamily="34" charset="-122"/>
                                                </a:rPr>
                                                <m:t>𝑇</m:t>
                                              </m:r>
                                            </m:sup>
                                          </m:sSubSup>
                                          <m:sSub>
                                            <m:sSubPr>
                                              <m:ctrlPr>
                                                <a:rPr lang="en-US" altLang="zh-CN" sz="2000" i="1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en-US" altLang="zh-CN" sz="2000" b="1" i="1">
                                                  <a:latin typeface="Cambria Math" panose="02040503050406030204" pitchFamily="18" charset="0"/>
                                                </a:rPr>
                                                <m:t>𝒙</m:t>
                                              </m:r>
                                            </m:e>
                                            <m:sub>
                                              <m:r>
                                                <a:rPr lang="en-US" altLang="zh-CN" sz="2000" i="1">
                                                  <a:latin typeface="Cambria Math" panose="02040503050406030204" pitchFamily="18" charset="0"/>
                                                </a:rPr>
                                                <m:t>𝑖</m:t>
                                              </m:r>
                                            </m:sub>
                                          </m:sSub>
                                        </m:sup>
                                      </m:sSup>
                                    </m:e>
                                  </m:nary>
                                </m:e>
                              </m:d>
                              <m:r>
                                <a:rPr lang="en-US" altLang="zh-CN" sz="2000" i="1">
                                  <a:latin typeface="Cambria Math" panose="02040503050406030204" pitchFamily="18" charset="0"/>
                                </a:rPr>
                                <m:t>⁡</m:t>
                              </m:r>
                            </m:e>
                          </m:d>
                        </m:e>
                      </m:nary>
                    </m:oMath>
                  </m:oMathPara>
                </a14:m>
                <a:endParaRPr lang="zh-CN" altLang="en-US" sz="2000" dirty="0"/>
              </a:p>
            </p:txBody>
          </p:sp>
        </mc:Choice>
        <mc:Fallback xmlns="">
          <p:sp>
            <p:nvSpPr>
              <p:cNvPr id="2" name="文本框 1">
                <a:extLst>
                  <a:ext uri="{FF2B5EF4-FFF2-40B4-BE49-F238E27FC236}">
                    <a16:creationId xmlns:a16="http://schemas.microsoft.com/office/drawing/2014/main" id="{2CCB3F72-9FAD-46E5-B553-4F90211B345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326" y="741656"/>
                <a:ext cx="11995347" cy="5964005"/>
              </a:xfrm>
              <a:prstGeom prst="rect">
                <a:avLst/>
              </a:prstGeom>
              <a:blipFill>
                <a:blip r:embed="rId3"/>
                <a:stretch>
                  <a:fillRect l="-610" t="-818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圆角矩形标注 12">
            <a:extLst>
              <a:ext uri="{FF2B5EF4-FFF2-40B4-BE49-F238E27FC236}">
                <a16:creationId xmlns:a16="http://schemas.microsoft.com/office/drawing/2014/main" id="{9409E913-8CF6-4FFF-A6F7-7400C8464D37}"/>
              </a:ext>
            </a:extLst>
          </p:cNvPr>
          <p:cNvSpPr/>
          <p:nvPr/>
        </p:nvSpPr>
        <p:spPr>
          <a:xfrm>
            <a:off x="6134100" y="5496601"/>
            <a:ext cx="4712676" cy="797168"/>
          </a:xfrm>
          <a:prstGeom prst="wedgeRoundRectCallout">
            <a:avLst>
              <a:gd name="adj1" fmla="val -71710"/>
              <a:gd name="adj2" fmla="val 19269"/>
              <a:gd name="adj3" fmla="val 16667"/>
            </a:avLst>
          </a:prstGeom>
          <a:solidFill>
            <a:srgbClr val="FFFF94"/>
          </a:solidFill>
          <a:ln w="28575"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2400" dirty="0">
                <a:solidFill>
                  <a:srgbClr val="FF0000"/>
                </a:solidFill>
                <a:ea typeface="微软雅黑" panose="020B0503020204020204" pitchFamily="34" charset="-122"/>
              </a:rPr>
              <a:t>经验</a:t>
            </a:r>
            <a:r>
              <a:rPr lang="zh-CN" altLang="en-US" sz="2400" b="0" dirty="0">
                <a:solidFill>
                  <a:srgbClr val="FF0000"/>
                </a:solidFill>
                <a:ea typeface="微软雅黑" panose="020B0503020204020204" pitchFamily="34" charset="-122"/>
              </a:rPr>
              <a:t>损失函数</a:t>
            </a:r>
            <a:endParaRPr lang="en-US" sz="2400" b="1" dirty="0">
              <a:solidFill>
                <a:srgbClr val="FF0000"/>
              </a:solidFill>
            </a:endParaRPr>
          </a:p>
        </p:txBody>
      </p:sp>
      <p:cxnSp>
        <p:nvCxnSpPr>
          <p:cNvPr id="16" name="直接连接符 15">
            <a:extLst>
              <a:ext uri="{FF2B5EF4-FFF2-40B4-BE49-F238E27FC236}">
                <a16:creationId xmlns:a16="http://schemas.microsoft.com/office/drawing/2014/main" id="{F1A733C6-0C52-43BA-BECC-6DD044BC4C90}"/>
              </a:ext>
            </a:extLst>
          </p:cNvPr>
          <p:cNvCxnSpPr>
            <a:cxnSpLocks/>
          </p:cNvCxnSpPr>
          <p:nvPr/>
        </p:nvCxnSpPr>
        <p:spPr>
          <a:xfrm>
            <a:off x="0" y="695771"/>
            <a:ext cx="12192000" cy="0"/>
          </a:xfrm>
          <a:prstGeom prst="line">
            <a:avLst/>
          </a:prstGeom>
          <a:ln w="50800">
            <a:gradFill flip="none" rotWithShape="1">
              <a:gsLst>
                <a:gs pos="0">
                  <a:srgbClr val="0000FF"/>
                </a:gs>
                <a:gs pos="100000">
                  <a:srgbClr val="A5D0FF"/>
                </a:gs>
              </a:gsLst>
              <a:lin ang="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文本框 17">
            <a:extLst>
              <a:ext uri="{FF2B5EF4-FFF2-40B4-BE49-F238E27FC236}">
                <a16:creationId xmlns:a16="http://schemas.microsoft.com/office/drawing/2014/main" id="{1204062E-E1E5-4F3D-B3DB-8D9EA448C418}"/>
              </a:ext>
            </a:extLst>
          </p:cNvPr>
          <p:cNvSpPr txBox="1"/>
          <p:nvPr/>
        </p:nvSpPr>
        <p:spPr>
          <a:xfrm>
            <a:off x="359911" y="65112"/>
            <a:ext cx="76135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altLang="zh-CN" sz="3200" b="1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2. </a:t>
            </a:r>
            <a:r>
              <a:rPr lang="zh-CN" altLang="en-US" sz="3200" b="1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多类别逻辑回归模型</a:t>
            </a:r>
            <a:endParaRPr lang="en-CA" altLang="zh-CN" sz="3200" b="1" dirty="0">
              <a:solidFill>
                <a:srgbClr val="0A05D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67042329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15" name="矩形 14">
                <a:extLst>
                  <a:ext uri="{FF2B5EF4-FFF2-40B4-BE49-F238E27FC236}">
                    <a16:creationId xmlns:a16="http://schemas.microsoft.com/office/drawing/2014/main" id="{112450E2-5FDE-4159-B8A2-16C5A1B73DA3}"/>
                  </a:ext>
                </a:extLst>
              </p:cNvPr>
              <p:cNvSpPr/>
              <p:nvPr/>
            </p:nvSpPr>
            <p:spPr>
              <a:xfrm>
                <a:off x="303925" y="950235"/>
                <a:ext cx="11476925" cy="5065810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marL="342900" indent="-342900">
                  <a:lnSpc>
                    <a:spcPct val="150000"/>
                  </a:lnSpc>
                  <a:spcAft>
                    <a:spcPts val="600"/>
                  </a:spcAft>
                  <a:buFont typeface="Arial" panose="020B0604020202020204" pitchFamily="34" charset="0"/>
                  <a:buChar char="•"/>
                </a:pPr>
                <a:r>
                  <a:rPr lang="zh-CN" altLang="en-US" sz="2400" dirty="0">
                    <a:latin typeface="Cambria Math" panose="02040503050406030204" pitchFamily="18" charset="0"/>
                    <a:ea typeface="微软雅黑" panose="020B0503020204020204" pitchFamily="34" charset="-122"/>
                  </a:rPr>
                  <a:t>多分类问题的交叉熵损失函数为</a:t>
                </a:r>
                <a:endParaRPr lang="en-CA" altLang="zh-CN" sz="2400" dirty="0">
                  <a:latin typeface="Cambria Math" panose="02040503050406030204" pitchFamily="18" charset="0"/>
                  <a:ea typeface="微软雅黑" panose="020B0503020204020204" pitchFamily="34" charset="-122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altLang="zh-CN" sz="2400" i="1"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𝐿</m:t>
                      </m:r>
                      <m:r>
                        <a:rPr lang="en-CA" altLang="zh-CN" sz="2400" i="1"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=</m:t>
                      </m:r>
                      <m:d>
                        <m:dPr>
                          <m:begChr m:val="{"/>
                          <m:endChr m:val=""/>
                          <m:ctrlPr>
                            <a:rPr lang="en-CA" altLang="zh-CN" sz="2400" i="1" smtClean="0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en-CA" altLang="zh-CN" sz="2400" i="1"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CA" altLang="zh-CN" sz="2400" i="1">
                                    <a:latin typeface="Cambria Math" panose="02040503050406030204" pitchFamily="18" charset="0"/>
                                    <a:ea typeface="微软雅黑" panose="020B0503020204020204" pitchFamily="34" charset="-122"/>
                                  </a:rPr>
                                  <m:t>−</m:t>
                                </m:r>
                                <m:r>
                                  <m:rPr>
                                    <m:sty m:val="p"/>
                                    <m:brk m:alnAt="7"/>
                                  </m:rPr>
                                  <a:rPr lang="en-CA" altLang="zh-CN" sz="2400">
                                    <a:latin typeface="Cambria Math" panose="02040503050406030204" pitchFamily="18" charset="0"/>
                                    <a:ea typeface="微软雅黑" panose="020B0503020204020204" pitchFamily="34" charset="-122"/>
                                  </a:rPr>
                                  <m:t>l</m:t>
                                </m:r>
                                <m:r>
                                  <m:rPr>
                                    <m:sty m:val="p"/>
                                  </m:rPr>
                                  <a:rPr lang="en-CA" altLang="zh-CN" sz="2400">
                                    <a:latin typeface="Cambria Math" panose="02040503050406030204" pitchFamily="18" charset="0"/>
                                    <a:ea typeface="微软雅黑" panose="020B0503020204020204" pitchFamily="34" charset="-122"/>
                                  </a:rPr>
                                  <m:t>og</m:t>
                                </m:r>
                                <m:d>
                                  <m:dPr>
                                    <m:ctrlPr>
                                      <a:rPr lang="en-CA" altLang="zh-CN" sz="2400" i="1">
                                        <a:latin typeface="Cambria Math" panose="02040503050406030204" pitchFamily="18" charset="0"/>
                                        <a:ea typeface="微软雅黑" panose="020B0503020204020204" pitchFamily="34" charset="-122"/>
                                      </a:rPr>
                                    </m:ctrlPr>
                                  </m:dPr>
                                  <m:e>
                                    <m:r>
                                      <m:rPr>
                                        <m:brk m:alnAt="7"/>
                                      </m:rPr>
                                      <a:rPr lang="en-CA" altLang="zh-CN" sz="2400" i="1">
                                        <a:latin typeface="Cambria Math" panose="02040503050406030204" pitchFamily="18" charset="0"/>
                                        <a:ea typeface="微软雅黑" panose="020B0503020204020204" pitchFamily="34" charset="-122"/>
                                      </a:rPr>
                                      <m:t>𝑝</m:t>
                                    </m:r>
                                    <m:d>
                                      <m:dPr>
                                        <m:ctrlPr>
                                          <a:rPr lang="en-CA" altLang="zh-CN" sz="2400" i="1">
                                            <a:latin typeface="Cambria Math" panose="02040503050406030204" pitchFamily="18" charset="0"/>
                                            <a:ea typeface="微软雅黑" panose="020B0503020204020204" pitchFamily="34" charset="-122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en-CA" altLang="zh-CN" sz="2400" i="1">
                                            <a:latin typeface="Cambria Math" panose="02040503050406030204" pitchFamily="18" charset="0"/>
                                            <a:ea typeface="微软雅黑" panose="020B0503020204020204" pitchFamily="34" charset="-122"/>
                                          </a:rPr>
                                          <m:t>𝑌</m:t>
                                        </m:r>
                                        <m:r>
                                          <a:rPr lang="en-CA" altLang="zh-CN" sz="2400" i="1">
                                            <a:latin typeface="Cambria Math" panose="02040503050406030204" pitchFamily="18" charset="0"/>
                                            <a:ea typeface="微软雅黑" panose="020B0503020204020204" pitchFamily="34" charset="-122"/>
                                          </a:rPr>
                                          <m:t>=0</m:t>
                                        </m:r>
                                      </m:e>
                                      <m:e>
                                        <m:r>
                                          <m:rPr>
                                            <m:brk m:alnAt="7"/>
                                          </m:rPr>
                                          <a:rPr lang="en-CA" altLang="zh-CN" sz="2400" b="1" i="1">
                                            <a:latin typeface="Cambria Math" panose="02040503050406030204" pitchFamily="18" charset="0"/>
                                            <a:ea typeface="微软雅黑" panose="020B0503020204020204" pitchFamily="34" charset="-122"/>
                                          </a:rPr>
                                          <m:t>𝒙</m:t>
                                        </m:r>
                                        <m:r>
                                          <m:rPr>
                                            <m:brk m:alnAt="7"/>
                                          </m:rPr>
                                          <a:rPr lang="en-CA" altLang="zh-CN" sz="2400" i="1">
                                            <a:latin typeface="Cambria Math" panose="02040503050406030204" pitchFamily="18" charset="0"/>
                                            <a:ea typeface="微软雅黑" panose="020B0503020204020204" pitchFamily="34" charset="-122"/>
                                          </a:rPr>
                                          <m:t>;</m:t>
                                        </m:r>
                                        <m:r>
                                          <a:rPr lang="zh-CN" altLang="en-US" sz="2400">
                                            <a:latin typeface="Cambria Math" panose="02040503050406030204" pitchFamily="18" charset="0"/>
                                          </a:rPr>
                                          <m:t>𝝎</m:t>
                                        </m:r>
                                      </m:e>
                                    </m:d>
                                  </m:e>
                                </m:d>
                              </m:e>
                              <m:e/>
                              <m:e>
                                <m:r>
                                  <a:rPr lang="zh-CN" altLang="en-US" sz="2400" i="1">
                                    <a:latin typeface="Cambria Math" panose="02040503050406030204" pitchFamily="18" charset="0"/>
                                    <a:ea typeface="微软雅黑" panose="020B0503020204020204" pitchFamily="34" charset="-122"/>
                                  </a:rPr>
                                  <m:t>如果</m:t>
                                </m:r>
                                <m:r>
                                  <a:rPr lang="en-CA" altLang="zh-CN" sz="2400" i="1">
                                    <a:latin typeface="Cambria Math" panose="02040503050406030204" pitchFamily="18" charset="0"/>
                                    <a:ea typeface="微软雅黑" panose="020B0503020204020204" pitchFamily="34" charset="-122"/>
                                  </a:rPr>
                                  <m:t>𝑦</m:t>
                                </m:r>
                                <m:r>
                                  <a:rPr lang="en-CA" altLang="zh-CN" sz="2400" i="1">
                                    <a:latin typeface="Cambria Math" panose="02040503050406030204" pitchFamily="18" charset="0"/>
                                    <a:ea typeface="微软雅黑" panose="020B0503020204020204" pitchFamily="34" charset="-122"/>
                                  </a:rPr>
                                  <m:t>=0</m:t>
                                </m:r>
                              </m:e>
                            </m:mr>
                            <m:mr>
                              <m:e>
                                <m:r>
                                  <a:rPr lang="en-CA" altLang="zh-CN" sz="2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⋮</m:t>
                                </m:r>
                              </m:e>
                              <m:e/>
                              <m:e>
                                <m:r>
                                  <a:rPr lang="en-CA" altLang="zh-CN" sz="240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⋮</m:t>
                                </m:r>
                              </m:e>
                            </m:m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CA" altLang="zh-CN" sz="2400" i="1">
                                    <a:latin typeface="Cambria Math" panose="02040503050406030204" pitchFamily="18" charset="0"/>
                                    <a:ea typeface="微软雅黑" panose="020B0503020204020204" pitchFamily="34" charset="-122"/>
                                  </a:rPr>
                                  <m:t>−</m:t>
                                </m:r>
                                <m:r>
                                  <m:rPr>
                                    <m:sty m:val="p"/>
                                    <m:brk m:alnAt="7"/>
                                  </m:rPr>
                                  <a:rPr lang="en-CA" altLang="zh-CN" sz="2400">
                                    <a:latin typeface="Cambria Math" panose="02040503050406030204" pitchFamily="18" charset="0"/>
                                    <a:ea typeface="微软雅黑" panose="020B0503020204020204" pitchFamily="34" charset="-122"/>
                                  </a:rPr>
                                  <m:t>l</m:t>
                                </m:r>
                                <m:r>
                                  <m:rPr>
                                    <m:sty m:val="p"/>
                                  </m:rPr>
                                  <a:rPr lang="en-CA" altLang="zh-CN" sz="2400">
                                    <a:latin typeface="Cambria Math" panose="02040503050406030204" pitchFamily="18" charset="0"/>
                                    <a:ea typeface="微软雅黑" panose="020B0503020204020204" pitchFamily="34" charset="-122"/>
                                  </a:rPr>
                                  <m:t>og</m:t>
                                </m:r>
                                <m:func>
                                  <m:funcPr>
                                    <m:ctrlPr>
                                      <a:rPr lang="en-CA" altLang="zh-CN" sz="2400" i="1">
                                        <a:latin typeface="Cambria Math" panose="02040503050406030204" pitchFamily="18" charset="0"/>
                                        <a:ea typeface="微软雅黑" panose="020B0503020204020204" pitchFamily="34" charset="-122"/>
                                      </a:rPr>
                                    </m:ctrlPr>
                                  </m:funcPr>
                                  <m:fName>
                                    <m:d>
                                      <m:dPr>
                                        <m:ctrlPr>
                                          <a:rPr lang="en-CA" altLang="zh-CN" sz="2400" i="1">
                                            <a:latin typeface="Cambria Math" panose="02040503050406030204" pitchFamily="18" charset="0"/>
                                            <a:ea typeface="微软雅黑" panose="020B0503020204020204" pitchFamily="34" charset="-122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m:rPr>
                                            <m:brk m:alnAt="7"/>
                                          </m:rPr>
                                          <a:rPr lang="en-CA" altLang="zh-CN" sz="2400" i="1">
                                            <a:latin typeface="Cambria Math" panose="02040503050406030204" pitchFamily="18" charset="0"/>
                                            <a:ea typeface="微软雅黑" panose="020B0503020204020204" pitchFamily="34" charset="-122"/>
                                          </a:rPr>
                                          <m:t>𝑝</m:t>
                                        </m:r>
                                        <m:d>
                                          <m:dPr>
                                            <m:ctrlPr>
                                              <a:rPr lang="en-CA" altLang="zh-CN" sz="2400" i="1">
                                                <a:latin typeface="Cambria Math" panose="02040503050406030204" pitchFamily="18" charset="0"/>
                                                <a:ea typeface="微软雅黑" panose="020B0503020204020204" pitchFamily="34" charset="-122"/>
                                              </a:rPr>
                                            </m:ctrlPr>
                                          </m:dPr>
                                          <m:e>
                                            <m:r>
                                              <a:rPr lang="en-CA" altLang="zh-CN" sz="2400" i="1">
                                                <a:latin typeface="Cambria Math" panose="02040503050406030204" pitchFamily="18" charset="0"/>
                                                <a:ea typeface="微软雅黑" panose="020B0503020204020204" pitchFamily="34" charset="-122"/>
                                              </a:rPr>
                                              <m:t>𝑌</m:t>
                                            </m:r>
                                            <m:r>
                                              <a:rPr lang="en-CA" altLang="zh-CN" sz="2400" i="1">
                                                <a:latin typeface="Cambria Math" panose="02040503050406030204" pitchFamily="18" charset="0"/>
                                                <a:ea typeface="微软雅黑" panose="020B0503020204020204" pitchFamily="34" charset="-122"/>
                                              </a:rPr>
                                              <m:t>=</m:t>
                                            </m:r>
                                            <m:r>
                                              <a:rPr lang="en-CA" altLang="zh-CN" sz="2400" b="0" i="1" smtClean="0">
                                                <a:latin typeface="Cambria Math" panose="02040503050406030204" pitchFamily="18" charset="0"/>
                                                <a:ea typeface="微软雅黑" panose="020B0503020204020204" pitchFamily="34" charset="-122"/>
                                              </a:rPr>
                                              <m:t>𝑘</m:t>
                                            </m:r>
                                          </m:e>
                                          <m:e>
                                            <m:r>
                                              <m:rPr>
                                                <m:brk m:alnAt="7"/>
                                              </m:rPr>
                                              <a:rPr lang="en-CA" altLang="zh-CN" sz="2400" b="1" i="1">
                                                <a:latin typeface="Cambria Math" panose="02040503050406030204" pitchFamily="18" charset="0"/>
                                                <a:ea typeface="微软雅黑" panose="020B0503020204020204" pitchFamily="34" charset="-122"/>
                                              </a:rPr>
                                              <m:t>𝒙</m:t>
                                            </m:r>
                                            <m:r>
                                              <m:rPr>
                                                <m:brk m:alnAt="7"/>
                                              </m:rPr>
                                              <a:rPr lang="en-CA" altLang="zh-CN" sz="2400" i="1">
                                                <a:latin typeface="Cambria Math" panose="02040503050406030204" pitchFamily="18" charset="0"/>
                                                <a:ea typeface="微软雅黑" panose="020B0503020204020204" pitchFamily="34" charset="-122"/>
                                              </a:rPr>
                                              <m:t>;</m:t>
                                            </m:r>
                                            <m:r>
                                              <a:rPr lang="zh-CN" altLang="en-US" sz="2400">
                                                <a:latin typeface="Cambria Math" panose="02040503050406030204" pitchFamily="18" charset="0"/>
                                              </a:rPr>
                                              <m:t>𝝎</m:t>
                                            </m:r>
                                          </m:e>
                                        </m:d>
                                      </m:e>
                                    </m:d>
                                  </m:fName>
                                  <m:e/>
                                </m:func>
                              </m:e>
                              <m:e/>
                              <m:e>
                                <m:r>
                                  <a:rPr lang="zh-CN" altLang="en-US" sz="2400" i="1">
                                    <a:latin typeface="Cambria Math" panose="02040503050406030204" pitchFamily="18" charset="0"/>
                                    <a:ea typeface="微软雅黑" panose="020B0503020204020204" pitchFamily="34" charset="-122"/>
                                  </a:rPr>
                                  <m:t>如果</m:t>
                                </m:r>
                                <m:r>
                                  <a:rPr lang="en-CA" altLang="zh-CN" sz="2400" i="1">
                                    <a:latin typeface="Cambria Math" panose="02040503050406030204" pitchFamily="18" charset="0"/>
                                    <a:ea typeface="微软雅黑" panose="020B0503020204020204" pitchFamily="34" charset="-122"/>
                                  </a:rPr>
                                  <m:t>𝑦</m:t>
                                </m:r>
                                <m:r>
                                  <a:rPr lang="en-US" altLang="zh-CN" sz="2400" i="1">
                                    <a:latin typeface="Cambria Math" panose="02040503050406030204" pitchFamily="18" charset="0"/>
                                    <a:ea typeface="微软雅黑" panose="020B0503020204020204" pitchFamily="34" charset="-122"/>
                                  </a:rPr>
                                  <m:t>=</m:t>
                                </m:r>
                                <m:r>
                                  <a:rPr lang="en-CA" altLang="zh-CN" sz="2400" b="0" i="1" smtClean="0">
                                    <a:latin typeface="Cambria Math" panose="02040503050406030204" pitchFamily="18" charset="0"/>
                                    <a:ea typeface="微软雅黑" panose="020B0503020204020204" pitchFamily="34" charset="-122"/>
                                  </a:rPr>
                                  <m:t>𝑘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CA" altLang="zh-CN" sz="2400" dirty="0">
                  <a:latin typeface="Cambria Math" panose="02040503050406030204" pitchFamily="18" charset="0"/>
                  <a:ea typeface="微软雅黑" panose="020B0503020204020204" pitchFamily="34" charset="-122"/>
                </a:endParaRPr>
              </a:p>
              <a:p>
                <a:pPr marL="342900" indent="-342900">
                  <a:lnSpc>
                    <a:spcPct val="150000"/>
                  </a:lnSpc>
                  <a:spcBef>
                    <a:spcPts val="1200"/>
                  </a:spcBef>
                  <a:buFont typeface="Arial" panose="020B0604020202020204" pitchFamily="34" charset="0"/>
                  <a:buChar char="•"/>
                </a:pPr>
                <a:r>
                  <a:rPr lang="zh-CN" altLang="en-US" sz="2400" dirty="0">
                    <a:latin typeface="Cambria Math" panose="02040503050406030204" pitchFamily="18" charset="0"/>
                    <a:ea typeface="微软雅黑" panose="020B0503020204020204" pitchFamily="34" charset="-122"/>
                  </a:rPr>
                  <a:t>如果用独热向量表示真实标签，真实标签向量为</a:t>
                </a:r>
                <a14:m>
                  <m:oMath xmlns:m="http://schemas.openxmlformats.org/officeDocument/2006/math">
                    <m:r>
                      <a:rPr lang="en-CA" altLang="zh-CN" sz="2400" b="1" i="1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𝒚</m:t>
                    </m:r>
                  </m:oMath>
                </a14:m>
                <a:r>
                  <a:rPr lang="zh-CN" altLang="en-US" sz="2400" dirty="0">
                    <a:latin typeface="Cambria Math" panose="02040503050406030204" pitchFamily="18" charset="0"/>
                    <a:ea typeface="微软雅黑" panose="020B0503020204020204" pitchFamily="34" charset="-122"/>
                  </a:rPr>
                  <a:t>，那么多分类问题的交叉熵损失函数也可以写为</a:t>
                </a:r>
                <a:endParaRPr lang="en-CA" altLang="zh-CN" sz="2400" dirty="0">
                  <a:latin typeface="Cambria Math" panose="02040503050406030204" pitchFamily="18" charset="0"/>
                  <a:ea typeface="微软雅黑" panose="020B0503020204020204" pitchFamily="34" charset="-122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altLang="zh-CN" sz="2400" i="1"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𝐿</m:t>
                      </m:r>
                      <m:r>
                        <a:rPr lang="en-US" altLang="zh-CN" sz="2400" i="1"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=</m:t>
                      </m:r>
                      <m:r>
                        <a:rPr lang="en-CA" altLang="zh-CN" sz="2400" b="0" i="1" smtClean="0"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−</m:t>
                      </m:r>
                      <m:nary>
                        <m:naryPr>
                          <m:chr m:val="∑"/>
                          <m:limLoc m:val="subSup"/>
                          <m:ctrlPr>
                            <a:rPr lang="en-US" altLang="zh-CN" sz="2400" i="1" smtClean="0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naryPr>
                        <m:sub>
                          <m:r>
                            <m:rPr>
                              <m:brk m:alnAt="25"/>
                            </m:rPr>
                            <a:rPr lang="en-CA" altLang="zh-CN" sz="2400" b="0" i="1" smtClean="0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𝑖</m:t>
                          </m:r>
                          <m:r>
                            <a:rPr lang="en-CA" altLang="zh-CN" sz="2400" b="0" i="1" smtClean="0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=1</m:t>
                          </m:r>
                        </m:sub>
                        <m:sup>
                          <m:r>
                            <a:rPr lang="en-CA" altLang="zh-CN" sz="2400" b="0" i="1" smtClean="0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𝑘</m:t>
                          </m:r>
                        </m:sup>
                        <m:e>
                          <m:sSub>
                            <m:sSubPr>
                              <m:ctrlPr>
                                <a:rPr lang="en-CA" altLang="zh-CN" sz="2400" b="0" i="1" smtClean="0"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</m:ctrlPr>
                            </m:sSubPr>
                            <m:e>
                              <m:r>
                                <a:rPr lang="en-CA" altLang="zh-CN" sz="2400" b="0" i="1" smtClean="0"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en-CA" altLang="zh-CN" sz="2400" b="0" i="1" smtClean="0"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𝑖</m:t>
                              </m:r>
                            </m:sub>
                          </m:sSub>
                          <m:func>
                            <m:funcPr>
                              <m:ctrlPr>
                                <a:rPr lang="en-CA" altLang="zh-CN" sz="2400" i="1"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  <m:brk m:alnAt="7"/>
                                </m:rPr>
                                <a:rPr lang="en-CA" altLang="zh-CN" sz="2400"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l</m:t>
                              </m:r>
                              <m:r>
                                <m:rPr>
                                  <m:sty m:val="p"/>
                                </m:rPr>
                                <a:rPr lang="en-CA" altLang="zh-CN" sz="2400"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og</m:t>
                              </m:r>
                            </m:fName>
                            <m:e>
                              <m:d>
                                <m:dPr>
                                  <m:ctrlPr>
                                    <a:rPr lang="en-CA" altLang="zh-CN" sz="2400" i="1"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</a:rPr>
                                  </m:ctrlPr>
                                </m:dPr>
                                <m:e>
                                  <m:r>
                                    <a:rPr lang="en-CA" altLang="zh-CN" sz="2400" i="1"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</a:rPr>
                                    <m:t>𝑝</m:t>
                                  </m:r>
                                  <m:d>
                                    <m:dPr>
                                      <m:ctrlPr>
                                        <a:rPr lang="en-CA" altLang="zh-CN" sz="2400" i="1">
                                          <a:latin typeface="Cambria Math" panose="02040503050406030204" pitchFamily="18" charset="0"/>
                                          <a:ea typeface="微软雅黑" panose="020B0503020204020204" pitchFamily="34" charset="-122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CA" altLang="zh-CN" sz="2400" i="1">
                                          <a:latin typeface="Cambria Math" panose="02040503050406030204" pitchFamily="18" charset="0"/>
                                          <a:ea typeface="微软雅黑" panose="020B0503020204020204" pitchFamily="34" charset="-122"/>
                                        </a:rPr>
                                        <m:t>𝑌</m:t>
                                      </m:r>
                                      <m:r>
                                        <a:rPr lang="en-CA" altLang="zh-CN" sz="2400" i="1">
                                          <a:latin typeface="Cambria Math" panose="02040503050406030204" pitchFamily="18" charset="0"/>
                                          <a:ea typeface="微软雅黑" panose="020B0503020204020204" pitchFamily="34" charset="-122"/>
                                        </a:rPr>
                                        <m:t>=</m:t>
                                      </m:r>
                                      <m:r>
                                        <a:rPr lang="en-CA" altLang="zh-CN" sz="2400" b="0" i="1" smtClean="0">
                                          <a:latin typeface="Cambria Math" panose="02040503050406030204" pitchFamily="18" charset="0"/>
                                          <a:ea typeface="微软雅黑" panose="020B0503020204020204" pitchFamily="34" charset="-122"/>
                                        </a:rPr>
                                        <m:t>𝑖</m:t>
                                      </m:r>
                                    </m:e>
                                    <m:e>
                                      <m:r>
                                        <m:rPr>
                                          <m:brk m:alnAt="7"/>
                                        </m:rPr>
                                        <a:rPr lang="en-CA" altLang="zh-CN" sz="2400" b="1" i="1">
                                          <a:latin typeface="Cambria Math" panose="02040503050406030204" pitchFamily="18" charset="0"/>
                                          <a:ea typeface="微软雅黑" panose="020B0503020204020204" pitchFamily="34" charset="-122"/>
                                        </a:rPr>
                                        <m:t>𝒙</m:t>
                                      </m:r>
                                      <m:r>
                                        <m:rPr>
                                          <m:brk m:alnAt="7"/>
                                        </m:rPr>
                                        <a:rPr lang="en-CA" altLang="zh-CN" sz="2400" i="1">
                                          <a:latin typeface="Cambria Math" panose="02040503050406030204" pitchFamily="18" charset="0"/>
                                          <a:ea typeface="微软雅黑" panose="020B0503020204020204" pitchFamily="34" charset="-122"/>
                                        </a:rPr>
                                        <m:t>;</m:t>
                                      </m:r>
                                      <m:r>
                                        <a:rPr lang="zh-CN" altLang="en-US" sz="2400">
                                          <a:latin typeface="Cambria Math" panose="02040503050406030204" pitchFamily="18" charset="0"/>
                                        </a:rPr>
                                        <m:t>𝝎</m:t>
                                      </m:r>
                                    </m:e>
                                  </m:d>
                                </m:e>
                              </m:d>
                            </m:e>
                          </m:func>
                          <m:r>
                            <m:rPr>
                              <m:nor/>
                            </m:rPr>
                            <a:rPr lang="en-CA" altLang="zh-CN" sz="2400" dirty="0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 </m:t>
                          </m:r>
                        </m:e>
                      </m:nary>
                    </m:oMath>
                  </m:oMathPara>
                </a14:m>
                <a:endParaRPr lang="en-CA" altLang="zh-CN" sz="2400" dirty="0">
                  <a:latin typeface="Cambria Math" panose="02040503050406030204" pitchFamily="18" charset="0"/>
                  <a:ea typeface="微软雅黑" panose="020B0503020204020204" pitchFamily="34" charset="-122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zh-CN" altLang="en-US" sz="2400" dirty="0">
                    <a:latin typeface="Cambria Math" panose="02040503050406030204" pitchFamily="18" charset="0"/>
                    <a:ea typeface="微软雅黑" panose="020B0503020204020204" pitchFamily="34" charset="-122"/>
                  </a:rPr>
                  <a:t>，其中</a:t>
                </a:r>
                <a14:m>
                  <m:oMath xmlns:m="http://schemas.openxmlformats.org/officeDocument/2006/math">
                    <m:r>
                      <m:rPr>
                        <m:brk m:alnAt="7"/>
                      </m:rPr>
                      <a:rPr lang="en-CA" altLang="zh-CN" sz="2400" b="1" i="1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𝒙</m:t>
                    </m:r>
                  </m:oMath>
                </a14:m>
                <a:r>
                  <a:rPr lang="zh-CN" altLang="en-US" sz="2400" dirty="0">
                    <a:latin typeface="Cambria Math" panose="02040503050406030204" pitchFamily="18" charset="0"/>
                    <a:ea typeface="微软雅黑" panose="020B0503020204020204" pitchFamily="34" charset="-122"/>
                  </a:rPr>
                  <a:t>是一个样本的特征向量，</a:t>
                </a:r>
                <a:r>
                  <a:rPr lang="en-CA" altLang="zh-CN" sz="2400" b="1" dirty="0">
                    <a:ea typeface="微软雅黑" panose="020B0503020204020204" pitchFamily="34" charset="-122"/>
                  </a:rPr>
                  <a:t> </a:t>
                </a:r>
                <a14:m>
                  <m:oMath xmlns:m="http://schemas.openxmlformats.org/officeDocument/2006/math">
                    <m:r>
                      <a:rPr lang="en-CA" altLang="zh-CN" sz="2400" b="1" i="1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𝒚</m:t>
                    </m:r>
                  </m:oMath>
                </a14:m>
                <a:r>
                  <a:rPr lang="zh-CN" altLang="en-US" sz="2400" dirty="0">
                    <a:latin typeface="Cambria Math" panose="02040503050406030204" pitchFamily="18" charset="0"/>
                    <a:ea typeface="微软雅黑" panose="020B0503020204020204" pitchFamily="34" charset="-122"/>
                  </a:rPr>
                  <a:t>是标签的独热向量，</a:t>
                </a:r>
                <a:r>
                  <a:rPr lang="en-CA" altLang="zh-CN" sz="2400" dirty="0">
                    <a:ea typeface="微软雅黑" panose="020B0503020204020204" pitchFamily="34" charset="-122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CA" altLang="zh-CN" sz="2400" i="1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sSubPr>
                      <m:e>
                        <m:r>
                          <a:rPr lang="en-CA" altLang="zh-CN" sz="2400" i="1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𝑦</m:t>
                        </m:r>
                      </m:e>
                      <m:sub>
                        <m:r>
                          <a:rPr lang="en-CA" altLang="zh-CN" sz="2400" i="1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zh-CN" altLang="en-US" sz="2400" dirty="0">
                    <a:latin typeface="Cambria Math" panose="02040503050406030204" pitchFamily="18" charset="0"/>
                    <a:ea typeface="微软雅黑" panose="020B0503020204020204" pitchFamily="34" charset="-122"/>
                  </a:rPr>
                  <a:t>是标签独热向量的第</a:t>
                </a:r>
                <a14:m>
                  <m:oMath xmlns:m="http://schemas.openxmlformats.org/officeDocument/2006/math">
                    <m:r>
                      <a:rPr lang="en-CA" altLang="zh-CN" sz="2400" b="0" i="1" smtClean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𝑖</m:t>
                    </m:r>
                  </m:oMath>
                </a14:m>
                <a:r>
                  <a:rPr lang="zh-CN" altLang="en-US" sz="2400" dirty="0">
                    <a:latin typeface="Cambria Math" panose="02040503050406030204" pitchFamily="18" charset="0"/>
                    <a:ea typeface="微软雅黑" panose="020B0503020204020204" pitchFamily="34" charset="-122"/>
                  </a:rPr>
                  <a:t>个元素。</a:t>
                </a:r>
                <a:endParaRPr lang="en-CA" altLang="zh-CN" sz="2400" dirty="0">
                  <a:latin typeface="Cambria Math" panose="02040503050406030204" pitchFamily="18" charset="0"/>
                  <a:ea typeface="微软雅黑" panose="020B0503020204020204" pitchFamily="34" charset="-122"/>
                </a:endParaRPr>
              </a:p>
            </p:txBody>
          </p:sp>
        </mc:Choice>
        <mc:Fallback xmlns="">
          <p:sp>
            <p:nvSpPr>
              <p:cNvPr id="15" name="矩形 14">
                <a:extLst>
                  <a:ext uri="{FF2B5EF4-FFF2-40B4-BE49-F238E27FC236}">
                    <a16:creationId xmlns:a16="http://schemas.microsoft.com/office/drawing/2014/main" id="{112450E2-5FDE-4159-B8A2-16C5A1B73DA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3925" y="950235"/>
                <a:ext cx="11476925" cy="5065810"/>
              </a:xfrm>
              <a:prstGeom prst="rect">
                <a:avLst/>
              </a:prstGeom>
              <a:blipFill>
                <a:blip r:embed="rId3"/>
                <a:stretch>
                  <a:fillRect l="-1646" b="-2647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3" name="直接连接符 12">
            <a:extLst>
              <a:ext uri="{FF2B5EF4-FFF2-40B4-BE49-F238E27FC236}">
                <a16:creationId xmlns:a16="http://schemas.microsoft.com/office/drawing/2014/main" id="{13880D3C-613E-4916-8D74-F467F2F56C12}"/>
              </a:ext>
            </a:extLst>
          </p:cNvPr>
          <p:cNvCxnSpPr>
            <a:cxnSpLocks/>
          </p:cNvCxnSpPr>
          <p:nvPr/>
        </p:nvCxnSpPr>
        <p:spPr>
          <a:xfrm>
            <a:off x="0" y="695771"/>
            <a:ext cx="12192000" cy="0"/>
          </a:xfrm>
          <a:prstGeom prst="line">
            <a:avLst/>
          </a:prstGeom>
          <a:ln w="50800">
            <a:gradFill flip="none" rotWithShape="1">
              <a:gsLst>
                <a:gs pos="0">
                  <a:srgbClr val="0000FF"/>
                </a:gs>
                <a:gs pos="100000">
                  <a:srgbClr val="A5D0FF"/>
                </a:gs>
              </a:gsLst>
              <a:lin ang="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文本框 4">
            <a:extLst>
              <a:ext uri="{FF2B5EF4-FFF2-40B4-BE49-F238E27FC236}">
                <a16:creationId xmlns:a16="http://schemas.microsoft.com/office/drawing/2014/main" id="{CEF491E8-1AE2-4C8D-B2D0-97CF57D40536}"/>
              </a:ext>
            </a:extLst>
          </p:cNvPr>
          <p:cNvSpPr txBox="1"/>
          <p:nvPr/>
        </p:nvSpPr>
        <p:spPr>
          <a:xfrm>
            <a:off x="359911" y="65112"/>
            <a:ext cx="76135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altLang="zh-CN" sz="3200" b="1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2. </a:t>
            </a:r>
            <a:r>
              <a:rPr lang="zh-CN" altLang="en-US" sz="3200" b="1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多类别逻辑回归模型</a:t>
            </a:r>
            <a:endParaRPr lang="en-CA" altLang="zh-CN" sz="3200" b="1" dirty="0">
              <a:solidFill>
                <a:srgbClr val="0A05D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7695069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15" name="矩形 14">
                <a:extLst>
                  <a:ext uri="{FF2B5EF4-FFF2-40B4-BE49-F238E27FC236}">
                    <a16:creationId xmlns:a16="http://schemas.microsoft.com/office/drawing/2014/main" id="{112450E2-5FDE-4159-B8A2-16C5A1B73DA3}"/>
                  </a:ext>
                </a:extLst>
              </p:cNvPr>
              <p:cNvSpPr/>
              <p:nvPr/>
            </p:nvSpPr>
            <p:spPr>
              <a:xfrm>
                <a:off x="292220" y="819609"/>
                <a:ext cx="11476925" cy="5124480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marL="342900" indent="-342900">
                  <a:spcAft>
                    <a:spcPts val="1200"/>
                  </a:spcAft>
                  <a:buFont typeface="Arial" panose="020B0604020202020204" pitchFamily="34" charset="0"/>
                  <a:buChar char="•"/>
                </a:pPr>
                <a:r>
                  <a:rPr lang="zh-CN" altLang="en-US" sz="2400" dirty="0">
                    <a:latin typeface="Cambria Math" panose="02040503050406030204" pitchFamily="18" charset="0"/>
                    <a:ea typeface="微软雅黑" panose="020B0503020204020204" pitchFamily="34" charset="-122"/>
                  </a:rPr>
                  <a:t>如果用独热向量表示真实标签，真实标签向量为</a:t>
                </a:r>
                <a14:m>
                  <m:oMath xmlns:m="http://schemas.openxmlformats.org/officeDocument/2006/math">
                    <m:r>
                      <a:rPr lang="en-CA" altLang="zh-CN" sz="2400" b="1" i="1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𝒚</m:t>
                    </m:r>
                  </m:oMath>
                </a14:m>
                <a:r>
                  <a:rPr lang="zh-CN" altLang="en-US" sz="2400" dirty="0">
                    <a:latin typeface="Cambria Math" panose="02040503050406030204" pitchFamily="18" charset="0"/>
                    <a:ea typeface="微软雅黑" panose="020B0503020204020204" pitchFamily="34" charset="-122"/>
                  </a:rPr>
                  <a:t>，那么多分类问题的交叉熵损失函数也可以写为</a:t>
                </a:r>
                <a:endParaRPr lang="en-CA" altLang="zh-CN" sz="2400" dirty="0">
                  <a:latin typeface="Cambria Math" panose="02040503050406030204" pitchFamily="18" charset="0"/>
                  <a:ea typeface="微软雅黑" panose="020B0503020204020204" pitchFamily="34" charset="-122"/>
                </a:endParaRPr>
              </a:p>
              <a:p>
                <a:pPr>
                  <a:spcAft>
                    <a:spcPts val="12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altLang="zh-CN" sz="2400" i="1"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𝐿</m:t>
                      </m:r>
                      <m:r>
                        <a:rPr lang="en-US" altLang="zh-CN" sz="2400" i="1"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=</m:t>
                      </m:r>
                      <m:r>
                        <a:rPr lang="en-CA" altLang="zh-CN" sz="2400" b="0" i="1" smtClean="0"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−</m:t>
                      </m:r>
                      <m:nary>
                        <m:naryPr>
                          <m:chr m:val="∑"/>
                          <m:limLoc m:val="subSup"/>
                          <m:ctrlPr>
                            <a:rPr lang="en-US" altLang="zh-CN" sz="2400" i="1" smtClean="0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naryPr>
                        <m:sub>
                          <m:r>
                            <m:rPr>
                              <m:brk m:alnAt="25"/>
                            </m:rPr>
                            <a:rPr lang="en-CA" altLang="zh-CN" sz="2400" b="0" i="1" smtClean="0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𝑖</m:t>
                          </m:r>
                          <m:r>
                            <a:rPr lang="en-CA" altLang="zh-CN" sz="2400" b="0" i="1" smtClean="0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=1</m:t>
                          </m:r>
                        </m:sub>
                        <m:sup>
                          <m:r>
                            <a:rPr lang="en-CA" altLang="zh-CN" sz="2400" b="0" i="1" smtClean="0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𝑘</m:t>
                          </m:r>
                        </m:sup>
                        <m:e>
                          <m:sSub>
                            <m:sSubPr>
                              <m:ctrlPr>
                                <a:rPr lang="en-CA" altLang="zh-CN" sz="2400" b="0" i="1" smtClean="0"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</m:ctrlPr>
                            </m:sSubPr>
                            <m:e>
                              <m:r>
                                <a:rPr lang="en-CA" altLang="zh-CN" sz="2400" b="0" i="1" smtClean="0"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en-CA" altLang="zh-CN" sz="2400" b="0" i="1" smtClean="0"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𝑖</m:t>
                              </m:r>
                            </m:sub>
                          </m:sSub>
                          <m:func>
                            <m:funcPr>
                              <m:ctrlPr>
                                <a:rPr lang="en-CA" altLang="zh-CN" sz="2400" i="1"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  <m:brk m:alnAt="7"/>
                                </m:rPr>
                                <a:rPr lang="en-CA" altLang="zh-CN" sz="2400"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l</m:t>
                              </m:r>
                              <m:r>
                                <m:rPr>
                                  <m:sty m:val="p"/>
                                </m:rPr>
                                <a:rPr lang="en-CA" altLang="zh-CN" sz="2400"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og</m:t>
                              </m:r>
                            </m:fName>
                            <m:e>
                              <m:d>
                                <m:dPr>
                                  <m:ctrlPr>
                                    <a:rPr lang="en-CA" altLang="zh-CN" sz="2400" i="1"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</a:rPr>
                                  </m:ctrlPr>
                                </m:dPr>
                                <m:e>
                                  <m:r>
                                    <a:rPr lang="en-CA" altLang="zh-CN" sz="2400" i="1"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</a:rPr>
                                    <m:t>𝑝</m:t>
                                  </m:r>
                                  <m:d>
                                    <m:dPr>
                                      <m:ctrlPr>
                                        <a:rPr lang="en-CA" altLang="zh-CN" sz="2400" i="1">
                                          <a:latin typeface="Cambria Math" panose="02040503050406030204" pitchFamily="18" charset="0"/>
                                          <a:ea typeface="微软雅黑" panose="020B0503020204020204" pitchFamily="34" charset="-122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CA" altLang="zh-CN" sz="2400" i="1">
                                          <a:latin typeface="Cambria Math" panose="02040503050406030204" pitchFamily="18" charset="0"/>
                                          <a:ea typeface="微软雅黑" panose="020B0503020204020204" pitchFamily="34" charset="-122"/>
                                        </a:rPr>
                                        <m:t>𝑌</m:t>
                                      </m:r>
                                      <m:r>
                                        <a:rPr lang="en-CA" altLang="zh-CN" sz="2400" i="1">
                                          <a:latin typeface="Cambria Math" panose="02040503050406030204" pitchFamily="18" charset="0"/>
                                          <a:ea typeface="微软雅黑" panose="020B0503020204020204" pitchFamily="34" charset="-122"/>
                                        </a:rPr>
                                        <m:t>=</m:t>
                                      </m:r>
                                      <m:r>
                                        <a:rPr lang="en-CA" altLang="zh-CN" sz="2400" b="0" i="1" smtClean="0">
                                          <a:latin typeface="Cambria Math" panose="02040503050406030204" pitchFamily="18" charset="0"/>
                                          <a:ea typeface="微软雅黑" panose="020B0503020204020204" pitchFamily="34" charset="-122"/>
                                        </a:rPr>
                                        <m:t>𝑖</m:t>
                                      </m:r>
                                    </m:e>
                                    <m:e>
                                      <m:r>
                                        <m:rPr>
                                          <m:brk m:alnAt="7"/>
                                        </m:rPr>
                                        <a:rPr lang="en-CA" altLang="zh-CN" sz="2400" b="1" i="1">
                                          <a:latin typeface="Cambria Math" panose="02040503050406030204" pitchFamily="18" charset="0"/>
                                          <a:ea typeface="微软雅黑" panose="020B0503020204020204" pitchFamily="34" charset="-122"/>
                                        </a:rPr>
                                        <m:t>𝒙</m:t>
                                      </m:r>
                                      <m:r>
                                        <m:rPr>
                                          <m:brk m:alnAt="7"/>
                                        </m:rPr>
                                        <a:rPr lang="en-CA" altLang="zh-CN" sz="2400" i="1">
                                          <a:latin typeface="Cambria Math" panose="02040503050406030204" pitchFamily="18" charset="0"/>
                                          <a:ea typeface="微软雅黑" panose="020B0503020204020204" pitchFamily="34" charset="-122"/>
                                        </a:rPr>
                                        <m:t>;</m:t>
                                      </m:r>
                                      <m:r>
                                        <a:rPr lang="zh-CN" altLang="en-US" sz="2400">
                                          <a:latin typeface="Cambria Math" panose="02040503050406030204" pitchFamily="18" charset="0"/>
                                        </a:rPr>
                                        <m:t>𝝎</m:t>
                                      </m:r>
                                    </m:e>
                                  </m:d>
                                </m:e>
                              </m:d>
                            </m:e>
                          </m:func>
                          <m:r>
                            <m:rPr>
                              <m:nor/>
                            </m:rPr>
                            <a:rPr lang="en-CA" altLang="zh-CN" sz="2400" dirty="0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 </m:t>
                          </m:r>
                        </m:e>
                      </m:nary>
                    </m:oMath>
                  </m:oMathPara>
                </a14:m>
                <a:endParaRPr lang="en-CA" altLang="zh-CN" sz="2400" dirty="0">
                  <a:latin typeface="Cambria Math" panose="02040503050406030204" pitchFamily="18" charset="0"/>
                  <a:ea typeface="微软雅黑" panose="020B0503020204020204" pitchFamily="34" charset="-122"/>
                </a:endParaRP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zh-CN" altLang="en-US" sz="2400" dirty="0">
                    <a:latin typeface="Cambria Math" panose="02040503050406030204" pitchFamily="18" charset="0"/>
                    <a:ea typeface="微软雅黑" panose="020B0503020204020204" pitchFamily="34" charset="-122"/>
                  </a:rPr>
                  <a:t>对于多逻辑回归有 </a:t>
                </a:r>
                <a14:m>
                  <m:oMath xmlns:m="http://schemas.openxmlformats.org/officeDocument/2006/math">
                    <m:r>
                      <a:rPr lang="en-US" altLang="zh-CN" sz="2400">
                        <a:latin typeface="Cambria Math" panose="02040503050406030204" pitchFamily="18" charset="0"/>
                      </a:rPr>
                      <m:t>𝑝</m:t>
                    </m:r>
                    <m:d>
                      <m:dPr>
                        <m:ctrlPr>
                          <a:rPr lang="en-US" altLang="zh-CN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sz="2400">
                            <a:latin typeface="Cambria Math" panose="02040503050406030204" pitchFamily="18" charset="0"/>
                          </a:rPr>
                          <m:t>𝑌</m:t>
                        </m:r>
                        <m:r>
                          <a:rPr lang="en-US" altLang="zh-CN" sz="240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CA" altLang="zh-CN" sz="24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e>
                      <m:e>
                        <m:r>
                          <a:rPr lang="en-US" altLang="zh-CN" sz="2400">
                            <a:latin typeface="Cambria Math" panose="02040503050406030204" pitchFamily="18" charset="0"/>
                          </a:rPr>
                          <m:t>𝒙</m:t>
                        </m:r>
                        <m:r>
                          <a:rPr lang="en-CA" altLang="zh-CN" sz="2400">
                            <a:latin typeface="Cambria Math" panose="02040503050406030204" pitchFamily="18" charset="0"/>
                          </a:rPr>
                          <m:t>;</m:t>
                        </m:r>
                        <m:r>
                          <a:rPr lang="en-CA" altLang="zh-CN" sz="2400" b="1" i="1" smtClean="0">
                            <a:latin typeface="Cambria Math" panose="02040503050406030204" pitchFamily="18" charset="0"/>
                          </a:rPr>
                          <m:t>𝑾</m:t>
                        </m:r>
                      </m:e>
                    </m:d>
                    <m:r>
                      <a:rPr lang="en-US" altLang="zh-CN" sz="240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CA" altLang="zh-CN" sz="2400" i="1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sSubPr>
                      <m:e>
                        <m:r>
                          <a:rPr lang="zh-CN" altLang="en-US" sz="2400">
                            <a:latin typeface="Cambria Math" panose="02040503050406030204" pitchFamily="18" charset="0"/>
                          </a:rPr>
                          <m:t>𝜎</m:t>
                        </m:r>
                      </m:e>
                      <m:sub>
                        <m:r>
                          <a:rPr lang="en-CA" altLang="zh-CN" sz="2400" i="1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𝑖</m:t>
                        </m:r>
                      </m:sub>
                    </m:sSub>
                    <m:r>
                      <a:rPr lang="zh-CN" altLang="en-US" sz="2400" i="1" smtClean="0">
                        <a:latin typeface="Cambria Math" panose="02040503050406030204" pitchFamily="18" charset="0"/>
                      </a:rPr>
                      <m:t> </m:t>
                    </m:r>
                    <m:d>
                      <m:dPr>
                        <m:ctrlPr>
                          <a:rPr lang="en-US" altLang="zh-CN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altLang="zh-CN" sz="24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CA" altLang="zh-CN" sz="2400" b="1" i="1" smtClean="0">
                                <a:latin typeface="Cambria Math" panose="02040503050406030204" pitchFamily="18" charset="0"/>
                              </a:rPr>
                              <m:t>𝑾</m:t>
                            </m:r>
                          </m:e>
                          <m:sup>
                            <m:r>
                              <a:rPr lang="en-US" altLang="zh-CN" sz="2400">
                                <a:latin typeface="Cambria Math" panose="02040503050406030204" pitchFamily="18" charset="0"/>
                              </a:rPr>
                              <m:t>𝑇</m:t>
                            </m:r>
                          </m:sup>
                        </m:sSup>
                        <m:r>
                          <a:rPr lang="en-US" altLang="zh-CN" sz="2400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</m:d>
                    <m:r>
                      <a:rPr lang="en-CA" altLang="zh-CN" sz="2400" b="0" i="0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altLang="zh-CN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altLang="zh-CN" sz="24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altLang="zh-CN" sz="2400" i="1">
                                <a:latin typeface="Cambria Math" panose="02040503050406030204" pitchFamily="18" charset="0"/>
                              </a:rPr>
                              <m:t>𝑒</m:t>
                            </m:r>
                          </m:e>
                          <m:sup>
                            <m:sSubSup>
                              <m:sSubSupPr>
                                <m:ctrlPr>
                                  <a:rPr lang="en-US" altLang="zh-CN" sz="2400" i="1">
                                    <a:latin typeface="Cambria Math" panose="02040503050406030204" pitchFamily="18" charset="0"/>
                                    <a:ea typeface="微软雅黑" panose="020B0503020204020204" pitchFamily="34" charset="-122"/>
                                  </a:rPr>
                                </m:ctrlPr>
                              </m:sSubSupPr>
                              <m:e>
                                <m:r>
                                  <a:rPr lang="zh-CN" altLang="en-US" sz="2400" b="1" i="1">
                                    <a:latin typeface="Cambria Math" panose="02040503050406030204" pitchFamily="18" charset="0"/>
                                    <a:ea typeface="微软雅黑" panose="020B0503020204020204" pitchFamily="34" charset="-122"/>
                                  </a:rPr>
                                  <m:t>𝝎</m:t>
                                </m:r>
                              </m:e>
                              <m:sub>
                                <m:r>
                                  <a:rPr lang="en-CA" altLang="zh-CN" sz="2400" i="1">
                                    <a:latin typeface="Cambria Math" panose="02040503050406030204" pitchFamily="18" charset="0"/>
                                    <a:ea typeface="微软雅黑" panose="020B0503020204020204" pitchFamily="34" charset="-122"/>
                                  </a:rPr>
                                  <m:t>𝑖</m:t>
                                </m:r>
                              </m:sub>
                              <m:sup>
                                <m:r>
                                  <a:rPr lang="en-US" altLang="zh-CN" sz="2400" i="1">
                                    <a:latin typeface="Cambria Math" panose="02040503050406030204" pitchFamily="18" charset="0"/>
                                    <a:ea typeface="微软雅黑" panose="020B0503020204020204" pitchFamily="34" charset="-122"/>
                                  </a:rPr>
                                  <m:t>𝑇</m:t>
                                </m:r>
                              </m:sup>
                            </m:sSubSup>
                            <m:r>
                              <a:rPr lang="en-CA" altLang="zh-CN" sz="2400" b="1" i="1">
                                <a:latin typeface="Cambria Math" panose="02040503050406030204" pitchFamily="18" charset="0"/>
                              </a:rPr>
                              <m:t>𝒙</m:t>
                            </m:r>
                          </m:sup>
                        </m:sSup>
                      </m:num>
                      <m:den>
                        <m:nary>
                          <m:naryPr>
                            <m:chr m:val="∑"/>
                            <m:ctrlPr>
                              <a:rPr lang="en-US" altLang="zh-CN" sz="2400" i="1">
                                <a:latin typeface="Cambria Math" panose="02040503050406030204" pitchFamily="18" charset="0"/>
                              </a:rPr>
                            </m:ctrlPr>
                          </m:naryPr>
                          <m:sub>
                            <m:r>
                              <a:rPr lang="en-CA" altLang="zh-CN" sz="2400" i="1">
                                <a:latin typeface="Cambria Math" panose="02040503050406030204" pitchFamily="18" charset="0"/>
                              </a:rPr>
                              <m:t>𝑗</m:t>
                            </m:r>
                            <m:r>
                              <a:rPr lang="en-US" altLang="zh-CN" sz="2400" i="1">
                                <a:latin typeface="Cambria Math" panose="02040503050406030204" pitchFamily="18" charset="0"/>
                              </a:rPr>
                              <m:t>=1</m:t>
                            </m:r>
                          </m:sub>
                          <m:sup>
                            <m:r>
                              <a:rPr lang="en-US" altLang="zh-CN" sz="2400" i="1">
                                <a:latin typeface="Cambria Math" panose="02040503050406030204" pitchFamily="18" charset="0"/>
                              </a:rPr>
                              <m:t>𝑘</m:t>
                            </m:r>
                          </m:sup>
                          <m:e>
                            <m:sSup>
                              <m:sSupPr>
                                <m:ctrlPr>
                                  <a:rPr lang="en-US" altLang="zh-CN" sz="2400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altLang="zh-CN" sz="2400" i="1">
                                    <a:latin typeface="Cambria Math" panose="02040503050406030204" pitchFamily="18" charset="0"/>
                                  </a:rPr>
                                  <m:t>𝑒</m:t>
                                </m:r>
                              </m:e>
                              <m:sup>
                                <m:sSubSup>
                                  <m:sSubSupPr>
                                    <m:ctrlPr>
                                      <a:rPr lang="en-US" altLang="zh-CN" sz="2400" i="1">
                                        <a:latin typeface="Cambria Math" panose="02040503050406030204" pitchFamily="18" charset="0"/>
                                        <a:ea typeface="微软雅黑" panose="020B0503020204020204" pitchFamily="34" charset="-122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zh-CN" altLang="en-US" sz="2400" b="1" i="1">
                                        <a:latin typeface="Cambria Math" panose="02040503050406030204" pitchFamily="18" charset="0"/>
                                        <a:ea typeface="微软雅黑" panose="020B0503020204020204" pitchFamily="34" charset="-122"/>
                                      </a:rPr>
                                      <m:t>𝝎</m:t>
                                    </m:r>
                                  </m:e>
                                  <m:sub>
                                    <m:r>
                                      <a:rPr lang="en-CA" altLang="zh-CN" sz="2400" i="1">
                                        <a:latin typeface="Cambria Math" panose="02040503050406030204" pitchFamily="18" charset="0"/>
                                        <a:ea typeface="微软雅黑" panose="020B0503020204020204" pitchFamily="34" charset="-122"/>
                                      </a:rPr>
                                      <m:t>𝑗</m:t>
                                    </m:r>
                                  </m:sub>
                                  <m:sup>
                                    <m:r>
                                      <a:rPr lang="en-US" altLang="zh-CN" sz="2400" i="1">
                                        <a:latin typeface="Cambria Math" panose="02040503050406030204" pitchFamily="18" charset="0"/>
                                        <a:ea typeface="微软雅黑" panose="020B0503020204020204" pitchFamily="34" charset="-122"/>
                                      </a:rPr>
                                      <m:t>𝑇</m:t>
                                    </m:r>
                                  </m:sup>
                                </m:sSubSup>
                                <m:r>
                                  <a:rPr lang="en-CA" altLang="zh-CN" sz="2400" b="1" i="1">
                                    <a:latin typeface="Cambria Math" panose="02040503050406030204" pitchFamily="18" charset="0"/>
                                  </a:rPr>
                                  <m:t>𝒙</m:t>
                                </m:r>
                              </m:sup>
                            </m:sSup>
                          </m:e>
                        </m:nary>
                      </m:den>
                    </m:f>
                  </m:oMath>
                </a14:m>
                <a:r>
                  <a:rPr lang="zh-CN" altLang="en-US" sz="2400" dirty="0">
                    <a:latin typeface="Cambria Math" panose="02040503050406030204" pitchFamily="18" charset="0"/>
                    <a:ea typeface="微软雅黑" panose="020B0503020204020204" pitchFamily="34" charset="-122"/>
                  </a:rPr>
                  <a:t>，则</a:t>
                </a:r>
                <a:endParaRPr lang="en-CA" altLang="zh-CN" sz="2400" dirty="0">
                  <a:latin typeface="Cambria Math" panose="02040503050406030204" pitchFamily="18" charset="0"/>
                  <a:ea typeface="微软雅黑" panose="020B0503020204020204" pitchFamily="34" charset="-122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CA" altLang="zh-CN" sz="2400" i="1"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𝐿</m:t>
                      </m:r>
                      <m:r>
                        <a:rPr lang="en-US" altLang="zh-CN" sz="2400" i="1"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=</m:t>
                      </m:r>
                      <m:r>
                        <a:rPr lang="en-CA" altLang="zh-CN" sz="2400" i="1"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−</m:t>
                      </m:r>
                      <m:nary>
                        <m:naryPr>
                          <m:chr m:val="∑"/>
                          <m:limLoc m:val="subSup"/>
                          <m:ctrlPr>
                            <a:rPr lang="en-US" altLang="zh-CN" sz="2400" i="1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naryPr>
                        <m:sub>
                          <m:r>
                            <m:rPr>
                              <m:brk m:alnAt="25"/>
                            </m:rPr>
                            <a:rPr lang="en-CA" altLang="zh-CN" sz="2400" i="1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𝑖</m:t>
                          </m:r>
                          <m:r>
                            <a:rPr lang="en-CA" altLang="zh-CN" sz="2400" i="1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=1</m:t>
                          </m:r>
                        </m:sub>
                        <m:sup>
                          <m:r>
                            <a:rPr lang="en-CA" altLang="zh-CN" sz="2400" i="1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𝑘</m:t>
                          </m:r>
                        </m:sup>
                        <m:e>
                          <m:sSub>
                            <m:sSubPr>
                              <m:ctrlPr>
                                <a:rPr lang="en-CA" altLang="zh-CN" sz="2400" i="1"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</m:ctrlPr>
                            </m:sSubPr>
                            <m:e>
                              <m:r>
                                <a:rPr lang="en-CA" altLang="zh-CN" sz="2400" b="0" i="1"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en-CA" altLang="zh-CN" sz="2400" i="1"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𝑖</m:t>
                              </m:r>
                            </m:sub>
                          </m:sSub>
                          <m:func>
                            <m:funcPr>
                              <m:ctrlPr>
                                <a:rPr lang="en-CA" altLang="zh-CN" sz="2400" i="1"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  <m:brk m:alnAt="7"/>
                                </m:rPr>
                                <a:rPr lang="en-CA" altLang="zh-CN" sz="2400"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l</m:t>
                              </m:r>
                              <m:r>
                                <m:rPr>
                                  <m:sty m:val="p"/>
                                </m:rPr>
                                <a:rPr lang="en-CA" altLang="zh-CN" sz="2400"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og</m:t>
                              </m:r>
                            </m:fName>
                            <m:e>
                              <m:d>
                                <m:dPr>
                                  <m:ctrlPr>
                                    <a:rPr lang="en-CA" altLang="zh-CN" sz="2400" i="1"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</a:rPr>
                                  </m:ctrlPr>
                                </m:dPr>
                                <m:e>
                                  <m:r>
                                    <a:rPr lang="en-CA" altLang="zh-CN" sz="2400" i="1"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</a:rPr>
                                    <m:t>𝑝</m:t>
                                  </m:r>
                                  <m:d>
                                    <m:dPr>
                                      <m:ctrlPr>
                                        <a:rPr lang="en-CA" altLang="zh-CN" sz="2400" i="1">
                                          <a:latin typeface="Cambria Math" panose="02040503050406030204" pitchFamily="18" charset="0"/>
                                          <a:ea typeface="微软雅黑" panose="020B0503020204020204" pitchFamily="34" charset="-122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CA" altLang="zh-CN" sz="2400" i="1">
                                          <a:latin typeface="Cambria Math" panose="02040503050406030204" pitchFamily="18" charset="0"/>
                                          <a:ea typeface="微软雅黑" panose="020B0503020204020204" pitchFamily="34" charset="-122"/>
                                        </a:rPr>
                                        <m:t>𝑌</m:t>
                                      </m:r>
                                      <m:r>
                                        <a:rPr lang="en-CA" altLang="zh-CN" sz="2400" i="1">
                                          <a:latin typeface="Cambria Math" panose="02040503050406030204" pitchFamily="18" charset="0"/>
                                          <a:ea typeface="微软雅黑" panose="020B0503020204020204" pitchFamily="34" charset="-122"/>
                                        </a:rPr>
                                        <m:t>=</m:t>
                                      </m:r>
                                      <m:r>
                                        <a:rPr lang="en-CA" altLang="zh-CN" sz="2400" i="1">
                                          <a:latin typeface="Cambria Math" panose="02040503050406030204" pitchFamily="18" charset="0"/>
                                          <a:ea typeface="微软雅黑" panose="020B0503020204020204" pitchFamily="34" charset="-122"/>
                                        </a:rPr>
                                        <m:t>𝑖</m:t>
                                      </m:r>
                                    </m:e>
                                    <m:e>
                                      <m:r>
                                        <m:rPr>
                                          <m:brk m:alnAt="7"/>
                                        </m:rPr>
                                        <a:rPr lang="en-CA" altLang="zh-CN" sz="2400" b="1" i="1">
                                          <a:latin typeface="Cambria Math" panose="02040503050406030204" pitchFamily="18" charset="0"/>
                                          <a:ea typeface="微软雅黑" panose="020B0503020204020204" pitchFamily="34" charset="-122"/>
                                        </a:rPr>
                                        <m:t>𝒙</m:t>
                                      </m:r>
                                      <m:r>
                                        <m:rPr>
                                          <m:brk m:alnAt="7"/>
                                        </m:rPr>
                                        <a:rPr lang="en-CA" altLang="zh-CN" sz="2400" i="1">
                                          <a:latin typeface="Cambria Math" panose="02040503050406030204" pitchFamily="18" charset="0"/>
                                          <a:ea typeface="微软雅黑" panose="020B0503020204020204" pitchFamily="34" charset="-122"/>
                                        </a:rPr>
                                        <m:t>;</m:t>
                                      </m:r>
                                      <m:r>
                                        <a:rPr lang="zh-CN" altLang="en-US" sz="2400">
                                          <a:latin typeface="Cambria Math" panose="02040503050406030204" pitchFamily="18" charset="0"/>
                                        </a:rPr>
                                        <m:t>𝝎</m:t>
                                      </m:r>
                                    </m:e>
                                  </m:d>
                                </m:e>
                              </m:d>
                            </m:e>
                          </m:func>
                        </m:e>
                      </m:nary>
                      <m:r>
                        <a:rPr lang="en-CA" altLang="zh-CN" sz="2400" b="0" i="1" dirty="0" smtClean="0"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=</m:t>
                      </m:r>
                      <m:r>
                        <a:rPr lang="en-CA" altLang="zh-CN" sz="2400" i="1"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−</m:t>
                      </m:r>
                      <m:nary>
                        <m:naryPr>
                          <m:chr m:val="∑"/>
                          <m:limLoc m:val="subSup"/>
                          <m:ctrlPr>
                            <a:rPr lang="en-US" altLang="zh-CN" sz="2400" i="1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naryPr>
                        <m:sub>
                          <m:r>
                            <m:rPr>
                              <m:brk m:alnAt="25"/>
                            </m:rPr>
                            <a:rPr lang="en-CA" altLang="zh-CN" sz="2400" i="1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𝑖</m:t>
                          </m:r>
                          <m:r>
                            <a:rPr lang="en-CA" altLang="zh-CN" sz="2400" i="1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=1</m:t>
                          </m:r>
                        </m:sub>
                        <m:sup>
                          <m:r>
                            <a:rPr lang="en-CA" altLang="zh-CN" sz="2400" i="1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𝑘</m:t>
                          </m:r>
                        </m:sup>
                        <m:e>
                          <m:sSub>
                            <m:sSubPr>
                              <m:ctrlPr>
                                <a:rPr lang="en-CA" altLang="zh-CN" sz="2400" i="1"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</m:ctrlPr>
                            </m:sSubPr>
                            <m:e>
                              <m:r>
                                <a:rPr lang="en-CA" altLang="zh-CN" sz="2400" b="0" i="1"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en-CA" altLang="zh-CN" sz="2400" i="1"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𝑖</m:t>
                              </m:r>
                            </m:sub>
                          </m:sSub>
                          <m:func>
                            <m:funcPr>
                              <m:ctrlPr>
                                <a:rPr lang="en-CA" altLang="zh-CN" sz="2400" i="1"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  <m:brk m:alnAt="7"/>
                                </m:rPr>
                                <a:rPr lang="en-CA" altLang="zh-CN" sz="2400"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l</m:t>
                              </m:r>
                              <m:r>
                                <m:rPr>
                                  <m:sty m:val="p"/>
                                </m:rPr>
                                <a:rPr lang="en-CA" altLang="zh-CN" sz="2400"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og</m:t>
                              </m:r>
                            </m:fName>
                            <m:e>
                              <m:d>
                                <m:dPr>
                                  <m:ctrlPr>
                                    <a:rPr lang="en-CA" altLang="zh-CN" sz="2400" i="1"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</a:rPr>
                                  </m:ctrlPr>
                                </m:dPr>
                                <m:e>
                                  <m:f>
                                    <m:fPr>
                                      <m:ctrlPr>
                                        <a:rPr lang="en-US" altLang="zh-CN" sz="24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sSup>
                                        <m:sSupPr>
                                          <m:ctrlPr>
                                            <a:rPr lang="en-US" altLang="zh-CN" sz="24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US" altLang="zh-CN" sz="2400" i="1">
                                              <a:latin typeface="Cambria Math" panose="02040503050406030204" pitchFamily="18" charset="0"/>
                                            </a:rPr>
                                            <m:t>𝑒</m:t>
                                          </m:r>
                                        </m:e>
                                        <m:sup>
                                          <m:sSubSup>
                                            <m:sSubSupPr>
                                              <m:ctrlPr>
                                                <a:rPr lang="en-US" altLang="zh-CN" sz="2400" i="1">
                                                  <a:latin typeface="Cambria Math" panose="02040503050406030204" pitchFamily="18" charset="0"/>
                                                  <a:ea typeface="微软雅黑" panose="020B0503020204020204" pitchFamily="34" charset="-122"/>
                                                </a:rPr>
                                              </m:ctrlPr>
                                            </m:sSubSupPr>
                                            <m:e>
                                              <m:r>
                                                <a:rPr lang="zh-CN" altLang="en-US" sz="2400" b="1" i="1">
                                                  <a:latin typeface="Cambria Math" panose="02040503050406030204" pitchFamily="18" charset="0"/>
                                                  <a:ea typeface="微软雅黑" panose="020B0503020204020204" pitchFamily="34" charset="-122"/>
                                                </a:rPr>
                                                <m:t>𝝎</m:t>
                                              </m:r>
                                            </m:e>
                                            <m:sub>
                                              <m:r>
                                                <a:rPr lang="en-CA" altLang="zh-CN" sz="2400" b="0" i="1" smtClean="0">
                                                  <a:latin typeface="Cambria Math" panose="02040503050406030204" pitchFamily="18" charset="0"/>
                                                  <a:ea typeface="微软雅黑" panose="020B0503020204020204" pitchFamily="34" charset="-122"/>
                                                </a:rPr>
                                                <m:t>𝑖</m:t>
                                              </m:r>
                                            </m:sub>
                                            <m:sup>
                                              <m:r>
                                                <a:rPr lang="en-US" altLang="zh-CN" sz="2400" i="1">
                                                  <a:latin typeface="Cambria Math" panose="02040503050406030204" pitchFamily="18" charset="0"/>
                                                  <a:ea typeface="微软雅黑" panose="020B0503020204020204" pitchFamily="34" charset="-122"/>
                                                </a:rPr>
                                                <m:t>𝑇</m:t>
                                              </m:r>
                                            </m:sup>
                                          </m:sSubSup>
                                          <m:r>
                                            <a:rPr lang="en-CA" altLang="zh-CN" sz="2400" b="1" i="1" smtClean="0">
                                              <a:latin typeface="Cambria Math" panose="02040503050406030204" pitchFamily="18" charset="0"/>
                                            </a:rPr>
                                            <m:t>𝒙</m:t>
                                          </m:r>
                                        </m:sup>
                                      </m:sSup>
                                    </m:num>
                                    <m:den>
                                      <m:nary>
                                        <m:naryPr>
                                          <m:chr m:val="∑"/>
                                          <m:ctrlPr>
                                            <a:rPr lang="en-US" altLang="zh-CN" sz="24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naryPr>
                                        <m:sub>
                                          <m:r>
                                            <a:rPr lang="en-CA" altLang="zh-CN" sz="2400" b="0" i="1" smtClean="0">
                                              <a:latin typeface="Cambria Math" panose="02040503050406030204" pitchFamily="18" charset="0"/>
                                            </a:rPr>
                                            <m:t>𝑗</m:t>
                                          </m:r>
                                          <m:r>
                                            <a:rPr lang="en-US" altLang="zh-CN" sz="2400" i="1">
                                              <a:latin typeface="Cambria Math" panose="02040503050406030204" pitchFamily="18" charset="0"/>
                                            </a:rPr>
                                            <m:t>=1</m:t>
                                          </m:r>
                                        </m:sub>
                                        <m:sup>
                                          <m:r>
                                            <a:rPr lang="en-US" altLang="zh-CN" sz="2400" i="1">
                                              <a:latin typeface="Cambria Math" panose="02040503050406030204" pitchFamily="18" charset="0"/>
                                            </a:rPr>
                                            <m:t>𝑘</m:t>
                                          </m:r>
                                        </m:sup>
                                        <m:e>
                                          <m:sSup>
                                            <m:sSupPr>
                                              <m:ctrlPr>
                                                <a:rPr lang="en-US" altLang="zh-CN" sz="2400" i="1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pPr>
                                            <m:e>
                                              <m:r>
                                                <a:rPr lang="en-US" altLang="zh-CN" sz="2400" i="1">
                                                  <a:latin typeface="Cambria Math" panose="02040503050406030204" pitchFamily="18" charset="0"/>
                                                </a:rPr>
                                                <m:t>𝑒</m:t>
                                              </m:r>
                                            </m:e>
                                            <m:sup>
                                              <m:sSubSup>
                                                <m:sSubSupPr>
                                                  <m:ctrlPr>
                                                    <a:rPr lang="en-US" altLang="zh-CN" sz="2400" i="1">
                                                      <a:latin typeface="Cambria Math" panose="02040503050406030204" pitchFamily="18" charset="0"/>
                                                      <a:ea typeface="微软雅黑" panose="020B0503020204020204" pitchFamily="34" charset="-122"/>
                                                    </a:rPr>
                                                  </m:ctrlPr>
                                                </m:sSubSupPr>
                                                <m:e>
                                                  <m:r>
                                                    <a:rPr lang="zh-CN" altLang="en-US" sz="2400" b="1" i="1">
                                                      <a:latin typeface="Cambria Math" panose="02040503050406030204" pitchFamily="18" charset="0"/>
                                                      <a:ea typeface="微软雅黑" panose="020B0503020204020204" pitchFamily="34" charset="-122"/>
                                                    </a:rPr>
                                                    <m:t>𝝎</m:t>
                                                  </m:r>
                                                </m:e>
                                                <m:sub>
                                                  <m:r>
                                                    <a:rPr lang="en-CA" altLang="zh-CN" sz="2400" i="1">
                                                      <a:latin typeface="Cambria Math" panose="02040503050406030204" pitchFamily="18" charset="0"/>
                                                      <a:ea typeface="微软雅黑" panose="020B0503020204020204" pitchFamily="34" charset="-122"/>
                                                    </a:rPr>
                                                    <m:t>𝑗</m:t>
                                                  </m:r>
                                                </m:sub>
                                                <m:sup>
                                                  <m:r>
                                                    <a:rPr lang="en-US" altLang="zh-CN" sz="2400" i="1">
                                                      <a:latin typeface="Cambria Math" panose="02040503050406030204" pitchFamily="18" charset="0"/>
                                                      <a:ea typeface="微软雅黑" panose="020B0503020204020204" pitchFamily="34" charset="-122"/>
                                                    </a:rPr>
                                                    <m:t>𝑇</m:t>
                                                  </m:r>
                                                </m:sup>
                                              </m:sSubSup>
                                              <m:r>
                                                <a:rPr lang="en-CA" altLang="zh-CN" sz="2400" b="1" i="1" smtClean="0">
                                                  <a:latin typeface="Cambria Math" panose="02040503050406030204" pitchFamily="18" charset="0"/>
                                                </a:rPr>
                                                <m:t>𝒙</m:t>
                                              </m:r>
                                            </m:sup>
                                          </m:sSup>
                                        </m:e>
                                      </m:nary>
                                    </m:den>
                                  </m:f>
                                </m:e>
                              </m:d>
                            </m:e>
                          </m:func>
                        </m:e>
                      </m:nary>
                    </m:oMath>
                  </m:oMathPara>
                </a14:m>
                <a:endParaRPr lang="en-CA" altLang="zh-CN" sz="2400" i="1" dirty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CA" altLang="zh-CN" sz="2400" b="0" i="1" smtClean="0">
                          <a:latin typeface="Cambria Math" panose="02040503050406030204" pitchFamily="18" charset="0"/>
                        </a:rPr>
                        <m:t>                            =</m:t>
                      </m:r>
                      <m:r>
                        <a:rPr lang="en-CA" altLang="zh-CN" sz="2400" i="1"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−</m:t>
                      </m:r>
                      <m:nary>
                        <m:naryPr>
                          <m:chr m:val="∑"/>
                          <m:limLoc m:val="subSup"/>
                          <m:ctrlPr>
                            <a:rPr lang="en-US" altLang="zh-CN" sz="2400" i="1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naryPr>
                        <m:sub>
                          <m:r>
                            <m:rPr>
                              <m:brk m:alnAt="25"/>
                            </m:rPr>
                            <a:rPr lang="en-CA" altLang="zh-CN" sz="2400" i="1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𝑖</m:t>
                          </m:r>
                          <m:r>
                            <a:rPr lang="en-CA" altLang="zh-CN" sz="2400" i="1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=1</m:t>
                          </m:r>
                        </m:sub>
                        <m:sup>
                          <m:r>
                            <a:rPr lang="en-CA" altLang="zh-CN" sz="2400" i="1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𝑘</m:t>
                          </m:r>
                        </m:sup>
                        <m:e>
                          <m:sSub>
                            <m:sSubPr>
                              <m:ctrlPr>
                                <a:rPr lang="en-CA" altLang="zh-CN" sz="2400" i="1"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</m:ctrlPr>
                            </m:sSubPr>
                            <m:e>
                              <m:r>
                                <a:rPr lang="en-CA" altLang="zh-CN" sz="2400" b="0" i="1" smtClean="0"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en-CA" altLang="zh-CN" sz="2400" i="1"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𝑖</m:t>
                              </m:r>
                            </m:sub>
                          </m:sSub>
                          <m:sSubSup>
                            <m:sSubSupPr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</m:ctrlPr>
                            </m:sSubSupPr>
                            <m:e>
                              <m:r>
                                <a:rPr lang="zh-CN" altLang="en-US" sz="2400" b="1" i="1"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𝝎</m:t>
                              </m:r>
                            </m:e>
                            <m:sub>
                              <m:r>
                                <a:rPr lang="en-CA" altLang="zh-CN" sz="2400" i="1"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𝑖</m:t>
                              </m:r>
                            </m:sub>
                            <m:sup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𝑇</m:t>
                              </m:r>
                            </m:sup>
                          </m:sSubSup>
                          <m:r>
                            <a:rPr lang="en-CA" altLang="zh-CN" sz="2400" b="1" i="1">
                              <a:latin typeface="Cambria Math" panose="02040503050406030204" pitchFamily="18" charset="0"/>
                            </a:rPr>
                            <m:t>𝒙</m:t>
                          </m:r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+</m:t>
                          </m:r>
                          <m:func>
                            <m:funcPr>
                              <m:ctrlPr>
                                <a:rPr lang="en-CA" altLang="zh-CN" sz="2400" i="1"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  <m:brk m:alnAt="7"/>
                                </m:rPr>
                                <a:rPr lang="en-CA" altLang="zh-CN" sz="2400"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l</m:t>
                              </m:r>
                              <m:r>
                                <m:rPr>
                                  <m:sty m:val="p"/>
                                </m:rPr>
                                <a:rPr lang="en-CA" altLang="zh-CN" sz="2400"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og</m:t>
                              </m:r>
                            </m:fName>
                            <m:e>
                              <m:d>
                                <m:dPr>
                                  <m:ctrlPr>
                                    <a:rPr lang="en-CA" altLang="zh-CN" sz="2400" i="1"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</a:rPr>
                                  </m:ctrlPr>
                                </m:dPr>
                                <m:e>
                                  <m:nary>
                                    <m:naryPr>
                                      <m:chr m:val="∑"/>
                                      <m:ctrlPr>
                                        <a:rPr lang="en-US" altLang="zh-CN" sz="24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naryPr>
                                    <m:sub>
                                      <m:r>
                                        <a:rPr lang="en-CA" altLang="zh-CN" sz="2400" i="1">
                                          <a:latin typeface="Cambria Math" panose="02040503050406030204" pitchFamily="18" charset="0"/>
                                        </a:rPr>
                                        <m:t>𝑗</m:t>
                                      </m:r>
                                      <m:r>
                                        <a:rPr lang="en-US" altLang="zh-CN" sz="2400" i="1">
                                          <a:latin typeface="Cambria Math" panose="02040503050406030204" pitchFamily="18" charset="0"/>
                                        </a:rPr>
                                        <m:t>=1</m:t>
                                      </m:r>
                                    </m:sub>
                                    <m:sup>
                                      <m:r>
                                        <a:rPr lang="en-US" altLang="zh-CN" sz="2400" i="1">
                                          <a:latin typeface="Cambria Math" panose="02040503050406030204" pitchFamily="18" charset="0"/>
                                        </a:rPr>
                                        <m:t>𝑘</m:t>
                                      </m:r>
                                    </m:sup>
                                    <m:e>
                                      <m:sSup>
                                        <m:sSupPr>
                                          <m:ctrlPr>
                                            <a:rPr lang="en-US" altLang="zh-CN" sz="24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US" altLang="zh-CN" sz="2400" i="1">
                                              <a:latin typeface="Cambria Math" panose="02040503050406030204" pitchFamily="18" charset="0"/>
                                            </a:rPr>
                                            <m:t>𝑒</m:t>
                                          </m:r>
                                        </m:e>
                                        <m:sup>
                                          <m:sSubSup>
                                            <m:sSubSupPr>
                                              <m:ctrlPr>
                                                <a:rPr lang="en-US" altLang="zh-CN" sz="2400" i="1">
                                                  <a:latin typeface="Cambria Math" panose="02040503050406030204" pitchFamily="18" charset="0"/>
                                                  <a:ea typeface="微软雅黑" panose="020B0503020204020204" pitchFamily="34" charset="-122"/>
                                                </a:rPr>
                                              </m:ctrlPr>
                                            </m:sSubSupPr>
                                            <m:e>
                                              <m:r>
                                                <a:rPr lang="zh-CN" altLang="en-US" sz="2400" b="1" i="1">
                                                  <a:latin typeface="Cambria Math" panose="02040503050406030204" pitchFamily="18" charset="0"/>
                                                  <a:ea typeface="微软雅黑" panose="020B0503020204020204" pitchFamily="34" charset="-122"/>
                                                </a:rPr>
                                                <m:t>𝝎</m:t>
                                              </m:r>
                                            </m:e>
                                            <m:sub>
                                              <m:r>
                                                <a:rPr lang="en-CA" altLang="zh-CN" sz="2400" i="1">
                                                  <a:latin typeface="Cambria Math" panose="02040503050406030204" pitchFamily="18" charset="0"/>
                                                  <a:ea typeface="微软雅黑" panose="020B0503020204020204" pitchFamily="34" charset="-122"/>
                                                </a:rPr>
                                                <m:t>𝑗</m:t>
                                              </m:r>
                                            </m:sub>
                                            <m:sup>
                                              <m:r>
                                                <a:rPr lang="en-US" altLang="zh-CN" sz="2400" i="1">
                                                  <a:latin typeface="Cambria Math" panose="02040503050406030204" pitchFamily="18" charset="0"/>
                                                  <a:ea typeface="微软雅黑" panose="020B0503020204020204" pitchFamily="34" charset="-122"/>
                                                </a:rPr>
                                                <m:t>𝑇</m:t>
                                              </m:r>
                                            </m:sup>
                                          </m:sSubSup>
                                          <m:r>
                                            <a:rPr lang="en-CA" altLang="zh-CN" sz="2400" b="1" i="1">
                                              <a:latin typeface="Cambria Math" panose="02040503050406030204" pitchFamily="18" charset="0"/>
                                            </a:rPr>
                                            <m:t>𝒙</m:t>
                                          </m:r>
                                        </m:sup>
                                      </m:sSup>
                                    </m:e>
                                  </m:nary>
                                </m:e>
                              </m:d>
                            </m:e>
                          </m:func>
                        </m:e>
                      </m:nary>
                    </m:oMath>
                  </m:oMathPara>
                </a14:m>
                <a:endParaRPr lang="en-CA" altLang="zh-CN" sz="2400" i="1" dirty="0">
                  <a:latin typeface="Cambria Math" panose="02040503050406030204" pitchFamily="18" charset="0"/>
                  <a:ea typeface="微软雅黑" panose="020B0503020204020204" pitchFamily="34" charset="-122"/>
                </a:endParaRPr>
              </a:p>
            </p:txBody>
          </p:sp>
        </mc:Choice>
        <mc:Fallback xmlns="">
          <p:sp>
            <p:nvSpPr>
              <p:cNvPr id="15" name="矩形 14">
                <a:extLst>
                  <a:ext uri="{FF2B5EF4-FFF2-40B4-BE49-F238E27FC236}">
                    <a16:creationId xmlns:a16="http://schemas.microsoft.com/office/drawing/2014/main" id="{112450E2-5FDE-4159-B8A2-16C5A1B73DA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2220" y="819609"/>
                <a:ext cx="11476925" cy="5124480"/>
              </a:xfrm>
              <a:prstGeom prst="rect">
                <a:avLst/>
              </a:prstGeom>
              <a:blipFill>
                <a:blip r:embed="rId3"/>
                <a:stretch>
                  <a:fillRect l="-1540" t="-1784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3" name="直接连接符 12">
            <a:extLst>
              <a:ext uri="{FF2B5EF4-FFF2-40B4-BE49-F238E27FC236}">
                <a16:creationId xmlns:a16="http://schemas.microsoft.com/office/drawing/2014/main" id="{13880D3C-613E-4916-8D74-F467F2F56C12}"/>
              </a:ext>
            </a:extLst>
          </p:cNvPr>
          <p:cNvCxnSpPr>
            <a:cxnSpLocks/>
          </p:cNvCxnSpPr>
          <p:nvPr/>
        </p:nvCxnSpPr>
        <p:spPr>
          <a:xfrm>
            <a:off x="0" y="695771"/>
            <a:ext cx="12192000" cy="0"/>
          </a:xfrm>
          <a:prstGeom prst="line">
            <a:avLst/>
          </a:prstGeom>
          <a:ln w="50800">
            <a:gradFill flip="none" rotWithShape="1">
              <a:gsLst>
                <a:gs pos="0">
                  <a:srgbClr val="0000FF"/>
                </a:gs>
                <a:gs pos="100000">
                  <a:srgbClr val="A5D0FF"/>
                </a:gs>
              </a:gsLst>
              <a:lin ang="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文本框 4">
            <a:extLst>
              <a:ext uri="{FF2B5EF4-FFF2-40B4-BE49-F238E27FC236}">
                <a16:creationId xmlns:a16="http://schemas.microsoft.com/office/drawing/2014/main" id="{CEF491E8-1AE2-4C8D-B2D0-97CF57D40536}"/>
              </a:ext>
            </a:extLst>
          </p:cNvPr>
          <p:cNvSpPr txBox="1"/>
          <p:nvPr/>
        </p:nvSpPr>
        <p:spPr>
          <a:xfrm>
            <a:off x="359911" y="65112"/>
            <a:ext cx="76135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altLang="zh-CN" sz="3200" b="1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2. </a:t>
            </a:r>
            <a:r>
              <a:rPr lang="zh-CN" altLang="en-US" sz="3200" b="1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多类别逻辑回归模型</a:t>
            </a:r>
            <a:endParaRPr lang="en-CA" altLang="zh-CN" sz="3200" b="1" dirty="0">
              <a:solidFill>
                <a:srgbClr val="0A05D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06436264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15" name="矩形 14">
                <a:extLst>
                  <a:ext uri="{FF2B5EF4-FFF2-40B4-BE49-F238E27FC236}">
                    <a16:creationId xmlns:a16="http://schemas.microsoft.com/office/drawing/2014/main" id="{112450E2-5FDE-4159-B8A2-16C5A1B73DA3}"/>
                  </a:ext>
                </a:extLst>
              </p:cNvPr>
              <p:cNvSpPr/>
              <p:nvPr/>
            </p:nvSpPr>
            <p:spPr>
              <a:xfrm>
                <a:off x="292220" y="819609"/>
                <a:ext cx="11476925" cy="585506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marL="342900" indent="-342900">
                  <a:spcAft>
                    <a:spcPts val="600"/>
                  </a:spcAft>
                  <a:buFont typeface="Arial" panose="020B0604020202020204" pitchFamily="34" charset="0"/>
                  <a:buChar char="•"/>
                </a:pPr>
                <a:r>
                  <a:rPr lang="zh-CN" altLang="en-US" sz="2400" dirty="0">
                    <a:latin typeface="Cambria Math" panose="02040503050406030204" pitchFamily="18" charset="0"/>
                    <a:ea typeface="微软雅黑" panose="020B0503020204020204" pitchFamily="34" charset="-122"/>
                  </a:rPr>
                  <a:t>多分类问题的交叉熵损失函数为</a:t>
                </a:r>
                <a:endParaRPr lang="en-CA" altLang="zh-CN" sz="2400" dirty="0">
                  <a:latin typeface="Cambria Math" panose="02040503050406030204" pitchFamily="18" charset="0"/>
                  <a:ea typeface="微软雅黑" panose="020B0503020204020204" pitchFamily="34" charset="-122"/>
                </a:endParaRPr>
              </a:p>
              <a:p>
                <a:pPr>
                  <a:spcAft>
                    <a:spcPts val="12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altLang="zh-CN" sz="2400" i="1"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𝐿</m:t>
                      </m:r>
                      <m:r>
                        <a:rPr lang="en-CA" altLang="zh-CN" sz="2400" i="1"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=</m:t>
                      </m:r>
                      <m:d>
                        <m:dPr>
                          <m:begChr m:val="{"/>
                          <m:endChr m:val=""/>
                          <m:ctrlPr>
                            <a:rPr lang="en-CA" altLang="zh-CN" sz="2400" i="1" smtClean="0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en-CA" altLang="zh-CN" sz="2400" i="1"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CA" altLang="zh-CN" sz="2400" i="1">
                                    <a:latin typeface="Cambria Math" panose="02040503050406030204" pitchFamily="18" charset="0"/>
                                    <a:ea typeface="微软雅黑" panose="020B0503020204020204" pitchFamily="34" charset="-122"/>
                                  </a:rPr>
                                  <m:t>−</m:t>
                                </m:r>
                                <m:r>
                                  <m:rPr>
                                    <m:sty m:val="p"/>
                                    <m:brk m:alnAt="7"/>
                                  </m:rPr>
                                  <a:rPr lang="en-CA" altLang="zh-CN" sz="2400">
                                    <a:latin typeface="Cambria Math" panose="02040503050406030204" pitchFamily="18" charset="0"/>
                                    <a:ea typeface="微软雅黑" panose="020B0503020204020204" pitchFamily="34" charset="-122"/>
                                  </a:rPr>
                                  <m:t>l</m:t>
                                </m:r>
                                <m:r>
                                  <m:rPr>
                                    <m:sty m:val="p"/>
                                  </m:rPr>
                                  <a:rPr lang="en-CA" altLang="zh-CN" sz="2400">
                                    <a:latin typeface="Cambria Math" panose="02040503050406030204" pitchFamily="18" charset="0"/>
                                    <a:ea typeface="微软雅黑" panose="020B0503020204020204" pitchFamily="34" charset="-122"/>
                                  </a:rPr>
                                  <m:t>og</m:t>
                                </m:r>
                                <m:d>
                                  <m:dPr>
                                    <m:ctrlPr>
                                      <a:rPr lang="en-CA" altLang="zh-CN" sz="2400" i="1">
                                        <a:latin typeface="Cambria Math" panose="02040503050406030204" pitchFamily="18" charset="0"/>
                                        <a:ea typeface="微软雅黑" panose="020B0503020204020204" pitchFamily="34" charset="-122"/>
                                      </a:rPr>
                                    </m:ctrlPr>
                                  </m:dPr>
                                  <m:e>
                                    <m:r>
                                      <m:rPr>
                                        <m:brk m:alnAt="7"/>
                                      </m:rPr>
                                      <a:rPr lang="en-CA" altLang="zh-CN" sz="2400" i="1">
                                        <a:latin typeface="Cambria Math" panose="02040503050406030204" pitchFamily="18" charset="0"/>
                                        <a:ea typeface="微软雅黑" panose="020B0503020204020204" pitchFamily="34" charset="-122"/>
                                      </a:rPr>
                                      <m:t>𝑝</m:t>
                                    </m:r>
                                    <m:d>
                                      <m:dPr>
                                        <m:ctrlPr>
                                          <a:rPr lang="en-CA" altLang="zh-CN" sz="2400" i="1">
                                            <a:latin typeface="Cambria Math" panose="02040503050406030204" pitchFamily="18" charset="0"/>
                                            <a:ea typeface="微软雅黑" panose="020B0503020204020204" pitchFamily="34" charset="-122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en-CA" altLang="zh-CN" sz="2400" i="1">
                                            <a:latin typeface="Cambria Math" panose="02040503050406030204" pitchFamily="18" charset="0"/>
                                            <a:ea typeface="微软雅黑" panose="020B0503020204020204" pitchFamily="34" charset="-122"/>
                                          </a:rPr>
                                          <m:t>𝑌</m:t>
                                        </m:r>
                                        <m:r>
                                          <a:rPr lang="en-CA" altLang="zh-CN" sz="2400" i="1">
                                            <a:latin typeface="Cambria Math" panose="02040503050406030204" pitchFamily="18" charset="0"/>
                                            <a:ea typeface="微软雅黑" panose="020B0503020204020204" pitchFamily="34" charset="-122"/>
                                          </a:rPr>
                                          <m:t>=0</m:t>
                                        </m:r>
                                      </m:e>
                                      <m:e>
                                        <m:r>
                                          <m:rPr>
                                            <m:brk m:alnAt="7"/>
                                          </m:rPr>
                                          <a:rPr lang="en-CA" altLang="zh-CN" sz="2400" b="1" i="1">
                                            <a:latin typeface="Cambria Math" panose="02040503050406030204" pitchFamily="18" charset="0"/>
                                            <a:ea typeface="微软雅黑" panose="020B0503020204020204" pitchFamily="34" charset="-122"/>
                                          </a:rPr>
                                          <m:t>𝒙</m:t>
                                        </m:r>
                                        <m:r>
                                          <m:rPr>
                                            <m:brk m:alnAt="7"/>
                                          </m:rPr>
                                          <a:rPr lang="en-CA" altLang="zh-CN" sz="2400" i="1">
                                            <a:latin typeface="Cambria Math" panose="02040503050406030204" pitchFamily="18" charset="0"/>
                                            <a:ea typeface="微软雅黑" panose="020B0503020204020204" pitchFamily="34" charset="-122"/>
                                          </a:rPr>
                                          <m:t>;</m:t>
                                        </m:r>
                                        <m:r>
                                          <a:rPr lang="zh-CN" altLang="en-US" sz="2400">
                                            <a:latin typeface="Cambria Math" panose="02040503050406030204" pitchFamily="18" charset="0"/>
                                          </a:rPr>
                                          <m:t>𝝎</m:t>
                                        </m:r>
                                      </m:e>
                                    </m:d>
                                  </m:e>
                                </m:d>
                              </m:e>
                              <m:e/>
                              <m:e>
                                <m:r>
                                  <a:rPr lang="zh-CN" altLang="en-US" sz="2400" i="1">
                                    <a:latin typeface="Cambria Math" panose="02040503050406030204" pitchFamily="18" charset="0"/>
                                    <a:ea typeface="微软雅黑" panose="020B0503020204020204" pitchFamily="34" charset="-122"/>
                                  </a:rPr>
                                  <m:t>如果</m:t>
                                </m:r>
                                <m:r>
                                  <a:rPr lang="en-CA" altLang="zh-CN" sz="2400" i="1">
                                    <a:latin typeface="Cambria Math" panose="02040503050406030204" pitchFamily="18" charset="0"/>
                                    <a:ea typeface="微软雅黑" panose="020B0503020204020204" pitchFamily="34" charset="-122"/>
                                  </a:rPr>
                                  <m:t>𝑦</m:t>
                                </m:r>
                                <m:r>
                                  <a:rPr lang="en-CA" altLang="zh-CN" sz="2400" i="1">
                                    <a:latin typeface="Cambria Math" panose="02040503050406030204" pitchFamily="18" charset="0"/>
                                    <a:ea typeface="微软雅黑" panose="020B0503020204020204" pitchFamily="34" charset="-122"/>
                                  </a:rPr>
                                  <m:t>=0</m:t>
                                </m:r>
                              </m:e>
                            </m:mr>
                            <m:mr>
                              <m:e>
                                <m:r>
                                  <a:rPr lang="en-CA" altLang="zh-CN" sz="2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⋮</m:t>
                                </m:r>
                              </m:e>
                              <m:e/>
                              <m:e>
                                <m:r>
                                  <a:rPr lang="en-CA" altLang="zh-CN" sz="240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⋮</m:t>
                                </m:r>
                              </m:e>
                            </m:m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CA" altLang="zh-CN" sz="2400" i="1">
                                    <a:latin typeface="Cambria Math" panose="02040503050406030204" pitchFamily="18" charset="0"/>
                                    <a:ea typeface="微软雅黑" panose="020B0503020204020204" pitchFamily="34" charset="-122"/>
                                  </a:rPr>
                                  <m:t>−</m:t>
                                </m:r>
                                <m:r>
                                  <m:rPr>
                                    <m:sty m:val="p"/>
                                    <m:brk m:alnAt="7"/>
                                  </m:rPr>
                                  <a:rPr lang="en-CA" altLang="zh-CN" sz="2400">
                                    <a:latin typeface="Cambria Math" panose="02040503050406030204" pitchFamily="18" charset="0"/>
                                    <a:ea typeface="微软雅黑" panose="020B0503020204020204" pitchFamily="34" charset="-122"/>
                                  </a:rPr>
                                  <m:t>l</m:t>
                                </m:r>
                                <m:r>
                                  <m:rPr>
                                    <m:sty m:val="p"/>
                                  </m:rPr>
                                  <a:rPr lang="en-CA" altLang="zh-CN" sz="2400">
                                    <a:latin typeface="Cambria Math" panose="02040503050406030204" pitchFamily="18" charset="0"/>
                                    <a:ea typeface="微软雅黑" panose="020B0503020204020204" pitchFamily="34" charset="-122"/>
                                  </a:rPr>
                                  <m:t>og</m:t>
                                </m:r>
                                <m:func>
                                  <m:funcPr>
                                    <m:ctrlPr>
                                      <a:rPr lang="en-CA" altLang="zh-CN" sz="2400" i="1">
                                        <a:latin typeface="Cambria Math" panose="02040503050406030204" pitchFamily="18" charset="0"/>
                                        <a:ea typeface="微软雅黑" panose="020B0503020204020204" pitchFamily="34" charset="-122"/>
                                      </a:rPr>
                                    </m:ctrlPr>
                                  </m:funcPr>
                                  <m:fName>
                                    <m:d>
                                      <m:dPr>
                                        <m:ctrlPr>
                                          <a:rPr lang="en-CA" altLang="zh-CN" sz="2400" i="1">
                                            <a:latin typeface="Cambria Math" panose="02040503050406030204" pitchFamily="18" charset="0"/>
                                            <a:ea typeface="微软雅黑" panose="020B0503020204020204" pitchFamily="34" charset="-122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m:rPr>
                                            <m:brk m:alnAt="7"/>
                                          </m:rPr>
                                          <a:rPr lang="en-CA" altLang="zh-CN" sz="2400" i="1">
                                            <a:latin typeface="Cambria Math" panose="02040503050406030204" pitchFamily="18" charset="0"/>
                                            <a:ea typeface="微软雅黑" panose="020B0503020204020204" pitchFamily="34" charset="-122"/>
                                          </a:rPr>
                                          <m:t>𝑝</m:t>
                                        </m:r>
                                        <m:d>
                                          <m:dPr>
                                            <m:ctrlPr>
                                              <a:rPr lang="en-CA" altLang="zh-CN" sz="2400" i="1">
                                                <a:latin typeface="Cambria Math" panose="02040503050406030204" pitchFamily="18" charset="0"/>
                                                <a:ea typeface="微软雅黑" panose="020B0503020204020204" pitchFamily="34" charset="-122"/>
                                              </a:rPr>
                                            </m:ctrlPr>
                                          </m:dPr>
                                          <m:e>
                                            <m:r>
                                              <a:rPr lang="en-CA" altLang="zh-CN" sz="2400" i="1">
                                                <a:latin typeface="Cambria Math" panose="02040503050406030204" pitchFamily="18" charset="0"/>
                                                <a:ea typeface="微软雅黑" panose="020B0503020204020204" pitchFamily="34" charset="-122"/>
                                              </a:rPr>
                                              <m:t>𝑌</m:t>
                                            </m:r>
                                            <m:r>
                                              <a:rPr lang="en-CA" altLang="zh-CN" sz="2400" i="1">
                                                <a:latin typeface="Cambria Math" panose="02040503050406030204" pitchFamily="18" charset="0"/>
                                                <a:ea typeface="微软雅黑" panose="020B0503020204020204" pitchFamily="34" charset="-122"/>
                                              </a:rPr>
                                              <m:t>=</m:t>
                                            </m:r>
                                            <m:r>
                                              <a:rPr lang="en-CA" altLang="zh-CN" sz="2400" b="0" i="1" smtClean="0">
                                                <a:latin typeface="Cambria Math" panose="02040503050406030204" pitchFamily="18" charset="0"/>
                                                <a:ea typeface="微软雅黑" panose="020B0503020204020204" pitchFamily="34" charset="-122"/>
                                              </a:rPr>
                                              <m:t>𝑘</m:t>
                                            </m:r>
                                          </m:e>
                                          <m:e>
                                            <m:r>
                                              <m:rPr>
                                                <m:brk m:alnAt="7"/>
                                              </m:rPr>
                                              <a:rPr lang="en-CA" altLang="zh-CN" sz="2400" b="1" i="1">
                                                <a:latin typeface="Cambria Math" panose="02040503050406030204" pitchFamily="18" charset="0"/>
                                                <a:ea typeface="微软雅黑" panose="020B0503020204020204" pitchFamily="34" charset="-122"/>
                                              </a:rPr>
                                              <m:t>𝒙</m:t>
                                            </m:r>
                                            <m:r>
                                              <m:rPr>
                                                <m:brk m:alnAt="7"/>
                                              </m:rPr>
                                              <a:rPr lang="en-CA" altLang="zh-CN" sz="2400" i="1">
                                                <a:latin typeface="Cambria Math" panose="02040503050406030204" pitchFamily="18" charset="0"/>
                                                <a:ea typeface="微软雅黑" panose="020B0503020204020204" pitchFamily="34" charset="-122"/>
                                              </a:rPr>
                                              <m:t>;</m:t>
                                            </m:r>
                                            <m:r>
                                              <a:rPr lang="zh-CN" altLang="en-US" sz="2400">
                                                <a:latin typeface="Cambria Math" panose="02040503050406030204" pitchFamily="18" charset="0"/>
                                              </a:rPr>
                                              <m:t>𝝎</m:t>
                                            </m:r>
                                          </m:e>
                                        </m:d>
                                      </m:e>
                                    </m:d>
                                  </m:fName>
                                  <m:e/>
                                </m:func>
                              </m:e>
                              <m:e/>
                              <m:e>
                                <m:r>
                                  <a:rPr lang="zh-CN" altLang="en-US" sz="2400" i="1">
                                    <a:latin typeface="Cambria Math" panose="02040503050406030204" pitchFamily="18" charset="0"/>
                                    <a:ea typeface="微软雅黑" panose="020B0503020204020204" pitchFamily="34" charset="-122"/>
                                  </a:rPr>
                                  <m:t>如果</m:t>
                                </m:r>
                                <m:r>
                                  <a:rPr lang="en-CA" altLang="zh-CN" sz="2400" i="1">
                                    <a:latin typeface="Cambria Math" panose="02040503050406030204" pitchFamily="18" charset="0"/>
                                    <a:ea typeface="微软雅黑" panose="020B0503020204020204" pitchFamily="34" charset="-122"/>
                                  </a:rPr>
                                  <m:t>𝑦</m:t>
                                </m:r>
                                <m:r>
                                  <a:rPr lang="en-US" altLang="zh-CN" sz="2400" i="1">
                                    <a:latin typeface="Cambria Math" panose="02040503050406030204" pitchFamily="18" charset="0"/>
                                    <a:ea typeface="微软雅黑" panose="020B0503020204020204" pitchFamily="34" charset="-122"/>
                                  </a:rPr>
                                  <m:t>=</m:t>
                                </m:r>
                                <m:r>
                                  <a:rPr lang="en-CA" altLang="zh-CN" sz="2400" b="0" i="1" smtClean="0">
                                    <a:latin typeface="Cambria Math" panose="02040503050406030204" pitchFamily="18" charset="0"/>
                                    <a:ea typeface="微软雅黑" panose="020B0503020204020204" pitchFamily="34" charset="-122"/>
                                  </a:rPr>
                                  <m:t>𝑘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CA" altLang="zh-CN" sz="2400" dirty="0">
                  <a:latin typeface="Cambria Math" panose="02040503050406030204" pitchFamily="18" charset="0"/>
                  <a:ea typeface="微软雅黑" panose="020B0503020204020204" pitchFamily="34" charset="-122"/>
                </a:endParaRPr>
              </a:p>
              <a:p>
                <a:pPr marL="342900" indent="-342900">
                  <a:spcAft>
                    <a:spcPts val="1200"/>
                  </a:spcAft>
                  <a:buFont typeface="Arial" panose="020B0604020202020204" pitchFamily="34" charset="0"/>
                  <a:buChar char="•"/>
                </a:pPr>
                <a:r>
                  <a:rPr lang="zh-CN" altLang="en-US" sz="2400" dirty="0">
                    <a:latin typeface="Cambria Math" panose="02040503050406030204" pitchFamily="18" charset="0"/>
                    <a:ea typeface="微软雅黑" panose="020B0503020204020204" pitchFamily="34" charset="-122"/>
                  </a:rPr>
                  <a:t>多分类问题的交叉熵损失函数也可以写为</a:t>
                </a:r>
                <a14:m>
                  <m:oMath xmlns:m="http://schemas.openxmlformats.org/officeDocument/2006/math">
                    <m:r>
                      <a:rPr lang="en-CA" altLang="zh-CN" sz="2400" i="1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𝐿</m:t>
                    </m:r>
                    <m:r>
                      <a:rPr lang="en-US" altLang="zh-CN" sz="2400" i="1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=</m:t>
                    </m:r>
                    <m:r>
                      <a:rPr lang="en-CA" altLang="zh-CN" sz="2400" b="0" i="1" smtClean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−</m:t>
                    </m:r>
                    <m:nary>
                      <m:naryPr>
                        <m:chr m:val="∑"/>
                        <m:limLoc m:val="subSup"/>
                        <m:ctrlPr>
                          <a:rPr lang="en-US" altLang="zh-CN" sz="2400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naryPr>
                      <m:sub>
                        <m:r>
                          <m:rPr>
                            <m:brk m:alnAt="25"/>
                          </m:rPr>
                          <a:rPr lang="en-CA" altLang="zh-CN" sz="2400" b="0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𝑖</m:t>
                        </m:r>
                        <m:r>
                          <a:rPr lang="en-CA" altLang="zh-CN" sz="2400" b="0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=1</m:t>
                        </m:r>
                      </m:sub>
                      <m:sup>
                        <m:r>
                          <a:rPr lang="en-CA" altLang="zh-CN" sz="2400" b="0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𝑘</m:t>
                        </m:r>
                      </m:sup>
                      <m:e>
                        <m:sSub>
                          <m:sSubPr>
                            <m:ctrlPr>
                              <a:rPr lang="en-CA" altLang="zh-CN" sz="2400" b="0" i="1" smtClean="0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</m:ctrlPr>
                          </m:sSubPr>
                          <m:e>
                            <m:r>
                              <a:rPr lang="en-CA" altLang="zh-CN" sz="2400" b="0" i="1" smtClean="0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𝑦</m:t>
                            </m:r>
                          </m:e>
                          <m:sub>
                            <m:r>
                              <a:rPr lang="en-CA" altLang="zh-CN" sz="2400" b="0" i="1" smtClean="0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𝑖</m:t>
                            </m:r>
                          </m:sub>
                        </m:sSub>
                        <m:func>
                          <m:funcPr>
                            <m:ctrlPr>
                              <a:rPr lang="en-CA" altLang="zh-CN" sz="2400" i="1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  <m:brk m:alnAt="7"/>
                              </m:rPr>
                              <a:rPr lang="en-CA" altLang="zh-CN" sz="2400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l</m:t>
                            </m:r>
                            <m:r>
                              <m:rPr>
                                <m:sty m:val="p"/>
                              </m:rPr>
                              <a:rPr lang="en-CA" altLang="zh-CN" sz="2400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og</m:t>
                            </m:r>
                          </m:fName>
                          <m:e>
                            <m:d>
                              <m:dPr>
                                <m:ctrlPr>
                                  <a:rPr lang="en-CA" altLang="zh-CN" sz="2400" i="1">
                                    <a:latin typeface="Cambria Math" panose="02040503050406030204" pitchFamily="18" charset="0"/>
                                    <a:ea typeface="微软雅黑" panose="020B0503020204020204" pitchFamily="34" charset="-122"/>
                                  </a:rPr>
                                </m:ctrlPr>
                              </m:dPr>
                              <m:e>
                                <m:r>
                                  <a:rPr lang="en-CA" altLang="zh-CN" sz="2400" i="1">
                                    <a:latin typeface="Cambria Math" panose="02040503050406030204" pitchFamily="18" charset="0"/>
                                    <a:ea typeface="微软雅黑" panose="020B0503020204020204" pitchFamily="34" charset="-122"/>
                                  </a:rPr>
                                  <m:t>𝑝</m:t>
                                </m:r>
                                <m:d>
                                  <m:dPr>
                                    <m:ctrlPr>
                                      <a:rPr lang="en-CA" altLang="zh-CN" sz="2400" i="1">
                                        <a:latin typeface="Cambria Math" panose="02040503050406030204" pitchFamily="18" charset="0"/>
                                        <a:ea typeface="微软雅黑" panose="020B0503020204020204" pitchFamily="34" charset="-122"/>
                                      </a:rPr>
                                    </m:ctrlPr>
                                  </m:dPr>
                                  <m:e>
                                    <m:r>
                                      <a:rPr lang="en-CA" altLang="zh-CN" sz="2400" i="1">
                                        <a:latin typeface="Cambria Math" panose="02040503050406030204" pitchFamily="18" charset="0"/>
                                        <a:ea typeface="微软雅黑" panose="020B0503020204020204" pitchFamily="34" charset="-122"/>
                                      </a:rPr>
                                      <m:t>𝑌</m:t>
                                    </m:r>
                                    <m:r>
                                      <a:rPr lang="en-CA" altLang="zh-CN" sz="2400" i="1">
                                        <a:latin typeface="Cambria Math" panose="02040503050406030204" pitchFamily="18" charset="0"/>
                                        <a:ea typeface="微软雅黑" panose="020B0503020204020204" pitchFamily="34" charset="-122"/>
                                      </a:rPr>
                                      <m:t>=</m:t>
                                    </m:r>
                                    <m:r>
                                      <a:rPr lang="en-CA" altLang="zh-CN" sz="2400" b="0" i="1" smtClean="0">
                                        <a:latin typeface="Cambria Math" panose="02040503050406030204" pitchFamily="18" charset="0"/>
                                        <a:ea typeface="微软雅黑" panose="020B0503020204020204" pitchFamily="34" charset="-122"/>
                                      </a:rPr>
                                      <m:t>𝑖</m:t>
                                    </m:r>
                                  </m:e>
                                  <m:e>
                                    <m:r>
                                      <m:rPr>
                                        <m:brk m:alnAt="7"/>
                                      </m:rPr>
                                      <a:rPr lang="en-CA" altLang="zh-CN" sz="2400" b="1" i="1">
                                        <a:latin typeface="Cambria Math" panose="02040503050406030204" pitchFamily="18" charset="0"/>
                                        <a:ea typeface="微软雅黑" panose="020B0503020204020204" pitchFamily="34" charset="-122"/>
                                      </a:rPr>
                                      <m:t>𝒙</m:t>
                                    </m:r>
                                    <m:r>
                                      <m:rPr>
                                        <m:brk m:alnAt="7"/>
                                      </m:rPr>
                                      <a:rPr lang="en-CA" altLang="zh-CN" sz="2400" i="1">
                                        <a:latin typeface="Cambria Math" panose="02040503050406030204" pitchFamily="18" charset="0"/>
                                        <a:ea typeface="微软雅黑" panose="020B0503020204020204" pitchFamily="34" charset="-122"/>
                                      </a:rPr>
                                      <m:t>;</m:t>
                                    </m:r>
                                    <m:r>
                                      <a:rPr lang="zh-CN" altLang="en-US" sz="2400">
                                        <a:latin typeface="Cambria Math" panose="02040503050406030204" pitchFamily="18" charset="0"/>
                                      </a:rPr>
                                      <m:t>𝝎</m:t>
                                    </m:r>
                                  </m:e>
                                </m:d>
                              </m:e>
                            </m:d>
                          </m:e>
                        </m:func>
                        <m:r>
                          <m:rPr>
                            <m:nor/>
                          </m:rPr>
                          <a:rPr lang="en-CA" altLang="zh-CN" sz="2400" dirty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 </m:t>
                        </m:r>
                      </m:e>
                    </m:nary>
                  </m:oMath>
                </a14:m>
                <a:endParaRPr lang="en-CA" altLang="zh-CN" sz="2400" dirty="0">
                  <a:latin typeface="Cambria Math" panose="02040503050406030204" pitchFamily="18" charset="0"/>
                  <a:ea typeface="微软雅黑" panose="020B0503020204020204" pitchFamily="34" charset="-122"/>
                </a:endParaRP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zh-CN" altLang="en-US" sz="2400" dirty="0">
                    <a:latin typeface="Cambria Math" panose="02040503050406030204" pitchFamily="18" charset="0"/>
                    <a:ea typeface="微软雅黑" panose="020B0503020204020204" pitchFamily="34" charset="-122"/>
                  </a:rPr>
                  <a:t>对于多逻辑回归有 </a:t>
                </a:r>
                <a14:m>
                  <m:oMath xmlns:m="http://schemas.openxmlformats.org/officeDocument/2006/math">
                    <m:r>
                      <a:rPr lang="en-US" altLang="zh-CN" sz="2400">
                        <a:latin typeface="Cambria Math" panose="02040503050406030204" pitchFamily="18" charset="0"/>
                      </a:rPr>
                      <m:t>𝑝</m:t>
                    </m:r>
                    <m:d>
                      <m:dPr>
                        <m:ctrlPr>
                          <a:rPr lang="en-US" altLang="zh-CN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sz="2400">
                            <a:latin typeface="Cambria Math" panose="02040503050406030204" pitchFamily="18" charset="0"/>
                          </a:rPr>
                          <m:t>𝑌</m:t>
                        </m:r>
                        <m:r>
                          <a:rPr lang="en-US" altLang="zh-CN" sz="240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CA" altLang="zh-CN" sz="24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e>
                      <m:e>
                        <m:r>
                          <a:rPr lang="en-US" altLang="zh-CN" sz="2400">
                            <a:latin typeface="Cambria Math" panose="02040503050406030204" pitchFamily="18" charset="0"/>
                          </a:rPr>
                          <m:t>𝒙</m:t>
                        </m:r>
                        <m:r>
                          <a:rPr lang="en-CA" altLang="zh-CN" sz="2400">
                            <a:latin typeface="Cambria Math" panose="02040503050406030204" pitchFamily="18" charset="0"/>
                          </a:rPr>
                          <m:t>;</m:t>
                        </m:r>
                        <m:r>
                          <a:rPr lang="en-CA" altLang="zh-CN" sz="2400" b="1" i="1" smtClean="0">
                            <a:latin typeface="Cambria Math" panose="02040503050406030204" pitchFamily="18" charset="0"/>
                          </a:rPr>
                          <m:t>𝑾</m:t>
                        </m:r>
                      </m:e>
                    </m:d>
                    <m:r>
                      <a:rPr lang="en-US" altLang="zh-CN" sz="240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CA" altLang="zh-CN" sz="2400" i="1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sSubPr>
                      <m:e>
                        <m:r>
                          <a:rPr lang="zh-CN" altLang="en-US" sz="2400">
                            <a:latin typeface="Cambria Math" panose="02040503050406030204" pitchFamily="18" charset="0"/>
                          </a:rPr>
                          <m:t>𝜎</m:t>
                        </m:r>
                      </m:e>
                      <m:sub>
                        <m:r>
                          <a:rPr lang="en-CA" altLang="zh-CN" sz="2400" i="1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𝑖</m:t>
                        </m:r>
                      </m:sub>
                    </m:sSub>
                    <m:r>
                      <a:rPr lang="zh-CN" altLang="en-US" sz="2400" i="1" smtClean="0">
                        <a:latin typeface="Cambria Math" panose="02040503050406030204" pitchFamily="18" charset="0"/>
                      </a:rPr>
                      <m:t> </m:t>
                    </m:r>
                    <m:d>
                      <m:dPr>
                        <m:ctrlPr>
                          <a:rPr lang="en-US" altLang="zh-CN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altLang="zh-CN" sz="24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CA" altLang="zh-CN" sz="2400" b="1" i="1" smtClean="0">
                                <a:latin typeface="Cambria Math" panose="02040503050406030204" pitchFamily="18" charset="0"/>
                              </a:rPr>
                              <m:t>𝑾</m:t>
                            </m:r>
                          </m:e>
                          <m:sup>
                            <m:r>
                              <a:rPr lang="en-US" altLang="zh-CN" sz="2400">
                                <a:latin typeface="Cambria Math" panose="02040503050406030204" pitchFamily="18" charset="0"/>
                              </a:rPr>
                              <m:t>𝑇</m:t>
                            </m:r>
                          </m:sup>
                        </m:sSup>
                        <m:r>
                          <a:rPr lang="en-US" altLang="zh-CN" sz="2400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</m:d>
                    <m:r>
                      <a:rPr lang="en-CA" altLang="zh-CN" sz="2400" b="0" i="0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altLang="zh-CN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altLang="zh-CN" sz="24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altLang="zh-CN" sz="2400" i="1">
                                <a:latin typeface="Cambria Math" panose="02040503050406030204" pitchFamily="18" charset="0"/>
                              </a:rPr>
                              <m:t>𝑒</m:t>
                            </m:r>
                          </m:e>
                          <m:sup>
                            <m:sSubSup>
                              <m:sSubSupPr>
                                <m:ctrlPr>
                                  <a:rPr lang="en-US" altLang="zh-CN" sz="2400" i="1">
                                    <a:latin typeface="Cambria Math" panose="02040503050406030204" pitchFamily="18" charset="0"/>
                                    <a:ea typeface="微软雅黑" panose="020B0503020204020204" pitchFamily="34" charset="-122"/>
                                  </a:rPr>
                                </m:ctrlPr>
                              </m:sSubSupPr>
                              <m:e>
                                <m:r>
                                  <a:rPr lang="zh-CN" altLang="en-US" sz="2400" b="1" i="1">
                                    <a:latin typeface="Cambria Math" panose="02040503050406030204" pitchFamily="18" charset="0"/>
                                    <a:ea typeface="微软雅黑" panose="020B0503020204020204" pitchFamily="34" charset="-122"/>
                                  </a:rPr>
                                  <m:t>𝝎</m:t>
                                </m:r>
                              </m:e>
                              <m:sub>
                                <m:r>
                                  <a:rPr lang="en-CA" altLang="zh-CN" sz="2400" i="1">
                                    <a:latin typeface="Cambria Math" panose="02040503050406030204" pitchFamily="18" charset="0"/>
                                    <a:ea typeface="微软雅黑" panose="020B0503020204020204" pitchFamily="34" charset="-122"/>
                                  </a:rPr>
                                  <m:t>𝑖</m:t>
                                </m:r>
                              </m:sub>
                              <m:sup>
                                <m:r>
                                  <a:rPr lang="en-US" altLang="zh-CN" sz="2400" i="1">
                                    <a:latin typeface="Cambria Math" panose="02040503050406030204" pitchFamily="18" charset="0"/>
                                    <a:ea typeface="微软雅黑" panose="020B0503020204020204" pitchFamily="34" charset="-122"/>
                                  </a:rPr>
                                  <m:t>𝑇</m:t>
                                </m:r>
                              </m:sup>
                            </m:sSubSup>
                            <m:r>
                              <a:rPr lang="en-CA" altLang="zh-CN" sz="2400" b="1" i="1">
                                <a:latin typeface="Cambria Math" panose="02040503050406030204" pitchFamily="18" charset="0"/>
                              </a:rPr>
                              <m:t>𝒙</m:t>
                            </m:r>
                          </m:sup>
                        </m:sSup>
                      </m:num>
                      <m:den>
                        <m:nary>
                          <m:naryPr>
                            <m:chr m:val="∑"/>
                            <m:ctrlPr>
                              <a:rPr lang="en-US" altLang="zh-CN" sz="2400" i="1">
                                <a:latin typeface="Cambria Math" panose="02040503050406030204" pitchFamily="18" charset="0"/>
                              </a:rPr>
                            </m:ctrlPr>
                          </m:naryPr>
                          <m:sub>
                            <m:r>
                              <a:rPr lang="en-CA" altLang="zh-CN" sz="2400" i="1">
                                <a:latin typeface="Cambria Math" panose="02040503050406030204" pitchFamily="18" charset="0"/>
                              </a:rPr>
                              <m:t>𝑗</m:t>
                            </m:r>
                            <m:r>
                              <a:rPr lang="en-US" altLang="zh-CN" sz="2400" i="1">
                                <a:latin typeface="Cambria Math" panose="02040503050406030204" pitchFamily="18" charset="0"/>
                              </a:rPr>
                              <m:t>=1</m:t>
                            </m:r>
                          </m:sub>
                          <m:sup>
                            <m:r>
                              <a:rPr lang="en-US" altLang="zh-CN" sz="2400" i="1">
                                <a:latin typeface="Cambria Math" panose="02040503050406030204" pitchFamily="18" charset="0"/>
                              </a:rPr>
                              <m:t>𝑘</m:t>
                            </m:r>
                          </m:sup>
                          <m:e>
                            <m:sSup>
                              <m:sSupPr>
                                <m:ctrlPr>
                                  <a:rPr lang="en-US" altLang="zh-CN" sz="2400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altLang="zh-CN" sz="2400" i="1">
                                    <a:latin typeface="Cambria Math" panose="02040503050406030204" pitchFamily="18" charset="0"/>
                                  </a:rPr>
                                  <m:t>𝑒</m:t>
                                </m:r>
                              </m:e>
                              <m:sup>
                                <m:sSubSup>
                                  <m:sSubSupPr>
                                    <m:ctrlPr>
                                      <a:rPr lang="en-US" altLang="zh-CN" sz="2400" i="1">
                                        <a:latin typeface="Cambria Math" panose="02040503050406030204" pitchFamily="18" charset="0"/>
                                        <a:ea typeface="微软雅黑" panose="020B0503020204020204" pitchFamily="34" charset="-122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zh-CN" altLang="en-US" sz="2400" b="1" i="1">
                                        <a:latin typeface="Cambria Math" panose="02040503050406030204" pitchFamily="18" charset="0"/>
                                        <a:ea typeface="微软雅黑" panose="020B0503020204020204" pitchFamily="34" charset="-122"/>
                                      </a:rPr>
                                      <m:t>𝝎</m:t>
                                    </m:r>
                                  </m:e>
                                  <m:sub>
                                    <m:r>
                                      <a:rPr lang="en-CA" altLang="zh-CN" sz="2400" i="1">
                                        <a:latin typeface="Cambria Math" panose="02040503050406030204" pitchFamily="18" charset="0"/>
                                        <a:ea typeface="微软雅黑" panose="020B0503020204020204" pitchFamily="34" charset="-122"/>
                                      </a:rPr>
                                      <m:t>𝑗</m:t>
                                    </m:r>
                                  </m:sub>
                                  <m:sup>
                                    <m:r>
                                      <a:rPr lang="en-US" altLang="zh-CN" sz="2400" i="1">
                                        <a:latin typeface="Cambria Math" panose="02040503050406030204" pitchFamily="18" charset="0"/>
                                        <a:ea typeface="微软雅黑" panose="020B0503020204020204" pitchFamily="34" charset="-122"/>
                                      </a:rPr>
                                      <m:t>𝑇</m:t>
                                    </m:r>
                                  </m:sup>
                                </m:sSubSup>
                                <m:r>
                                  <a:rPr lang="en-CA" altLang="zh-CN" sz="2400" b="1" i="1">
                                    <a:latin typeface="Cambria Math" panose="02040503050406030204" pitchFamily="18" charset="0"/>
                                  </a:rPr>
                                  <m:t>𝒙</m:t>
                                </m:r>
                              </m:sup>
                            </m:sSup>
                          </m:e>
                        </m:nary>
                      </m:den>
                    </m:f>
                  </m:oMath>
                </a14:m>
                <a:r>
                  <a:rPr lang="zh-CN" altLang="en-US" sz="2400" dirty="0">
                    <a:latin typeface="Cambria Math" panose="02040503050406030204" pitchFamily="18" charset="0"/>
                    <a:ea typeface="微软雅黑" panose="020B0503020204020204" pitchFamily="34" charset="-122"/>
                  </a:rPr>
                  <a:t>，则</a:t>
                </a:r>
                <a:endParaRPr lang="en-CA" altLang="zh-CN" sz="2400" dirty="0">
                  <a:latin typeface="Cambria Math" panose="02040503050406030204" pitchFamily="18" charset="0"/>
                  <a:ea typeface="微软雅黑" panose="020B0503020204020204" pitchFamily="34" charset="-122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CA" altLang="zh-CN" sz="2400" i="1"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𝐿</m:t>
                      </m:r>
                      <m:r>
                        <a:rPr lang="en-US" altLang="zh-CN" sz="2400" i="1"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=</m:t>
                      </m:r>
                      <m:r>
                        <a:rPr lang="en-CA" altLang="zh-CN" sz="2400" i="1"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−</m:t>
                      </m:r>
                      <m:nary>
                        <m:naryPr>
                          <m:chr m:val="∑"/>
                          <m:limLoc m:val="subSup"/>
                          <m:ctrlPr>
                            <a:rPr lang="en-US" altLang="zh-CN" sz="2400" i="1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naryPr>
                        <m:sub>
                          <m:r>
                            <m:rPr>
                              <m:brk m:alnAt="25"/>
                            </m:rPr>
                            <a:rPr lang="en-CA" altLang="zh-CN" sz="2400" i="1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𝑖</m:t>
                          </m:r>
                          <m:r>
                            <a:rPr lang="en-CA" altLang="zh-CN" sz="2400" i="1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=1</m:t>
                          </m:r>
                        </m:sub>
                        <m:sup>
                          <m:r>
                            <a:rPr lang="en-CA" altLang="zh-CN" sz="2400" i="1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𝑘</m:t>
                          </m:r>
                        </m:sup>
                        <m:e>
                          <m:sSub>
                            <m:sSubPr>
                              <m:ctrlPr>
                                <a:rPr lang="en-CA" altLang="zh-CN" sz="2400" i="1"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</m:ctrlPr>
                            </m:sSubPr>
                            <m:e>
                              <m:r>
                                <a:rPr lang="en-CA" altLang="zh-CN" sz="2400" b="0" i="1"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en-CA" altLang="zh-CN" sz="2400" i="1"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𝑖</m:t>
                              </m:r>
                            </m:sub>
                          </m:sSub>
                          <m:func>
                            <m:funcPr>
                              <m:ctrlPr>
                                <a:rPr lang="en-CA" altLang="zh-CN" sz="2400" i="1"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  <m:brk m:alnAt="7"/>
                                </m:rPr>
                                <a:rPr lang="en-CA" altLang="zh-CN" sz="2400"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l</m:t>
                              </m:r>
                              <m:r>
                                <m:rPr>
                                  <m:sty m:val="p"/>
                                </m:rPr>
                                <a:rPr lang="en-CA" altLang="zh-CN" sz="2400"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og</m:t>
                              </m:r>
                            </m:fName>
                            <m:e>
                              <m:d>
                                <m:dPr>
                                  <m:ctrlPr>
                                    <a:rPr lang="en-CA" altLang="zh-CN" sz="2400" i="1"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</a:rPr>
                                  </m:ctrlPr>
                                </m:dPr>
                                <m:e>
                                  <m:r>
                                    <a:rPr lang="en-CA" altLang="zh-CN" sz="2400" i="1"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</a:rPr>
                                    <m:t>𝑝</m:t>
                                  </m:r>
                                  <m:d>
                                    <m:dPr>
                                      <m:ctrlPr>
                                        <a:rPr lang="en-CA" altLang="zh-CN" sz="2400" i="1">
                                          <a:latin typeface="Cambria Math" panose="02040503050406030204" pitchFamily="18" charset="0"/>
                                          <a:ea typeface="微软雅黑" panose="020B0503020204020204" pitchFamily="34" charset="-122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CA" altLang="zh-CN" sz="2400" i="1">
                                          <a:latin typeface="Cambria Math" panose="02040503050406030204" pitchFamily="18" charset="0"/>
                                          <a:ea typeface="微软雅黑" panose="020B0503020204020204" pitchFamily="34" charset="-122"/>
                                        </a:rPr>
                                        <m:t>𝑌</m:t>
                                      </m:r>
                                      <m:r>
                                        <a:rPr lang="en-CA" altLang="zh-CN" sz="2400" i="1">
                                          <a:latin typeface="Cambria Math" panose="02040503050406030204" pitchFamily="18" charset="0"/>
                                          <a:ea typeface="微软雅黑" panose="020B0503020204020204" pitchFamily="34" charset="-122"/>
                                        </a:rPr>
                                        <m:t>=</m:t>
                                      </m:r>
                                      <m:r>
                                        <a:rPr lang="en-CA" altLang="zh-CN" sz="2400" i="1">
                                          <a:latin typeface="Cambria Math" panose="02040503050406030204" pitchFamily="18" charset="0"/>
                                          <a:ea typeface="微软雅黑" panose="020B0503020204020204" pitchFamily="34" charset="-122"/>
                                        </a:rPr>
                                        <m:t>𝑖</m:t>
                                      </m:r>
                                    </m:e>
                                    <m:e>
                                      <m:r>
                                        <m:rPr>
                                          <m:brk m:alnAt="7"/>
                                        </m:rPr>
                                        <a:rPr lang="en-CA" altLang="zh-CN" sz="2400" b="1" i="1">
                                          <a:latin typeface="Cambria Math" panose="02040503050406030204" pitchFamily="18" charset="0"/>
                                          <a:ea typeface="微软雅黑" panose="020B0503020204020204" pitchFamily="34" charset="-122"/>
                                        </a:rPr>
                                        <m:t>𝒙</m:t>
                                      </m:r>
                                      <m:r>
                                        <m:rPr>
                                          <m:brk m:alnAt="7"/>
                                        </m:rPr>
                                        <a:rPr lang="en-CA" altLang="zh-CN" sz="2400" i="1">
                                          <a:latin typeface="Cambria Math" panose="02040503050406030204" pitchFamily="18" charset="0"/>
                                          <a:ea typeface="微软雅黑" panose="020B0503020204020204" pitchFamily="34" charset="-122"/>
                                        </a:rPr>
                                        <m:t>;</m:t>
                                      </m:r>
                                      <m:r>
                                        <a:rPr lang="zh-CN" altLang="en-US" sz="2400">
                                          <a:latin typeface="Cambria Math" panose="02040503050406030204" pitchFamily="18" charset="0"/>
                                        </a:rPr>
                                        <m:t>𝝎</m:t>
                                      </m:r>
                                    </m:e>
                                  </m:d>
                                </m:e>
                              </m:d>
                            </m:e>
                          </m:func>
                        </m:e>
                      </m:nary>
                      <m:r>
                        <a:rPr lang="en-CA" altLang="zh-CN" sz="2400" b="0" i="1" dirty="0" smtClean="0"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=</m:t>
                      </m:r>
                      <m:r>
                        <a:rPr lang="en-CA" altLang="zh-CN" sz="2400" i="1"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−</m:t>
                      </m:r>
                      <m:nary>
                        <m:naryPr>
                          <m:chr m:val="∑"/>
                          <m:limLoc m:val="subSup"/>
                          <m:ctrlPr>
                            <a:rPr lang="en-US" altLang="zh-CN" sz="2400" i="1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naryPr>
                        <m:sub>
                          <m:r>
                            <m:rPr>
                              <m:brk m:alnAt="25"/>
                            </m:rPr>
                            <a:rPr lang="en-CA" altLang="zh-CN" sz="2400" i="1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𝑖</m:t>
                          </m:r>
                          <m:r>
                            <a:rPr lang="en-CA" altLang="zh-CN" sz="2400" i="1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=1</m:t>
                          </m:r>
                        </m:sub>
                        <m:sup>
                          <m:r>
                            <a:rPr lang="en-CA" altLang="zh-CN" sz="2400" i="1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𝑘</m:t>
                          </m:r>
                        </m:sup>
                        <m:e>
                          <m:sSub>
                            <m:sSubPr>
                              <m:ctrlPr>
                                <a:rPr lang="en-CA" altLang="zh-CN" sz="2400" i="1"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</m:ctrlPr>
                            </m:sSubPr>
                            <m:e>
                              <m:r>
                                <a:rPr lang="en-CA" altLang="zh-CN" sz="2400" b="0" i="1"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en-CA" altLang="zh-CN" sz="2400" i="1"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𝑖</m:t>
                              </m:r>
                            </m:sub>
                          </m:sSub>
                          <m:func>
                            <m:funcPr>
                              <m:ctrlPr>
                                <a:rPr lang="en-CA" altLang="zh-CN" sz="2400" i="1"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  <m:brk m:alnAt="7"/>
                                </m:rPr>
                                <a:rPr lang="en-CA" altLang="zh-CN" sz="2400"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l</m:t>
                              </m:r>
                              <m:r>
                                <m:rPr>
                                  <m:sty m:val="p"/>
                                </m:rPr>
                                <a:rPr lang="en-CA" altLang="zh-CN" sz="2400"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og</m:t>
                              </m:r>
                            </m:fName>
                            <m:e>
                              <m:d>
                                <m:dPr>
                                  <m:ctrlPr>
                                    <a:rPr lang="en-CA" altLang="zh-CN" sz="2400" i="1"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</a:rPr>
                                  </m:ctrlPr>
                                </m:dPr>
                                <m:e>
                                  <m:f>
                                    <m:fPr>
                                      <m:ctrlPr>
                                        <a:rPr lang="en-US" altLang="zh-CN" sz="24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sSup>
                                        <m:sSupPr>
                                          <m:ctrlPr>
                                            <a:rPr lang="en-US" altLang="zh-CN" sz="24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US" altLang="zh-CN" sz="2400" i="1">
                                              <a:latin typeface="Cambria Math" panose="02040503050406030204" pitchFamily="18" charset="0"/>
                                            </a:rPr>
                                            <m:t>𝑒</m:t>
                                          </m:r>
                                        </m:e>
                                        <m:sup>
                                          <m:sSubSup>
                                            <m:sSubSupPr>
                                              <m:ctrlPr>
                                                <a:rPr lang="en-US" altLang="zh-CN" sz="2400" i="1">
                                                  <a:latin typeface="Cambria Math" panose="02040503050406030204" pitchFamily="18" charset="0"/>
                                                  <a:ea typeface="微软雅黑" panose="020B0503020204020204" pitchFamily="34" charset="-122"/>
                                                </a:rPr>
                                              </m:ctrlPr>
                                            </m:sSubSupPr>
                                            <m:e>
                                              <m:r>
                                                <a:rPr lang="zh-CN" altLang="en-US" sz="2400" b="1" i="1">
                                                  <a:latin typeface="Cambria Math" panose="02040503050406030204" pitchFamily="18" charset="0"/>
                                                  <a:ea typeface="微软雅黑" panose="020B0503020204020204" pitchFamily="34" charset="-122"/>
                                                </a:rPr>
                                                <m:t>𝝎</m:t>
                                              </m:r>
                                            </m:e>
                                            <m:sub>
                                              <m:r>
                                                <a:rPr lang="en-CA" altLang="zh-CN" sz="2400" b="0" i="1" smtClean="0">
                                                  <a:latin typeface="Cambria Math" panose="02040503050406030204" pitchFamily="18" charset="0"/>
                                                  <a:ea typeface="微软雅黑" panose="020B0503020204020204" pitchFamily="34" charset="-122"/>
                                                </a:rPr>
                                                <m:t>𝑖</m:t>
                                              </m:r>
                                            </m:sub>
                                            <m:sup>
                                              <m:r>
                                                <a:rPr lang="en-US" altLang="zh-CN" sz="2400" i="1">
                                                  <a:latin typeface="Cambria Math" panose="02040503050406030204" pitchFamily="18" charset="0"/>
                                                  <a:ea typeface="微软雅黑" panose="020B0503020204020204" pitchFamily="34" charset="-122"/>
                                                </a:rPr>
                                                <m:t>𝑇</m:t>
                                              </m:r>
                                            </m:sup>
                                          </m:sSubSup>
                                          <m:r>
                                            <a:rPr lang="en-CA" altLang="zh-CN" sz="2400" b="1" i="1" smtClean="0">
                                              <a:latin typeface="Cambria Math" panose="02040503050406030204" pitchFamily="18" charset="0"/>
                                            </a:rPr>
                                            <m:t>𝒙</m:t>
                                          </m:r>
                                        </m:sup>
                                      </m:sSup>
                                    </m:num>
                                    <m:den>
                                      <m:nary>
                                        <m:naryPr>
                                          <m:chr m:val="∑"/>
                                          <m:ctrlPr>
                                            <a:rPr lang="en-US" altLang="zh-CN" sz="24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naryPr>
                                        <m:sub>
                                          <m:r>
                                            <a:rPr lang="en-CA" altLang="zh-CN" sz="2400" b="0" i="1" smtClean="0">
                                              <a:latin typeface="Cambria Math" panose="02040503050406030204" pitchFamily="18" charset="0"/>
                                            </a:rPr>
                                            <m:t>𝑗</m:t>
                                          </m:r>
                                          <m:r>
                                            <a:rPr lang="en-US" altLang="zh-CN" sz="2400" i="1">
                                              <a:latin typeface="Cambria Math" panose="02040503050406030204" pitchFamily="18" charset="0"/>
                                            </a:rPr>
                                            <m:t>=1</m:t>
                                          </m:r>
                                        </m:sub>
                                        <m:sup>
                                          <m:r>
                                            <a:rPr lang="en-US" altLang="zh-CN" sz="2400" i="1">
                                              <a:latin typeface="Cambria Math" panose="02040503050406030204" pitchFamily="18" charset="0"/>
                                            </a:rPr>
                                            <m:t>𝑘</m:t>
                                          </m:r>
                                        </m:sup>
                                        <m:e>
                                          <m:sSup>
                                            <m:sSupPr>
                                              <m:ctrlPr>
                                                <a:rPr lang="en-US" altLang="zh-CN" sz="2400" i="1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pPr>
                                            <m:e>
                                              <m:r>
                                                <a:rPr lang="en-US" altLang="zh-CN" sz="2400" i="1">
                                                  <a:latin typeface="Cambria Math" panose="02040503050406030204" pitchFamily="18" charset="0"/>
                                                </a:rPr>
                                                <m:t>𝑒</m:t>
                                              </m:r>
                                            </m:e>
                                            <m:sup>
                                              <m:sSubSup>
                                                <m:sSubSupPr>
                                                  <m:ctrlPr>
                                                    <a:rPr lang="en-US" altLang="zh-CN" sz="2400" i="1">
                                                      <a:latin typeface="Cambria Math" panose="02040503050406030204" pitchFamily="18" charset="0"/>
                                                      <a:ea typeface="微软雅黑" panose="020B0503020204020204" pitchFamily="34" charset="-122"/>
                                                    </a:rPr>
                                                  </m:ctrlPr>
                                                </m:sSubSupPr>
                                                <m:e>
                                                  <m:r>
                                                    <a:rPr lang="zh-CN" altLang="en-US" sz="2400" b="1" i="1">
                                                      <a:latin typeface="Cambria Math" panose="02040503050406030204" pitchFamily="18" charset="0"/>
                                                      <a:ea typeface="微软雅黑" panose="020B0503020204020204" pitchFamily="34" charset="-122"/>
                                                    </a:rPr>
                                                    <m:t>𝝎</m:t>
                                                  </m:r>
                                                </m:e>
                                                <m:sub>
                                                  <m:r>
                                                    <a:rPr lang="en-CA" altLang="zh-CN" sz="2400" i="1">
                                                      <a:latin typeface="Cambria Math" panose="02040503050406030204" pitchFamily="18" charset="0"/>
                                                      <a:ea typeface="微软雅黑" panose="020B0503020204020204" pitchFamily="34" charset="-122"/>
                                                    </a:rPr>
                                                    <m:t>𝑗</m:t>
                                                  </m:r>
                                                </m:sub>
                                                <m:sup>
                                                  <m:r>
                                                    <a:rPr lang="en-US" altLang="zh-CN" sz="2400" i="1">
                                                      <a:latin typeface="Cambria Math" panose="02040503050406030204" pitchFamily="18" charset="0"/>
                                                      <a:ea typeface="微软雅黑" panose="020B0503020204020204" pitchFamily="34" charset="-122"/>
                                                    </a:rPr>
                                                    <m:t>𝑇</m:t>
                                                  </m:r>
                                                </m:sup>
                                              </m:sSubSup>
                                              <m:r>
                                                <a:rPr lang="en-CA" altLang="zh-CN" sz="2400" b="1" i="1" smtClean="0">
                                                  <a:latin typeface="Cambria Math" panose="02040503050406030204" pitchFamily="18" charset="0"/>
                                                </a:rPr>
                                                <m:t>𝒙</m:t>
                                              </m:r>
                                            </m:sup>
                                          </m:sSup>
                                        </m:e>
                                      </m:nary>
                                    </m:den>
                                  </m:f>
                                </m:e>
                              </m:d>
                            </m:e>
                          </m:func>
                        </m:e>
                      </m:nary>
                    </m:oMath>
                  </m:oMathPara>
                </a14:m>
                <a:endParaRPr lang="en-CA" altLang="zh-CN" sz="2400" i="1" dirty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CA" altLang="zh-CN" sz="2400" b="0" i="1" smtClean="0">
                          <a:latin typeface="Cambria Math" panose="02040503050406030204" pitchFamily="18" charset="0"/>
                        </a:rPr>
                        <m:t>                            =</m:t>
                      </m:r>
                      <m:r>
                        <a:rPr lang="en-CA" altLang="zh-CN" sz="2400" i="1"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−</m:t>
                      </m:r>
                      <m:nary>
                        <m:naryPr>
                          <m:chr m:val="∑"/>
                          <m:limLoc m:val="subSup"/>
                          <m:ctrlPr>
                            <a:rPr lang="en-US" altLang="zh-CN" sz="2400" i="1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naryPr>
                        <m:sub>
                          <m:r>
                            <m:rPr>
                              <m:brk m:alnAt="25"/>
                            </m:rPr>
                            <a:rPr lang="en-CA" altLang="zh-CN" sz="2400" i="1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𝑖</m:t>
                          </m:r>
                          <m:r>
                            <a:rPr lang="en-CA" altLang="zh-CN" sz="2400" i="1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=1</m:t>
                          </m:r>
                        </m:sub>
                        <m:sup>
                          <m:r>
                            <a:rPr lang="en-CA" altLang="zh-CN" sz="2400" i="1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𝑘</m:t>
                          </m:r>
                        </m:sup>
                        <m:e>
                          <m:sSub>
                            <m:sSubPr>
                              <m:ctrlPr>
                                <a:rPr lang="en-CA" altLang="zh-CN" sz="2400" i="1"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</m:ctrlPr>
                            </m:sSubPr>
                            <m:e>
                              <m:r>
                                <a:rPr lang="en-CA" altLang="zh-CN" sz="2400" b="0" i="1" smtClean="0"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en-CA" altLang="zh-CN" sz="2400" i="1"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𝑖</m:t>
                              </m:r>
                            </m:sub>
                          </m:sSub>
                          <m:sSubSup>
                            <m:sSubSupPr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</m:ctrlPr>
                            </m:sSubSupPr>
                            <m:e>
                              <m:r>
                                <a:rPr lang="zh-CN" altLang="en-US" sz="2400" b="1" i="1"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𝝎</m:t>
                              </m:r>
                            </m:e>
                            <m:sub>
                              <m:r>
                                <a:rPr lang="en-CA" altLang="zh-CN" sz="2400" i="1"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𝑖</m:t>
                              </m:r>
                            </m:sub>
                            <m:sup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𝑇</m:t>
                              </m:r>
                            </m:sup>
                          </m:sSubSup>
                          <m:r>
                            <a:rPr lang="en-CA" altLang="zh-CN" sz="2400" b="1" i="1">
                              <a:latin typeface="Cambria Math" panose="02040503050406030204" pitchFamily="18" charset="0"/>
                            </a:rPr>
                            <m:t>𝒙</m:t>
                          </m:r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+</m:t>
                          </m:r>
                          <m:func>
                            <m:funcPr>
                              <m:ctrlPr>
                                <a:rPr lang="en-CA" altLang="zh-CN" sz="2400" i="1"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  <m:brk m:alnAt="7"/>
                                </m:rPr>
                                <a:rPr lang="en-CA" altLang="zh-CN" sz="2400"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l</m:t>
                              </m:r>
                              <m:r>
                                <m:rPr>
                                  <m:sty m:val="p"/>
                                </m:rPr>
                                <a:rPr lang="en-CA" altLang="zh-CN" sz="2400"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og</m:t>
                              </m:r>
                            </m:fName>
                            <m:e>
                              <m:d>
                                <m:dPr>
                                  <m:ctrlPr>
                                    <a:rPr lang="en-CA" altLang="zh-CN" sz="2400" i="1"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</a:rPr>
                                  </m:ctrlPr>
                                </m:dPr>
                                <m:e>
                                  <m:nary>
                                    <m:naryPr>
                                      <m:chr m:val="∑"/>
                                      <m:ctrlPr>
                                        <a:rPr lang="en-US" altLang="zh-CN" sz="24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naryPr>
                                    <m:sub>
                                      <m:r>
                                        <a:rPr lang="en-CA" altLang="zh-CN" sz="2400" i="1">
                                          <a:latin typeface="Cambria Math" panose="02040503050406030204" pitchFamily="18" charset="0"/>
                                        </a:rPr>
                                        <m:t>𝑗</m:t>
                                      </m:r>
                                      <m:r>
                                        <a:rPr lang="en-US" altLang="zh-CN" sz="2400" i="1">
                                          <a:latin typeface="Cambria Math" panose="02040503050406030204" pitchFamily="18" charset="0"/>
                                        </a:rPr>
                                        <m:t>=1</m:t>
                                      </m:r>
                                    </m:sub>
                                    <m:sup>
                                      <m:r>
                                        <a:rPr lang="en-US" altLang="zh-CN" sz="2400" i="1">
                                          <a:latin typeface="Cambria Math" panose="02040503050406030204" pitchFamily="18" charset="0"/>
                                        </a:rPr>
                                        <m:t>𝑘</m:t>
                                      </m:r>
                                    </m:sup>
                                    <m:e>
                                      <m:sSup>
                                        <m:sSupPr>
                                          <m:ctrlPr>
                                            <a:rPr lang="en-US" altLang="zh-CN" sz="24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US" altLang="zh-CN" sz="2400" i="1">
                                              <a:latin typeface="Cambria Math" panose="02040503050406030204" pitchFamily="18" charset="0"/>
                                            </a:rPr>
                                            <m:t>𝑒</m:t>
                                          </m:r>
                                        </m:e>
                                        <m:sup>
                                          <m:sSubSup>
                                            <m:sSubSupPr>
                                              <m:ctrlPr>
                                                <a:rPr lang="en-US" altLang="zh-CN" sz="2400" i="1">
                                                  <a:latin typeface="Cambria Math" panose="02040503050406030204" pitchFamily="18" charset="0"/>
                                                  <a:ea typeface="微软雅黑" panose="020B0503020204020204" pitchFamily="34" charset="-122"/>
                                                </a:rPr>
                                              </m:ctrlPr>
                                            </m:sSubSupPr>
                                            <m:e>
                                              <m:r>
                                                <a:rPr lang="zh-CN" altLang="en-US" sz="2400" b="1" i="1">
                                                  <a:latin typeface="Cambria Math" panose="02040503050406030204" pitchFamily="18" charset="0"/>
                                                  <a:ea typeface="微软雅黑" panose="020B0503020204020204" pitchFamily="34" charset="-122"/>
                                                </a:rPr>
                                                <m:t>𝝎</m:t>
                                              </m:r>
                                            </m:e>
                                            <m:sub>
                                              <m:r>
                                                <a:rPr lang="en-CA" altLang="zh-CN" sz="2400" i="1">
                                                  <a:latin typeface="Cambria Math" panose="02040503050406030204" pitchFamily="18" charset="0"/>
                                                  <a:ea typeface="微软雅黑" panose="020B0503020204020204" pitchFamily="34" charset="-122"/>
                                                </a:rPr>
                                                <m:t>𝑗</m:t>
                                              </m:r>
                                            </m:sub>
                                            <m:sup>
                                              <m:r>
                                                <a:rPr lang="en-US" altLang="zh-CN" sz="2400" i="1">
                                                  <a:latin typeface="Cambria Math" panose="02040503050406030204" pitchFamily="18" charset="0"/>
                                                  <a:ea typeface="微软雅黑" panose="020B0503020204020204" pitchFamily="34" charset="-122"/>
                                                </a:rPr>
                                                <m:t>𝑇</m:t>
                                              </m:r>
                                            </m:sup>
                                          </m:sSubSup>
                                          <m:r>
                                            <a:rPr lang="en-CA" altLang="zh-CN" sz="2400" b="1" i="1">
                                              <a:latin typeface="Cambria Math" panose="02040503050406030204" pitchFamily="18" charset="0"/>
                                            </a:rPr>
                                            <m:t>𝒙</m:t>
                                          </m:r>
                                        </m:sup>
                                      </m:sSup>
                                    </m:e>
                                  </m:nary>
                                </m:e>
                              </m:d>
                            </m:e>
                          </m:func>
                        </m:e>
                      </m:nary>
                    </m:oMath>
                  </m:oMathPara>
                </a14:m>
                <a:endParaRPr lang="en-CA" altLang="zh-CN" sz="2400" i="1" dirty="0">
                  <a:latin typeface="Cambria Math" panose="02040503050406030204" pitchFamily="18" charset="0"/>
                  <a:ea typeface="微软雅黑" panose="020B0503020204020204" pitchFamily="34" charset="-122"/>
                </a:endParaRPr>
              </a:p>
            </p:txBody>
          </p:sp>
        </mc:Choice>
        <mc:Fallback xmlns="">
          <p:sp>
            <p:nvSpPr>
              <p:cNvPr id="15" name="矩形 14">
                <a:extLst>
                  <a:ext uri="{FF2B5EF4-FFF2-40B4-BE49-F238E27FC236}">
                    <a16:creationId xmlns:a16="http://schemas.microsoft.com/office/drawing/2014/main" id="{112450E2-5FDE-4159-B8A2-16C5A1B73DA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2220" y="819609"/>
                <a:ext cx="11476925" cy="5855064"/>
              </a:xfrm>
              <a:prstGeom prst="rect">
                <a:avLst/>
              </a:prstGeom>
              <a:blipFill>
                <a:blip r:embed="rId3"/>
                <a:stretch>
                  <a:fillRect l="-1540" t="-1561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3" name="直接连接符 12">
            <a:extLst>
              <a:ext uri="{FF2B5EF4-FFF2-40B4-BE49-F238E27FC236}">
                <a16:creationId xmlns:a16="http://schemas.microsoft.com/office/drawing/2014/main" id="{13880D3C-613E-4916-8D74-F467F2F56C12}"/>
              </a:ext>
            </a:extLst>
          </p:cNvPr>
          <p:cNvCxnSpPr>
            <a:cxnSpLocks/>
          </p:cNvCxnSpPr>
          <p:nvPr/>
        </p:nvCxnSpPr>
        <p:spPr>
          <a:xfrm>
            <a:off x="0" y="695771"/>
            <a:ext cx="12192000" cy="0"/>
          </a:xfrm>
          <a:prstGeom prst="line">
            <a:avLst/>
          </a:prstGeom>
          <a:ln w="50800">
            <a:gradFill flip="none" rotWithShape="1">
              <a:gsLst>
                <a:gs pos="0">
                  <a:srgbClr val="0000FF"/>
                </a:gs>
                <a:gs pos="100000">
                  <a:srgbClr val="A5D0FF"/>
                </a:gs>
              </a:gsLst>
              <a:lin ang="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文本框 4">
            <a:extLst>
              <a:ext uri="{FF2B5EF4-FFF2-40B4-BE49-F238E27FC236}">
                <a16:creationId xmlns:a16="http://schemas.microsoft.com/office/drawing/2014/main" id="{CEF491E8-1AE2-4C8D-B2D0-97CF57D40536}"/>
              </a:ext>
            </a:extLst>
          </p:cNvPr>
          <p:cNvSpPr txBox="1"/>
          <p:nvPr/>
        </p:nvSpPr>
        <p:spPr>
          <a:xfrm>
            <a:off x="359911" y="65112"/>
            <a:ext cx="76135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altLang="zh-CN" sz="3200" b="1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2. </a:t>
            </a:r>
            <a:r>
              <a:rPr lang="zh-CN" altLang="en-US" sz="3200" b="1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多类别逻辑回归模型</a:t>
            </a:r>
            <a:endParaRPr lang="en-CA" altLang="zh-CN" sz="3200" b="1" dirty="0">
              <a:solidFill>
                <a:srgbClr val="0A05D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4250965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9" name="矩形: 圆角 8">
                <a:extLst>
                  <a:ext uri="{FF2B5EF4-FFF2-40B4-BE49-F238E27FC236}">
                    <a16:creationId xmlns:a16="http://schemas.microsoft.com/office/drawing/2014/main" id="{4F6C67A6-4BC8-4E3C-907D-536D349EE390}"/>
                  </a:ext>
                </a:extLst>
              </p:cNvPr>
              <p:cNvSpPr/>
              <p:nvPr/>
            </p:nvSpPr>
            <p:spPr>
              <a:xfrm>
                <a:off x="145479" y="758380"/>
                <a:ext cx="11838039" cy="1322343"/>
              </a:xfrm>
              <a:prstGeom prst="roundRect">
                <a:avLst/>
              </a:prstGeom>
              <a:solidFill>
                <a:srgbClr val="A8EFC6"/>
              </a:solidFill>
              <a:ln>
                <a:solidFill>
                  <a:srgbClr val="A8EFC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altLang="zh-CN" sz="24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𝐿</m:t>
                      </m:r>
                      <m:d>
                        <m:dPr>
                          <m:ctrlPr>
                            <a:rPr lang="en-US" altLang="zh-CN" sz="2400" b="1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CN" sz="24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𝑾</m:t>
                          </m:r>
                        </m:e>
                      </m:d>
                      <m:r>
                        <a:rPr lang="en-US" altLang="zh-CN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altLang="zh-CN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CA" altLang="zh-CN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CA" altLang="zh-CN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CA" altLang="zh-CN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den>
                      </m:f>
                      <m:nary>
                        <m:naryPr>
                          <m:chr m:val="∑"/>
                          <m:ctrlPr>
                            <a:rPr lang="en-US" altLang="zh-CN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altLang="zh-CN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altLang="zh-CN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altLang="zh-CN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en-US" altLang="zh-CN" sz="2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nary>
                                <m:naryPr>
                                  <m:chr m:val="∑"/>
                                  <m:ctrlPr>
                                    <a:rPr lang="en-US" altLang="zh-CN" sz="24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naryPr>
                                <m:sub>
                                  <m:r>
                                    <m:rPr>
                                      <m:brk m:alnAt="23"/>
                                    </m:rPr>
                                    <a:rPr lang="en-US" altLang="zh-CN" sz="24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𝑗</m:t>
                                  </m:r>
                                  <m:r>
                                    <a:rPr lang="en-US" altLang="zh-CN" sz="24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=1</m:t>
                                  </m:r>
                                </m:sub>
                                <m:sup>
                                  <m:r>
                                    <a:rPr lang="en-US" altLang="zh-CN" sz="24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</m:sup>
                                <m:e>
                                  <m:sSub>
                                    <m:sSubPr>
                                      <m:ctrlPr>
                                        <a:rPr lang="en-US" altLang="zh-CN" sz="2400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altLang="zh-CN" sz="2400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𝑦</m:t>
                                      </m:r>
                                    </m:e>
                                    <m:sub>
                                      <m:r>
                                        <a:rPr lang="en-US" altLang="zh-CN" sz="2400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𝑖𝑗</m:t>
                                      </m:r>
                                    </m:sub>
                                  </m:sSub>
                                  <m:sSubSup>
                                    <m:sSubSupPr>
                                      <m:ctrlPr>
                                        <a:rPr lang="en-US" altLang="zh-CN" sz="2400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ea typeface="微软雅黑" panose="020B0503020204020204" pitchFamily="34" charset="-122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zh-CN" altLang="en-US" sz="2400" b="1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ea typeface="微软雅黑" panose="020B0503020204020204" pitchFamily="34" charset="-122"/>
                                        </a:rPr>
                                        <m:t>𝝎</m:t>
                                      </m:r>
                                    </m:e>
                                    <m:sub>
                                      <m:r>
                                        <a:rPr lang="en-CA" altLang="zh-CN" sz="2400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ea typeface="微软雅黑" panose="020B0503020204020204" pitchFamily="34" charset="-122"/>
                                        </a:rPr>
                                        <m:t>𝑗</m:t>
                                      </m:r>
                                    </m:sub>
                                    <m:sup>
                                      <m:r>
                                        <a:rPr lang="en-US" altLang="zh-CN" sz="2400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ea typeface="微软雅黑" panose="020B0503020204020204" pitchFamily="34" charset="-122"/>
                                        </a:rPr>
                                        <m:t>𝑇</m:t>
                                      </m:r>
                                    </m:sup>
                                  </m:sSubSup>
                                  <m:sSub>
                                    <m:sSubPr>
                                      <m:ctrlPr>
                                        <a:rPr lang="en-US" altLang="zh-CN" sz="2400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altLang="zh-CN" sz="2400" b="1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𝒙</m:t>
                                      </m:r>
                                    </m:e>
                                    <m:sub>
                                      <m:r>
                                        <a:rPr lang="en-US" altLang="zh-CN" sz="2400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</m:e>
                              </m:nary>
                              <m:r>
                                <a:rPr lang="en-CA" altLang="zh-CN" sz="2400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m:rPr>
                                  <m:sty m:val="p"/>
                                </m:rPr>
                                <a:rPr lang="en-US" altLang="zh-CN" sz="24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log</m:t>
                              </m:r>
                              <m:d>
                                <m:dPr>
                                  <m:ctrlPr>
                                    <a:rPr lang="en-US" altLang="zh-CN" sz="24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nary>
                                    <m:naryPr>
                                      <m:chr m:val="∑"/>
                                      <m:ctrlPr>
                                        <a:rPr lang="en-US" altLang="zh-CN" sz="2400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naryPr>
                                    <m:sub>
                                      <m:r>
                                        <a:rPr lang="en-CA" altLang="zh-CN" sz="2400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𝑗</m:t>
                                      </m:r>
                                      <m:r>
                                        <a:rPr lang="en-US" altLang="zh-CN" sz="2400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=1</m:t>
                                      </m:r>
                                    </m:sub>
                                    <m:sup>
                                      <m:r>
                                        <a:rPr lang="en-US" altLang="zh-CN" sz="2400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𝑘</m:t>
                                      </m:r>
                                    </m:sup>
                                    <m:e>
                                      <m:sSup>
                                        <m:sSupPr>
                                          <m:ctrlPr>
                                            <a:rPr lang="en-US" altLang="zh-CN" sz="2400" i="1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US" altLang="zh-CN" sz="2400" i="1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𝑒</m:t>
                                          </m:r>
                                        </m:e>
                                        <m:sup>
                                          <m:sSubSup>
                                            <m:sSubSupPr>
                                              <m:ctrlPr>
                                                <a:rPr lang="en-US" altLang="zh-CN" sz="2400" i="1">
                                                  <a:solidFill>
                                                    <a:schemeClr val="tx1"/>
                                                  </a:solidFill>
                                                  <a:latin typeface="Cambria Math" panose="02040503050406030204" pitchFamily="18" charset="0"/>
                                                  <a:ea typeface="微软雅黑" panose="020B0503020204020204" pitchFamily="34" charset="-122"/>
                                                </a:rPr>
                                              </m:ctrlPr>
                                            </m:sSubSupPr>
                                            <m:e>
                                              <m:r>
                                                <a:rPr lang="zh-CN" altLang="en-US" sz="2400" b="1" i="1">
                                                  <a:solidFill>
                                                    <a:schemeClr val="tx1"/>
                                                  </a:solidFill>
                                                  <a:latin typeface="Cambria Math" panose="02040503050406030204" pitchFamily="18" charset="0"/>
                                                  <a:ea typeface="微软雅黑" panose="020B0503020204020204" pitchFamily="34" charset="-122"/>
                                                </a:rPr>
                                                <m:t>𝝎</m:t>
                                              </m:r>
                                            </m:e>
                                            <m:sub>
                                              <m:r>
                                                <a:rPr lang="en-CA" altLang="zh-CN" sz="2400" i="1">
                                                  <a:solidFill>
                                                    <a:schemeClr val="tx1"/>
                                                  </a:solidFill>
                                                  <a:latin typeface="Cambria Math" panose="02040503050406030204" pitchFamily="18" charset="0"/>
                                                  <a:ea typeface="微软雅黑" panose="020B0503020204020204" pitchFamily="34" charset="-122"/>
                                                </a:rPr>
                                                <m:t>𝑗</m:t>
                                              </m:r>
                                            </m:sub>
                                            <m:sup>
                                              <m:r>
                                                <a:rPr lang="en-US" altLang="zh-CN" sz="2400" i="1">
                                                  <a:solidFill>
                                                    <a:schemeClr val="tx1"/>
                                                  </a:solidFill>
                                                  <a:latin typeface="Cambria Math" panose="02040503050406030204" pitchFamily="18" charset="0"/>
                                                  <a:ea typeface="微软雅黑" panose="020B0503020204020204" pitchFamily="34" charset="-122"/>
                                                </a:rPr>
                                                <m:t>𝑇</m:t>
                                              </m:r>
                                            </m:sup>
                                          </m:sSubSup>
                                          <m:sSub>
                                            <m:sSubPr>
                                              <m:ctrlPr>
                                                <a:rPr lang="en-US" altLang="zh-CN" sz="2400" i="1">
                                                  <a:solidFill>
                                                    <a:schemeClr val="tx1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en-US" altLang="zh-CN" sz="2400" b="1" i="1">
                                                  <a:solidFill>
                                                    <a:schemeClr val="tx1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  <m:t>𝒙</m:t>
                                              </m:r>
                                            </m:e>
                                            <m:sub>
                                              <m:r>
                                                <a:rPr lang="en-US" altLang="zh-CN" sz="2400" i="1">
                                                  <a:solidFill>
                                                    <a:schemeClr val="tx1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  <m:t>𝑖</m:t>
                                              </m:r>
                                            </m:sub>
                                          </m:sSub>
                                        </m:sup>
                                      </m:sSup>
                                    </m:e>
                                  </m:nary>
                                </m:e>
                              </m:d>
                              <m:r>
                                <a:rPr lang="en-US" altLang="zh-CN" sz="2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⁡</m:t>
                              </m:r>
                            </m:e>
                          </m:d>
                        </m:e>
                      </m:nary>
                    </m:oMath>
                  </m:oMathPara>
                </a14:m>
                <a:endParaRPr lang="en-US" altLang="zh-CN" sz="2400" i="1" dirty="0">
                  <a:solidFill>
                    <a:schemeClr val="tx1"/>
                  </a:solidFill>
                  <a:latin typeface="Cambria Math" panose="02040503050406030204" pitchFamily="18" charset="0"/>
                  <a:ea typeface="微软雅黑" panose="020B0503020204020204" pitchFamily="34" charset="-122"/>
                </a:endParaRPr>
              </a:p>
            </p:txBody>
          </p:sp>
        </mc:Choice>
        <mc:Fallback xmlns="">
          <p:sp>
            <p:nvSpPr>
              <p:cNvPr id="9" name="矩形: 圆角 8">
                <a:extLst>
                  <a:ext uri="{FF2B5EF4-FFF2-40B4-BE49-F238E27FC236}">
                    <a16:creationId xmlns:a16="http://schemas.microsoft.com/office/drawing/2014/main" id="{4F6C67A6-4BC8-4E3C-907D-536D349EE39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5479" y="758380"/>
                <a:ext cx="11838039" cy="1322343"/>
              </a:xfrm>
              <a:prstGeom prst="round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solidFill>
                  <a:srgbClr val="A8EFC6"/>
                </a:solidFill>
              </a:ln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文本框 1">
                <a:extLst>
                  <a:ext uri="{FF2B5EF4-FFF2-40B4-BE49-F238E27FC236}">
                    <a16:creationId xmlns:a16="http://schemas.microsoft.com/office/drawing/2014/main" id="{55EBE90E-5D28-4357-B605-553936E4D5E9}"/>
                  </a:ext>
                </a:extLst>
              </p:cNvPr>
              <p:cNvSpPr txBox="1"/>
              <p:nvPr/>
            </p:nvSpPr>
            <p:spPr>
              <a:xfrm>
                <a:off x="145479" y="2143331"/>
                <a:ext cx="11572302" cy="43862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zh-CN" altLang="en-US" sz="2400" dirty="0">
                    <a:latin typeface="Calibri" panose="020F0502020204030204" pitchFamily="34" charset="0"/>
                    <a:ea typeface="微软雅黑" panose="020B0503020204020204" pitchFamily="34" charset="-122"/>
                    <a:cs typeface="Calibri" panose="020F0502020204030204" pitchFamily="34" charset="0"/>
                  </a:rPr>
                  <a:t>经验损失函数偏导数为</a:t>
                </a:r>
                <a:endParaRPr lang="en-US" altLang="zh-CN" sz="2400" dirty="0">
                  <a:latin typeface="Calibri" panose="020F0502020204030204" pitchFamily="34" charset="0"/>
                  <a:ea typeface="微软雅黑" panose="020B0503020204020204" pitchFamily="34" charset="-122"/>
                  <a:cs typeface="Calibri" panose="020F050202020403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altLang="zh-CN" sz="2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zh-CN" altLang="en-US" sz="2400" i="1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𝐿</m:t>
                          </m:r>
                          <m:r>
                            <a:rPr lang="en-US" altLang="zh-CN" sz="2400" b="1" i="1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altLang="zh-CN" sz="2400" b="1" i="1" smtClean="0">
                              <a:latin typeface="Cambria Math" panose="02040503050406030204" pitchFamily="18" charset="0"/>
                            </a:rPr>
                            <m:t>𝑾</m:t>
                          </m:r>
                          <m:r>
                            <a:rPr lang="en-US" altLang="zh-CN" sz="2400" b="1" i="1">
                              <a:latin typeface="Cambria Math" panose="02040503050406030204" pitchFamily="18" charset="0"/>
                            </a:rPr>
                            <m:t>)</m:t>
                          </m:r>
                        </m:num>
                        <m:den>
                          <m:r>
                            <a:rPr lang="zh-CN" altLang="en-US" sz="2400" i="1"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altLang="zh-CN" sz="24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zh-CN" altLang="en-US" sz="2400" b="1" i="1">
                                  <a:latin typeface="Cambria Math" panose="02040503050406030204" pitchFamily="18" charset="0"/>
                                </a:rPr>
                                <m:t>𝝎</m:t>
                              </m:r>
                            </m:e>
                            <m:sub>
                              <m:r>
                                <a:rPr lang="en-US" altLang="zh-CN" sz="2400" b="0" i="1" smtClean="0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sub>
                          </m:sSub>
                        </m:den>
                      </m:f>
                      <m:r>
                        <a:rPr lang="en-US" altLang="zh-CN" sz="24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CA" altLang="zh-CN" sz="24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CA" altLang="zh-CN" sz="2400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CA" altLang="zh-CN" sz="2400" i="1">
                              <a:latin typeface="Cambria Math" panose="02040503050406030204" pitchFamily="18" charset="0"/>
                            </a:rPr>
                            <m:t>𝑛</m:t>
                          </m:r>
                        </m:den>
                      </m:f>
                      <m:nary>
                        <m:naryPr>
                          <m:chr m:val="∑"/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altLang="zh-CN" sz="2400" i="1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  <m:e>
                          <m:d>
                            <m:dPr>
                              <m:ctrlPr>
                                <a:rPr lang="en-US" altLang="zh-CN" sz="240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  <m:sub>
                                  <m: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  <m:t>𝑖𝑠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2400" b="1" i="1">
                                      <a:latin typeface="Cambria Math" panose="02040503050406030204" pitchFamily="18" charset="0"/>
                                    </a:rPr>
                                    <m:t>𝒙</m:t>
                                  </m:r>
                                </m:e>
                                <m:sub>
                                  <m: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  <m:r>
                                <a:rPr lang="en-CA" altLang="zh-CN" sz="2400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f>
                                <m:fPr>
                                  <m:ctrlP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p>
                                    <m:sSupPr>
                                      <m:ctrlPr>
                                        <a:rPr lang="en-US" altLang="zh-CN" sz="24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altLang="zh-CN" sz="2400" i="1">
                                          <a:latin typeface="Cambria Math" panose="02040503050406030204" pitchFamily="18" charset="0"/>
                                        </a:rPr>
                                        <m:t>𝑒</m:t>
                                      </m:r>
                                    </m:e>
                                    <m:sup>
                                      <m:sSubSup>
                                        <m:sSubSupPr>
                                          <m:ctrlPr>
                                            <a:rPr lang="en-US" altLang="zh-CN" sz="2400" i="1">
                                              <a:latin typeface="Cambria Math" panose="02040503050406030204" pitchFamily="18" charset="0"/>
                                              <a:ea typeface="微软雅黑" panose="020B0503020204020204" pitchFamily="34" charset="-122"/>
                                            </a:rPr>
                                          </m:ctrlPr>
                                        </m:sSubSupPr>
                                        <m:e>
                                          <m:r>
                                            <a:rPr lang="zh-CN" altLang="en-US" sz="2400" b="1" i="1">
                                              <a:latin typeface="Cambria Math" panose="02040503050406030204" pitchFamily="18" charset="0"/>
                                              <a:ea typeface="微软雅黑" panose="020B0503020204020204" pitchFamily="34" charset="-122"/>
                                            </a:rPr>
                                            <m:t>𝝎</m:t>
                                          </m:r>
                                        </m:e>
                                        <m:sub>
                                          <m:r>
                                            <a:rPr lang="en-CA" altLang="zh-CN" sz="2400" i="1">
                                              <a:latin typeface="Cambria Math" panose="02040503050406030204" pitchFamily="18" charset="0"/>
                                              <a:ea typeface="微软雅黑" panose="020B0503020204020204" pitchFamily="34" charset="-122"/>
                                            </a:rPr>
                                            <m:t>𝑠</m:t>
                                          </m:r>
                                        </m:sub>
                                        <m:sup>
                                          <m:r>
                                            <a:rPr lang="en-US" altLang="zh-CN" sz="2400" i="1">
                                              <a:latin typeface="Cambria Math" panose="02040503050406030204" pitchFamily="18" charset="0"/>
                                              <a:ea typeface="微软雅黑" panose="020B0503020204020204" pitchFamily="34" charset="-122"/>
                                            </a:rPr>
                                            <m:t>𝑇</m:t>
                                          </m:r>
                                        </m:sup>
                                      </m:sSubSup>
                                      <m:sSub>
                                        <m:sSubPr>
                                          <m:ctrlPr>
                                            <a:rPr lang="en-US" altLang="zh-CN" sz="24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altLang="zh-CN" sz="2400" b="1" i="1">
                                              <a:latin typeface="Cambria Math" panose="02040503050406030204" pitchFamily="18" charset="0"/>
                                            </a:rPr>
                                            <m:t>𝒙</m:t>
                                          </m:r>
                                        </m:e>
                                        <m:sub>
                                          <m:r>
                                            <a:rPr lang="en-US" altLang="zh-CN" sz="2400" i="1">
                                              <a:latin typeface="Cambria Math" panose="02040503050406030204" pitchFamily="18" charset="0"/>
                                            </a:rPr>
                                            <m:t>𝑖</m:t>
                                          </m:r>
                                        </m:sub>
                                      </m:sSub>
                                    </m:sup>
                                  </m:sSup>
                                </m:num>
                                <m:den>
                                  <m:nary>
                                    <m:naryPr>
                                      <m:chr m:val="∑"/>
                                      <m:ctrlPr>
                                        <a:rPr lang="en-US" altLang="zh-CN" sz="24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naryPr>
                                    <m:sub>
                                      <m:r>
                                        <a:rPr lang="en-CA" altLang="zh-CN" sz="2400" i="1">
                                          <a:latin typeface="Cambria Math" panose="02040503050406030204" pitchFamily="18" charset="0"/>
                                        </a:rPr>
                                        <m:t>𝑗</m:t>
                                      </m:r>
                                      <m:r>
                                        <a:rPr lang="en-US" altLang="zh-CN" sz="2400" i="1">
                                          <a:latin typeface="Cambria Math" panose="02040503050406030204" pitchFamily="18" charset="0"/>
                                        </a:rPr>
                                        <m:t>=1</m:t>
                                      </m:r>
                                    </m:sub>
                                    <m:sup>
                                      <m:r>
                                        <a:rPr lang="en-US" altLang="zh-CN" sz="2400" i="1">
                                          <a:latin typeface="Cambria Math" panose="02040503050406030204" pitchFamily="18" charset="0"/>
                                        </a:rPr>
                                        <m:t>𝑘</m:t>
                                      </m:r>
                                    </m:sup>
                                    <m:e>
                                      <m:sSup>
                                        <m:sSupPr>
                                          <m:ctrlPr>
                                            <a:rPr lang="en-US" altLang="zh-CN" sz="24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US" altLang="zh-CN" sz="2400" i="1">
                                              <a:latin typeface="Cambria Math" panose="02040503050406030204" pitchFamily="18" charset="0"/>
                                            </a:rPr>
                                            <m:t>𝑒</m:t>
                                          </m:r>
                                        </m:e>
                                        <m:sup>
                                          <m:sSubSup>
                                            <m:sSubSupPr>
                                              <m:ctrlPr>
                                                <a:rPr lang="en-US" altLang="zh-CN" sz="2400" i="1">
                                                  <a:latin typeface="Cambria Math" panose="02040503050406030204" pitchFamily="18" charset="0"/>
                                                  <a:ea typeface="微软雅黑" panose="020B0503020204020204" pitchFamily="34" charset="-122"/>
                                                </a:rPr>
                                              </m:ctrlPr>
                                            </m:sSubSupPr>
                                            <m:e>
                                              <m:r>
                                                <a:rPr lang="zh-CN" altLang="en-US" sz="2400" b="1" i="1">
                                                  <a:latin typeface="Cambria Math" panose="02040503050406030204" pitchFamily="18" charset="0"/>
                                                  <a:ea typeface="微软雅黑" panose="020B0503020204020204" pitchFamily="34" charset="-122"/>
                                                </a:rPr>
                                                <m:t>𝝎</m:t>
                                              </m:r>
                                            </m:e>
                                            <m:sub>
                                              <m:r>
                                                <a:rPr lang="en-CA" altLang="zh-CN" sz="2400" i="1">
                                                  <a:latin typeface="Cambria Math" panose="02040503050406030204" pitchFamily="18" charset="0"/>
                                                  <a:ea typeface="微软雅黑" panose="020B0503020204020204" pitchFamily="34" charset="-122"/>
                                                </a:rPr>
                                                <m:t>𝑗</m:t>
                                              </m:r>
                                            </m:sub>
                                            <m:sup>
                                              <m:r>
                                                <a:rPr lang="en-US" altLang="zh-CN" sz="2400" i="1">
                                                  <a:latin typeface="Cambria Math" panose="02040503050406030204" pitchFamily="18" charset="0"/>
                                                  <a:ea typeface="微软雅黑" panose="020B0503020204020204" pitchFamily="34" charset="-122"/>
                                                </a:rPr>
                                                <m:t>𝑇</m:t>
                                              </m:r>
                                            </m:sup>
                                          </m:sSubSup>
                                          <m:sSub>
                                            <m:sSubPr>
                                              <m:ctrlPr>
                                                <a:rPr lang="en-US" altLang="zh-CN" sz="2400" i="1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en-US" altLang="zh-CN" sz="2400" b="1" i="1">
                                                  <a:latin typeface="Cambria Math" panose="02040503050406030204" pitchFamily="18" charset="0"/>
                                                </a:rPr>
                                                <m:t>𝒙</m:t>
                                              </m:r>
                                            </m:e>
                                            <m:sub>
                                              <m:r>
                                                <a:rPr lang="en-US" altLang="zh-CN" sz="2400" i="1">
                                                  <a:latin typeface="Cambria Math" panose="02040503050406030204" pitchFamily="18" charset="0"/>
                                                </a:rPr>
                                                <m:t>𝑖</m:t>
                                              </m:r>
                                            </m:sub>
                                          </m:sSub>
                                        </m:sup>
                                      </m:sSup>
                                    </m:e>
                                  </m:nary>
                                </m:den>
                              </m:f>
                              <m:sSub>
                                <m:sSubPr>
                                  <m:ctrlP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2400" b="1" i="1">
                                      <a:latin typeface="Cambria Math" panose="02040503050406030204" pitchFamily="18" charset="0"/>
                                    </a:rPr>
                                    <m:t>𝒙</m:t>
                                  </m:r>
                                </m:e>
                                <m:sub>
                                  <m: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e>
                          </m:d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=</m:t>
                          </m:r>
                          <m:f>
                            <m:fPr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CA" altLang="zh-CN" sz="2400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CA" altLang="zh-CN" sz="24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CA" altLang="zh-CN" sz="2400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den>
                          </m:f>
                          <m:nary>
                            <m:naryPr>
                              <m:chr m:val="∑"/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23"/>
                                </m:rP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=1</m:t>
                              </m:r>
                            </m:sub>
                            <m:sup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p>
                            <m:e>
                              <m:d>
                                <m:dPr>
                                  <m:ctrlPr>
                                    <a:rPr lang="en-US" altLang="zh-CN" sz="24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altLang="zh-CN" sz="24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altLang="zh-CN" sz="2400" i="1">
                                          <a:latin typeface="Cambria Math" panose="02040503050406030204" pitchFamily="18" charset="0"/>
                                        </a:rPr>
                                        <m:t>𝑦</m:t>
                                      </m:r>
                                    </m:e>
                                    <m:sub>
                                      <m:r>
                                        <a:rPr lang="en-US" altLang="zh-CN" sz="2400" i="1">
                                          <a:latin typeface="Cambria Math" panose="02040503050406030204" pitchFamily="18" charset="0"/>
                                        </a:rPr>
                                        <m:t>𝑖𝑠</m:t>
                                      </m:r>
                                    </m:sub>
                                  </m:sSub>
                                  <m:r>
                                    <a:rPr lang="en-CA" altLang="zh-CN" sz="2400" b="0" i="1" smtClean="0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sSub>
                                    <m:sSubPr>
                                      <m:ctrlPr>
                                        <a:rPr lang="en-US" altLang="zh-CN" sz="24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zh-CN" altLang="en-US" sz="2400" i="1">
                                          <a:latin typeface="Cambria Math" panose="02040503050406030204" pitchFamily="18" charset="0"/>
                                        </a:rPr>
                                        <m:t>𝜎</m:t>
                                      </m:r>
                                    </m:e>
                                    <m:sub>
                                      <m:r>
                                        <a:rPr lang="en-US" altLang="zh-CN" sz="2400" i="1">
                                          <a:latin typeface="Cambria Math" panose="02040503050406030204" pitchFamily="18" charset="0"/>
                                        </a:rPr>
                                        <m:t>𝑠</m:t>
                                      </m:r>
                                    </m:sub>
                                  </m:sSub>
                                  <m:d>
                                    <m:dPr>
                                      <m:ctrlPr>
                                        <a:rPr lang="en-US" altLang="zh-CN" sz="24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b>
                                        <m:sSubPr>
                                          <m:ctrlPr>
                                            <a:rPr lang="en-US" altLang="zh-CN" sz="24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CA" altLang="zh-CN" sz="2400" b="1" i="1" smtClean="0">
                                              <a:latin typeface="Cambria Math" panose="02040503050406030204" pitchFamily="18" charset="0"/>
                                            </a:rPr>
                                            <m:t>𝑾𝒙</m:t>
                                          </m:r>
                                        </m:e>
                                        <m:sub>
                                          <m:r>
                                            <a:rPr lang="en-US" altLang="zh-CN" sz="2400" i="1">
                                              <a:latin typeface="Cambria Math" panose="02040503050406030204" pitchFamily="18" charset="0"/>
                                            </a:rPr>
                                            <m:t>𝑖</m:t>
                                          </m:r>
                                        </m:sub>
                                      </m:sSub>
                                    </m:e>
                                  </m:d>
                                </m:e>
                              </m:d>
                              <m:sSub>
                                <m:sSubPr>
                                  <m:ctrlP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2400" b="1" i="1">
                                      <a:latin typeface="Cambria Math" panose="02040503050406030204" pitchFamily="18" charset="0"/>
                                    </a:rPr>
                                    <m:t>𝒙</m:t>
                                  </m:r>
                                </m:e>
                                <m:sub>
                                  <m: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e>
                          </m:nary>
                        </m:e>
                      </m:nary>
                    </m:oMath>
                  </m:oMathPara>
                </a14:m>
                <a:endParaRPr lang="en-US" altLang="zh-CN" sz="2400" i="1" dirty="0">
                  <a:ea typeface="微软雅黑" panose="020B0503020204020204" pitchFamily="34" charset="-122"/>
                </a:endParaRP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zh-CN" altLang="en-US" sz="2400" dirty="0">
                    <a:latin typeface="Calibri" panose="020F0502020204030204" pitchFamily="34" charset="0"/>
                    <a:ea typeface="微软雅黑" panose="020B0503020204020204" pitchFamily="34" charset="-122"/>
                    <a:cs typeface="Calibri" panose="020F0502020204030204" pitchFamily="34" charset="0"/>
                  </a:rPr>
                  <a:t>梯度为</a:t>
                </a:r>
                <a:endParaRPr lang="en-US" altLang="zh-CN" sz="2400" dirty="0">
                  <a:latin typeface="Calibri" panose="020F0502020204030204" pitchFamily="34" charset="0"/>
                  <a:ea typeface="微软雅黑" panose="020B0503020204020204" pitchFamily="34" charset="-122"/>
                  <a:cs typeface="Calibri" panose="020F050202020403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𝑑𝐿</m:t>
                          </m:r>
                          <m:r>
                            <a:rPr lang="en-US" altLang="zh-CN" sz="2400" b="1" i="1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altLang="zh-CN" sz="2400" b="1" i="1">
                              <a:latin typeface="Cambria Math" panose="02040503050406030204" pitchFamily="18" charset="0"/>
                            </a:rPr>
                            <m:t>𝑾</m:t>
                          </m:r>
                          <m:r>
                            <a:rPr lang="en-US" altLang="zh-CN" sz="2400" b="1" i="1">
                              <a:latin typeface="Cambria Math" panose="02040503050406030204" pitchFamily="18" charset="0"/>
                            </a:rPr>
                            <m:t>)</m:t>
                          </m:r>
                        </m:num>
                        <m:den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𝑑</m:t>
                          </m:r>
                          <m:r>
                            <a:rPr lang="en-US" altLang="zh-CN" sz="2400" b="1" i="1">
                              <a:latin typeface="Cambria Math" panose="02040503050406030204" pitchFamily="18" charset="0"/>
                            </a:rPr>
                            <m:t>𝑾</m:t>
                          </m:r>
                        </m:den>
                      </m:f>
                      <m:r>
                        <a:rPr lang="en-US" altLang="zh-CN" sz="2400" i="1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f>
                                  <m:fPr>
                                    <m:ctrlPr>
                                      <a:rPr lang="en-US" altLang="zh-CN" sz="2400" i="1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zh-CN" altLang="en-US" sz="2400" i="1">
                                        <a:latin typeface="Cambria Math" panose="02040503050406030204" pitchFamily="18" charset="0"/>
                                      </a:rPr>
                                      <m:t>𝜕</m:t>
                                    </m:r>
                                    <m:r>
                                      <a:rPr lang="en-US" altLang="zh-CN" sz="2400" i="1">
                                        <a:latin typeface="Cambria Math" panose="02040503050406030204" pitchFamily="18" charset="0"/>
                                      </a:rPr>
                                      <m:t>𝐿</m:t>
                                    </m:r>
                                    <m:d>
                                      <m:dPr>
                                        <m:ctrlPr>
                                          <a:rPr lang="en-US" altLang="zh-CN" sz="2400" b="1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en-US" altLang="zh-CN" sz="2400" b="1" i="1">
                                            <a:latin typeface="Cambria Math" panose="02040503050406030204" pitchFamily="18" charset="0"/>
                                          </a:rPr>
                                          <m:t>𝑾</m:t>
                                        </m:r>
                                      </m:e>
                                    </m:d>
                                  </m:num>
                                  <m:den>
                                    <m:r>
                                      <a:rPr lang="zh-CN" altLang="en-US" sz="2400" i="1">
                                        <a:latin typeface="Cambria Math" panose="02040503050406030204" pitchFamily="18" charset="0"/>
                                      </a:rPr>
                                      <m:t>𝜕</m:t>
                                    </m:r>
                                    <m:sSubSup>
                                      <m:sSubSupPr>
                                        <m:ctrlPr>
                                          <a:rPr lang="en-US" altLang="zh-CN" sz="2400" i="1">
                                            <a:latin typeface="Cambria Math" panose="02040503050406030204" pitchFamily="18" charset="0"/>
                                            <a:ea typeface="微软雅黑" panose="020B0503020204020204" pitchFamily="34" charset="-122"/>
                                          </a:rPr>
                                        </m:ctrlPr>
                                      </m:sSubSupPr>
                                      <m:e>
                                        <m:r>
                                          <a:rPr lang="zh-CN" altLang="en-US" sz="2400" b="1" i="1">
                                            <a:latin typeface="Cambria Math" panose="02040503050406030204" pitchFamily="18" charset="0"/>
                                            <a:ea typeface="微软雅黑" panose="020B0503020204020204" pitchFamily="34" charset="-122"/>
                                          </a:rPr>
                                          <m:t>𝝎</m:t>
                                        </m:r>
                                      </m:e>
                                      <m:sub>
                                        <m:r>
                                          <a:rPr lang="en-US" altLang="zh-CN" sz="2400" i="1">
                                            <a:latin typeface="Cambria Math" panose="02040503050406030204" pitchFamily="18" charset="0"/>
                                            <a:ea typeface="微软雅黑" panose="020B0503020204020204" pitchFamily="34" charset="-122"/>
                                          </a:rPr>
                                          <m:t>1</m:t>
                                        </m:r>
                                      </m:sub>
                                      <m:sup>
                                        <m:r>
                                          <a:rPr lang="en-US" altLang="zh-CN" sz="2400" i="1">
                                            <a:latin typeface="Cambria Math" panose="02040503050406030204" pitchFamily="18" charset="0"/>
                                            <a:ea typeface="微软雅黑" panose="020B0503020204020204" pitchFamily="34" charset="-122"/>
                                          </a:rPr>
                                          <m:t>𝑇</m:t>
                                        </m:r>
                                      </m:sup>
                                    </m:sSubSup>
                                  </m:den>
                                </m:f>
                              </m:e>
                            </m:mr>
                            <m:mr>
                              <m:e>
                                <m:eqArr>
                                  <m:eqArrPr>
                                    <m:ctrlPr>
                                      <a:rPr lang="en-US" altLang="zh-CN" sz="2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eqArrPr>
                                  <m:e>
                                    <m:r>
                                      <a:rPr lang="en-US" altLang="zh-CN" sz="2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⋮</m:t>
                                    </m:r>
                                  </m:e>
                                </m:eqArr>
                              </m:e>
                            </m:mr>
                            <m:mr>
                              <m:e>
                                <m:f>
                                  <m:fPr>
                                    <m:ctrlPr>
                                      <a:rPr lang="en-US" altLang="zh-CN" sz="2400" i="1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zh-CN" altLang="en-US" sz="2400" i="1">
                                        <a:latin typeface="Cambria Math" panose="02040503050406030204" pitchFamily="18" charset="0"/>
                                      </a:rPr>
                                      <m:t>𝜕</m:t>
                                    </m:r>
                                    <m:r>
                                      <a:rPr lang="en-US" altLang="zh-CN" sz="2400" i="1">
                                        <a:latin typeface="Cambria Math" panose="02040503050406030204" pitchFamily="18" charset="0"/>
                                      </a:rPr>
                                      <m:t>𝐿</m:t>
                                    </m:r>
                                    <m:d>
                                      <m:dPr>
                                        <m:ctrlPr>
                                          <a:rPr lang="en-US" altLang="zh-CN" sz="2400" b="1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en-US" altLang="zh-CN" sz="2400" b="1" i="1">
                                            <a:latin typeface="Cambria Math" panose="02040503050406030204" pitchFamily="18" charset="0"/>
                                          </a:rPr>
                                          <m:t>𝑾</m:t>
                                        </m:r>
                                      </m:e>
                                    </m:d>
                                  </m:num>
                                  <m:den>
                                    <m:r>
                                      <a:rPr lang="zh-CN" altLang="en-US" sz="2400" i="1">
                                        <a:latin typeface="Cambria Math" panose="02040503050406030204" pitchFamily="18" charset="0"/>
                                      </a:rPr>
                                      <m:t>𝜕</m:t>
                                    </m:r>
                                    <m:sSubSup>
                                      <m:sSubSupPr>
                                        <m:ctrlPr>
                                          <a:rPr lang="en-US" altLang="zh-CN" sz="2400" i="1">
                                            <a:latin typeface="Cambria Math" panose="02040503050406030204" pitchFamily="18" charset="0"/>
                                            <a:ea typeface="微软雅黑" panose="020B0503020204020204" pitchFamily="34" charset="-122"/>
                                          </a:rPr>
                                        </m:ctrlPr>
                                      </m:sSubSupPr>
                                      <m:e>
                                        <m:r>
                                          <a:rPr lang="zh-CN" altLang="en-US" sz="2400" b="1" i="1">
                                            <a:latin typeface="Cambria Math" panose="02040503050406030204" pitchFamily="18" charset="0"/>
                                            <a:ea typeface="微软雅黑" panose="020B0503020204020204" pitchFamily="34" charset="-122"/>
                                          </a:rPr>
                                          <m:t>𝝎</m:t>
                                        </m:r>
                                      </m:e>
                                      <m:sub>
                                        <m:r>
                                          <a:rPr lang="en-US" altLang="zh-CN" sz="2400" i="1">
                                            <a:latin typeface="Cambria Math" panose="02040503050406030204" pitchFamily="18" charset="0"/>
                                            <a:ea typeface="微软雅黑" panose="020B0503020204020204" pitchFamily="34" charset="-122"/>
                                          </a:rPr>
                                          <m:t>𝑘</m:t>
                                        </m:r>
                                      </m:sub>
                                      <m:sup>
                                        <m:r>
                                          <a:rPr lang="en-US" altLang="zh-CN" sz="2400" i="1">
                                            <a:latin typeface="Cambria Math" panose="02040503050406030204" pitchFamily="18" charset="0"/>
                                            <a:ea typeface="微软雅黑" panose="020B0503020204020204" pitchFamily="34" charset="-122"/>
                                          </a:rPr>
                                          <m:t>𝑇</m:t>
                                        </m:r>
                                      </m:sup>
                                    </m:sSubSup>
                                  </m:den>
                                </m:f>
                              </m:e>
                            </m:mr>
                          </m:m>
                        </m:e>
                      </m:d>
                      <m:r>
                        <a:rPr lang="en-US" altLang="zh-CN" sz="2400" i="1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f>
                                  <m:fPr>
                                    <m:ctrlPr>
                                      <a:rPr lang="en-US" altLang="zh-CN" sz="2400" i="1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CA" altLang="zh-CN" sz="2400" i="1">
                                        <a:latin typeface="Cambria Math" panose="02040503050406030204" pitchFamily="18" charset="0"/>
                                      </a:rPr>
                                      <m:t>−1</m:t>
                                    </m:r>
                                  </m:num>
                                  <m:den>
                                    <m:r>
                                      <a:rPr lang="en-CA" altLang="zh-CN" sz="2400" i="1"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den>
                                </m:f>
                                <m:nary>
                                  <m:naryPr>
                                    <m:chr m:val="∑"/>
                                    <m:ctrlPr>
                                      <a:rPr lang="en-US" altLang="zh-CN" sz="2400" i="1">
                                        <a:latin typeface="Cambria Math" panose="02040503050406030204" pitchFamily="18" charset="0"/>
                                      </a:rPr>
                                    </m:ctrlPr>
                                  </m:naryPr>
                                  <m:sub>
                                    <m:r>
                                      <m:rPr>
                                        <m:brk m:alnAt="23"/>
                                      </m:rPr>
                                      <a:rPr lang="en-US" altLang="zh-CN" sz="2400" i="1"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  <m:r>
                                      <a:rPr lang="en-US" altLang="zh-CN" sz="2400" i="1">
                                        <a:latin typeface="Cambria Math" panose="02040503050406030204" pitchFamily="18" charset="0"/>
                                      </a:rPr>
                                      <m:t>=1</m:t>
                                    </m:r>
                                  </m:sub>
                                  <m:sup>
                                    <m:r>
                                      <a:rPr lang="en-US" altLang="zh-CN" sz="2400" i="1"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sup>
                                  <m:e>
                                    <m:d>
                                      <m:dPr>
                                        <m:ctrlPr>
                                          <a:rPr lang="en-US" altLang="zh-CN" sz="24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sSub>
                                          <m:sSubPr>
                                            <m:ctrlPr>
                                              <a:rPr lang="en-US" altLang="zh-CN" sz="2400" i="1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en-US" altLang="zh-CN" sz="2400" i="1">
                                                <a:latin typeface="Cambria Math" panose="02040503050406030204" pitchFamily="18" charset="0"/>
                                              </a:rPr>
                                              <m:t>𝑦</m:t>
                                            </m:r>
                                          </m:e>
                                          <m:sub>
                                            <m:r>
                                              <a:rPr lang="en-US" altLang="zh-CN" sz="2400" i="1">
                                                <a:latin typeface="Cambria Math" panose="02040503050406030204" pitchFamily="18" charset="0"/>
                                              </a:rPr>
                                              <m:t>𝑖</m:t>
                                            </m:r>
                                            <m:r>
                                              <a:rPr lang="en-CA" altLang="zh-CN" sz="2400" b="0" i="1" smtClean="0">
                                                <a:latin typeface="Cambria Math" panose="02040503050406030204" pitchFamily="18" charset="0"/>
                                              </a:rPr>
                                              <m:t>1</m:t>
                                            </m:r>
                                          </m:sub>
                                        </m:sSub>
                                        <m:r>
                                          <a:rPr lang="en-CA" altLang="zh-CN" sz="2400" i="1">
                                            <a:latin typeface="Cambria Math" panose="02040503050406030204" pitchFamily="18" charset="0"/>
                                          </a:rPr>
                                          <m:t>−</m:t>
                                        </m:r>
                                        <m:sSub>
                                          <m:sSubPr>
                                            <m:ctrlPr>
                                              <a:rPr lang="en-US" altLang="zh-CN" sz="2400" i="1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zh-CN" altLang="en-US" sz="2400" i="1">
                                                <a:latin typeface="Cambria Math" panose="02040503050406030204" pitchFamily="18" charset="0"/>
                                              </a:rPr>
                                              <m:t>𝜎</m:t>
                                            </m:r>
                                          </m:e>
                                          <m:sub>
                                            <m:r>
                                              <a:rPr lang="en-CA" altLang="zh-CN" sz="2400" b="0" i="1" smtClean="0">
                                                <a:latin typeface="Cambria Math" panose="02040503050406030204" pitchFamily="18" charset="0"/>
                                              </a:rPr>
                                              <m:t>1</m:t>
                                            </m:r>
                                          </m:sub>
                                        </m:sSub>
                                        <m:d>
                                          <m:dPr>
                                            <m:ctrlPr>
                                              <a:rPr lang="en-US" altLang="zh-CN" sz="2400" i="1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dPr>
                                          <m:e>
                                            <m:sSub>
                                              <m:sSubPr>
                                                <m:ctrlPr>
                                                  <a:rPr lang="en-US" altLang="zh-CN" sz="2400" i="1">
                                                    <a:latin typeface="Cambria Math" panose="02040503050406030204" pitchFamily="18" charset="0"/>
                                                  </a:rPr>
                                                </m:ctrlPr>
                                              </m:sSubPr>
                                              <m:e>
                                                <m:r>
                                                  <a:rPr lang="en-CA" altLang="zh-CN" sz="2400" b="1" i="1" smtClean="0">
                                                    <a:latin typeface="Cambria Math" panose="02040503050406030204" pitchFamily="18" charset="0"/>
                                                  </a:rPr>
                                                  <m:t>𝑾𝒙</m:t>
                                                </m:r>
                                              </m:e>
                                              <m:sub>
                                                <m:r>
                                                  <a:rPr lang="en-US" altLang="zh-CN" sz="2400" i="1">
                                                    <a:latin typeface="Cambria Math" panose="02040503050406030204" pitchFamily="18" charset="0"/>
                                                  </a:rPr>
                                                  <m:t>𝑖</m:t>
                                                </m:r>
                                              </m:sub>
                                            </m:sSub>
                                          </m:e>
                                        </m:d>
                                      </m:e>
                                    </m:d>
                                    <m:sSubSup>
                                      <m:sSubSupPr>
                                        <m:ctrlPr>
                                          <a:rPr lang="en-US" altLang="zh-CN" sz="2400" i="1">
                                            <a:latin typeface="Cambria Math" panose="02040503050406030204" pitchFamily="18" charset="0"/>
                                            <a:ea typeface="微软雅黑" panose="020B0503020204020204" pitchFamily="34" charset="-122"/>
                                          </a:rPr>
                                        </m:ctrlPr>
                                      </m:sSubSupPr>
                                      <m:e>
                                        <m:r>
                                          <a:rPr lang="en-US" altLang="zh-CN" sz="2400" b="1" i="1">
                                            <a:latin typeface="Cambria Math" panose="02040503050406030204" pitchFamily="18" charset="0"/>
                                            <a:ea typeface="微软雅黑" panose="020B0503020204020204" pitchFamily="34" charset="-122"/>
                                          </a:rPr>
                                          <m:t>𝒙</m:t>
                                        </m:r>
                                      </m:e>
                                      <m:sub>
                                        <m:r>
                                          <a:rPr lang="en-US" altLang="zh-CN" sz="2400" i="1">
                                            <a:latin typeface="Cambria Math" panose="02040503050406030204" pitchFamily="18" charset="0"/>
                                            <a:ea typeface="微软雅黑" panose="020B0503020204020204" pitchFamily="34" charset="-122"/>
                                          </a:rPr>
                                          <m:t>𝑖</m:t>
                                        </m:r>
                                      </m:sub>
                                      <m:sup>
                                        <m:r>
                                          <a:rPr lang="en-US" altLang="zh-CN" sz="2400" i="1">
                                            <a:latin typeface="Cambria Math" panose="02040503050406030204" pitchFamily="18" charset="0"/>
                                            <a:ea typeface="微软雅黑" panose="020B0503020204020204" pitchFamily="34" charset="-122"/>
                                          </a:rPr>
                                          <m:t>𝑇</m:t>
                                        </m:r>
                                      </m:sup>
                                    </m:sSubSup>
                                  </m:e>
                                </m:nary>
                              </m:e>
                            </m:mr>
                            <m:mr>
                              <m:e>
                                <m:r>
                                  <a:rPr lang="en-US" altLang="zh-CN" sz="2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⋮</m:t>
                                </m:r>
                              </m:e>
                            </m:mr>
                            <m:mr>
                              <m:e>
                                <m:f>
                                  <m:fPr>
                                    <m:ctrlPr>
                                      <a:rPr lang="en-US" altLang="zh-CN" sz="2400" i="1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CA" altLang="zh-CN" sz="2400" i="1">
                                        <a:latin typeface="Cambria Math" panose="02040503050406030204" pitchFamily="18" charset="0"/>
                                      </a:rPr>
                                      <m:t>−1</m:t>
                                    </m:r>
                                  </m:num>
                                  <m:den>
                                    <m:r>
                                      <a:rPr lang="en-CA" altLang="zh-CN" sz="2400" i="1"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den>
                                </m:f>
                                <m:nary>
                                  <m:naryPr>
                                    <m:chr m:val="∑"/>
                                    <m:ctrlPr>
                                      <a:rPr lang="en-US" altLang="zh-CN" sz="2400" i="1">
                                        <a:latin typeface="Cambria Math" panose="02040503050406030204" pitchFamily="18" charset="0"/>
                                      </a:rPr>
                                    </m:ctrlPr>
                                  </m:naryPr>
                                  <m:sub>
                                    <m:r>
                                      <m:rPr>
                                        <m:brk m:alnAt="23"/>
                                      </m:rPr>
                                      <a:rPr lang="en-US" altLang="zh-CN" sz="2400" i="1"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  <m:r>
                                      <a:rPr lang="en-US" altLang="zh-CN" sz="2400" i="1">
                                        <a:latin typeface="Cambria Math" panose="02040503050406030204" pitchFamily="18" charset="0"/>
                                      </a:rPr>
                                      <m:t>=1</m:t>
                                    </m:r>
                                  </m:sub>
                                  <m:sup>
                                    <m:r>
                                      <a:rPr lang="en-US" altLang="zh-CN" sz="2400" i="1"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sup>
                                  <m:e>
                                    <m:d>
                                      <m:dPr>
                                        <m:ctrlPr>
                                          <a:rPr lang="en-US" altLang="zh-CN" sz="24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sSub>
                                          <m:sSubPr>
                                            <m:ctrlPr>
                                              <a:rPr lang="en-US" altLang="zh-CN" sz="2400" i="1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en-US" altLang="zh-CN" sz="2400" i="1">
                                                <a:latin typeface="Cambria Math" panose="02040503050406030204" pitchFamily="18" charset="0"/>
                                              </a:rPr>
                                              <m:t>𝑦</m:t>
                                            </m:r>
                                          </m:e>
                                          <m:sub>
                                            <m:r>
                                              <a:rPr lang="en-US" altLang="zh-CN" sz="2400" i="1">
                                                <a:latin typeface="Cambria Math" panose="02040503050406030204" pitchFamily="18" charset="0"/>
                                              </a:rPr>
                                              <m:t>𝑖</m:t>
                                            </m:r>
                                            <m:r>
                                              <a:rPr lang="en-CA" altLang="zh-CN" sz="2400" b="0" i="1" smtClean="0">
                                                <a:latin typeface="Cambria Math" panose="02040503050406030204" pitchFamily="18" charset="0"/>
                                              </a:rPr>
                                              <m:t>𝑘</m:t>
                                            </m:r>
                                          </m:sub>
                                        </m:sSub>
                                        <m:r>
                                          <a:rPr lang="en-CA" altLang="zh-CN" sz="2400" i="1">
                                            <a:latin typeface="Cambria Math" panose="02040503050406030204" pitchFamily="18" charset="0"/>
                                          </a:rPr>
                                          <m:t>−</m:t>
                                        </m:r>
                                        <m:sSub>
                                          <m:sSubPr>
                                            <m:ctrlPr>
                                              <a:rPr lang="en-US" altLang="zh-CN" sz="2400" i="1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zh-CN" altLang="en-US" sz="2400" i="1">
                                                <a:latin typeface="Cambria Math" panose="02040503050406030204" pitchFamily="18" charset="0"/>
                                              </a:rPr>
                                              <m:t>𝜎</m:t>
                                            </m:r>
                                          </m:e>
                                          <m:sub>
                                            <m:r>
                                              <a:rPr lang="en-CA" altLang="zh-CN" sz="2400" b="0" i="1" smtClean="0">
                                                <a:latin typeface="Cambria Math" panose="02040503050406030204" pitchFamily="18" charset="0"/>
                                              </a:rPr>
                                              <m:t>𝑘</m:t>
                                            </m:r>
                                          </m:sub>
                                        </m:sSub>
                                        <m:d>
                                          <m:dPr>
                                            <m:ctrlPr>
                                              <a:rPr lang="en-US" altLang="zh-CN" sz="2400" i="1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dPr>
                                          <m:e>
                                            <m:sSub>
                                              <m:sSubPr>
                                                <m:ctrlPr>
                                                  <a:rPr lang="en-US" altLang="zh-CN" sz="2400" i="1">
                                                    <a:latin typeface="Cambria Math" panose="02040503050406030204" pitchFamily="18" charset="0"/>
                                                  </a:rPr>
                                                </m:ctrlPr>
                                              </m:sSubPr>
                                              <m:e>
                                                <m:r>
                                                  <a:rPr lang="en-CA" altLang="zh-CN" sz="2400" b="1" i="1" smtClean="0">
                                                    <a:latin typeface="Cambria Math" panose="02040503050406030204" pitchFamily="18" charset="0"/>
                                                  </a:rPr>
                                                  <m:t>𝑾𝒙</m:t>
                                                </m:r>
                                              </m:e>
                                              <m:sub>
                                                <m:r>
                                                  <a:rPr lang="en-US" altLang="zh-CN" sz="2400" i="1">
                                                    <a:latin typeface="Cambria Math" panose="02040503050406030204" pitchFamily="18" charset="0"/>
                                                  </a:rPr>
                                                  <m:t>𝑖</m:t>
                                                </m:r>
                                              </m:sub>
                                            </m:sSub>
                                          </m:e>
                                        </m:d>
                                      </m:e>
                                    </m:d>
                                    <m:sSubSup>
                                      <m:sSubSupPr>
                                        <m:ctrlPr>
                                          <a:rPr lang="en-US" altLang="zh-CN" sz="2400" i="1">
                                            <a:latin typeface="Cambria Math" panose="02040503050406030204" pitchFamily="18" charset="0"/>
                                            <a:ea typeface="微软雅黑" panose="020B0503020204020204" pitchFamily="34" charset="-122"/>
                                          </a:rPr>
                                        </m:ctrlPr>
                                      </m:sSubSupPr>
                                      <m:e>
                                        <m:r>
                                          <a:rPr lang="en-US" altLang="zh-CN" sz="2400" b="1" i="1">
                                            <a:latin typeface="Cambria Math" panose="02040503050406030204" pitchFamily="18" charset="0"/>
                                            <a:ea typeface="微软雅黑" panose="020B0503020204020204" pitchFamily="34" charset="-122"/>
                                          </a:rPr>
                                          <m:t>𝒙</m:t>
                                        </m:r>
                                      </m:e>
                                      <m:sub>
                                        <m:r>
                                          <a:rPr lang="en-US" altLang="zh-CN" sz="2400" i="1">
                                            <a:latin typeface="Cambria Math" panose="02040503050406030204" pitchFamily="18" charset="0"/>
                                            <a:ea typeface="微软雅黑" panose="020B0503020204020204" pitchFamily="34" charset="-122"/>
                                          </a:rPr>
                                          <m:t>𝑖</m:t>
                                        </m:r>
                                      </m:sub>
                                      <m:sup>
                                        <m:r>
                                          <a:rPr lang="en-US" altLang="zh-CN" sz="2400" i="1">
                                            <a:latin typeface="Cambria Math" panose="02040503050406030204" pitchFamily="18" charset="0"/>
                                            <a:ea typeface="微软雅黑" panose="020B0503020204020204" pitchFamily="34" charset="-122"/>
                                          </a:rPr>
                                          <m:t>𝑇</m:t>
                                        </m:r>
                                      </m:sup>
                                    </m:sSubSup>
                                  </m:e>
                                </m:nary>
                              </m:e>
                            </m:mr>
                          </m:m>
                        </m:e>
                      </m:d>
                      <m:r>
                        <a:rPr lang="en-US" altLang="zh-CN" sz="24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CA" altLang="zh-CN" sz="2400" i="1">
                              <a:latin typeface="Cambria Math" panose="02040503050406030204" pitchFamily="18" charset="0"/>
                            </a:rPr>
                            <m:t>−1</m:t>
                          </m:r>
                        </m:num>
                        <m:den>
                          <m:r>
                            <a:rPr lang="en-CA" altLang="zh-CN" sz="2400" i="1">
                              <a:latin typeface="Cambria Math" panose="02040503050406030204" pitchFamily="18" charset="0"/>
                            </a:rPr>
                            <m:t>𝑛</m:t>
                          </m:r>
                        </m:den>
                      </m:f>
                      <m:nary>
                        <m:naryPr>
                          <m:chr m:val="∑"/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altLang="zh-CN" sz="2400" i="1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  <m:e>
                          <m:d>
                            <m:dPr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2400" b="1" i="1">
                                      <a:latin typeface="Cambria Math" panose="02040503050406030204" pitchFamily="18" charset="0"/>
                                    </a:rPr>
                                    <m:t>𝒚</m:t>
                                  </m:r>
                                </m:e>
                                <m:sub>
                                  <m: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  <m:r>
                                <a:rPr lang="en-CA" altLang="zh-CN" sz="2400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zh-CN" altLang="en-US" sz="2400" b="1" i="1">
                                  <a:latin typeface="Cambria Math" panose="02040503050406030204" pitchFamily="18" charset="0"/>
                                </a:rPr>
                                <m:t>𝝈</m:t>
                              </m:r>
                              <m:d>
                                <m:dPr>
                                  <m:ctrlP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altLang="zh-CN" sz="24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CA" altLang="zh-CN" sz="2400" b="1" i="1" smtClean="0">
                                          <a:latin typeface="Cambria Math" panose="02040503050406030204" pitchFamily="18" charset="0"/>
                                        </a:rPr>
                                        <m:t>𝑾𝒙</m:t>
                                      </m:r>
                                    </m:e>
                                    <m:sub>
                                      <m:r>
                                        <a:rPr lang="en-US" altLang="zh-CN" sz="2400" i="1"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</m:e>
                              </m:d>
                            </m:e>
                          </m:d>
                          <m:sSubSup>
                            <m:sSubSupPr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</m:ctrlPr>
                            </m:sSubSupPr>
                            <m:e>
                              <m:r>
                                <a:rPr lang="en-US" altLang="zh-CN" sz="2400" b="1" i="1"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𝒙</m:t>
                              </m:r>
                            </m:e>
                            <m:sub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𝑖</m:t>
                              </m:r>
                            </m:sub>
                            <m:sup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𝑇</m:t>
                              </m:r>
                            </m:sup>
                          </m:sSubSup>
                        </m:e>
                      </m:nary>
                    </m:oMath>
                  </m:oMathPara>
                </a14:m>
                <a:endParaRPr lang="zh-CN" altLang="en-US" sz="2400" dirty="0"/>
              </a:p>
            </p:txBody>
          </p:sp>
        </mc:Choice>
        <mc:Fallback xmlns="">
          <p:sp>
            <p:nvSpPr>
              <p:cNvPr id="2" name="文本框 1">
                <a:extLst>
                  <a:ext uri="{FF2B5EF4-FFF2-40B4-BE49-F238E27FC236}">
                    <a16:creationId xmlns:a16="http://schemas.microsoft.com/office/drawing/2014/main" id="{55EBE90E-5D28-4357-B605-553936E4D5E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5479" y="2143331"/>
                <a:ext cx="11572302" cy="4386265"/>
              </a:xfrm>
              <a:prstGeom prst="rect">
                <a:avLst/>
              </a:prstGeom>
              <a:blipFill>
                <a:blip r:embed="rId4"/>
                <a:stretch>
                  <a:fillRect l="-738" t="-1252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0" name="直接连接符 9">
            <a:extLst>
              <a:ext uri="{FF2B5EF4-FFF2-40B4-BE49-F238E27FC236}">
                <a16:creationId xmlns:a16="http://schemas.microsoft.com/office/drawing/2014/main" id="{DC630559-2254-40C0-83BF-65A67E6882EA}"/>
              </a:ext>
            </a:extLst>
          </p:cNvPr>
          <p:cNvCxnSpPr>
            <a:cxnSpLocks/>
          </p:cNvCxnSpPr>
          <p:nvPr/>
        </p:nvCxnSpPr>
        <p:spPr>
          <a:xfrm>
            <a:off x="0" y="695771"/>
            <a:ext cx="12192000" cy="0"/>
          </a:xfrm>
          <a:prstGeom prst="line">
            <a:avLst/>
          </a:prstGeom>
          <a:ln w="50800">
            <a:gradFill flip="none" rotWithShape="1">
              <a:gsLst>
                <a:gs pos="0">
                  <a:srgbClr val="0000FF"/>
                </a:gs>
                <a:gs pos="100000">
                  <a:srgbClr val="A5D0FF"/>
                </a:gs>
              </a:gsLst>
              <a:lin ang="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文本框 14">
            <a:extLst>
              <a:ext uri="{FF2B5EF4-FFF2-40B4-BE49-F238E27FC236}">
                <a16:creationId xmlns:a16="http://schemas.microsoft.com/office/drawing/2014/main" id="{D60E7F95-5BA3-45B2-AC05-307970AF33D3}"/>
              </a:ext>
            </a:extLst>
          </p:cNvPr>
          <p:cNvSpPr txBox="1"/>
          <p:nvPr/>
        </p:nvSpPr>
        <p:spPr>
          <a:xfrm>
            <a:off x="359911" y="65112"/>
            <a:ext cx="76135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altLang="zh-CN" sz="3200" b="1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2. </a:t>
            </a:r>
            <a:r>
              <a:rPr lang="zh-CN" altLang="en-US" sz="3200" b="1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多类别逻辑回归模型</a:t>
            </a:r>
            <a:endParaRPr lang="en-CA" altLang="zh-CN" sz="3200" b="1" dirty="0">
              <a:solidFill>
                <a:srgbClr val="0A05D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97158588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: 对角圆角 5">
            <a:extLst>
              <a:ext uri="{FF2B5EF4-FFF2-40B4-BE49-F238E27FC236}">
                <a16:creationId xmlns:a16="http://schemas.microsoft.com/office/drawing/2014/main" id="{6AA37BF1-71F4-4584-85F1-A4704031E5D4}"/>
              </a:ext>
            </a:extLst>
          </p:cNvPr>
          <p:cNvSpPr/>
          <p:nvPr/>
        </p:nvSpPr>
        <p:spPr>
          <a:xfrm>
            <a:off x="611677" y="2907662"/>
            <a:ext cx="6400800" cy="540000"/>
          </a:xfrm>
          <a:prstGeom prst="round2DiagRect">
            <a:avLst/>
          </a:prstGeom>
          <a:solidFill>
            <a:srgbClr val="6C88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CA" sz="2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611677" y="1370171"/>
            <a:ext cx="11301490" cy="28323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150000"/>
              </a:lnSpc>
              <a:spcAft>
                <a:spcPts val="600"/>
              </a:spcAft>
              <a:buFont typeface="+mj-lt"/>
              <a:buAutoNum type="arabicPeriod"/>
            </a:pPr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多类别逻辑回归简介</a:t>
            </a:r>
            <a:endParaRPr lang="en-CA" altLang="zh-CN" sz="2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457200" indent="-457200">
              <a:lnSpc>
                <a:spcPct val="150000"/>
              </a:lnSpc>
              <a:spcAft>
                <a:spcPts val="600"/>
              </a:spcAft>
              <a:buFont typeface="+mj-lt"/>
              <a:buAutoNum type="arabicPeriod"/>
            </a:pPr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多类别逻辑回归模型</a:t>
            </a:r>
            <a:endParaRPr lang="en-CA" altLang="zh-CN" sz="2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457200" indent="-457200">
              <a:lnSpc>
                <a:spcPct val="150000"/>
              </a:lnSpc>
              <a:spcAft>
                <a:spcPts val="600"/>
              </a:spcAft>
              <a:buFont typeface="+mj-lt"/>
              <a:buAutoNum type="arabicPeriod"/>
            </a:pPr>
            <a:r>
              <a:rPr lang="zh-CN" altLang="en-US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多类别逻辑回归伪代码</a:t>
            </a:r>
            <a:endParaRPr lang="en-CA" altLang="zh-CN" sz="2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457200" indent="-457200">
              <a:lnSpc>
                <a:spcPct val="150000"/>
              </a:lnSpc>
              <a:spcAft>
                <a:spcPts val="600"/>
              </a:spcAft>
              <a:buFont typeface="+mj-lt"/>
              <a:buAutoNum type="arabicPeriod"/>
            </a:pPr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多类别逻辑回归的表示</a:t>
            </a:r>
            <a:endParaRPr lang="en-CA" altLang="zh-CN" sz="2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5" name="直接连接符 4">
            <a:extLst>
              <a:ext uri="{FF2B5EF4-FFF2-40B4-BE49-F238E27FC236}">
                <a16:creationId xmlns:a16="http://schemas.microsoft.com/office/drawing/2014/main" id="{8DF88B2E-251A-48AA-86AF-33B6DA361620}"/>
              </a:ext>
            </a:extLst>
          </p:cNvPr>
          <p:cNvCxnSpPr>
            <a:cxnSpLocks/>
          </p:cNvCxnSpPr>
          <p:nvPr/>
        </p:nvCxnSpPr>
        <p:spPr>
          <a:xfrm>
            <a:off x="0" y="695771"/>
            <a:ext cx="12192000" cy="0"/>
          </a:xfrm>
          <a:prstGeom prst="line">
            <a:avLst/>
          </a:prstGeom>
          <a:ln w="50800">
            <a:gradFill flip="none" rotWithShape="1">
              <a:gsLst>
                <a:gs pos="0">
                  <a:srgbClr val="0000FF"/>
                </a:gs>
                <a:gs pos="100000">
                  <a:srgbClr val="A5D0FF"/>
                </a:gs>
              </a:gsLst>
              <a:lin ang="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文本框 6">
            <a:extLst>
              <a:ext uri="{FF2B5EF4-FFF2-40B4-BE49-F238E27FC236}">
                <a16:creationId xmlns:a16="http://schemas.microsoft.com/office/drawing/2014/main" id="{9806A181-7931-4C1A-A970-FEB116AC67E5}"/>
              </a:ext>
            </a:extLst>
          </p:cNvPr>
          <p:cNvSpPr txBox="1"/>
          <p:nvPr/>
        </p:nvSpPr>
        <p:spPr>
          <a:xfrm>
            <a:off x="359911" y="65112"/>
            <a:ext cx="76135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altLang="zh-CN" sz="3200" b="1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3. </a:t>
            </a:r>
            <a:r>
              <a:rPr lang="zh-CN" altLang="en-US" sz="3200" b="1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多类别逻辑回归伪代码</a:t>
            </a:r>
            <a:endParaRPr lang="en-CA" altLang="zh-CN" sz="3200" b="1" dirty="0">
              <a:solidFill>
                <a:srgbClr val="0A05D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6418864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>
            <a:extLst>
              <a:ext uri="{FF2B5EF4-FFF2-40B4-BE49-F238E27FC236}">
                <a16:creationId xmlns:a16="http://schemas.microsoft.com/office/drawing/2014/main" id="{CEF28623-EEA8-4D76-9290-62A1731CC6DE}"/>
              </a:ext>
            </a:extLst>
          </p:cNvPr>
          <p:cNvSpPr txBox="1"/>
          <p:nvPr/>
        </p:nvSpPr>
        <p:spPr>
          <a:xfrm>
            <a:off x="438263" y="991838"/>
            <a:ext cx="457048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>
                <a:ea typeface="微软雅黑" panose="020B0503020204020204" pitchFamily="34" charset="-122"/>
              </a:rPr>
              <a:t>多类别逻辑回归模型训练伪代码</a:t>
            </a:r>
            <a:r>
              <a:rPr lang="en-US" altLang="zh-CN" sz="2400" dirty="0">
                <a:ea typeface="微软雅黑" panose="020B0503020204020204" pitchFamily="34" charset="-122"/>
              </a:rPr>
              <a:t>.</a:t>
            </a:r>
            <a:endParaRPr lang="zh-CN" altLang="en-US" sz="2400" dirty="0">
              <a:ea typeface="微软雅黑" panose="020B0503020204020204" pitchFamily="34" charset="-122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3" name="表格 2">
                <a:extLst>
                  <a:ext uri="{FF2B5EF4-FFF2-40B4-BE49-F238E27FC236}">
                    <a16:creationId xmlns:a16="http://schemas.microsoft.com/office/drawing/2014/main" id="{57944056-D41D-4CF9-BD45-3585A55832D1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992506378"/>
                  </p:ext>
                </p:extLst>
              </p:nvPr>
            </p:nvGraphicFramePr>
            <p:xfrm>
              <a:off x="438263" y="1620396"/>
              <a:ext cx="11394254" cy="4777613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1394254">
                      <a:extLst>
                        <a:ext uri="{9D8B030D-6E8A-4147-A177-3AD203B41FA5}">
                          <a16:colId xmlns:a16="http://schemas.microsoft.com/office/drawing/2014/main" val="1477309961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r>
                            <a:rPr lang="zh-CN" altLang="en-US" sz="2400" b="1" dirty="0">
                              <a:solidFill>
                                <a:schemeClr val="tx1"/>
                              </a:solidFill>
                              <a:latin typeface="楷体" panose="02010609060101010101" pitchFamily="49" charset="-122"/>
                              <a:ea typeface="楷体" panose="02010609060101010101" pitchFamily="49" charset="-122"/>
                            </a:rPr>
                            <a:t>输入</a:t>
                          </a:r>
                          <a:r>
                            <a:rPr lang="en-US" altLang="zh-CN" sz="2400" b="1" dirty="0">
                              <a:solidFill>
                                <a:schemeClr val="tx1"/>
                              </a:solidFill>
                              <a:latin typeface="楷体" panose="02010609060101010101" pitchFamily="49" charset="-122"/>
                              <a:ea typeface="楷体" panose="02010609060101010101" pitchFamily="49" charset="-122"/>
                            </a:rPr>
                            <a:t>: </a:t>
                          </a:r>
                          <a:r>
                            <a:rPr lang="en-US" altLang="zh-CN" sz="2400" b="0" dirty="0">
                              <a:solidFill>
                                <a:schemeClr val="tx1"/>
                              </a:solidFill>
                              <a:latin typeface="楷体" panose="02010609060101010101" pitchFamily="49" charset="-122"/>
                              <a:ea typeface="楷体" panose="02010609060101010101" pitchFamily="49" charset="-122"/>
                            </a:rPr>
                            <a:t>(</a:t>
                          </a:r>
                          <a14:m>
                            <m:oMath xmlns:m="http://schemas.openxmlformats.org/officeDocument/2006/math">
                              <m:r>
                                <a:rPr lang="en-US" altLang="zh-CN" sz="24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𝑿</m:t>
                              </m:r>
                            </m:oMath>
                          </a14:m>
                          <a:r>
                            <a:rPr lang="en-US" altLang="zh-CN" sz="2400" b="0" dirty="0">
                              <a:solidFill>
                                <a:schemeClr val="tx1"/>
                              </a:solidFill>
                              <a:latin typeface="楷体" panose="02010609060101010101" pitchFamily="49" charset="-122"/>
                              <a:ea typeface="楷体" panose="02010609060101010101" pitchFamily="49" charset="-122"/>
                            </a:rPr>
                            <a:t>,</a:t>
                          </a:r>
                          <a14:m>
                            <m:oMath xmlns:m="http://schemas.openxmlformats.org/officeDocument/2006/math">
                              <m:r>
                                <a:rPr lang="en-US" altLang="zh-CN" sz="24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楷体" panose="02010609060101010101" pitchFamily="49" charset="-122"/>
                                </a:rPr>
                                <m:t>𝒀</m:t>
                              </m:r>
                            </m:oMath>
                          </a14:m>
                          <a:r>
                            <a:rPr lang="en-US" altLang="zh-CN" sz="2400" b="0" dirty="0">
                              <a:solidFill>
                                <a:schemeClr val="tx1"/>
                              </a:solidFill>
                              <a:latin typeface="楷体" panose="02010609060101010101" pitchFamily="49" charset="-122"/>
                              <a:ea typeface="楷体" panose="02010609060101010101" pitchFamily="49" charset="-122"/>
                            </a:rPr>
                            <a:t>),</a:t>
                          </a:r>
                          <a:r>
                            <a:rPr lang="en-US" altLang="zh-CN" sz="2400" b="1" dirty="0">
                              <a:solidFill>
                                <a:schemeClr val="tx1"/>
                              </a:solidFill>
                              <a:latin typeface="楷体" panose="02010609060101010101" pitchFamily="49" charset="-122"/>
                              <a:ea typeface="楷体" panose="02010609060101010101" pitchFamily="49" charset="-122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en-US" altLang="zh-CN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楷体" panose="02010609060101010101" pitchFamily="49" charset="-122"/>
                                </a:rPr>
                                <m:t>𝑇</m:t>
                              </m:r>
                            </m:oMath>
                          </a14:m>
                          <a:r>
                            <a:rPr lang="en-US" altLang="zh-CN" sz="2400" b="0" dirty="0">
                              <a:solidFill>
                                <a:schemeClr val="tx1"/>
                              </a:solidFill>
                              <a:latin typeface="楷体" panose="02010609060101010101" pitchFamily="49" charset="-122"/>
                              <a:ea typeface="楷体" panose="02010609060101010101" pitchFamily="49" charset="-122"/>
                            </a:rPr>
                            <a:t>, </a:t>
                          </a:r>
                          <a14:m>
                            <m:oMath xmlns:m="http://schemas.openxmlformats.org/officeDocument/2006/math">
                              <m:r>
                                <a:rPr lang="zh-CN" altLang="en-US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𝛾</m:t>
                              </m:r>
                            </m:oMath>
                          </a14:m>
                          <a:r>
                            <a:rPr lang="en-CA" sz="2400" b="0" dirty="0">
                              <a:solidFill>
                                <a:schemeClr val="tx1"/>
                              </a:solidFill>
                              <a:latin typeface="楷体" panose="02010609060101010101" pitchFamily="49" charset="-122"/>
                              <a:ea typeface="楷体" panose="02010609060101010101" pitchFamily="49" charset="-122"/>
                            </a:rPr>
                            <a:t>, epoch</a:t>
                          </a:r>
                          <a:r>
                            <a:rPr lang="en-US" altLang="zh-CN" sz="2400" b="0" dirty="0">
                              <a:solidFill>
                                <a:schemeClr val="tx1"/>
                              </a:solidFill>
                              <a:latin typeface="楷体" panose="02010609060101010101" pitchFamily="49" charset="-122"/>
                              <a:ea typeface="楷体" panose="02010609060101010101" pitchFamily="49" charset="-122"/>
                            </a:rPr>
                            <a:t>es</a:t>
                          </a:r>
                          <a:r>
                            <a:rPr lang="en-CA" sz="2400" b="0" dirty="0">
                              <a:solidFill>
                                <a:schemeClr val="tx1"/>
                              </a:solidFill>
                              <a:latin typeface="楷体" panose="02010609060101010101" pitchFamily="49" charset="-122"/>
                              <a:ea typeface="楷体" panose="02010609060101010101" pitchFamily="49" charset="-122"/>
                            </a:rPr>
                            <a:t>.</a:t>
                          </a:r>
                        </a:p>
                        <a:p>
                          <a:r>
                            <a:rPr lang="zh-CN" altLang="en-US" sz="2400" b="1" dirty="0">
                              <a:solidFill>
                                <a:schemeClr val="tx1"/>
                              </a:solidFill>
                              <a:latin typeface="楷体" panose="02010609060101010101" pitchFamily="49" charset="-122"/>
                              <a:ea typeface="楷体" panose="02010609060101010101" pitchFamily="49" charset="-122"/>
                            </a:rPr>
                            <a:t>输出</a:t>
                          </a:r>
                          <a:r>
                            <a:rPr lang="en-US" altLang="zh-CN" sz="2400" b="1" dirty="0">
                              <a:solidFill>
                                <a:schemeClr val="tx1"/>
                              </a:solidFill>
                              <a:latin typeface="楷体" panose="02010609060101010101" pitchFamily="49" charset="-122"/>
                              <a:ea typeface="楷体" panose="02010609060101010101" pitchFamily="49" charset="-122"/>
                            </a:rPr>
                            <a:t>: </a:t>
                          </a:r>
                          <a:r>
                            <a:rPr lang="zh-CN" altLang="en-US" sz="2400" b="0" dirty="0">
                              <a:solidFill>
                                <a:schemeClr val="tx1"/>
                              </a:solidFill>
                              <a:latin typeface="楷体" panose="02010609060101010101" pitchFamily="49" charset="-122"/>
                              <a:ea typeface="楷体" panose="02010609060101010101" pitchFamily="49" charset="-122"/>
                            </a:rPr>
                            <a:t>模型参数</a:t>
                          </a:r>
                          <a:r>
                            <a:rPr lang="en-US" altLang="zh-CN" sz="2400" b="0" baseline="0" dirty="0">
                              <a:solidFill>
                                <a:schemeClr val="tx1"/>
                              </a:solidFill>
                              <a:latin typeface="楷体" panose="02010609060101010101" pitchFamily="49" charset="-122"/>
                              <a:ea typeface="楷体" panose="02010609060101010101" pitchFamily="49" charset="-122"/>
                            </a:rPr>
                            <a:t>.</a:t>
                          </a:r>
                          <a:endParaRPr lang="en-CA" sz="2400" b="0" dirty="0">
                            <a:latin typeface="楷体" panose="02010609060101010101" pitchFamily="49" charset="-122"/>
                            <a:ea typeface="楷体" panose="02010609060101010101" pitchFamily="49" charset="-122"/>
                          </a:endParaRPr>
                        </a:p>
                      </a:txBody>
                      <a:tcPr>
                        <a:solidFill>
                          <a:srgbClr val="E6E6E6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4255333386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600"/>
                            </a:spcAft>
                            <a:buClrTx/>
                            <a:buSzTx/>
                            <a:buFont typeface="Arial" panose="020B0604020202020204" pitchFamily="34" charset="0"/>
                            <a:buNone/>
                            <a:tabLst/>
                            <a:defRPr/>
                          </a:pPr>
                          <a:r>
                            <a:rPr lang="en-US" altLang="zh-CN" sz="2400" b="0" dirty="0">
                              <a:solidFill>
                                <a:srgbClr val="0000FF"/>
                              </a:solidFill>
                            </a:rPr>
                            <a:t>(1)</a:t>
                          </a:r>
                          <a:r>
                            <a:rPr lang="zh-CN" altLang="en-US" sz="2400" b="1" dirty="0">
                              <a:solidFill>
                                <a:schemeClr val="tx1"/>
                              </a:solidFill>
                              <a:latin typeface="楷体" panose="02010609060101010101" pitchFamily="49" charset="-122"/>
                              <a:ea typeface="楷体" panose="02010609060101010101" pitchFamily="49" charset="-122"/>
                            </a:rPr>
                            <a:t>初始化：</a:t>
                          </a:r>
                          <a:r>
                            <a:rPr lang="zh-CN" altLang="en-US" sz="2400" b="0" dirty="0">
                              <a:solidFill>
                                <a:schemeClr val="tx1"/>
                              </a:solidFill>
                              <a:latin typeface="楷体" panose="02010609060101010101" pitchFamily="49" charset="-122"/>
                              <a:ea typeface="楷体" panose="02010609060101010101" pitchFamily="49" charset="-122"/>
                            </a:rPr>
                            <a:t>随机初始化</a:t>
                          </a:r>
                          <a:r>
                            <a:rPr lang="zh-CN" altLang="en-US" sz="2400" b="0" baseline="0" dirty="0">
                              <a:solidFill>
                                <a:schemeClr val="tx1"/>
                              </a:solidFill>
                              <a:latin typeface="楷体" panose="02010609060101010101" pitchFamily="49" charset="-122"/>
                              <a:ea typeface="楷体" panose="02010609060101010101" pitchFamily="49" charset="-122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sSup>
                                <m:sSupPr>
                                  <m:ctrlPr>
                                    <a:rPr lang="en-US" altLang="zh-CN" sz="2400" b="0" i="1" baseline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楷体" panose="02010609060101010101" pitchFamily="49" charset="-122"/>
                                    </a:rPr>
                                  </m:ctrlPr>
                                </m:sSupPr>
                                <m:e>
                                  <m:r>
                                    <a:rPr lang="en-US" altLang="zh-CN" sz="2400" b="1" i="1" baseline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楷体" panose="02010609060101010101" pitchFamily="49" charset="-122"/>
                                    </a:rPr>
                                    <m:t>𝑾</m:t>
                                  </m:r>
                                </m:e>
                                <m:sup>
                                  <m:r>
                                    <a:rPr lang="en-US" altLang="zh-CN" sz="2400" b="0" i="1" baseline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楷体" panose="02010609060101010101" pitchFamily="49" charset="-122"/>
                                    </a:rPr>
                                    <m:t>(0)</m:t>
                                  </m:r>
                                </m:sup>
                              </m:sSup>
                            </m:oMath>
                          </a14:m>
                          <a:r>
                            <a:rPr lang="en-US" altLang="zh-CN" sz="2400" b="0" dirty="0">
                              <a:solidFill>
                                <a:schemeClr val="tx1"/>
                              </a:solidFill>
                              <a:latin typeface="楷体" panose="02010609060101010101" pitchFamily="49" charset="-122"/>
                              <a:ea typeface="楷体" panose="02010609060101010101" pitchFamily="49" charset="-122"/>
                            </a:rPr>
                            <a:t>, </a:t>
                          </a:r>
                          <a14:m>
                            <m:oMath xmlns:m="http://schemas.openxmlformats.org/officeDocument/2006/math">
                              <m:r>
                                <a:rPr lang="en-US" altLang="zh-CN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楷体" panose="02010609060101010101" pitchFamily="49" charset="-122"/>
                                </a:rPr>
                                <m:t>𝑖</m:t>
                              </m:r>
                              <m:r>
                                <a:rPr lang="en-US" altLang="zh-CN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楷体" panose="02010609060101010101" pitchFamily="49" charset="-122"/>
                                </a:rPr>
                                <m:t>=1</m:t>
                              </m:r>
                            </m:oMath>
                          </a14:m>
                          <a:r>
                            <a:rPr lang="en-US" altLang="zh-CN" sz="2400" b="0" dirty="0">
                              <a:solidFill>
                                <a:schemeClr val="tx1"/>
                              </a:solidFill>
                              <a:latin typeface="楷体" panose="02010609060101010101" pitchFamily="49" charset="-122"/>
                              <a:ea typeface="楷体" panose="02010609060101010101" pitchFamily="49" charset="-122"/>
                            </a:rPr>
                            <a:t>.</a:t>
                          </a:r>
                        </a:p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600"/>
                            </a:spcAft>
                            <a:buClrTx/>
                            <a:buSzTx/>
                            <a:buFont typeface="Arial" panose="020B0604020202020204" pitchFamily="34" charset="0"/>
                            <a:buNone/>
                            <a:tabLst/>
                            <a:defRPr/>
                          </a:pPr>
                          <a:r>
                            <a:rPr lang="en-US" altLang="zh-CN" sz="2400" b="0" dirty="0">
                              <a:solidFill>
                                <a:srgbClr val="0000FF"/>
                              </a:solidFill>
                            </a:rPr>
                            <a:t>(2)</a:t>
                          </a:r>
                          <a:r>
                            <a:rPr lang="en-US" altLang="zh-CN" sz="2400" b="1" dirty="0">
                              <a:solidFill>
                                <a:schemeClr val="tx1"/>
                              </a:solidFill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en-US" altLang="zh-CN" sz="24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𝑿</m:t>
                              </m:r>
                              <m:r>
                                <a:rPr lang="en-US" altLang="zh-CN" sz="24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=[</m:t>
                              </m:r>
                              <m:r>
                                <a:rPr lang="en-US" altLang="zh-CN" sz="24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𝑿</m:t>
                              </m:r>
                              <m:r>
                                <a:rPr lang="en-US" altLang="zh-CN" sz="24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sSub>
                                <m:sSubPr>
                                  <m:ctrlPr>
                                    <a:rPr lang="en-US" altLang="zh-CN" sz="24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2400" b="1" i="1" smtClean="0">
                                      <a:latin typeface="Cambria Math" panose="02040503050406030204" pitchFamily="18" charset="0"/>
                                    </a:rPr>
                                    <m:t>𝟏</m:t>
                                  </m:r>
                                </m:e>
                                <m:sub>
                                  <m:r>
                                    <a:rPr lang="en-US" altLang="zh-CN" sz="2400" b="0" i="1" smtClean="0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sub>
                              </m:sSub>
                              <m:r>
                                <a:rPr lang="en-US" altLang="zh-CN" sz="24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]</m:t>
                              </m:r>
                            </m:oMath>
                          </a14:m>
                          <a:r>
                            <a:rPr lang="en-US" altLang="zh-CN" sz="2400" b="0" dirty="0">
                              <a:solidFill>
                                <a:schemeClr val="tx1"/>
                              </a:solidFill>
                              <a:latin typeface="楷体" panose="02010609060101010101" pitchFamily="49" charset="-122"/>
                              <a:ea typeface="楷体" panose="02010609060101010101" pitchFamily="49" charset="-122"/>
                            </a:rPr>
                            <a:t>.</a:t>
                          </a:r>
                        </a:p>
                        <a:p>
                          <a:pPr marL="0" indent="0" algn="l">
                            <a:spcAft>
                              <a:spcPts val="600"/>
                            </a:spcAft>
                            <a:buFont typeface="Arial" panose="020B0604020202020204" pitchFamily="34" charset="0"/>
                            <a:buNone/>
                          </a:pPr>
                          <a:r>
                            <a:rPr lang="en-US" altLang="zh-CN" sz="2400" b="0" dirty="0">
                              <a:solidFill>
                                <a:srgbClr val="0000FF"/>
                              </a:solidFill>
                              <a:latin typeface="Times New Roman" panose="02020603050405020304" pitchFamily="18" charset="0"/>
                              <a:ea typeface="华文楷体" panose="02010600040101010101" pitchFamily="2" charset="-122"/>
                              <a:cs typeface="Times New Roman" panose="02020603050405020304" pitchFamily="18" charset="0"/>
                            </a:rPr>
                            <a:t>(3) </a:t>
                          </a:r>
                          <a:r>
                            <a:rPr lang="zh-CN" altLang="en-US" sz="2400" b="0" dirty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ea typeface="华文楷体" panose="02010600040101010101" pitchFamily="2" charset="-122"/>
                              <a:cs typeface="Times New Roman" panose="02020603050405020304" pitchFamily="18" charset="0"/>
                            </a:rPr>
                            <a:t>训练轮数从</a:t>
                          </a:r>
                          <a:r>
                            <a:rPr lang="en-CA" altLang="zh-CN" sz="2400" b="0" dirty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ea typeface="华文楷体" panose="02010600040101010101" pitchFamily="2" charset="-122"/>
                              <a:cs typeface="Times New Roman" panose="02020603050405020304" pitchFamily="18" charset="0"/>
                            </a:rPr>
                            <a:t>1</a:t>
                          </a:r>
                          <a:r>
                            <a:rPr lang="zh-CN" altLang="en-US" sz="2400" b="0" dirty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ea typeface="华文楷体" panose="02010600040101010101" pitchFamily="2" charset="-122"/>
                              <a:cs typeface="Times New Roman" panose="02020603050405020304" pitchFamily="18" charset="0"/>
                            </a:rPr>
                            <a:t>循环到</a:t>
                          </a:r>
                          <a:r>
                            <a:rPr lang="en-CA" altLang="zh-CN" sz="2400" b="0" dirty="0" err="1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ea typeface="华文楷体" panose="02010600040101010101" pitchFamily="2" charset="-122"/>
                              <a:cs typeface="Times New Roman" panose="02020603050405020304" pitchFamily="18" charset="0"/>
                            </a:rPr>
                            <a:t>epoches</a:t>
                          </a:r>
                          <a:r>
                            <a:rPr lang="en-US" altLang="zh-CN" sz="2400" b="0" dirty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ea typeface="华文楷体" panose="02010600040101010101" pitchFamily="2" charset="-122"/>
                              <a:cs typeface="Times New Roman" panose="02020603050405020304" pitchFamily="18" charset="0"/>
                            </a:rPr>
                            <a:t>:</a:t>
                          </a:r>
                        </a:p>
                        <a:p>
                          <a:pPr marL="0" indent="0" algn="l">
                            <a:spcAft>
                              <a:spcPts val="600"/>
                            </a:spcAft>
                            <a:buFont typeface="Arial" panose="020B0604020202020204" pitchFamily="34" charset="0"/>
                            <a:buNone/>
                          </a:pPr>
                          <a:r>
                            <a:rPr lang="en-US" altLang="zh-CN" sz="2400" b="0" dirty="0">
                              <a:solidFill>
                                <a:srgbClr val="1515EB"/>
                              </a:solidFill>
                              <a:latin typeface="Times New Roman" panose="02020603050405020304" pitchFamily="18" charset="0"/>
                              <a:ea typeface="华文楷体" panose="02010600040101010101" pitchFamily="2" charset="-122"/>
                              <a:cs typeface="Times New Roman" panose="02020603050405020304" pitchFamily="18" charset="0"/>
                            </a:rPr>
                            <a:t>(4)</a:t>
                          </a:r>
                          <a:r>
                            <a:rPr lang="en-US" altLang="zh-CN" sz="2400" b="0" dirty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ea typeface="华文楷体" panose="02010600040101010101" pitchFamily="2" charset="-122"/>
                              <a:cs typeface="Times New Roman" panose="02020603050405020304" pitchFamily="18" charset="0"/>
                            </a:rPr>
                            <a:t>     </a:t>
                          </a:r>
                          <a:r>
                            <a:rPr lang="zh-CN" altLang="en-US" sz="2400" b="0" dirty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ea typeface="华文楷体" panose="02010600040101010101" pitchFamily="2" charset="-122"/>
                              <a:cs typeface="Times New Roman" panose="02020603050405020304" pitchFamily="18" charset="0"/>
                            </a:rPr>
                            <a:t>对训练数据进行乱序</a:t>
                          </a:r>
                          <a:r>
                            <a:rPr lang="en-CA" altLang="zh-CN" sz="2400" b="0" dirty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ea typeface="华文楷体" panose="02010600040101010101" pitchFamily="2" charset="-122"/>
                              <a:cs typeface="Times New Roman" panose="02020603050405020304" pitchFamily="18" charset="0"/>
                            </a:rPr>
                            <a:t>.</a:t>
                          </a:r>
                          <a:endParaRPr lang="en-US" altLang="zh-CN" sz="2400" b="0" dirty="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华文楷体" panose="02010600040101010101" pitchFamily="2" charset="-122"/>
                            <a:cs typeface="Times New Roman" panose="02020603050405020304" pitchFamily="18" charset="0"/>
                          </a:endParaRPr>
                        </a:p>
                        <a:p>
                          <a:pPr marL="0" indent="0" algn="l">
                            <a:spcAft>
                              <a:spcPts val="600"/>
                            </a:spcAft>
                            <a:buFont typeface="Arial" panose="020B0604020202020204" pitchFamily="34" charset="0"/>
                            <a:buNone/>
                          </a:pPr>
                          <a:r>
                            <a:rPr lang="en-US" altLang="zh-CN" sz="2400" b="0" dirty="0">
                              <a:solidFill>
                                <a:srgbClr val="0000FF"/>
                              </a:solidFill>
                              <a:latin typeface="Times New Roman" panose="02020603050405020304" pitchFamily="18" charset="0"/>
                              <a:ea typeface="华文楷体" panose="02010600040101010101" pitchFamily="2" charset="-122"/>
                              <a:cs typeface="Times New Roman" panose="02020603050405020304" pitchFamily="18" charset="0"/>
                            </a:rPr>
                            <a:t>(5)     </a:t>
                          </a:r>
                          <a:r>
                            <a:rPr lang="zh-CN" altLang="en-US" sz="2400" b="0" dirty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ea typeface="华文楷体" panose="02010600040101010101" pitchFamily="2" charset="-122"/>
                              <a:cs typeface="Times New Roman" panose="02020603050405020304" pitchFamily="18" charset="0"/>
                            </a:rPr>
                            <a:t>将训练数据切分成批数据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altLang="zh-CN" sz="2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华文楷体" panose="02010600040101010101" pitchFamily="2" charset="-122"/>
                                      <a:cs typeface="Times New Roman" panose="020206030504050203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CA" altLang="zh-CN" sz="2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华文楷体" panose="02010600040101010101" pitchFamily="2" charset="-122"/>
                                      <a:cs typeface="Times New Roman" panose="02020603050405020304" pitchFamily="18" charset="0"/>
                                    </a:rPr>
                                    <m:t>𝐵</m:t>
                                  </m:r>
                                </m:e>
                                <m:sub>
                                  <m:r>
                                    <a:rPr lang="en-CA" altLang="zh-CN" sz="2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华文楷体" panose="02010600040101010101" pitchFamily="2" charset="-122"/>
                                      <a:cs typeface="Times New Roman" panose="020206030504050203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oMath>
                          </a14:m>
                          <a:r>
                            <a:rPr lang="en-CA" altLang="zh-CN" sz="2400" b="0" dirty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ea typeface="华文楷体" panose="02010600040101010101" pitchFamily="2" charset="-122"/>
                              <a:cs typeface="Times New Roman" panose="02020603050405020304" pitchFamily="18" charset="0"/>
                            </a:rPr>
                            <a:t>, 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altLang="zh-CN" sz="2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华文楷体" panose="02010600040101010101" pitchFamily="2" charset="-122"/>
                                      <a:cs typeface="Times New Roman" panose="020206030504050203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CA" altLang="zh-CN" sz="2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华文楷体" panose="02010600040101010101" pitchFamily="2" charset="-122"/>
                                      <a:cs typeface="Times New Roman" panose="02020603050405020304" pitchFamily="18" charset="0"/>
                                    </a:rPr>
                                    <m:t>𝐵</m:t>
                                  </m:r>
                                </m:e>
                                <m:sub>
                                  <m:r>
                                    <a:rPr lang="en-CA" altLang="zh-CN" sz="2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华文楷体" panose="02010600040101010101" pitchFamily="2" charset="-122"/>
                                      <a:cs typeface="Times New Roman" panose="020206030504050203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oMath>
                          </a14:m>
                          <a:r>
                            <a:rPr lang="en-CA" altLang="zh-CN" sz="2400" b="0" dirty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ea typeface="华文楷体" panose="02010600040101010101" pitchFamily="2" charset="-122"/>
                              <a:cs typeface="Times New Roman" panose="02020603050405020304" pitchFamily="18" charset="0"/>
                            </a:rPr>
                            <a:t>,</a:t>
                          </a:r>
                          <a14:m>
                            <m:oMath xmlns:m="http://schemas.openxmlformats.org/officeDocument/2006/math">
                              <m:r>
                                <a:rPr lang="en-CA" altLang="zh-CN" sz="2400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⋯</m:t>
                              </m:r>
                            </m:oMath>
                          </a14:m>
                          <a:r>
                            <a:rPr lang="en-CA" altLang="zh-CN" sz="2400" b="0" dirty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ea typeface="华文楷体" panose="02010600040101010101" pitchFamily="2" charset="-122"/>
                              <a:cs typeface="Times New Roman" panose="02020603050405020304" pitchFamily="18" charset="0"/>
                            </a:rPr>
                            <a:t>,</a:t>
                          </a:r>
                          <a:r>
                            <a:rPr lang="en-US" altLang="zh-CN" sz="2400" b="0" dirty="0">
                              <a:solidFill>
                                <a:schemeClr val="tx1"/>
                              </a:solidFill>
                              <a:ea typeface="华文楷体" panose="02010600040101010101" pitchFamily="2" charset="-122"/>
                              <a:cs typeface="Times New Roman" panose="020206030504050203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altLang="zh-CN" sz="2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华文楷体" panose="02010600040101010101" pitchFamily="2" charset="-122"/>
                                      <a:cs typeface="Times New Roman" panose="020206030504050203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CA" altLang="zh-CN" sz="2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华文楷体" panose="02010600040101010101" pitchFamily="2" charset="-122"/>
                                      <a:cs typeface="Times New Roman" panose="02020603050405020304" pitchFamily="18" charset="0"/>
                                    </a:rPr>
                                    <m:t>𝐵</m:t>
                                  </m:r>
                                </m:e>
                                <m:sub>
                                  <m:r>
                                    <a:rPr lang="en-CA" altLang="zh-CN" sz="2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华文楷体" panose="02010600040101010101" pitchFamily="2" charset="-122"/>
                                      <a:cs typeface="Times New Roman" panose="02020603050405020304" pitchFamily="18" charset="0"/>
                                    </a:rPr>
                                    <m:t>𝑁</m:t>
                                  </m:r>
                                </m:sub>
                              </m:sSub>
                            </m:oMath>
                          </a14:m>
                          <a:r>
                            <a:rPr lang="zh-CN" altLang="en-US" sz="2400" b="0" dirty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ea typeface="华文楷体" panose="02010600040101010101" pitchFamily="2" charset="-122"/>
                              <a:cs typeface="Times New Roman" panose="02020603050405020304" pitchFamily="18" charset="0"/>
                            </a:rPr>
                            <a:t>，每个批数据包含</a:t>
                          </a:r>
                          <a:r>
                            <a:rPr lang="en-CA" altLang="zh-CN" sz="2400" b="0" i="1" dirty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ea typeface="华文楷体" panose="02010600040101010101" pitchFamily="2" charset="-122"/>
                              <a:cs typeface="Times New Roman" panose="02020603050405020304" pitchFamily="18" charset="0"/>
                            </a:rPr>
                            <a:t>T</a:t>
                          </a:r>
                          <a:r>
                            <a:rPr lang="zh-CN" altLang="en-US" sz="2400" b="0" dirty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ea typeface="华文楷体" panose="02010600040101010101" pitchFamily="2" charset="-122"/>
                              <a:cs typeface="Times New Roman" panose="02020603050405020304" pitchFamily="18" charset="0"/>
                            </a:rPr>
                            <a:t>个样本，</a:t>
                          </a:r>
                          <a14:m>
                            <m:oMath xmlns:m="http://schemas.openxmlformats.org/officeDocument/2006/math">
                              <m:r>
                                <a:rPr lang="en-CA" altLang="zh-CN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华文楷体" panose="02010600040101010101" pitchFamily="2" charset="-122"/>
                                  <a:cs typeface="Times New Roman" panose="02020603050405020304" pitchFamily="18" charset="0"/>
                                </a:rPr>
                                <m:t>𝑁</m:t>
                              </m:r>
                              <m:r>
                                <a:rPr lang="en-US" altLang="zh-CN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华文楷体" panose="02010600040101010101" pitchFamily="2" charset="-122"/>
                                  <a:cs typeface="Times New Roman" panose="02020603050405020304" pitchFamily="18" charset="0"/>
                                </a:rPr>
                                <m:t>=</m:t>
                              </m:r>
                              <m:d>
                                <m:dPr>
                                  <m:begChr m:val="⌊"/>
                                  <m:endChr m:val="⌋"/>
                                  <m:ctrlPr>
                                    <a:rPr lang="en-US" altLang="zh-CN" sz="2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华文楷体" panose="02010600040101010101" pitchFamily="2" charset="-122"/>
                                      <a:cs typeface="Times New Roman" panose="020206030504050203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CA" altLang="zh-CN" sz="2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华文楷体" panose="02010600040101010101" pitchFamily="2" charset="-122"/>
                                      <a:cs typeface="Times New Roman" panose="02020603050405020304" pitchFamily="18" charset="0"/>
                                    </a:rPr>
                                    <m:t>𝑛</m:t>
                                  </m:r>
                                  <m:r>
                                    <a:rPr lang="en-CA" altLang="zh-CN" sz="2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华文楷体" panose="02010600040101010101" pitchFamily="2" charset="-122"/>
                                      <a:cs typeface="Times New Roman" panose="02020603050405020304" pitchFamily="18" charset="0"/>
                                    </a:rPr>
                                    <m:t>/</m:t>
                                  </m:r>
                                  <m:r>
                                    <a:rPr lang="en-US" altLang="zh-CN" sz="2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华文楷体" panose="02010600040101010101" pitchFamily="2" charset="-122"/>
                                      <a:cs typeface="Times New Roman" panose="02020603050405020304" pitchFamily="18" charset="0"/>
                                    </a:rPr>
                                    <m:t>𝑇</m:t>
                                  </m:r>
                                </m:e>
                              </m:d>
                            </m:oMath>
                          </a14:m>
                          <a:endParaRPr lang="en-US" altLang="zh-CN" sz="2400" b="0" dirty="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华文楷体" panose="02010600040101010101" pitchFamily="2" charset="-122"/>
                            <a:cs typeface="Times New Roman" panose="02020603050405020304" pitchFamily="18" charset="0"/>
                          </a:endParaRPr>
                        </a:p>
                        <a:p>
                          <a:pPr marL="0" indent="0" algn="l">
                            <a:buFont typeface="Arial" panose="020B0604020202020204" pitchFamily="34" charset="0"/>
                            <a:buNone/>
                          </a:pPr>
                          <a:r>
                            <a:rPr lang="en-US" altLang="zh-CN" sz="2400" b="0" dirty="0">
                              <a:solidFill>
                                <a:srgbClr val="0000FF"/>
                              </a:solidFill>
                              <a:latin typeface="Times New Roman" panose="02020603050405020304" pitchFamily="18" charset="0"/>
                              <a:ea typeface="华文楷体" panose="02010600040101010101" pitchFamily="2" charset="-122"/>
                              <a:cs typeface="Times New Roman" panose="02020603050405020304" pitchFamily="18" charset="0"/>
                            </a:rPr>
                            <a:t>(6)     </a:t>
                          </a:r>
                          <a14:m>
                            <m:oMath xmlns:m="http://schemas.openxmlformats.org/officeDocument/2006/math">
                              <m:r>
                                <a:rPr lang="en-CA" altLang="zh-CN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华文楷体" panose="02010600040101010101" pitchFamily="2" charset="-122"/>
                                  <a:cs typeface="Times New Roman" panose="02020603050405020304" pitchFamily="18" charset="0"/>
                                </a:rPr>
                                <m:t>𝑗</m:t>
                              </m:r>
                            </m:oMath>
                          </a14:m>
                          <a:r>
                            <a:rPr lang="zh-CN" altLang="en-US" sz="2400" b="0" dirty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ea typeface="华文楷体" panose="02010600040101010101" pitchFamily="2" charset="-122"/>
                              <a:cs typeface="Times New Roman" panose="02020603050405020304" pitchFamily="18" charset="0"/>
                            </a:rPr>
                            <a:t>从</a:t>
                          </a:r>
                          <a:r>
                            <a:rPr lang="en-CA" altLang="zh-CN" sz="2400" b="0" dirty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ea typeface="华文楷体" panose="02010600040101010101" pitchFamily="2" charset="-122"/>
                              <a:cs typeface="Times New Roman" panose="02020603050405020304" pitchFamily="18" charset="0"/>
                            </a:rPr>
                            <a:t>1</a:t>
                          </a:r>
                          <a:r>
                            <a:rPr lang="zh-CN" altLang="en-US" sz="2400" b="0" dirty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ea typeface="华文楷体" panose="02010600040101010101" pitchFamily="2" charset="-122"/>
                              <a:cs typeface="Times New Roman" panose="02020603050405020304" pitchFamily="18" charset="0"/>
                            </a:rPr>
                            <a:t>循环到</a:t>
                          </a:r>
                          <a14:m>
                            <m:oMath xmlns:m="http://schemas.openxmlformats.org/officeDocument/2006/math">
                              <m:r>
                                <a:rPr lang="en-CA" altLang="zh-CN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华文楷体" panose="02010600040101010101" pitchFamily="2" charset="-122"/>
                                  <a:cs typeface="Times New Roman" panose="02020603050405020304" pitchFamily="18" charset="0"/>
                                </a:rPr>
                                <m:t>𝑁</m:t>
                              </m:r>
                            </m:oMath>
                          </a14:m>
                          <a:r>
                            <a:rPr lang="zh-CN" altLang="en-US" sz="2400" b="0" dirty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ea typeface="华文楷体" panose="02010600040101010101" pitchFamily="2" charset="-122"/>
                              <a:cs typeface="Times New Roman" panose="02020603050405020304" pitchFamily="18" charset="0"/>
                            </a:rPr>
                            <a:t>：</a:t>
                          </a:r>
                          <a:endParaRPr lang="en-US" altLang="zh-CN" sz="2400" b="0" dirty="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华文楷体" panose="02010600040101010101" pitchFamily="2" charset="-122"/>
                            <a:cs typeface="Times New Roman" panose="02020603050405020304" pitchFamily="18" charset="0"/>
                          </a:endParaRPr>
                        </a:p>
                        <a:p>
                          <a:pPr marL="0" indent="0" algn="l">
                            <a:buFont typeface="Arial" panose="020B0604020202020204" pitchFamily="34" charset="0"/>
                            <a:buNone/>
                          </a:pPr>
                          <a:r>
                            <a:rPr lang="en-US" altLang="zh-CN" sz="2400" b="0" dirty="0">
                              <a:solidFill>
                                <a:srgbClr val="0000FF"/>
                              </a:solidFill>
                              <a:latin typeface="Times New Roman" panose="02020603050405020304" pitchFamily="18" charset="0"/>
                              <a:ea typeface="华文楷体" panose="02010600040101010101" pitchFamily="2" charset="-122"/>
                              <a:cs typeface="Times New Roman" panose="02020603050405020304" pitchFamily="18" charset="0"/>
                            </a:rPr>
                            <a:t>(7)         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altLang="zh-CN" sz="24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CA" altLang="zh-CN" sz="2400" b="1" i="1" smtClean="0">
                                      <a:latin typeface="Cambria Math" panose="02040503050406030204" pitchFamily="18" charset="0"/>
                                    </a:rPr>
                                    <m:t>𝑾</m:t>
                                  </m:r>
                                </m:e>
                                <m:sub>
                                  <m:r>
                                    <a:rPr lang="en-US" altLang="zh-CN" sz="2400" b="0" i="1" smtClean="0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  <m:r>
                                <a:rPr lang="en-US" altLang="zh-CN" sz="24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←</m:t>
                              </m:r>
                              <m:r>
                                <m:rPr>
                                  <m:nor/>
                                </m:rPr>
                                <a:rPr lang="zh-CN" altLang="en-US" sz="2400" dirty="0">
                                  <a:latin typeface="Times New Roman" panose="02020603050405020304" pitchFamily="18" charset="0"/>
                                  <a:ea typeface="华文楷体" panose="02010600040101010101" pitchFamily="2" charset="-122"/>
                                  <a:cs typeface="Times New Roman" panose="02020603050405020304" pitchFamily="18" charset="0"/>
                                </a:rPr>
                                <m:t> </m:t>
                              </m:r>
                              <m:sSub>
                                <m:sSubPr>
                                  <m:ctrlP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CA" altLang="zh-CN" sz="2400" b="1" i="1" smtClean="0">
                                      <a:latin typeface="Cambria Math" panose="02040503050406030204" pitchFamily="18" charset="0"/>
                                    </a:rPr>
                                    <m:t>𝑾</m:t>
                                  </m:r>
                                </m:e>
                                <m:sub>
                                  <m: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  <m:r>
                                    <a:rPr lang="en-US" altLang="zh-CN" sz="2400" b="0" i="1" smtClean="0">
                                      <a:latin typeface="Cambria Math" panose="02040503050406030204" pitchFamily="18" charset="0"/>
                                    </a:rPr>
                                    <m:t>−1</m:t>
                                  </m:r>
                                </m:sub>
                              </m:sSub>
                              <m:r>
                                <a:rPr lang="en-US" altLang="zh-CN" sz="2400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zh-CN" altLang="en-US" sz="2400" b="0" i="1" smtClean="0">
                                  <a:latin typeface="Cambria Math" panose="02040503050406030204" pitchFamily="18" charset="0"/>
                                </a:rPr>
                                <m:t>𝛾</m:t>
                              </m:r>
                              <m:f>
                                <m:fPr>
                                  <m:ctrlPr>
                                    <a:rPr lang="en-US" altLang="zh-CN" sz="2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CA" altLang="zh-CN" sz="2400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US" altLang="zh-CN" sz="2400" b="0" i="1" smtClean="0"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den>
                              </m:f>
                              <m:nary>
                                <m:naryPr>
                                  <m:chr m:val="∑"/>
                                  <m:supHide m:val="on"/>
                                  <m:ctrlPr>
                                    <a:rPr lang="zh-CN" altLang="en-US" sz="2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naryPr>
                                <m:sub>
                                  <m:r>
                                    <a:rPr lang="en-CA" altLang="zh-CN" sz="2400" b="0" i="1" smtClean="0">
                                      <a:latin typeface="Cambria Math" panose="02040503050406030204" pitchFamily="18" charset="0"/>
                                    </a:rPr>
                                    <m:t>(</m:t>
                                  </m:r>
                                  <m:r>
                                    <a:rPr lang="en-CA" altLang="zh-CN" sz="2400" b="1" i="1" smtClean="0">
                                      <a:latin typeface="Cambria Math" panose="02040503050406030204" pitchFamily="18" charset="0"/>
                                    </a:rPr>
                                    <m:t>𝒙</m:t>
                                  </m:r>
                                  <m:r>
                                    <a:rPr lang="en-CA" altLang="zh-CN" sz="2400" b="0" i="1" smtClean="0"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en-CA" altLang="zh-CN" sz="2400" b="1" i="1" smtClean="0">
                                      <a:latin typeface="Cambria Math" panose="02040503050406030204" pitchFamily="18" charset="0"/>
                                    </a:rPr>
                                    <m:t>𝒚</m:t>
                                  </m:r>
                                  <m:r>
                                    <a:rPr lang="en-CA" altLang="zh-CN" sz="2400" b="0" i="1" smtClean="0">
                                      <a:latin typeface="Cambria Math" panose="02040503050406030204" pitchFamily="18" charset="0"/>
                                    </a:rPr>
                                    <m:t>)∈</m:t>
                                  </m:r>
                                  <m:sSub>
                                    <m:sSubPr>
                                      <m:ctrlPr>
                                        <a:rPr lang="en-US" altLang="zh-CN" sz="24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ea typeface="华文楷体" panose="02010600040101010101" pitchFamily="2" charset="-122"/>
                                          <a:cs typeface="Times New Roman" panose="020206030504050203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CA" altLang="zh-CN" sz="24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ea typeface="华文楷体" panose="02010600040101010101" pitchFamily="2" charset="-122"/>
                                          <a:cs typeface="Times New Roman" panose="02020603050405020304" pitchFamily="18" charset="0"/>
                                        </a:rPr>
                                        <m:t>𝐵</m:t>
                                      </m:r>
                                    </m:e>
                                    <m:sub>
                                      <m:r>
                                        <a:rPr lang="en-CA" altLang="zh-CN" sz="24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ea typeface="华文楷体" panose="02010600040101010101" pitchFamily="2" charset="-122"/>
                                          <a:cs typeface="Times New Roman" panose="02020603050405020304" pitchFamily="18" charset="0"/>
                                        </a:rPr>
                                        <m:t>𝑗</m:t>
                                      </m:r>
                                    </m:sub>
                                  </m:sSub>
                                </m:sub>
                                <m:sup/>
                                <m:e>
                                  <m:d>
                                    <m:dPr>
                                      <m:ctrlPr>
                                        <a:rPr lang="en-US" altLang="zh-CN" sz="240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CA" altLang="zh-CN" sz="2400" b="1" i="1" smtClean="0">
                                          <a:latin typeface="Cambria Math" panose="02040503050406030204" pitchFamily="18" charset="0"/>
                                        </a:rPr>
                                        <m:t>𝒚</m:t>
                                      </m:r>
                                      <m:r>
                                        <a:rPr lang="en-CA" altLang="zh-CN" sz="2400" b="0" i="1" smtClean="0">
                                          <a:latin typeface="Cambria Math" panose="02040503050406030204" pitchFamily="18" charset="0"/>
                                        </a:rPr>
                                        <m:t>−</m:t>
                                      </m:r>
                                      <m:r>
                                        <a:rPr lang="zh-CN" altLang="en-US" sz="2400" b="1" i="1">
                                          <a:latin typeface="Cambria Math" panose="02040503050406030204" pitchFamily="18" charset="0"/>
                                        </a:rPr>
                                        <m:t>𝝈</m:t>
                                      </m:r>
                                      <m:d>
                                        <m:dPr>
                                          <m:ctrlPr>
                                            <a:rPr lang="en-US" altLang="zh-CN" sz="24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r>
                                            <a:rPr lang="en-CA" altLang="zh-CN" sz="2400" b="1" i="1" smtClean="0">
                                              <a:latin typeface="Cambria Math" panose="02040503050406030204" pitchFamily="18" charset="0"/>
                                            </a:rPr>
                                            <m:t>𝑾𝒙</m:t>
                                          </m:r>
                                        </m:e>
                                      </m:d>
                                    </m:e>
                                  </m:d>
                                  <m:sSup>
                                    <m:sSupPr>
                                      <m:ctrlPr>
                                        <a:rPr lang="en-US" altLang="zh-CN" sz="2400" b="0" i="1" baseline="0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ea typeface="楷体" panose="02010609060101010101" pitchFamily="49" charset="-122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CA" altLang="zh-CN" sz="2400" b="1" i="1" baseline="0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ea typeface="楷体" panose="02010609060101010101" pitchFamily="49" charset="-122"/>
                                        </a:rPr>
                                        <m:t>𝒙</m:t>
                                      </m:r>
                                    </m:e>
                                    <m:sup>
                                      <m:r>
                                        <a:rPr lang="en-CA" altLang="zh-CN" sz="2400" b="0" i="1" baseline="0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ea typeface="楷体" panose="02010609060101010101" pitchFamily="49" charset="-122"/>
                                        </a:rPr>
                                        <m:t>𝑇</m:t>
                                      </m:r>
                                    </m:sup>
                                  </m:sSup>
                                </m:e>
                              </m:nary>
                            </m:oMath>
                          </a14:m>
                          <a:endParaRPr lang="en-US" altLang="zh-CN" sz="2400" b="0" dirty="0">
                            <a:latin typeface="Times New Roman" panose="02020603050405020304" pitchFamily="18" charset="0"/>
                            <a:ea typeface="华文楷体" panose="02010600040101010101" pitchFamily="2" charset="-122"/>
                            <a:cs typeface="Times New Roman" panose="02020603050405020304" pitchFamily="18" charset="0"/>
                          </a:endParaRPr>
                        </a:p>
                        <a:p>
                          <a:pPr marL="0" indent="0" algn="l">
                            <a:buFont typeface="Arial" panose="020B0604020202020204" pitchFamily="34" charset="0"/>
                            <a:buNone/>
                          </a:pPr>
                          <a:r>
                            <a:rPr lang="en-US" altLang="zh-CN" sz="2400" b="0" dirty="0">
                              <a:solidFill>
                                <a:srgbClr val="0000FF"/>
                              </a:solidFill>
                              <a:latin typeface="Times New Roman" panose="02020603050405020304" pitchFamily="18" charset="0"/>
                              <a:ea typeface="华文楷体" panose="02010600040101010101" pitchFamily="2" charset="-122"/>
                              <a:cs typeface="Times New Roman" panose="02020603050405020304" pitchFamily="18" charset="0"/>
                            </a:rPr>
                            <a:t>(8)</a:t>
                          </a:r>
                          <a:r>
                            <a:rPr lang="en-US" altLang="zh-CN" sz="2400" dirty="0">
                              <a:latin typeface="Times New Roman" panose="02020603050405020304" pitchFamily="18" charset="0"/>
                              <a:ea typeface="华文楷体" panose="02010600040101010101" pitchFamily="2" charset="-122"/>
                              <a:cs typeface="Times New Roman" panose="02020603050405020304" pitchFamily="18" charset="0"/>
                            </a:rPr>
                            <a:t>         </a:t>
                          </a:r>
                          <a14:m>
                            <m:oMath xmlns:m="http://schemas.openxmlformats.org/officeDocument/2006/math">
                              <m:r>
                                <a:rPr lang="en-US" altLang="zh-CN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en-US" altLang="zh-CN" sz="24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←</m:t>
                              </m:r>
                              <m:r>
                                <a:rPr lang="en-US" altLang="zh-CN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en-US" altLang="zh-CN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+1</m:t>
                              </m:r>
                            </m:oMath>
                          </a14:m>
                          <a:r>
                            <a:rPr lang="en-US" altLang="zh-CN" sz="2400" dirty="0">
                              <a:latin typeface="Times New Roman" panose="02020603050405020304" pitchFamily="18" charset="0"/>
                              <a:ea typeface="华文楷体" panose="02010600040101010101" pitchFamily="2" charset="-122"/>
                              <a:cs typeface="Times New Roman" panose="02020603050405020304" pitchFamily="18" charset="0"/>
                            </a:rPr>
                            <a:t> </a:t>
                          </a:r>
                          <a:endParaRPr lang="zh-CN" altLang="en-US" sz="2400" dirty="0">
                            <a:latin typeface="Times New Roman" panose="02020603050405020304" pitchFamily="18" charset="0"/>
                            <a:ea typeface="华文楷体" panose="02010600040101010101" pitchFamily="2" charset="-122"/>
                            <a:cs typeface="Times New Roman" panose="02020603050405020304" pitchFamily="18" charset="0"/>
                          </a:endParaRPr>
                        </a:p>
                        <a:p>
                          <a:r>
                            <a:rPr lang="en-US" altLang="zh-CN" sz="2400" b="0" dirty="0">
                              <a:solidFill>
                                <a:srgbClr val="0000FF"/>
                              </a:solidFill>
                              <a:latin typeface="Times New Roman" panose="02020603050405020304" pitchFamily="18" charset="0"/>
                              <a:ea typeface="华文楷体" panose="02010600040101010101" pitchFamily="2" charset="-122"/>
                              <a:cs typeface="Times New Roman" panose="02020603050405020304" pitchFamily="18" charset="0"/>
                            </a:rPr>
                            <a:t>(9)</a:t>
                          </a:r>
                          <a:r>
                            <a:rPr lang="en-US" sz="2400" dirty="0"/>
                            <a:t> </a:t>
                          </a:r>
                          <a:r>
                            <a:rPr lang="zh-CN" altLang="en-US" sz="2400" dirty="0">
                              <a:latin typeface="楷体" panose="02010609060101010101" pitchFamily="49" charset="-122"/>
                              <a:ea typeface="楷体" panose="02010609060101010101" pitchFamily="49" charset="-122"/>
                            </a:rPr>
                            <a:t>返回</a:t>
                          </a:r>
                          <a14:m>
                            <m:oMath xmlns:m="http://schemas.openxmlformats.org/officeDocument/2006/math">
                              <m:sSup>
                                <m:sSupPr>
                                  <m:ctrlPr>
                                    <a:rPr lang="en-US" altLang="zh-CN" sz="2400" b="0" i="1" baseline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楷体" panose="02010609060101010101" pitchFamily="49" charset="-122"/>
                                    </a:rPr>
                                  </m:ctrlPr>
                                </m:sSupPr>
                                <m:e>
                                  <m:r>
                                    <a:rPr lang="en-US" altLang="zh-CN" sz="2400" b="1" i="1" baseline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楷体" panose="02010609060101010101" pitchFamily="49" charset="-122"/>
                                    </a:rPr>
                                    <m:t>𝑾</m:t>
                                  </m:r>
                                </m:e>
                                <m:sup>
                                  <m:r>
                                    <a:rPr lang="en-US" altLang="zh-CN" sz="2400" b="0" i="1" baseline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楷体" panose="02010609060101010101" pitchFamily="49" charset="-122"/>
                                    </a:rPr>
                                    <m:t>(</m:t>
                                  </m:r>
                                  <m:r>
                                    <a:rPr lang="en-US" altLang="zh-CN" sz="2400" b="0" i="1" baseline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楷体" panose="02010609060101010101" pitchFamily="49" charset="-122"/>
                                    </a:rPr>
                                    <m:t>𝑖</m:t>
                                  </m:r>
                                  <m:r>
                                    <a:rPr lang="en-US" altLang="zh-CN" sz="2400" b="0" i="1" baseline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楷体" panose="02010609060101010101" pitchFamily="49" charset="-122"/>
                                    </a:rPr>
                                    <m:t>)</m:t>
                                  </m:r>
                                </m:sup>
                              </m:sSup>
                            </m:oMath>
                          </a14:m>
                          <a:r>
                            <a:rPr lang="en-CA" sz="2400" dirty="0"/>
                            <a:t>.</a:t>
                          </a:r>
                        </a:p>
                      </a:txBody>
                      <a:tcPr>
                        <a:solidFill>
                          <a:srgbClr val="E6E6E6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31240938"/>
                      </a:ext>
                    </a:extLst>
                  </a:tr>
                </a:tbl>
              </a:graphicData>
            </a:graphic>
          </p:graphicFrame>
        </mc:Choice>
        <mc:Fallback>
          <p:graphicFrame>
            <p:nvGraphicFramePr>
              <p:cNvPr id="3" name="表格 2">
                <a:extLst>
                  <a:ext uri="{FF2B5EF4-FFF2-40B4-BE49-F238E27FC236}">
                    <a16:creationId xmlns:a16="http://schemas.microsoft.com/office/drawing/2014/main" id="{57944056-D41D-4CF9-BD45-3585A55832D1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992506378"/>
                  </p:ext>
                </p:extLst>
              </p:nvPr>
            </p:nvGraphicFramePr>
            <p:xfrm>
              <a:off x="438263" y="1620396"/>
              <a:ext cx="11394254" cy="4777613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1394254">
                      <a:extLst>
                        <a:ext uri="{9D8B030D-6E8A-4147-A177-3AD203B41FA5}">
                          <a16:colId xmlns:a16="http://schemas.microsoft.com/office/drawing/2014/main" val="1477309961"/>
                        </a:ext>
                      </a:extLst>
                    </a:gridCol>
                  </a:tblGrid>
                  <a:tr h="8229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53" t="-7407" r="-214" b="-49851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4255333386"/>
                      </a:ext>
                    </a:extLst>
                  </a:tr>
                  <a:tr h="3954653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53" t="-22308" r="-214" b="-353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31240938"/>
                      </a:ext>
                    </a:extLst>
                  </a:tr>
                </a:tbl>
              </a:graphicData>
            </a:graphic>
          </p:graphicFrame>
        </mc:Fallback>
      </mc:AlternateContent>
      <p:cxnSp>
        <p:nvCxnSpPr>
          <p:cNvPr id="10" name="直接连接符 9">
            <a:extLst>
              <a:ext uri="{FF2B5EF4-FFF2-40B4-BE49-F238E27FC236}">
                <a16:creationId xmlns:a16="http://schemas.microsoft.com/office/drawing/2014/main" id="{F6801DA7-9289-46EF-9812-AE24737A80E3}"/>
              </a:ext>
            </a:extLst>
          </p:cNvPr>
          <p:cNvCxnSpPr>
            <a:cxnSpLocks/>
          </p:cNvCxnSpPr>
          <p:nvPr/>
        </p:nvCxnSpPr>
        <p:spPr>
          <a:xfrm>
            <a:off x="0" y="695771"/>
            <a:ext cx="12192000" cy="0"/>
          </a:xfrm>
          <a:prstGeom prst="line">
            <a:avLst/>
          </a:prstGeom>
          <a:ln w="50800">
            <a:gradFill flip="none" rotWithShape="1">
              <a:gsLst>
                <a:gs pos="0">
                  <a:srgbClr val="0000FF"/>
                </a:gs>
                <a:gs pos="100000">
                  <a:srgbClr val="A5D0FF"/>
                </a:gs>
              </a:gsLst>
              <a:lin ang="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文本框 15">
            <a:extLst>
              <a:ext uri="{FF2B5EF4-FFF2-40B4-BE49-F238E27FC236}">
                <a16:creationId xmlns:a16="http://schemas.microsoft.com/office/drawing/2014/main" id="{5B71F53D-2239-4195-B593-897CBDFECFDD}"/>
              </a:ext>
            </a:extLst>
          </p:cNvPr>
          <p:cNvSpPr txBox="1"/>
          <p:nvPr/>
        </p:nvSpPr>
        <p:spPr>
          <a:xfrm>
            <a:off x="359911" y="65112"/>
            <a:ext cx="76135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altLang="zh-CN" sz="3200" b="1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3. </a:t>
            </a:r>
            <a:r>
              <a:rPr lang="zh-CN" altLang="en-US" sz="3200" b="1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多类别逻辑回归伪代码</a:t>
            </a:r>
            <a:endParaRPr lang="en-CA" altLang="zh-CN" sz="3200" b="1" dirty="0">
              <a:solidFill>
                <a:srgbClr val="0A05D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10582227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>
            <a:extLst>
              <a:ext uri="{FF2B5EF4-FFF2-40B4-BE49-F238E27FC236}">
                <a16:creationId xmlns:a16="http://schemas.microsoft.com/office/drawing/2014/main" id="{0AD79495-7019-411A-A9D6-A265D5063D92}"/>
              </a:ext>
            </a:extLst>
          </p:cNvPr>
          <p:cNvGrpSpPr/>
          <p:nvPr/>
        </p:nvGrpSpPr>
        <p:grpSpPr>
          <a:xfrm>
            <a:off x="0" y="-27709"/>
            <a:ext cx="12192000" cy="914209"/>
            <a:chOff x="0" y="0"/>
            <a:chExt cx="12192000" cy="914209"/>
          </a:xfrm>
        </p:grpSpPr>
        <p:sp>
          <p:nvSpPr>
            <p:cNvPr id="8" name="矩形 7">
              <a:extLst>
                <a:ext uri="{FF2B5EF4-FFF2-40B4-BE49-F238E27FC236}">
                  <a16:creationId xmlns:a16="http://schemas.microsoft.com/office/drawing/2014/main" id="{3D85EFB1-6B9B-4F2D-B30F-125169DBB615}"/>
                </a:ext>
              </a:extLst>
            </p:cNvPr>
            <p:cNvSpPr/>
            <p:nvPr/>
          </p:nvSpPr>
          <p:spPr>
            <a:xfrm>
              <a:off x="0" y="0"/>
              <a:ext cx="12192000" cy="914209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grpSp>
          <p:nvGrpSpPr>
            <p:cNvPr id="12" name="组合 11">
              <a:extLst>
                <a:ext uri="{FF2B5EF4-FFF2-40B4-BE49-F238E27FC236}">
                  <a16:creationId xmlns:a16="http://schemas.microsoft.com/office/drawing/2014/main" id="{3D5A7CD5-5645-4BEB-BD3C-6C4BA4911AA7}"/>
                </a:ext>
              </a:extLst>
            </p:cNvPr>
            <p:cNvGrpSpPr/>
            <p:nvPr/>
          </p:nvGrpSpPr>
          <p:grpSpPr>
            <a:xfrm>
              <a:off x="0" y="74658"/>
              <a:ext cx="12192000" cy="826387"/>
              <a:chOff x="0" y="74658"/>
              <a:chExt cx="12192000" cy="826387"/>
            </a:xfrm>
          </p:grpSpPr>
          <p:sp>
            <p:nvSpPr>
              <p:cNvPr id="13" name="矩形 12">
                <a:extLst>
                  <a:ext uri="{FF2B5EF4-FFF2-40B4-BE49-F238E27FC236}">
                    <a16:creationId xmlns:a16="http://schemas.microsoft.com/office/drawing/2014/main" id="{5AFBB090-DEED-4AAB-B011-6EF1C096ED0D}"/>
                  </a:ext>
                </a:extLst>
              </p:cNvPr>
              <p:cNvSpPr/>
              <p:nvPr/>
            </p:nvSpPr>
            <p:spPr>
              <a:xfrm>
                <a:off x="0" y="74658"/>
                <a:ext cx="216310" cy="707886"/>
              </a:xfrm>
              <a:prstGeom prst="rect">
                <a:avLst/>
              </a:prstGeom>
              <a:solidFill>
                <a:srgbClr val="0070C0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cxnSp>
            <p:nvCxnSpPr>
              <p:cNvPr id="14" name="直接连接符 13">
                <a:extLst>
                  <a:ext uri="{FF2B5EF4-FFF2-40B4-BE49-F238E27FC236}">
                    <a16:creationId xmlns:a16="http://schemas.microsoft.com/office/drawing/2014/main" id="{E4FEEFCB-F48C-4CF5-AA77-1C2D830BC0E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0" y="901045"/>
                <a:ext cx="12192000" cy="0"/>
              </a:xfrm>
              <a:prstGeom prst="line">
                <a:avLst/>
              </a:prstGeom>
              <a:ln w="31750">
                <a:solidFill>
                  <a:srgbClr val="0070C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5" name="文本框 4">
            <a:extLst>
              <a:ext uri="{FF2B5EF4-FFF2-40B4-BE49-F238E27FC236}">
                <a16:creationId xmlns:a16="http://schemas.microsoft.com/office/drawing/2014/main" id="{CEF28623-EEA8-4D76-9290-62A1731CC6DE}"/>
              </a:ext>
            </a:extLst>
          </p:cNvPr>
          <p:cNvSpPr txBox="1"/>
          <p:nvPr/>
        </p:nvSpPr>
        <p:spPr>
          <a:xfrm>
            <a:off x="475073" y="991838"/>
            <a:ext cx="449353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>
                <a:ea typeface="微软雅黑" panose="020B0503020204020204" pitchFamily="34" charset="-122"/>
              </a:rPr>
              <a:t>多类别逻辑回归模型测试伪代码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3" name="表格 2">
                <a:extLst>
                  <a:ext uri="{FF2B5EF4-FFF2-40B4-BE49-F238E27FC236}">
                    <a16:creationId xmlns:a16="http://schemas.microsoft.com/office/drawing/2014/main" id="{57944056-D41D-4CF9-BD45-3585A55832D1}"/>
                  </a:ext>
                </a:extLst>
              </p:cNvPr>
              <p:cNvGraphicFramePr>
                <a:graphicFrameLocks noGrp="1"/>
              </p:cNvGraphicFramePr>
              <p:nvPr>
                <p:extLst/>
              </p:nvPr>
            </p:nvGraphicFramePr>
            <p:xfrm>
              <a:off x="475073" y="1644421"/>
              <a:ext cx="11394254" cy="3266313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1394254">
                      <a:extLst>
                        <a:ext uri="{9D8B030D-6E8A-4147-A177-3AD203B41FA5}">
                          <a16:colId xmlns:a16="http://schemas.microsoft.com/office/drawing/2014/main" val="1477309961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r>
                            <a:rPr lang="zh-CN" altLang="en-US" sz="2400" b="1" dirty="0">
                              <a:solidFill>
                                <a:schemeClr val="tx1"/>
                              </a:solidFill>
                              <a:latin typeface="楷体" panose="02010609060101010101" pitchFamily="49" charset="-122"/>
                              <a:ea typeface="楷体" panose="02010609060101010101" pitchFamily="49" charset="-122"/>
                            </a:rPr>
                            <a:t>输入</a:t>
                          </a:r>
                          <a:r>
                            <a:rPr lang="en-US" altLang="zh-CN" sz="2400" b="1" dirty="0">
                              <a:solidFill>
                                <a:schemeClr val="tx1"/>
                              </a:solidFill>
                              <a:latin typeface="楷体" panose="02010609060101010101" pitchFamily="49" charset="-122"/>
                              <a:ea typeface="楷体" panose="02010609060101010101" pitchFamily="49" charset="-122"/>
                            </a:rPr>
                            <a:t>: </a:t>
                          </a:r>
                          <a:r>
                            <a:rPr lang="zh-CN" altLang="en-US" sz="2400" b="0" dirty="0">
                              <a:solidFill>
                                <a:schemeClr val="tx1"/>
                              </a:solidFill>
                              <a:latin typeface="楷体" panose="02010609060101010101" pitchFamily="49" charset="-122"/>
                              <a:ea typeface="楷体" panose="02010609060101010101" pitchFamily="49" charset="-122"/>
                            </a:rPr>
                            <a:t>模型参数</a:t>
                          </a:r>
                          <a14:m>
                            <m:oMath xmlns:m="http://schemas.openxmlformats.org/officeDocument/2006/math">
                              <m:r>
                                <a:rPr lang="en-US" altLang="zh-CN" sz="24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𝑾</m:t>
                              </m:r>
                            </m:oMath>
                          </a14:m>
                          <a:r>
                            <a:rPr lang="zh-CN" altLang="en-US" sz="2400" b="0" dirty="0">
                              <a:solidFill>
                                <a:schemeClr val="tx1"/>
                              </a:solidFill>
                              <a:latin typeface="楷体" panose="02010609060101010101" pitchFamily="49" charset="-122"/>
                              <a:ea typeface="楷体" panose="02010609060101010101" pitchFamily="49" charset="-122"/>
                            </a:rPr>
                            <a:t>，测试样本</a:t>
                          </a:r>
                          <a14:m>
                            <m:oMath xmlns:m="http://schemas.openxmlformats.org/officeDocument/2006/math">
                              <m:r>
                                <a:rPr lang="en-US" altLang="zh-CN" sz="24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楷体" panose="02010609060101010101" pitchFamily="49" charset="-122"/>
                                </a:rPr>
                                <m:t>𝒙</m:t>
                              </m:r>
                            </m:oMath>
                          </a14:m>
                          <a:r>
                            <a:rPr lang="en-CA" sz="2400" b="0" dirty="0">
                              <a:solidFill>
                                <a:schemeClr val="tx1"/>
                              </a:solidFill>
                              <a:latin typeface="楷体" panose="02010609060101010101" pitchFamily="49" charset="-122"/>
                              <a:ea typeface="楷体" panose="02010609060101010101" pitchFamily="49" charset="-122"/>
                            </a:rPr>
                            <a:t>.</a:t>
                          </a:r>
                        </a:p>
                        <a:p>
                          <a:r>
                            <a:rPr lang="zh-CN" altLang="en-US" sz="2400" b="1" dirty="0">
                              <a:solidFill>
                                <a:schemeClr val="tx1"/>
                              </a:solidFill>
                              <a:latin typeface="楷体" panose="02010609060101010101" pitchFamily="49" charset="-122"/>
                              <a:ea typeface="楷体" panose="02010609060101010101" pitchFamily="49" charset="-122"/>
                            </a:rPr>
                            <a:t>输出</a:t>
                          </a:r>
                          <a:r>
                            <a:rPr lang="en-US" altLang="zh-CN" sz="2400" b="1" dirty="0">
                              <a:solidFill>
                                <a:schemeClr val="tx1"/>
                              </a:solidFill>
                              <a:latin typeface="楷体" panose="02010609060101010101" pitchFamily="49" charset="-122"/>
                              <a:ea typeface="楷体" panose="02010609060101010101" pitchFamily="49" charset="-122"/>
                            </a:rPr>
                            <a:t>: </a:t>
                          </a:r>
                          <a:r>
                            <a:rPr lang="zh-CN" altLang="en-US" sz="2400" b="0" dirty="0">
                              <a:solidFill>
                                <a:schemeClr val="tx1"/>
                              </a:solidFill>
                              <a:latin typeface="楷体" panose="02010609060101010101" pitchFamily="49" charset="-122"/>
                              <a:ea typeface="楷体" panose="02010609060101010101" pitchFamily="49" charset="-122"/>
                            </a:rPr>
                            <a:t>测试样本预测标签</a:t>
                          </a:r>
                          <a:r>
                            <a:rPr lang="en-US" altLang="zh-CN" sz="2400" b="0" dirty="0">
                              <a:solidFill>
                                <a:schemeClr val="tx1"/>
                              </a:solidFill>
                              <a:latin typeface="楷体" panose="02010609060101010101" pitchFamily="49" charset="-122"/>
                              <a:ea typeface="楷体" panose="02010609060101010101" pitchFamily="49" charset="-122"/>
                            </a:rPr>
                            <a:t>.</a:t>
                          </a:r>
                          <a:r>
                            <a:rPr lang="en-US" altLang="zh-CN" sz="2400" b="0" baseline="0" dirty="0">
                              <a:solidFill>
                                <a:schemeClr val="tx1"/>
                              </a:solidFill>
                              <a:latin typeface="楷体" panose="02010609060101010101" pitchFamily="49" charset="-122"/>
                              <a:ea typeface="楷体" panose="02010609060101010101" pitchFamily="49" charset="-122"/>
                            </a:rPr>
                            <a:t> </a:t>
                          </a:r>
                          <a:endParaRPr lang="en-CA" sz="2400" b="0" dirty="0">
                            <a:latin typeface="楷体" panose="02010609060101010101" pitchFamily="49" charset="-122"/>
                            <a:ea typeface="楷体" panose="02010609060101010101" pitchFamily="49" charset="-122"/>
                          </a:endParaRPr>
                        </a:p>
                      </a:txBody>
                      <a:tcPr>
                        <a:solidFill>
                          <a:srgbClr val="E6E6E6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4255333386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600"/>
                            </a:spcAft>
                            <a:buClrTx/>
                            <a:buSzTx/>
                            <a:buFont typeface="Arial" panose="020B0604020202020204" pitchFamily="34" charset="0"/>
                            <a:buNone/>
                            <a:tabLst/>
                            <a:defRPr/>
                          </a:pPr>
                          <a:r>
                            <a:rPr lang="en-US" altLang="zh-CN" sz="2400" b="0" dirty="0">
                              <a:solidFill>
                                <a:srgbClr val="0000FF"/>
                              </a:solidFill>
                              <a:latin typeface="楷体" panose="02010609060101010101" pitchFamily="49" charset="-122"/>
                              <a:ea typeface="楷体" panose="02010609060101010101" pitchFamily="49" charset="-122"/>
                            </a:rPr>
                            <a:t>(1) </a:t>
                          </a:r>
                          <a14:m>
                            <m:oMath xmlns:m="http://schemas.openxmlformats.org/officeDocument/2006/math">
                              <m:r>
                                <a:rPr lang="en-US" altLang="zh-CN" sz="2400" b="1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  <m:r>
                                <a:rPr lang="en-US" altLang="zh-CN" sz="24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sSup>
                                <m:sSupPr>
                                  <m:ctrlPr>
                                    <a:rPr lang="en-US" altLang="zh-CN" sz="2400" b="1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altLang="zh-CN" sz="2400" b="1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[</m:t>
                                  </m:r>
                                  <m:sSup>
                                    <m:sSupPr>
                                      <m:ctrlPr>
                                        <a:rPr lang="en-US" altLang="zh-CN" sz="2400" b="1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altLang="zh-CN" sz="2400" b="1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𝒙</m:t>
                                      </m:r>
                                    </m:e>
                                    <m:sup>
                                      <m:r>
                                        <a:rPr lang="en-US" altLang="zh-CN" sz="24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𝑇</m:t>
                                      </m:r>
                                    </m:sup>
                                  </m:sSup>
                                  <m:r>
                                    <a:rPr lang="en-US" altLang="zh-CN" sz="2400" b="1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en-US" altLang="zh-CN" sz="2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  <m:r>
                                    <a:rPr lang="en-US" altLang="zh-CN" sz="2400" b="1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]</m:t>
                                  </m:r>
                                </m:e>
                                <m:sup>
                                  <m:r>
                                    <a:rPr lang="en-US" altLang="zh-CN" sz="2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sup>
                              </m:sSup>
                            </m:oMath>
                          </a14:m>
                          <a:r>
                            <a:rPr lang="en-US" altLang="zh-CN" sz="2400" b="0" dirty="0">
                              <a:solidFill>
                                <a:schemeClr val="tx1"/>
                              </a:solidFill>
                              <a:latin typeface="楷体" panose="02010609060101010101" pitchFamily="49" charset="-122"/>
                              <a:ea typeface="楷体" panose="02010609060101010101" pitchFamily="49" charset="-122"/>
                            </a:rPr>
                            <a:t>.</a:t>
                          </a:r>
                        </a:p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600"/>
                            </a:spcAft>
                            <a:buClrTx/>
                            <a:buSzTx/>
                            <a:buFont typeface="Arial" panose="020B0604020202020204" pitchFamily="34" charset="0"/>
                            <a:buNone/>
                            <a:tabLst/>
                            <a:defRPr/>
                          </a:pPr>
                          <a:r>
                            <a:rPr lang="en-US" altLang="zh-CN" sz="2400" b="0" kern="1200" dirty="0">
                              <a:solidFill>
                                <a:srgbClr val="0000FF"/>
                              </a:solidFill>
                              <a:latin typeface="楷体" panose="02010609060101010101" pitchFamily="49" charset="-122"/>
                              <a:ea typeface="楷体" panose="02010609060101010101" pitchFamily="49" charset="-122"/>
                              <a:cs typeface="+mn-cs"/>
                            </a:rPr>
                            <a:t>(2) </a:t>
                          </a:r>
                          <a14:m>
                            <m:oMath xmlns:m="http://schemas.openxmlformats.org/officeDocument/2006/math">
                              <m:r>
                                <a:rPr lang="en-US" altLang="zh-CN" sz="2400" b="1" i="1" kern="1200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𝒛</m:t>
                              </m:r>
                              <m:r>
                                <a:rPr lang="en-US" altLang="zh-CN" sz="2400" b="0" i="1" kern="1200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=</m:t>
                              </m:r>
                              <m:r>
                                <a:rPr lang="en-US" altLang="zh-CN" sz="24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𝑾𝒙</m:t>
                              </m:r>
                            </m:oMath>
                          </a14:m>
                          <a:r>
                            <a:rPr lang="en-US" altLang="zh-CN" sz="2400" b="0" dirty="0">
                              <a:solidFill>
                                <a:schemeClr val="tx1"/>
                              </a:solidFill>
                              <a:latin typeface="楷体" panose="02010609060101010101" pitchFamily="49" charset="-122"/>
                              <a:ea typeface="楷体" panose="02010609060101010101" pitchFamily="49" charset="-122"/>
                            </a:rPr>
                            <a:t>.</a:t>
                          </a:r>
                        </a:p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600"/>
                            </a:spcAft>
                            <a:buClrTx/>
                            <a:buSzTx/>
                            <a:buFont typeface="Arial" panose="020B0604020202020204" pitchFamily="34" charset="0"/>
                            <a:buNone/>
                            <a:tabLst/>
                            <a:defRPr/>
                          </a:pPr>
                          <a:r>
                            <a:rPr lang="en-US" altLang="zh-CN" sz="2400" b="0" kern="1200" dirty="0">
                              <a:solidFill>
                                <a:srgbClr val="0000FF"/>
                              </a:solidFill>
                              <a:latin typeface="楷体" panose="02010609060101010101" pitchFamily="49" charset="-122"/>
                              <a:ea typeface="楷体" panose="02010609060101010101" pitchFamily="49" charset="-122"/>
                              <a:cs typeface="+mn-cs"/>
                            </a:rPr>
                            <a:t>(3) </a:t>
                          </a:r>
                          <a14:m>
                            <m:oMath xmlns:m="http://schemas.openxmlformats.org/officeDocument/2006/math">
                              <m:acc>
                                <m:accPr>
                                  <m:chr m:val="̂"/>
                                  <m:ctrlPr>
                                    <a:rPr lang="en-US" altLang="zh-CN" sz="24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altLang="zh-CN" sz="2400" b="1" i="1" smtClean="0">
                                      <a:latin typeface="Cambria Math" panose="02040503050406030204" pitchFamily="18" charset="0"/>
                                    </a:rPr>
                                    <m:t>𝒚</m:t>
                                  </m:r>
                                </m:e>
                              </m:acc>
                              <m:r>
                                <a:rPr lang="en-US" altLang="zh-CN" sz="2400" b="0" i="1" smtClean="0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r>
                                <a:rPr lang="zh-CN" altLang="en-US" sz="2400" b="1" i="1" smtClean="0">
                                  <a:latin typeface="Cambria Math" panose="02040503050406030204" pitchFamily="18" charset="0"/>
                                </a:rPr>
                                <m:t>𝝈</m:t>
                              </m:r>
                              <m:d>
                                <m:dPr>
                                  <m:ctrlP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altLang="zh-CN" sz="2400" b="1" i="1" smtClean="0">
                                      <a:latin typeface="Cambria Math" panose="02040503050406030204" pitchFamily="18" charset="0"/>
                                    </a:rPr>
                                    <m:t>𝒛</m:t>
                                  </m:r>
                                </m:e>
                              </m:d>
                            </m:oMath>
                          </a14:m>
                          <a:endParaRPr lang="en-US" altLang="zh-CN" sz="2400" b="0" dirty="0">
                            <a:solidFill>
                              <a:schemeClr val="tx1"/>
                            </a:solidFill>
                            <a:latin typeface="楷体" panose="02010609060101010101" pitchFamily="49" charset="-122"/>
                            <a:ea typeface="楷体" panose="02010609060101010101" pitchFamily="49" charset="-122"/>
                          </a:endParaRPr>
                        </a:p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600"/>
                            </a:spcAft>
                            <a:buClrTx/>
                            <a:buSzTx/>
                            <a:buFont typeface="Arial" panose="020B0604020202020204" pitchFamily="34" charset="0"/>
                            <a:buNone/>
                            <a:tabLst/>
                            <a:defRPr/>
                          </a:pPr>
                          <a:r>
                            <a:rPr lang="en-US" altLang="zh-CN" sz="2400" b="0" kern="1200" dirty="0">
                              <a:solidFill>
                                <a:srgbClr val="0000FF"/>
                              </a:solidFill>
                              <a:latin typeface="楷体" panose="02010609060101010101" pitchFamily="49" charset="-122"/>
                              <a:ea typeface="楷体" panose="02010609060101010101" pitchFamily="49" charset="-122"/>
                              <a:cs typeface="+mn-cs"/>
                            </a:rPr>
                            <a:t>(4) </a:t>
                          </a:r>
                          <a14:m>
                            <m:oMath xmlns:m="http://schemas.openxmlformats.org/officeDocument/2006/math">
                              <m:r>
                                <a:rPr lang="en-US" altLang="zh-CN" sz="2400" b="0" i="1" kern="120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楷体" panose="02010609060101010101" pitchFamily="49" charset="-122"/>
                                  <a:cs typeface="+mn-cs"/>
                                </a:rPr>
                                <m:t>𝑖</m:t>
                              </m:r>
                              <m:r>
                                <a:rPr lang="en-US" altLang="zh-CN" sz="2400" b="0" i="1" kern="120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楷体" panose="02010609060101010101" pitchFamily="49" charset="-122"/>
                                  <a:cs typeface="+mn-cs"/>
                                </a:rPr>
                                <m:t>=</m:t>
                              </m:r>
                              <m:func>
                                <m:funcPr>
                                  <m:ctrlPr>
                                    <a:rPr lang="en-US" altLang="zh-CN" sz="2400" b="0" i="1" kern="120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楷体" panose="02010609060101010101" pitchFamily="49" charset="-122"/>
                                      <a:cs typeface="+mn-cs"/>
                                    </a:rPr>
                                  </m:ctrlPr>
                                </m:funcPr>
                                <m:fName>
                                  <m:limLow>
                                    <m:limLowPr>
                                      <m:ctrlPr>
                                        <a:rPr lang="en-US" altLang="zh-CN" sz="2400" b="0" i="1" kern="1200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ea typeface="楷体" panose="02010609060101010101" pitchFamily="49" charset="-122"/>
                                          <a:cs typeface="+mn-cs"/>
                                        </a:rPr>
                                      </m:ctrlPr>
                                    </m:limLowPr>
                                    <m:e>
                                      <m:r>
                                        <m:rPr>
                                          <m:sty m:val="p"/>
                                        </m:rPr>
                                        <a:rPr lang="en-US" altLang="zh-CN" sz="2400" b="0" i="0" kern="1200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ea typeface="楷体" panose="02010609060101010101" pitchFamily="49" charset="-122"/>
                                          <a:cs typeface="+mn-cs"/>
                                        </a:rPr>
                                        <m:t>argmax</m:t>
                                      </m:r>
                                    </m:e>
                                    <m:lim>
                                      <m:r>
                                        <a:rPr lang="en-US" altLang="zh-CN" sz="2400" b="0" i="1" kern="1200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ea typeface="楷体" panose="02010609060101010101" pitchFamily="49" charset="-122"/>
                                          <a:cs typeface="+mn-cs"/>
                                        </a:rPr>
                                        <m:t>𝑗</m:t>
                                      </m:r>
                                    </m:lim>
                                  </m:limLow>
                                </m:fName>
                                <m:e>
                                  <m:sSub>
                                    <m:sSubPr>
                                      <m:ctrlPr>
                                        <a:rPr lang="en-US" altLang="zh-CN" sz="2400" b="0" i="1" kern="1200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ea typeface="楷体" panose="02010609060101010101" pitchFamily="49" charset="-122"/>
                                          <a:cs typeface="+mn-cs"/>
                                        </a:rPr>
                                      </m:ctrlPr>
                                    </m:sSubPr>
                                    <m:e>
                                      <m:acc>
                                        <m:accPr>
                                          <m:chr m:val="̂"/>
                                          <m:ctrlPr>
                                            <a:rPr lang="en-US" altLang="zh-CN" sz="2400" b="0" i="1" kern="1200" smtClean="0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  <a:ea typeface="楷体" panose="02010609060101010101" pitchFamily="49" charset="-122"/>
                                              <a:cs typeface="+mn-cs"/>
                                            </a:rPr>
                                          </m:ctrlPr>
                                        </m:accPr>
                                        <m:e>
                                          <m:r>
                                            <a:rPr lang="en-US" altLang="zh-CN" sz="2400" b="0" i="1" kern="1200" smtClean="0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  <a:ea typeface="楷体" panose="02010609060101010101" pitchFamily="49" charset="-122"/>
                                              <a:cs typeface="+mn-cs"/>
                                            </a:rPr>
                                            <m:t>𝑦</m:t>
                                          </m:r>
                                        </m:e>
                                      </m:acc>
                                    </m:e>
                                    <m:sub>
                                      <m:r>
                                        <a:rPr lang="en-US" altLang="zh-CN" sz="2400" b="0" i="1" kern="1200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ea typeface="楷体" panose="02010609060101010101" pitchFamily="49" charset="-122"/>
                                          <a:cs typeface="+mn-cs"/>
                                        </a:rPr>
                                        <m:t>𝑗</m:t>
                                      </m:r>
                                    </m:sub>
                                  </m:sSub>
                                </m:e>
                              </m:func>
                            </m:oMath>
                          </a14:m>
                          <a:r>
                            <a:rPr lang="en-US" altLang="zh-CN" sz="2400" b="0" kern="1200" dirty="0">
                              <a:solidFill>
                                <a:schemeClr val="tx1"/>
                              </a:solidFill>
                              <a:latin typeface="楷体" panose="02010609060101010101" pitchFamily="49" charset="-122"/>
                              <a:ea typeface="楷体" panose="02010609060101010101" pitchFamily="49" charset="-122"/>
                              <a:cs typeface="+mn-cs"/>
                            </a:rPr>
                            <a:t>.</a:t>
                          </a:r>
                        </a:p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600"/>
                            </a:spcAft>
                            <a:buClrTx/>
                            <a:buSzTx/>
                            <a:buFont typeface="Arial" panose="020B0604020202020204" pitchFamily="34" charset="0"/>
                            <a:buNone/>
                            <a:tabLst/>
                            <a:defRPr/>
                          </a:pPr>
                          <a:r>
                            <a:rPr lang="en-US" altLang="zh-CN" sz="2400" b="0" kern="1200" dirty="0">
                              <a:solidFill>
                                <a:srgbClr val="0000FF"/>
                              </a:solidFill>
                              <a:latin typeface="楷体" panose="02010609060101010101" pitchFamily="49" charset="-122"/>
                              <a:ea typeface="楷体" panose="02010609060101010101" pitchFamily="49" charset="-122"/>
                              <a:cs typeface="+mn-cs"/>
                            </a:rPr>
                            <a:t>(5) </a:t>
                          </a:r>
                          <a:r>
                            <a:rPr lang="zh-CN" altLang="en-US" sz="2400" b="0" kern="1200" dirty="0">
                              <a:solidFill>
                                <a:schemeClr val="tx1"/>
                              </a:solidFill>
                              <a:latin typeface="楷体" panose="02010609060101010101" pitchFamily="49" charset="-122"/>
                              <a:ea typeface="楷体" panose="02010609060101010101" pitchFamily="49" charset="-122"/>
                              <a:cs typeface="+mn-cs"/>
                            </a:rPr>
                            <a:t>返回</a:t>
                          </a:r>
                          <a14:m>
                            <m:oMath xmlns:m="http://schemas.openxmlformats.org/officeDocument/2006/math">
                              <m:r>
                                <a:rPr lang="en-US" altLang="zh-CN" sz="2400" b="0" i="1" kern="120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楷体" panose="02010609060101010101" pitchFamily="49" charset="-122"/>
                                  <a:cs typeface="+mn-cs"/>
                                </a:rPr>
                                <m:t>𝑖</m:t>
                              </m:r>
                            </m:oMath>
                          </a14:m>
                          <a:r>
                            <a:rPr lang="en-US" altLang="zh-CN" sz="2400" b="0" kern="1200" dirty="0">
                              <a:solidFill>
                                <a:schemeClr val="tx1"/>
                              </a:solidFill>
                              <a:latin typeface="楷体" panose="02010609060101010101" pitchFamily="49" charset="-122"/>
                              <a:ea typeface="楷体" panose="02010609060101010101" pitchFamily="49" charset="-122"/>
                              <a:cs typeface="+mn-cs"/>
                            </a:rPr>
                            <a:t>.</a:t>
                          </a:r>
                        </a:p>
                      </a:txBody>
                      <a:tcPr>
                        <a:solidFill>
                          <a:srgbClr val="E6E6E6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31240938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3" name="表格 2">
                <a:extLst>
                  <a:ext uri="{FF2B5EF4-FFF2-40B4-BE49-F238E27FC236}">
                    <a16:creationId xmlns:a16="http://schemas.microsoft.com/office/drawing/2014/main" id="{57944056-D41D-4CF9-BD45-3585A55832D1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828200057"/>
                  </p:ext>
                </p:extLst>
              </p:nvPr>
            </p:nvGraphicFramePr>
            <p:xfrm>
              <a:off x="475073" y="1644421"/>
              <a:ext cx="11394254" cy="3266313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1394254">
                      <a:extLst>
                        <a:ext uri="{9D8B030D-6E8A-4147-A177-3AD203B41FA5}">
                          <a16:colId xmlns:a16="http://schemas.microsoft.com/office/drawing/2014/main" val="1477309961"/>
                        </a:ext>
                      </a:extLst>
                    </a:gridCol>
                  </a:tblGrid>
                  <a:tr h="822960"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>
                        <a:blipFill>
                          <a:blip r:embed="rId3"/>
                          <a:stretch>
                            <a:fillRect l="-53" t="-7407" r="-214" b="-31259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4255333386"/>
                      </a:ext>
                    </a:extLst>
                  </a:tr>
                  <a:tr h="2443353"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>
                        <a:blipFill>
                          <a:blip r:embed="rId3"/>
                          <a:stretch>
                            <a:fillRect l="-53" t="-36070" r="-214" b="-497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31240938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28" name="文本框 27">
            <a:extLst>
              <a:ext uri="{FF2B5EF4-FFF2-40B4-BE49-F238E27FC236}">
                <a16:creationId xmlns:a16="http://schemas.microsoft.com/office/drawing/2014/main" id="{CED7D950-ECC8-49FD-9873-0C03DC990ABB}"/>
              </a:ext>
            </a:extLst>
          </p:cNvPr>
          <p:cNvSpPr txBox="1"/>
          <p:nvPr/>
        </p:nvSpPr>
        <p:spPr>
          <a:xfrm>
            <a:off x="358081" y="151400"/>
            <a:ext cx="920870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rgbClr val="0A05DF"/>
                </a:solidFill>
                <a:ea typeface="微软雅黑" panose="020B0503020204020204" pitchFamily="34" charset="-122"/>
              </a:rPr>
              <a:t>Multinomial Logistic Regression</a:t>
            </a:r>
            <a:r>
              <a:rPr lang="zh-CN" altLang="en-US" sz="3200" b="1" dirty="0">
                <a:solidFill>
                  <a:srgbClr val="0A05DF"/>
                </a:solidFill>
                <a:ea typeface="微软雅黑" panose="020B0503020204020204" pitchFamily="34" charset="-122"/>
              </a:rPr>
              <a:t>（多类别逻辑回归）</a:t>
            </a:r>
            <a:endParaRPr lang="en-US" sz="3200" b="1" dirty="0">
              <a:solidFill>
                <a:srgbClr val="0A05DF"/>
              </a:solidFill>
            </a:endParaRPr>
          </a:p>
        </p:txBody>
      </p:sp>
      <p:grpSp>
        <p:nvGrpSpPr>
          <p:cNvPr id="2" name="组合 1">
            <a:extLst>
              <a:ext uri="{FF2B5EF4-FFF2-40B4-BE49-F238E27FC236}">
                <a16:creationId xmlns:a16="http://schemas.microsoft.com/office/drawing/2014/main" id="{7C4E7AE0-A7D3-450F-AA8B-D43504D5EFA8}"/>
              </a:ext>
            </a:extLst>
          </p:cNvPr>
          <p:cNvGrpSpPr/>
          <p:nvPr/>
        </p:nvGrpSpPr>
        <p:grpSpPr>
          <a:xfrm>
            <a:off x="153528" y="5256558"/>
            <a:ext cx="11851186" cy="969264"/>
            <a:chOff x="153528" y="5015400"/>
            <a:chExt cx="11851186" cy="969264"/>
          </a:xfrm>
        </p:grpSpPr>
        <p:cxnSp>
          <p:nvCxnSpPr>
            <p:cNvPr id="16" name="直接箭头连接符 15">
              <a:extLst>
                <a:ext uri="{FF2B5EF4-FFF2-40B4-BE49-F238E27FC236}">
                  <a16:creationId xmlns:a16="http://schemas.microsoft.com/office/drawing/2014/main" id="{9126D223-2FCE-44C5-9C14-061B8AC32D14}"/>
                </a:ext>
              </a:extLst>
            </p:cNvPr>
            <p:cNvCxnSpPr>
              <a:cxnSpLocks/>
              <a:stCxn id="25" idx="3"/>
              <a:endCxn id="20" idx="1"/>
            </p:cNvCxnSpPr>
            <p:nvPr/>
          </p:nvCxnSpPr>
          <p:spPr>
            <a:xfrm>
              <a:off x="3830738" y="5499614"/>
              <a:ext cx="526515" cy="0"/>
            </a:xfrm>
            <a:prstGeom prst="straightConnector1">
              <a:avLst/>
            </a:prstGeom>
            <a:solidFill>
              <a:srgbClr val="C6D7FF"/>
            </a:solidFill>
            <a:ln w="25400">
              <a:solidFill>
                <a:schemeClr val="tx1"/>
              </a:solidFill>
              <a:tailEnd type="triangle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1" name="流程图: 可选过程 20">
                  <a:extLst>
                    <a:ext uri="{FF2B5EF4-FFF2-40B4-BE49-F238E27FC236}">
                      <a16:creationId xmlns:a16="http://schemas.microsoft.com/office/drawing/2014/main" id="{1C1D695E-C212-41AB-B296-5B51511B3FC2}"/>
                    </a:ext>
                  </a:extLst>
                </p:cNvPr>
                <p:cNvSpPr/>
                <p:nvPr/>
              </p:nvSpPr>
              <p:spPr>
                <a:xfrm>
                  <a:off x="11036286" y="5015400"/>
                  <a:ext cx="968428" cy="969264"/>
                </a:xfrm>
                <a:prstGeom prst="flowChartAlternateProcess">
                  <a:avLst/>
                </a:prstGeom>
                <a:solidFill>
                  <a:srgbClr val="C6D7FF"/>
                </a:solidFill>
                <a:ln w="285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altLang="zh-CN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楷体" panose="02010609060101010101" pitchFamily="49" charset="-122"/>
                          </a:rPr>
                          <m:t>𝑖</m:t>
                        </m:r>
                      </m:oMath>
                    </m:oMathPara>
                  </a14:m>
                  <a:endParaRPr lang="en-US" sz="2400" b="1" dirty="0">
                    <a:solidFill>
                      <a:schemeClr val="tx1"/>
                    </a:solidFill>
                    <a:latin typeface="+mj-lt"/>
                  </a:endParaRPr>
                </a:p>
              </p:txBody>
            </p:sp>
          </mc:Choice>
          <mc:Fallback xmlns="">
            <p:sp>
              <p:nvSpPr>
                <p:cNvPr id="21" name="流程图: 可选过程 20">
                  <a:extLst>
                    <a:ext uri="{FF2B5EF4-FFF2-40B4-BE49-F238E27FC236}">
                      <a16:creationId xmlns:a16="http://schemas.microsoft.com/office/drawing/2014/main" id="{1C1D695E-C212-41AB-B296-5B51511B3FC2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1036286" y="5015400"/>
                  <a:ext cx="968428" cy="969264"/>
                </a:xfrm>
                <a:prstGeom prst="flowChartAlternateProcess">
                  <a:avLst/>
                </a:prstGeom>
                <a:blipFill>
                  <a:blip r:embed="rId4"/>
                  <a:stretch>
                    <a:fillRect/>
                  </a:stretch>
                </a:blipFill>
                <a:ln w="28575"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5" name="圆角矩形 5">
                  <a:extLst>
                    <a:ext uri="{FF2B5EF4-FFF2-40B4-BE49-F238E27FC236}">
                      <a16:creationId xmlns:a16="http://schemas.microsoft.com/office/drawing/2014/main" id="{6CE0A8D8-B27E-45CE-B57E-6D38B3EA15D9}"/>
                    </a:ext>
                  </a:extLst>
                </p:cNvPr>
                <p:cNvSpPr/>
                <p:nvPr/>
              </p:nvSpPr>
              <p:spPr>
                <a:xfrm>
                  <a:off x="2004327" y="5015400"/>
                  <a:ext cx="1826411" cy="968428"/>
                </a:xfrm>
                <a:prstGeom prst="roundRect">
                  <a:avLst/>
                </a:prstGeom>
                <a:solidFill>
                  <a:srgbClr val="C6D7FF"/>
                </a:solidFill>
                <a:ln w="285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altLang="zh-CN" sz="2200" b="1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𝒙</m:t>
                        </m:r>
                        <m:r>
                          <a:rPr lang="en-US" altLang="zh-CN" sz="22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sSup>
                          <m:sSupPr>
                            <m:ctrlPr>
                              <a:rPr lang="en-US" altLang="zh-CN" sz="2200" b="1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altLang="zh-CN" sz="2200" b="1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[</m:t>
                            </m:r>
                            <m:sSup>
                              <m:sSupPr>
                                <m:ctrlPr>
                                  <a:rPr lang="en-US" altLang="zh-CN" sz="2200" b="1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altLang="zh-CN" sz="2200" b="1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𝒙</m:t>
                                </m:r>
                              </m:e>
                              <m:sup>
                                <m:r>
                                  <a:rPr lang="en-US" altLang="zh-CN" sz="2200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𝑇</m:t>
                                </m:r>
                              </m:sup>
                            </m:sSup>
                            <m:r>
                              <a:rPr lang="en-US" altLang="zh-CN" sz="2200" b="1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altLang="zh-CN" sz="22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  <m:r>
                              <a:rPr lang="en-US" altLang="zh-CN" sz="2200" b="1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]</m:t>
                            </m:r>
                          </m:e>
                          <m:sup>
                            <m:r>
                              <a:rPr lang="en-US" altLang="zh-CN" sz="22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𝑇</m:t>
                            </m:r>
                          </m:sup>
                        </m:sSup>
                      </m:oMath>
                    </m:oMathPara>
                  </a14:m>
                  <a:endParaRPr lang="en-US" sz="2200" b="1" dirty="0">
                    <a:solidFill>
                      <a:schemeClr val="tx1"/>
                    </a:solidFill>
                    <a:latin typeface="楷体" panose="02010609060101010101" pitchFamily="49" charset="-122"/>
                    <a:ea typeface="楷体" panose="02010609060101010101" pitchFamily="49" charset="-122"/>
                  </a:endParaRPr>
                </a:p>
              </p:txBody>
            </p:sp>
          </mc:Choice>
          <mc:Fallback xmlns="">
            <p:sp>
              <p:nvSpPr>
                <p:cNvPr id="25" name="圆角矩形 5">
                  <a:extLst>
                    <a:ext uri="{FF2B5EF4-FFF2-40B4-BE49-F238E27FC236}">
                      <a16:creationId xmlns:a16="http://schemas.microsoft.com/office/drawing/2014/main" id="{6CE0A8D8-B27E-45CE-B57E-6D38B3EA15D9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004327" y="5015400"/>
                  <a:ext cx="1826411" cy="968428"/>
                </a:xfrm>
                <a:prstGeom prst="roundRect">
                  <a:avLst/>
                </a:prstGeom>
                <a:blipFill>
                  <a:blip r:embed="rId5"/>
                  <a:stretch>
                    <a:fillRect/>
                  </a:stretch>
                </a:blipFill>
                <a:ln w="28575"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6" name="圆角矩形 23">
                  <a:extLst>
                    <a:ext uri="{FF2B5EF4-FFF2-40B4-BE49-F238E27FC236}">
                      <a16:creationId xmlns:a16="http://schemas.microsoft.com/office/drawing/2014/main" id="{69758810-485D-49F0-8635-AA9133F393E9}"/>
                    </a:ext>
                  </a:extLst>
                </p:cNvPr>
                <p:cNvSpPr/>
                <p:nvPr/>
              </p:nvSpPr>
              <p:spPr>
                <a:xfrm>
                  <a:off x="6268882" y="5015400"/>
                  <a:ext cx="1398593" cy="968428"/>
                </a:xfrm>
                <a:prstGeom prst="roundRect">
                  <a:avLst/>
                </a:prstGeom>
                <a:solidFill>
                  <a:srgbClr val="C6D7FF"/>
                </a:solidFill>
                <a:ln w="285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acc>
                          <m:accPr>
                            <m:chr m:val="̂"/>
                            <m:ctrlPr>
                              <a:rPr lang="en-US" altLang="zh-CN" sz="220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altLang="zh-CN" sz="2200" b="1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𝒚</m:t>
                            </m:r>
                          </m:e>
                        </m:acc>
                        <m:r>
                          <a:rPr lang="en-US" altLang="zh-CN" sz="22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zh-CN" altLang="en-US" sz="22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𝝈</m:t>
                        </m:r>
                        <m:d>
                          <m:dPr>
                            <m:ctrlPr>
                              <a:rPr lang="en-US" altLang="zh-CN" sz="22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altLang="zh-CN" sz="2200" b="1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𝒛</m:t>
                            </m:r>
                          </m:e>
                        </m:d>
                      </m:oMath>
                    </m:oMathPara>
                  </a14:m>
                  <a:endParaRPr lang="en-US" sz="2200" i="1" dirty="0">
                    <a:solidFill>
                      <a:schemeClr val="tx1"/>
                    </a:solidFill>
                    <a:latin typeface="楷体" panose="02010609060101010101" pitchFamily="49" charset="-122"/>
                    <a:ea typeface="楷体" panose="02010609060101010101" pitchFamily="49" charset="-122"/>
                  </a:endParaRPr>
                </a:p>
              </p:txBody>
            </p:sp>
          </mc:Choice>
          <mc:Fallback xmlns="">
            <p:sp>
              <p:nvSpPr>
                <p:cNvPr id="26" name="圆角矩形 23">
                  <a:extLst>
                    <a:ext uri="{FF2B5EF4-FFF2-40B4-BE49-F238E27FC236}">
                      <a16:creationId xmlns:a16="http://schemas.microsoft.com/office/drawing/2014/main" id="{69758810-485D-49F0-8635-AA9133F393E9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268882" y="5015400"/>
                  <a:ext cx="1398593" cy="968428"/>
                </a:xfrm>
                <a:prstGeom prst="roundRect">
                  <a:avLst/>
                </a:prstGeom>
                <a:blipFill>
                  <a:blip r:embed="rId6"/>
                  <a:stretch>
                    <a:fillRect l="-426"/>
                  </a:stretch>
                </a:blipFill>
                <a:ln w="28575"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7" name="圆角矩形 24">
                  <a:extLst>
                    <a:ext uri="{FF2B5EF4-FFF2-40B4-BE49-F238E27FC236}">
                      <a16:creationId xmlns:a16="http://schemas.microsoft.com/office/drawing/2014/main" id="{94368BEE-CF7B-4FDD-9F81-840C3863644C}"/>
                    </a:ext>
                  </a:extLst>
                </p:cNvPr>
                <p:cNvSpPr/>
                <p:nvPr/>
              </p:nvSpPr>
              <p:spPr>
                <a:xfrm>
                  <a:off x="8229104" y="5015400"/>
                  <a:ext cx="2108054" cy="968428"/>
                </a:xfrm>
                <a:prstGeom prst="roundRect">
                  <a:avLst/>
                </a:prstGeom>
                <a:solidFill>
                  <a:srgbClr val="C6D7FF"/>
                </a:solidFill>
                <a:ln w="285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altLang="zh-CN" sz="22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楷体" panose="02010609060101010101" pitchFamily="49" charset="-122"/>
                          </a:rPr>
                          <m:t>𝑖</m:t>
                        </m:r>
                        <m:r>
                          <a:rPr lang="en-US" altLang="zh-CN" sz="22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楷体" panose="02010609060101010101" pitchFamily="49" charset="-122"/>
                          </a:rPr>
                          <m:t>=</m:t>
                        </m:r>
                        <m:func>
                          <m:funcPr>
                            <m:ctrlPr>
                              <a:rPr lang="en-US" altLang="zh-CN" sz="22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楷体" panose="02010609060101010101" pitchFamily="49" charset="-122"/>
                              </a:rPr>
                            </m:ctrlPr>
                          </m:funcPr>
                          <m:fName>
                            <m:limLow>
                              <m:limLowPr>
                                <m:ctrlPr>
                                  <a:rPr lang="en-US" altLang="zh-CN" sz="2200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楷体" panose="02010609060101010101" pitchFamily="49" charset="-122"/>
                                  </a:rPr>
                                </m:ctrlPr>
                              </m:limLowPr>
                              <m:e>
                                <m:r>
                                  <m:rPr>
                                    <m:sty m:val="p"/>
                                  </m:rPr>
                                  <a:rPr lang="en-US" altLang="zh-CN" sz="220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楷体" panose="02010609060101010101" pitchFamily="49" charset="-122"/>
                                  </a:rPr>
                                  <m:t>argmax</m:t>
                                </m:r>
                              </m:e>
                              <m:lim>
                                <m:r>
                                  <a:rPr lang="en-US" altLang="zh-CN" sz="2200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楷体" panose="02010609060101010101" pitchFamily="49" charset="-122"/>
                                  </a:rPr>
                                  <m:t>𝑗</m:t>
                                </m:r>
                              </m:lim>
                            </m:limLow>
                          </m:fName>
                          <m:e>
                            <m:sSub>
                              <m:sSubPr>
                                <m:ctrlPr>
                                  <a:rPr lang="en-US" altLang="zh-CN" sz="2000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楷体" panose="02010609060101010101" pitchFamily="49" charset="-122"/>
                                  </a:rPr>
                                </m:ctrlPr>
                              </m:sSubPr>
                              <m:e>
                                <m:acc>
                                  <m:accPr>
                                    <m:chr m:val="̂"/>
                                    <m:ctrlPr>
                                      <a:rPr lang="en-US" altLang="zh-CN" sz="2000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楷体" panose="02010609060101010101" pitchFamily="49" charset="-122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US" altLang="zh-CN" sz="2000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楷体" panose="02010609060101010101" pitchFamily="49" charset="-122"/>
                                      </a:rPr>
                                      <m:t>𝑦</m:t>
                                    </m:r>
                                  </m:e>
                                </m:acc>
                              </m:e>
                              <m:sub>
                                <m:r>
                                  <a:rPr lang="en-US" altLang="zh-CN" sz="2000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楷体" panose="02010609060101010101" pitchFamily="49" charset="-122"/>
                                  </a:rPr>
                                  <m:t>𝑗</m:t>
                                </m:r>
                              </m:sub>
                            </m:sSub>
                          </m:e>
                        </m:func>
                      </m:oMath>
                    </m:oMathPara>
                  </a14:m>
                  <a:endParaRPr lang="en-US" sz="2200" b="1" dirty="0">
                    <a:solidFill>
                      <a:schemeClr val="tx1"/>
                    </a:solidFill>
                    <a:latin typeface="楷体" panose="02010609060101010101" pitchFamily="49" charset="-122"/>
                    <a:ea typeface="楷体" panose="02010609060101010101" pitchFamily="49" charset="-122"/>
                  </a:endParaRPr>
                </a:p>
              </p:txBody>
            </p:sp>
          </mc:Choice>
          <mc:Fallback xmlns="">
            <p:sp>
              <p:nvSpPr>
                <p:cNvPr id="27" name="圆角矩形 24">
                  <a:extLst>
                    <a:ext uri="{FF2B5EF4-FFF2-40B4-BE49-F238E27FC236}">
                      <a16:creationId xmlns:a16="http://schemas.microsoft.com/office/drawing/2014/main" id="{94368BEE-CF7B-4FDD-9F81-840C3863644C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229104" y="5015400"/>
                  <a:ext cx="2108054" cy="968428"/>
                </a:xfrm>
                <a:prstGeom prst="roundRect">
                  <a:avLst/>
                </a:prstGeom>
                <a:blipFill>
                  <a:blip r:embed="rId7"/>
                  <a:stretch>
                    <a:fillRect/>
                  </a:stretch>
                </a:blipFill>
                <a:ln w="28575"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6" name="平行四边形 35">
                  <a:extLst>
                    <a:ext uri="{FF2B5EF4-FFF2-40B4-BE49-F238E27FC236}">
                      <a16:creationId xmlns:a16="http://schemas.microsoft.com/office/drawing/2014/main" id="{0C3DA0BE-3FB7-4423-938C-BA32868DB465}"/>
                    </a:ext>
                  </a:extLst>
                </p:cNvPr>
                <p:cNvSpPr/>
                <p:nvPr/>
              </p:nvSpPr>
              <p:spPr>
                <a:xfrm>
                  <a:off x="153528" y="5015400"/>
                  <a:ext cx="1216152" cy="969264"/>
                </a:xfrm>
                <a:prstGeom prst="parallelogram">
                  <a:avLst/>
                </a:prstGeom>
                <a:solidFill>
                  <a:srgbClr val="C6D7FF"/>
                </a:solidFill>
                <a:ln w="285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altLang="zh-CN" sz="2400" b="1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𝒙</m:t>
                        </m:r>
                      </m:oMath>
                    </m:oMathPara>
                  </a14:m>
                  <a:endParaRPr lang="zh-CN" altLang="en-US" sz="2400" dirty="0"/>
                </a:p>
              </p:txBody>
            </p:sp>
          </mc:Choice>
          <mc:Fallback xmlns="">
            <p:sp>
              <p:nvSpPr>
                <p:cNvPr id="36" name="平行四边形 35">
                  <a:extLst>
                    <a:ext uri="{FF2B5EF4-FFF2-40B4-BE49-F238E27FC236}">
                      <a16:creationId xmlns:a16="http://schemas.microsoft.com/office/drawing/2014/main" id="{0C3DA0BE-3FB7-4423-938C-BA32868DB465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53528" y="5015400"/>
                  <a:ext cx="1216152" cy="969264"/>
                </a:xfrm>
                <a:prstGeom prst="parallelogram">
                  <a:avLst/>
                </a:prstGeom>
                <a:blipFill>
                  <a:blip r:embed="rId8"/>
                  <a:stretch>
                    <a:fillRect/>
                  </a:stretch>
                </a:blipFill>
                <a:ln w="28575"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37" name="直接箭头连接符 36">
              <a:extLst>
                <a:ext uri="{FF2B5EF4-FFF2-40B4-BE49-F238E27FC236}">
                  <a16:creationId xmlns:a16="http://schemas.microsoft.com/office/drawing/2014/main" id="{C05CBE70-4706-48DC-A8A1-D6CE46306F45}"/>
                </a:ext>
              </a:extLst>
            </p:cNvPr>
            <p:cNvCxnSpPr>
              <a:cxnSpLocks/>
            </p:cNvCxnSpPr>
            <p:nvPr/>
          </p:nvCxnSpPr>
          <p:spPr>
            <a:xfrm>
              <a:off x="1255380" y="5503518"/>
              <a:ext cx="736157" cy="0"/>
            </a:xfrm>
            <a:prstGeom prst="straightConnector1">
              <a:avLst/>
            </a:prstGeom>
            <a:solidFill>
              <a:srgbClr val="C6D7FF"/>
            </a:solidFill>
            <a:ln w="25400">
              <a:solidFill>
                <a:schemeClr val="tx1"/>
              </a:solidFill>
              <a:tailEnd type="triangle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直接箭头连接符 18">
              <a:extLst>
                <a:ext uri="{FF2B5EF4-FFF2-40B4-BE49-F238E27FC236}">
                  <a16:creationId xmlns:a16="http://schemas.microsoft.com/office/drawing/2014/main" id="{B0EDBBEB-B274-4339-B760-F5036FAF6E8B}"/>
                </a:ext>
              </a:extLst>
            </p:cNvPr>
            <p:cNvCxnSpPr>
              <a:cxnSpLocks/>
              <a:stCxn id="27" idx="3"/>
              <a:endCxn id="21" idx="1"/>
            </p:cNvCxnSpPr>
            <p:nvPr/>
          </p:nvCxnSpPr>
          <p:spPr>
            <a:xfrm>
              <a:off x="10337158" y="5499614"/>
              <a:ext cx="699128" cy="418"/>
            </a:xfrm>
            <a:prstGeom prst="straightConnector1">
              <a:avLst/>
            </a:prstGeom>
            <a:solidFill>
              <a:srgbClr val="C6D7FF"/>
            </a:solidFill>
            <a:ln w="25400">
              <a:solidFill>
                <a:schemeClr val="tx1"/>
              </a:solidFill>
              <a:tailEnd type="triangle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直接箭头连接符 16">
              <a:extLst>
                <a:ext uri="{FF2B5EF4-FFF2-40B4-BE49-F238E27FC236}">
                  <a16:creationId xmlns:a16="http://schemas.microsoft.com/office/drawing/2014/main" id="{D2905E8D-BDCB-4364-A300-8095187F39FD}"/>
                </a:ext>
              </a:extLst>
            </p:cNvPr>
            <p:cNvCxnSpPr>
              <a:cxnSpLocks/>
              <a:stCxn id="26" idx="3"/>
              <a:endCxn id="27" idx="1"/>
            </p:cNvCxnSpPr>
            <p:nvPr/>
          </p:nvCxnSpPr>
          <p:spPr>
            <a:xfrm>
              <a:off x="7667475" y="5499614"/>
              <a:ext cx="561629" cy="0"/>
            </a:xfrm>
            <a:prstGeom prst="straightConnector1">
              <a:avLst/>
            </a:prstGeom>
            <a:solidFill>
              <a:srgbClr val="C6D7FF"/>
            </a:solidFill>
            <a:ln w="25400">
              <a:solidFill>
                <a:schemeClr val="tx1"/>
              </a:solidFill>
              <a:tailEnd type="triangle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0" name="圆角矩形 23">
                  <a:extLst>
                    <a:ext uri="{FF2B5EF4-FFF2-40B4-BE49-F238E27FC236}">
                      <a16:creationId xmlns:a16="http://schemas.microsoft.com/office/drawing/2014/main" id="{607FAE4B-0945-4626-8FA2-06BC4E9504A1}"/>
                    </a:ext>
                  </a:extLst>
                </p:cNvPr>
                <p:cNvSpPr/>
                <p:nvPr/>
              </p:nvSpPr>
              <p:spPr>
                <a:xfrm>
                  <a:off x="4357253" y="5015400"/>
                  <a:ext cx="1340003" cy="968428"/>
                </a:xfrm>
                <a:prstGeom prst="roundRect">
                  <a:avLst/>
                </a:prstGeom>
                <a:solidFill>
                  <a:srgbClr val="C6D7FF"/>
                </a:solidFill>
                <a:ln w="285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altLang="zh-CN" sz="2200" b="1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𝒛</m:t>
                        </m:r>
                        <m:r>
                          <a:rPr lang="en-US" altLang="zh-CN" sz="2200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altLang="zh-CN" sz="22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𝑾𝒙</m:t>
                        </m:r>
                      </m:oMath>
                    </m:oMathPara>
                  </a14:m>
                  <a:endParaRPr lang="en-US" sz="2200" i="1" dirty="0">
                    <a:solidFill>
                      <a:schemeClr val="tx1"/>
                    </a:solidFill>
                    <a:latin typeface="楷体" panose="02010609060101010101" pitchFamily="49" charset="-122"/>
                    <a:ea typeface="楷体" panose="02010609060101010101" pitchFamily="49" charset="-122"/>
                  </a:endParaRPr>
                </a:p>
              </p:txBody>
            </p:sp>
          </mc:Choice>
          <mc:Fallback xmlns="">
            <p:sp>
              <p:nvSpPr>
                <p:cNvPr id="20" name="圆角矩形 23">
                  <a:extLst>
                    <a:ext uri="{FF2B5EF4-FFF2-40B4-BE49-F238E27FC236}">
                      <a16:creationId xmlns:a16="http://schemas.microsoft.com/office/drawing/2014/main" id="{607FAE4B-0945-4626-8FA2-06BC4E9504A1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357253" y="5015400"/>
                  <a:ext cx="1340003" cy="968428"/>
                </a:xfrm>
                <a:prstGeom prst="roundRect">
                  <a:avLst/>
                </a:prstGeom>
                <a:blipFill>
                  <a:blip r:embed="rId9"/>
                  <a:stretch>
                    <a:fillRect/>
                  </a:stretch>
                </a:blipFill>
                <a:ln w="28575"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22" name="直接箭头连接符 21">
              <a:extLst>
                <a:ext uri="{FF2B5EF4-FFF2-40B4-BE49-F238E27FC236}">
                  <a16:creationId xmlns:a16="http://schemas.microsoft.com/office/drawing/2014/main" id="{1E7AF458-F0BE-4F6B-930B-391EB78BB9DE}"/>
                </a:ext>
              </a:extLst>
            </p:cNvPr>
            <p:cNvCxnSpPr>
              <a:cxnSpLocks/>
              <a:stCxn id="20" idx="3"/>
              <a:endCxn id="26" idx="1"/>
            </p:cNvCxnSpPr>
            <p:nvPr/>
          </p:nvCxnSpPr>
          <p:spPr>
            <a:xfrm>
              <a:off x="5697256" y="5499614"/>
              <a:ext cx="571626" cy="0"/>
            </a:xfrm>
            <a:prstGeom prst="straightConnector1">
              <a:avLst/>
            </a:prstGeom>
            <a:solidFill>
              <a:srgbClr val="C6D7FF"/>
            </a:solidFill>
            <a:ln w="25400">
              <a:solidFill>
                <a:schemeClr val="tx1"/>
              </a:solidFill>
              <a:tailEnd type="triangle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15416640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>
            <a:extLst>
              <a:ext uri="{FF2B5EF4-FFF2-40B4-BE49-F238E27FC236}">
                <a16:creationId xmlns:a16="http://schemas.microsoft.com/office/drawing/2014/main" id="{0AD79495-7019-411A-A9D6-A265D5063D92}"/>
              </a:ext>
            </a:extLst>
          </p:cNvPr>
          <p:cNvGrpSpPr/>
          <p:nvPr/>
        </p:nvGrpSpPr>
        <p:grpSpPr>
          <a:xfrm>
            <a:off x="0" y="-27709"/>
            <a:ext cx="12192000" cy="914209"/>
            <a:chOff x="0" y="0"/>
            <a:chExt cx="12192000" cy="914209"/>
          </a:xfrm>
        </p:grpSpPr>
        <p:sp>
          <p:nvSpPr>
            <p:cNvPr id="8" name="矩形 7">
              <a:extLst>
                <a:ext uri="{FF2B5EF4-FFF2-40B4-BE49-F238E27FC236}">
                  <a16:creationId xmlns:a16="http://schemas.microsoft.com/office/drawing/2014/main" id="{3D85EFB1-6B9B-4F2D-B30F-125169DBB615}"/>
                </a:ext>
              </a:extLst>
            </p:cNvPr>
            <p:cNvSpPr/>
            <p:nvPr/>
          </p:nvSpPr>
          <p:spPr>
            <a:xfrm>
              <a:off x="0" y="0"/>
              <a:ext cx="12192000" cy="914209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grpSp>
          <p:nvGrpSpPr>
            <p:cNvPr id="12" name="组合 11">
              <a:extLst>
                <a:ext uri="{FF2B5EF4-FFF2-40B4-BE49-F238E27FC236}">
                  <a16:creationId xmlns:a16="http://schemas.microsoft.com/office/drawing/2014/main" id="{3D5A7CD5-5645-4BEB-BD3C-6C4BA4911AA7}"/>
                </a:ext>
              </a:extLst>
            </p:cNvPr>
            <p:cNvGrpSpPr/>
            <p:nvPr/>
          </p:nvGrpSpPr>
          <p:grpSpPr>
            <a:xfrm>
              <a:off x="0" y="74658"/>
              <a:ext cx="12192000" cy="826387"/>
              <a:chOff x="0" y="74658"/>
              <a:chExt cx="12192000" cy="826387"/>
            </a:xfrm>
          </p:grpSpPr>
          <p:sp>
            <p:nvSpPr>
              <p:cNvPr id="13" name="矩形 12">
                <a:extLst>
                  <a:ext uri="{FF2B5EF4-FFF2-40B4-BE49-F238E27FC236}">
                    <a16:creationId xmlns:a16="http://schemas.microsoft.com/office/drawing/2014/main" id="{5AFBB090-DEED-4AAB-B011-6EF1C096ED0D}"/>
                  </a:ext>
                </a:extLst>
              </p:cNvPr>
              <p:cNvSpPr/>
              <p:nvPr/>
            </p:nvSpPr>
            <p:spPr>
              <a:xfrm>
                <a:off x="0" y="74658"/>
                <a:ext cx="216310" cy="707886"/>
              </a:xfrm>
              <a:prstGeom prst="rect">
                <a:avLst/>
              </a:prstGeom>
              <a:solidFill>
                <a:srgbClr val="0070C0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cxnSp>
            <p:nvCxnSpPr>
              <p:cNvPr id="14" name="直接连接符 13">
                <a:extLst>
                  <a:ext uri="{FF2B5EF4-FFF2-40B4-BE49-F238E27FC236}">
                    <a16:creationId xmlns:a16="http://schemas.microsoft.com/office/drawing/2014/main" id="{E4FEEFCB-F48C-4CF5-AA77-1C2D830BC0E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0" y="901045"/>
                <a:ext cx="12192000" cy="0"/>
              </a:xfrm>
              <a:prstGeom prst="line">
                <a:avLst/>
              </a:prstGeom>
              <a:ln w="31750">
                <a:solidFill>
                  <a:srgbClr val="0070C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5" name="文本框 4">
            <a:extLst>
              <a:ext uri="{FF2B5EF4-FFF2-40B4-BE49-F238E27FC236}">
                <a16:creationId xmlns:a16="http://schemas.microsoft.com/office/drawing/2014/main" id="{CEF28623-EEA8-4D76-9290-62A1731CC6DE}"/>
              </a:ext>
            </a:extLst>
          </p:cNvPr>
          <p:cNvSpPr txBox="1"/>
          <p:nvPr/>
        </p:nvSpPr>
        <p:spPr>
          <a:xfrm>
            <a:off x="475073" y="991838"/>
            <a:ext cx="449353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>
                <a:ea typeface="微软雅黑" panose="020B0503020204020204" pitchFamily="34" charset="-122"/>
              </a:rPr>
              <a:t>多类别逻辑回归模型测试伪代码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3" name="表格 2">
                <a:extLst>
                  <a:ext uri="{FF2B5EF4-FFF2-40B4-BE49-F238E27FC236}">
                    <a16:creationId xmlns:a16="http://schemas.microsoft.com/office/drawing/2014/main" id="{57944056-D41D-4CF9-BD45-3585A55832D1}"/>
                  </a:ext>
                </a:extLst>
              </p:cNvPr>
              <p:cNvGraphicFramePr>
                <a:graphicFrameLocks noGrp="1"/>
              </p:cNvGraphicFramePr>
              <p:nvPr>
                <p:extLst/>
              </p:nvPr>
            </p:nvGraphicFramePr>
            <p:xfrm>
              <a:off x="475073" y="1724807"/>
              <a:ext cx="11394254" cy="3266313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1394254">
                      <a:extLst>
                        <a:ext uri="{9D8B030D-6E8A-4147-A177-3AD203B41FA5}">
                          <a16:colId xmlns:a16="http://schemas.microsoft.com/office/drawing/2014/main" val="1477309961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r>
                            <a:rPr lang="zh-CN" altLang="en-US" sz="2400" b="1" dirty="0">
                              <a:solidFill>
                                <a:schemeClr val="tx1"/>
                              </a:solidFill>
                              <a:latin typeface="楷体" panose="02010609060101010101" pitchFamily="49" charset="-122"/>
                              <a:ea typeface="楷体" panose="02010609060101010101" pitchFamily="49" charset="-122"/>
                            </a:rPr>
                            <a:t>输入</a:t>
                          </a:r>
                          <a:r>
                            <a:rPr lang="en-US" altLang="zh-CN" sz="2400" b="1" dirty="0">
                              <a:solidFill>
                                <a:schemeClr val="tx1"/>
                              </a:solidFill>
                              <a:latin typeface="楷体" panose="02010609060101010101" pitchFamily="49" charset="-122"/>
                              <a:ea typeface="楷体" panose="02010609060101010101" pitchFamily="49" charset="-122"/>
                            </a:rPr>
                            <a:t>: </a:t>
                          </a:r>
                          <a:r>
                            <a:rPr lang="zh-CN" altLang="en-US" sz="2400" b="0" dirty="0">
                              <a:solidFill>
                                <a:schemeClr val="tx1"/>
                              </a:solidFill>
                              <a:latin typeface="楷体" panose="02010609060101010101" pitchFamily="49" charset="-122"/>
                              <a:ea typeface="楷体" panose="02010609060101010101" pitchFamily="49" charset="-122"/>
                            </a:rPr>
                            <a:t>模型参数</a:t>
                          </a:r>
                          <a14:m>
                            <m:oMath xmlns:m="http://schemas.openxmlformats.org/officeDocument/2006/math">
                              <m:r>
                                <a:rPr lang="en-US" altLang="zh-CN" sz="24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𝑾</m:t>
                              </m:r>
                            </m:oMath>
                          </a14:m>
                          <a:r>
                            <a:rPr lang="zh-CN" altLang="en-US" sz="2400" b="0" dirty="0">
                              <a:solidFill>
                                <a:schemeClr val="tx1"/>
                              </a:solidFill>
                              <a:latin typeface="楷体" panose="02010609060101010101" pitchFamily="49" charset="-122"/>
                              <a:ea typeface="楷体" panose="02010609060101010101" pitchFamily="49" charset="-122"/>
                            </a:rPr>
                            <a:t>，测试样本</a:t>
                          </a:r>
                          <a14:m>
                            <m:oMath xmlns:m="http://schemas.openxmlformats.org/officeDocument/2006/math">
                              <m:r>
                                <a:rPr lang="en-US" altLang="zh-CN" sz="24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楷体" panose="02010609060101010101" pitchFamily="49" charset="-122"/>
                                </a:rPr>
                                <m:t>𝒙</m:t>
                              </m:r>
                            </m:oMath>
                          </a14:m>
                          <a:r>
                            <a:rPr lang="en-CA" sz="2400" b="0" dirty="0">
                              <a:solidFill>
                                <a:schemeClr val="tx1"/>
                              </a:solidFill>
                              <a:latin typeface="楷体" panose="02010609060101010101" pitchFamily="49" charset="-122"/>
                              <a:ea typeface="楷体" panose="02010609060101010101" pitchFamily="49" charset="-122"/>
                            </a:rPr>
                            <a:t>.</a:t>
                          </a:r>
                        </a:p>
                        <a:p>
                          <a:r>
                            <a:rPr lang="zh-CN" altLang="en-US" sz="2400" b="1" dirty="0">
                              <a:solidFill>
                                <a:schemeClr val="tx1"/>
                              </a:solidFill>
                              <a:latin typeface="楷体" panose="02010609060101010101" pitchFamily="49" charset="-122"/>
                              <a:ea typeface="楷体" panose="02010609060101010101" pitchFamily="49" charset="-122"/>
                            </a:rPr>
                            <a:t>输出</a:t>
                          </a:r>
                          <a:r>
                            <a:rPr lang="en-US" altLang="zh-CN" sz="2400" b="1" dirty="0">
                              <a:solidFill>
                                <a:schemeClr val="tx1"/>
                              </a:solidFill>
                              <a:latin typeface="楷体" panose="02010609060101010101" pitchFamily="49" charset="-122"/>
                              <a:ea typeface="楷体" panose="02010609060101010101" pitchFamily="49" charset="-122"/>
                            </a:rPr>
                            <a:t>: </a:t>
                          </a:r>
                          <a:r>
                            <a:rPr lang="zh-CN" altLang="en-US" sz="2400" b="0" dirty="0">
                              <a:solidFill>
                                <a:schemeClr val="tx1"/>
                              </a:solidFill>
                              <a:latin typeface="楷体" panose="02010609060101010101" pitchFamily="49" charset="-122"/>
                              <a:ea typeface="楷体" panose="02010609060101010101" pitchFamily="49" charset="-122"/>
                            </a:rPr>
                            <a:t>测试样本预测标签</a:t>
                          </a:r>
                          <a:r>
                            <a:rPr lang="en-US" altLang="zh-CN" sz="2400" b="0" dirty="0">
                              <a:solidFill>
                                <a:schemeClr val="tx1"/>
                              </a:solidFill>
                              <a:latin typeface="楷体" panose="02010609060101010101" pitchFamily="49" charset="-122"/>
                              <a:ea typeface="楷体" panose="02010609060101010101" pitchFamily="49" charset="-122"/>
                            </a:rPr>
                            <a:t>.</a:t>
                          </a:r>
                          <a:r>
                            <a:rPr lang="en-US" altLang="zh-CN" sz="2400" b="0" baseline="0" dirty="0">
                              <a:solidFill>
                                <a:schemeClr val="tx1"/>
                              </a:solidFill>
                              <a:latin typeface="楷体" panose="02010609060101010101" pitchFamily="49" charset="-122"/>
                              <a:ea typeface="楷体" panose="02010609060101010101" pitchFamily="49" charset="-122"/>
                            </a:rPr>
                            <a:t> </a:t>
                          </a:r>
                          <a:endParaRPr lang="en-CA" sz="2400" b="0" dirty="0">
                            <a:latin typeface="楷体" panose="02010609060101010101" pitchFamily="49" charset="-122"/>
                            <a:ea typeface="楷体" panose="02010609060101010101" pitchFamily="49" charset="-122"/>
                          </a:endParaRPr>
                        </a:p>
                      </a:txBody>
                      <a:tcPr>
                        <a:solidFill>
                          <a:srgbClr val="E6E6E6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4255333386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600"/>
                            </a:spcAft>
                            <a:buClrTx/>
                            <a:buSzTx/>
                            <a:buFont typeface="Arial" panose="020B0604020202020204" pitchFamily="34" charset="0"/>
                            <a:buNone/>
                            <a:tabLst/>
                            <a:defRPr/>
                          </a:pPr>
                          <a:r>
                            <a:rPr lang="en-US" altLang="zh-CN" sz="2400" b="0" dirty="0">
                              <a:solidFill>
                                <a:srgbClr val="0000FF"/>
                              </a:solidFill>
                              <a:latin typeface="楷体" panose="02010609060101010101" pitchFamily="49" charset="-122"/>
                              <a:ea typeface="楷体" panose="02010609060101010101" pitchFamily="49" charset="-122"/>
                            </a:rPr>
                            <a:t>(1) </a:t>
                          </a:r>
                          <a14:m>
                            <m:oMath xmlns:m="http://schemas.openxmlformats.org/officeDocument/2006/math">
                              <m:r>
                                <a:rPr lang="en-US" altLang="zh-CN" sz="2400" b="1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  <m:r>
                                <a:rPr lang="en-US" altLang="zh-CN" sz="24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sSup>
                                <m:sSupPr>
                                  <m:ctrlPr>
                                    <a:rPr lang="en-US" altLang="zh-CN" sz="2400" b="1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altLang="zh-CN" sz="2400" b="1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[</m:t>
                                  </m:r>
                                  <m:sSup>
                                    <m:sSupPr>
                                      <m:ctrlPr>
                                        <a:rPr lang="en-US" altLang="zh-CN" sz="2400" b="1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altLang="zh-CN" sz="2400" b="1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𝒙</m:t>
                                      </m:r>
                                    </m:e>
                                    <m:sup>
                                      <m:r>
                                        <a:rPr lang="en-US" altLang="zh-CN" sz="24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𝑇</m:t>
                                      </m:r>
                                    </m:sup>
                                  </m:sSup>
                                  <m:r>
                                    <a:rPr lang="en-US" altLang="zh-CN" sz="2400" b="1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en-US" altLang="zh-CN" sz="2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  <m:r>
                                    <a:rPr lang="en-US" altLang="zh-CN" sz="2400" b="1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]</m:t>
                                  </m:r>
                                </m:e>
                                <m:sup>
                                  <m:r>
                                    <a:rPr lang="en-US" altLang="zh-CN" sz="2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sup>
                              </m:sSup>
                            </m:oMath>
                          </a14:m>
                          <a:r>
                            <a:rPr lang="en-US" altLang="zh-CN" sz="2400" b="0" dirty="0">
                              <a:solidFill>
                                <a:schemeClr val="tx1"/>
                              </a:solidFill>
                              <a:latin typeface="楷体" panose="02010609060101010101" pitchFamily="49" charset="-122"/>
                              <a:ea typeface="楷体" panose="02010609060101010101" pitchFamily="49" charset="-122"/>
                            </a:rPr>
                            <a:t>.</a:t>
                          </a:r>
                        </a:p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600"/>
                            </a:spcAft>
                            <a:buClrTx/>
                            <a:buSzTx/>
                            <a:buFont typeface="Arial" panose="020B0604020202020204" pitchFamily="34" charset="0"/>
                            <a:buNone/>
                            <a:tabLst/>
                            <a:defRPr/>
                          </a:pPr>
                          <a:r>
                            <a:rPr lang="en-US" altLang="zh-CN" sz="2400" b="0" kern="1200" dirty="0">
                              <a:solidFill>
                                <a:srgbClr val="0000FF"/>
                              </a:solidFill>
                              <a:latin typeface="楷体" panose="02010609060101010101" pitchFamily="49" charset="-122"/>
                              <a:ea typeface="楷体" panose="02010609060101010101" pitchFamily="49" charset="-122"/>
                              <a:cs typeface="+mn-cs"/>
                            </a:rPr>
                            <a:t>(2) </a:t>
                          </a:r>
                          <a14:m>
                            <m:oMath xmlns:m="http://schemas.openxmlformats.org/officeDocument/2006/math">
                              <m:r>
                                <a:rPr lang="en-US" altLang="zh-CN" sz="2400" b="1" i="1" kern="1200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𝒛</m:t>
                              </m:r>
                              <m:r>
                                <a:rPr lang="en-US" altLang="zh-CN" sz="2400" b="0" i="1" kern="1200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=</m:t>
                              </m:r>
                              <m:r>
                                <a:rPr lang="en-US" altLang="zh-CN" sz="24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𝑾𝒙</m:t>
                              </m:r>
                            </m:oMath>
                          </a14:m>
                          <a:r>
                            <a:rPr lang="en-US" altLang="zh-CN" sz="2400" b="0" dirty="0">
                              <a:solidFill>
                                <a:schemeClr val="tx1"/>
                              </a:solidFill>
                              <a:latin typeface="楷体" panose="02010609060101010101" pitchFamily="49" charset="-122"/>
                              <a:ea typeface="楷体" panose="02010609060101010101" pitchFamily="49" charset="-122"/>
                            </a:rPr>
                            <a:t>.</a:t>
                          </a:r>
                        </a:p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600"/>
                            </a:spcAft>
                            <a:buClrTx/>
                            <a:buSzTx/>
                            <a:buFont typeface="Arial" panose="020B0604020202020204" pitchFamily="34" charset="0"/>
                            <a:buNone/>
                            <a:tabLst/>
                            <a:defRPr/>
                          </a:pPr>
                          <a:r>
                            <a:rPr lang="en-US" altLang="zh-CN" sz="2400" b="0" kern="1200" dirty="0">
                              <a:solidFill>
                                <a:srgbClr val="0000FF"/>
                              </a:solidFill>
                              <a:latin typeface="楷体" panose="02010609060101010101" pitchFamily="49" charset="-122"/>
                              <a:ea typeface="楷体" panose="02010609060101010101" pitchFamily="49" charset="-122"/>
                              <a:cs typeface="+mn-cs"/>
                            </a:rPr>
                            <a:t>(3) </a:t>
                          </a:r>
                          <a14:m>
                            <m:oMath xmlns:m="http://schemas.openxmlformats.org/officeDocument/2006/math">
                              <m:acc>
                                <m:accPr>
                                  <m:chr m:val="̂"/>
                                  <m:ctrlPr>
                                    <a:rPr lang="en-US" altLang="zh-CN" sz="24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altLang="zh-CN" sz="2400" b="1" i="1" smtClean="0">
                                      <a:latin typeface="Cambria Math" panose="02040503050406030204" pitchFamily="18" charset="0"/>
                                    </a:rPr>
                                    <m:t>𝒚</m:t>
                                  </m:r>
                                </m:e>
                              </m:acc>
                              <m:r>
                                <a:rPr lang="en-US" altLang="zh-CN" sz="2400" b="0" i="1" smtClean="0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r>
                                <a:rPr lang="zh-CN" altLang="en-US" sz="2400" b="1" i="1" smtClean="0">
                                  <a:latin typeface="Cambria Math" panose="02040503050406030204" pitchFamily="18" charset="0"/>
                                </a:rPr>
                                <m:t>𝝈</m:t>
                              </m:r>
                              <m:d>
                                <m:dPr>
                                  <m:ctrlP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altLang="zh-CN" sz="2400" b="1" i="1" smtClean="0">
                                      <a:latin typeface="Cambria Math" panose="02040503050406030204" pitchFamily="18" charset="0"/>
                                    </a:rPr>
                                    <m:t>𝒛</m:t>
                                  </m:r>
                                </m:e>
                              </m:d>
                            </m:oMath>
                          </a14:m>
                          <a:endParaRPr lang="en-US" altLang="zh-CN" sz="2400" b="0" dirty="0">
                            <a:solidFill>
                              <a:schemeClr val="tx1"/>
                            </a:solidFill>
                            <a:latin typeface="楷体" panose="02010609060101010101" pitchFamily="49" charset="-122"/>
                            <a:ea typeface="楷体" panose="02010609060101010101" pitchFamily="49" charset="-122"/>
                          </a:endParaRPr>
                        </a:p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600"/>
                            </a:spcAft>
                            <a:buClrTx/>
                            <a:buSzTx/>
                            <a:buFont typeface="Arial" panose="020B0604020202020204" pitchFamily="34" charset="0"/>
                            <a:buNone/>
                            <a:tabLst/>
                            <a:defRPr/>
                          </a:pPr>
                          <a:r>
                            <a:rPr lang="en-US" altLang="zh-CN" sz="2400" b="0" kern="1200" dirty="0">
                              <a:solidFill>
                                <a:srgbClr val="0000FF"/>
                              </a:solidFill>
                              <a:latin typeface="楷体" panose="02010609060101010101" pitchFamily="49" charset="-122"/>
                              <a:ea typeface="楷体" panose="02010609060101010101" pitchFamily="49" charset="-122"/>
                              <a:cs typeface="+mn-cs"/>
                            </a:rPr>
                            <a:t>(4) </a:t>
                          </a:r>
                          <a14:m>
                            <m:oMath xmlns:m="http://schemas.openxmlformats.org/officeDocument/2006/math">
                              <m:r>
                                <a:rPr lang="en-US" altLang="zh-CN" sz="2400" b="0" i="1" kern="120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楷体" panose="02010609060101010101" pitchFamily="49" charset="-122"/>
                                  <a:cs typeface="+mn-cs"/>
                                </a:rPr>
                                <m:t>𝑖</m:t>
                              </m:r>
                              <m:r>
                                <a:rPr lang="en-US" altLang="zh-CN" sz="2400" b="0" i="1" kern="120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楷体" panose="02010609060101010101" pitchFamily="49" charset="-122"/>
                                  <a:cs typeface="+mn-cs"/>
                                </a:rPr>
                                <m:t>=</m:t>
                              </m:r>
                              <m:func>
                                <m:funcPr>
                                  <m:ctrlPr>
                                    <a:rPr lang="en-US" altLang="zh-CN" sz="2400" b="0" i="1" kern="120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楷体" panose="02010609060101010101" pitchFamily="49" charset="-122"/>
                                      <a:cs typeface="+mn-cs"/>
                                    </a:rPr>
                                  </m:ctrlPr>
                                </m:funcPr>
                                <m:fName>
                                  <m:limLow>
                                    <m:limLowPr>
                                      <m:ctrlPr>
                                        <a:rPr lang="en-US" altLang="zh-CN" sz="2400" b="0" i="1" kern="1200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ea typeface="楷体" panose="02010609060101010101" pitchFamily="49" charset="-122"/>
                                          <a:cs typeface="+mn-cs"/>
                                        </a:rPr>
                                      </m:ctrlPr>
                                    </m:limLowPr>
                                    <m:e>
                                      <m:r>
                                        <m:rPr>
                                          <m:sty m:val="p"/>
                                        </m:rPr>
                                        <a:rPr lang="en-US" altLang="zh-CN" sz="2400" b="0" i="0" kern="1200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ea typeface="楷体" panose="02010609060101010101" pitchFamily="49" charset="-122"/>
                                          <a:cs typeface="+mn-cs"/>
                                        </a:rPr>
                                        <m:t>argmax</m:t>
                                      </m:r>
                                    </m:e>
                                    <m:lim>
                                      <m:r>
                                        <a:rPr lang="en-US" altLang="zh-CN" sz="2400" b="0" i="1" kern="1200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ea typeface="楷体" panose="02010609060101010101" pitchFamily="49" charset="-122"/>
                                          <a:cs typeface="+mn-cs"/>
                                        </a:rPr>
                                        <m:t>𝑗</m:t>
                                      </m:r>
                                    </m:lim>
                                  </m:limLow>
                                </m:fName>
                                <m:e>
                                  <m:sSub>
                                    <m:sSubPr>
                                      <m:ctrlPr>
                                        <a:rPr lang="en-US" altLang="zh-CN" sz="2400" b="0" i="1" kern="1200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ea typeface="楷体" panose="02010609060101010101" pitchFamily="49" charset="-122"/>
                                          <a:cs typeface="+mn-cs"/>
                                        </a:rPr>
                                      </m:ctrlPr>
                                    </m:sSubPr>
                                    <m:e>
                                      <m:acc>
                                        <m:accPr>
                                          <m:chr m:val="̂"/>
                                          <m:ctrlPr>
                                            <a:rPr lang="en-US" altLang="zh-CN" sz="2400" b="0" i="1" kern="1200" smtClean="0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  <a:ea typeface="楷体" panose="02010609060101010101" pitchFamily="49" charset="-122"/>
                                              <a:cs typeface="+mn-cs"/>
                                            </a:rPr>
                                          </m:ctrlPr>
                                        </m:accPr>
                                        <m:e>
                                          <m:r>
                                            <a:rPr lang="en-US" altLang="zh-CN" sz="2400" b="0" i="1" kern="1200" smtClean="0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  <a:ea typeface="楷体" panose="02010609060101010101" pitchFamily="49" charset="-122"/>
                                              <a:cs typeface="+mn-cs"/>
                                            </a:rPr>
                                            <m:t>𝑦</m:t>
                                          </m:r>
                                        </m:e>
                                      </m:acc>
                                    </m:e>
                                    <m:sub>
                                      <m:r>
                                        <a:rPr lang="en-US" altLang="zh-CN" sz="2400" b="0" i="1" kern="1200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ea typeface="楷体" panose="02010609060101010101" pitchFamily="49" charset="-122"/>
                                          <a:cs typeface="+mn-cs"/>
                                        </a:rPr>
                                        <m:t>𝑗</m:t>
                                      </m:r>
                                    </m:sub>
                                  </m:sSub>
                                </m:e>
                              </m:func>
                            </m:oMath>
                          </a14:m>
                          <a:r>
                            <a:rPr lang="en-US" altLang="zh-CN" sz="2400" b="0" kern="1200" dirty="0">
                              <a:solidFill>
                                <a:schemeClr val="tx1"/>
                              </a:solidFill>
                              <a:latin typeface="楷体" panose="02010609060101010101" pitchFamily="49" charset="-122"/>
                              <a:ea typeface="楷体" panose="02010609060101010101" pitchFamily="49" charset="-122"/>
                              <a:cs typeface="+mn-cs"/>
                            </a:rPr>
                            <a:t>.</a:t>
                          </a:r>
                        </a:p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600"/>
                            </a:spcAft>
                            <a:buClrTx/>
                            <a:buSzTx/>
                            <a:buFont typeface="Arial" panose="020B0604020202020204" pitchFamily="34" charset="0"/>
                            <a:buNone/>
                            <a:tabLst/>
                            <a:defRPr/>
                          </a:pPr>
                          <a:r>
                            <a:rPr lang="en-US" altLang="zh-CN" sz="2400" b="0" kern="1200" dirty="0">
                              <a:solidFill>
                                <a:srgbClr val="0000FF"/>
                              </a:solidFill>
                              <a:latin typeface="楷体" panose="02010609060101010101" pitchFamily="49" charset="-122"/>
                              <a:ea typeface="楷体" panose="02010609060101010101" pitchFamily="49" charset="-122"/>
                              <a:cs typeface="+mn-cs"/>
                            </a:rPr>
                            <a:t>(5) </a:t>
                          </a:r>
                          <a:r>
                            <a:rPr lang="zh-CN" altLang="en-US" sz="2400" b="0" kern="1200" dirty="0">
                              <a:solidFill>
                                <a:schemeClr val="tx1"/>
                              </a:solidFill>
                              <a:latin typeface="楷体" panose="02010609060101010101" pitchFamily="49" charset="-122"/>
                              <a:ea typeface="楷体" panose="02010609060101010101" pitchFamily="49" charset="-122"/>
                              <a:cs typeface="+mn-cs"/>
                            </a:rPr>
                            <a:t>返回</a:t>
                          </a:r>
                          <a14:m>
                            <m:oMath xmlns:m="http://schemas.openxmlformats.org/officeDocument/2006/math">
                              <m:r>
                                <a:rPr lang="en-US" altLang="zh-CN" sz="2400" b="0" i="1" kern="120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楷体" panose="02010609060101010101" pitchFamily="49" charset="-122"/>
                                  <a:cs typeface="+mn-cs"/>
                                </a:rPr>
                                <m:t>𝑖</m:t>
                              </m:r>
                            </m:oMath>
                          </a14:m>
                          <a:r>
                            <a:rPr lang="en-US" altLang="zh-CN" sz="2400" b="0" kern="1200" dirty="0">
                              <a:solidFill>
                                <a:schemeClr val="tx1"/>
                              </a:solidFill>
                              <a:latin typeface="楷体" panose="02010609060101010101" pitchFamily="49" charset="-122"/>
                              <a:ea typeface="楷体" panose="02010609060101010101" pitchFamily="49" charset="-122"/>
                              <a:cs typeface="+mn-cs"/>
                            </a:rPr>
                            <a:t>.</a:t>
                          </a:r>
                        </a:p>
                      </a:txBody>
                      <a:tcPr>
                        <a:solidFill>
                          <a:srgbClr val="E6E6E6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31240938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3" name="表格 2">
                <a:extLst>
                  <a:ext uri="{FF2B5EF4-FFF2-40B4-BE49-F238E27FC236}">
                    <a16:creationId xmlns:a16="http://schemas.microsoft.com/office/drawing/2014/main" id="{57944056-D41D-4CF9-BD45-3585A55832D1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100374052"/>
                  </p:ext>
                </p:extLst>
              </p:nvPr>
            </p:nvGraphicFramePr>
            <p:xfrm>
              <a:off x="475073" y="1724807"/>
              <a:ext cx="11394254" cy="3266313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1394254">
                      <a:extLst>
                        <a:ext uri="{9D8B030D-6E8A-4147-A177-3AD203B41FA5}">
                          <a16:colId xmlns:a16="http://schemas.microsoft.com/office/drawing/2014/main" val="1477309961"/>
                        </a:ext>
                      </a:extLst>
                    </a:gridCol>
                  </a:tblGrid>
                  <a:tr h="822960"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>
                        <a:blipFill>
                          <a:blip r:embed="rId3"/>
                          <a:stretch>
                            <a:fillRect l="-53" t="-7407" r="-214" b="-31259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4255333386"/>
                      </a:ext>
                    </a:extLst>
                  </a:tr>
                  <a:tr h="2443353"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>
                        <a:blipFill>
                          <a:blip r:embed="rId3"/>
                          <a:stretch>
                            <a:fillRect l="-53" t="-36070" r="-214" b="-497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31240938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28" name="文本框 27">
            <a:extLst>
              <a:ext uri="{FF2B5EF4-FFF2-40B4-BE49-F238E27FC236}">
                <a16:creationId xmlns:a16="http://schemas.microsoft.com/office/drawing/2014/main" id="{CED7D950-ECC8-49FD-9873-0C03DC990ABB}"/>
              </a:ext>
            </a:extLst>
          </p:cNvPr>
          <p:cNvSpPr txBox="1"/>
          <p:nvPr/>
        </p:nvSpPr>
        <p:spPr>
          <a:xfrm>
            <a:off x="358081" y="151400"/>
            <a:ext cx="920870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rgbClr val="0A05DF"/>
                </a:solidFill>
                <a:ea typeface="微软雅黑" panose="020B0503020204020204" pitchFamily="34" charset="-122"/>
              </a:rPr>
              <a:t>Multinomial Logistic Regression</a:t>
            </a:r>
            <a:r>
              <a:rPr lang="zh-CN" altLang="en-US" sz="3200" b="1" dirty="0">
                <a:solidFill>
                  <a:srgbClr val="0A05DF"/>
                </a:solidFill>
                <a:ea typeface="微软雅黑" panose="020B0503020204020204" pitchFamily="34" charset="-122"/>
              </a:rPr>
              <a:t>（多类别逻辑回归）</a:t>
            </a:r>
            <a:endParaRPr lang="en-US" sz="3200" b="1" dirty="0">
              <a:solidFill>
                <a:srgbClr val="0A05DF"/>
              </a:solidFill>
            </a:endParaRPr>
          </a:p>
        </p:txBody>
      </p:sp>
      <p:grpSp>
        <p:nvGrpSpPr>
          <p:cNvPr id="4" name="组合 3">
            <a:extLst>
              <a:ext uri="{FF2B5EF4-FFF2-40B4-BE49-F238E27FC236}">
                <a16:creationId xmlns:a16="http://schemas.microsoft.com/office/drawing/2014/main" id="{BF237693-E795-4E64-BAE4-A70F3E56892C}"/>
              </a:ext>
            </a:extLst>
          </p:cNvPr>
          <p:cNvGrpSpPr/>
          <p:nvPr/>
        </p:nvGrpSpPr>
        <p:grpSpPr>
          <a:xfrm>
            <a:off x="153528" y="5437429"/>
            <a:ext cx="11851186" cy="969264"/>
            <a:chOff x="153528" y="5015400"/>
            <a:chExt cx="11851186" cy="969264"/>
          </a:xfrm>
        </p:grpSpPr>
        <p:cxnSp>
          <p:nvCxnSpPr>
            <p:cNvPr id="16" name="直接箭头连接符 15">
              <a:extLst>
                <a:ext uri="{FF2B5EF4-FFF2-40B4-BE49-F238E27FC236}">
                  <a16:creationId xmlns:a16="http://schemas.microsoft.com/office/drawing/2014/main" id="{9126D223-2FCE-44C5-9C14-061B8AC32D14}"/>
                </a:ext>
              </a:extLst>
            </p:cNvPr>
            <p:cNvCxnSpPr>
              <a:cxnSpLocks/>
              <a:stCxn id="25" idx="3"/>
              <a:endCxn id="20" idx="1"/>
            </p:cNvCxnSpPr>
            <p:nvPr/>
          </p:nvCxnSpPr>
          <p:spPr>
            <a:xfrm>
              <a:off x="3830738" y="5499614"/>
              <a:ext cx="526515" cy="0"/>
            </a:xfrm>
            <a:prstGeom prst="straightConnector1">
              <a:avLst/>
            </a:prstGeom>
            <a:solidFill>
              <a:srgbClr val="C6D7FF"/>
            </a:solidFill>
            <a:ln w="25400">
              <a:solidFill>
                <a:schemeClr val="tx1"/>
              </a:solidFill>
              <a:tailEnd type="triangle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1" name="流程图: 可选过程 20">
                  <a:extLst>
                    <a:ext uri="{FF2B5EF4-FFF2-40B4-BE49-F238E27FC236}">
                      <a16:creationId xmlns:a16="http://schemas.microsoft.com/office/drawing/2014/main" id="{1C1D695E-C212-41AB-B296-5B51511B3FC2}"/>
                    </a:ext>
                  </a:extLst>
                </p:cNvPr>
                <p:cNvSpPr/>
                <p:nvPr/>
              </p:nvSpPr>
              <p:spPr>
                <a:xfrm>
                  <a:off x="11036286" y="5015400"/>
                  <a:ext cx="968428" cy="969264"/>
                </a:xfrm>
                <a:prstGeom prst="flowChartAlternateProcess">
                  <a:avLst/>
                </a:prstGeom>
                <a:solidFill>
                  <a:srgbClr val="C6D7FF"/>
                </a:solidFill>
                <a:ln w="285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altLang="zh-CN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楷体" panose="02010609060101010101" pitchFamily="49" charset="-122"/>
                          </a:rPr>
                          <m:t>𝑖</m:t>
                        </m:r>
                      </m:oMath>
                    </m:oMathPara>
                  </a14:m>
                  <a:endParaRPr lang="en-US" sz="2400" b="1" dirty="0">
                    <a:solidFill>
                      <a:schemeClr val="tx1"/>
                    </a:solidFill>
                    <a:latin typeface="+mj-lt"/>
                  </a:endParaRPr>
                </a:p>
              </p:txBody>
            </p:sp>
          </mc:Choice>
          <mc:Fallback xmlns="">
            <p:sp>
              <p:nvSpPr>
                <p:cNvPr id="21" name="流程图: 可选过程 20">
                  <a:extLst>
                    <a:ext uri="{FF2B5EF4-FFF2-40B4-BE49-F238E27FC236}">
                      <a16:creationId xmlns:a16="http://schemas.microsoft.com/office/drawing/2014/main" id="{1C1D695E-C212-41AB-B296-5B51511B3FC2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1036286" y="5015400"/>
                  <a:ext cx="968428" cy="969264"/>
                </a:xfrm>
                <a:prstGeom prst="flowChartAlternateProcess">
                  <a:avLst/>
                </a:prstGeom>
                <a:blipFill>
                  <a:blip r:embed="rId4"/>
                  <a:stretch>
                    <a:fillRect/>
                  </a:stretch>
                </a:blipFill>
                <a:ln w="28575"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5" name="圆角矩形 5">
                  <a:extLst>
                    <a:ext uri="{FF2B5EF4-FFF2-40B4-BE49-F238E27FC236}">
                      <a16:creationId xmlns:a16="http://schemas.microsoft.com/office/drawing/2014/main" id="{6CE0A8D8-B27E-45CE-B57E-6D38B3EA15D9}"/>
                    </a:ext>
                  </a:extLst>
                </p:cNvPr>
                <p:cNvSpPr/>
                <p:nvPr/>
              </p:nvSpPr>
              <p:spPr>
                <a:xfrm>
                  <a:off x="2004327" y="5015400"/>
                  <a:ext cx="1826411" cy="968428"/>
                </a:xfrm>
                <a:prstGeom prst="roundRect">
                  <a:avLst/>
                </a:prstGeom>
                <a:solidFill>
                  <a:srgbClr val="C6D7FF"/>
                </a:solidFill>
                <a:ln w="285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altLang="zh-CN" sz="2200" b="1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𝒙</m:t>
                        </m:r>
                        <m:r>
                          <a:rPr lang="en-US" altLang="zh-CN" sz="22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sSup>
                          <m:sSupPr>
                            <m:ctrlPr>
                              <a:rPr lang="en-US" altLang="zh-CN" sz="2200" b="1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altLang="zh-CN" sz="2200" b="1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[</m:t>
                            </m:r>
                            <m:sSup>
                              <m:sSupPr>
                                <m:ctrlPr>
                                  <a:rPr lang="en-US" altLang="zh-CN" sz="2200" b="1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altLang="zh-CN" sz="2200" b="1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𝒙</m:t>
                                </m:r>
                              </m:e>
                              <m:sup>
                                <m:r>
                                  <a:rPr lang="en-US" altLang="zh-CN" sz="2200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𝑇</m:t>
                                </m:r>
                              </m:sup>
                            </m:sSup>
                            <m:r>
                              <a:rPr lang="en-US" altLang="zh-CN" sz="2200" b="1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altLang="zh-CN" sz="22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  <m:r>
                              <a:rPr lang="en-US" altLang="zh-CN" sz="2200" b="1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]</m:t>
                            </m:r>
                          </m:e>
                          <m:sup>
                            <m:r>
                              <a:rPr lang="en-US" altLang="zh-CN" sz="22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𝑇</m:t>
                            </m:r>
                          </m:sup>
                        </m:sSup>
                      </m:oMath>
                    </m:oMathPara>
                  </a14:m>
                  <a:endParaRPr lang="en-US" sz="2200" b="1" dirty="0">
                    <a:solidFill>
                      <a:schemeClr val="tx1"/>
                    </a:solidFill>
                    <a:latin typeface="楷体" panose="02010609060101010101" pitchFamily="49" charset="-122"/>
                    <a:ea typeface="楷体" panose="02010609060101010101" pitchFamily="49" charset="-122"/>
                  </a:endParaRPr>
                </a:p>
              </p:txBody>
            </p:sp>
          </mc:Choice>
          <mc:Fallback xmlns="">
            <p:sp>
              <p:nvSpPr>
                <p:cNvPr id="25" name="圆角矩形 5">
                  <a:extLst>
                    <a:ext uri="{FF2B5EF4-FFF2-40B4-BE49-F238E27FC236}">
                      <a16:creationId xmlns:a16="http://schemas.microsoft.com/office/drawing/2014/main" id="{6CE0A8D8-B27E-45CE-B57E-6D38B3EA15D9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004327" y="5015400"/>
                  <a:ext cx="1826411" cy="968428"/>
                </a:xfrm>
                <a:prstGeom prst="roundRect">
                  <a:avLst/>
                </a:prstGeom>
                <a:blipFill>
                  <a:blip r:embed="rId5"/>
                  <a:stretch>
                    <a:fillRect/>
                  </a:stretch>
                </a:blipFill>
                <a:ln w="28575"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6" name="圆角矩形 23">
                  <a:extLst>
                    <a:ext uri="{FF2B5EF4-FFF2-40B4-BE49-F238E27FC236}">
                      <a16:creationId xmlns:a16="http://schemas.microsoft.com/office/drawing/2014/main" id="{69758810-485D-49F0-8635-AA9133F393E9}"/>
                    </a:ext>
                  </a:extLst>
                </p:cNvPr>
                <p:cNvSpPr/>
                <p:nvPr/>
              </p:nvSpPr>
              <p:spPr>
                <a:xfrm>
                  <a:off x="6268882" y="5015400"/>
                  <a:ext cx="1398593" cy="968428"/>
                </a:xfrm>
                <a:prstGeom prst="roundRect">
                  <a:avLst/>
                </a:prstGeom>
                <a:solidFill>
                  <a:srgbClr val="FFFF94"/>
                </a:solidFill>
                <a:ln w="38100"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acc>
                          <m:accPr>
                            <m:chr m:val="̂"/>
                            <m:ctrlPr>
                              <a:rPr lang="en-US" altLang="zh-CN" sz="220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altLang="zh-CN" sz="2200" b="1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𝒚</m:t>
                            </m:r>
                          </m:e>
                        </m:acc>
                        <m:r>
                          <a:rPr lang="en-US" altLang="zh-CN" sz="22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zh-CN" altLang="en-US" sz="22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𝝈</m:t>
                        </m:r>
                        <m:d>
                          <m:dPr>
                            <m:ctrlPr>
                              <a:rPr lang="en-US" altLang="zh-CN" sz="22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altLang="zh-CN" sz="2200" b="1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𝒛</m:t>
                            </m:r>
                          </m:e>
                        </m:d>
                      </m:oMath>
                    </m:oMathPara>
                  </a14:m>
                  <a:endParaRPr lang="en-US" sz="2200" i="1" dirty="0">
                    <a:solidFill>
                      <a:schemeClr val="tx1"/>
                    </a:solidFill>
                    <a:latin typeface="楷体" panose="02010609060101010101" pitchFamily="49" charset="-122"/>
                    <a:ea typeface="楷体" panose="02010609060101010101" pitchFamily="49" charset="-122"/>
                  </a:endParaRPr>
                </a:p>
              </p:txBody>
            </p:sp>
          </mc:Choice>
          <mc:Fallback xmlns="">
            <p:sp>
              <p:nvSpPr>
                <p:cNvPr id="26" name="圆角矩形 23">
                  <a:extLst>
                    <a:ext uri="{FF2B5EF4-FFF2-40B4-BE49-F238E27FC236}">
                      <a16:creationId xmlns:a16="http://schemas.microsoft.com/office/drawing/2014/main" id="{69758810-485D-49F0-8635-AA9133F393E9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268882" y="5015400"/>
                  <a:ext cx="1398593" cy="968428"/>
                </a:xfrm>
                <a:prstGeom prst="roundRect">
                  <a:avLst/>
                </a:prstGeom>
                <a:blipFill>
                  <a:blip r:embed="rId6"/>
                  <a:stretch>
                    <a:fillRect/>
                  </a:stretch>
                </a:blipFill>
                <a:ln w="38100">
                  <a:solidFill>
                    <a:srgbClr val="FF0000"/>
                  </a:solidFill>
                </a:ln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7" name="圆角矩形 24">
                  <a:extLst>
                    <a:ext uri="{FF2B5EF4-FFF2-40B4-BE49-F238E27FC236}">
                      <a16:creationId xmlns:a16="http://schemas.microsoft.com/office/drawing/2014/main" id="{94368BEE-CF7B-4FDD-9F81-840C3863644C}"/>
                    </a:ext>
                  </a:extLst>
                </p:cNvPr>
                <p:cNvSpPr/>
                <p:nvPr/>
              </p:nvSpPr>
              <p:spPr>
                <a:xfrm>
                  <a:off x="8229104" y="5015400"/>
                  <a:ext cx="2108054" cy="968428"/>
                </a:xfrm>
                <a:prstGeom prst="roundRect">
                  <a:avLst/>
                </a:prstGeom>
                <a:solidFill>
                  <a:srgbClr val="C6D7FF"/>
                </a:solidFill>
                <a:ln w="285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altLang="zh-CN" sz="22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楷体" panose="02010609060101010101" pitchFamily="49" charset="-122"/>
                          </a:rPr>
                          <m:t>𝑖</m:t>
                        </m:r>
                        <m:r>
                          <a:rPr lang="en-US" altLang="zh-CN" sz="22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楷体" panose="02010609060101010101" pitchFamily="49" charset="-122"/>
                          </a:rPr>
                          <m:t>=</m:t>
                        </m:r>
                        <m:func>
                          <m:funcPr>
                            <m:ctrlPr>
                              <a:rPr lang="en-US" altLang="zh-CN" sz="22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楷体" panose="02010609060101010101" pitchFamily="49" charset="-122"/>
                              </a:rPr>
                            </m:ctrlPr>
                          </m:funcPr>
                          <m:fName>
                            <m:limLow>
                              <m:limLowPr>
                                <m:ctrlPr>
                                  <a:rPr lang="en-US" altLang="zh-CN" sz="2200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楷体" panose="02010609060101010101" pitchFamily="49" charset="-122"/>
                                  </a:rPr>
                                </m:ctrlPr>
                              </m:limLowPr>
                              <m:e>
                                <m:r>
                                  <m:rPr>
                                    <m:sty m:val="p"/>
                                  </m:rPr>
                                  <a:rPr lang="en-US" altLang="zh-CN" sz="220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楷体" panose="02010609060101010101" pitchFamily="49" charset="-122"/>
                                  </a:rPr>
                                  <m:t>argmax</m:t>
                                </m:r>
                              </m:e>
                              <m:lim>
                                <m:r>
                                  <a:rPr lang="en-US" altLang="zh-CN" sz="2200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楷体" panose="02010609060101010101" pitchFamily="49" charset="-122"/>
                                  </a:rPr>
                                  <m:t>𝑗</m:t>
                                </m:r>
                              </m:lim>
                            </m:limLow>
                          </m:fName>
                          <m:e>
                            <m:sSub>
                              <m:sSubPr>
                                <m:ctrlPr>
                                  <a:rPr lang="en-US" altLang="zh-CN" sz="2000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楷体" panose="02010609060101010101" pitchFamily="49" charset="-122"/>
                                  </a:rPr>
                                </m:ctrlPr>
                              </m:sSubPr>
                              <m:e>
                                <m:acc>
                                  <m:accPr>
                                    <m:chr m:val="̂"/>
                                    <m:ctrlPr>
                                      <a:rPr lang="en-US" altLang="zh-CN" sz="2000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楷体" panose="02010609060101010101" pitchFamily="49" charset="-122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US" altLang="zh-CN" sz="2000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楷体" panose="02010609060101010101" pitchFamily="49" charset="-122"/>
                                      </a:rPr>
                                      <m:t>𝑦</m:t>
                                    </m:r>
                                  </m:e>
                                </m:acc>
                              </m:e>
                              <m:sub>
                                <m:r>
                                  <a:rPr lang="en-US" altLang="zh-CN" sz="2000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楷体" panose="02010609060101010101" pitchFamily="49" charset="-122"/>
                                  </a:rPr>
                                  <m:t>𝑗</m:t>
                                </m:r>
                              </m:sub>
                            </m:sSub>
                          </m:e>
                        </m:func>
                      </m:oMath>
                    </m:oMathPara>
                  </a14:m>
                  <a:endParaRPr lang="en-US" sz="2200" b="1" dirty="0">
                    <a:solidFill>
                      <a:schemeClr val="tx1"/>
                    </a:solidFill>
                    <a:latin typeface="楷体" panose="02010609060101010101" pitchFamily="49" charset="-122"/>
                    <a:ea typeface="楷体" panose="02010609060101010101" pitchFamily="49" charset="-122"/>
                  </a:endParaRPr>
                </a:p>
              </p:txBody>
            </p:sp>
          </mc:Choice>
          <mc:Fallback xmlns="">
            <p:sp>
              <p:nvSpPr>
                <p:cNvPr id="27" name="圆角矩形 24">
                  <a:extLst>
                    <a:ext uri="{FF2B5EF4-FFF2-40B4-BE49-F238E27FC236}">
                      <a16:creationId xmlns:a16="http://schemas.microsoft.com/office/drawing/2014/main" id="{94368BEE-CF7B-4FDD-9F81-840C3863644C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229104" y="5015400"/>
                  <a:ext cx="2108054" cy="968428"/>
                </a:xfrm>
                <a:prstGeom prst="roundRect">
                  <a:avLst/>
                </a:prstGeom>
                <a:blipFill>
                  <a:blip r:embed="rId7"/>
                  <a:stretch>
                    <a:fillRect/>
                  </a:stretch>
                </a:blipFill>
                <a:ln w="28575"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6" name="平行四边形 35">
                  <a:extLst>
                    <a:ext uri="{FF2B5EF4-FFF2-40B4-BE49-F238E27FC236}">
                      <a16:creationId xmlns:a16="http://schemas.microsoft.com/office/drawing/2014/main" id="{0C3DA0BE-3FB7-4423-938C-BA32868DB465}"/>
                    </a:ext>
                  </a:extLst>
                </p:cNvPr>
                <p:cNvSpPr/>
                <p:nvPr/>
              </p:nvSpPr>
              <p:spPr>
                <a:xfrm>
                  <a:off x="153528" y="5015400"/>
                  <a:ext cx="1216152" cy="969264"/>
                </a:xfrm>
                <a:prstGeom prst="parallelogram">
                  <a:avLst/>
                </a:prstGeom>
                <a:solidFill>
                  <a:srgbClr val="C6D7FF"/>
                </a:solidFill>
                <a:ln w="285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altLang="zh-CN" sz="2400" b="1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𝒙</m:t>
                        </m:r>
                      </m:oMath>
                    </m:oMathPara>
                  </a14:m>
                  <a:endParaRPr lang="zh-CN" altLang="en-US" sz="2400" dirty="0"/>
                </a:p>
              </p:txBody>
            </p:sp>
          </mc:Choice>
          <mc:Fallback xmlns="">
            <p:sp>
              <p:nvSpPr>
                <p:cNvPr id="36" name="平行四边形 35">
                  <a:extLst>
                    <a:ext uri="{FF2B5EF4-FFF2-40B4-BE49-F238E27FC236}">
                      <a16:creationId xmlns:a16="http://schemas.microsoft.com/office/drawing/2014/main" id="{0C3DA0BE-3FB7-4423-938C-BA32868DB465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53528" y="5015400"/>
                  <a:ext cx="1216152" cy="969264"/>
                </a:xfrm>
                <a:prstGeom prst="parallelogram">
                  <a:avLst/>
                </a:prstGeom>
                <a:blipFill>
                  <a:blip r:embed="rId8"/>
                  <a:stretch>
                    <a:fillRect/>
                  </a:stretch>
                </a:blipFill>
                <a:ln w="28575"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37" name="直接箭头连接符 36">
              <a:extLst>
                <a:ext uri="{FF2B5EF4-FFF2-40B4-BE49-F238E27FC236}">
                  <a16:creationId xmlns:a16="http://schemas.microsoft.com/office/drawing/2014/main" id="{C05CBE70-4706-48DC-A8A1-D6CE46306F45}"/>
                </a:ext>
              </a:extLst>
            </p:cNvPr>
            <p:cNvCxnSpPr>
              <a:cxnSpLocks/>
            </p:cNvCxnSpPr>
            <p:nvPr/>
          </p:nvCxnSpPr>
          <p:spPr>
            <a:xfrm>
              <a:off x="1255380" y="5503518"/>
              <a:ext cx="736157" cy="0"/>
            </a:xfrm>
            <a:prstGeom prst="straightConnector1">
              <a:avLst/>
            </a:prstGeom>
            <a:solidFill>
              <a:srgbClr val="C6D7FF"/>
            </a:solidFill>
            <a:ln w="25400">
              <a:solidFill>
                <a:schemeClr val="tx1"/>
              </a:solidFill>
              <a:tailEnd type="triangle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直接箭头连接符 18">
              <a:extLst>
                <a:ext uri="{FF2B5EF4-FFF2-40B4-BE49-F238E27FC236}">
                  <a16:creationId xmlns:a16="http://schemas.microsoft.com/office/drawing/2014/main" id="{B0EDBBEB-B274-4339-B760-F5036FAF6E8B}"/>
                </a:ext>
              </a:extLst>
            </p:cNvPr>
            <p:cNvCxnSpPr>
              <a:cxnSpLocks/>
              <a:stCxn id="27" idx="3"/>
              <a:endCxn id="21" idx="1"/>
            </p:cNvCxnSpPr>
            <p:nvPr/>
          </p:nvCxnSpPr>
          <p:spPr>
            <a:xfrm>
              <a:off x="10337158" y="5499614"/>
              <a:ext cx="699128" cy="418"/>
            </a:xfrm>
            <a:prstGeom prst="straightConnector1">
              <a:avLst/>
            </a:prstGeom>
            <a:solidFill>
              <a:srgbClr val="C6D7FF"/>
            </a:solidFill>
            <a:ln w="25400">
              <a:solidFill>
                <a:schemeClr val="tx1"/>
              </a:solidFill>
              <a:tailEnd type="triangle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直接箭头连接符 16">
              <a:extLst>
                <a:ext uri="{FF2B5EF4-FFF2-40B4-BE49-F238E27FC236}">
                  <a16:creationId xmlns:a16="http://schemas.microsoft.com/office/drawing/2014/main" id="{D2905E8D-BDCB-4364-A300-8095187F39FD}"/>
                </a:ext>
              </a:extLst>
            </p:cNvPr>
            <p:cNvCxnSpPr>
              <a:cxnSpLocks/>
              <a:stCxn id="26" idx="3"/>
              <a:endCxn id="27" idx="1"/>
            </p:cNvCxnSpPr>
            <p:nvPr/>
          </p:nvCxnSpPr>
          <p:spPr>
            <a:xfrm>
              <a:off x="7667475" y="5499614"/>
              <a:ext cx="561629" cy="0"/>
            </a:xfrm>
            <a:prstGeom prst="straightConnector1">
              <a:avLst/>
            </a:prstGeom>
            <a:solidFill>
              <a:srgbClr val="C6D7FF"/>
            </a:solidFill>
            <a:ln w="25400">
              <a:solidFill>
                <a:schemeClr val="tx1"/>
              </a:solidFill>
              <a:tailEnd type="triangle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0" name="圆角矩形 23">
                  <a:extLst>
                    <a:ext uri="{FF2B5EF4-FFF2-40B4-BE49-F238E27FC236}">
                      <a16:creationId xmlns:a16="http://schemas.microsoft.com/office/drawing/2014/main" id="{607FAE4B-0945-4626-8FA2-06BC4E9504A1}"/>
                    </a:ext>
                  </a:extLst>
                </p:cNvPr>
                <p:cNvSpPr/>
                <p:nvPr/>
              </p:nvSpPr>
              <p:spPr>
                <a:xfrm>
                  <a:off x="4357253" y="5015400"/>
                  <a:ext cx="1340003" cy="968428"/>
                </a:xfrm>
                <a:prstGeom prst="roundRect">
                  <a:avLst/>
                </a:prstGeom>
                <a:solidFill>
                  <a:srgbClr val="C6D7FF"/>
                </a:solidFill>
                <a:ln w="285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altLang="zh-CN" sz="2200" b="1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𝒛</m:t>
                        </m:r>
                        <m:r>
                          <a:rPr lang="en-US" altLang="zh-CN" sz="2200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altLang="zh-CN" sz="22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𝑾𝒙</m:t>
                        </m:r>
                      </m:oMath>
                    </m:oMathPara>
                  </a14:m>
                  <a:endParaRPr lang="en-US" sz="2200" i="1" dirty="0">
                    <a:solidFill>
                      <a:schemeClr val="tx1"/>
                    </a:solidFill>
                    <a:latin typeface="楷体" panose="02010609060101010101" pitchFamily="49" charset="-122"/>
                    <a:ea typeface="楷体" panose="02010609060101010101" pitchFamily="49" charset="-122"/>
                  </a:endParaRPr>
                </a:p>
              </p:txBody>
            </p:sp>
          </mc:Choice>
          <mc:Fallback xmlns="">
            <p:sp>
              <p:nvSpPr>
                <p:cNvPr id="20" name="圆角矩形 23">
                  <a:extLst>
                    <a:ext uri="{FF2B5EF4-FFF2-40B4-BE49-F238E27FC236}">
                      <a16:creationId xmlns:a16="http://schemas.microsoft.com/office/drawing/2014/main" id="{607FAE4B-0945-4626-8FA2-06BC4E9504A1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357253" y="5015400"/>
                  <a:ext cx="1340003" cy="968428"/>
                </a:xfrm>
                <a:prstGeom prst="roundRect">
                  <a:avLst/>
                </a:prstGeom>
                <a:blipFill>
                  <a:blip r:embed="rId9"/>
                  <a:stretch>
                    <a:fillRect/>
                  </a:stretch>
                </a:blipFill>
                <a:ln w="28575"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22" name="直接箭头连接符 21">
              <a:extLst>
                <a:ext uri="{FF2B5EF4-FFF2-40B4-BE49-F238E27FC236}">
                  <a16:creationId xmlns:a16="http://schemas.microsoft.com/office/drawing/2014/main" id="{1E7AF458-F0BE-4F6B-930B-391EB78BB9DE}"/>
                </a:ext>
              </a:extLst>
            </p:cNvPr>
            <p:cNvCxnSpPr>
              <a:cxnSpLocks/>
              <a:stCxn id="20" idx="3"/>
              <a:endCxn id="26" idx="1"/>
            </p:cNvCxnSpPr>
            <p:nvPr/>
          </p:nvCxnSpPr>
          <p:spPr>
            <a:xfrm>
              <a:off x="5697256" y="5499614"/>
              <a:ext cx="571626" cy="0"/>
            </a:xfrm>
            <a:prstGeom prst="straightConnector1">
              <a:avLst/>
            </a:prstGeom>
            <a:solidFill>
              <a:srgbClr val="C6D7FF"/>
            </a:solidFill>
            <a:ln w="25400">
              <a:solidFill>
                <a:schemeClr val="tx1"/>
              </a:solidFill>
              <a:tailEnd type="triangle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矩形: 圆角 1">
            <a:extLst>
              <a:ext uri="{FF2B5EF4-FFF2-40B4-BE49-F238E27FC236}">
                <a16:creationId xmlns:a16="http://schemas.microsoft.com/office/drawing/2014/main" id="{EC451A38-6265-41D3-A92D-88BC87A48023}"/>
              </a:ext>
            </a:extLst>
          </p:cNvPr>
          <p:cNvSpPr/>
          <p:nvPr/>
        </p:nvSpPr>
        <p:spPr>
          <a:xfrm>
            <a:off x="602900" y="3429000"/>
            <a:ext cx="1889091" cy="462225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0633463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>
            <a:extLst>
              <a:ext uri="{FF2B5EF4-FFF2-40B4-BE49-F238E27FC236}">
                <a16:creationId xmlns:a16="http://schemas.microsoft.com/office/drawing/2014/main" id="{0AD79495-7019-411A-A9D6-A265D5063D92}"/>
              </a:ext>
            </a:extLst>
          </p:cNvPr>
          <p:cNvGrpSpPr/>
          <p:nvPr/>
        </p:nvGrpSpPr>
        <p:grpSpPr>
          <a:xfrm>
            <a:off x="0" y="-27709"/>
            <a:ext cx="12192000" cy="914209"/>
            <a:chOff x="0" y="0"/>
            <a:chExt cx="12192000" cy="914209"/>
          </a:xfrm>
        </p:grpSpPr>
        <p:sp>
          <p:nvSpPr>
            <p:cNvPr id="8" name="矩形 7">
              <a:extLst>
                <a:ext uri="{FF2B5EF4-FFF2-40B4-BE49-F238E27FC236}">
                  <a16:creationId xmlns:a16="http://schemas.microsoft.com/office/drawing/2014/main" id="{3D85EFB1-6B9B-4F2D-B30F-125169DBB615}"/>
                </a:ext>
              </a:extLst>
            </p:cNvPr>
            <p:cNvSpPr/>
            <p:nvPr/>
          </p:nvSpPr>
          <p:spPr>
            <a:xfrm>
              <a:off x="0" y="0"/>
              <a:ext cx="12192000" cy="914209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grpSp>
          <p:nvGrpSpPr>
            <p:cNvPr id="12" name="组合 11">
              <a:extLst>
                <a:ext uri="{FF2B5EF4-FFF2-40B4-BE49-F238E27FC236}">
                  <a16:creationId xmlns:a16="http://schemas.microsoft.com/office/drawing/2014/main" id="{3D5A7CD5-5645-4BEB-BD3C-6C4BA4911AA7}"/>
                </a:ext>
              </a:extLst>
            </p:cNvPr>
            <p:cNvGrpSpPr/>
            <p:nvPr/>
          </p:nvGrpSpPr>
          <p:grpSpPr>
            <a:xfrm>
              <a:off x="0" y="74658"/>
              <a:ext cx="12192000" cy="826387"/>
              <a:chOff x="0" y="74658"/>
              <a:chExt cx="12192000" cy="826387"/>
            </a:xfrm>
          </p:grpSpPr>
          <p:sp>
            <p:nvSpPr>
              <p:cNvPr id="13" name="矩形 12">
                <a:extLst>
                  <a:ext uri="{FF2B5EF4-FFF2-40B4-BE49-F238E27FC236}">
                    <a16:creationId xmlns:a16="http://schemas.microsoft.com/office/drawing/2014/main" id="{5AFBB090-DEED-4AAB-B011-6EF1C096ED0D}"/>
                  </a:ext>
                </a:extLst>
              </p:cNvPr>
              <p:cNvSpPr/>
              <p:nvPr/>
            </p:nvSpPr>
            <p:spPr>
              <a:xfrm>
                <a:off x="0" y="74658"/>
                <a:ext cx="216310" cy="707886"/>
              </a:xfrm>
              <a:prstGeom prst="rect">
                <a:avLst/>
              </a:prstGeom>
              <a:solidFill>
                <a:srgbClr val="0070C0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cxnSp>
            <p:nvCxnSpPr>
              <p:cNvPr id="14" name="直接连接符 13">
                <a:extLst>
                  <a:ext uri="{FF2B5EF4-FFF2-40B4-BE49-F238E27FC236}">
                    <a16:creationId xmlns:a16="http://schemas.microsoft.com/office/drawing/2014/main" id="{E4FEEFCB-F48C-4CF5-AA77-1C2D830BC0E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0" y="901045"/>
                <a:ext cx="12192000" cy="0"/>
              </a:xfrm>
              <a:prstGeom prst="line">
                <a:avLst/>
              </a:prstGeom>
              <a:ln w="31750">
                <a:solidFill>
                  <a:srgbClr val="0070C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5" name="文本框 4">
            <a:extLst>
              <a:ext uri="{FF2B5EF4-FFF2-40B4-BE49-F238E27FC236}">
                <a16:creationId xmlns:a16="http://schemas.microsoft.com/office/drawing/2014/main" id="{CEF28623-EEA8-4D76-9290-62A1731CC6DE}"/>
              </a:ext>
            </a:extLst>
          </p:cNvPr>
          <p:cNvSpPr txBox="1"/>
          <p:nvPr/>
        </p:nvSpPr>
        <p:spPr>
          <a:xfrm>
            <a:off x="475073" y="991838"/>
            <a:ext cx="449353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>
                <a:ea typeface="微软雅黑" panose="020B0503020204020204" pitchFamily="34" charset="-122"/>
              </a:rPr>
              <a:t>多类别逻辑回归模型测试伪代码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3" name="表格 2">
                <a:extLst>
                  <a:ext uri="{FF2B5EF4-FFF2-40B4-BE49-F238E27FC236}">
                    <a16:creationId xmlns:a16="http://schemas.microsoft.com/office/drawing/2014/main" id="{57944056-D41D-4CF9-BD45-3585A55832D1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067026579"/>
                  </p:ext>
                </p:extLst>
              </p:nvPr>
            </p:nvGraphicFramePr>
            <p:xfrm>
              <a:off x="475073" y="1721934"/>
              <a:ext cx="11394254" cy="2824353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1394254">
                      <a:extLst>
                        <a:ext uri="{9D8B030D-6E8A-4147-A177-3AD203B41FA5}">
                          <a16:colId xmlns:a16="http://schemas.microsoft.com/office/drawing/2014/main" val="1477309961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r>
                            <a:rPr lang="zh-CN" altLang="en-US" sz="2400" b="1" dirty="0">
                              <a:solidFill>
                                <a:schemeClr val="tx1"/>
                              </a:solidFill>
                              <a:latin typeface="楷体" panose="02010609060101010101" pitchFamily="49" charset="-122"/>
                              <a:ea typeface="楷体" panose="02010609060101010101" pitchFamily="49" charset="-122"/>
                            </a:rPr>
                            <a:t>输入</a:t>
                          </a:r>
                          <a:r>
                            <a:rPr lang="en-US" altLang="zh-CN" sz="2400" b="1" dirty="0">
                              <a:solidFill>
                                <a:schemeClr val="tx1"/>
                              </a:solidFill>
                              <a:latin typeface="楷体" panose="02010609060101010101" pitchFamily="49" charset="-122"/>
                              <a:ea typeface="楷体" panose="02010609060101010101" pitchFamily="49" charset="-122"/>
                            </a:rPr>
                            <a:t>: </a:t>
                          </a:r>
                          <a:r>
                            <a:rPr lang="zh-CN" altLang="en-US" sz="2400" b="0" dirty="0">
                              <a:solidFill>
                                <a:schemeClr val="tx1"/>
                              </a:solidFill>
                              <a:latin typeface="楷体" panose="02010609060101010101" pitchFamily="49" charset="-122"/>
                              <a:ea typeface="楷体" panose="02010609060101010101" pitchFamily="49" charset="-122"/>
                            </a:rPr>
                            <a:t>模型参数</a:t>
                          </a:r>
                          <a14:m>
                            <m:oMath xmlns:m="http://schemas.openxmlformats.org/officeDocument/2006/math">
                              <m:r>
                                <a:rPr lang="en-US" altLang="zh-CN" sz="24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𝑾</m:t>
                              </m:r>
                            </m:oMath>
                          </a14:m>
                          <a:r>
                            <a:rPr lang="zh-CN" altLang="en-US" sz="2400" b="0" dirty="0">
                              <a:solidFill>
                                <a:schemeClr val="tx1"/>
                              </a:solidFill>
                              <a:latin typeface="楷体" panose="02010609060101010101" pitchFamily="49" charset="-122"/>
                              <a:ea typeface="楷体" panose="02010609060101010101" pitchFamily="49" charset="-122"/>
                            </a:rPr>
                            <a:t>，测试样本</a:t>
                          </a:r>
                          <a14:m>
                            <m:oMath xmlns:m="http://schemas.openxmlformats.org/officeDocument/2006/math">
                              <m:r>
                                <a:rPr lang="en-US" altLang="zh-CN" sz="24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楷体" panose="02010609060101010101" pitchFamily="49" charset="-122"/>
                                </a:rPr>
                                <m:t>𝒙</m:t>
                              </m:r>
                            </m:oMath>
                          </a14:m>
                          <a:r>
                            <a:rPr lang="en-CA" sz="2400" b="0" dirty="0">
                              <a:solidFill>
                                <a:schemeClr val="tx1"/>
                              </a:solidFill>
                              <a:latin typeface="楷体" panose="02010609060101010101" pitchFamily="49" charset="-122"/>
                              <a:ea typeface="楷体" panose="02010609060101010101" pitchFamily="49" charset="-122"/>
                            </a:rPr>
                            <a:t>.</a:t>
                          </a:r>
                        </a:p>
                        <a:p>
                          <a:r>
                            <a:rPr lang="zh-CN" altLang="en-US" sz="2400" b="1" dirty="0">
                              <a:solidFill>
                                <a:schemeClr val="tx1"/>
                              </a:solidFill>
                              <a:latin typeface="楷体" panose="02010609060101010101" pitchFamily="49" charset="-122"/>
                              <a:ea typeface="楷体" panose="02010609060101010101" pitchFamily="49" charset="-122"/>
                            </a:rPr>
                            <a:t>输出</a:t>
                          </a:r>
                          <a:r>
                            <a:rPr lang="en-US" altLang="zh-CN" sz="2400" b="1" dirty="0">
                              <a:solidFill>
                                <a:schemeClr val="tx1"/>
                              </a:solidFill>
                              <a:latin typeface="楷体" panose="02010609060101010101" pitchFamily="49" charset="-122"/>
                              <a:ea typeface="楷体" panose="02010609060101010101" pitchFamily="49" charset="-122"/>
                            </a:rPr>
                            <a:t>: </a:t>
                          </a:r>
                          <a:r>
                            <a:rPr lang="zh-CN" altLang="en-US" sz="2400" b="0" dirty="0">
                              <a:solidFill>
                                <a:schemeClr val="tx1"/>
                              </a:solidFill>
                              <a:latin typeface="楷体" panose="02010609060101010101" pitchFamily="49" charset="-122"/>
                              <a:ea typeface="楷体" panose="02010609060101010101" pitchFamily="49" charset="-122"/>
                            </a:rPr>
                            <a:t>测试样本预测标签</a:t>
                          </a:r>
                          <a:r>
                            <a:rPr lang="en-US" altLang="zh-CN" sz="2400" b="0" dirty="0">
                              <a:solidFill>
                                <a:schemeClr val="tx1"/>
                              </a:solidFill>
                              <a:latin typeface="楷体" panose="02010609060101010101" pitchFamily="49" charset="-122"/>
                              <a:ea typeface="楷体" panose="02010609060101010101" pitchFamily="49" charset="-122"/>
                            </a:rPr>
                            <a:t>.</a:t>
                          </a:r>
                          <a:r>
                            <a:rPr lang="en-US" altLang="zh-CN" sz="2400" b="0" baseline="0" dirty="0">
                              <a:solidFill>
                                <a:schemeClr val="tx1"/>
                              </a:solidFill>
                              <a:latin typeface="楷体" panose="02010609060101010101" pitchFamily="49" charset="-122"/>
                              <a:ea typeface="楷体" panose="02010609060101010101" pitchFamily="49" charset="-122"/>
                            </a:rPr>
                            <a:t> </a:t>
                          </a:r>
                          <a:endParaRPr lang="en-CA" sz="2400" b="0" dirty="0">
                            <a:latin typeface="楷体" panose="02010609060101010101" pitchFamily="49" charset="-122"/>
                            <a:ea typeface="楷体" panose="02010609060101010101" pitchFamily="49" charset="-122"/>
                          </a:endParaRPr>
                        </a:p>
                      </a:txBody>
                      <a:tcPr>
                        <a:solidFill>
                          <a:srgbClr val="E6E6E6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4255333386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600"/>
                            </a:spcAft>
                            <a:buClrTx/>
                            <a:buSzTx/>
                            <a:buFont typeface="Arial" panose="020B0604020202020204" pitchFamily="34" charset="0"/>
                            <a:buNone/>
                            <a:tabLst/>
                            <a:defRPr/>
                          </a:pPr>
                          <a:r>
                            <a:rPr lang="en-US" altLang="zh-CN" sz="2400" b="0" dirty="0">
                              <a:solidFill>
                                <a:srgbClr val="0000FF"/>
                              </a:solidFill>
                              <a:latin typeface="楷体" panose="02010609060101010101" pitchFamily="49" charset="-122"/>
                              <a:ea typeface="楷体" panose="02010609060101010101" pitchFamily="49" charset="-122"/>
                            </a:rPr>
                            <a:t>(1) </a:t>
                          </a:r>
                          <a14:m>
                            <m:oMath xmlns:m="http://schemas.openxmlformats.org/officeDocument/2006/math">
                              <m:r>
                                <a:rPr lang="en-US" altLang="zh-CN" sz="2400" b="1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  <m:r>
                                <a:rPr lang="en-US" altLang="zh-CN" sz="24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sSup>
                                <m:sSupPr>
                                  <m:ctrlPr>
                                    <a:rPr lang="en-US" altLang="zh-CN" sz="2400" b="1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altLang="zh-CN" sz="2400" b="1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[</m:t>
                                  </m:r>
                                  <m:sSup>
                                    <m:sSupPr>
                                      <m:ctrlPr>
                                        <a:rPr lang="en-US" altLang="zh-CN" sz="2400" b="1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altLang="zh-CN" sz="2400" b="1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𝒙</m:t>
                                      </m:r>
                                    </m:e>
                                    <m:sup>
                                      <m:r>
                                        <a:rPr lang="en-US" altLang="zh-CN" sz="24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𝑇</m:t>
                                      </m:r>
                                    </m:sup>
                                  </m:sSup>
                                  <m:r>
                                    <a:rPr lang="en-US" altLang="zh-CN" sz="2400" b="1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en-US" altLang="zh-CN" sz="2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  <m:r>
                                    <a:rPr lang="en-US" altLang="zh-CN" sz="2400" b="1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]</m:t>
                                  </m:r>
                                </m:e>
                                <m:sup>
                                  <m:r>
                                    <a:rPr lang="en-US" altLang="zh-CN" sz="2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sup>
                              </m:sSup>
                            </m:oMath>
                          </a14:m>
                          <a:r>
                            <a:rPr lang="en-US" altLang="zh-CN" sz="2400" b="0" dirty="0">
                              <a:solidFill>
                                <a:schemeClr val="tx1"/>
                              </a:solidFill>
                              <a:latin typeface="楷体" panose="02010609060101010101" pitchFamily="49" charset="-122"/>
                              <a:ea typeface="楷体" panose="02010609060101010101" pitchFamily="49" charset="-122"/>
                            </a:rPr>
                            <a:t>.</a:t>
                          </a:r>
                        </a:p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600"/>
                            </a:spcAft>
                            <a:buClrTx/>
                            <a:buSzTx/>
                            <a:buFont typeface="Arial" panose="020B0604020202020204" pitchFamily="34" charset="0"/>
                            <a:buNone/>
                            <a:tabLst/>
                            <a:defRPr/>
                          </a:pPr>
                          <a:r>
                            <a:rPr lang="en-US" altLang="zh-CN" sz="2400" b="0" kern="1200" dirty="0">
                              <a:solidFill>
                                <a:srgbClr val="0000FF"/>
                              </a:solidFill>
                              <a:latin typeface="楷体" panose="02010609060101010101" pitchFamily="49" charset="-122"/>
                              <a:ea typeface="楷体" panose="02010609060101010101" pitchFamily="49" charset="-122"/>
                              <a:cs typeface="+mn-cs"/>
                            </a:rPr>
                            <a:t>(2) </a:t>
                          </a:r>
                          <a14:m>
                            <m:oMath xmlns:m="http://schemas.openxmlformats.org/officeDocument/2006/math">
                              <m:r>
                                <a:rPr lang="en-US" altLang="zh-CN" sz="2400" b="1" i="1" kern="1200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𝒛</m:t>
                              </m:r>
                              <m:r>
                                <a:rPr lang="en-US" altLang="zh-CN" sz="2400" b="0" i="1" kern="1200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=</m:t>
                              </m:r>
                              <m:r>
                                <a:rPr lang="en-US" altLang="zh-CN" sz="24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𝑾𝒙</m:t>
                              </m:r>
                            </m:oMath>
                          </a14:m>
                          <a:r>
                            <a:rPr lang="en-US" altLang="zh-CN" sz="2400" b="0" dirty="0">
                              <a:solidFill>
                                <a:schemeClr val="tx1"/>
                              </a:solidFill>
                              <a:latin typeface="楷体" panose="02010609060101010101" pitchFamily="49" charset="-122"/>
                              <a:ea typeface="楷体" panose="02010609060101010101" pitchFamily="49" charset="-122"/>
                            </a:rPr>
                            <a:t>.</a:t>
                          </a:r>
                        </a:p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600"/>
                            </a:spcAft>
                            <a:buClrTx/>
                            <a:buSzTx/>
                            <a:buFont typeface="Arial" panose="020B0604020202020204" pitchFamily="34" charset="0"/>
                            <a:buNone/>
                            <a:tabLst/>
                            <a:defRPr/>
                          </a:pPr>
                          <a:r>
                            <a:rPr lang="en-US" altLang="zh-CN" sz="2400" b="0" kern="1200" dirty="0">
                              <a:solidFill>
                                <a:srgbClr val="0000FF"/>
                              </a:solidFill>
                              <a:latin typeface="楷体" panose="02010609060101010101" pitchFamily="49" charset="-122"/>
                              <a:ea typeface="楷体" panose="02010609060101010101" pitchFamily="49" charset="-122"/>
                              <a:cs typeface="+mn-cs"/>
                            </a:rPr>
                            <a:t>(3) </a:t>
                          </a:r>
                          <a14:m>
                            <m:oMath xmlns:m="http://schemas.openxmlformats.org/officeDocument/2006/math">
                              <m:r>
                                <a:rPr lang="en-US" altLang="zh-CN" sz="2400" b="0" i="1" kern="120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楷体" panose="02010609060101010101" pitchFamily="49" charset="-122"/>
                                  <a:cs typeface="+mn-cs"/>
                                </a:rPr>
                                <m:t>𝑖</m:t>
                              </m:r>
                              <m:r>
                                <a:rPr lang="en-US" altLang="zh-CN" sz="2400" b="0" i="1" kern="120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楷体" panose="02010609060101010101" pitchFamily="49" charset="-122"/>
                                  <a:cs typeface="+mn-cs"/>
                                </a:rPr>
                                <m:t>=</m:t>
                              </m:r>
                              <m:func>
                                <m:funcPr>
                                  <m:ctrlPr>
                                    <a:rPr lang="en-US" altLang="zh-CN" sz="2400" b="0" i="1" kern="120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楷体" panose="02010609060101010101" pitchFamily="49" charset="-122"/>
                                      <a:cs typeface="+mn-cs"/>
                                    </a:rPr>
                                  </m:ctrlPr>
                                </m:funcPr>
                                <m:fName>
                                  <m:limLow>
                                    <m:limLowPr>
                                      <m:ctrlPr>
                                        <a:rPr lang="en-US" altLang="zh-CN" sz="2400" b="0" i="1" kern="1200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ea typeface="楷体" panose="02010609060101010101" pitchFamily="49" charset="-122"/>
                                          <a:cs typeface="+mn-cs"/>
                                        </a:rPr>
                                      </m:ctrlPr>
                                    </m:limLowPr>
                                    <m:e>
                                      <m:r>
                                        <m:rPr>
                                          <m:sty m:val="p"/>
                                        </m:rPr>
                                        <a:rPr lang="en-US" altLang="zh-CN" sz="2400" b="0" i="0" kern="1200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ea typeface="楷体" panose="02010609060101010101" pitchFamily="49" charset="-122"/>
                                          <a:cs typeface="+mn-cs"/>
                                        </a:rPr>
                                        <m:t>argmax</m:t>
                                      </m:r>
                                    </m:e>
                                    <m:lim>
                                      <m:r>
                                        <a:rPr lang="en-US" altLang="zh-CN" sz="2400" b="0" i="1" kern="1200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ea typeface="楷体" panose="02010609060101010101" pitchFamily="49" charset="-122"/>
                                          <a:cs typeface="+mn-cs"/>
                                        </a:rPr>
                                        <m:t>𝑗</m:t>
                                      </m:r>
                                    </m:lim>
                                  </m:limLow>
                                </m:fName>
                                <m:e>
                                  <m:sSub>
                                    <m:sSubPr>
                                      <m:ctrlPr>
                                        <a:rPr lang="en-US" altLang="zh-CN" sz="2400" b="0" i="1" kern="1200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ea typeface="楷体" panose="02010609060101010101" pitchFamily="49" charset="-122"/>
                                          <a:cs typeface="+mn-cs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altLang="zh-CN" sz="2400" b="0" i="1" kern="1200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ea typeface="楷体" panose="02010609060101010101" pitchFamily="49" charset="-122"/>
                                          <a:cs typeface="+mn-cs"/>
                                        </a:rPr>
                                        <m:t>𝑧</m:t>
                                      </m:r>
                                    </m:e>
                                    <m:sub>
                                      <m:r>
                                        <a:rPr lang="en-US" altLang="zh-CN" sz="2400" b="0" i="1" kern="1200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ea typeface="楷体" panose="02010609060101010101" pitchFamily="49" charset="-122"/>
                                          <a:cs typeface="+mn-cs"/>
                                        </a:rPr>
                                        <m:t>𝑗</m:t>
                                      </m:r>
                                    </m:sub>
                                  </m:sSub>
                                </m:e>
                              </m:func>
                            </m:oMath>
                          </a14:m>
                          <a:r>
                            <a:rPr lang="en-US" altLang="zh-CN" sz="2400" b="0" kern="1200" dirty="0">
                              <a:solidFill>
                                <a:schemeClr val="tx1"/>
                              </a:solidFill>
                              <a:latin typeface="楷体" panose="02010609060101010101" pitchFamily="49" charset="-122"/>
                              <a:ea typeface="楷体" panose="02010609060101010101" pitchFamily="49" charset="-122"/>
                              <a:cs typeface="+mn-cs"/>
                            </a:rPr>
                            <a:t>.</a:t>
                          </a:r>
                        </a:p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600"/>
                            </a:spcAft>
                            <a:buClrTx/>
                            <a:buSzTx/>
                            <a:buFont typeface="Arial" panose="020B0604020202020204" pitchFamily="34" charset="0"/>
                            <a:buNone/>
                            <a:tabLst/>
                            <a:defRPr/>
                          </a:pPr>
                          <a:r>
                            <a:rPr lang="en-US" altLang="zh-CN" sz="2400" b="0" kern="1200" dirty="0">
                              <a:solidFill>
                                <a:srgbClr val="0000FF"/>
                              </a:solidFill>
                              <a:latin typeface="楷体" panose="02010609060101010101" pitchFamily="49" charset="-122"/>
                              <a:ea typeface="楷体" panose="02010609060101010101" pitchFamily="49" charset="-122"/>
                              <a:cs typeface="+mn-cs"/>
                            </a:rPr>
                            <a:t>(4) </a:t>
                          </a:r>
                          <a:r>
                            <a:rPr lang="zh-CN" altLang="en-US" sz="2400" b="0" kern="1200" dirty="0">
                              <a:solidFill>
                                <a:schemeClr val="tx1"/>
                              </a:solidFill>
                              <a:latin typeface="楷体" panose="02010609060101010101" pitchFamily="49" charset="-122"/>
                              <a:ea typeface="楷体" panose="02010609060101010101" pitchFamily="49" charset="-122"/>
                              <a:cs typeface="+mn-cs"/>
                            </a:rPr>
                            <a:t>返回</a:t>
                          </a:r>
                          <a14:m>
                            <m:oMath xmlns:m="http://schemas.openxmlformats.org/officeDocument/2006/math">
                              <m:r>
                                <a:rPr lang="en-US" altLang="zh-CN" sz="2400" b="0" i="1" kern="120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楷体" panose="02010609060101010101" pitchFamily="49" charset="-122"/>
                                  <a:cs typeface="+mn-cs"/>
                                </a:rPr>
                                <m:t>𝑖</m:t>
                              </m:r>
                            </m:oMath>
                          </a14:m>
                          <a:r>
                            <a:rPr lang="en-US" altLang="zh-CN" sz="2400" b="0" kern="1200" dirty="0">
                              <a:solidFill>
                                <a:schemeClr val="tx1"/>
                              </a:solidFill>
                              <a:latin typeface="楷体" panose="02010609060101010101" pitchFamily="49" charset="-122"/>
                              <a:ea typeface="楷体" panose="02010609060101010101" pitchFamily="49" charset="-122"/>
                              <a:cs typeface="+mn-cs"/>
                            </a:rPr>
                            <a:t>.</a:t>
                          </a:r>
                        </a:p>
                      </a:txBody>
                      <a:tcPr>
                        <a:solidFill>
                          <a:srgbClr val="E6E6E6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31240938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3" name="表格 2">
                <a:extLst>
                  <a:ext uri="{FF2B5EF4-FFF2-40B4-BE49-F238E27FC236}">
                    <a16:creationId xmlns:a16="http://schemas.microsoft.com/office/drawing/2014/main" id="{57944056-D41D-4CF9-BD45-3585A55832D1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067026579"/>
                  </p:ext>
                </p:extLst>
              </p:nvPr>
            </p:nvGraphicFramePr>
            <p:xfrm>
              <a:off x="475073" y="1721934"/>
              <a:ext cx="11394254" cy="2824353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1394254">
                      <a:extLst>
                        <a:ext uri="{9D8B030D-6E8A-4147-A177-3AD203B41FA5}">
                          <a16:colId xmlns:a16="http://schemas.microsoft.com/office/drawing/2014/main" val="1477309961"/>
                        </a:ext>
                      </a:extLst>
                    </a:gridCol>
                  </a:tblGrid>
                  <a:tr h="8229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53" t="-8148" r="-214" b="-25851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4255333386"/>
                      </a:ext>
                    </a:extLst>
                  </a:tr>
                  <a:tr h="2001393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53" t="-44377" r="-214" b="-607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31240938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28" name="文本框 27">
            <a:extLst>
              <a:ext uri="{FF2B5EF4-FFF2-40B4-BE49-F238E27FC236}">
                <a16:creationId xmlns:a16="http://schemas.microsoft.com/office/drawing/2014/main" id="{CED7D950-ECC8-49FD-9873-0C03DC990ABB}"/>
              </a:ext>
            </a:extLst>
          </p:cNvPr>
          <p:cNvSpPr txBox="1"/>
          <p:nvPr/>
        </p:nvSpPr>
        <p:spPr>
          <a:xfrm>
            <a:off x="358081" y="151400"/>
            <a:ext cx="920870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rgbClr val="0A05DF"/>
                </a:solidFill>
                <a:ea typeface="微软雅黑" panose="020B0503020204020204" pitchFamily="34" charset="-122"/>
              </a:rPr>
              <a:t>Multinomial Logistic Regression</a:t>
            </a:r>
            <a:r>
              <a:rPr lang="zh-CN" altLang="en-US" sz="3200" b="1" dirty="0">
                <a:solidFill>
                  <a:srgbClr val="0A05DF"/>
                </a:solidFill>
                <a:ea typeface="微软雅黑" panose="020B0503020204020204" pitchFamily="34" charset="-122"/>
              </a:rPr>
              <a:t>（多类别逻辑回归）</a:t>
            </a:r>
            <a:endParaRPr lang="en-US" sz="3200" b="1" dirty="0">
              <a:solidFill>
                <a:srgbClr val="0A05DF"/>
              </a:solidFill>
            </a:endParaRPr>
          </a:p>
        </p:txBody>
      </p:sp>
      <p:grpSp>
        <p:nvGrpSpPr>
          <p:cNvPr id="6" name="组合 5">
            <a:extLst>
              <a:ext uri="{FF2B5EF4-FFF2-40B4-BE49-F238E27FC236}">
                <a16:creationId xmlns:a16="http://schemas.microsoft.com/office/drawing/2014/main" id="{9AC36659-05D9-4325-923D-0AE53F6AD9BE}"/>
              </a:ext>
            </a:extLst>
          </p:cNvPr>
          <p:cNvGrpSpPr/>
          <p:nvPr/>
        </p:nvGrpSpPr>
        <p:grpSpPr>
          <a:xfrm>
            <a:off x="475073" y="5015400"/>
            <a:ext cx="10997079" cy="969264"/>
            <a:chOff x="939291" y="5062290"/>
            <a:chExt cx="10997079" cy="969264"/>
          </a:xfrm>
        </p:grpSpPr>
        <p:cxnSp>
          <p:nvCxnSpPr>
            <p:cNvPr id="16" name="直接箭头连接符 15">
              <a:extLst>
                <a:ext uri="{FF2B5EF4-FFF2-40B4-BE49-F238E27FC236}">
                  <a16:creationId xmlns:a16="http://schemas.microsoft.com/office/drawing/2014/main" id="{9126D223-2FCE-44C5-9C14-061B8AC32D14}"/>
                </a:ext>
              </a:extLst>
            </p:cNvPr>
            <p:cNvCxnSpPr>
              <a:cxnSpLocks/>
              <a:stCxn id="25" idx="3"/>
              <a:endCxn id="26" idx="1"/>
            </p:cNvCxnSpPr>
            <p:nvPr/>
          </p:nvCxnSpPr>
          <p:spPr>
            <a:xfrm>
              <a:off x="4616501" y="5546504"/>
              <a:ext cx="529938" cy="0"/>
            </a:xfrm>
            <a:prstGeom prst="straightConnector1">
              <a:avLst/>
            </a:prstGeom>
            <a:solidFill>
              <a:srgbClr val="C6D7FF"/>
            </a:solidFill>
            <a:ln w="25400">
              <a:solidFill>
                <a:schemeClr val="tx1"/>
              </a:solidFill>
              <a:tailEnd type="triangle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1" name="流程图: 可选过程 20">
                  <a:extLst>
                    <a:ext uri="{FF2B5EF4-FFF2-40B4-BE49-F238E27FC236}">
                      <a16:creationId xmlns:a16="http://schemas.microsoft.com/office/drawing/2014/main" id="{1C1D695E-C212-41AB-B296-5B51511B3FC2}"/>
                    </a:ext>
                  </a:extLst>
                </p:cNvPr>
                <p:cNvSpPr/>
                <p:nvPr/>
              </p:nvSpPr>
              <p:spPr>
                <a:xfrm>
                  <a:off x="10967942" y="5062290"/>
                  <a:ext cx="968428" cy="969264"/>
                </a:xfrm>
                <a:prstGeom prst="flowChartAlternateProcess">
                  <a:avLst/>
                </a:prstGeom>
                <a:solidFill>
                  <a:srgbClr val="C6D7FF"/>
                </a:solidFill>
                <a:ln w="285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altLang="zh-CN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楷体" panose="02010609060101010101" pitchFamily="49" charset="-122"/>
                          </a:rPr>
                          <m:t>𝑖</m:t>
                        </m:r>
                      </m:oMath>
                    </m:oMathPara>
                  </a14:m>
                  <a:endParaRPr lang="en-US" sz="2400" b="1" dirty="0">
                    <a:solidFill>
                      <a:schemeClr val="tx1"/>
                    </a:solidFill>
                    <a:latin typeface="+mj-lt"/>
                  </a:endParaRPr>
                </a:p>
              </p:txBody>
            </p:sp>
          </mc:Choice>
          <mc:Fallback xmlns="">
            <p:sp>
              <p:nvSpPr>
                <p:cNvPr id="21" name="流程图: 可选过程 20">
                  <a:extLst>
                    <a:ext uri="{FF2B5EF4-FFF2-40B4-BE49-F238E27FC236}">
                      <a16:creationId xmlns:a16="http://schemas.microsoft.com/office/drawing/2014/main" id="{1C1D695E-C212-41AB-B296-5B51511B3FC2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967942" y="5062290"/>
                  <a:ext cx="968428" cy="969264"/>
                </a:xfrm>
                <a:prstGeom prst="flowChartAlternateProcess">
                  <a:avLst/>
                </a:prstGeom>
                <a:blipFill>
                  <a:blip r:embed="rId4"/>
                  <a:stretch>
                    <a:fillRect/>
                  </a:stretch>
                </a:blipFill>
                <a:ln w="28575"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5" name="圆角矩形 5">
                  <a:extLst>
                    <a:ext uri="{FF2B5EF4-FFF2-40B4-BE49-F238E27FC236}">
                      <a16:creationId xmlns:a16="http://schemas.microsoft.com/office/drawing/2014/main" id="{6CE0A8D8-B27E-45CE-B57E-6D38B3EA15D9}"/>
                    </a:ext>
                  </a:extLst>
                </p:cNvPr>
                <p:cNvSpPr/>
                <p:nvPr/>
              </p:nvSpPr>
              <p:spPr>
                <a:xfrm>
                  <a:off x="2790090" y="5062290"/>
                  <a:ext cx="1826411" cy="968428"/>
                </a:xfrm>
                <a:prstGeom prst="roundRect">
                  <a:avLst/>
                </a:prstGeom>
                <a:solidFill>
                  <a:srgbClr val="C6D7FF"/>
                </a:solidFill>
                <a:ln w="285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altLang="zh-CN" sz="2200" b="1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𝒙</m:t>
                        </m:r>
                        <m:r>
                          <a:rPr lang="en-US" altLang="zh-CN" sz="22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sSup>
                          <m:sSupPr>
                            <m:ctrlPr>
                              <a:rPr lang="en-US" altLang="zh-CN" sz="2200" b="1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altLang="zh-CN" sz="2200" b="1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[</m:t>
                            </m:r>
                            <m:sSup>
                              <m:sSupPr>
                                <m:ctrlPr>
                                  <a:rPr lang="en-US" altLang="zh-CN" sz="2200" b="1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altLang="zh-CN" sz="2200" b="1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𝒙</m:t>
                                </m:r>
                              </m:e>
                              <m:sup>
                                <m:r>
                                  <a:rPr lang="en-US" altLang="zh-CN" sz="2200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𝑇</m:t>
                                </m:r>
                              </m:sup>
                            </m:sSup>
                            <m:r>
                              <a:rPr lang="en-US" altLang="zh-CN" sz="2200" b="1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altLang="zh-CN" sz="22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  <m:r>
                              <a:rPr lang="en-US" altLang="zh-CN" sz="2200" b="1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]</m:t>
                            </m:r>
                          </m:e>
                          <m:sup>
                            <m:r>
                              <a:rPr lang="en-US" altLang="zh-CN" sz="22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𝑇</m:t>
                            </m:r>
                          </m:sup>
                        </m:sSup>
                      </m:oMath>
                    </m:oMathPara>
                  </a14:m>
                  <a:endParaRPr lang="en-US" sz="2200" b="1" dirty="0">
                    <a:solidFill>
                      <a:schemeClr val="tx1"/>
                    </a:solidFill>
                    <a:latin typeface="楷体" panose="02010609060101010101" pitchFamily="49" charset="-122"/>
                    <a:ea typeface="楷体" panose="02010609060101010101" pitchFamily="49" charset="-122"/>
                  </a:endParaRPr>
                </a:p>
              </p:txBody>
            </p:sp>
          </mc:Choice>
          <mc:Fallback xmlns="">
            <p:sp>
              <p:nvSpPr>
                <p:cNvPr id="25" name="圆角矩形 5">
                  <a:extLst>
                    <a:ext uri="{FF2B5EF4-FFF2-40B4-BE49-F238E27FC236}">
                      <a16:creationId xmlns:a16="http://schemas.microsoft.com/office/drawing/2014/main" id="{6CE0A8D8-B27E-45CE-B57E-6D38B3EA15D9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790090" y="5062290"/>
                  <a:ext cx="1826411" cy="968428"/>
                </a:xfrm>
                <a:prstGeom prst="roundRect">
                  <a:avLst/>
                </a:prstGeom>
                <a:blipFill>
                  <a:blip r:embed="rId5"/>
                  <a:stretch>
                    <a:fillRect/>
                  </a:stretch>
                </a:blipFill>
                <a:ln w="28575"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6" name="圆角矩形 23">
                  <a:extLst>
                    <a:ext uri="{FF2B5EF4-FFF2-40B4-BE49-F238E27FC236}">
                      <a16:creationId xmlns:a16="http://schemas.microsoft.com/office/drawing/2014/main" id="{69758810-485D-49F0-8635-AA9133F393E9}"/>
                    </a:ext>
                  </a:extLst>
                </p:cNvPr>
                <p:cNvSpPr/>
                <p:nvPr/>
              </p:nvSpPr>
              <p:spPr>
                <a:xfrm>
                  <a:off x="5146439" y="5062290"/>
                  <a:ext cx="1846266" cy="968428"/>
                </a:xfrm>
                <a:prstGeom prst="roundRect">
                  <a:avLst/>
                </a:prstGeom>
                <a:solidFill>
                  <a:srgbClr val="C6D7FF"/>
                </a:solidFill>
                <a:ln w="285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zh-CN" altLang="en-US" sz="2200" b="1" dirty="0">
                      <a:solidFill>
                        <a:schemeClr val="tx1"/>
                      </a:solidFill>
                      <a:latin typeface="楷体" panose="02010609060101010101" pitchFamily="49" charset="-122"/>
                      <a:ea typeface="楷体" panose="02010609060101010101" pitchFamily="49" charset="-122"/>
                    </a:rPr>
                    <a:t>计算</a:t>
                  </a:r>
                  <a14:m>
                    <m:oMath xmlns:m="http://schemas.openxmlformats.org/officeDocument/2006/math">
                      <m:r>
                        <a:rPr lang="en-US" altLang="zh-CN" sz="2200" b="1" i="1" dirty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𝒛</m:t>
                      </m:r>
                      <m:r>
                        <a:rPr lang="en-US" altLang="zh-CN" sz="2200" i="1" dirty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altLang="zh-CN" sz="2200" b="1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𝑾𝒙</m:t>
                      </m:r>
                    </m:oMath>
                  </a14:m>
                  <a:endParaRPr lang="en-US" sz="2200" i="1" dirty="0">
                    <a:solidFill>
                      <a:schemeClr val="tx1"/>
                    </a:solidFill>
                    <a:latin typeface="楷体" panose="02010609060101010101" pitchFamily="49" charset="-122"/>
                    <a:ea typeface="楷体" panose="02010609060101010101" pitchFamily="49" charset="-122"/>
                  </a:endParaRPr>
                </a:p>
              </p:txBody>
            </p:sp>
          </mc:Choice>
          <mc:Fallback xmlns="">
            <p:sp>
              <p:nvSpPr>
                <p:cNvPr id="26" name="圆角矩形 23">
                  <a:extLst>
                    <a:ext uri="{FF2B5EF4-FFF2-40B4-BE49-F238E27FC236}">
                      <a16:creationId xmlns:a16="http://schemas.microsoft.com/office/drawing/2014/main" id="{69758810-485D-49F0-8635-AA9133F393E9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146439" y="5062290"/>
                  <a:ext cx="1846266" cy="968428"/>
                </a:xfrm>
                <a:prstGeom prst="roundRect">
                  <a:avLst/>
                </a:prstGeom>
                <a:blipFill>
                  <a:blip r:embed="rId6"/>
                  <a:stretch>
                    <a:fillRect/>
                  </a:stretch>
                </a:blipFill>
                <a:ln w="28575"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7" name="圆角矩形 24">
                  <a:extLst>
                    <a:ext uri="{FF2B5EF4-FFF2-40B4-BE49-F238E27FC236}">
                      <a16:creationId xmlns:a16="http://schemas.microsoft.com/office/drawing/2014/main" id="{94368BEE-CF7B-4FDD-9F81-840C3863644C}"/>
                    </a:ext>
                  </a:extLst>
                </p:cNvPr>
                <p:cNvSpPr/>
                <p:nvPr/>
              </p:nvSpPr>
              <p:spPr>
                <a:xfrm>
                  <a:off x="7553714" y="5062290"/>
                  <a:ext cx="2612841" cy="968428"/>
                </a:xfrm>
                <a:prstGeom prst="roundRect">
                  <a:avLst/>
                </a:prstGeom>
                <a:solidFill>
                  <a:srgbClr val="C6D7FF"/>
                </a:solidFill>
                <a:ln w="285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zh-CN" altLang="en-US" sz="2200" b="1" dirty="0">
                      <a:solidFill>
                        <a:schemeClr val="tx1"/>
                      </a:solidFill>
                      <a:latin typeface="楷体" panose="02010609060101010101" pitchFamily="49" charset="-122"/>
                      <a:ea typeface="楷体" panose="02010609060101010101" pitchFamily="49" charset="-122"/>
                    </a:rPr>
                    <a:t>计算</a:t>
                  </a:r>
                  <a14:m>
                    <m:oMath xmlns:m="http://schemas.openxmlformats.org/officeDocument/2006/math">
                      <m:r>
                        <a:rPr lang="en-US" altLang="zh-CN" sz="22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楷体" panose="02010609060101010101" pitchFamily="49" charset="-122"/>
                        </a:rPr>
                        <m:t>𝑖</m:t>
                      </m:r>
                      <m:r>
                        <a:rPr lang="en-US" altLang="zh-CN" sz="22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楷体" panose="02010609060101010101" pitchFamily="49" charset="-122"/>
                        </a:rPr>
                        <m:t>=</m:t>
                      </m:r>
                      <m:func>
                        <m:funcPr>
                          <m:ctrlPr>
                            <a:rPr lang="en-US" altLang="zh-CN" sz="22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楷体" panose="02010609060101010101" pitchFamily="49" charset="-122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altLang="zh-CN" sz="22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楷体" panose="02010609060101010101" pitchFamily="49" charset="-122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altLang="zh-CN" sz="22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楷体" panose="02010609060101010101" pitchFamily="49" charset="-122"/>
                                </a:rPr>
                                <m:t>argmax</m:t>
                              </m:r>
                            </m:e>
                            <m:lim>
                              <m:r>
                                <a:rPr lang="en-US" altLang="zh-CN" sz="22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楷体" panose="02010609060101010101" pitchFamily="49" charset="-122"/>
                                </a:rPr>
                                <m:t>𝑗</m:t>
                              </m:r>
                            </m:lim>
                          </m:limLow>
                        </m:fName>
                        <m:e>
                          <m:sSub>
                            <m:sSubPr>
                              <m:ctrlPr>
                                <a:rPr lang="en-US" altLang="zh-CN" sz="22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楷体" panose="02010609060101010101" pitchFamily="49" charset="-122"/>
                                </a:rPr>
                              </m:ctrlPr>
                            </m:sSubPr>
                            <m:e>
                              <m:r>
                                <a:rPr lang="en-US" altLang="zh-CN" sz="22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楷体" panose="02010609060101010101" pitchFamily="49" charset="-122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en-US" altLang="zh-CN" sz="22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楷体" panose="02010609060101010101" pitchFamily="49" charset="-122"/>
                                </a:rPr>
                                <m:t>𝑗</m:t>
                              </m:r>
                            </m:sub>
                          </m:sSub>
                        </m:e>
                      </m:func>
                    </m:oMath>
                  </a14:m>
                  <a:endParaRPr lang="en-US" sz="2200" b="1" dirty="0">
                    <a:solidFill>
                      <a:schemeClr val="tx1"/>
                    </a:solidFill>
                    <a:latin typeface="楷体" panose="02010609060101010101" pitchFamily="49" charset="-122"/>
                    <a:ea typeface="楷体" panose="02010609060101010101" pitchFamily="49" charset="-122"/>
                  </a:endParaRPr>
                </a:p>
              </p:txBody>
            </p:sp>
          </mc:Choice>
          <mc:Fallback xmlns="">
            <p:sp>
              <p:nvSpPr>
                <p:cNvPr id="27" name="圆角矩形 24">
                  <a:extLst>
                    <a:ext uri="{FF2B5EF4-FFF2-40B4-BE49-F238E27FC236}">
                      <a16:creationId xmlns:a16="http://schemas.microsoft.com/office/drawing/2014/main" id="{94368BEE-CF7B-4FDD-9F81-840C3863644C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553714" y="5062290"/>
                  <a:ext cx="2612841" cy="968428"/>
                </a:xfrm>
                <a:prstGeom prst="roundRect">
                  <a:avLst/>
                </a:prstGeom>
                <a:blipFill>
                  <a:blip r:embed="rId7"/>
                  <a:stretch>
                    <a:fillRect/>
                  </a:stretch>
                </a:blipFill>
                <a:ln w="28575"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6" name="平行四边形 35">
                  <a:extLst>
                    <a:ext uri="{FF2B5EF4-FFF2-40B4-BE49-F238E27FC236}">
                      <a16:creationId xmlns:a16="http://schemas.microsoft.com/office/drawing/2014/main" id="{0C3DA0BE-3FB7-4423-938C-BA32868DB465}"/>
                    </a:ext>
                  </a:extLst>
                </p:cNvPr>
                <p:cNvSpPr/>
                <p:nvPr/>
              </p:nvSpPr>
              <p:spPr>
                <a:xfrm>
                  <a:off x="939291" y="5062290"/>
                  <a:ext cx="1216152" cy="969264"/>
                </a:xfrm>
                <a:prstGeom prst="parallelogram">
                  <a:avLst/>
                </a:prstGeom>
                <a:solidFill>
                  <a:srgbClr val="C6D7FF"/>
                </a:solidFill>
                <a:ln w="285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altLang="zh-CN" sz="2400" b="1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𝒙</m:t>
                        </m:r>
                      </m:oMath>
                    </m:oMathPara>
                  </a14:m>
                  <a:endParaRPr lang="zh-CN" altLang="en-US" sz="2400" dirty="0"/>
                </a:p>
              </p:txBody>
            </p:sp>
          </mc:Choice>
          <mc:Fallback xmlns="">
            <p:sp>
              <p:nvSpPr>
                <p:cNvPr id="36" name="平行四边形 35">
                  <a:extLst>
                    <a:ext uri="{FF2B5EF4-FFF2-40B4-BE49-F238E27FC236}">
                      <a16:creationId xmlns:a16="http://schemas.microsoft.com/office/drawing/2014/main" id="{0C3DA0BE-3FB7-4423-938C-BA32868DB465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39291" y="5062290"/>
                  <a:ext cx="1216152" cy="969264"/>
                </a:xfrm>
                <a:prstGeom prst="parallelogram">
                  <a:avLst/>
                </a:prstGeom>
                <a:blipFill>
                  <a:blip r:embed="rId8"/>
                  <a:stretch>
                    <a:fillRect/>
                  </a:stretch>
                </a:blipFill>
                <a:ln w="28575"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37" name="直接箭头连接符 36">
              <a:extLst>
                <a:ext uri="{FF2B5EF4-FFF2-40B4-BE49-F238E27FC236}">
                  <a16:creationId xmlns:a16="http://schemas.microsoft.com/office/drawing/2014/main" id="{C05CBE70-4706-48DC-A8A1-D6CE46306F45}"/>
                </a:ext>
              </a:extLst>
            </p:cNvPr>
            <p:cNvCxnSpPr>
              <a:cxnSpLocks/>
              <a:stCxn id="36" idx="2"/>
              <a:endCxn id="25" idx="1"/>
            </p:cNvCxnSpPr>
            <p:nvPr/>
          </p:nvCxnSpPr>
          <p:spPr>
            <a:xfrm flipV="1">
              <a:off x="2034285" y="5546504"/>
              <a:ext cx="755805" cy="418"/>
            </a:xfrm>
            <a:prstGeom prst="straightConnector1">
              <a:avLst/>
            </a:prstGeom>
            <a:solidFill>
              <a:srgbClr val="C6D7FF"/>
            </a:solidFill>
            <a:ln w="25400">
              <a:solidFill>
                <a:schemeClr val="tx1"/>
              </a:solidFill>
              <a:tailEnd type="triangle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直接箭头连接符 18">
              <a:extLst>
                <a:ext uri="{FF2B5EF4-FFF2-40B4-BE49-F238E27FC236}">
                  <a16:creationId xmlns:a16="http://schemas.microsoft.com/office/drawing/2014/main" id="{B0EDBBEB-B274-4339-B760-F5036FAF6E8B}"/>
                </a:ext>
              </a:extLst>
            </p:cNvPr>
            <p:cNvCxnSpPr>
              <a:cxnSpLocks/>
              <a:stCxn id="27" idx="3"/>
              <a:endCxn id="21" idx="1"/>
            </p:cNvCxnSpPr>
            <p:nvPr/>
          </p:nvCxnSpPr>
          <p:spPr>
            <a:xfrm>
              <a:off x="10166555" y="5546504"/>
              <a:ext cx="801387" cy="418"/>
            </a:xfrm>
            <a:prstGeom prst="straightConnector1">
              <a:avLst/>
            </a:prstGeom>
            <a:solidFill>
              <a:srgbClr val="C6D7FF"/>
            </a:solidFill>
            <a:ln w="25400">
              <a:solidFill>
                <a:schemeClr val="tx1"/>
              </a:solidFill>
              <a:tailEnd type="triangle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直接箭头连接符 16">
              <a:extLst>
                <a:ext uri="{FF2B5EF4-FFF2-40B4-BE49-F238E27FC236}">
                  <a16:creationId xmlns:a16="http://schemas.microsoft.com/office/drawing/2014/main" id="{D2905E8D-BDCB-4364-A300-8095187F39FD}"/>
                </a:ext>
              </a:extLst>
            </p:cNvPr>
            <p:cNvCxnSpPr>
              <a:cxnSpLocks/>
              <a:stCxn id="26" idx="3"/>
              <a:endCxn id="27" idx="1"/>
            </p:cNvCxnSpPr>
            <p:nvPr/>
          </p:nvCxnSpPr>
          <p:spPr>
            <a:xfrm>
              <a:off x="6992705" y="5546504"/>
              <a:ext cx="561009" cy="0"/>
            </a:xfrm>
            <a:prstGeom prst="straightConnector1">
              <a:avLst/>
            </a:prstGeom>
            <a:solidFill>
              <a:srgbClr val="C6D7FF"/>
            </a:solidFill>
            <a:ln w="25400">
              <a:solidFill>
                <a:schemeClr val="tx1"/>
              </a:solidFill>
              <a:tailEnd type="triangle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22778618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: 对角圆角 5">
            <a:extLst>
              <a:ext uri="{FF2B5EF4-FFF2-40B4-BE49-F238E27FC236}">
                <a16:creationId xmlns:a16="http://schemas.microsoft.com/office/drawing/2014/main" id="{6AA37BF1-71F4-4584-85F1-A4704031E5D4}"/>
              </a:ext>
            </a:extLst>
          </p:cNvPr>
          <p:cNvSpPr/>
          <p:nvPr/>
        </p:nvSpPr>
        <p:spPr>
          <a:xfrm>
            <a:off x="602347" y="3691433"/>
            <a:ext cx="6400800" cy="540000"/>
          </a:xfrm>
          <a:prstGeom prst="round2DiagRect">
            <a:avLst/>
          </a:prstGeom>
          <a:solidFill>
            <a:srgbClr val="6C88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CA" sz="2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611673" y="1380393"/>
            <a:ext cx="11301490" cy="28323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150000"/>
              </a:lnSpc>
              <a:spcAft>
                <a:spcPts val="600"/>
              </a:spcAft>
              <a:buFont typeface="+mj-lt"/>
              <a:buAutoNum type="arabicPeriod"/>
            </a:pPr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多类别逻辑回归简介</a:t>
            </a:r>
            <a:endParaRPr lang="en-CA" altLang="zh-CN" sz="2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457200" indent="-457200">
              <a:lnSpc>
                <a:spcPct val="150000"/>
              </a:lnSpc>
              <a:spcAft>
                <a:spcPts val="600"/>
              </a:spcAft>
              <a:buFont typeface="+mj-lt"/>
              <a:buAutoNum type="arabicPeriod"/>
            </a:pPr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多类别逻辑回归模型</a:t>
            </a:r>
            <a:endParaRPr lang="en-CA" altLang="zh-CN" sz="2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457200" indent="-457200">
              <a:lnSpc>
                <a:spcPct val="150000"/>
              </a:lnSpc>
              <a:spcAft>
                <a:spcPts val="600"/>
              </a:spcAft>
              <a:buFont typeface="+mj-lt"/>
              <a:buAutoNum type="arabicPeriod"/>
            </a:pPr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多类别逻辑回归伪代码</a:t>
            </a:r>
            <a:endParaRPr lang="en-CA" altLang="zh-CN" sz="2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457200" indent="-457200">
              <a:lnSpc>
                <a:spcPct val="150000"/>
              </a:lnSpc>
              <a:spcAft>
                <a:spcPts val="600"/>
              </a:spcAft>
              <a:buFont typeface="+mj-lt"/>
              <a:buAutoNum type="arabicPeriod"/>
            </a:pPr>
            <a:r>
              <a:rPr lang="zh-CN" altLang="en-US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多类别逻辑回归的表示</a:t>
            </a:r>
            <a:endParaRPr lang="en-CA" altLang="zh-CN" sz="2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5" name="直接连接符 4">
            <a:extLst>
              <a:ext uri="{FF2B5EF4-FFF2-40B4-BE49-F238E27FC236}">
                <a16:creationId xmlns:a16="http://schemas.microsoft.com/office/drawing/2014/main" id="{8DF88B2E-251A-48AA-86AF-33B6DA361620}"/>
              </a:ext>
            </a:extLst>
          </p:cNvPr>
          <p:cNvCxnSpPr>
            <a:cxnSpLocks/>
          </p:cNvCxnSpPr>
          <p:nvPr/>
        </p:nvCxnSpPr>
        <p:spPr>
          <a:xfrm>
            <a:off x="0" y="695771"/>
            <a:ext cx="12192000" cy="0"/>
          </a:xfrm>
          <a:prstGeom prst="line">
            <a:avLst/>
          </a:prstGeom>
          <a:ln w="50800">
            <a:gradFill flip="none" rotWithShape="1">
              <a:gsLst>
                <a:gs pos="0">
                  <a:srgbClr val="0000FF"/>
                </a:gs>
                <a:gs pos="100000">
                  <a:srgbClr val="A5D0FF"/>
                </a:gs>
              </a:gsLst>
              <a:lin ang="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文本框 6">
            <a:extLst>
              <a:ext uri="{FF2B5EF4-FFF2-40B4-BE49-F238E27FC236}">
                <a16:creationId xmlns:a16="http://schemas.microsoft.com/office/drawing/2014/main" id="{9806A181-7931-4C1A-A970-FEB116AC67E5}"/>
              </a:ext>
            </a:extLst>
          </p:cNvPr>
          <p:cNvSpPr txBox="1"/>
          <p:nvPr/>
        </p:nvSpPr>
        <p:spPr>
          <a:xfrm>
            <a:off x="359911" y="65112"/>
            <a:ext cx="76135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altLang="zh-CN" sz="3200" b="1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4. </a:t>
            </a:r>
            <a:r>
              <a:rPr lang="zh-CN" altLang="en-US" sz="3200" b="1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多类别逻辑回归的表示</a:t>
            </a:r>
            <a:endParaRPr lang="en-CA" altLang="zh-CN" sz="3200" b="1" dirty="0">
              <a:solidFill>
                <a:srgbClr val="0A05D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01141798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>
            <a:extLst>
              <a:ext uri="{FF2B5EF4-FFF2-40B4-BE49-F238E27FC236}">
                <a16:creationId xmlns:a16="http://schemas.microsoft.com/office/drawing/2014/main" id="{6D438BA6-3500-489C-9982-8964B013D4AA}"/>
              </a:ext>
            </a:extLst>
          </p:cNvPr>
          <p:cNvGrpSpPr/>
          <p:nvPr/>
        </p:nvGrpSpPr>
        <p:grpSpPr>
          <a:xfrm>
            <a:off x="914400" y="1188720"/>
            <a:ext cx="7305366" cy="4904551"/>
            <a:chOff x="914400" y="1188720"/>
            <a:chExt cx="7305366" cy="4904551"/>
          </a:xfrm>
        </p:grpSpPr>
        <p:grpSp>
          <p:nvGrpSpPr>
            <p:cNvPr id="54" name="组合 53">
              <a:extLst>
                <a:ext uri="{FF2B5EF4-FFF2-40B4-BE49-F238E27FC236}">
                  <a16:creationId xmlns:a16="http://schemas.microsoft.com/office/drawing/2014/main" id="{B1FB8E74-BCAC-40FE-B35B-FF720CFB5868}"/>
                </a:ext>
              </a:extLst>
            </p:cNvPr>
            <p:cNvGrpSpPr/>
            <p:nvPr/>
          </p:nvGrpSpPr>
          <p:grpSpPr>
            <a:xfrm>
              <a:off x="914400" y="1188720"/>
              <a:ext cx="7305366" cy="4904551"/>
              <a:chOff x="2349911" y="975267"/>
              <a:chExt cx="7305366" cy="4904551"/>
            </a:xfrm>
          </p:grpSpPr>
          <p:grpSp>
            <p:nvGrpSpPr>
              <p:cNvPr id="3" name="组合 2">
                <a:extLst>
                  <a:ext uri="{FF2B5EF4-FFF2-40B4-BE49-F238E27FC236}">
                    <a16:creationId xmlns:a16="http://schemas.microsoft.com/office/drawing/2014/main" id="{4A2949C6-52C8-42D3-AFCA-008D08AE7776}"/>
                  </a:ext>
                </a:extLst>
              </p:cNvPr>
              <p:cNvGrpSpPr/>
              <p:nvPr/>
            </p:nvGrpSpPr>
            <p:grpSpPr>
              <a:xfrm>
                <a:off x="2349911" y="975267"/>
                <a:ext cx="914400" cy="4904551"/>
                <a:chOff x="2290917" y="1330345"/>
                <a:chExt cx="914400" cy="4904551"/>
              </a:xfrm>
            </p:grpSpPr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2" name="椭圆 1">
                      <a:extLst>
                        <a:ext uri="{FF2B5EF4-FFF2-40B4-BE49-F238E27FC236}">
                          <a16:creationId xmlns:a16="http://schemas.microsoft.com/office/drawing/2014/main" id="{7DE54710-3DAF-43A2-B910-14600B547C5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290917" y="1330345"/>
                      <a:ext cx="914400" cy="914400"/>
                    </a:xfrm>
                    <a:prstGeom prst="ellipse">
                      <a:avLst/>
                    </a:prstGeom>
                    <a:solidFill>
                      <a:srgbClr val="FFFF94"/>
                    </a:solidFill>
                    <a:ln w="38100"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sSub>
                              <m:sSubPr>
                                <m:ctrlPr>
                                  <a:rPr lang="en-US" altLang="zh-CN" sz="320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zh-CN" sz="32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altLang="zh-CN" sz="32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</m:oMath>
                        </m:oMathPara>
                      </a14:m>
                      <a:endParaRPr lang="zh-CN" altLang="en-US" sz="3200" dirty="0">
                        <a:solidFill>
                          <a:schemeClr val="tx1"/>
                        </a:solidFill>
                        <a:ea typeface="微软雅黑" panose="020B0503020204020204" pitchFamily="34" charset="-122"/>
                      </a:endParaRPr>
                    </a:p>
                  </p:txBody>
                </p:sp>
              </mc:Choice>
              <mc:Fallback xmlns="">
                <p:sp>
                  <p:nvSpPr>
                    <p:cNvPr id="2" name="椭圆 1">
                      <a:extLst>
                        <a:ext uri="{FF2B5EF4-FFF2-40B4-BE49-F238E27FC236}">
                          <a16:creationId xmlns:a16="http://schemas.microsoft.com/office/drawing/2014/main" id="{7DE54710-3DAF-43A2-B910-14600B547C5E}"/>
                        </a:ext>
                      </a:extLst>
                    </p:cNvPr>
                    <p:cNvSpPr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2290917" y="1330345"/>
                      <a:ext cx="914400" cy="914400"/>
                    </a:xfrm>
                    <a:prstGeom prst="ellipse">
                      <a:avLst/>
                    </a:prstGeom>
                    <a:blipFill>
                      <a:blip r:embed="rId3"/>
                      <a:stretch>
                        <a:fillRect/>
                      </a:stretch>
                    </a:blipFill>
                    <a:ln w="38100">
                      <a:solidFill>
                        <a:schemeClr val="tx1"/>
                      </a:solidFill>
                    </a:ln>
                  </p:spPr>
                  <p:txBody>
                    <a:bodyPr/>
                    <a:lstStyle/>
                    <a:p>
                      <a:r>
                        <a:rPr lang="zh-CN" alt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14" name="椭圆 13">
                      <a:extLst>
                        <a:ext uri="{FF2B5EF4-FFF2-40B4-BE49-F238E27FC236}">
                          <a16:creationId xmlns:a16="http://schemas.microsoft.com/office/drawing/2014/main" id="{A51E5840-7D41-49B0-A81F-C7B1198E300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290917" y="2660395"/>
                      <a:ext cx="914400" cy="914400"/>
                    </a:xfrm>
                    <a:prstGeom prst="ellipse">
                      <a:avLst/>
                    </a:prstGeom>
                    <a:solidFill>
                      <a:srgbClr val="FFFF94"/>
                    </a:solidFill>
                    <a:ln w="38100"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sSub>
                              <m:sSubPr>
                                <m:ctrlPr>
                                  <a:rPr lang="en-US" altLang="zh-CN" sz="320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zh-CN" sz="3200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altLang="zh-CN" sz="32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</m:oMath>
                        </m:oMathPara>
                      </a14:m>
                      <a:endParaRPr lang="zh-CN" altLang="en-US" sz="3200" dirty="0">
                        <a:solidFill>
                          <a:schemeClr val="tx1"/>
                        </a:solidFill>
                        <a:ea typeface="微软雅黑" panose="020B0503020204020204" pitchFamily="34" charset="-122"/>
                      </a:endParaRPr>
                    </a:p>
                  </p:txBody>
                </p:sp>
              </mc:Choice>
              <mc:Fallback xmlns="">
                <p:sp>
                  <p:nvSpPr>
                    <p:cNvPr id="14" name="椭圆 13">
                      <a:extLst>
                        <a:ext uri="{FF2B5EF4-FFF2-40B4-BE49-F238E27FC236}">
                          <a16:creationId xmlns:a16="http://schemas.microsoft.com/office/drawing/2014/main" id="{A51E5840-7D41-49B0-A81F-C7B1198E3008}"/>
                        </a:ext>
                      </a:extLst>
                    </p:cNvPr>
                    <p:cNvSpPr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2290917" y="2660395"/>
                      <a:ext cx="914400" cy="914400"/>
                    </a:xfrm>
                    <a:prstGeom prst="ellipse">
                      <a:avLst/>
                    </a:prstGeom>
                    <a:blipFill>
                      <a:blip r:embed="rId4"/>
                      <a:stretch>
                        <a:fillRect/>
                      </a:stretch>
                    </a:blipFill>
                    <a:ln w="38100">
                      <a:solidFill>
                        <a:schemeClr val="tx1"/>
                      </a:solidFill>
                    </a:ln>
                  </p:spPr>
                  <p:txBody>
                    <a:bodyPr/>
                    <a:lstStyle/>
                    <a:p>
                      <a:r>
                        <a:rPr lang="zh-CN" alt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15" name="椭圆 14">
                      <a:extLst>
                        <a:ext uri="{FF2B5EF4-FFF2-40B4-BE49-F238E27FC236}">
                          <a16:creationId xmlns:a16="http://schemas.microsoft.com/office/drawing/2014/main" id="{C7AFEEF3-687C-46FC-9B46-5103C547CDC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290917" y="3990445"/>
                      <a:ext cx="914400" cy="914400"/>
                    </a:xfrm>
                    <a:prstGeom prst="ellipse">
                      <a:avLst/>
                    </a:prstGeom>
                    <a:solidFill>
                      <a:srgbClr val="FFFF94"/>
                    </a:solidFill>
                    <a:ln w="38100"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sSub>
                              <m:sSubPr>
                                <m:ctrlPr>
                                  <a:rPr lang="en-US" altLang="zh-CN" sz="320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zh-CN" sz="3200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altLang="zh-CN" sz="32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sub>
                            </m:sSub>
                          </m:oMath>
                        </m:oMathPara>
                      </a14:m>
                      <a:endParaRPr lang="zh-CN" altLang="en-US" sz="3200" dirty="0">
                        <a:solidFill>
                          <a:schemeClr val="tx1"/>
                        </a:solidFill>
                        <a:ea typeface="微软雅黑" panose="020B0503020204020204" pitchFamily="34" charset="-122"/>
                      </a:endParaRPr>
                    </a:p>
                  </p:txBody>
                </p:sp>
              </mc:Choice>
              <mc:Fallback xmlns="">
                <p:sp>
                  <p:nvSpPr>
                    <p:cNvPr id="15" name="椭圆 14">
                      <a:extLst>
                        <a:ext uri="{FF2B5EF4-FFF2-40B4-BE49-F238E27FC236}">
                          <a16:creationId xmlns:a16="http://schemas.microsoft.com/office/drawing/2014/main" id="{C7AFEEF3-687C-46FC-9B46-5103C547CDC2}"/>
                        </a:ext>
                      </a:extLst>
                    </p:cNvPr>
                    <p:cNvSpPr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2290917" y="3990445"/>
                      <a:ext cx="914400" cy="914400"/>
                    </a:xfrm>
                    <a:prstGeom prst="ellipse">
                      <a:avLst/>
                    </a:prstGeom>
                    <a:blipFill>
                      <a:blip r:embed="rId5"/>
                      <a:stretch>
                        <a:fillRect/>
                      </a:stretch>
                    </a:blipFill>
                    <a:ln w="38100">
                      <a:solidFill>
                        <a:schemeClr val="tx1"/>
                      </a:solidFill>
                    </a:ln>
                  </p:spPr>
                  <p:txBody>
                    <a:bodyPr/>
                    <a:lstStyle/>
                    <a:p>
                      <a:r>
                        <a:rPr lang="zh-CN" alt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17" name="椭圆 16">
                      <a:extLst>
                        <a:ext uri="{FF2B5EF4-FFF2-40B4-BE49-F238E27FC236}">
                          <a16:creationId xmlns:a16="http://schemas.microsoft.com/office/drawing/2014/main" id="{74B7EC2E-FBF9-416B-8ACF-DD72D491404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290917" y="5320496"/>
                      <a:ext cx="914400" cy="914400"/>
                    </a:xfrm>
                    <a:prstGeom prst="ellipse">
                      <a:avLst/>
                    </a:prstGeom>
                    <a:solidFill>
                      <a:srgbClr val="FFFF94"/>
                    </a:solidFill>
                    <a:ln w="38100"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sSub>
                              <m:sSubPr>
                                <m:ctrlPr>
                                  <a:rPr lang="en-US" altLang="zh-CN" sz="320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zh-CN" sz="3200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altLang="zh-CN" sz="32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4</m:t>
                                </m:r>
                              </m:sub>
                            </m:sSub>
                          </m:oMath>
                        </m:oMathPara>
                      </a14:m>
                      <a:endParaRPr lang="zh-CN" altLang="en-US" sz="3200" dirty="0">
                        <a:solidFill>
                          <a:schemeClr val="tx1"/>
                        </a:solidFill>
                        <a:ea typeface="微软雅黑" panose="020B0503020204020204" pitchFamily="34" charset="-122"/>
                      </a:endParaRPr>
                    </a:p>
                  </p:txBody>
                </p:sp>
              </mc:Choice>
              <mc:Fallback xmlns="">
                <p:sp>
                  <p:nvSpPr>
                    <p:cNvPr id="17" name="椭圆 16">
                      <a:extLst>
                        <a:ext uri="{FF2B5EF4-FFF2-40B4-BE49-F238E27FC236}">
                          <a16:creationId xmlns:a16="http://schemas.microsoft.com/office/drawing/2014/main" id="{74B7EC2E-FBF9-416B-8ACF-DD72D491404F}"/>
                        </a:ext>
                      </a:extLst>
                    </p:cNvPr>
                    <p:cNvSpPr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2290917" y="5320496"/>
                      <a:ext cx="914400" cy="914400"/>
                    </a:xfrm>
                    <a:prstGeom prst="ellipse">
                      <a:avLst/>
                    </a:prstGeom>
                    <a:blipFill>
                      <a:blip r:embed="rId6"/>
                      <a:stretch>
                        <a:fillRect/>
                      </a:stretch>
                    </a:blipFill>
                    <a:ln w="38100">
                      <a:solidFill>
                        <a:schemeClr val="tx1"/>
                      </a:solidFill>
                    </a:ln>
                  </p:spPr>
                  <p:txBody>
                    <a:bodyPr/>
                    <a:lstStyle/>
                    <a:p>
                      <a:r>
                        <a:rPr lang="zh-CN" alt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</p:grpSp>
          <p:grpSp>
            <p:nvGrpSpPr>
              <p:cNvPr id="4" name="组合 3">
                <a:extLst>
                  <a:ext uri="{FF2B5EF4-FFF2-40B4-BE49-F238E27FC236}">
                    <a16:creationId xmlns:a16="http://schemas.microsoft.com/office/drawing/2014/main" id="{BD5706EF-5F4F-455B-BCB3-4773A562C3BC}"/>
                  </a:ext>
                </a:extLst>
              </p:cNvPr>
              <p:cNvGrpSpPr/>
              <p:nvPr/>
            </p:nvGrpSpPr>
            <p:grpSpPr>
              <a:xfrm>
                <a:off x="5481485" y="1651584"/>
                <a:ext cx="914400" cy="3574500"/>
                <a:chOff x="6464710" y="1641750"/>
                <a:chExt cx="914400" cy="3574500"/>
              </a:xfrm>
              <a:solidFill>
                <a:srgbClr val="A8EFC6"/>
              </a:solidFill>
            </p:grpSpPr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19" name="椭圆 18">
                      <a:extLst>
                        <a:ext uri="{FF2B5EF4-FFF2-40B4-BE49-F238E27FC236}">
                          <a16:creationId xmlns:a16="http://schemas.microsoft.com/office/drawing/2014/main" id="{81037D1F-BA50-4871-95EF-2F8E6B43BE8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464710" y="1641750"/>
                      <a:ext cx="914400" cy="914400"/>
                    </a:xfrm>
                    <a:prstGeom prst="ellipse">
                      <a:avLst/>
                    </a:prstGeom>
                    <a:grpFill/>
                    <a:ln w="38100"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sSub>
                              <m:sSubPr>
                                <m:ctrlPr>
                                  <a:rPr lang="en-US" altLang="zh-CN" sz="320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zh-CN" sz="32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𝑧</m:t>
                                </m:r>
                              </m:e>
                              <m:sub>
                                <m:r>
                                  <a:rPr lang="en-US" altLang="zh-CN" sz="3200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</m:oMath>
                        </m:oMathPara>
                      </a14:m>
                      <a:endParaRPr lang="zh-CN" altLang="en-US" sz="3200" dirty="0">
                        <a:solidFill>
                          <a:schemeClr val="tx1"/>
                        </a:solidFill>
                        <a:ea typeface="微软雅黑" panose="020B0503020204020204" pitchFamily="34" charset="-122"/>
                      </a:endParaRPr>
                    </a:p>
                  </p:txBody>
                </p:sp>
              </mc:Choice>
              <mc:Fallback xmlns="">
                <p:sp>
                  <p:nvSpPr>
                    <p:cNvPr id="19" name="椭圆 18">
                      <a:extLst>
                        <a:ext uri="{FF2B5EF4-FFF2-40B4-BE49-F238E27FC236}">
                          <a16:creationId xmlns:a16="http://schemas.microsoft.com/office/drawing/2014/main" id="{81037D1F-BA50-4871-95EF-2F8E6B43BE8A}"/>
                        </a:ext>
                      </a:extLst>
                    </p:cNvPr>
                    <p:cNvSpPr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6464710" y="1641750"/>
                      <a:ext cx="914400" cy="914400"/>
                    </a:xfrm>
                    <a:prstGeom prst="ellipse">
                      <a:avLst/>
                    </a:prstGeom>
                    <a:blipFill>
                      <a:blip r:embed="rId7"/>
                      <a:stretch>
                        <a:fillRect/>
                      </a:stretch>
                    </a:blipFill>
                    <a:ln w="38100">
                      <a:solidFill>
                        <a:schemeClr val="tx1"/>
                      </a:solidFill>
                    </a:ln>
                  </p:spPr>
                  <p:txBody>
                    <a:bodyPr/>
                    <a:lstStyle/>
                    <a:p>
                      <a:r>
                        <a:rPr lang="zh-CN" alt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p:sp>
              <p:nvSpPr>
                <p:cNvPr id="20" name="椭圆 19">
                  <a:extLst>
                    <a:ext uri="{FF2B5EF4-FFF2-40B4-BE49-F238E27FC236}">
                      <a16:creationId xmlns:a16="http://schemas.microsoft.com/office/drawing/2014/main" id="{5C6875BB-0E75-467F-8E73-A418BB9A2F2B}"/>
                    </a:ext>
                  </a:extLst>
                </p:cNvPr>
                <p:cNvSpPr/>
                <p:nvPr/>
              </p:nvSpPr>
              <p:spPr>
                <a:xfrm>
                  <a:off x="6464710" y="2971800"/>
                  <a:ext cx="914400" cy="914400"/>
                </a:xfrm>
                <a:prstGeom prst="ellipse">
                  <a:avLst/>
                </a:prstGeom>
                <a:grpFill/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3200" dirty="0">
                    <a:solidFill>
                      <a:schemeClr val="tx1"/>
                    </a:solidFill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21" name="椭圆 20">
                  <a:extLst>
                    <a:ext uri="{FF2B5EF4-FFF2-40B4-BE49-F238E27FC236}">
                      <a16:creationId xmlns:a16="http://schemas.microsoft.com/office/drawing/2014/main" id="{A8AE02FE-2F5E-4572-9843-A313F197BF8E}"/>
                    </a:ext>
                  </a:extLst>
                </p:cNvPr>
                <p:cNvSpPr/>
                <p:nvPr/>
              </p:nvSpPr>
              <p:spPr>
                <a:xfrm>
                  <a:off x="6464710" y="4301850"/>
                  <a:ext cx="914400" cy="914400"/>
                </a:xfrm>
                <a:prstGeom prst="ellipse">
                  <a:avLst/>
                </a:prstGeom>
                <a:grpFill/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3200" dirty="0">
                    <a:solidFill>
                      <a:schemeClr val="tx1"/>
                    </a:solidFill>
                    <a:ea typeface="微软雅黑" panose="020B0503020204020204" pitchFamily="34" charset="-122"/>
                  </a:endParaRPr>
                </a:p>
              </p:txBody>
            </p:sp>
          </p:grpSp>
          <p:grpSp>
            <p:nvGrpSpPr>
              <p:cNvPr id="23" name="组合 22">
                <a:extLst>
                  <a:ext uri="{FF2B5EF4-FFF2-40B4-BE49-F238E27FC236}">
                    <a16:creationId xmlns:a16="http://schemas.microsoft.com/office/drawing/2014/main" id="{16C61F95-C241-4970-8511-E97A07F88D5A}"/>
                  </a:ext>
                </a:extLst>
              </p:cNvPr>
              <p:cNvGrpSpPr/>
              <p:nvPr/>
            </p:nvGrpSpPr>
            <p:grpSpPr>
              <a:xfrm>
                <a:off x="8740877" y="1651584"/>
                <a:ext cx="914400" cy="3574500"/>
                <a:chOff x="6464710" y="1641750"/>
                <a:chExt cx="914400" cy="3574500"/>
              </a:xfrm>
              <a:solidFill>
                <a:srgbClr val="DED5FF"/>
              </a:solidFill>
            </p:grpSpPr>
            <p:sp>
              <p:nvSpPr>
                <p:cNvPr id="24" name="椭圆 23">
                  <a:extLst>
                    <a:ext uri="{FF2B5EF4-FFF2-40B4-BE49-F238E27FC236}">
                      <a16:creationId xmlns:a16="http://schemas.microsoft.com/office/drawing/2014/main" id="{EC2BE999-14B1-4812-92F9-A5310AD117D8}"/>
                    </a:ext>
                  </a:extLst>
                </p:cNvPr>
                <p:cNvSpPr/>
                <p:nvPr/>
              </p:nvSpPr>
              <p:spPr>
                <a:xfrm>
                  <a:off x="6464710" y="1641750"/>
                  <a:ext cx="914400" cy="914400"/>
                </a:xfrm>
                <a:prstGeom prst="ellipse">
                  <a:avLst/>
                </a:prstGeom>
                <a:grpFill/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dirty="0"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25" name="椭圆 24">
                  <a:extLst>
                    <a:ext uri="{FF2B5EF4-FFF2-40B4-BE49-F238E27FC236}">
                      <a16:creationId xmlns:a16="http://schemas.microsoft.com/office/drawing/2014/main" id="{7E480705-38DA-4B2B-85E2-03AD3B6F4ADB}"/>
                    </a:ext>
                  </a:extLst>
                </p:cNvPr>
                <p:cNvSpPr/>
                <p:nvPr/>
              </p:nvSpPr>
              <p:spPr>
                <a:xfrm>
                  <a:off x="6464710" y="2971800"/>
                  <a:ext cx="914400" cy="914400"/>
                </a:xfrm>
                <a:prstGeom prst="ellipse">
                  <a:avLst/>
                </a:prstGeom>
                <a:grpFill/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dirty="0"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26" name="椭圆 25">
                  <a:extLst>
                    <a:ext uri="{FF2B5EF4-FFF2-40B4-BE49-F238E27FC236}">
                      <a16:creationId xmlns:a16="http://schemas.microsoft.com/office/drawing/2014/main" id="{47D252AB-E122-4C7A-835E-8E986EC4BA85}"/>
                    </a:ext>
                  </a:extLst>
                </p:cNvPr>
                <p:cNvSpPr/>
                <p:nvPr/>
              </p:nvSpPr>
              <p:spPr>
                <a:xfrm>
                  <a:off x="6464710" y="4301850"/>
                  <a:ext cx="914400" cy="914400"/>
                </a:xfrm>
                <a:prstGeom prst="ellipse">
                  <a:avLst/>
                </a:prstGeom>
                <a:grpFill/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dirty="0">
                    <a:ea typeface="微软雅黑" panose="020B0503020204020204" pitchFamily="34" charset="-122"/>
                  </a:endParaRPr>
                </a:p>
              </p:txBody>
            </p:sp>
          </p:grpSp>
          <p:cxnSp>
            <p:nvCxnSpPr>
              <p:cNvPr id="27" name="直接箭头连接符 26">
                <a:extLst>
                  <a:ext uri="{FF2B5EF4-FFF2-40B4-BE49-F238E27FC236}">
                    <a16:creationId xmlns:a16="http://schemas.microsoft.com/office/drawing/2014/main" id="{7776B7CE-DBEE-4E59-9735-F00FB84DB4F5}"/>
                  </a:ext>
                </a:extLst>
              </p:cNvPr>
              <p:cNvCxnSpPr>
                <a:cxnSpLocks/>
                <a:stCxn id="2" idx="6"/>
                <a:endCxn id="19" idx="2"/>
              </p:cNvCxnSpPr>
              <p:nvPr/>
            </p:nvCxnSpPr>
            <p:spPr>
              <a:xfrm>
                <a:off x="3264311" y="1432467"/>
                <a:ext cx="2217174" cy="676317"/>
              </a:xfrm>
              <a:prstGeom prst="straightConnector1">
                <a:avLst/>
              </a:prstGeom>
              <a:ln w="25400">
                <a:solidFill>
                  <a:srgbClr val="FF0000"/>
                </a:solidFill>
                <a:tailEnd type="stealth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直接箭头连接符 27">
                <a:extLst>
                  <a:ext uri="{FF2B5EF4-FFF2-40B4-BE49-F238E27FC236}">
                    <a16:creationId xmlns:a16="http://schemas.microsoft.com/office/drawing/2014/main" id="{20695828-1D83-4D34-BE8D-91A689DA0A93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234764" y="2255595"/>
                <a:ext cx="2246721" cy="310389"/>
              </a:xfrm>
              <a:prstGeom prst="straightConnector1">
                <a:avLst/>
              </a:prstGeom>
              <a:ln w="25400">
                <a:solidFill>
                  <a:srgbClr val="FF0000"/>
                </a:solidFill>
                <a:tailEnd type="stealth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直接箭头连接符 28">
                <a:extLst>
                  <a:ext uri="{FF2B5EF4-FFF2-40B4-BE49-F238E27FC236}">
                    <a16:creationId xmlns:a16="http://schemas.microsoft.com/office/drawing/2014/main" id="{C015AA0F-E3D2-4B1F-ABFF-E06CC79D60CE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234764" y="2346870"/>
                <a:ext cx="2284087" cy="1549163"/>
              </a:xfrm>
              <a:prstGeom prst="straightConnector1">
                <a:avLst/>
              </a:prstGeom>
              <a:ln w="25400">
                <a:solidFill>
                  <a:srgbClr val="FF0000"/>
                </a:solidFill>
                <a:tailEnd type="stealth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直接箭头连接符 32">
                <a:extLst>
                  <a:ext uri="{FF2B5EF4-FFF2-40B4-BE49-F238E27FC236}">
                    <a16:creationId xmlns:a16="http://schemas.microsoft.com/office/drawing/2014/main" id="{2BB47FEF-50E5-4622-8FC9-CA4BB5E10E03}"/>
                  </a:ext>
                </a:extLst>
              </p:cNvPr>
              <p:cNvCxnSpPr>
                <a:cxnSpLocks/>
                <a:stCxn id="17" idx="7"/>
                <a:endCxn id="19" idx="3"/>
              </p:cNvCxnSpPr>
              <p:nvPr/>
            </p:nvCxnSpPr>
            <p:spPr>
              <a:xfrm flipV="1">
                <a:off x="3130400" y="2432073"/>
                <a:ext cx="2484996" cy="2667256"/>
              </a:xfrm>
              <a:prstGeom prst="straightConnector1">
                <a:avLst/>
              </a:prstGeom>
              <a:ln w="25400">
                <a:solidFill>
                  <a:srgbClr val="FF0000"/>
                </a:solidFill>
                <a:tailEnd type="stealth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" name="直接箭头连接符 35">
                <a:extLst>
                  <a:ext uri="{FF2B5EF4-FFF2-40B4-BE49-F238E27FC236}">
                    <a16:creationId xmlns:a16="http://schemas.microsoft.com/office/drawing/2014/main" id="{204D0825-8ACF-465C-9E93-F055864856B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938685" y="1432467"/>
                <a:ext cx="0" cy="195201"/>
              </a:xfrm>
              <a:prstGeom prst="straightConnector1">
                <a:avLst/>
              </a:prstGeom>
              <a:ln w="25400">
                <a:solidFill>
                  <a:srgbClr val="FF0000"/>
                </a:solidFill>
                <a:tailEnd type="stealth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53" name="文本框 52">
                    <a:extLst>
                      <a:ext uri="{FF2B5EF4-FFF2-40B4-BE49-F238E27FC236}">
                        <a16:creationId xmlns:a16="http://schemas.microsoft.com/office/drawing/2014/main" id="{A4323858-DD99-4308-8628-202911A4770C}"/>
                      </a:ext>
                    </a:extLst>
                  </p:cNvPr>
                  <p:cNvSpPr txBox="1"/>
                  <p:nvPr/>
                </p:nvSpPr>
                <p:spPr>
                  <a:xfrm>
                    <a:off x="5757994" y="1032706"/>
                    <a:ext cx="361381" cy="369332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en-US" altLang="zh-CN" sz="24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2400" b="0" i="1" smtClean="0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en-US" altLang="zh-CN" sz="24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oMath>
                      </m:oMathPara>
                    </a14:m>
                    <a:endParaRPr lang="zh-CN" altLang="en-US" sz="2400" dirty="0">
                      <a:ea typeface="微软雅黑" panose="020B0503020204020204" pitchFamily="34" charset="-122"/>
                    </a:endParaRPr>
                  </a:p>
                </p:txBody>
              </p:sp>
            </mc:Choice>
            <mc:Fallback xmlns="">
              <p:sp>
                <p:nvSpPr>
                  <p:cNvPr id="53" name="文本框 52">
                    <a:extLst>
                      <a:ext uri="{FF2B5EF4-FFF2-40B4-BE49-F238E27FC236}">
                        <a16:creationId xmlns:a16="http://schemas.microsoft.com/office/drawing/2014/main" id="{A4323858-DD99-4308-8628-202911A4770C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757994" y="1032706"/>
                    <a:ext cx="361381" cy="369332"/>
                  </a:xfrm>
                  <a:prstGeom prst="rect">
                    <a:avLst/>
                  </a:prstGeom>
                  <a:blipFill>
                    <a:blip r:embed="rId8"/>
                    <a:stretch>
                      <a:fillRect l="-20339" r="-6780" b="-13115"/>
                    </a:stretch>
                  </a:blipFill>
                </p:spPr>
                <p:txBody>
                  <a:bodyPr/>
                  <a:lstStyle/>
                  <a:p>
                    <a:r>
                      <a:rPr lang="zh-CN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6" name="文本框 55">
                  <a:extLst>
                    <a:ext uri="{FF2B5EF4-FFF2-40B4-BE49-F238E27FC236}">
                      <a16:creationId xmlns:a16="http://schemas.microsoft.com/office/drawing/2014/main" id="{808C41DD-3C95-4661-8FDE-C639913A5D2A}"/>
                    </a:ext>
                  </a:extLst>
                </p:cNvPr>
                <p:cNvSpPr txBox="1"/>
                <p:nvPr/>
              </p:nvSpPr>
              <p:spPr>
                <a:xfrm>
                  <a:off x="2435115" y="1469095"/>
                  <a:ext cx="557076" cy="369332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altLang="zh-CN" sz="24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zh-CN" altLang="en-US" sz="2400" i="1">
                                <a:latin typeface="Cambria Math" panose="02040503050406030204" pitchFamily="18" charset="0"/>
                              </a:rPr>
                              <m:t>𝜔</m:t>
                            </m:r>
                          </m:e>
                          <m:sub>
                            <m:r>
                              <a:rPr lang="en-US" altLang="zh-CN" sz="2400" b="0" i="1" smtClean="0">
                                <a:latin typeface="Cambria Math" panose="02040503050406030204" pitchFamily="18" charset="0"/>
                              </a:rPr>
                              <m:t>11</m:t>
                            </m:r>
                          </m:sub>
                        </m:sSub>
                      </m:oMath>
                    </m:oMathPara>
                  </a14:m>
                  <a:endParaRPr lang="zh-CN" altLang="en-US" sz="2400" dirty="0">
                    <a:ea typeface="微软雅黑" panose="020B0503020204020204" pitchFamily="34" charset="-122"/>
                  </a:endParaRPr>
                </a:p>
              </p:txBody>
            </p:sp>
          </mc:Choice>
          <mc:Fallback xmlns="">
            <p:sp>
              <p:nvSpPr>
                <p:cNvPr id="56" name="文本框 55">
                  <a:extLst>
                    <a:ext uri="{FF2B5EF4-FFF2-40B4-BE49-F238E27FC236}">
                      <a16:creationId xmlns:a16="http://schemas.microsoft.com/office/drawing/2014/main" id="{808C41DD-3C95-4661-8FDE-C639913A5D2A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435115" y="1469095"/>
                  <a:ext cx="557076" cy="369332"/>
                </a:xfrm>
                <a:prstGeom prst="rect">
                  <a:avLst/>
                </a:prstGeom>
                <a:blipFill>
                  <a:blip r:embed="rId9"/>
                  <a:stretch>
                    <a:fillRect l="-6522" r="-3261" b="-13115"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7" name="文本框 56">
                  <a:extLst>
                    <a:ext uri="{FF2B5EF4-FFF2-40B4-BE49-F238E27FC236}">
                      <a16:creationId xmlns:a16="http://schemas.microsoft.com/office/drawing/2014/main" id="{6E18BA0F-DEBA-4C15-9184-1CCCBAF94A53}"/>
                    </a:ext>
                  </a:extLst>
                </p:cNvPr>
                <p:cNvSpPr txBox="1"/>
                <p:nvPr/>
              </p:nvSpPr>
              <p:spPr>
                <a:xfrm>
                  <a:off x="2435115" y="2254078"/>
                  <a:ext cx="557076" cy="369332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altLang="zh-CN" sz="24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zh-CN" altLang="en-US" sz="2400" i="1">
                                <a:latin typeface="Cambria Math" panose="02040503050406030204" pitchFamily="18" charset="0"/>
                              </a:rPr>
                              <m:t>𝜔</m:t>
                            </m:r>
                          </m:e>
                          <m:sub>
                            <m:r>
                              <a:rPr lang="en-US" altLang="zh-CN" sz="2400" b="0" i="1" smtClean="0">
                                <a:latin typeface="Cambria Math" panose="02040503050406030204" pitchFamily="18" charset="0"/>
                              </a:rPr>
                              <m:t>12</m:t>
                            </m:r>
                          </m:sub>
                        </m:sSub>
                      </m:oMath>
                    </m:oMathPara>
                  </a14:m>
                  <a:endParaRPr lang="zh-CN" altLang="en-US" sz="2400" dirty="0">
                    <a:ea typeface="微软雅黑" panose="020B0503020204020204" pitchFamily="34" charset="-122"/>
                  </a:endParaRPr>
                </a:p>
              </p:txBody>
            </p:sp>
          </mc:Choice>
          <mc:Fallback xmlns="">
            <p:sp>
              <p:nvSpPr>
                <p:cNvPr id="57" name="文本框 56">
                  <a:extLst>
                    <a:ext uri="{FF2B5EF4-FFF2-40B4-BE49-F238E27FC236}">
                      <a16:creationId xmlns:a16="http://schemas.microsoft.com/office/drawing/2014/main" id="{6E18BA0F-DEBA-4C15-9184-1CCCBAF94A53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435115" y="2254078"/>
                  <a:ext cx="557076" cy="369332"/>
                </a:xfrm>
                <a:prstGeom prst="rect">
                  <a:avLst/>
                </a:prstGeom>
                <a:blipFill>
                  <a:blip r:embed="rId10"/>
                  <a:stretch>
                    <a:fillRect l="-6522" r="-3261" b="-15000"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8" name="文本框 57">
                  <a:extLst>
                    <a:ext uri="{FF2B5EF4-FFF2-40B4-BE49-F238E27FC236}">
                      <a16:creationId xmlns:a16="http://schemas.microsoft.com/office/drawing/2014/main" id="{10138095-638F-42C2-AAB1-A5DDDFC2AB34}"/>
                    </a:ext>
                  </a:extLst>
                </p:cNvPr>
                <p:cNvSpPr txBox="1"/>
                <p:nvPr/>
              </p:nvSpPr>
              <p:spPr>
                <a:xfrm>
                  <a:off x="2435115" y="2975970"/>
                  <a:ext cx="557076" cy="369332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altLang="zh-CN" sz="24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zh-CN" altLang="en-US" sz="2400" i="1">
                                <a:latin typeface="Cambria Math" panose="02040503050406030204" pitchFamily="18" charset="0"/>
                              </a:rPr>
                              <m:t>𝜔</m:t>
                            </m:r>
                          </m:e>
                          <m:sub>
                            <m:r>
                              <a:rPr lang="en-US" altLang="zh-CN" sz="2400" b="0" i="1" smtClean="0">
                                <a:latin typeface="Cambria Math" panose="02040503050406030204" pitchFamily="18" charset="0"/>
                              </a:rPr>
                              <m:t>13</m:t>
                            </m:r>
                          </m:sub>
                        </m:sSub>
                      </m:oMath>
                    </m:oMathPara>
                  </a14:m>
                  <a:endParaRPr lang="zh-CN" altLang="en-US" sz="2400" dirty="0">
                    <a:ea typeface="微软雅黑" panose="020B0503020204020204" pitchFamily="34" charset="-122"/>
                  </a:endParaRPr>
                </a:p>
              </p:txBody>
            </p:sp>
          </mc:Choice>
          <mc:Fallback xmlns="">
            <p:sp>
              <p:nvSpPr>
                <p:cNvPr id="58" name="文本框 57">
                  <a:extLst>
                    <a:ext uri="{FF2B5EF4-FFF2-40B4-BE49-F238E27FC236}">
                      <a16:creationId xmlns:a16="http://schemas.microsoft.com/office/drawing/2014/main" id="{10138095-638F-42C2-AAB1-A5DDDFC2AB34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435115" y="2975970"/>
                  <a:ext cx="557076" cy="369332"/>
                </a:xfrm>
                <a:prstGeom prst="rect">
                  <a:avLst/>
                </a:prstGeom>
                <a:blipFill>
                  <a:blip r:embed="rId11"/>
                  <a:stretch>
                    <a:fillRect l="-6522" r="-3261" b="-13115"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9" name="文本框 58">
                  <a:extLst>
                    <a:ext uri="{FF2B5EF4-FFF2-40B4-BE49-F238E27FC236}">
                      <a16:creationId xmlns:a16="http://schemas.microsoft.com/office/drawing/2014/main" id="{B558E7E8-317F-428A-8A52-4FC27C84E1D5}"/>
                    </a:ext>
                  </a:extLst>
                </p:cNvPr>
                <p:cNvSpPr txBox="1"/>
                <p:nvPr/>
              </p:nvSpPr>
              <p:spPr>
                <a:xfrm>
                  <a:off x="2435115" y="4347572"/>
                  <a:ext cx="557076" cy="369332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altLang="zh-CN" sz="24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zh-CN" altLang="en-US" sz="2400" i="1">
                                <a:latin typeface="Cambria Math" panose="02040503050406030204" pitchFamily="18" charset="0"/>
                              </a:rPr>
                              <m:t>𝜔</m:t>
                            </m:r>
                          </m:e>
                          <m:sub>
                            <m:r>
                              <a:rPr lang="en-US" altLang="zh-CN" sz="2400" b="0" i="1" smtClean="0">
                                <a:latin typeface="Cambria Math" panose="02040503050406030204" pitchFamily="18" charset="0"/>
                              </a:rPr>
                              <m:t>14</m:t>
                            </m:r>
                          </m:sub>
                        </m:sSub>
                      </m:oMath>
                    </m:oMathPara>
                  </a14:m>
                  <a:endParaRPr lang="zh-CN" altLang="en-US" sz="2400" dirty="0">
                    <a:ea typeface="微软雅黑" panose="020B0503020204020204" pitchFamily="34" charset="-122"/>
                  </a:endParaRPr>
                </a:p>
              </p:txBody>
            </p:sp>
          </mc:Choice>
          <mc:Fallback xmlns="">
            <p:sp>
              <p:nvSpPr>
                <p:cNvPr id="59" name="文本框 58">
                  <a:extLst>
                    <a:ext uri="{FF2B5EF4-FFF2-40B4-BE49-F238E27FC236}">
                      <a16:creationId xmlns:a16="http://schemas.microsoft.com/office/drawing/2014/main" id="{B558E7E8-317F-428A-8A52-4FC27C84E1D5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435115" y="4347572"/>
                  <a:ext cx="557076" cy="369332"/>
                </a:xfrm>
                <a:prstGeom prst="rect">
                  <a:avLst/>
                </a:prstGeom>
                <a:blipFill>
                  <a:blip r:embed="rId12"/>
                  <a:stretch>
                    <a:fillRect l="-6522" r="-3261" b="-13115"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5" name="文本框 34">
                <a:extLst>
                  <a:ext uri="{FF2B5EF4-FFF2-40B4-BE49-F238E27FC236}">
                    <a16:creationId xmlns:a16="http://schemas.microsoft.com/office/drawing/2014/main" id="{D58ED0DE-46D9-434A-8438-1E504B68ABF4}"/>
                  </a:ext>
                </a:extLst>
              </p:cNvPr>
              <p:cNvSpPr txBox="1"/>
              <p:nvPr/>
            </p:nvSpPr>
            <p:spPr>
              <a:xfrm>
                <a:off x="914400" y="6324256"/>
                <a:ext cx="4698442" cy="36933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altLang="zh-CN" sz="2400" i="1" dirty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zh-CN" altLang="en-US" sz="2400" i="1">
                              <a:latin typeface="Cambria Math" panose="02040503050406030204" pitchFamily="18" charset="0"/>
                            </a:rPr>
                            <m:t>𝜔</m:t>
                          </m:r>
                        </m:e>
                        <m:sub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11</m:t>
                          </m:r>
                        </m:sub>
                      </m:sSub>
                      <m:sSub>
                        <m:sSubPr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altLang="zh-CN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zh-CN" altLang="en-US" sz="2400" i="1">
                              <a:latin typeface="Cambria Math" panose="02040503050406030204" pitchFamily="18" charset="0"/>
                            </a:rPr>
                            <m:t>𝜔</m:t>
                          </m:r>
                        </m:e>
                        <m:sub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1</m:t>
                          </m:r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altLang="zh-CN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zh-CN" altLang="en-US" sz="2400" i="1">
                              <a:latin typeface="Cambria Math" panose="02040503050406030204" pitchFamily="18" charset="0"/>
                            </a:rPr>
                            <m:t>𝜔</m:t>
                          </m:r>
                        </m:e>
                        <m:sub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1</m:t>
                          </m:r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sSub>
                        <m:sSubPr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en-US" altLang="zh-CN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altLang="zh-CN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b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zh-CN" altLang="en-US" sz="2400" dirty="0">
                  <a:ea typeface="微软雅黑" panose="020B0503020204020204" pitchFamily="34" charset="-122"/>
                </a:endParaRPr>
              </a:p>
            </p:txBody>
          </p:sp>
        </mc:Choice>
        <mc:Fallback xmlns="">
          <p:sp>
            <p:nvSpPr>
              <p:cNvPr id="35" name="文本框 34">
                <a:extLst>
                  <a:ext uri="{FF2B5EF4-FFF2-40B4-BE49-F238E27FC236}">
                    <a16:creationId xmlns:a16="http://schemas.microsoft.com/office/drawing/2014/main" id="{D58ED0DE-46D9-434A-8438-1E504B68ABF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4400" y="6324256"/>
                <a:ext cx="4698442" cy="369332"/>
              </a:xfrm>
              <a:prstGeom prst="rect">
                <a:avLst/>
              </a:prstGeom>
              <a:blipFill>
                <a:blip r:embed="rId13"/>
                <a:stretch>
                  <a:fillRect b="-13115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7" name="文本框 36">
            <a:extLst>
              <a:ext uri="{FF2B5EF4-FFF2-40B4-BE49-F238E27FC236}">
                <a16:creationId xmlns:a16="http://schemas.microsoft.com/office/drawing/2014/main" id="{FB72EFC9-D561-41FE-9BF0-B7B6F41706C2}"/>
              </a:ext>
            </a:extLst>
          </p:cNvPr>
          <p:cNvSpPr txBox="1"/>
          <p:nvPr/>
        </p:nvSpPr>
        <p:spPr>
          <a:xfrm>
            <a:off x="359911" y="65112"/>
            <a:ext cx="76135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altLang="zh-CN" sz="3200" b="1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4. </a:t>
            </a:r>
            <a:r>
              <a:rPr lang="zh-CN" altLang="en-US" sz="3200" b="1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多类别逻辑回归的表示</a:t>
            </a:r>
            <a:endParaRPr lang="en-CA" altLang="zh-CN" sz="3200" b="1" dirty="0">
              <a:solidFill>
                <a:srgbClr val="0A05D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38" name="直接连接符 37">
            <a:extLst>
              <a:ext uri="{FF2B5EF4-FFF2-40B4-BE49-F238E27FC236}">
                <a16:creationId xmlns:a16="http://schemas.microsoft.com/office/drawing/2014/main" id="{96F72E0E-F6A0-43E2-853A-D12BB398536A}"/>
              </a:ext>
            </a:extLst>
          </p:cNvPr>
          <p:cNvCxnSpPr>
            <a:cxnSpLocks/>
          </p:cNvCxnSpPr>
          <p:nvPr/>
        </p:nvCxnSpPr>
        <p:spPr>
          <a:xfrm>
            <a:off x="0" y="695771"/>
            <a:ext cx="12192000" cy="0"/>
          </a:xfrm>
          <a:prstGeom prst="line">
            <a:avLst/>
          </a:prstGeom>
          <a:ln w="50800">
            <a:gradFill flip="none" rotWithShape="1">
              <a:gsLst>
                <a:gs pos="0">
                  <a:srgbClr val="0000FF"/>
                </a:gs>
                <a:gs pos="100000">
                  <a:srgbClr val="A5D0FF"/>
                </a:gs>
              </a:gsLst>
              <a:lin ang="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4070781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417556D3-D139-4A7D-AA99-0C90272222B6}"/>
              </a:ext>
            </a:extLst>
          </p:cNvPr>
          <p:cNvGrpSpPr/>
          <p:nvPr/>
        </p:nvGrpSpPr>
        <p:grpSpPr>
          <a:xfrm>
            <a:off x="914400" y="1188720"/>
            <a:ext cx="7305366" cy="4904551"/>
            <a:chOff x="914400" y="1188720"/>
            <a:chExt cx="7305366" cy="4904551"/>
          </a:xfrm>
        </p:grpSpPr>
        <p:grpSp>
          <p:nvGrpSpPr>
            <p:cNvPr id="59" name="组合 58">
              <a:extLst>
                <a:ext uri="{FF2B5EF4-FFF2-40B4-BE49-F238E27FC236}">
                  <a16:creationId xmlns:a16="http://schemas.microsoft.com/office/drawing/2014/main" id="{BF4E06AF-E972-4D93-8E1E-074D8DA3FBA6}"/>
                </a:ext>
              </a:extLst>
            </p:cNvPr>
            <p:cNvGrpSpPr/>
            <p:nvPr/>
          </p:nvGrpSpPr>
          <p:grpSpPr>
            <a:xfrm>
              <a:off x="914400" y="1188720"/>
              <a:ext cx="7305366" cy="4904551"/>
              <a:chOff x="2349911" y="975267"/>
              <a:chExt cx="7305366" cy="4904551"/>
            </a:xfrm>
          </p:grpSpPr>
          <p:grpSp>
            <p:nvGrpSpPr>
              <p:cNvPr id="23" name="组合 22">
                <a:extLst>
                  <a:ext uri="{FF2B5EF4-FFF2-40B4-BE49-F238E27FC236}">
                    <a16:creationId xmlns:a16="http://schemas.microsoft.com/office/drawing/2014/main" id="{16C61F95-C241-4970-8511-E97A07F88D5A}"/>
                  </a:ext>
                </a:extLst>
              </p:cNvPr>
              <p:cNvGrpSpPr/>
              <p:nvPr/>
            </p:nvGrpSpPr>
            <p:grpSpPr>
              <a:xfrm>
                <a:off x="8740877" y="1651584"/>
                <a:ext cx="914400" cy="3574500"/>
                <a:chOff x="6464710" y="1641750"/>
                <a:chExt cx="914400" cy="3574500"/>
              </a:xfrm>
              <a:solidFill>
                <a:srgbClr val="DED5FF"/>
              </a:solidFill>
            </p:grpSpPr>
            <p:sp>
              <p:nvSpPr>
                <p:cNvPr id="24" name="椭圆 23">
                  <a:extLst>
                    <a:ext uri="{FF2B5EF4-FFF2-40B4-BE49-F238E27FC236}">
                      <a16:creationId xmlns:a16="http://schemas.microsoft.com/office/drawing/2014/main" id="{EC2BE999-14B1-4812-92F9-A5310AD117D8}"/>
                    </a:ext>
                  </a:extLst>
                </p:cNvPr>
                <p:cNvSpPr/>
                <p:nvPr/>
              </p:nvSpPr>
              <p:spPr>
                <a:xfrm>
                  <a:off x="6464710" y="1641750"/>
                  <a:ext cx="914400" cy="914400"/>
                </a:xfrm>
                <a:prstGeom prst="ellipse">
                  <a:avLst/>
                </a:prstGeom>
                <a:grpFill/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dirty="0"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25" name="椭圆 24">
                  <a:extLst>
                    <a:ext uri="{FF2B5EF4-FFF2-40B4-BE49-F238E27FC236}">
                      <a16:creationId xmlns:a16="http://schemas.microsoft.com/office/drawing/2014/main" id="{7E480705-38DA-4B2B-85E2-03AD3B6F4ADB}"/>
                    </a:ext>
                  </a:extLst>
                </p:cNvPr>
                <p:cNvSpPr/>
                <p:nvPr/>
              </p:nvSpPr>
              <p:spPr>
                <a:xfrm>
                  <a:off x="6464710" y="2971800"/>
                  <a:ext cx="914400" cy="914400"/>
                </a:xfrm>
                <a:prstGeom prst="ellipse">
                  <a:avLst/>
                </a:prstGeom>
                <a:grpFill/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dirty="0"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26" name="椭圆 25">
                  <a:extLst>
                    <a:ext uri="{FF2B5EF4-FFF2-40B4-BE49-F238E27FC236}">
                      <a16:creationId xmlns:a16="http://schemas.microsoft.com/office/drawing/2014/main" id="{47D252AB-E122-4C7A-835E-8E986EC4BA85}"/>
                    </a:ext>
                  </a:extLst>
                </p:cNvPr>
                <p:cNvSpPr/>
                <p:nvPr/>
              </p:nvSpPr>
              <p:spPr>
                <a:xfrm>
                  <a:off x="6464710" y="4301850"/>
                  <a:ext cx="914400" cy="914400"/>
                </a:xfrm>
                <a:prstGeom prst="ellipse">
                  <a:avLst/>
                </a:prstGeom>
                <a:grpFill/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dirty="0">
                    <a:ea typeface="微软雅黑" panose="020B0503020204020204" pitchFamily="34" charset="-122"/>
                  </a:endParaRPr>
                </a:p>
              </p:txBody>
            </p:sp>
          </p:grpSp>
          <p:cxnSp>
            <p:nvCxnSpPr>
              <p:cNvPr id="27" name="直接箭头连接符 26">
                <a:extLst>
                  <a:ext uri="{FF2B5EF4-FFF2-40B4-BE49-F238E27FC236}">
                    <a16:creationId xmlns:a16="http://schemas.microsoft.com/office/drawing/2014/main" id="{7776B7CE-DBEE-4E59-9735-F00FB84DB4F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264311" y="1432467"/>
                <a:ext cx="2217174" cy="676317"/>
              </a:xfrm>
              <a:prstGeom prst="straightConnector1">
                <a:avLst/>
              </a:prstGeom>
              <a:ln w="25400">
                <a:solidFill>
                  <a:srgbClr val="0000FF"/>
                </a:solidFill>
                <a:tailEnd type="stealth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直接箭头连接符 27">
                <a:extLst>
                  <a:ext uri="{FF2B5EF4-FFF2-40B4-BE49-F238E27FC236}">
                    <a16:creationId xmlns:a16="http://schemas.microsoft.com/office/drawing/2014/main" id="{20695828-1D83-4D34-BE8D-91A689DA0A93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264311" y="2255595"/>
                <a:ext cx="2217174" cy="329358"/>
              </a:xfrm>
              <a:prstGeom prst="straightConnector1">
                <a:avLst/>
              </a:prstGeom>
              <a:ln w="25400">
                <a:solidFill>
                  <a:srgbClr val="0000FF"/>
                </a:solidFill>
                <a:tailEnd type="stealth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直接箭头连接符 28">
                <a:extLst>
                  <a:ext uri="{FF2B5EF4-FFF2-40B4-BE49-F238E27FC236}">
                    <a16:creationId xmlns:a16="http://schemas.microsoft.com/office/drawing/2014/main" id="{C015AA0F-E3D2-4B1F-ABFF-E06CC79D60CE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234764" y="2346870"/>
                <a:ext cx="2284087" cy="1549163"/>
              </a:xfrm>
              <a:prstGeom prst="straightConnector1">
                <a:avLst/>
              </a:prstGeom>
              <a:ln w="25400">
                <a:solidFill>
                  <a:srgbClr val="0000FF"/>
                </a:solidFill>
                <a:tailEnd type="stealth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直接箭头连接符 32">
                <a:extLst>
                  <a:ext uri="{FF2B5EF4-FFF2-40B4-BE49-F238E27FC236}">
                    <a16:creationId xmlns:a16="http://schemas.microsoft.com/office/drawing/2014/main" id="{2BB47FEF-50E5-4622-8FC9-CA4BB5E10E03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130400" y="2432073"/>
                <a:ext cx="2484996" cy="2667256"/>
              </a:xfrm>
              <a:prstGeom prst="straightConnector1">
                <a:avLst/>
              </a:prstGeom>
              <a:ln w="25400">
                <a:solidFill>
                  <a:srgbClr val="0000FF"/>
                </a:solidFill>
                <a:tailEnd type="stealth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" name="直接箭头连接符 35">
                <a:extLst>
                  <a:ext uri="{FF2B5EF4-FFF2-40B4-BE49-F238E27FC236}">
                    <a16:creationId xmlns:a16="http://schemas.microsoft.com/office/drawing/2014/main" id="{204D0825-8ACF-465C-9E93-F055864856B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938685" y="1402038"/>
                <a:ext cx="0" cy="225630"/>
              </a:xfrm>
              <a:prstGeom prst="straightConnector1">
                <a:avLst/>
              </a:prstGeom>
              <a:ln w="25400">
                <a:solidFill>
                  <a:srgbClr val="0000FF"/>
                </a:solidFill>
                <a:tailEnd type="stealth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直接箭头连接符 29">
                <a:extLst>
                  <a:ext uri="{FF2B5EF4-FFF2-40B4-BE49-F238E27FC236}">
                    <a16:creationId xmlns:a16="http://schemas.microsoft.com/office/drawing/2014/main" id="{9636E2E2-AC31-42E3-BCCB-65956B3668F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230854" y="1651584"/>
                <a:ext cx="2250631" cy="1568133"/>
              </a:xfrm>
              <a:prstGeom prst="straightConnector1">
                <a:avLst/>
              </a:prstGeom>
              <a:ln w="25400">
                <a:solidFill>
                  <a:srgbClr val="FF0000"/>
                </a:solidFill>
                <a:tailEnd type="stealth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直接箭头连接符 30">
                <a:extLst>
                  <a:ext uri="{FF2B5EF4-FFF2-40B4-BE49-F238E27FC236}">
                    <a16:creationId xmlns:a16="http://schemas.microsoft.com/office/drawing/2014/main" id="{43DDE8C5-3495-4C90-A0F4-27C40A1C519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264311" y="2762517"/>
                <a:ext cx="2217174" cy="676317"/>
              </a:xfrm>
              <a:prstGeom prst="straightConnector1">
                <a:avLst/>
              </a:prstGeom>
              <a:ln w="25400">
                <a:solidFill>
                  <a:srgbClr val="FF0000"/>
                </a:solidFill>
                <a:tailEnd type="stealth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直接箭头连接符 31">
                <a:extLst>
                  <a:ext uri="{FF2B5EF4-FFF2-40B4-BE49-F238E27FC236}">
                    <a16:creationId xmlns:a16="http://schemas.microsoft.com/office/drawing/2014/main" id="{A5B72730-F4C5-463E-AF7C-75B91E4D1F41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264311" y="3549445"/>
                <a:ext cx="2217174" cy="543122"/>
              </a:xfrm>
              <a:prstGeom prst="straightConnector1">
                <a:avLst/>
              </a:prstGeom>
              <a:ln w="25400">
                <a:solidFill>
                  <a:srgbClr val="FF0000"/>
                </a:solidFill>
                <a:tailEnd type="stealth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直接箭头连接符 34">
                <a:extLst>
                  <a:ext uri="{FF2B5EF4-FFF2-40B4-BE49-F238E27FC236}">
                    <a16:creationId xmlns:a16="http://schemas.microsoft.com/office/drawing/2014/main" id="{FBF4043A-7FDB-4366-AF4D-53FD164B371B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230854" y="3657951"/>
                <a:ext cx="2280178" cy="1624848"/>
              </a:xfrm>
              <a:prstGeom prst="straightConnector1">
                <a:avLst/>
              </a:prstGeom>
              <a:ln w="25400">
                <a:solidFill>
                  <a:srgbClr val="FF0000"/>
                </a:solidFill>
                <a:tailEnd type="stealth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" name="直接箭头连接符 37">
                <a:extLst>
                  <a:ext uri="{FF2B5EF4-FFF2-40B4-BE49-F238E27FC236}">
                    <a16:creationId xmlns:a16="http://schemas.microsoft.com/office/drawing/2014/main" id="{C4CB21C2-4337-472F-8ACC-569DAEA6899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925910" y="2762517"/>
                <a:ext cx="0" cy="205587"/>
              </a:xfrm>
              <a:prstGeom prst="straightConnector1">
                <a:avLst/>
              </a:prstGeom>
              <a:ln w="25400">
                <a:solidFill>
                  <a:srgbClr val="FF0000"/>
                </a:solidFill>
                <a:tailEnd type="stealth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47" name="组合 46">
                <a:extLst>
                  <a:ext uri="{FF2B5EF4-FFF2-40B4-BE49-F238E27FC236}">
                    <a16:creationId xmlns:a16="http://schemas.microsoft.com/office/drawing/2014/main" id="{513D518D-0D8D-4E9D-9474-F78FD7129A88}"/>
                  </a:ext>
                </a:extLst>
              </p:cNvPr>
              <p:cNvGrpSpPr/>
              <p:nvPr/>
            </p:nvGrpSpPr>
            <p:grpSpPr>
              <a:xfrm>
                <a:off x="2349911" y="975267"/>
                <a:ext cx="914400" cy="4904551"/>
                <a:chOff x="2290917" y="1330345"/>
                <a:chExt cx="914400" cy="4904551"/>
              </a:xfrm>
            </p:grpSpPr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48" name="椭圆 47">
                      <a:extLst>
                        <a:ext uri="{FF2B5EF4-FFF2-40B4-BE49-F238E27FC236}">
                          <a16:creationId xmlns:a16="http://schemas.microsoft.com/office/drawing/2014/main" id="{B6185E6F-75ED-4D36-8B53-91E982BB4B4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290917" y="1330345"/>
                      <a:ext cx="914400" cy="914400"/>
                    </a:xfrm>
                    <a:prstGeom prst="ellipse">
                      <a:avLst/>
                    </a:prstGeom>
                    <a:solidFill>
                      <a:srgbClr val="FFFF94"/>
                    </a:solidFill>
                    <a:ln w="38100"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sSub>
                              <m:sSubPr>
                                <m:ctrlPr>
                                  <a:rPr lang="en-US" altLang="zh-CN" sz="320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zh-CN" sz="32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altLang="zh-CN" sz="32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</m:oMath>
                        </m:oMathPara>
                      </a14:m>
                      <a:endParaRPr lang="zh-CN" altLang="en-US" sz="3200" dirty="0">
                        <a:solidFill>
                          <a:schemeClr val="tx1"/>
                        </a:solidFill>
                        <a:ea typeface="微软雅黑" panose="020B0503020204020204" pitchFamily="34" charset="-122"/>
                      </a:endParaRPr>
                    </a:p>
                  </p:txBody>
                </p:sp>
              </mc:Choice>
              <mc:Fallback xmlns="">
                <p:sp>
                  <p:nvSpPr>
                    <p:cNvPr id="48" name="椭圆 47">
                      <a:extLst>
                        <a:ext uri="{FF2B5EF4-FFF2-40B4-BE49-F238E27FC236}">
                          <a16:creationId xmlns:a16="http://schemas.microsoft.com/office/drawing/2014/main" id="{B6185E6F-75ED-4D36-8B53-91E982BB4B41}"/>
                        </a:ext>
                      </a:extLst>
                    </p:cNvPr>
                    <p:cNvSpPr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2290917" y="1330345"/>
                      <a:ext cx="914400" cy="914400"/>
                    </a:xfrm>
                    <a:prstGeom prst="ellipse">
                      <a:avLst/>
                    </a:prstGeom>
                    <a:blipFill>
                      <a:blip r:embed="rId3"/>
                      <a:stretch>
                        <a:fillRect/>
                      </a:stretch>
                    </a:blipFill>
                    <a:ln w="38100">
                      <a:solidFill>
                        <a:schemeClr val="tx1"/>
                      </a:solidFill>
                    </a:ln>
                  </p:spPr>
                  <p:txBody>
                    <a:bodyPr/>
                    <a:lstStyle/>
                    <a:p>
                      <a:r>
                        <a:rPr lang="zh-CN" alt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49" name="椭圆 48">
                      <a:extLst>
                        <a:ext uri="{FF2B5EF4-FFF2-40B4-BE49-F238E27FC236}">
                          <a16:creationId xmlns:a16="http://schemas.microsoft.com/office/drawing/2014/main" id="{5BB65AA2-122A-4435-9AB8-791BD895450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290917" y="2660395"/>
                      <a:ext cx="914400" cy="914400"/>
                    </a:xfrm>
                    <a:prstGeom prst="ellipse">
                      <a:avLst/>
                    </a:prstGeom>
                    <a:solidFill>
                      <a:srgbClr val="FFFF94"/>
                    </a:solidFill>
                    <a:ln w="38100"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sSub>
                              <m:sSubPr>
                                <m:ctrlPr>
                                  <a:rPr lang="en-US" altLang="zh-CN" sz="320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zh-CN" sz="3200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altLang="zh-CN" sz="32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</m:oMath>
                        </m:oMathPara>
                      </a14:m>
                      <a:endParaRPr lang="zh-CN" altLang="en-US" sz="3200" dirty="0">
                        <a:solidFill>
                          <a:schemeClr val="tx1"/>
                        </a:solidFill>
                        <a:ea typeface="微软雅黑" panose="020B0503020204020204" pitchFamily="34" charset="-122"/>
                      </a:endParaRPr>
                    </a:p>
                  </p:txBody>
                </p:sp>
              </mc:Choice>
              <mc:Fallback xmlns="">
                <p:sp>
                  <p:nvSpPr>
                    <p:cNvPr id="49" name="椭圆 48">
                      <a:extLst>
                        <a:ext uri="{FF2B5EF4-FFF2-40B4-BE49-F238E27FC236}">
                          <a16:creationId xmlns:a16="http://schemas.microsoft.com/office/drawing/2014/main" id="{5BB65AA2-122A-4435-9AB8-791BD895450D}"/>
                        </a:ext>
                      </a:extLst>
                    </p:cNvPr>
                    <p:cNvSpPr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2290917" y="2660395"/>
                      <a:ext cx="914400" cy="914400"/>
                    </a:xfrm>
                    <a:prstGeom prst="ellipse">
                      <a:avLst/>
                    </a:prstGeom>
                    <a:blipFill>
                      <a:blip r:embed="rId4"/>
                      <a:stretch>
                        <a:fillRect/>
                      </a:stretch>
                    </a:blipFill>
                    <a:ln w="38100">
                      <a:solidFill>
                        <a:schemeClr val="tx1"/>
                      </a:solidFill>
                    </a:ln>
                  </p:spPr>
                  <p:txBody>
                    <a:bodyPr/>
                    <a:lstStyle/>
                    <a:p>
                      <a:r>
                        <a:rPr lang="zh-CN" alt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50" name="椭圆 49">
                      <a:extLst>
                        <a:ext uri="{FF2B5EF4-FFF2-40B4-BE49-F238E27FC236}">
                          <a16:creationId xmlns:a16="http://schemas.microsoft.com/office/drawing/2014/main" id="{CC7249BE-49F6-409A-999D-F622AB22E98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290917" y="3990445"/>
                      <a:ext cx="914400" cy="914400"/>
                    </a:xfrm>
                    <a:prstGeom prst="ellipse">
                      <a:avLst/>
                    </a:prstGeom>
                    <a:solidFill>
                      <a:srgbClr val="FFFF94"/>
                    </a:solidFill>
                    <a:ln w="38100"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sSub>
                              <m:sSubPr>
                                <m:ctrlPr>
                                  <a:rPr lang="en-US" altLang="zh-CN" sz="320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zh-CN" sz="3200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altLang="zh-CN" sz="32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sub>
                            </m:sSub>
                          </m:oMath>
                        </m:oMathPara>
                      </a14:m>
                      <a:endParaRPr lang="zh-CN" altLang="en-US" sz="3200" dirty="0">
                        <a:solidFill>
                          <a:schemeClr val="tx1"/>
                        </a:solidFill>
                        <a:ea typeface="微软雅黑" panose="020B0503020204020204" pitchFamily="34" charset="-122"/>
                      </a:endParaRPr>
                    </a:p>
                  </p:txBody>
                </p:sp>
              </mc:Choice>
              <mc:Fallback xmlns="">
                <p:sp>
                  <p:nvSpPr>
                    <p:cNvPr id="50" name="椭圆 49">
                      <a:extLst>
                        <a:ext uri="{FF2B5EF4-FFF2-40B4-BE49-F238E27FC236}">
                          <a16:creationId xmlns:a16="http://schemas.microsoft.com/office/drawing/2014/main" id="{CC7249BE-49F6-409A-999D-F622AB22E981}"/>
                        </a:ext>
                      </a:extLst>
                    </p:cNvPr>
                    <p:cNvSpPr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2290917" y="3990445"/>
                      <a:ext cx="914400" cy="914400"/>
                    </a:xfrm>
                    <a:prstGeom prst="ellipse">
                      <a:avLst/>
                    </a:prstGeom>
                    <a:blipFill>
                      <a:blip r:embed="rId5"/>
                      <a:stretch>
                        <a:fillRect/>
                      </a:stretch>
                    </a:blipFill>
                    <a:ln w="38100">
                      <a:solidFill>
                        <a:schemeClr val="tx1"/>
                      </a:solidFill>
                    </a:ln>
                  </p:spPr>
                  <p:txBody>
                    <a:bodyPr/>
                    <a:lstStyle/>
                    <a:p>
                      <a:r>
                        <a:rPr lang="zh-CN" alt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51" name="椭圆 50">
                      <a:extLst>
                        <a:ext uri="{FF2B5EF4-FFF2-40B4-BE49-F238E27FC236}">
                          <a16:creationId xmlns:a16="http://schemas.microsoft.com/office/drawing/2014/main" id="{212ECEFE-A35D-47A5-A0DD-B88D727992B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290917" y="5320496"/>
                      <a:ext cx="914400" cy="914400"/>
                    </a:xfrm>
                    <a:prstGeom prst="ellipse">
                      <a:avLst/>
                    </a:prstGeom>
                    <a:solidFill>
                      <a:srgbClr val="FFFF94"/>
                    </a:solidFill>
                    <a:ln w="38100"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sSub>
                              <m:sSubPr>
                                <m:ctrlPr>
                                  <a:rPr lang="en-US" altLang="zh-CN" sz="320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zh-CN" sz="3200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altLang="zh-CN" sz="32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4</m:t>
                                </m:r>
                              </m:sub>
                            </m:sSub>
                          </m:oMath>
                        </m:oMathPara>
                      </a14:m>
                      <a:endParaRPr lang="zh-CN" altLang="en-US" sz="3200" dirty="0">
                        <a:solidFill>
                          <a:schemeClr val="tx1"/>
                        </a:solidFill>
                        <a:ea typeface="微软雅黑" panose="020B0503020204020204" pitchFamily="34" charset="-122"/>
                      </a:endParaRPr>
                    </a:p>
                  </p:txBody>
                </p:sp>
              </mc:Choice>
              <mc:Fallback xmlns="">
                <p:sp>
                  <p:nvSpPr>
                    <p:cNvPr id="51" name="椭圆 50">
                      <a:extLst>
                        <a:ext uri="{FF2B5EF4-FFF2-40B4-BE49-F238E27FC236}">
                          <a16:creationId xmlns:a16="http://schemas.microsoft.com/office/drawing/2014/main" id="{212ECEFE-A35D-47A5-A0DD-B88D727992B6}"/>
                        </a:ext>
                      </a:extLst>
                    </p:cNvPr>
                    <p:cNvSpPr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2290917" y="5320496"/>
                      <a:ext cx="914400" cy="914400"/>
                    </a:xfrm>
                    <a:prstGeom prst="ellipse">
                      <a:avLst/>
                    </a:prstGeom>
                    <a:blipFill>
                      <a:blip r:embed="rId6"/>
                      <a:stretch>
                        <a:fillRect/>
                      </a:stretch>
                    </a:blipFill>
                    <a:ln w="38100">
                      <a:solidFill>
                        <a:schemeClr val="tx1"/>
                      </a:solidFill>
                    </a:ln>
                  </p:spPr>
                  <p:txBody>
                    <a:bodyPr/>
                    <a:lstStyle/>
                    <a:p>
                      <a:r>
                        <a:rPr lang="zh-CN" alt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</p:grpSp>
          <p:grpSp>
            <p:nvGrpSpPr>
              <p:cNvPr id="52" name="组合 51">
                <a:extLst>
                  <a:ext uri="{FF2B5EF4-FFF2-40B4-BE49-F238E27FC236}">
                    <a16:creationId xmlns:a16="http://schemas.microsoft.com/office/drawing/2014/main" id="{F47791B0-5FFC-4EDD-BF52-C4F55F3BF930}"/>
                  </a:ext>
                </a:extLst>
              </p:cNvPr>
              <p:cNvGrpSpPr/>
              <p:nvPr/>
            </p:nvGrpSpPr>
            <p:grpSpPr>
              <a:xfrm>
                <a:off x="5481485" y="1651584"/>
                <a:ext cx="914400" cy="3574500"/>
                <a:chOff x="6464710" y="1641750"/>
                <a:chExt cx="914400" cy="3574500"/>
              </a:xfrm>
              <a:solidFill>
                <a:srgbClr val="A8EFC6"/>
              </a:solidFill>
            </p:grpSpPr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53" name="椭圆 52">
                      <a:extLst>
                        <a:ext uri="{FF2B5EF4-FFF2-40B4-BE49-F238E27FC236}">
                          <a16:creationId xmlns:a16="http://schemas.microsoft.com/office/drawing/2014/main" id="{ABB24B78-6170-40A7-B11E-7728403C107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464710" y="1641750"/>
                      <a:ext cx="914400" cy="914400"/>
                    </a:xfrm>
                    <a:prstGeom prst="ellipse">
                      <a:avLst/>
                    </a:prstGeom>
                    <a:grpFill/>
                    <a:ln w="38100"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sSub>
                              <m:sSubPr>
                                <m:ctrlPr>
                                  <a:rPr lang="en-US" altLang="zh-CN" sz="320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zh-CN" sz="32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𝑧</m:t>
                                </m:r>
                              </m:e>
                              <m:sub>
                                <m:r>
                                  <a:rPr lang="en-US" altLang="zh-CN" sz="3200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</m:oMath>
                        </m:oMathPara>
                      </a14:m>
                      <a:endParaRPr lang="zh-CN" altLang="en-US" sz="3200" dirty="0">
                        <a:solidFill>
                          <a:schemeClr val="tx1"/>
                        </a:solidFill>
                        <a:ea typeface="微软雅黑" panose="020B0503020204020204" pitchFamily="34" charset="-122"/>
                      </a:endParaRPr>
                    </a:p>
                  </p:txBody>
                </p:sp>
              </mc:Choice>
              <mc:Fallback xmlns="">
                <p:sp>
                  <p:nvSpPr>
                    <p:cNvPr id="53" name="椭圆 52">
                      <a:extLst>
                        <a:ext uri="{FF2B5EF4-FFF2-40B4-BE49-F238E27FC236}">
                          <a16:creationId xmlns:a16="http://schemas.microsoft.com/office/drawing/2014/main" id="{ABB24B78-6170-40A7-B11E-7728403C1073}"/>
                        </a:ext>
                      </a:extLst>
                    </p:cNvPr>
                    <p:cNvSpPr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6464710" y="1641750"/>
                      <a:ext cx="914400" cy="914400"/>
                    </a:xfrm>
                    <a:prstGeom prst="ellipse">
                      <a:avLst/>
                    </a:prstGeom>
                    <a:blipFill>
                      <a:blip r:embed="rId7"/>
                      <a:stretch>
                        <a:fillRect/>
                      </a:stretch>
                    </a:blipFill>
                    <a:ln w="38100">
                      <a:solidFill>
                        <a:schemeClr val="tx1"/>
                      </a:solidFill>
                    </a:ln>
                  </p:spPr>
                  <p:txBody>
                    <a:bodyPr/>
                    <a:lstStyle/>
                    <a:p>
                      <a:r>
                        <a:rPr lang="zh-CN" alt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54" name="椭圆 53">
                      <a:extLst>
                        <a:ext uri="{FF2B5EF4-FFF2-40B4-BE49-F238E27FC236}">
                          <a16:creationId xmlns:a16="http://schemas.microsoft.com/office/drawing/2014/main" id="{ED36F22B-13AA-49D8-9938-34FBC4F474F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464710" y="2971800"/>
                      <a:ext cx="914400" cy="914400"/>
                    </a:xfrm>
                    <a:prstGeom prst="ellipse">
                      <a:avLst/>
                    </a:prstGeom>
                    <a:grpFill/>
                    <a:ln w="38100"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sSub>
                              <m:sSubPr>
                                <m:ctrlPr>
                                  <a:rPr lang="en-US" altLang="zh-CN" sz="320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zh-CN" sz="3200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𝑧</m:t>
                                </m:r>
                              </m:e>
                              <m:sub>
                                <m:r>
                                  <a:rPr lang="en-US" altLang="zh-CN" sz="32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</m:oMath>
                        </m:oMathPara>
                      </a14:m>
                      <a:endParaRPr lang="zh-CN" altLang="en-US" sz="3200" dirty="0">
                        <a:solidFill>
                          <a:schemeClr val="tx1"/>
                        </a:solidFill>
                        <a:ea typeface="微软雅黑" panose="020B0503020204020204" pitchFamily="34" charset="-122"/>
                      </a:endParaRPr>
                    </a:p>
                  </p:txBody>
                </p:sp>
              </mc:Choice>
              <mc:Fallback xmlns="">
                <p:sp>
                  <p:nvSpPr>
                    <p:cNvPr id="54" name="椭圆 53">
                      <a:extLst>
                        <a:ext uri="{FF2B5EF4-FFF2-40B4-BE49-F238E27FC236}">
                          <a16:creationId xmlns:a16="http://schemas.microsoft.com/office/drawing/2014/main" id="{ED36F22B-13AA-49D8-9938-34FBC4F474F0}"/>
                        </a:ext>
                      </a:extLst>
                    </p:cNvPr>
                    <p:cNvSpPr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6464710" y="2971800"/>
                      <a:ext cx="914400" cy="914400"/>
                    </a:xfrm>
                    <a:prstGeom prst="ellipse">
                      <a:avLst/>
                    </a:prstGeom>
                    <a:blipFill>
                      <a:blip r:embed="rId8"/>
                      <a:stretch>
                        <a:fillRect/>
                      </a:stretch>
                    </a:blipFill>
                    <a:ln w="38100">
                      <a:solidFill>
                        <a:schemeClr val="tx1"/>
                      </a:solidFill>
                    </a:ln>
                  </p:spPr>
                  <p:txBody>
                    <a:bodyPr/>
                    <a:lstStyle/>
                    <a:p>
                      <a:r>
                        <a:rPr lang="zh-CN" alt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p:sp>
              <p:nvSpPr>
                <p:cNvPr id="55" name="椭圆 54">
                  <a:extLst>
                    <a:ext uri="{FF2B5EF4-FFF2-40B4-BE49-F238E27FC236}">
                      <a16:creationId xmlns:a16="http://schemas.microsoft.com/office/drawing/2014/main" id="{7C15F1AA-49FA-4091-872E-08DDE19A1A5B}"/>
                    </a:ext>
                  </a:extLst>
                </p:cNvPr>
                <p:cNvSpPr/>
                <p:nvPr/>
              </p:nvSpPr>
              <p:spPr>
                <a:xfrm>
                  <a:off x="6464710" y="4301850"/>
                  <a:ext cx="914400" cy="914400"/>
                </a:xfrm>
                <a:prstGeom prst="ellipse">
                  <a:avLst/>
                </a:prstGeom>
                <a:grpFill/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3200" dirty="0">
                    <a:solidFill>
                      <a:schemeClr val="tx1"/>
                    </a:solidFill>
                    <a:ea typeface="微软雅黑" panose="020B0503020204020204" pitchFamily="34" charset="-122"/>
                  </a:endParaRPr>
                </a:p>
              </p:txBody>
            </p:sp>
          </p:grp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58" name="文本框 57">
                    <a:extLst>
                      <a:ext uri="{FF2B5EF4-FFF2-40B4-BE49-F238E27FC236}">
                        <a16:creationId xmlns:a16="http://schemas.microsoft.com/office/drawing/2014/main" id="{83399791-1B52-4998-89AA-43988F316357}"/>
                      </a:ext>
                    </a:extLst>
                  </p:cNvPr>
                  <p:cNvSpPr txBox="1"/>
                  <p:nvPr/>
                </p:nvSpPr>
                <p:spPr>
                  <a:xfrm>
                    <a:off x="5991215" y="2523595"/>
                    <a:ext cx="368498" cy="369332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en-US" altLang="zh-CN" sz="24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2400" b="0" i="1" smtClean="0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en-US" altLang="zh-CN" sz="2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oMath>
                      </m:oMathPara>
                    </a14:m>
                    <a:endParaRPr lang="zh-CN" altLang="en-US" sz="2400" dirty="0">
                      <a:ea typeface="微软雅黑" panose="020B0503020204020204" pitchFamily="34" charset="-122"/>
                    </a:endParaRPr>
                  </a:p>
                </p:txBody>
              </p:sp>
            </mc:Choice>
            <mc:Fallback xmlns="">
              <p:sp>
                <p:nvSpPr>
                  <p:cNvPr id="58" name="文本框 57">
                    <a:extLst>
                      <a:ext uri="{FF2B5EF4-FFF2-40B4-BE49-F238E27FC236}">
                        <a16:creationId xmlns:a16="http://schemas.microsoft.com/office/drawing/2014/main" id="{83399791-1B52-4998-89AA-43988F316357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991215" y="2523595"/>
                    <a:ext cx="368498" cy="369332"/>
                  </a:xfrm>
                  <a:prstGeom prst="rect">
                    <a:avLst/>
                  </a:prstGeom>
                  <a:blipFill>
                    <a:blip r:embed="rId9"/>
                    <a:stretch>
                      <a:fillRect l="-19672" r="-4918" b="-13115"/>
                    </a:stretch>
                  </a:blipFill>
                </p:spPr>
                <p:txBody>
                  <a:bodyPr/>
                  <a:lstStyle/>
                  <a:p>
                    <a:r>
                      <a:rPr lang="zh-CN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1" name="文本框 60">
                  <a:extLst>
                    <a:ext uri="{FF2B5EF4-FFF2-40B4-BE49-F238E27FC236}">
                      <a16:creationId xmlns:a16="http://schemas.microsoft.com/office/drawing/2014/main" id="{A513864D-D5B5-4D88-BC7A-C3CDCC4EA9BF}"/>
                    </a:ext>
                  </a:extLst>
                </p:cNvPr>
                <p:cNvSpPr txBox="1"/>
                <p:nvPr/>
              </p:nvSpPr>
              <p:spPr>
                <a:xfrm>
                  <a:off x="2447310" y="2016655"/>
                  <a:ext cx="564193" cy="369332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altLang="zh-CN" sz="24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zh-CN" altLang="en-US" sz="2400" i="1">
                                <a:latin typeface="Cambria Math" panose="02040503050406030204" pitchFamily="18" charset="0"/>
                              </a:rPr>
                              <m:t>𝜔</m:t>
                            </m:r>
                          </m:e>
                          <m:sub>
                            <m:r>
                              <a:rPr lang="en-US" altLang="zh-CN" sz="2400" b="0" i="1" smtClean="0">
                                <a:latin typeface="Cambria Math" panose="02040503050406030204" pitchFamily="18" charset="0"/>
                              </a:rPr>
                              <m:t>21</m:t>
                            </m:r>
                          </m:sub>
                        </m:sSub>
                      </m:oMath>
                    </m:oMathPara>
                  </a14:m>
                  <a:endParaRPr lang="zh-CN" altLang="en-US" sz="2400" dirty="0">
                    <a:ea typeface="微软雅黑" panose="020B0503020204020204" pitchFamily="34" charset="-122"/>
                  </a:endParaRPr>
                </a:p>
              </p:txBody>
            </p:sp>
          </mc:Choice>
          <mc:Fallback xmlns="">
            <p:sp>
              <p:nvSpPr>
                <p:cNvPr id="61" name="文本框 60">
                  <a:extLst>
                    <a:ext uri="{FF2B5EF4-FFF2-40B4-BE49-F238E27FC236}">
                      <a16:creationId xmlns:a16="http://schemas.microsoft.com/office/drawing/2014/main" id="{A513864D-D5B5-4D88-BC7A-C3CDCC4EA9BF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447310" y="2016655"/>
                  <a:ext cx="564193" cy="369332"/>
                </a:xfrm>
                <a:prstGeom prst="rect">
                  <a:avLst/>
                </a:prstGeom>
                <a:blipFill>
                  <a:blip r:embed="rId10"/>
                  <a:stretch>
                    <a:fillRect l="-6452" r="-3226" b="-15000"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2" name="文本框 61">
                  <a:extLst>
                    <a:ext uri="{FF2B5EF4-FFF2-40B4-BE49-F238E27FC236}">
                      <a16:creationId xmlns:a16="http://schemas.microsoft.com/office/drawing/2014/main" id="{B7294A03-5203-4241-A669-058B11EBBE4B}"/>
                    </a:ext>
                  </a:extLst>
                </p:cNvPr>
                <p:cNvSpPr txBox="1"/>
                <p:nvPr/>
              </p:nvSpPr>
              <p:spPr>
                <a:xfrm>
                  <a:off x="2446006" y="2872185"/>
                  <a:ext cx="564193" cy="369332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altLang="zh-CN" sz="24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zh-CN" altLang="en-US" sz="2400" i="1">
                                <a:latin typeface="Cambria Math" panose="02040503050406030204" pitchFamily="18" charset="0"/>
                              </a:rPr>
                              <m:t>𝜔</m:t>
                            </m:r>
                          </m:e>
                          <m:sub>
                            <m:r>
                              <a:rPr lang="en-US" altLang="zh-CN" sz="2400" b="0" i="1" smtClean="0">
                                <a:latin typeface="Cambria Math" panose="02040503050406030204" pitchFamily="18" charset="0"/>
                              </a:rPr>
                              <m:t>22</m:t>
                            </m:r>
                          </m:sub>
                        </m:sSub>
                      </m:oMath>
                    </m:oMathPara>
                  </a14:m>
                  <a:endParaRPr lang="zh-CN" altLang="en-US" sz="2400" dirty="0">
                    <a:ea typeface="微软雅黑" panose="020B0503020204020204" pitchFamily="34" charset="-122"/>
                  </a:endParaRPr>
                </a:p>
              </p:txBody>
            </p:sp>
          </mc:Choice>
          <mc:Fallback xmlns="">
            <p:sp>
              <p:nvSpPr>
                <p:cNvPr id="62" name="文本框 61">
                  <a:extLst>
                    <a:ext uri="{FF2B5EF4-FFF2-40B4-BE49-F238E27FC236}">
                      <a16:creationId xmlns:a16="http://schemas.microsoft.com/office/drawing/2014/main" id="{B7294A03-5203-4241-A669-058B11EBBE4B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446006" y="2872185"/>
                  <a:ext cx="564193" cy="369332"/>
                </a:xfrm>
                <a:prstGeom prst="rect">
                  <a:avLst/>
                </a:prstGeom>
                <a:blipFill>
                  <a:blip r:embed="rId11"/>
                  <a:stretch>
                    <a:fillRect l="-6452" r="-3226" b="-13115"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3" name="文本框 62">
                  <a:extLst>
                    <a:ext uri="{FF2B5EF4-FFF2-40B4-BE49-F238E27FC236}">
                      <a16:creationId xmlns:a16="http://schemas.microsoft.com/office/drawing/2014/main" id="{A5EE72EC-CF7C-49D5-B926-6CB6BA28C0EE}"/>
                    </a:ext>
                  </a:extLst>
                </p:cNvPr>
                <p:cNvSpPr txBox="1"/>
                <p:nvPr/>
              </p:nvSpPr>
              <p:spPr>
                <a:xfrm>
                  <a:off x="2387014" y="3675960"/>
                  <a:ext cx="564193" cy="369332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altLang="zh-CN" sz="24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zh-CN" altLang="en-US" sz="2400" i="1">
                                <a:latin typeface="Cambria Math" panose="02040503050406030204" pitchFamily="18" charset="0"/>
                              </a:rPr>
                              <m:t>𝜔</m:t>
                            </m:r>
                          </m:e>
                          <m:sub>
                            <m:r>
                              <a:rPr lang="en-US" altLang="zh-CN" sz="2400" b="0" i="1" smtClean="0">
                                <a:latin typeface="Cambria Math" panose="02040503050406030204" pitchFamily="18" charset="0"/>
                              </a:rPr>
                              <m:t>23</m:t>
                            </m:r>
                          </m:sub>
                        </m:sSub>
                      </m:oMath>
                    </m:oMathPara>
                  </a14:m>
                  <a:endParaRPr lang="zh-CN" altLang="en-US" sz="2400" dirty="0">
                    <a:ea typeface="微软雅黑" panose="020B0503020204020204" pitchFamily="34" charset="-122"/>
                  </a:endParaRPr>
                </a:p>
              </p:txBody>
            </p:sp>
          </mc:Choice>
          <mc:Fallback xmlns="">
            <p:sp>
              <p:nvSpPr>
                <p:cNvPr id="63" name="文本框 62">
                  <a:extLst>
                    <a:ext uri="{FF2B5EF4-FFF2-40B4-BE49-F238E27FC236}">
                      <a16:creationId xmlns:a16="http://schemas.microsoft.com/office/drawing/2014/main" id="{A5EE72EC-CF7C-49D5-B926-6CB6BA28C0EE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387014" y="3675960"/>
                  <a:ext cx="564193" cy="369332"/>
                </a:xfrm>
                <a:prstGeom prst="rect">
                  <a:avLst/>
                </a:prstGeom>
                <a:blipFill>
                  <a:blip r:embed="rId12"/>
                  <a:stretch>
                    <a:fillRect l="-7609" r="-4348" b="-13115"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4" name="文本框 63">
                  <a:extLst>
                    <a:ext uri="{FF2B5EF4-FFF2-40B4-BE49-F238E27FC236}">
                      <a16:creationId xmlns:a16="http://schemas.microsoft.com/office/drawing/2014/main" id="{6C8E7FD8-2F53-4874-AEDC-4D496487BF7B}"/>
                    </a:ext>
                  </a:extLst>
                </p:cNvPr>
                <p:cNvSpPr txBox="1"/>
                <p:nvPr/>
              </p:nvSpPr>
              <p:spPr>
                <a:xfrm>
                  <a:off x="2446005" y="4918340"/>
                  <a:ext cx="564193" cy="369332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altLang="zh-CN" sz="24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zh-CN" altLang="en-US" sz="2400" i="1">
                                <a:latin typeface="Cambria Math" panose="02040503050406030204" pitchFamily="18" charset="0"/>
                              </a:rPr>
                              <m:t>𝜔</m:t>
                            </m:r>
                          </m:e>
                          <m:sub>
                            <m:r>
                              <a:rPr lang="en-US" altLang="zh-CN" sz="2400" b="0" i="1" smtClean="0">
                                <a:latin typeface="Cambria Math" panose="02040503050406030204" pitchFamily="18" charset="0"/>
                              </a:rPr>
                              <m:t>24</m:t>
                            </m:r>
                          </m:sub>
                        </m:sSub>
                      </m:oMath>
                    </m:oMathPara>
                  </a14:m>
                  <a:endParaRPr lang="zh-CN" altLang="en-US" sz="2400" dirty="0">
                    <a:ea typeface="微软雅黑" panose="020B0503020204020204" pitchFamily="34" charset="-122"/>
                  </a:endParaRPr>
                </a:p>
              </p:txBody>
            </p:sp>
          </mc:Choice>
          <mc:Fallback xmlns="">
            <p:sp>
              <p:nvSpPr>
                <p:cNvPr id="64" name="文本框 63">
                  <a:extLst>
                    <a:ext uri="{FF2B5EF4-FFF2-40B4-BE49-F238E27FC236}">
                      <a16:creationId xmlns:a16="http://schemas.microsoft.com/office/drawing/2014/main" id="{6C8E7FD8-2F53-4874-AEDC-4D496487BF7B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446005" y="4918340"/>
                  <a:ext cx="564193" cy="369332"/>
                </a:xfrm>
                <a:prstGeom prst="rect">
                  <a:avLst/>
                </a:prstGeom>
                <a:blipFill>
                  <a:blip r:embed="rId13"/>
                  <a:stretch>
                    <a:fillRect l="-6452" r="-3226" b="-15000"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40" name="文本框 39">
                <a:extLst>
                  <a:ext uri="{FF2B5EF4-FFF2-40B4-BE49-F238E27FC236}">
                    <a16:creationId xmlns:a16="http://schemas.microsoft.com/office/drawing/2014/main" id="{07AB4B5E-A563-4FA5-8FC9-CF33CF1F71D1}"/>
                  </a:ext>
                </a:extLst>
              </p:cNvPr>
              <p:cNvSpPr txBox="1"/>
              <p:nvPr/>
            </p:nvSpPr>
            <p:spPr>
              <a:xfrm>
                <a:off x="914400" y="6324256"/>
                <a:ext cx="4698442" cy="36933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altLang="zh-CN" sz="2400" i="1" dirty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zh-CN" altLang="en-US" sz="2400" i="1">
                              <a:latin typeface="Cambria Math" panose="02040503050406030204" pitchFamily="18" charset="0"/>
                            </a:rPr>
                            <m:t>𝜔</m:t>
                          </m:r>
                        </m:e>
                        <m:sub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altLang="zh-CN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zh-CN" altLang="en-US" sz="2400" i="1">
                              <a:latin typeface="Cambria Math" panose="02040503050406030204" pitchFamily="18" charset="0"/>
                            </a:rPr>
                            <m:t>𝜔</m:t>
                          </m:r>
                        </m:e>
                        <m:sub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  <m:t>22</m:t>
                          </m:r>
                        </m:sub>
                      </m:sSub>
                      <m:sSub>
                        <m:sSubPr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altLang="zh-CN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zh-CN" altLang="en-US" sz="2400" i="1">
                              <a:latin typeface="Cambria Math" panose="02040503050406030204" pitchFamily="18" charset="0"/>
                            </a:rPr>
                            <m:t>𝜔</m:t>
                          </m:r>
                        </m:e>
                        <m:sub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  <m:t>23</m:t>
                          </m:r>
                        </m:sub>
                      </m:sSub>
                      <m:sSub>
                        <m:sSubPr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en-US" altLang="zh-CN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altLang="zh-CN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b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zh-CN" altLang="en-US" sz="2400" dirty="0">
                  <a:ea typeface="微软雅黑" panose="020B0503020204020204" pitchFamily="34" charset="-122"/>
                </a:endParaRPr>
              </a:p>
            </p:txBody>
          </p:sp>
        </mc:Choice>
        <mc:Fallback xmlns="">
          <p:sp>
            <p:nvSpPr>
              <p:cNvPr id="40" name="文本框 39">
                <a:extLst>
                  <a:ext uri="{FF2B5EF4-FFF2-40B4-BE49-F238E27FC236}">
                    <a16:creationId xmlns:a16="http://schemas.microsoft.com/office/drawing/2014/main" id="{07AB4B5E-A563-4FA5-8FC9-CF33CF1F71D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4400" y="6324256"/>
                <a:ext cx="4698442" cy="369332"/>
              </a:xfrm>
              <a:prstGeom prst="rect">
                <a:avLst/>
              </a:prstGeom>
              <a:blipFill>
                <a:blip r:embed="rId14"/>
                <a:stretch>
                  <a:fillRect b="-13115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1" name="文本框 40">
            <a:extLst>
              <a:ext uri="{FF2B5EF4-FFF2-40B4-BE49-F238E27FC236}">
                <a16:creationId xmlns:a16="http://schemas.microsoft.com/office/drawing/2014/main" id="{B8CAB673-2097-405F-A64E-FF6FDC664E8C}"/>
              </a:ext>
            </a:extLst>
          </p:cNvPr>
          <p:cNvSpPr txBox="1"/>
          <p:nvPr/>
        </p:nvSpPr>
        <p:spPr>
          <a:xfrm>
            <a:off x="359911" y="65112"/>
            <a:ext cx="76135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altLang="zh-CN" sz="3200" b="1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4. </a:t>
            </a:r>
            <a:r>
              <a:rPr lang="zh-CN" altLang="en-US" sz="3200" b="1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多类别逻辑回归的表示</a:t>
            </a:r>
            <a:endParaRPr lang="en-CA" altLang="zh-CN" sz="3200" b="1" dirty="0">
              <a:solidFill>
                <a:srgbClr val="0A05D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42" name="直接连接符 41">
            <a:extLst>
              <a:ext uri="{FF2B5EF4-FFF2-40B4-BE49-F238E27FC236}">
                <a16:creationId xmlns:a16="http://schemas.microsoft.com/office/drawing/2014/main" id="{D6ED9DB5-4A83-4226-BA3D-BC333BE3ED74}"/>
              </a:ext>
            </a:extLst>
          </p:cNvPr>
          <p:cNvCxnSpPr>
            <a:cxnSpLocks/>
          </p:cNvCxnSpPr>
          <p:nvPr/>
        </p:nvCxnSpPr>
        <p:spPr>
          <a:xfrm>
            <a:off x="0" y="695771"/>
            <a:ext cx="12192000" cy="0"/>
          </a:xfrm>
          <a:prstGeom prst="line">
            <a:avLst/>
          </a:prstGeom>
          <a:ln w="50800">
            <a:gradFill flip="none" rotWithShape="1">
              <a:gsLst>
                <a:gs pos="0">
                  <a:srgbClr val="0000FF"/>
                </a:gs>
                <a:gs pos="100000">
                  <a:srgbClr val="A5D0FF"/>
                </a:gs>
              </a:gsLst>
              <a:lin ang="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9319854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2DECCFA2-D520-4230-BFC0-6A3821A7FE36}"/>
              </a:ext>
            </a:extLst>
          </p:cNvPr>
          <p:cNvGrpSpPr/>
          <p:nvPr/>
        </p:nvGrpSpPr>
        <p:grpSpPr>
          <a:xfrm>
            <a:off x="914400" y="1188720"/>
            <a:ext cx="7305366" cy="4904551"/>
            <a:chOff x="914400" y="1188720"/>
            <a:chExt cx="7305366" cy="4904551"/>
          </a:xfrm>
        </p:grpSpPr>
        <p:grpSp>
          <p:nvGrpSpPr>
            <p:cNvPr id="69" name="组合 68">
              <a:extLst>
                <a:ext uri="{FF2B5EF4-FFF2-40B4-BE49-F238E27FC236}">
                  <a16:creationId xmlns:a16="http://schemas.microsoft.com/office/drawing/2014/main" id="{60D45C07-439F-4F28-B090-B684E24A80AD}"/>
                </a:ext>
              </a:extLst>
            </p:cNvPr>
            <p:cNvGrpSpPr/>
            <p:nvPr/>
          </p:nvGrpSpPr>
          <p:grpSpPr>
            <a:xfrm>
              <a:off x="914400" y="1188720"/>
              <a:ext cx="7305366" cy="4904551"/>
              <a:chOff x="2349911" y="975267"/>
              <a:chExt cx="7305366" cy="4904551"/>
            </a:xfrm>
          </p:grpSpPr>
          <p:grpSp>
            <p:nvGrpSpPr>
              <p:cNvPr id="23" name="组合 22">
                <a:extLst>
                  <a:ext uri="{FF2B5EF4-FFF2-40B4-BE49-F238E27FC236}">
                    <a16:creationId xmlns:a16="http://schemas.microsoft.com/office/drawing/2014/main" id="{16C61F95-C241-4970-8511-E97A07F88D5A}"/>
                  </a:ext>
                </a:extLst>
              </p:cNvPr>
              <p:cNvGrpSpPr/>
              <p:nvPr/>
            </p:nvGrpSpPr>
            <p:grpSpPr>
              <a:xfrm>
                <a:off x="8740877" y="1651584"/>
                <a:ext cx="914400" cy="3574500"/>
                <a:chOff x="6464710" y="1641750"/>
                <a:chExt cx="914400" cy="3574500"/>
              </a:xfrm>
              <a:solidFill>
                <a:srgbClr val="DED5FF"/>
              </a:solidFill>
            </p:grpSpPr>
            <p:sp>
              <p:nvSpPr>
                <p:cNvPr id="24" name="椭圆 23">
                  <a:extLst>
                    <a:ext uri="{FF2B5EF4-FFF2-40B4-BE49-F238E27FC236}">
                      <a16:creationId xmlns:a16="http://schemas.microsoft.com/office/drawing/2014/main" id="{EC2BE999-14B1-4812-92F9-A5310AD117D8}"/>
                    </a:ext>
                  </a:extLst>
                </p:cNvPr>
                <p:cNvSpPr/>
                <p:nvPr/>
              </p:nvSpPr>
              <p:spPr>
                <a:xfrm>
                  <a:off x="6464710" y="1641750"/>
                  <a:ext cx="914400" cy="914400"/>
                </a:xfrm>
                <a:prstGeom prst="ellipse">
                  <a:avLst/>
                </a:prstGeom>
                <a:grpFill/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dirty="0"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25" name="椭圆 24">
                  <a:extLst>
                    <a:ext uri="{FF2B5EF4-FFF2-40B4-BE49-F238E27FC236}">
                      <a16:creationId xmlns:a16="http://schemas.microsoft.com/office/drawing/2014/main" id="{7E480705-38DA-4B2B-85E2-03AD3B6F4ADB}"/>
                    </a:ext>
                  </a:extLst>
                </p:cNvPr>
                <p:cNvSpPr/>
                <p:nvPr/>
              </p:nvSpPr>
              <p:spPr>
                <a:xfrm>
                  <a:off x="6464710" y="2971800"/>
                  <a:ext cx="914400" cy="914400"/>
                </a:xfrm>
                <a:prstGeom prst="ellipse">
                  <a:avLst/>
                </a:prstGeom>
                <a:grpFill/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dirty="0"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26" name="椭圆 25">
                  <a:extLst>
                    <a:ext uri="{FF2B5EF4-FFF2-40B4-BE49-F238E27FC236}">
                      <a16:creationId xmlns:a16="http://schemas.microsoft.com/office/drawing/2014/main" id="{47D252AB-E122-4C7A-835E-8E986EC4BA85}"/>
                    </a:ext>
                  </a:extLst>
                </p:cNvPr>
                <p:cNvSpPr/>
                <p:nvPr/>
              </p:nvSpPr>
              <p:spPr>
                <a:xfrm>
                  <a:off x="6464710" y="4301850"/>
                  <a:ext cx="914400" cy="914400"/>
                </a:xfrm>
                <a:prstGeom prst="ellipse">
                  <a:avLst/>
                </a:prstGeom>
                <a:grpFill/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dirty="0">
                    <a:ea typeface="微软雅黑" panose="020B0503020204020204" pitchFamily="34" charset="-122"/>
                  </a:endParaRPr>
                </a:p>
              </p:txBody>
            </p:sp>
          </p:grpSp>
          <p:cxnSp>
            <p:nvCxnSpPr>
              <p:cNvPr id="27" name="直接箭头连接符 26">
                <a:extLst>
                  <a:ext uri="{FF2B5EF4-FFF2-40B4-BE49-F238E27FC236}">
                    <a16:creationId xmlns:a16="http://schemas.microsoft.com/office/drawing/2014/main" id="{7776B7CE-DBEE-4E59-9735-F00FB84DB4F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264311" y="1432467"/>
                <a:ext cx="2217174" cy="676317"/>
              </a:xfrm>
              <a:prstGeom prst="straightConnector1">
                <a:avLst/>
              </a:prstGeom>
              <a:ln w="25400">
                <a:solidFill>
                  <a:srgbClr val="0000FF"/>
                </a:solidFill>
                <a:tailEnd type="stealth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直接箭头连接符 27">
                <a:extLst>
                  <a:ext uri="{FF2B5EF4-FFF2-40B4-BE49-F238E27FC236}">
                    <a16:creationId xmlns:a16="http://schemas.microsoft.com/office/drawing/2014/main" id="{20695828-1D83-4D34-BE8D-91A689DA0A93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264311" y="2255595"/>
                <a:ext cx="2217174" cy="329358"/>
              </a:xfrm>
              <a:prstGeom prst="straightConnector1">
                <a:avLst/>
              </a:prstGeom>
              <a:ln w="25400">
                <a:solidFill>
                  <a:srgbClr val="0000FF"/>
                </a:solidFill>
                <a:tailEnd type="stealth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直接箭头连接符 28">
                <a:extLst>
                  <a:ext uri="{FF2B5EF4-FFF2-40B4-BE49-F238E27FC236}">
                    <a16:creationId xmlns:a16="http://schemas.microsoft.com/office/drawing/2014/main" id="{C015AA0F-E3D2-4B1F-ABFF-E06CC79D60CE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234764" y="2346870"/>
                <a:ext cx="2284087" cy="1549163"/>
              </a:xfrm>
              <a:prstGeom prst="straightConnector1">
                <a:avLst/>
              </a:prstGeom>
              <a:ln w="25400">
                <a:solidFill>
                  <a:srgbClr val="0000FF"/>
                </a:solidFill>
                <a:tailEnd type="stealth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直接箭头连接符 32">
                <a:extLst>
                  <a:ext uri="{FF2B5EF4-FFF2-40B4-BE49-F238E27FC236}">
                    <a16:creationId xmlns:a16="http://schemas.microsoft.com/office/drawing/2014/main" id="{2BB47FEF-50E5-4622-8FC9-CA4BB5E10E03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130400" y="2432073"/>
                <a:ext cx="2484996" cy="2667256"/>
              </a:xfrm>
              <a:prstGeom prst="straightConnector1">
                <a:avLst/>
              </a:prstGeom>
              <a:ln w="25400">
                <a:solidFill>
                  <a:srgbClr val="0000FF"/>
                </a:solidFill>
                <a:tailEnd type="stealth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" name="直接箭头连接符 35">
                <a:extLst>
                  <a:ext uri="{FF2B5EF4-FFF2-40B4-BE49-F238E27FC236}">
                    <a16:creationId xmlns:a16="http://schemas.microsoft.com/office/drawing/2014/main" id="{204D0825-8ACF-465C-9E93-F055864856B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938685" y="1402038"/>
                <a:ext cx="0" cy="225630"/>
              </a:xfrm>
              <a:prstGeom prst="straightConnector1">
                <a:avLst/>
              </a:prstGeom>
              <a:ln w="25400">
                <a:solidFill>
                  <a:srgbClr val="0000FF"/>
                </a:solidFill>
                <a:tailEnd type="stealth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直接箭头连接符 29">
                <a:extLst>
                  <a:ext uri="{FF2B5EF4-FFF2-40B4-BE49-F238E27FC236}">
                    <a16:creationId xmlns:a16="http://schemas.microsoft.com/office/drawing/2014/main" id="{9636E2E2-AC31-42E3-BCCB-65956B3668F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264311" y="1575201"/>
                <a:ext cx="2217174" cy="1644516"/>
              </a:xfrm>
              <a:prstGeom prst="straightConnector1">
                <a:avLst/>
              </a:prstGeom>
              <a:ln w="25400">
                <a:solidFill>
                  <a:srgbClr val="0000FF"/>
                </a:solidFill>
                <a:tailEnd type="stealth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直接箭头连接符 30">
                <a:extLst>
                  <a:ext uri="{FF2B5EF4-FFF2-40B4-BE49-F238E27FC236}">
                    <a16:creationId xmlns:a16="http://schemas.microsoft.com/office/drawing/2014/main" id="{43DDE8C5-3495-4C90-A0F4-27C40A1C519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264311" y="2762517"/>
                <a:ext cx="2217174" cy="676317"/>
              </a:xfrm>
              <a:prstGeom prst="straightConnector1">
                <a:avLst/>
              </a:prstGeom>
              <a:ln w="25400">
                <a:solidFill>
                  <a:srgbClr val="0000FF"/>
                </a:solidFill>
                <a:tailEnd type="stealth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直接箭头连接符 31">
                <a:extLst>
                  <a:ext uri="{FF2B5EF4-FFF2-40B4-BE49-F238E27FC236}">
                    <a16:creationId xmlns:a16="http://schemas.microsoft.com/office/drawing/2014/main" id="{A5B72730-F4C5-463E-AF7C-75B91E4D1F41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264311" y="3549445"/>
                <a:ext cx="2217174" cy="543122"/>
              </a:xfrm>
              <a:prstGeom prst="straightConnector1">
                <a:avLst/>
              </a:prstGeom>
              <a:ln w="25400">
                <a:solidFill>
                  <a:srgbClr val="0000FF"/>
                </a:solidFill>
                <a:tailEnd type="stealth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直接箭头连接符 34">
                <a:extLst>
                  <a:ext uri="{FF2B5EF4-FFF2-40B4-BE49-F238E27FC236}">
                    <a16:creationId xmlns:a16="http://schemas.microsoft.com/office/drawing/2014/main" id="{FBF4043A-7FDB-4366-AF4D-53FD164B371B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230854" y="3657951"/>
                <a:ext cx="2280178" cy="1624848"/>
              </a:xfrm>
              <a:prstGeom prst="straightConnector1">
                <a:avLst/>
              </a:prstGeom>
              <a:ln w="25400">
                <a:solidFill>
                  <a:srgbClr val="0000FF"/>
                </a:solidFill>
                <a:tailEnd type="stealth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" name="直接箭头连接符 37">
                <a:extLst>
                  <a:ext uri="{FF2B5EF4-FFF2-40B4-BE49-F238E27FC236}">
                    <a16:creationId xmlns:a16="http://schemas.microsoft.com/office/drawing/2014/main" id="{C4CB21C2-4337-472F-8ACC-569DAEA6899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925910" y="2762517"/>
                <a:ext cx="0" cy="205587"/>
              </a:xfrm>
              <a:prstGeom prst="straightConnector1">
                <a:avLst/>
              </a:prstGeom>
              <a:ln w="25400">
                <a:solidFill>
                  <a:srgbClr val="0000FF"/>
                </a:solidFill>
                <a:tailEnd type="stealth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直接箭头连接符 33">
                <a:extLst>
                  <a:ext uri="{FF2B5EF4-FFF2-40B4-BE49-F238E27FC236}">
                    <a16:creationId xmlns:a16="http://schemas.microsoft.com/office/drawing/2014/main" id="{F1D09E0B-F5A1-44A9-A617-8A51CCEBF55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230854" y="1651584"/>
                <a:ext cx="2250631" cy="2958516"/>
              </a:xfrm>
              <a:prstGeom prst="straightConnector1">
                <a:avLst/>
              </a:prstGeom>
              <a:ln w="25400">
                <a:solidFill>
                  <a:srgbClr val="FF0000"/>
                </a:solidFill>
                <a:tailEnd type="stealth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" name="直接箭头连接符 36">
                <a:extLst>
                  <a:ext uri="{FF2B5EF4-FFF2-40B4-BE49-F238E27FC236}">
                    <a16:creationId xmlns:a16="http://schemas.microsoft.com/office/drawing/2014/main" id="{08813C53-602F-4E92-A2EC-6CA9871245F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230854" y="2968104"/>
                <a:ext cx="2250631" cy="1800780"/>
              </a:xfrm>
              <a:prstGeom prst="straightConnector1">
                <a:avLst/>
              </a:prstGeom>
              <a:ln w="25400">
                <a:solidFill>
                  <a:srgbClr val="FF0000"/>
                </a:solidFill>
                <a:tailEnd type="stealth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9" name="直接箭头连接符 38">
                <a:extLst>
                  <a:ext uri="{FF2B5EF4-FFF2-40B4-BE49-F238E27FC236}">
                    <a16:creationId xmlns:a16="http://schemas.microsoft.com/office/drawing/2014/main" id="{4DA6A27C-0345-41EF-8435-09E0C83407F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264311" y="4237703"/>
                <a:ext cx="2217174" cy="639097"/>
              </a:xfrm>
              <a:prstGeom prst="straightConnector1">
                <a:avLst/>
              </a:prstGeom>
              <a:ln w="25400">
                <a:solidFill>
                  <a:srgbClr val="FF0000"/>
                </a:solidFill>
                <a:tailEnd type="stealth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3" name="直接箭头连接符 42">
                <a:extLst>
                  <a:ext uri="{FF2B5EF4-FFF2-40B4-BE49-F238E27FC236}">
                    <a16:creationId xmlns:a16="http://schemas.microsoft.com/office/drawing/2014/main" id="{1028E1BD-2B2B-4002-89FE-D89F914A5055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264311" y="4965418"/>
                <a:ext cx="2254540" cy="457200"/>
              </a:xfrm>
              <a:prstGeom prst="straightConnector1">
                <a:avLst/>
              </a:prstGeom>
              <a:ln w="25400">
                <a:solidFill>
                  <a:srgbClr val="FF0000"/>
                </a:solidFill>
                <a:tailEnd type="stealth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6" name="直接箭头连接符 45">
                <a:extLst>
                  <a:ext uri="{FF2B5EF4-FFF2-40B4-BE49-F238E27FC236}">
                    <a16:creationId xmlns:a16="http://schemas.microsoft.com/office/drawing/2014/main" id="{07B37547-CBA9-48BC-BA4B-326390EA185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925910" y="4092567"/>
                <a:ext cx="12826" cy="219117"/>
              </a:xfrm>
              <a:prstGeom prst="straightConnector1">
                <a:avLst/>
              </a:prstGeom>
              <a:ln w="25400">
                <a:solidFill>
                  <a:srgbClr val="FF0000"/>
                </a:solidFill>
                <a:tailEnd type="stealth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56" name="组合 55">
                <a:extLst>
                  <a:ext uri="{FF2B5EF4-FFF2-40B4-BE49-F238E27FC236}">
                    <a16:creationId xmlns:a16="http://schemas.microsoft.com/office/drawing/2014/main" id="{54D38228-3C2F-4719-882A-F86DD75603C2}"/>
                  </a:ext>
                </a:extLst>
              </p:cNvPr>
              <p:cNvGrpSpPr/>
              <p:nvPr/>
            </p:nvGrpSpPr>
            <p:grpSpPr>
              <a:xfrm>
                <a:off x="2349911" y="975267"/>
                <a:ext cx="914400" cy="4904551"/>
                <a:chOff x="2290917" y="1330345"/>
                <a:chExt cx="914400" cy="4904551"/>
              </a:xfrm>
            </p:grpSpPr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57" name="椭圆 56">
                      <a:extLst>
                        <a:ext uri="{FF2B5EF4-FFF2-40B4-BE49-F238E27FC236}">
                          <a16:creationId xmlns:a16="http://schemas.microsoft.com/office/drawing/2014/main" id="{D75BDB0E-2524-445F-B552-51C13D69C71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290917" y="1330345"/>
                      <a:ext cx="914400" cy="914400"/>
                    </a:xfrm>
                    <a:prstGeom prst="ellipse">
                      <a:avLst/>
                    </a:prstGeom>
                    <a:solidFill>
                      <a:srgbClr val="FFFF94"/>
                    </a:solidFill>
                    <a:ln w="38100"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sSub>
                              <m:sSubPr>
                                <m:ctrlPr>
                                  <a:rPr lang="en-US" altLang="zh-CN" sz="320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zh-CN" sz="32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altLang="zh-CN" sz="32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</m:oMath>
                        </m:oMathPara>
                      </a14:m>
                      <a:endParaRPr lang="zh-CN" altLang="en-US" sz="3200" dirty="0">
                        <a:solidFill>
                          <a:schemeClr val="tx1"/>
                        </a:solidFill>
                        <a:ea typeface="微软雅黑" panose="020B0503020204020204" pitchFamily="34" charset="-122"/>
                      </a:endParaRPr>
                    </a:p>
                  </p:txBody>
                </p:sp>
              </mc:Choice>
              <mc:Fallback xmlns="">
                <p:sp>
                  <p:nvSpPr>
                    <p:cNvPr id="57" name="椭圆 56">
                      <a:extLst>
                        <a:ext uri="{FF2B5EF4-FFF2-40B4-BE49-F238E27FC236}">
                          <a16:creationId xmlns:a16="http://schemas.microsoft.com/office/drawing/2014/main" id="{D75BDB0E-2524-445F-B552-51C13D69C71D}"/>
                        </a:ext>
                      </a:extLst>
                    </p:cNvPr>
                    <p:cNvSpPr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2290917" y="1330345"/>
                      <a:ext cx="914400" cy="914400"/>
                    </a:xfrm>
                    <a:prstGeom prst="ellipse">
                      <a:avLst/>
                    </a:prstGeom>
                    <a:blipFill>
                      <a:blip r:embed="rId3"/>
                      <a:stretch>
                        <a:fillRect/>
                      </a:stretch>
                    </a:blipFill>
                    <a:ln w="38100">
                      <a:solidFill>
                        <a:schemeClr val="tx1"/>
                      </a:solidFill>
                    </a:ln>
                  </p:spPr>
                  <p:txBody>
                    <a:bodyPr/>
                    <a:lstStyle/>
                    <a:p>
                      <a:r>
                        <a:rPr lang="zh-CN" alt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58" name="椭圆 57">
                      <a:extLst>
                        <a:ext uri="{FF2B5EF4-FFF2-40B4-BE49-F238E27FC236}">
                          <a16:creationId xmlns:a16="http://schemas.microsoft.com/office/drawing/2014/main" id="{EE2F4D77-BA4C-466C-9A9E-9D667B525D6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290917" y="2660395"/>
                      <a:ext cx="914400" cy="914400"/>
                    </a:xfrm>
                    <a:prstGeom prst="ellipse">
                      <a:avLst/>
                    </a:prstGeom>
                    <a:solidFill>
                      <a:srgbClr val="FFFF94"/>
                    </a:solidFill>
                    <a:ln w="38100"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sSub>
                              <m:sSubPr>
                                <m:ctrlPr>
                                  <a:rPr lang="en-US" altLang="zh-CN" sz="320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zh-CN" sz="3200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altLang="zh-CN" sz="32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</m:oMath>
                        </m:oMathPara>
                      </a14:m>
                      <a:endParaRPr lang="zh-CN" altLang="en-US" sz="3200" dirty="0">
                        <a:solidFill>
                          <a:schemeClr val="tx1"/>
                        </a:solidFill>
                        <a:ea typeface="微软雅黑" panose="020B0503020204020204" pitchFamily="34" charset="-122"/>
                      </a:endParaRPr>
                    </a:p>
                  </p:txBody>
                </p:sp>
              </mc:Choice>
              <mc:Fallback xmlns="">
                <p:sp>
                  <p:nvSpPr>
                    <p:cNvPr id="58" name="椭圆 57">
                      <a:extLst>
                        <a:ext uri="{FF2B5EF4-FFF2-40B4-BE49-F238E27FC236}">
                          <a16:creationId xmlns:a16="http://schemas.microsoft.com/office/drawing/2014/main" id="{EE2F4D77-BA4C-466C-9A9E-9D667B525D62}"/>
                        </a:ext>
                      </a:extLst>
                    </p:cNvPr>
                    <p:cNvSpPr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2290917" y="2660395"/>
                      <a:ext cx="914400" cy="914400"/>
                    </a:xfrm>
                    <a:prstGeom prst="ellipse">
                      <a:avLst/>
                    </a:prstGeom>
                    <a:blipFill>
                      <a:blip r:embed="rId4"/>
                      <a:stretch>
                        <a:fillRect/>
                      </a:stretch>
                    </a:blipFill>
                    <a:ln w="38100">
                      <a:solidFill>
                        <a:schemeClr val="tx1"/>
                      </a:solidFill>
                    </a:ln>
                  </p:spPr>
                  <p:txBody>
                    <a:bodyPr/>
                    <a:lstStyle/>
                    <a:p>
                      <a:r>
                        <a:rPr lang="zh-CN" alt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59" name="椭圆 58">
                      <a:extLst>
                        <a:ext uri="{FF2B5EF4-FFF2-40B4-BE49-F238E27FC236}">
                          <a16:creationId xmlns:a16="http://schemas.microsoft.com/office/drawing/2014/main" id="{FA041D6C-CEBB-4057-8025-54F1B45D92B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290917" y="3990445"/>
                      <a:ext cx="914400" cy="914400"/>
                    </a:xfrm>
                    <a:prstGeom prst="ellipse">
                      <a:avLst/>
                    </a:prstGeom>
                    <a:solidFill>
                      <a:srgbClr val="FFFF94"/>
                    </a:solidFill>
                    <a:ln w="38100"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sSub>
                              <m:sSubPr>
                                <m:ctrlPr>
                                  <a:rPr lang="en-US" altLang="zh-CN" sz="320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zh-CN" sz="3200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altLang="zh-CN" sz="32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sub>
                            </m:sSub>
                          </m:oMath>
                        </m:oMathPara>
                      </a14:m>
                      <a:endParaRPr lang="zh-CN" altLang="en-US" sz="3200" dirty="0">
                        <a:solidFill>
                          <a:schemeClr val="tx1"/>
                        </a:solidFill>
                        <a:ea typeface="微软雅黑" panose="020B0503020204020204" pitchFamily="34" charset="-122"/>
                      </a:endParaRPr>
                    </a:p>
                  </p:txBody>
                </p:sp>
              </mc:Choice>
              <mc:Fallback xmlns="">
                <p:sp>
                  <p:nvSpPr>
                    <p:cNvPr id="59" name="椭圆 58">
                      <a:extLst>
                        <a:ext uri="{FF2B5EF4-FFF2-40B4-BE49-F238E27FC236}">
                          <a16:creationId xmlns:a16="http://schemas.microsoft.com/office/drawing/2014/main" id="{FA041D6C-CEBB-4057-8025-54F1B45D92BE}"/>
                        </a:ext>
                      </a:extLst>
                    </p:cNvPr>
                    <p:cNvSpPr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2290917" y="3990445"/>
                      <a:ext cx="914400" cy="914400"/>
                    </a:xfrm>
                    <a:prstGeom prst="ellipse">
                      <a:avLst/>
                    </a:prstGeom>
                    <a:blipFill>
                      <a:blip r:embed="rId5"/>
                      <a:stretch>
                        <a:fillRect/>
                      </a:stretch>
                    </a:blipFill>
                    <a:ln w="38100">
                      <a:solidFill>
                        <a:schemeClr val="tx1"/>
                      </a:solidFill>
                    </a:ln>
                  </p:spPr>
                  <p:txBody>
                    <a:bodyPr/>
                    <a:lstStyle/>
                    <a:p>
                      <a:r>
                        <a:rPr lang="zh-CN" alt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60" name="椭圆 59">
                      <a:extLst>
                        <a:ext uri="{FF2B5EF4-FFF2-40B4-BE49-F238E27FC236}">
                          <a16:creationId xmlns:a16="http://schemas.microsoft.com/office/drawing/2014/main" id="{2A0E4BD5-3FAF-4085-BDE7-EAF0F93E80E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290917" y="5320496"/>
                      <a:ext cx="914400" cy="914400"/>
                    </a:xfrm>
                    <a:prstGeom prst="ellipse">
                      <a:avLst/>
                    </a:prstGeom>
                    <a:solidFill>
                      <a:srgbClr val="FFFF94"/>
                    </a:solidFill>
                    <a:ln w="38100"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sSub>
                              <m:sSubPr>
                                <m:ctrlPr>
                                  <a:rPr lang="en-US" altLang="zh-CN" sz="320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zh-CN" sz="3200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altLang="zh-CN" sz="32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4</m:t>
                                </m:r>
                              </m:sub>
                            </m:sSub>
                          </m:oMath>
                        </m:oMathPara>
                      </a14:m>
                      <a:endParaRPr lang="zh-CN" altLang="en-US" sz="3200" dirty="0">
                        <a:solidFill>
                          <a:schemeClr val="tx1"/>
                        </a:solidFill>
                        <a:ea typeface="微软雅黑" panose="020B0503020204020204" pitchFamily="34" charset="-122"/>
                      </a:endParaRPr>
                    </a:p>
                  </p:txBody>
                </p:sp>
              </mc:Choice>
              <mc:Fallback xmlns="">
                <p:sp>
                  <p:nvSpPr>
                    <p:cNvPr id="60" name="椭圆 59">
                      <a:extLst>
                        <a:ext uri="{FF2B5EF4-FFF2-40B4-BE49-F238E27FC236}">
                          <a16:creationId xmlns:a16="http://schemas.microsoft.com/office/drawing/2014/main" id="{2A0E4BD5-3FAF-4085-BDE7-EAF0F93E80E9}"/>
                        </a:ext>
                      </a:extLst>
                    </p:cNvPr>
                    <p:cNvSpPr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2290917" y="5320496"/>
                      <a:ext cx="914400" cy="914400"/>
                    </a:xfrm>
                    <a:prstGeom prst="ellipse">
                      <a:avLst/>
                    </a:prstGeom>
                    <a:blipFill>
                      <a:blip r:embed="rId6"/>
                      <a:stretch>
                        <a:fillRect/>
                      </a:stretch>
                    </a:blipFill>
                    <a:ln w="38100">
                      <a:solidFill>
                        <a:schemeClr val="tx1"/>
                      </a:solidFill>
                    </a:ln>
                  </p:spPr>
                  <p:txBody>
                    <a:bodyPr/>
                    <a:lstStyle/>
                    <a:p>
                      <a:r>
                        <a:rPr lang="zh-CN" alt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</p:grpSp>
          <p:grpSp>
            <p:nvGrpSpPr>
              <p:cNvPr id="61" name="组合 60">
                <a:extLst>
                  <a:ext uri="{FF2B5EF4-FFF2-40B4-BE49-F238E27FC236}">
                    <a16:creationId xmlns:a16="http://schemas.microsoft.com/office/drawing/2014/main" id="{9B253A70-BAF7-450D-BCE3-01F293AB8695}"/>
                  </a:ext>
                </a:extLst>
              </p:cNvPr>
              <p:cNvGrpSpPr/>
              <p:nvPr/>
            </p:nvGrpSpPr>
            <p:grpSpPr>
              <a:xfrm>
                <a:off x="5481485" y="1651584"/>
                <a:ext cx="914400" cy="3574500"/>
                <a:chOff x="6464710" y="1641750"/>
                <a:chExt cx="914400" cy="3574500"/>
              </a:xfrm>
              <a:solidFill>
                <a:srgbClr val="A8EFC6"/>
              </a:solidFill>
            </p:grpSpPr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62" name="椭圆 61">
                      <a:extLst>
                        <a:ext uri="{FF2B5EF4-FFF2-40B4-BE49-F238E27FC236}">
                          <a16:creationId xmlns:a16="http://schemas.microsoft.com/office/drawing/2014/main" id="{3EB91ABB-456D-43B1-94BD-640129553F7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464710" y="1641750"/>
                      <a:ext cx="914400" cy="914400"/>
                    </a:xfrm>
                    <a:prstGeom prst="ellipse">
                      <a:avLst/>
                    </a:prstGeom>
                    <a:grpFill/>
                    <a:ln w="38100"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sSub>
                              <m:sSubPr>
                                <m:ctrlPr>
                                  <a:rPr lang="en-US" altLang="zh-CN" sz="320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zh-CN" sz="32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𝑧</m:t>
                                </m:r>
                              </m:e>
                              <m:sub>
                                <m:r>
                                  <a:rPr lang="en-US" altLang="zh-CN" sz="3200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</m:oMath>
                        </m:oMathPara>
                      </a14:m>
                      <a:endParaRPr lang="zh-CN" altLang="en-US" sz="3200" dirty="0">
                        <a:solidFill>
                          <a:schemeClr val="tx1"/>
                        </a:solidFill>
                        <a:ea typeface="微软雅黑" panose="020B0503020204020204" pitchFamily="34" charset="-122"/>
                      </a:endParaRPr>
                    </a:p>
                  </p:txBody>
                </p:sp>
              </mc:Choice>
              <mc:Fallback xmlns="">
                <p:sp>
                  <p:nvSpPr>
                    <p:cNvPr id="62" name="椭圆 61">
                      <a:extLst>
                        <a:ext uri="{FF2B5EF4-FFF2-40B4-BE49-F238E27FC236}">
                          <a16:creationId xmlns:a16="http://schemas.microsoft.com/office/drawing/2014/main" id="{3EB91ABB-456D-43B1-94BD-640129553F7E}"/>
                        </a:ext>
                      </a:extLst>
                    </p:cNvPr>
                    <p:cNvSpPr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6464710" y="1641750"/>
                      <a:ext cx="914400" cy="914400"/>
                    </a:xfrm>
                    <a:prstGeom prst="ellipse">
                      <a:avLst/>
                    </a:prstGeom>
                    <a:blipFill>
                      <a:blip r:embed="rId7"/>
                      <a:stretch>
                        <a:fillRect/>
                      </a:stretch>
                    </a:blipFill>
                    <a:ln w="38100">
                      <a:solidFill>
                        <a:schemeClr val="tx1"/>
                      </a:solidFill>
                    </a:ln>
                  </p:spPr>
                  <p:txBody>
                    <a:bodyPr/>
                    <a:lstStyle/>
                    <a:p>
                      <a:r>
                        <a:rPr lang="zh-CN" alt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63" name="椭圆 62">
                      <a:extLst>
                        <a:ext uri="{FF2B5EF4-FFF2-40B4-BE49-F238E27FC236}">
                          <a16:creationId xmlns:a16="http://schemas.microsoft.com/office/drawing/2014/main" id="{1FFDA6A7-BE2A-499E-BB5A-4FFA4AFB0B0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464710" y="2971800"/>
                      <a:ext cx="914400" cy="914400"/>
                    </a:xfrm>
                    <a:prstGeom prst="ellipse">
                      <a:avLst/>
                    </a:prstGeom>
                    <a:grpFill/>
                    <a:ln w="38100"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sSub>
                              <m:sSubPr>
                                <m:ctrlPr>
                                  <a:rPr lang="en-US" altLang="zh-CN" sz="320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zh-CN" sz="3200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𝑧</m:t>
                                </m:r>
                              </m:e>
                              <m:sub>
                                <m:r>
                                  <a:rPr lang="en-US" altLang="zh-CN" sz="32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</m:oMath>
                        </m:oMathPara>
                      </a14:m>
                      <a:endParaRPr lang="zh-CN" altLang="en-US" sz="3200" dirty="0">
                        <a:solidFill>
                          <a:schemeClr val="tx1"/>
                        </a:solidFill>
                        <a:ea typeface="微软雅黑" panose="020B0503020204020204" pitchFamily="34" charset="-122"/>
                      </a:endParaRPr>
                    </a:p>
                  </p:txBody>
                </p:sp>
              </mc:Choice>
              <mc:Fallback xmlns="">
                <p:sp>
                  <p:nvSpPr>
                    <p:cNvPr id="63" name="椭圆 62">
                      <a:extLst>
                        <a:ext uri="{FF2B5EF4-FFF2-40B4-BE49-F238E27FC236}">
                          <a16:creationId xmlns:a16="http://schemas.microsoft.com/office/drawing/2014/main" id="{1FFDA6A7-BE2A-499E-BB5A-4FFA4AFB0B0E}"/>
                        </a:ext>
                      </a:extLst>
                    </p:cNvPr>
                    <p:cNvSpPr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6464710" y="2971800"/>
                      <a:ext cx="914400" cy="914400"/>
                    </a:xfrm>
                    <a:prstGeom prst="ellipse">
                      <a:avLst/>
                    </a:prstGeom>
                    <a:blipFill>
                      <a:blip r:embed="rId8"/>
                      <a:stretch>
                        <a:fillRect/>
                      </a:stretch>
                    </a:blipFill>
                    <a:ln w="38100">
                      <a:solidFill>
                        <a:schemeClr val="tx1"/>
                      </a:solidFill>
                    </a:ln>
                  </p:spPr>
                  <p:txBody>
                    <a:bodyPr/>
                    <a:lstStyle/>
                    <a:p>
                      <a:r>
                        <a:rPr lang="zh-CN" alt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64" name="椭圆 63">
                      <a:extLst>
                        <a:ext uri="{FF2B5EF4-FFF2-40B4-BE49-F238E27FC236}">
                          <a16:creationId xmlns:a16="http://schemas.microsoft.com/office/drawing/2014/main" id="{72643093-A64B-4781-95FF-B1CDF262792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464710" y="4301850"/>
                      <a:ext cx="914400" cy="914400"/>
                    </a:xfrm>
                    <a:prstGeom prst="ellipse">
                      <a:avLst/>
                    </a:prstGeom>
                    <a:grpFill/>
                    <a:ln w="38100"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sSub>
                              <m:sSubPr>
                                <m:ctrlPr>
                                  <a:rPr lang="en-US" altLang="zh-CN" sz="320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zh-CN" sz="3200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𝑧</m:t>
                                </m:r>
                              </m:e>
                              <m:sub>
                                <m:r>
                                  <a:rPr lang="en-US" altLang="zh-CN" sz="32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sub>
                            </m:sSub>
                          </m:oMath>
                        </m:oMathPara>
                      </a14:m>
                      <a:endParaRPr lang="zh-CN" altLang="en-US" sz="3200" dirty="0">
                        <a:solidFill>
                          <a:schemeClr val="tx1"/>
                        </a:solidFill>
                        <a:ea typeface="微软雅黑" panose="020B0503020204020204" pitchFamily="34" charset="-122"/>
                      </a:endParaRPr>
                    </a:p>
                  </p:txBody>
                </p:sp>
              </mc:Choice>
              <mc:Fallback xmlns="">
                <p:sp>
                  <p:nvSpPr>
                    <p:cNvPr id="64" name="椭圆 63">
                      <a:extLst>
                        <a:ext uri="{FF2B5EF4-FFF2-40B4-BE49-F238E27FC236}">
                          <a16:creationId xmlns:a16="http://schemas.microsoft.com/office/drawing/2014/main" id="{72643093-A64B-4781-95FF-B1CDF2627929}"/>
                        </a:ext>
                      </a:extLst>
                    </p:cNvPr>
                    <p:cNvSpPr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6464710" y="4301850"/>
                      <a:ext cx="914400" cy="914400"/>
                    </a:xfrm>
                    <a:prstGeom prst="ellipse">
                      <a:avLst/>
                    </a:prstGeom>
                    <a:blipFill>
                      <a:blip r:embed="rId9"/>
                      <a:stretch>
                        <a:fillRect/>
                      </a:stretch>
                    </a:blipFill>
                    <a:ln w="38100">
                      <a:solidFill>
                        <a:schemeClr val="tx1"/>
                      </a:solidFill>
                    </a:ln>
                  </p:spPr>
                  <p:txBody>
                    <a:bodyPr/>
                    <a:lstStyle/>
                    <a:p>
                      <a:r>
                        <a:rPr lang="zh-CN" alt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</p:grp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68" name="文本框 67">
                    <a:extLst>
                      <a:ext uri="{FF2B5EF4-FFF2-40B4-BE49-F238E27FC236}">
                        <a16:creationId xmlns:a16="http://schemas.microsoft.com/office/drawing/2014/main" id="{017C504E-78C0-43A2-B51C-768868D3BFDF}"/>
                      </a:ext>
                    </a:extLst>
                  </p:cNvPr>
                  <p:cNvSpPr txBox="1"/>
                  <p:nvPr/>
                </p:nvSpPr>
                <p:spPr>
                  <a:xfrm>
                    <a:off x="5983061" y="3885637"/>
                    <a:ext cx="368498" cy="369332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en-US" altLang="zh-CN" sz="24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2400" b="0" i="1" smtClean="0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en-US" altLang="zh-CN" sz="2400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</m:oMath>
                      </m:oMathPara>
                    </a14:m>
                    <a:endParaRPr lang="zh-CN" altLang="en-US" sz="2400" dirty="0">
                      <a:ea typeface="微软雅黑" panose="020B0503020204020204" pitchFamily="34" charset="-122"/>
                    </a:endParaRPr>
                  </a:p>
                </p:txBody>
              </p:sp>
            </mc:Choice>
            <mc:Fallback xmlns="">
              <p:sp>
                <p:nvSpPr>
                  <p:cNvPr id="68" name="文本框 67">
                    <a:extLst>
                      <a:ext uri="{FF2B5EF4-FFF2-40B4-BE49-F238E27FC236}">
                        <a16:creationId xmlns:a16="http://schemas.microsoft.com/office/drawing/2014/main" id="{017C504E-78C0-43A2-B51C-768868D3BFDF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983061" y="3885637"/>
                    <a:ext cx="368498" cy="369332"/>
                  </a:xfrm>
                  <a:prstGeom prst="rect">
                    <a:avLst/>
                  </a:prstGeom>
                  <a:blipFill>
                    <a:blip r:embed="rId10"/>
                    <a:stretch>
                      <a:fillRect l="-20000" r="-6667" b="-13115"/>
                    </a:stretch>
                  </a:blipFill>
                </p:spPr>
                <p:txBody>
                  <a:bodyPr/>
                  <a:lstStyle/>
                  <a:p>
                    <a:r>
                      <a:rPr lang="zh-CN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0" name="文本框 69">
                  <a:extLst>
                    <a:ext uri="{FF2B5EF4-FFF2-40B4-BE49-F238E27FC236}">
                      <a16:creationId xmlns:a16="http://schemas.microsoft.com/office/drawing/2014/main" id="{CF218C1D-6013-49C2-BEA0-78737D542270}"/>
                    </a:ext>
                  </a:extLst>
                </p:cNvPr>
                <p:cNvSpPr txBox="1"/>
                <p:nvPr/>
              </p:nvSpPr>
              <p:spPr>
                <a:xfrm>
                  <a:off x="2667573" y="2722246"/>
                  <a:ext cx="564193" cy="369332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altLang="zh-CN" sz="24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zh-CN" altLang="en-US" sz="2400" i="1">
                                <a:latin typeface="Cambria Math" panose="02040503050406030204" pitchFamily="18" charset="0"/>
                              </a:rPr>
                              <m:t>𝜔</m:t>
                            </m:r>
                          </m:e>
                          <m:sub>
                            <m:r>
                              <a:rPr lang="en-US" altLang="zh-CN" sz="2400" b="0" i="1" smtClean="0">
                                <a:latin typeface="Cambria Math" panose="02040503050406030204" pitchFamily="18" charset="0"/>
                              </a:rPr>
                              <m:t>31</m:t>
                            </m:r>
                          </m:sub>
                        </m:sSub>
                      </m:oMath>
                    </m:oMathPara>
                  </a14:m>
                  <a:endParaRPr lang="zh-CN" altLang="en-US" sz="2400" dirty="0">
                    <a:ea typeface="微软雅黑" panose="020B0503020204020204" pitchFamily="34" charset="-122"/>
                  </a:endParaRPr>
                </a:p>
              </p:txBody>
            </p:sp>
          </mc:Choice>
          <mc:Fallback xmlns="">
            <p:sp>
              <p:nvSpPr>
                <p:cNvPr id="70" name="文本框 69">
                  <a:extLst>
                    <a:ext uri="{FF2B5EF4-FFF2-40B4-BE49-F238E27FC236}">
                      <a16:creationId xmlns:a16="http://schemas.microsoft.com/office/drawing/2014/main" id="{CF218C1D-6013-49C2-BEA0-78737D542270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667573" y="2722246"/>
                  <a:ext cx="564193" cy="369332"/>
                </a:xfrm>
                <a:prstGeom prst="rect">
                  <a:avLst/>
                </a:prstGeom>
                <a:blipFill>
                  <a:blip r:embed="rId11"/>
                  <a:stretch>
                    <a:fillRect l="-7609" r="-4348" b="-15000"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1" name="文本框 70">
                  <a:extLst>
                    <a:ext uri="{FF2B5EF4-FFF2-40B4-BE49-F238E27FC236}">
                      <a16:creationId xmlns:a16="http://schemas.microsoft.com/office/drawing/2014/main" id="{E5DECF8A-C25A-4F3D-AC1B-BE2EAAFE30ED}"/>
                    </a:ext>
                  </a:extLst>
                </p:cNvPr>
                <p:cNvSpPr txBox="1"/>
                <p:nvPr/>
              </p:nvSpPr>
              <p:spPr>
                <a:xfrm>
                  <a:off x="2520857" y="3509174"/>
                  <a:ext cx="564193" cy="369332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altLang="zh-CN" sz="24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zh-CN" altLang="en-US" sz="2400" i="1">
                                <a:latin typeface="Cambria Math" panose="02040503050406030204" pitchFamily="18" charset="0"/>
                              </a:rPr>
                              <m:t>𝜔</m:t>
                            </m:r>
                          </m:e>
                          <m:sub>
                            <m:r>
                              <a:rPr lang="en-US" altLang="zh-CN" sz="2400" b="0" i="1" smtClean="0">
                                <a:latin typeface="Cambria Math" panose="02040503050406030204" pitchFamily="18" charset="0"/>
                              </a:rPr>
                              <m:t>32</m:t>
                            </m:r>
                          </m:sub>
                        </m:sSub>
                      </m:oMath>
                    </m:oMathPara>
                  </a14:m>
                  <a:endParaRPr lang="zh-CN" altLang="en-US" sz="2400" dirty="0">
                    <a:ea typeface="微软雅黑" panose="020B0503020204020204" pitchFamily="34" charset="-122"/>
                  </a:endParaRPr>
                </a:p>
              </p:txBody>
            </p:sp>
          </mc:Choice>
          <mc:Fallback xmlns="">
            <p:sp>
              <p:nvSpPr>
                <p:cNvPr id="71" name="文本框 70">
                  <a:extLst>
                    <a:ext uri="{FF2B5EF4-FFF2-40B4-BE49-F238E27FC236}">
                      <a16:creationId xmlns:a16="http://schemas.microsoft.com/office/drawing/2014/main" id="{E5DECF8A-C25A-4F3D-AC1B-BE2EAAFE30ED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520857" y="3509174"/>
                  <a:ext cx="564193" cy="369332"/>
                </a:xfrm>
                <a:prstGeom prst="rect">
                  <a:avLst/>
                </a:prstGeom>
                <a:blipFill>
                  <a:blip r:embed="rId12"/>
                  <a:stretch>
                    <a:fillRect l="-7609" r="-4348" b="-15000"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2" name="文本框 71">
                  <a:extLst>
                    <a:ext uri="{FF2B5EF4-FFF2-40B4-BE49-F238E27FC236}">
                      <a16:creationId xmlns:a16="http://schemas.microsoft.com/office/drawing/2014/main" id="{140E548F-6839-48AE-94B8-121E3D90E9C3}"/>
                    </a:ext>
                  </a:extLst>
                </p:cNvPr>
                <p:cNvSpPr txBox="1"/>
                <p:nvPr/>
              </p:nvSpPr>
              <p:spPr>
                <a:xfrm>
                  <a:off x="2441839" y="4332638"/>
                  <a:ext cx="564193" cy="369332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altLang="zh-CN" sz="24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zh-CN" altLang="en-US" sz="2400" i="1">
                                <a:latin typeface="Cambria Math" panose="02040503050406030204" pitchFamily="18" charset="0"/>
                              </a:rPr>
                              <m:t>𝜔</m:t>
                            </m:r>
                          </m:e>
                          <m:sub>
                            <m:r>
                              <a:rPr lang="en-US" altLang="zh-CN" sz="2400" b="0" i="1" smtClean="0">
                                <a:latin typeface="Cambria Math" panose="02040503050406030204" pitchFamily="18" charset="0"/>
                              </a:rPr>
                              <m:t>33</m:t>
                            </m:r>
                          </m:sub>
                        </m:sSub>
                      </m:oMath>
                    </m:oMathPara>
                  </a14:m>
                  <a:endParaRPr lang="zh-CN" altLang="en-US" sz="2400" dirty="0">
                    <a:ea typeface="微软雅黑" panose="020B0503020204020204" pitchFamily="34" charset="-122"/>
                  </a:endParaRPr>
                </a:p>
              </p:txBody>
            </p:sp>
          </mc:Choice>
          <mc:Fallback xmlns="">
            <p:sp>
              <p:nvSpPr>
                <p:cNvPr id="72" name="文本框 71">
                  <a:extLst>
                    <a:ext uri="{FF2B5EF4-FFF2-40B4-BE49-F238E27FC236}">
                      <a16:creationId xmlns:a16="http://schemas.microsoft.com/office/drawing/2014/main" id="{140E548F-6839-48AE-94B8-121E3D90E9C3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441839" y="4332638"/>
                  <a:ext cx="564193" cy="369332"/>
                </a:xfrm>
                <a:prstGeom prst="rect">
                  <a:avLst/>
                </a:prstGeom>
                <a:blipFill>
                  <a:blip r:embed="rId13"/>
                  <a:stretch>
                    <a:fillRect l="-7609" r="-4348" b="-15000"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3" name="文本框 72">
                  <a:extLst>
                    <a:ext uri="{FF2B5EF4-FFF2-40B4-BE49-F238E27FC236}">
                      <a16:creationId xmlns:a16="http://schemas.microsoft.com/office/drawing/2014/main" id="{E6834A5D-5323-4023-BE85-6BB82BC2E6EE}"/>
                    </a:ext>
                  </a:extLst>
                </p:cNvPr>
                <p:cNvSpPr txBox="1"/>
                <p:nvPr/>
              </p:nvSpPr>
              <p:spPr>
                <a:xfrm>
                  <a:off x="2391877" y="5463273"/>
                  <a:ext cx="564193" cy="369332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altLang="zh-CN" sz="24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zh-CN" altLang="en-US" sz="2400" i="1">
                                <a:latin typeface="Cambria Math" panose="02040503050406030204" pitchFamily="18" charset="0"/>
                              </a:rPr>
                              <m:t>𝜔</m:t>
                            </m:r>
                          </m:e>
                          <m:sub>
                            <m:r>
                              <a:rPr lang="en-US" altLang="zh-CN" sz="2400" b="0" i="1" smtClean="0">
                                <a:latin typeface="Cambria Math" panose="02040503050406030204" pitchFamily="18" charset="0"/>
                              </a:rPr>
                              <m:t>34</m:t>
                            </m:r>
                          </m:sub>
                        </m:sSub>
                      </m:oMath>
                    </m:oMathPara>
                  </a14:m>
                  <a:endParaRPr lang="zh-CN" altLang="en-US" sz="2400" dirty="0">
                    <a:ea typeface="微软雅黑" panose="020B0503020204020204" pitchFamily="34" charset="-122"/>
                  </a:endParaRPr>
                </a:p>
              </p:txBody>
            </p:sp>
          </mc:Choice>
          <mc:Fallback xmlns="">
            <p:sp>
              <p:nvSpPr>
                <p:cNvPr id="73" name="文本框 72">
                  <a:extLst>
                    <a:ext uri="{FF2B5EF4-FFF2-40B4-BE49-F238E27FC236}">
                      <a16:creationId xmlns:a16="http://schemas.microsoft.com/office/drawing/2014/main" id="{E6834A5D-5323-4023-BE85-6BB82BC2E6EE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391877" y="5463273"/>
                  <a:ext cx="564193" cy="369332"/>
                </a:xfrm>
                <a:prstGeom prst="rect">
                  <a:avLst/>
                </a:prstGeom>
                <a:blipFill>
                  <a:blip r:embed="rId14"/>
                  <a:stretch>
                    <a:fillRect l="-6452" r="-3226" b="-13115"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45" name="文本框 44">
                <a:extLst>
                  <a:ext uri="{FF2B5EF4-FFF2-40B4-BE49-F238E27FC236}">
                    <a16:creationId xmlns:a16="http://schemas.microsoft.com/office/drawing/2014/main" id="{56DB950B-37FD-4E4D-B15C-0FDBFA2E18F0}"/>
                  </a:ext>
                </a:extLst>
              </p:cNvPr>
              <p:cNvSpPr txBox="1"/>
              <p:nvPr/>
            </p:nvSpPr>
            <p:spPr>
              <a:xfrm>
                <a:off x="914400" y="6324256"/>
                <a:ext cx="4698442" cy="36933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en-US" altLang="zh-CN" sz="2400" i="1" dirty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zh-CN" altLang="en-US" sz="2400" i="1">
                              <a:latin typeface="Cambria Math" panose="02040503050406030204" pitchFamily="18" charset="0"/>
                            </a:rPr>
                            <m:t>𝜔</m:t>
                          </m:r>
                        </m:e>
                        <m:sub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altLang="zh-CN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zh-CN" altLang="en-US" sz="2400" i="1">
                              <a:latin typeface="Cambria Math" panose="02040503050406030204" pitchFamily="18" charset="0"/>
                            </a:rPr>
                            <m:t>𝜔</m:t>
                          </m:r>
                        </m:e>
                        <m:sub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  <m:t>32</m:t>
                          </m:r>
                        </m:sub>
                      </m:sSub>
                      <m:sSub>
                        <m:sSubPr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altLang="zh-CN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zh-CN" altLang="en-US" sz="2400" i="1">
                              <a:latin typeface="Cambria Math" panose="02040503050406030204" pitchFamily="18" charset="0"/>
                            </a:rPr>
                            <m:t>𝜔</m:t>
                          </m:r>
                        </m:e>
                        <m:sub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  <m:t>33</m:t>
                          </m:r>
                        </m:sub>
                      </m:sSub>
                      <m:sSub>
                        <m:sSubPr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en-US" altLang="zh-CN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altLang="zh-CN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b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zh-CN" altLang="en-US" sz="2400" dirty="0">
                  <a:ea typeface="微软雅黑" panose="020B0503020204020204" pitchFamily="34" charset="-122"/>
                </a:endParaRPr>
              </a:p>
            </p:txBody>
          </p:sp>
        </mc:Choice>
        <mc:Fallback xmlns="">
          <p:sp>
            <p:nvSpPr>
              <p:cNvPr id="45" name="文本框 44">
                <a:extLst>
                  <a:ext uri="{FF2B5EF4-FFF2-40B4-BE49-F238E27FC236}">
                    <a16:creationId xmlns:a16="http://schemas.microsoft.com/office/drawing/2014/main" id="{56DB950B-37FD-4E4D-B15C-0FDBFA2E18F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4400" y="6324256"/>
                <a:ext cx="4698442" cy="369332"/>
              </a:xfrm>
              <a:prstGeom prst="rect">
                <a:avLst/>
              </a:prstGeom>
              <a:blipFill>
                <a:blip r:embed="rId15"/>
                <a:stretch>
                  <a:fillRect b="-13115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7" name="文本框 46">
            <a:extLst>
              <a:ext uri="{FF2B5EF4-FFF2-40B4-BE49-F238E27FC236}">
                <a16:creationId xmlns:a16="http://schemas.microsoft.com/office/drawing/2014/main" id="{CDD13479-B408-424B-B7E7-59CF518B59FB}"/>
              </a:ext>
            </a:extLst>
          </p:cNvPr>
          <p:cNvSpPr txBox="1"/>
          <p:nvPr/>
        </p:nvSpPr>
        <p:spPr>
          <a:xfrm>
            <a:off x="359911" y="65112"/>
            <a:ext cx="76135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altLang="zh-CN" sz="3200" b="1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4. </a:t>
            </a:r>
            <a:r>
              <a:rPr lang="zh-CN" altLang="en-US" sz="3200" b="1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多类别逻辑回归的表示</a:t>
            </a:r>
            <a:endParaRPr lang="en-CA" altLang="zh-CN" sz="3200" b="1" dirty="0">
              <a:solidFill>
                <a:srgbClr val="0A05D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48" name="直接连接符 47">
            <a:extLst>
              <a:ext uri="{FF2B5EF4-FFF2-40B4-BE49-F238E27FC236}">
                <a16:creationId xmlns:a16="http://schemas.microsoft.com/office/drawing/2014/main" id="{2FC44812-6F5C-4366-9537-93ACFE9125A3}"/>
              </a:ext>
            </a:extLst>
          </p:cNvPr>
          <p:cNvCxnSpPr>
            <a:cxnSpLocks/>
          </p:cNvCxnSpPr>
          <p:nvPr/>
        </p:nvCxnSpPr>
        <p:spPr>
          <a:xfrm>
            <a:off x="0" y="695771"/>
            <a:ext cx="12192000" cy="0"/>
          </a:xfrm>
          <a:prstGeom prst="line">
            <a:avLst/>
          </a:prstGeom>
          <a:ln w="50800">
            <a:gradFill flip="none" rotWithShape="1">
              <a:gsLst>
                <a:gs pos="0">
                  <a:srgbClr val="0000FF"/>
                </a:gs>
                <a:gs pos="100000">
                  <a:srgbClr val="A5D0FF"/>
                </a:gs>
              </a:gsLst>
              <a:lin ang="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1019815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9" name="组合 68">
            <a:extLst>
              <a:ext uri="{FF2B5EF4-FFF2-40B4-BE49-F238E27FC236}">
                <a16:creationId xmlns:a16="http://schemas.microsoft.com/office/drawing/2014/main" id="{60D45C07-439F-4F28-B090-B684E24A80AD}"/>
              </a:ext>
            </a:extLst>
          </p:cNvPr>
          <p:cNvGrpSpPr/>
          <p:nvPr/>
        </p:nvGrpSpPr>
        <p:grpSpPr>
          <a:xfrm>
            <a:off x="914400" y="1188720"/>
            <a:ext cx="7305366" cy="4904551"/>
            <a:chOff x="2349911" y="975267"/>
            <a:chExt cx="7305366" cy="4904551"/>
          </a:xfrm>
        </p:grpSpPr>
        <p:grpSp>
          <p:nvGrpSpPr>
            <p:cNvPr id="23" name="组合 22">
              <a:extLst>
                <a:ext uri="{FF2B5EF4-FFF2-40B4-BE49-F238E27FC236}">
                  <a16:creationId xmlns:a16="http://schemas.microsoft.com/office/drawing/2014/main" id="{16C61F95-C241-4970-8511-E97A07F88D5A}"/>
                </a:ext>
              </a:extLst>
            </p:cNvPr>
            <p:cNvGrpSpPr/>
            <p:nvPr/>
          </p:nvGrpSpPr>
          <p:grpSpPr>
            <a:xfrm>
              <a:off x="8740877" y="1651584"/>
              <a:ext cx="914400" cy="3574500"/>
              <a:chOff x="6464710" y="1641750"/>
              <a:chExt cx="914400" cy="3574500"/>
            </a:xfrm>
            <a:solidFill>
              <a:srgbClr val="DED5FF"/>
            </a:solidFill>
          </p:grpSpPr>
          <p:sp>
            <p:nvSpPr>
              <p:cNvPr id="24" name="椭圆 23">
                <a:extLst>
                  <a:ext uri="{FF2B5EF4-FFF2-40B4-BE49-F238E27FC236}">
                    <a16:creationId xmlns:a16="http://schemas.microsoft.com/office/drawing/2014/main" id="{EC2BE999-14B1-4812-92F9-A5310AD117D8}"/>
                  </a:ext>
                </a:extLst>
              </p:cNvPr>
              <p:cNvSpPr/>
              <p:nvPr/>
            </p:nvSpPr>
            <p:spPr>
              <a:xfrm>
                <a:off x="6464710" y="1641750"/>
                <a:ext cx="914400" cy="914400"/>
              </a:xfrm>
              <a:prstGeom prst="ellipse">
                <a:avLst/>
              </a:prstGeom>
              <a:grpFill/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25" name="椭圆 24">
                <a:extLst>
                  <a:ext uri="{FF2B5EF4-FFF2-40B4-BE49-F238E27FC236}">
                    <a16:creationId xmlns:a16="http://schemas.microsoft.com/office/drawing/2014/main" id="{7E480705-38DA-4B2B-85E2-03AD3B6F4ADB}"/>
                  </a:ext>
                </a:extLst>
              </p:cNvPr>
              <p:cNvSpPr/>
              <p:nvPr/>
            </p:nvSpPr>
            <p:spPr>
              <a:xfrm>
                <a:off x="6464710" y="2971800"/>
                <a:ext cx="914400" cy="914400"/>
              </a:xfrm>
              <a:prstGeom prst="ellipse">
                <a:avLst/>
              </a:prstGeom>
              <a:grpFill/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26" name="椭圆 25">
                <a:extLst>
                  <a:ext uri="{FF2B5EF4-FFF2-40B4-BE49-F238E27FC236}">
                    <a16:creationId xmlns:a16="http://schemas.microsoft.com/office/drawing/2014/main" id="{47D252AB-E122-4C7A-835E-8E986EC4BA85}"/>
                  </a:ext>
                </a:extLst>
              </p:cNvPr>
              <p:cNvSpPr/>
              <p:nvPr/>
            </p:nvSpPr>
            <p:spPr>
              <a:xfrm>
                <a:off x="6464710" y="4301850"/>
                <a:ext cx="914400" cy="914400"/>
              </a:xfrm>
              <a:prstGeom prst="ellipse">
                <a:avLst/>
              </a:prstGeom>
              <a:grpFill/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</p:grpSp>
        <p:cxnSp>
          <p:nvCxnSpPr>
            <p:cNvPr id="27" name="直接箭头连接符 26">
              <a:extLst>
                <a:ext uri="{FF2B5EF4-FFF2-40B4-BE49-F238E27FC236}">
                  <a16:creationId xmlns:a16="http://schemas.microsoft.com/office/drawing/2014/main" id="{7776B7CE-DBEE-4E59-9735-F00FB84DB4F5}"/>
                </a:ext>
              </a:extLst>
            </p:cNvPr>
            <p:cNvCxnSpPr>
              <a:cxnSpLocks/>
            </p:cNvCxnSpPr>
            <p:nvPr/>
          </p:nvCxnSpPr>
          <p:spPr>
            <a:xfrm>
              <a:off x="3264311" y="1432467"/>
              <a:ext cx="2217174" cy="676317"/>
            </a:xfrm>
            <a:prstGeom prst="straightConnector1">
              <a:avLst/>
            </a:prstGeom>
            <a:ln w="25400">
              <a:solidFill>
                <a:srgbClr val="0000FF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接箭头连接符 27">
              <a:extLst>
                <a:ext uri="{FF2B5EF4-FFF2-40B4-BE49-F238E27FC236}">
                  <a16:creationId xmlns:a16="http://schemas.microsoft.com/office/drawing/2014/main" id="{20695828-1D83-4D34-BE8D-91A689DA0A9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264311" y="2255595"/>
              <a:ext cx="2217174" cy="329358"/>
            </a:xfrm>
            <a:prstGeom prst="straightConnector1">
              <a:avLst/>
            </a:prstGeom>
            <a:ln w="25400">
              <a:solidFill>
                <a:srgbClr val="0000FF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直接箭头连接符 28">
              <a:extLst>
                <a:ext uri="{FF2B5EF4-FFF2-40B4-BE49-F238E27FC236}">
                  <a16:creationId xmlns:a16="http://schemas.microsoft.com/office/drawing/2014/main" id="{C015AA0F-E3D2-4B1F-ABFF-E06CC79D60C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234764" y="2346870"/>
              <a:ext cx="2284087" cy="1549163"/>
            </a:xfrm>
            <a:prstGeom prst="straightConnector1">
              <a:avLst/>
            </a:prstGeom>
            <a:ln w="25400">
              <a:solidFill>
                <a:srgbClr val="0000FF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直接箭头连接符 32">
              <a:extLst>
                <a:ext uri="{FF2B5EF4-FFF2-40B4-BE49-F238E27FC236}">
                  <a16:creationId xmlns:a16="http://schemas.microsoft.com/office/drawing/2014/main" id="{2BB47FEF-50E5-4622-8FC9-CA4BB5E10E0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130400" y="2432073"/>
              <a:ext cx="2484996" cy="2667256"/>
            </a:xfrm>
            <a:prstGeom prst="straightConnector1">
              <a:avLst/>
            </a:prstGeom>
            <a:ln w="25400">
              <a:solidFill>
                <a:srgbClr val="0000FF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直接箭头连接符 35">
              <a:extLst>
                <a:ext uri="{FF2B5EF4-FFF2-40B4-BE49-F238E27FC236}">
                  <a16:creationId xmlns:a16="http://schemas.microsoft.com/office/drawing/2014/main" id="{204D0825-8ACF-465C-9E93-F055864856B7}"/>
                </a:ext>
              </a:extLst>
            </p:cNvPr>
            <p:cNvCxnSpPr>
              <a:cxnSpLocks/>
            </p:cNvCxnSpPr>
            <p:nvPr/>
          </p:nvCxnSpPr>
          <p:spPr>
            <a:xfrm>
              <a:off x="5938685" y="1402038"/>
              <a:ext cx="0" cy="225630"/>
            </a:xfrm>
            <a:prstGeom prst="straightConnector1">
              <a:avLst/>
            </a:prstGeom>
            <a:ln w="25400">
              <a:solidFill>
                <a:srgbClr val="0000FF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直接箭头连接符 29">
              <a:extLst>
                <a:ext uri="{FF2B5EF4-FFF2-40B4-BE49-F238E27FC236}">
                  <a16:creationId xmlns:a16="http://schemas.microsoft.com/office/drawing/2014/main" id="{9636E2E2-AC31-42E3-BCCB-65956B3668F0}"/>
                </a:ext>
              </a:extLst>
            </p:cNvPr>
            <p:cNvCxnSpPr>
              <a:cxnSpLocks/>
            </p:cNvCxnSpPr>
            <p:nvPr/>
          </p:nvCxnSpPr>
          <p:spPr>
            <a:xfrm>
              <a:off x="3264311" y="1575201"/>
              <a:ext cx="2217174" cy="1644516"/>
            </a:xfrm>
            <a:prstGeom prst="straightConnector1">
              <a:avLst/>
            </a:prstGeom>
            <a:ln w="25400">
              <a:solidFill>
                <a:srgbClr val="0000FF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直接箭头连接符 30">
              <a:extLst>
                <a:ext uri="{FF2B5EF4-FFF2-40B4-BE49-F238E27FC236}">
                  <a16:creationId xmlns:a16="http://schemas.microsoft.com/office/drawing/2014/main" id="{43DDE8C5-3495-4C90-A0F4-27C40A1C519A}"/>
                </a:ext>
              </a:extLst>
            </p:cNvPr>
            <p:cNvCxnSpPr>
              <a:cxnSpLocks/>
            </p:cNvCxnSpPr>
            <p:nvPr/>
          </p:nvCxnSpPr>
          <p:spPr>
            <a:xfrm>
              <a:off x="3264311" y="2762517"/>
              <a:ext cx="2217174" cy="676317"/>
            </a:xfrm>
            <a:prstGeom prst="straightConnector1">
              <a:avLst/>
            </a:prstGeom>
            <a:ln w="25400">
              <a:solidFill>
                <a:srgbClr val="0000FF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直接箭头连接符 31">
              <a:extLst>
                <a:ext uri="{FF2B5EF4-FFF2-40B4-BE49-F238E27FC236}">
                  <a16:creationId xmlns:a16="http://schemas.microsoft.com/office/drawing/2014/main" id="{A5B72730-F4C5-463E-AF7C-75B91E4D1F4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264311" y="3549445"/>
              <a:ext cx="2217174" cy="543122"/>
            </a:xfrm>
            <a:prstGeom prst="straightConnector1">
              <a:avLst/>
            </a:prstGeom>
            <a:ln w="25400">
              <a:solidFill>
                <a:srgbClr val="0000FF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直接箭头连接符 34">
              <a:extLst>
                <a:ext uri="{FF2B5EF4-FFF2-40B4-BE49-F238E27FC236}">
                  <a16:creationId xmlns:a16="http://schemas.microsoft.com/office/drawing/2014/main" id="{FBF4043A-7FDB-4366-AF4D-53FD164B371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230854" y="3657951"/>
              <a:ext cx="2280178" cy="1624848"/>
            </a:xfrm>
            <a:prstGeom prst="straightConnector1">
              <a:avLst/>
            </a:prstGeom>
            <a:ln w="25400">
              <a:solidFill>
                <a:srgbClr val="0000FF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直接箭头连接符 37">
              <a:extLst>
                <a:ext uri="{FF2B5EF4-FFF2-40B4-BE49-F238E27FC236}">
                  <a16:creationId xmlns:a16="http://schemas.microsoft.com/office/drawing/2014/main" id="{C4CB21C2-4337-472F-8ACC-569DAEA68995}"/>
                </a:ext>
              </a:extLst>
            </p:cNvPr>
            <p:cNvCxnSpPr>
              <a:cxnSpLocks/>
            </p:cNvCxnSpPr>
            <p:nvPr/>
          </p:nvCxnSpPr>
          <p:spPr>
            <a:xfrm>
              <a:off x="5925910" y="2762517"/>
              <a:ext cx="0" cy="205587"/>
            </a:xfrm>
            <a:prstGeom prst="straightConnector1">
              <a:avLst/>
            </a:prstGeom>
            <a:ln w="25400">
              <a:solidFill>
                <a:srgbClr val="0000FF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直接箭头连接符 33">
              <a:extLst>
                <a:ext uri="{FF2B5EF4-FFF2-40B4-BE49-F238E27FC236}">
                  <a16:creationId xmlns:a16="http://schemas.microsoft.com/office/drawing/2014/main" id="{F1D09E0B-F5A1-44A9-A617-8A51CCEBF55D}"/>
                </a:ext>
              </a:extLst>
            </p:cNvPr>
            <p:cNvCxnSpPr>
              <a:cxnSpLocks/>
            </p:cNvCxnSpPr>
            <p:nvPr/>
          </p:nvCxnSpPr>
          <p:spPr>
            <a:xfrm>
              <a:off x="3230854" y="1651584"/>
              <a:ext cx="2250631" cy="2958516"/>
            </a:xfrm>
            <a:prstGeom prst="straightConnector1">
              <a:avLst/>
            </a:prstGeom>
            <a:ln w="25400">
              <a:solidFill>
                <a:srgbClr val="0000FF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直接箭头连接符 36">
              <a:extLst>
                <a:ext uri="{FF2B5EF4-FFF2-40B4-BE49-F238E27FC236}">
                  <a16:creationId xmlns:a16="http://schemas.microsoft.com/office/drawing/2014/main" id="{08813C53-602F-4E92-A2EC-6CA9871245F4}"/>
                </a:ext>
              </a:extLst>
            </p:cNvPr>
            <p:cNvCxnSpPr>
              <a:cxnSpLocks/>
            </p:cNvCxnSpPr>
            <p:nvPr/>
          </p:nvCxnSpPr>
          <p:spPr>
            <a:xfrm>
              <a:off x="3230854" y="2968104"/>
              <a:ext cx="2250631" cy="1800780"/>
            </a:xfrm>
            <a:prstGeom prst="straightConnector1">
              <a:avLst/>
            </a:prstGeom>
            <a:ln w="25400">
              <a:solidFill>
                <a:srgbClr val="0000FF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直接箭头连接符 38">
              <a:extLst>
                <a:ext uri="{FF2B5EF4-FFF2-40B4-BE49-F238E27FC236}">
                  <a16:creationId xmlns:a16="http://schemas.microsoft.com/office/drawing/2014/main" id="{4DA6A27C-0345-41EF-8435-09E0C83407F3}"/>
                </a:ext>
              </a:extLst>
            </p:cNvPr>
            <p:cNvCxnSpPr>
              <a:cxnSpLocks/>
            </p:cNvCxnSpPr>
            <p:nvPr/>
          </p:nvCxnSpPr>
          <p:spPr>
            <a:xfrm>
              <a:off x="3264311" y="4237703"/>
              <a:ext cx="2217174" cy="639097"/>
            </a:xfrm>
            <a:prstGeom prst="straightConnector1">
              <a:avLst/>
            </a:prstGeom>
            <a:ln w="25400">
              <a:solidFill>
                <a:srgbClr val="0000FF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直接箭头连接符 42">
              <a:extLst>
                <a:ext uri="{FF2B5EF4-FFF2-40B4-BE49-F238E27FC236}">
                  <a16:creationId xmlns:a16="http://schemas.microsoft.com/office/drawing/2014/main" id="{1028E1BD-2B2B-4002-89FE-D89F914A505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264311" y="4965418"/>
              <a:ext cx="2254540" cy="457200"/>
            </a:xfrm>
            <a:prstGeom prst="straightConnector1">
              <a:avLst/>
            </a:prstGeom>
            <a:ln w="25400">
              <a:solidFill>
                <a:srgbClr val="0000FF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直接箭头连接符 45">
              <a:extLst>
                <a:ext uri="{FF2B5EF4-FFF2-40B4-BE49-F238E27FC236}">
                  <a16:creationId xmlns:a16="http://schemas.microsoft.com/office/drawing/2014/main" id="{07B37547-CBA9-48BC-BA4B-326390EA1856}"/>
                </a:ext>
              </a:extLst>
            </p:cNvPr>
            <p:cNvCxnSpPr>
              <a:cxnSpLocks/>
            </p:cNvCxnSpPr>
            <p:nvPr/>
          </p:nvCxnSpPr>
          <p:spPr>
            <a:xfrm>
              <a:off x="5925910" y="4092567"/>
              <a:ext cx="12826" cy="219117"/>
            </a:xfrm>
            <a:prstGeom prst="straightConnector1">
              <a:avLst/>
            </a:prstGeom>
            <a:ln w="25400">
              <a:solidFill>
                <a:srgbClr val="0000FF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56" name="组合 55">
              <a:extLst>
                <a:ext uri="{FF2B5EF4-FFF2-40B4-BE49-F238E27FC236}">
                  <a16:creationId xmlns:a16="http://schemas.microsoft.com/office/drawing/2014/main" id="{54D38228-3C2F-4719-882A-F86DD75603C2}"/>
                </a:ext>
              </a:extLst>
            </p:cNvPr>
            <p:cNvGrpSpPr/>
            <p:nvPr/>
          </p:nvGrpSpPr>
          <p:grpSpPr>
            <a:xfrm>
              <a:off x="2349911" y="975267"/>
              <a:ext cx="914400" cy="4904551"/>
              <a:chOff x="2290917" y="1330345"/>
              <a:chExt cx="914400" cy="4904551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57" name="椭圆 56">
                    <a:extLst>
                      <a:ext uri="{FF2B5EF4-FFF2-40B4-BE49-F238E27FC236}">
                        <a16:creationId xmlns:a16="http://schemas.microsoft.com/office/drawing/2014/main" id="{D75BDB0E-2524-445F-B552-51C13D69C71D}"/>
                      </a:ext>
                    </a:extLst>
                  </p:cNvPr>
                  <p:cNvSpPr/>
                  <p:nvPr/>
                </p:nvSpPr>
                <p:spPr>
                  <a:xfrm>
                    <a:off x="2290917" y="1330345"/>
                    <a:ext cx="914400" cy="914400"/>
                  </a:xfrm>
                  <a:prstGeom prst="ellipse">
                    <a:avLst/>
                  </a:prstGeom>
                  <a:solidFill>
                    <a:srgbClr val="FFFF94"/>
                  </a:solidFill>
                  <a:ln w="381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en-US" altLang="zh-CN" sz="320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32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altLang="zh-CN" sz="32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oMath>
                      </m:oMathPara>
                    </a14:m>
                    <a:endParaRPr lang="zh-CN" altLang="en-US" sz="3200" dirty="0">
                      <a:solidFill>
                        <a:schemeClr val="tx1"/>
                      </a:solidFill>
                      <a:ea typeface="微软雅黑" panose="020B0503020204020204" pitchFamily="34" charset="-122"/>
                    </a:endParaRPr>
                  </a:p>
                </p:txBody>
              </p:sp>
            </mc:Choice>
            <mc:Fallback xmlns="">
              <p:sp>
                <p:nvSpPr>
                  <p:cNvPr id="57" name="椭圆 56">
                    <a:extLst>
                      <a:ext uri="{FF2B5EF4-FFF2-40B4-BE49-F238E27FC236}">
                        <a16:creationId xmlns:a16="http://schemas.microsoft.com/office/drawing/2014/main" id="{D75BDB0E-2524-445F-B552-51C13D69C71D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290917" y="1330345"/>
                    <a:ext cx="914400" cy="914400"/>
                  </a:xfrm>
                  <a:prstGeom prst="ellipse">
                    <a:avLst/>
                  </a:prstGeom>
                  <a:blipFill>
                    <a:blip r:embed="rId3"/>
                    <a:stretch>
                      <a:fillRect/>
                    </a:stretch>
                  </a:blipFill>
                  <a:ln w="38100">
                    <a:solidFill>
                      <a:schemeClr val="tx1"/>
                    </a:solidFill>
                  </a:ln>
                </p:spPr>
                <p:txBody>
                  <a:bodyPr/>
                  <a:lstStyle/>
                  <a:p>
                    <a:r>
                      <a:rPr lang="zh-CN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58" name="椭圆 57">
                    <a:extLst>
                      <a:ext uri="{FF2B5EF4-FFF2-40B4-BE49-F238E27FC236}">
                        <a16:creationId xmlns:a16="http://schemas.microsoft.com/office/drawing/2014/main" id="{EE2F4D77-BA4C-466C-9A9E-9D667B525D62}"/>
                      </a:ext>
                    </a:extLst>
                  </p:cNvPr>
                  <p:cNvSpPr/>
                  <p:nvPr/>
                </p:nvSpPr>
                <p:spPr>
                  <a:xfrm>
                    <a:off x="2290917" y="2660395"/>
                    <a:ext cx="914400" cy="914400"/>
                  </a:xfrm>
                  <a:prstGeom prst="ellipse">
                    <a:avLst/>
                  </a:prstGeom>
                  <a:solidFill>
                    <a:srgbClr val="FFFF94"/>
                  </a:solidFill>
                  <a:ln w="381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en-US" altLang="zh-CN" sz="320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32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altLang="zh-CN" sz="32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oMath>
                      </m:oMathPara>
                    </a14:m>
                    <a:endParaRPr lang="zh-CN" altLang="en-US" sz="3200" dirty="0">
                      <a:solidFill>
                        <a:schemeClr val="tx1"/>
                      </a:solidFill>
                      <a:ea typeface="微软雅黑" panose="020B0503020204020204" pitchFamily="34" charset="-122"/>
                    </a:endParaRPr>
                  </a:p>
                </p:txBody>
              </p:sp>
            </mc:Choice>
            <mc:Fallback xmlns="">
              <p:sp>
                <p:nvSpPr>
                  <p:cNvPr id="58" name="椭圆 57">
                    <a:extLst>
                      <a:ext uri="{FF2B5EF4-FFF2-40B4-BE49-F238E27FC236}">
                        <a16:creationId xmlns:a16="http://schemas.microsoft.com/office/drawing/2014/main" id="{EE2F4D77-BA4C-466C-9A9E-9D667B525D62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290917" y="2660395"/>
                    <a:ext cx="914400" cy="914400"/>
                  </a:xfrm>
                  <a:prstGeom prst="ellipse">
                    <a:avLst/>
                  </a:prstGeom>
                  <a:blipFill>
                    <a:blip r:embed="rId4"/>
                    <a:stretch>
                      <a:fillRect/>
                    </a:stretch>
                  </a:blipFill>
                  <a:ln w="38100">
                    <a:solidFill>
                      <a:schemeClr val="tx1"/>
                    </a:solidFill>
                  </a:ln>
                </p:spPr>
                <p:txBody>
                  <a:bodyPr/>
                  <a:lstStyle/>
                  <a:p>
                    <a:r>
                      <a:rPr lang="zh-CN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59" name="椭圆 58">
                    <a:extLst>
                      <a:ext uri="{FF2B5EF4-FFF2-40B4-BE49-F238E27FC236}">
                        <a16:creationId xmlns:a16="http://schemas.microsoft.com/office/drawing/2014/main" id="{FA041D6C-CEBB-4057-8025-54F1B45D92BE}"/>
                      </a:ext>
                    </a:extLst>
                  </p:cNvPr>
                  <p:cNvSpPr/>
                  <p:nvPr/>
                </p:nvSpPr>
                <p:spPr>
                  <a:xfrm>
                    <a:off x="2290917" y="3990445"/>
                    <a:ext cx="914400" cy="914400"/>
                  </a:xfrm>
                  <a:prstGeom prst="ellipse">
                    <a:avLst/>
                  </a:prstGeom>
                  <a:solidFill>
                    <a:srgbClr val="FFFF94"/>
                  </a:solidFill>
                  <a:ln w="381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en-US" altLang="zh-CN" sz="320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32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altLang="zh-CN" sz="32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</m:oMath>
                      </m:oMathPara>
                    </a14:m>
                    <a:endParaRPr lang="zh-CN" altLang="en-US" sz="3200" dirty="0">
                      <a:solidFill>
                        <a:schemeClr val="tx1"/>
                      </a:solidFill>
                      <a:ea typeface="微软雅黑" panose="020B0503020204020204" pitchFamily="34" charset="-122"/>
                    </a:endParaRPr>
                  </a:p>
                </p:txBody>
              </p:sp>
            </mc:Choice>
            <mc:Fallback xmlns="">
              <p:sp>
                <p:nvSpPr>
                  <p:cNvPr id="59" name="椭圆 58">
                    <a:extLst>
                      <a:ext uri="{FF2B5EF4-FFF2-40B4-BE49-F238E27FC236}">
                        <a16:creationId xmlns:a16="http://schemas.microsoft.com/office/drawing/2014/main" id="{FA041D6C-CEBB-4057-8025-54F1B45D92BE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290917" y="3990445"/>
                    <a:ext cx="914400" cy="914400"/>
                  </a:xfrm>
                  <a:prstGeom prst="ellipse">
                    <a:avLst/>
                  </a:prstGeom>
                  <a:blipFill>
                    <a:blip r:embed="rId5"/>
                    <a:stretch>
                      <a:fillRect/>
                    </a:stretch>
                  </a:blipFill>
                  <a:ln w="38100">
                    <a:solidFill>
                      <a:schemeClr val="tx1"/>
                    </a:solidFill>
                  </a:ln>
                </p:spPr>
                <p:txBody>
                  <a:bodyPr/>
                  <a:lstStyle/>
                  <a:p>
                    <a:r>
                      <a:rPr lang="zh-CN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60" name="椭圆 59">
                    <a:extLst>
                      <a:ext uri="{FF2B5EF4-FFF2-40B4-BE49-F238E27FC236}">
                        <a16:creationId xmlns:a16="http://schemas.microsoft.com/office/drawing/2014/main" id="{2A0E4BD5-3FAF-4085-BDE7-EAF0F93E80E9}"/>
                      </a:ext>
                    </a:extLst>
                  </p:cNvPr>
                  <p:cNvSpPr/>
                  <p:nvPr/>
                </p:nvSpPr>
                <p:spPr>
                  <a:xfrm>
                    <a:off x="2290917" y="5320496"/>
                    <a:ext cx="914400" cy="914400"/>
                  </a:xfrm>
                  <a:prstGeom prst="ellipse">
                    <a:avLst/>
                  </a:prstGeom>
                  <a:solidFill>
                    <a:srgbClr val="FFFF94"/>
                  </a:solidFill>
                  <a:ln w="381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en-US" altLang="zh-CN" sz="320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32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altLang="zh-CN" sz="32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sub>
                          </m:sSub>
                        </m:oMath>
                      </m:oMathPara>
                    </a14:m>
                    <a:endParaRPr lang="zh-CN" altLang="en-US" sz="3200" dirty="0">
                      <a:solidFill>
                        <a:schemeClr val="tx1"/>
                      </a:solidFill>
                      <a:ea typeface="微软雅黑" panose="020B0503020204020204" pitchFamily="34" charset="-122"/>
                    </a:endParaRPr>
                  </a:p>
                </p:txBody>
              </p:sp>
            </mc:Choice>
            <mc:Fallback xmlns="">
              <p:sp>
                <p:nvSpPr>
                  <p:cNvPr id="60" name="椭圆 59">
                    <a:extLst>
                      <a:ext uri="{FF2B5EF4-FFF2-40B4-BE49-F238E27FC236}">
                        <a16:creationId xmlns:a16="http://schemas.microsoft.com/office/drawing/2014/main" id="{2A0E4BD5-3FAF-4085-BDE7-EAF0F93E80E9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290917" y="5320496"/>
                    <a:ext cx="914400" cy="914400"/>
                  </a:xfrm>
                  <a:prstGeom prst="ellipse">
                    <a:avLst/>
                  </a:prstGeom>
                  <a:blipFill>
                    <a:blip r:embed="rId6"/>
                    <a:stretch>
                      <a:fillRect/>
                    </a:stretch>
                  </a:blipFill>
                  <a:ln w="38100">
                    <a:solidFill>
                      <a:schemeClr val="tx1"/>
                    </a:solidFill>
                  </a:ln>
                </p:spPr>
                <p:txBody>
                  <a:bodyPr/>
                  <a:lstStyle/>
                  <a:p>
                    <a:r>
                      <a:rPr lang="zh-CN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grpSp>
          <p:nvGrpSpPr>
            <p:cNvPr id="61" name="组合 60">
              <a:extLst>
                <a:ext uri="{FF2B5EF4-FFF2-40B4-BE49-F238E27FC236}">
                  <a16:creationId xmlns:a16="http://schemas.microsoft.com/office/drawing/2014/main" id="{9B253A70-BAF7-450D-BCE3-01F293AB8695}"/>
                </a:ext>
              </a:extLst>
            </p:cNvPr>
            <p:cNvGrpSpPr/>
            <p:nvPr/>
          </p:nvGrpSpPr>
          <p:grpSpPr>
            <a:xfrm>
              <a:off x="5481485" y="1651584"/>
              <a:ext cx="914400" cy="3574500"/>
              <a:chOff x="6464710" y="1641750"/>
              <a:chExt cx="914400" cy="3574500"/>
            </a:xfrm>
            <a:solidFill>
              <a:srgbClr val="A8EFC6"/>
            </a:solidFill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62" name="椭圆 61">
                    <a:extLst>
                      <a:ext uri="{FF2B5EF4-FFF2-40B4-BE49-F238E27FC236}">
                        <a16:creationId xmlns:a16="http://schemas.microsoft.com/office/drawing/2014/main" id="{3EB91ABB-456D-43B1-94BD-640129553F7E}"/>
                      </a:ext>
                    </a:extLst>
                  </p:cNvPr>
                  <p:cNvSpPr/>
                  <p:nvPr/>
                </p:nvSpPr>
                <p:spPr>
                  <a:xfrm>
                    <a:off x="6464710" y="1641750"/>
                    <a:ext cx="914400" cy="914400"/>
                  </a:xfrm>
                  <a:prstGeom prst="ellipse">
                    <a:avLst/>
                  </a:prstGeom>
                  <a:grpFill/>
                  <a:ln w="381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en-US" altLang="zh-CN" sz="320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32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en-US" altLang="zh-CN" sz="32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oMath>
                      </m:oMathPara>
                    </a14:m>
                    <a:endParaRPr lang="zh-CN" altLang="en-US" sz="3200" dirty="0">
                      <a:solidFill>
                        <a:schemeClr val="tx1"/>
                      </a:solidFill>
                      <a:ea typeface="微软雅黑" panose="020B0503020204020204" pitchFamily="34" charset="-122"/>
                    </a:endParaRPr>
                  </a:p>
                </p:txBody>
              </p:sp>
            </mc:Choice>
            <mc:Fallback xmlns="">
              <p:sp>
                <p:nvSpPr>
                  <p:cNvPr id="62" name="椭圆 61">
                    <a:extLst>
                      <a:ext uri="{FF2B5EF4-FFF2-40B4-BE49-F238E27FC236}">
                        <a16:creationId xmlns:a16="http://schemas.microsoft.com/office/drawing/2014/main" id="{3EB91ABB-456D-43B1-94BD-640129553F7E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6464710" y="1641750"/>
                    <a:ext cx="914400" cy="914400"/>
                  </a:xfrm>
                  <a:prstGeom prst="ellipse">
                    <a:avLst/>
                  </a:prstGeom>
                  <a:blipFill>
                    <a:blip r:embed="rId7"/>
                    <a:stretch>
                      <a:fillRect/>
                    </a:stretch>
                  </a:blipFill>
                  <a:ln w="38100">
                    <a:solidFill>
                      <a:schemeClr val="tx1"/>
                    </a:solidFill>
                  </a:ln>
                </p:spPr>
                <p:txBody>
                  <a:bodyPr/>
                  <a:lstStyle/>
                  <a:p>
                    <a:r>
                      <a:rPr lang="zh-CN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63" name="椭圆 62">
                    <a:extLst>
                      <a:ext uri="{FF2B5EF4-FFF2-40B4-BE49-F238E27FC236}">
                        <a16:creationId xmlns:a16="http://schemas.microsoft.com/office/drawing/2014/main" id="{1FFDA6A7-BE2A-499E-BB5A-4FFA4AFB0B0E}"/>
                      </a:ext>
                    </a:extLst>
                  </p:cNvPr>
                  <p:cNvSpPr/>
                  <p:nvPr/>
                </p:nvSpPr>
                <p:spPr>
                  <a:xfrm>
                    <a:off x="6464710" y="2971800"/>
                    <a:ext cx="914400" cy="914400"/>
                  </a:xfrm>
                  <a:prstGeom prst="ellipse">
                    <a:avLst/>
                  </a:prstGeom>
                  <a:grpFill/>
                  <a:ln w="381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en-US" altLang="zh-CN" sz="320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32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en-US" altLang="zh-CN" sz="32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oMath>
                      </m:oMathPara>
                    </a14:m>
                    <a:endParaRPr lang="zh-CN" altLang="en-US" sz="3200" dirty="0">
                      <a:solidFill>
                        <a:schemeClr val="tx1"/>
                      </a:solidFill>
                      <a:ea typeface="微软雅黑" panose="020B0503020204020204" pitchFamily="34" charset="-122"/>
                    </a:endParaRPr>
                  </a:p>
                </p:txBody>
              </p:sp>
            </mc:Choice>
            <mc:Fallback xmlns="">
              <p:sp>
                <p:nvSpPr>
                  <p:cNvPr id="63" name="椭圆 62">
                    <a:extLst>
                      <a:ext uri="{FF2B5EF4-FFF2-40B4-BE49-F238E27FC236}">
                        <a16:creationId xmlns:a16="http://schemas.microsoft.com/office/drawing/2014/main" id="{1FFDA6A7-BE2A-499E-BB5A-4FFA4AFB0B0E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6464710" y="2971800"/>
                    <a:ext cx="914400" cy="914400"/>
                  </a:xfrm>
                  <a:prstGeom prst="ellipse">
                    <a:avLst/>
                  </a:prstGeom>
                  <a:blipFill>
                    <a:blip r:embed="rId8"/>
                    <a:stretch>
                      <a:fillRect/>
                    </a:stretch>
                  </a:blipFill>
                  <a:ln w="38100">
                    <a:solidFill>
                      <a:schemeClr val="tx1"/>
                    </a:solidFill>
                  </a:ln>
                </p:spPr>
                <p:txBody>
                  <a:bodyPr/>
                  <a:lstStyle/>
                  <a:p>
                    <a:r>
                      <a:rPr lang="zh-CN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64" name="椭圆 63">
                    <a:extLst>
                      <a:ext uri="{FF2B5EF4-FFF2-40B4-BE49-F238E27FC236}">
                        <a16:creationId xmlns:a16="http://schemas.microsoft.com/office/drawing/2014/main" id="{72643093-A64B-4781-95FF-B1CDF2627929}"/>
                      </a:ext>
                    </a:extLst>
                  </p:cNvPr>
                  <p:cNvSpPr/>
                  <p:nvPr/>
                </p:nvSpPr>
                <p:spPr>
                  <a:xfrm>
                    <a:off x="6464710" y="4301850"/>
                    <a:ext cx="914400" cy="914400"/>
                  </a:xfrm>
                  <a:prstGeom prst="ellipse">
                    <a:avLst/>
                  </a:prstGeom>
                  <a:grpFill/>
                  <a:ln w="381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en-US" altLang="zh-CN" sz="320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32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en-US" altLang="zh-CN" sz="32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</m:oMath>
                      </m:oMathPara>
                    </a14:m>
                    <a:endParaRPr lang="zh-CN" altLang="en-US" sz="3200" dirty="0">
                      <a:solidFill>
                        <a:schemeClr val="tx1"/>
                      </a:solidFill>
                      <a:ea typeface="微软雅黑" panose="020B0503020204020204" pitchFamily="34" charset="-122"/>
                    </a:endParaRPr>
                  </a:p>
                </p:txBody>
              </p:sp>
            </mc:Choice>
            <mc:Fallback xmlns="">
              <p:sp>
                <p:nvSpPr>
                  <p:cNvPr id="64" name="椭圆 63">
                    <a:extLst>
                      <a:ext uri="{FF2B5EF4-FFF2-40B4-BE49-F238E27FC236}">
                        <a16:creationId xmlns:a16="http://schemas.microsoft.com/office/drawing/2014/main" id="{72643093-A64B-4781-95FF-B1CDF2627929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6464710" y="4301850"/>
                    <a:ext cx="914400" cy="914400"/>
                  </a:xfrm>
                  <a:prstGeom prst="ellipse">
                    <a:avLst/>
                  </a:prstGeom>
                  <a:blipFill>
                    <a:blip r:embed="rId9"/>
                    <a:stretch>
                      <a:fillRect/>
                    </a:stretch>
                  </a:blipFill>
                  <a:ln w="38100">
                    <a:solidFill>
                      <a:schemeClr val="tx1"/>
                    </a:solidFill>
                  </a:ln>
                </p:spPr>
                <p:txBody>
                  <a:bodyPr/>
                  <a:lstStyle/>
                  <a:p>
                    <a:r>
                      <a:rPr lang="zh-CN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</p:grpSp>
      <p:sp>
        <p:nvSpPr>
          <p:cNvPr id="41" name="文本框 40">
            <a:extLst>
              <a:ext uri="{FF2B5EF4-FFF2-40B4-BE49-F238E27FC236}">
                <a16:creationId xmlns:a16="http://schemas.microsoft.com/office/drawing/2014/main" id="{02DDC12B-8372-4D80-A839-796A852C312B}"/>
              </a:ext>
            </a:extLst>
          </p:cNvPr>
          <p:cNvSpPr txBox="1"/>
          <p:nvPr/>
        </p:nvSpPr>
        <p:spPr>
          <a:xfrm>
            <a:off x="359911" y="65112"/>
            <a:ext cx="76135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altLang="zh-CN" sz="3200" b="1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4. </a:t>
            </a:r>
            <a:r>
              <a:rPr lang="zh-CN" altLang="en-US" sz="3200" b="1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多类别逻辑回归的表示</a:t>
            </a:r>
            <a:endParaRPr lang="en-CA" altLang="zh-CN" sz="3200" b="1" dirty="0">
              <a:solidFill>
                <a:srgbClr val="0A05D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42" name="直接连接符 41">
            <a:extLst>
              <a:ext uri="{FF2B5EF4-FFF2-40B4-BE49-F238E27FC236}">
                <a16:creationId xmlns:a16="http://schemas.microsoft.com/office/drawing/2014/main" id="{91C2BA0E-3294-4207-B0E6-35B75C071B4C}"/>
              </a:ext>
            </a:extLst>
          </p:cNvPr>
          <p:cNvCxnSpPr>
            <a:cxnSpLocks/>
          </p:cNvCxnSpPr>
          <p:nvPr/>
        </p:nvCxnSpPr>
        <p:spPr>
          <a:xfrm>
            <a:off x="0" y="695771"/>
            <a:ext cx="12192000" cy="0"/>
          </a:xfrm>
          <a:prstGeom prst="line">
            <a:avLst/>
          </a:prstGeom>
          <a:ln w="50800">
            <a:gradFill flip="none" rotWithShape="1">
              <a:gsLst>
                <a:gs pos="0">
                  <a:srgbClr val="0000FF"/>
                </a:gs>
                <a:gs pos="100000">
                  <a:srgbClr val="A5D0FF"/>
                </a:gs>
              </a:gsLst>
              <a:lin ang="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8414962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>
            <a:extLst>
              <a:ext uri="{FF2B5EF4-FFF2-40B4-BE49-F238E27FC236}">
                <a16:creationId xmlns:a16="http://schemas.microsoft.com/office/drawing/2014/main" id="{1AC1EC53-2B06-47D4-967D-3061D3194879}"/>
              </a:ext>
            </a:extLst>
          </p:cNvPr>
          <p:cNvGrpSpPr/>
          <p:nvPr/>
        </p:nvGrpSpPr>
        <p:grpSpPr>
          <a:xfrm>
            <a:off x="914400" y="1188720"/>
            <a:ext cx="10306099" cy="5584002"/>
            <a:chOff x="914400" y="1188720"/>
            <a:chExt cx="10306099" cy="5584002"/>
          </a:xfrm>
        </p:grpSpPr>
        <p:grpSp>
          <p:nvGrpSpPr>
            <p:cNvPr id="6" name="组合 5">
              <a:extLst>
                <a:ext uri="{FF2B5EF4-FFF2-40B4-BE49-F238E27FC236}">
                  <a16:creationId xmlns:a16="http://schemas.microsoft.com/office/drawing/2014/main" id="{5BBDDB17-27DC-4092-BBD8-C4ECC8D24F12}"/>
                </a:ext>
              </a:extLst>
            </p:cNvPr>
            <p:cNvGrpSpPr/>
            <p:nvPr/>
          </p:nvGrpSpPr>
          <p:grpSpPr>
            <a:xfrm>
              <a:off x="914400" y="1188720"/>
              <a:ext cx="10306099" cy="5584002"/>
              <a:chOff x="1019150" y="931767"/>
              <a:chExt cx="10306099" cy="5584002"/>
            </a:xfrm>
          </p:grpSpPr>
          <p:sp>
            <p:nvSpPr>
              <p:cNvPr id="2" name="矩形 1">
                <a:extLst>
                  <a:ext uri="{FF2B5EF4-FFF2-40B4-BE49-F238E27FC236}">
                    <a16:creationId xmlns:a16="http://schemas.microsoft.com/office/drawing/2014/main" id="{344E3F0D-ACAF-4B36-B13C-DD2DBB46679F}"/>
                  </a:ext>
                </a:extLst>
              </p:cNvPr>
              <p:cNvSpPr/>
              <p:nvPr/>
            </p:nvSpPr>
            <p:spPr>
              <a:xfrm>
                <a:off x="3590623" y="4956758"/>
                <a:ext cx="5252885" cy="302517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84" name="矩形 83">
                <a:extLst>
                  <a:ext uri="{FF2B5EF4-FFF2-40B4-BE49-F238E27FC236}">
                    <a16:creationId xmlns:a16="http://schemas.microsoft.com/office/drawing/2014/main" id="{616241F8-5876-4E32-A978-83750C2A9DC3}"/>
                  </a:ext>
                </a:extLst>
              </p:cNvPr>
              <p:cNvSpPr/>
              <p:nvPr/>
            </p:nvSpPr>
            <p:spPr>
              <a:xfrm>
                <a:off x="3917736" y="1196227"/>
                <a:ext cx="4593593" cy="4182886"/>
              </a:xfrm>
              <a:prstGeom prst="rect">
                <a:avLst/>
              </a:prstGeom>
              <a:solidFill>
                <a:srgbClr val="DAE3F3"/>
              </a:solidFill>
              <a:ln>
                <a:solidFill>
                  <a:srgbClr val="DAE3F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grpSp>
            <p:nvGrpSpPr>
              <p:cNvPr id="23" name="组合 22">
                <a:extLst>
                  <a:ext uri="{FF2B5EF4-FFF2-40B4-BE49-F238E27FC236}">
                    <a16:creationId xmlns:a16="http://schemas.microsoft.com/office/drawing/2014/main" id="{16C61F95-C241-4970-8511-E97A07F88D5A}"/>
                  </a:ext>
                </a:extLst>
              </p:cNvPr>
              <p:cNvGrpSpPr/>
              <p:nvPr/>
            </p:nvGrpSpPr>
            <p:grpSpPr>
              <a:xfrm>
                <a:off x="7410116" y="1608084"/>
                <a:ext cx="914400" cy="3574500"/>
                <a:chOff x="6464710" y="1641750"/>
                <a:chExt cx="914400" cy="3574500"/>
              </a:xfrm>
              <a:solidFill>
                <a:srgbClr val="DED5FF"/>
              </a:solidFill>
            </p:grpSpPr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24" name="椭圆 23">
                      <a:extLst>
                        <a:ext uri="{FF2B5EF4-FFF2-40B4-BE49-F238E27FC236}">
                          <a16:creationId xmlns:a16="http://schemas.microsoft.com/office/drawing/2014/main" id="{EC2BE999-14B1-4812-92F9-A5310AD117D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464710" y="1641750"/>
                      <a:ext cx="914400" cy="914400"/>
                    </a:xfrm>
                    <a:prstGeom prst="ellipse">
                      <a:avLst/>
                    </a:prstGeom>
                    <a:grpFill/>
                    <a:ln w="38100"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sSub>
                              <m:sSubPr>
                                <m:ctrlPr>
                                  <a:rPr lang="en-US" altLang="zh-CN" sz="240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zh-CN" altLang="en-US" sz="2400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𝜎</m:t>
                                </m:r>
                              </m:e>
                              <m:sub>
                                <m:r>
                                  <a:rPr lang="en-US" altLang="zh-CN" sz="24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  <m:r>
                              <a:rPr lang="en-US" altLang="zh-CN" sz="24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US" altLang="zh-CN" sz="2400" b="1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𝒛</m:t>
                            </m:r>
                            <m:r>
                              <a:rPr lang="en-US" altLang="zh-CN" sz="24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)</m:t>
                            </m:r>
                          </m:oMath>
                        </m:oMathPara>
                      </a14:m>
                      <a:endParaRPr lang="zh-CN" altLang="en-US" sz="2400" dirty="0">
                        <a:solidFill>
                          <a:schemeClr val="tx1"/>
                        </a:solidFill>
                        <a:ea typeface="微软雅黑" panose="020B0503020204020204" pitchFamily="34" charset="-122"/>
                      </a:endParaRPr>
                    </a:p>
                  </p:txBody>
                </p:sp>
              </mc:Choice>
              <mc:Fallback xmlns="">
                <p:sp>
                  <p:nvSpPr>
                    <p:cNvPr id="24" name="椭圆 23">
                      <a:extLst>
                        <a:ext uri="{FF2B5EF4-FFF2-40B4-BE49-F238E27FC236}">
                          <a16:creationId xmlns:a16="http://schemas.microsoft.com/office/drawing/2014/main" id="{EC2BE999-14B1-4812-92F9-A5310AD117D8}"/>
                        </a:ext>
                      </a:extLst>
                    </p:cNvPr>
                    <p:cNvSpPr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6464710" y="1641750"/>
                      <a:ext cx="914400" cy="914400"/>
                    </a:xfrm>
                    <a:prstGeom prst="ellipse">
                      <a:avLst/>
                    </a:prstGeom>
                    <a:blipFill>
                      <a:blip r:embed="rId3"/>
                      <a:stretch>
                        <a:fillRect/>
                      </a:stretch>
                    </a:blipFill>
                    <a:ln w="38100">
                      <a:solidFill>
                        <a:schemeClr val="tx1"/>
                      </a:solidFill>
                    </a:ln>
                  </p:spPr>
                  <p:txBody>
                    <a:bodyPr/>
                    <a:lstStyle/>
                    <a:p>
                      <a:r>
                        <a:rPr lang="zh-CN" alt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25" name="椭圆 24">
                      <a:extLst>
                        <a:ext uri="{FF2B5EF4-FFF2-40B4-BE49-F238E27FC236}">
                          <a16:creationId xmlns:a16="http://schemas.microsoft.com/office/drawing/2014/main" id="{7E480705-38DA-4B2B-85E2-03AD3B6F4AD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464710" y="2971800"/>
                      <a:ext cx="914400" cy="914400"/>
                    </a:xfrm>
                    <a:prstGeom prst="ellipse">
                      <a:avLst/>
                    </a:prstGeom>
                    <a:grpFill/>
                    <a:ln w="38100"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sSub>
                              <m:sSubPr>
                                <m:ctrlPr>
                                  <a:rPr lang="en-US" altLang="zh-CN" sz="240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zh-CN" altLang="en-US" sz="2400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𝜎</m:t>
                                </m:r>
                              </m:e>
                              <m:sub>
                                <m:r>
                                  <a:rPr lang="en-US" altLang="zh-CN" sz="24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  <m:r>
                              <a:rPr lang="en-US" altLang="zh-CN" sz="24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US" altLang="zh-CN" sz="2400" b="1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𝒛</m:t>
                            </m:r>
                            <m:r>
                              <a:rPr lang="en-US" altLang="zh-CN" sz="24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)</m:t>
                            </m:r>
                          </m:oMath>
                        </m:oMathPara>
                      </a14:m>
                      <a:endParaRPr lang="zh-CN" altLang="en-US" sz="2400" dirty="0">
                        <a:solidFill>
                          <a:schemeClr val="tx1"/>
                        </a:solidFill>
                        <a:ea typeface="微软雅黑" panose="020B0503020204020204" pitchFamily="34" charset="-122"/>
                      </a:endParaRPr>
                    </a:p>
                  </p:txBody>
                </p:sp>
              </mc:Choice>
              <mc:Fallback xmlns="">
                <p:sp>
                  <p:nvSpPr>
                    <p:cNvPr id="25" name="椭圆 24">
                      <a:extLst>
                        <a:ext uri="{FF2B5EF4-FFF2-40B4-BE49-F238E27FC236}">
                          <a16:creationId xmlns:a16="http://schemas.microsoft.com/office/drawing/2014/main" id="{7E480705-38DA-4B2B-85E2-03AD3B6F4ADB}"/>
                        </a:ext>
                      </a:extLst>
                    </p:cNvPr>
                    <p:cNvSpPr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6464710" y="2971800"/>
                      <a:ext cx="914400" cy="914400"/>
                    </a:xfrm>
                    <a:prstGeom prst="ellipse">
                      <a:avLst/>
                    </a:prstGeom>
                    <a:blipFill>
                      <a:blip r:embed="rId4"/>
                      <a:stretch>
                        <a:fillRect/>
                      </a:stretch>
                    </a:blipFill>
                    <a:ln w="38100">
                      <a:solidFill>
                        <a:schemeClr val="tx1"/>
                      </a:solidFill>
                    </a:ln>
                  </p:spPr>
                  <p:txBody>
                    <a:bodyPr/>
                    <a:lstStyle/>
                    <a:p>
                      <a:r>
                        <a:rPr lang="zh-CN" alt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26" name="椭圆 25">
                      <a:extLst>
                        <a:ext uri="{FF2B5EF4-FFF2-40B4-BE49-F238E27FC236}">
                          <a16:creationId xmlns:a16="http://schemas.microsoft.com/office/drawing/2014/main" id="{47D252AB-E122-4C7A-835E-8E986EC4BA8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464710" y="4301850"/>
                      <a:ext cx="914400" cy="914400"/>
                    </a:xfrm>
                    <a:prstGeom prst="ellipse">
                      <a:avLst/>
                    </a:prstGeom>
                    <a:grpFill/>
                    <a:ln w="38100"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sSub>
                              <m:sSubPr>
                                <m:ctrlPr>
                                  <a:rPr lang="en-US" altLang="zh-CN" sz="240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zh-CN" altLang="en-US" sz="2400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𝜎</m:t>
                                </m:r>
                              </m:e>
                              <m:sub>
                                <m:r>
                                  <a:rPr lang="en-US" altLang="zh-CN" sz="24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sub>
                            </m:sSub>
                            <m:r>
                              <a:rPr lang="en-US" altLang="zh-CN" sz="24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US" altLang="zh-CN" sz="2400" b="1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𝒛</m:t>
                            </m:r>
                            <m:r>
                              <a:rPr lang="en-US" altLang="zh-CN" sz="24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)</m:t>
                            </m:r>
                          </m:oMath>
                        </m:oMathPara>
                      </a14:m>
                      <a:endParaRPr lang="zh-CN" altLang="en-US" sz="2400" dirty="0">
                        <a:solidFill>
                          <a:schemeClr val="tx1"/>
                        </a:solidFill>
                        <a:ea typeface="微软雅黑" panose="020B0503020204020204" pitchFamily="34" charset="-122"/>
                      </a:endParaRPr>
                    </a:p>
                  </p:txBody>
                </p:sp>
              </mc:Choice>
              <mc:Fallback xmlns="">
                <p:sp>
                  <p:nvSpPr>
                    <p:cNvPr id="26" name="椭圆 25">
                      <a:extLst>
                        <a:ext uri="{FF2B5EF4-FFF2-40B4-BE49-F238E27FC236}">
                          <a16:creationId xmlns:a16="http://schemas.microsoft.com/office/drawing/2014/main" id="{47D252AB-E122-4C7A-835E-8E986EC4BA85}"/>
                        </a:ext>
                      </a:extLst>
                    </p:cNvPr>
                    <p:cNvSpPr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6464710" y="4301850"/>
                      <a:ext cx="914400" cy="914400"/>
                    </a:xfrm>
                    <a:prstGeom prst="ellipse">
                      <a:avLst/>
                    </a:prstGeom>
                    <a:blipFill>
                      <a:blip r:embed="rId5"/>
                      <a:stretch>
                        <a:fillRect/>
                      </a:stretch>
                    </a:blipFill>
                    <a:ln w="38100">
                      <a:solidFill>
                        <a:schemeClr val="tx1"/>
                      </a:solidFill>
                    </a:ln>
                  </p:spPr>
                  <p:txBody>
                    <a:bodyPr/>
                    <a:lstStyle/>
                    <a:p>
                      <a:r>
                        <a:rPr lang="zh-CN" alt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</p:grpSp>
          <p:cxnSp>
            <p:nvCxnSpPr>
              <p:cNvPr id="27" name="直接箭头连接符 26">
                <a:extLst>
                  <a:ext uri="{FF2B5EF4-FFF2-40B4-BE49-F238E27FC236}">
                    <a16:creationId xmlns:a16="http://schemas.microsoft.com/office/drawing/2014/main" id="{7776B7CE-DBEE-4E59-9735-F00FB84DB4F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933550" y="1388967"/>
                <a:ext cx="2217174" cy="676317"/>
              </a:xfrm>
              <a:prstGeom prst="straightConnector1">
                <a:avLst/>
              </a:prstGeom>
              <a:ln w="25400">
                <a:solidFill>
                  <a:srgbClr val="0000FF"/>
                </a:solidFill>
                <a:tailEnd type="stealth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直接箭头连接符 27">
                <a:extLst>
                  <a:ext uri="{FF2B5EF4-FFF2-40B4-BE49-F238E27FC236}">
                    <a16:creationId xmlns:a16="http://schemas.microsoft.com/office/drawing/2014/main" id="{20695828-1D83-4D34-BE8D-91A689DA0A93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933550" y="2212095"/>
                <a:ext cx="2217174" cy="329358"/>
              </a:xfrm>
              <a:prstGeom prst="straightConnector1">
                <a:avLst/>
              </a:prstGeom>
              <a:ln w="25400">
                <a:solidFill>
                  <a:srgbClr val="0000FF"/>
                </a:solidFill>
                <a:tailEnd type="stealth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直接箭头连接符 28">
                <a:extLst>
                  <a:ext uri="{FF2B5EF4-FFF2-40B4-BE49-F238E27FC236}">
                    <a16:creationId xmlns:a16="http://schemas.microsoft.com/office/drawing/2014/main" id="{C015AA0F-E3D2-4B1F-ABFF-E06CC79D60CE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904003" y="2303370"/>
                <a:ext cx="2284087" cy="1549163"/>
              </a:xfrm>
              <a:prstGeom prst="straightConnector1">
                <a:avLst/>
              </a:prstGeom>
              <a:ln w="25400">
                <a:solidFill>
                  <a:srgbClr val="0000FF"/>
                </a:solidFill>
                <a:tailEnd type="stealth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直接箭头连接符 32">
                <a:extLst>
                  <a:ext uri="{FF2B5EF4-FFF2-40B4-BE49-F238E27FC236}">
                    <a16:creationId xmlns:a16="http://schemas.microsoft.com/office/drawing/2014/main" id="{2BB47FEF-50E5-4622-8FC9-CA4BB5E10E03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799639" y="2388573"/>
                <a:ext cx="2484996" cy="2667256"/>
              </a:xfrm>
              <a:prstGeom prst="straightConnector1">
                <a:avLst/>
              </a:prstGeom>
              <a:ln w="25400">
                <a:solidFill>
                  <a:srgbClr val="0000FF"/>
                </a:solidFill>
                <a:tailEnd type="stealth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" name="直接箭头连接符 35">
                <a:extLst>
                  <a:ext uri="{FF2B5EF4-FFF2-40B4-BE49-F238E27FC236}">
                    <a16:creationId xmlns:a16="http://schemas.microsoft.com/office/drawing/2014/main" id="{204D0825-8ACF-465C-9E93-F055864856B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607924" y="1388967"/>
                <a:ext cx="0" cy="195201"/>
              </a:xfrm>
              <a:prstGeom prst="straightConnector1">
                <a:avLst/>
              </a:prstGeom>
              <a:ln w="25400">
                <a:solidFill>
                  <a:srgbClr val="0000FF"/>
                </a:solidFill>
                <a:tailEnd type="stealth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直接箭头连接符 29">
                <a:extLst>
                  <a:ext uri="{FF2B5EF4-FFF2-40B4-BE49-F238E27FC236}">
                    <a16:creationId xmlns:a16="http://schemas.microsoft.com/office/drawing/2014/main" id="{9636E2E2-AC31-42E3-BCCB-65956B3668F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900093" y="1584168"/>
                <a:ext cx="2250631" cy="1592049"/>
              </a:xfrm>
              <a:prstGeom prst="straightConnector1">
                <a:avLst/>
              </a:prstGeom>
              <a:ln w="25400">
                <a:solidFill>
                  <a:srgbClr val="0000FF"/>
                </a:solidFill>
                <a:tailEnd type="stealth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直接箭头连接符 30">
                <a:extLst>
                  <a:ext uri="{FF2B5EF4-FFF2-40B4-BE49-F238E27FC236}">
                    <a16:creationId xmlns:a16="http://schemas.microsoft.com/office/drawing/2014/main" id="{43DDE8C5-3495-4C90-A0F4-27C40A1C519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933550" y="2719017"/>
                <a:ext cx="2217174" cy="676317"/>
              </a:xfrm>
              <a:prstGeom prst="straightConnector1">
                <a:avLst/>
              </a:prstGeom>
              <a:ln w="25400">
                <a:solidFill>
                  <a:srgbClr val="0000FF"/>
                </a:solidFill>
                <a:tailEnd type="stealth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直接箭头连接符 31">
                <a:extLst>
                  <a:ext uri="{FF2B5EF4-FFF2-40B4-BE49-F238E27FC236}">
                    <a16:creationId xmlns:a16="http://schemas.microsoft.com/office/drawing/2014/main" id="{A5B72730-F4C5-463E-AF7C-75B91E4D1F41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933550" y="3505945"/>
                <a:ext cx="2217174" cy="543122"/>
              </a:xfrm>
              <a:prstGeom prst="straightConnector1">
                <a:avLst/>
              </a:prstGeom>
              <a:ln w="25400">
                <a:solidFill>
                  <a:srgbClr val="0000FF"/>
                </a:solidFill>
                <a:tailEnd type="stealth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直接箭头连接符 34">
                <a:extLst>
                  <a:ext uri="{FF2B5EF4-FFF2-40B4-BE49-F238E27FC236}">
                    <a16:creationId xmlns:a16="http://schemas.microsoft.com/office/drawing/2014/main" id="{FBF4043A-7FDB-4366-AF4D-53FD164B371B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900093" y="3614451"/>
                <a:ext cx="2280178" cy="1624848"/>
              </a:xfrm>
              <a:prstGeom prst="straightConnector1">
                <a:avLst/>
              </a:prstGeom>
              <a:ln w="25400">
                <a:solidFill>
                  <a:srgbClr val="0000FF"/>
                </a:solidFill>
                <a:tailEnd type="stealth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" name="直接箭头连接符 37">
                <a:extLst>
                  <a:ext uri="{FF2B5EF4-FFF2-40B4-BE49-F238E27FC236}">
                    <a16:creationId xmlns:a16="http://schemas.microsoft.com/office/drawing/2014/main" id="{C4CB21C2-4337-472F-8ACC-569DAEA6899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595149" y="2719017"/>
                <a:ext cx="0" cy="205587"/>
              </a:xfrm>
              <a:prstGeom prst="straightConnector1">
                <a:avLst/>
              </a:prstGeom>
              <a:ln w="25400">
                <a:solidFill>
                  <a:srgbClr val="0000FF"/>
                </a:solidFill>
                <a:tailEnd type="stealth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直接箭头连接符 33">
                <a:extLst>
                  <a:ext uri="{FF2B5EF4-FFF2-40B4-BE49-F238E27FC236}">
                    <a16:creationId xmlns:a16="http://schemas.microsoft.com/office/drawing/2014/main" id="{F1D09E0B-F5A1-44A9-A617-8A51CCEBF55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799639" y="1712256"/>
                <a:ext cx="2351085" cy="2854344"/>
              </a:xfrm>
              <a:prstGeom prst="straightConnector1">
                <a:avLst/>
              </a:prstGeom>
              <a:ln w="25400">
                <a:solidFill>
                  <a:srgbClr val="0000FF"/>
                </a:solidFill>
                <a:tailEnd type="stealth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" name="直接箭头连接符 36">
                <a:extLst>
                  <a:ext uri="{FF2B5EF4-FFF2-40B4-BE49-F238E27FC236}">
                    <a16:creationId xmlns:a16="http://schemas.microsoft.com/office/drawing/2014/main" id="{08813C53-602F-4E92-A2EC-6CA9871245F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900093" y="2938134"/>
                <a:ext cx="2250631" cy="1787250"/>
              </a:xfrm>
              <a:prstGeom prst="straightConnector1">
                <a:avLst/>
              </a:prstGeom>
              <a:ln w="25400">
                <a:solidFill>
                  <a:srgbClr val="0000FF"/>
                </a:solidFill>
                <a:tailEnd type="stealth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9" name="直接箭头连接符 38">
                <a:extLst>
                  <a:ext uri="{FF2B5EF4-FFF2-40B4-BE49-F238E27FC236}">
                    <a16:creationId xmlns:a16="http://schemas.microsoft.com/office/drawing/2014/main" id="{4DA6A27C-0345-41EF-8435-09E0C83407F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900093" y="4268184"/>
                <a:ext cx="2250631" cy="565116"/>
              </a:xfrm>
              <a:prstGeom prst="straightConnector1">
                <a:avLst/>
              </a:prstGeom>
              <a:ln w="25400">
                <a:solidFill>
                  <a:srgbClr val="0000FF"/>
                </a:solidFill>
                <a:tailEnd type="stealth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3" name="直接箭头连接符 42">
                <a:extLst>
                  <a:ext uri="{FF2B5EF4-FFF2-40B4-BE49-F238E27FC236}">
                    <a16:creationId xmlns:a16="http://schemas.microsoft.com/office/drawing/2014/main" id="{1028E1BD-2B2B-4002-89FE-D89F914A5055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933550" y="4921918"/>
                <a:ext cx="2254540" cy="457200"/>
              </a:xfrm>
              <a:prstGeom prst="straightConnector1">
                <a:avLst/>
              </a:prstGeom>
              <a:ln w="25400">
                <a:solidFill>
                  <a:srgbClr val="0000FF"/>
                </a:solidFill>
                <a:tailEnd type="stealth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6" name="直接箭头连接符 45">
                <a:extLst>
                  <a:ext uri="{FF2B5EF4-FFF2-40B4-BE49-F238E27FC236}">
                    <a16:creationId xmlns:a16="http://schemas.microsoft.com/office/drawing/2014/main" id="{07B37547-CBA9-48BC-BA4B-326390EA185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595149" y="4049067"/>
                <a:ext cx="12826" cy="219117"/>
              </a:xfrm>
              <a:prstGeom prst="straightConnector1">
                <a:avLst/>
              </a:prstGeom>
              <a:ln w="25400">
                <a:solidFill>
                  <a:srgbClr val="0000FF"/>
                </a:solidFill>
                <a:tailEnd type="stealth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0" name="直接箭头连接符 39">
                <a:extLst>
                  <a:ext uri="{FF2B5EF4-FFF2-40B4-BE49-F238E27FC236}">
                    <a16:creationId xmlns:a16="http://schemas.microsoft.com/office/drawing/2014/main" id="{0FD736ED-2CBA-4E53-BD25-8D7E4B35AD23}"/>
                  </a:ext>
                </a:extLst>
              </p:cNvPr>
              <p:cNvCxnSpPr>
                <a:cxnSpLocks/>
                <a:endCxn id="24" idx="2"/>
              </p:cNvCxnSpPr>
              <p:nvPr/>
            </p:nvCxnSpPr>
            <p:spPr>
              <a:xfrm>
                <a:off x="5065124" y="2065284"/>
                <a:ext cx="2344992" cy="0"/>
              </a:xfrm>
              <a:prstGeom prst="straightConnector1">
                <a:avLst/>
              </a:prstGeom>
              <a:ln w="25400">
                <a:solidFill>
                  <a:srgbClr val="002060"/>
                </a:solidFill>
                <a:prstDash val="lgDash"/>
                <a:tailEnd type="stealth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" name="直接箭头连接符 43">
                <a:extLst>
                  <a:ext uri="{FF2B5EF4-FFF2-40B4-BE49-F238E27FC236}">
                    <a16:creationId xmlns:a16="http://schemas.microsoft.com/office/drawing/2014/main" id="{EEE4FC8E-D0EA-4A03-8FD0-02EA9E2CFC3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027758" y="2241763"/>
                <a:ext cx="2382358" cy="1014281"/>
              </a:xfrm>
              <a:prstGeom prst="straightConnector1">
                <a:avLst/>
              </a:prstGeom>
              <a:ln w="25400">
                <a:solidFill>
                  <a:srgbClr val="002060"/>
                </a:solidFill>
                <a:prstDash val="lgDash"/>
                <a:tailEnd type="stealth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" name="直接箭头连接符 44">
                <a:extLst>
                  <a:ext uri="{FF2B5EF4-FFF2-40B4-BE49-F238E27FC236}">
                    <a16:creationId xmlns:a16="http://schemas.microsoft.com/office/drawing/2014/main" id="{766444B8-25FE-4CA8-9281-81B15BE84B36}"/>
                  </a:ext>
                </a:extLst>
              </p:cNvPr>
              <p:cNvCxnSpPr>
                <a:cxnSpLocks/>
                <a:endCxn id="26" idx="1"/>
              </p:cNvCxnSpPr>
              <p:nvPr/>
            </p:nvCxnSpPr>
            <p:spPr>
              <a:xfrm>
                <a:off x="4931213" y="2388573"/>
                <a:ext cx="2612814" cy="2013522"/>
              </a:xfrm>
              <a:prstGeom prst="straightConnector1">
                <a:avLst/>
              </a:prstGeom>
              <a:ln w="25400">
                <a:solidFill>
                  <a:srgbClr val="002060"/>
                </a:solidFill>
                <a:prstDash val="lgDash"/>
                <a:tailEnd type="stealth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8" name="直接箭头连接符 47">
                <a:extLst>
                  <a:ext uri="{FF2B5EF4-FFF2-40B4-BE49-F238E27FC236}">
                    <a16:creationId xmlns:a16="http://schemas.microsoft.com/office/drawing/2014/main" id="{21686A51-5303-490F-A0D6-B04ADC1D670B}"/>
                  </a:ext>
                </a:extLst>
              </p:cNvPr>
              <p:cNvCxnSpPr>
                <a:cxnSpLocks/>
                <a:endCxn id="25" idx="2"/>
              </p:cNvCxnSpPr>
              <p:nvPr/>
            </p:nvCxnSpPr>
            <p:spPr>
              <a:xfrm>
                <a:off x="5065124" y="3365602"/>
                <a:ext cx="2344992" cy="29732"/>
              </a:xfrm>
              <a:prstGeom prst="straightConnector1">
                <a:avLst/>
              </a:prstGeom>
              <a:ln w="25400">
                <a:solidFill>
                  <a:srgbClr val="002060"/>
                </a:solidFill>
                <a:prstDash val="lgDash"/>
                <a:tailEnd type="stealth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" name="直接箭头连接符 50">
                <a:extLst>
                  <a:ext uri="{FF2B5EF4-FFF2-40B4-BE49-F238E27FC236}">
                    <a16:creationId xmlns:a16="http://schemas.microsoft.com/office/drawing/2014/main" id="{7A2DE64E-27FC-4CEC-A047-FC45F856F233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027758" y="2212096"/>
                <a:ext cx="2382358" cy="998312"/>
              </a:xfrm>
              <a:prstGeom prst="straightConnector1">
                <a:avLst/>
              </a:prstGeom>
              <a:ln w="25400">
                <a:solidFill>
                  <a:srgbClr val="002060"/>
                </a:solidFill>
                <a:prstDash val="lgDash"/>
                <a:tailEnd type="stealth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9" name="直接箭头连接符 58">
                <a:extLst>
                  <a:ext uri="{FF2B5EF4-FFF2-40B4-BE49-F238E27FC236}">
                    <a16:creationId xmlns:a16="http://schemas.microsoft.com/office/drawing/2014/main" id="{FB4FD90E-1B0C-47F5-BBFA-80A4C317802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998168" y="3614451"/>
                <a:ext cx="2411948" cy="952149"/>
              </a:xfrm>
              <a:prstGeom prst="straightConnector1">
                <a:avLst/>
              </a:prstGeom>
              <a:ln w="25400">
                <a:solidFill>
                  <a:srgbClr val="002060"/>
                </a:solidFill>
                <a:prstDash val="lgDash"/>
                <a:tailEnd type="stealth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3" name="直接箭头连接符 62">
                <a:extLst>
                  <a:ext uri="{FF2B5EF4-FFF2-40B4-BE49-F238E27FC236}">
                    <a16:creationId xmlns:a16="http://schemas.microsoft.com/office/drawing/2014/main" id="{79AE19B2-C9B3-4740-975C-3C4180C2E51E}"/>
                  </a:ext>
                </a:extLst>
              </p:cNvPr>
              <p:cNvCxnSpPr>
                <a:cxnSpLocks/>
                <a:endCxn id="24" idx="3"/>
              </p:cNvCxnSpPr>
              <p:nvPr/>
            </p:nvCxnSpPr>
            <p:spPr>
              <a:xfrm flipV="1">
                <a:off x="5027758" y="2388573"/>
                <a:ext cx="2516269" cy="2117460"/>
              </a:xfrm>
              <a:prstGeom prst="straightConnector1">
                <a:avLst/>
              </a:prstGeom>
              <a:ln w="25400">
                <a:solidFill>
                  <a:srgbClr val="002060"/>
                </a:solidFill>
                <a:prstDash val="lgDash"/>
                <a:tailEnd type="stealth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5" name="直接箭头连接符 64">
                <a:extLst>
                  <a:ext uri="{FF2B5EF4-FFF2-40B4-BE49-F238E27FC236}">
                    <a16:creationId xmlns:a16="http://schemas.microsoft.com/office/drawing/2014/main" id="{4A9F2B3D-004E-49F3-8580-08E199DF683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046441" y="4725384"/>
                <a:ext cx="2344992" cy="0"/>
              </a:xfrm>
              <a:prstGeom prst="straightConnector1">
                <a:avLst/>
              </a:prstGeom>
              <a:ln w="25400">
                <a:solidFill>
                  <a:srgbClr val="002060"/>
                </a:solidFill>
                <a:prstDash val="lgDash"/>
                <a:tailEnd type="stealth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9" name="直接箭头连接符 68">
                <a:extLst>
                  <a:ext uri="{FF2B5EF4-FFF2-40B4-BE49-F238E27FC236}">
                    <a16:creationId xmlns:a16="http://schemas.microsoft.com/office/drawing/2014/main" id="{ABF81575-0238-4EEB-9C5F-B0731DBE31B5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046441" y="3587499"/>
                <a:ext cx="2393265" cy="979103"/>
              </a:xfrm>
              <a:prstGeom prst="straightConnector1">
                <a:avLst/>
              </a:prstGeom>
              <a:ln w="25400">
                <a:solidFill>
                  <a:srgbClr val="002060"/>
                </a:solidFill>
                <a:prstDash val="lgDash"/>
                <a:tailEnd type="stealth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7" name="文本框 76">
                <a:extLst>
                  <a:ext uri="{FF2B5EF4-FFF2-40B4-BE49-F238E27FC236}">
                    <a16:creationId xmlns:a16="http://schemas.microsoft.com/office/drawing/2014/main" id="{26A2868F-6D42-41C1-AFC6-BC96518FB7B5}"/>
                  </a:ext>
                </a:extLst>
              </p:cNvPr>
              <p:cNvSpPr txBox="1"/>
              <p:nvPr/>
            </p:nvSpPr>
            <p:spPr>
              <a:xfrm>
                <a:off x="5424223" y="5930994"/>
                <a:ext cx="1553054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3200" dirty="0">
                    <a:ea typeface="微软雅黑" panose="020B0503020204020204" pitchFamily="34" charset="-122"/>
                  </a:rPr>
                  <a:t>Softmax</a:t>
                </a:r>
                <a:endParaRPr lang="zh-CN" altLang="en-US" sz="3200" dirty="0">
                  <a:ea typeface="微软雅黑" panose="020B0503020204020204" pitchFamily="34" charset="-122"/>
                </a:endParaRPr>
              </a:p>
            </p:txBody>
          </p:sp>
          <p:grpSp>
            <p:nvGrpSpPr>
              <p:cNvPr id="85" name="组合 84">
                <a:extLst>
                  <a:ext uri="{FF2B5EF4-FFF2-40B4-BE49-F238E27FC236}">
                    <a16:creationId xmlns:a16="http://schemas.microsoft.com/office/drawing/2014/main" id="{0843289D-6111-4A08-8BEA-401557671BAA}"/>
                  </a:ext>
                </a:extLst>
              </p:cNvPr>
              <p:cNvGrpSpPr/>
              <p:nvPr/>
            </p:nvGrpSpPr>
            <p:grpSpPr>
              <a:xfrm>
                <a:off x="1019150" y="931767"/>
                <a:ext cx="914400" cy="4904551"/>
                <a:chOff x="2290917" y="1330345"/>
                <a:chExt cx="914400" cy="4904551"/>
              </a:xfrm>
            </p:grpSpPr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86" name="椭圆 85">
                      <a:extLst>
                        <a:ext uri="{FF2B5EF4-FFF2-40B4-BE49-F238E27FC236}">
                          <a16:creationId xmlns:a16="http://schemas.microsoft.com/office/drawing/2014/main" id="{3B3CEFC9-A5DD-42D6-AD3C-862931F36F9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290917" y="1330345"/>
                      <a:ext cx="914400" cy="914400"/>
                    </a:xfrm>
                    <a:prstGeom prst="ellipse">
                      <a:avLst/>
                    </a:prstGeom>
                    <a:solidFill>
                      <a:srgbClr val="FFFF94"/>
                    </a:solidFill>
                    <a:ln w="38100"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sSub>
                              <m:sSubPr>
                                <m:ctrlPr>
                                  <a:rPr lang="en-US" altLang="zh-CN" sz="320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zh-CN" sz="32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altLang="zh-CN" sz="32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</m:oMath>
                        </m:oMathPara>
                      </a14:m>
                      <a:endParaRPr lang="zh-CN" altLang="en-US" sz="3200" dirty="0">
                        <a:solidFill>
                          <a:schemeClr val="tx1"/>
                        </a:solidFill>
                        <a:ea typeface="微软雅黑" panose="020B0503020204020204" pitchFamily="34" charset="-122"/>
                      </a:endParaRPr>
                    </a:p>
                  </p:txBody>
                </p:sp>
              </mc:Choice>
              <mc:Fallback xmlns="">
                <p:sp>
                  <p:nvSpPr>
                    <p:cNvPr id="86" name="椭圆 85">
                      <a:extLst>
                        <a:ext uri="{FF2B5EF4-FFF2-40B4-BE49-F238E27FC236}">
                          <a16:creationId xmlns:a16="http://schemas.microsoft.com/office/drawing/2014/main" id="{3B3CEFC9-A5DD-42D6-AD3C-862931F36F9A}"/>
                        </a:ext>
                      </a:extLst>
                    </p:cNvPr>
                    <p:cNvSpPr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2290917" y="1330345"/>
                      <a:ext cx="914400" cy="914400"/>
                    </a:xfrm>
                    <a:prstGeom prst="ellipse">
                      <a:avLst/>
                    </a:prstGeom>
                    <a:blipFill>
                      <a:blip r:embed="rId6"/>
                      <a:stretch>
                        <a:fillRect/>
                      </a:stretch>
                    </a:blipFill>
                    <a:ln w="38100">
                      <a:solidFill>
                        <a:schemeClr val="tx1"/>
                      </a:solidFill>
                    </a:ln>
                  </p:spPr>
                  <p:txBody>
                    <a:bodyPr/>
                    <a:lstStyle/>
                    <a:p>
                      <a:r>
                        <a:rPr lang="zh-CN" alt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87" name="椭圆 86">
                      <a:extLst>
                        <a:ext uri="{FF2B5EF4-FFF2-40B4-BE49-F238E27FC236}">
                          <a16:creationId xmlns:a16="http://schemas.microsoft.com/office/drawing/2014/main" id="{8060FA8B-5908-4DEC-A9CA-B9D13EDEC36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290917" y="2660395"/>
                      <a:ext cx="914400" cy="914400"/>
                    </a:xfrm>
                    <a:prstGeom prst="ellipse">
                      <a:avLst/>
                    </a:prstGeom>
                    <a:solidFill>
                      <a:srgbClr val="FFFF94"/>
                    </a:solidFill>
                    <a:ln w="38100"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sSub>
                              <m:sSubPr>
                                <m:ctrlPr>
                                  <a:rPr lang="en-US" altLang="zh-CN" sz="320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zh-CN" sz="3200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altLang="zh-CN" sz="32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</m:oMath>
                        </m:oMathPara>
                      </a14:m>
                      <a:endParaRPr lang="zh-CN" altLang="en-US" sz="3200" dirty="0">
                        <a:solidFill>
                          <a:schemeClr val="tx1"/>
                        </a:solidFill>
                        <a:ea typeface="微软雅黑" panose="020B0503020204020204" pitchFamily="34" charset="-122"/>
                      </a:endParaRPr>
                    </a:p>
                  </p:txBody>
                </p:sp>
              </mc:Choice>
              <mc:Fallback xmlns="">
                <p:sp>
                  <p:nvSpPr>
                    <p:cNvPr id="87" name="椭圆 86">
                      <a:extLst>
                        <a:ext uri="{FF2B5EF4-FFF2-40B4-BE49-F238E27FC236}">
                          <a16:creationId xmlns:a16="http://schemas.microsoft.com/office/drawing/2014/main" id="{8060FA8B-5908-4DEC-A9CA-B9D13EDEC363}"/>
                        </a:ext>
                      </a:extLst>
                    </p:cNvPr>
                    <p:cNvSpPr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2290917" y="2660395"/>
                      <a:ext cx="914400" cy="914400"/>
                    </a:xfrm>
                    <a:prstGeom prst="ellipse">
                      <a:avLst/>
                    </a:prstGeom>
                    <a:blipFill>
                      <a:blip r:embed="rId7"/>
                      <a:stretch>
                        <a:fillRect/>
                      </a:stretch>
                    </a:blipFill>
                    <a:ln w="38100">
                      <a:solidFill>
                        <a:schemeClr val="tx1"/>
                      </a:solidFill>
                    </a:ln>
                  </p:spPr>
                  <p:txBody>
                    <a:bodyPr/>
                    <a:lstStyle/>
                    <a:p>
                      <a:r>
                        <a:rPr lang="zh-CN" alt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88" name="椭圆 87">
                      <a:extLst>
                        <a:ext uri="{FF2B5EF4-FFF2-40B4-BE49-F238E27FC236}">
                          <a16:creationId xmlns:a16="http://schemas.microsoft.com/office/drawing/2014/main" id="{BD3718C4-5237-41BC-A2CB-9E4E55630F7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290917" y="3990445"/>
                      <a:ext cx="914400" cy="914400"/>
                    </a:xfrm>
                    <a:prstGeom prst="ellipse">
                      <a:avLst/>
                    </a:prstGeom>
                    <a:solidFill>
                      <a:srgbClr val="FFFF94"/>
                    </a:solidFill>
                    <a:ln w="38100"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sSub>
                              <m:sSubPr>
                                <m:ctrlPr>
                                  <a:rPr lang="en-US" altLang="zh-CN" sz="320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zh-CN" sz="3200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altLang="zh-CN" sz="32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sub>
                            </m:sSub>
                          </m:oMath>
                        </m:oMathPara>
                      </a14:m>
                      <a:endParaRPr lang="zh-CN" altLang="en-US" sz="3200" dirty="0">
                        <a:solidFill>
                          <a:schemeClr val="tx1"/>
                        </a:solidFill>
                        <a:ea typeface="微软雅黑" panose="020B0503020204020204" pitchFamily="34" charset="-122"/>
                      </a:endParaRPr>
                    </a:p>
                  </p:txBody>
                </p:sp>
              </mc:Choice>
              <mc:Fallback xmlns="">
                <p:sp>
                  <p:nvSpPr>
                    <p:cNvPr id="88" name="椭圆 87">
                      <a:extLst>
                        <a:ext uri="{FF2B5EF4-FFF2-40B4-BE49-F238E27FC236}">
                          <a16:creationId xmlns:a16="http://schemas.microsoft.com/office/drawing/2014/main" id="{BD3718C4-5237-41BC-A2CB-9E4E55630F7F}"/>
                        </a:ext>
                      </a:extLst>
                    </p:cNvPr>
                    <p:cNvSpPr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2290917" y="3990445"/>
                      <a:ext cx="914400" cy="914400"/>
                    </a:xfrm>
                    <a:prstGeom prst="ellipse">
                      <a:avLst/>
                    </a:prstGeom>
                    <a:blipFill>
                      <a:blip r:embed="rId8"/>
                      <a:stretch>
                        <a:fillRect/>
                      </a:stretch>
                    </a:blipFill>
                    <a:ln w="38100">
                      <a:solidFill>
                        <a:schemeClr val="tx1"/>
                      </a:solidFill>
                    </a:ln>
                  </p:spPr>
                  <p:txBody>
                    <a:bodyPr/>
                    <a:lstStyle/>
                    <a:p>
                      <a:r>
                        <a:rPr lang="zh-CN" alt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89" name="椭圆 88">
                      <a:extLst>
                        <a:ext uri="{FF2B5EF4-FFF2-40B4-BE49-F238E27FC236}">
                          <a16:creationId xmlns:a16="http://schemas.microsoft.com/office/drawing/2014/main" id="{5AF37369-EBAA-4672-985A-7CE75722ACF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290917" y="5320496"/>
                      <a:ext cx="914400" cy="914400"/>
                    </a:xfrm>
                    <a:prstGeom prst="ellipse">
                      <a:avLst/>
                    </a:prstGeom>
                    <a:solidFill>
                      <a:srgbClr val="FFFF94"/>
                    </a:solidFill>
                    <a:ln w="38100"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sSub>
                              <m:sSubPr>
                                <m:ctrlPr>
                                  <a:rPr lang="en-US" altLang="zh-CN" sz="320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zh-CN" sz="3200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altLang="zh-CN" sz="32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4</m:t>
                                </m:r>
                              </m:sub>
                            </m:sSub>
                          </m:oMath>
                        </m:oMathPara>
                      </a14:m>
                      <a:endParaRPr lang="zh-CN" altLang="en-US" sz="3200" dirty="0">
                        <a:solidFill>
                          <a:schemeClr val="tx1"/>
                        </a:solidFill>
                        <a:ea typeface="微软雅黑" panose="020B0503020204020204" pitchFamily="34" charset="-122"/>
                      </a:endParaRPr>
                    </a:p>
                  </p:txBody>
                </p:sp>
              </mc:Choice>
              <mc:Fallback xmlns="">
                <p:sp>
                  <p:nvSpPr>
                    <p:cNvPr id="89" name="椭圆 88">
                      <a:extLst>
                        <a:ext uri="{FF2B5EF4-FFF2-40B4-BE49-F238E27FC236}">
                          <a16:creationId xmlns:a16="http://schemas.microsoft.com/office/drawing/2014/main" id="{5AF37369-EBAA-4672-985A-7CE75722ACF4}"/>
                        </a:ext>
                      </a:extLst>
                    </p:cNvPr>
                    <p:cNvSpPr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2290917" y="5320496"/>
                      <a:ext cx="914400" cy="914400"/>
                    </a:xfrm>
                    <a:prstGeom prst="ellipse">
                      <a:avLst/>
                    </a:prstGeom>
                    <a:blipFill>
                      <a:blip r:embed="rId9"/>
                      <a:stretch>
                        <a:fillRect/>
                      </a:stretch>
                    </a:blipFill>
                    <a:ln w="38100">
                      <a:solidFill>
                        <a:schemeClr val="tx1"/>
                      </a:solidFill>
                    </a:ln>
                  </p:spPr>
                  <p:txBody>
                    <a:bodyPr/>
                    <a:lstStyle/>
                    <a:p>
                      <a:r>
                        <a:rPr lang="zh-CN" alt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</p:grpSp>
          <p:grpSp>
            <p:nvGrpSpPr>
              <p:cNvPr id="90" name="组合 89">
                <a:extLst>
                  <a:ext uri="{FF2B5EF4-FFF2-40B4-BE49-F238E27FC236}">
                    <a16:creationId xmlns:a16="http://schemas.microsoft.com/office/drawing/2014/main" id="{5D82B3FD-9EBA-4188-A874-6EA49E313819}"/>
                  </a:ext>
                </a:extLst>
              </p:cNvPr>
              <p:cNvGrpSpPr/>
              <p:nvPr/>
            </p:nvGrpSpPr>
            <p:grpSpPr>
              <a:xfrm>
                <a:off x="4150724" y="1608084"/>
                <a:ext cx="914400" cy="3574500"/>
                <a:chOff x="6464710" y="1641750"/>
                <a:chExt cx="914400" cy="3574500"/>
              </a:xfrm>
              <a:solidFill>
                <a:srgbClr val="A8EFC6"/>
              </a:solidFill>
            </p:grpSpPr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91" name="椭圆 90">
                      <a:extLst>
                        <a:ext uri="{FF2B5EF4-FFF2-40B4-BE49-F238E27FC236}">
                          <a16:creationId xmlns:a16="http://schemas.microsoft.com/office/drawing/2014/main" id="{8D6666FB-53A0-4F78-870D-0758E87C8BD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464710" y="1641750"/>
                      <a:ext cx="914400" cy="914400"/>
                    </a:xfrm>
                    <a:prstGeom prst="ellipse">
                      <a:avLst/>
                    </a:prstGeom>
                    <a:grpFill/>
                    <a:ln w="38100"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sSub>
                              <m:sSubPr>
                                <m:ctrlPr>
                                  <a:rPr lang="en-US" altLang="zh-CN" sz="320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zh-CN" sz="32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𝑧</m:t>
                                </m:r>
                              </m:e>
                              <m:sub>
                                <m:r>
                                  <a:rPr lang="en-US" altLang="zh-CN" sz="3200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</m:oMath>
                        </m:oMathPara>
                      </a14:m>
                      <a:endParaRPr lang="zh-CN" altLang="en-US" sz="3200" dirty="0">
                        <a:solidFill>
                          <a:schemeClr val="tx1"/>
                        </a:solidFill>
                        <a:ea typeface="微软雅黑" panose="020B0503020204020204" pitchFamily="34" charset="-122"/>
                      </a:endParaRPr>
                    </a:p>
                  </p:txBody>
                </p:sp>
              </mc:Choice>
              <mc:Fallback xmlns="">
                <p:sp>
                  <p:nvSpPr>
                    <p:cNvPr id="91" name="椭圆 90">
                      <a:extLst>
                        <a:ext uri="{FF2B5EF4-FFF2-40B4-BE49-F238E27FC236}">
                          <a16:creationId xmlns:a16="http://schemas.microsoft.com/office/drawing/2014/main" id="{8D6666FB-53A0-4F78-870D-0758E87C8BD6}"/>
                        </a:ext>
                      </a:extLst>
                    </p:cNvPr>
                    <p:cNvSpPr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6464710" y="1641750"/>
                      <a:ext cx="914400" cy="914400"/>
                    </a:xfrm>
                    <a:prstGeom prst="ellipse">
                      <a:avLst/>
                    </a:prstGeom>
                    <a:blipFill>
                      <a:blip r:embed="rId10"/>
                      <a:stretch>
                        <a:fillRect/>
                      </a:stretch>
                    </a:blipFill>
                    <a:ln w="38100">
                      <a:solidFill>
                        <a:schemeClr val="tx1"/>
                      </a:solidFill>
                    </a:ln>
                  </p:spPr>
                  <p:txBody>
                    <a:bodyPr/>
                    <a:lstStyle/>
                    <a:p>
                      <a:r>
                        <a:rPr lang="zh-CN" alt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92" name="椭圆 91">
                      <a:extLst>
                        <a:ext uri="{FF2B5EF4-FFF2-40B4-BE49-F238E27FC236}">
                          <a16:creationId xmlns:a16="http://schemas.microsoft.com/office/drawing/2014/main" id="{BE9B1DE4-620D-4B4D-87E4-9EEDD39F51B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464710" y="2971800"/>
                      <a:ext cx="914400" cy="914400"/>
                    </a:xfrm>
                    <a:prstGeom prst="ellipse">
                      <a:avLst/>
                    </a:prstGeom>
                    <a:grpFill/>
                    <a:ln w="38100"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sSub>
                              <m:sSubPr>
                                <m:ctrlPr>
                                  <a:rPr lang="en-US" altLang="zh-CN" sz="320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zh-CN" sz="3200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𝑧</m:t>
                                </m:r>
                              </m:e>
                              <m:sub>
                                <m:r>
                                  <a:rPr lang="en-US" altLang="zh-CN" sz="32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</m:oMath>
                        </m:oMathPara>
                      </a14:m>
                      <a:endParaRPr lang="zh-CN" altLang="en-US" sz="3200" dirty="0">
                        <a:solidFill>
                          <a:schemeClr val="tx1"/>
                        </a:solidFill>
                        <a:ea typeface="微软雅黑" panose="020B0503020204020204" pitchFamily="34" charset="-122"/>
                      </a:endParaRPr>
                    </a:p>
                  </p:txBody>
                </p:sp>
              </mc:Choice>
              <mc:Fallback xmlns="">
                <p:sp>
                  <p:nvSpPr>
                    <p:cNvPr id="92" name="椭圆 91">
                      <a:extLst>
                        <a:ext uri="{FF2B5EF4-FFF2-40B4-BE49-F238E27FC236}">
                          <a16:creationId xmlns:a16="http://schemas.microsoft.com/office/drawing/2014/main" id="{BE9B1DE4-620D-4B4D-87E4-9EEDD39F51BE}"/>
                        </a:ext>
                      </a:extLst>
                    </p:cNvPr>
                    <p:cNvSpPr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6464710" y="2971800"/>
                      <a:ext cx="914400" cy="914400"/>
                    </a:xfrm>
                    <a:prstGeom prst="ellipse">
                      <a:avLst/>
                    </a:prstGeom>
                    <a:blipFill>
                      <a:blip r:embed="rId11"/>
                      <a:stretch>
                        <a:fillRect/>
                      </a:stretch>
                    </a:blipFill>
                    <a:ln w="38100">
                      <a:solidFill>
                        <a:schemeClr val="tx1"/>
                      </a:solidFill>
                    </a:ln>
                  </p:spPr>
                  <p:txBody>
                    <a:bodyPr/>
                    <a:lstStyle/>
                    <a:p>
                      <a:r>
                        <a:rPr lang="zh-CN" alt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93" name="椭圆 92">
                      <a:extLst>
                        <a:ext uri="{FF2B5EF4-FFF2-40B4-BE49-F238E27FC236}">
                          <a16:creationId xmlns:a16="http://schemas.microsoft.com/office/drawing/2014/main" id="{EF6A5B26-B49A-4F83-BA9A-E911CD33D9B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464710" y="4301850"/>
                      <a:ext cx="914400" cy="914400"/>
                    </a:xfrm>
                    <a:prstGeom prst="ellipse">
                      <a:avLst/>
                    </a:prstGeom>
                    <a:grpFill/>
                    <a:ln w="38100"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sSub>
                              <m:sSubPr>
                                <m:ctrlPr>
                                  <a:rPr lang="en-US" altLang="zh-CN" sz="320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zh-CN" sz="3200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𝑧</m:t>
                                </m:r>
                              </m:e>
                              <m:sub>
                                <m:r>
                                  <a:rPr lang="en-US" altLang="zh-CN" sz="32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sub>
                            </m:sSub>
                          </m:oMath>
                        </m:oMathPara>
                      </a14:m>
                      <a:endParaRPr lang="zh-CN" altLang="en-US" sz="3200" dirty="0">
                        <a:solidFill>
                          <a:schemeClr val="tx1"/>
                        </a:solidFill>
                        <a:ea typeface="微软雅黑" panose="020B0503020204020204" pitchFamily="34" charset="-122"/>
                      </a:endParaRPr>
                    </a:p>
                  </p:txBody>
                </p:sp>
              </mc:Choice>
              <mc:Fallback xmlns="">
                <p:sp>
                  <p:nvSpPr>
                    <p:cNvPr id="93" name="椭圆 92">
                      <a:extLst>
                        <a:ext uri="{FF2B5EF4-FFF2-40B4-BE49-F238E27FC236}">
                          <a16:creationId xmlns:a16="http://schemas.microsoft.com/office/drawing/2014/main" id="{EF6A5B26-B49A-4F83-BA9A-E911CD33D9B4}"/>
                        </a:ext>
                      </a:extLst>
                    </p:cNvPr>
                    <p:cNvSpPr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6464710" y="4301850"/>
                      <a:ext cx="914400" cy="914400"/>
                    </a:xfrm>
                    <a:prstGeom prst="ellipse">
                      <a:avLst/>
                    </a:prstGeom>
                    <a:blipFill>
                      <a:blip r:embed="rId12"/>
                      <a:stretch>
                        <a:fillRect/>
                      </a:stretch>
                    </a:blipFill>
                    <a:ln w="38100">
                      <a:solidFill>
                        <a:schemeClr val="tx1"/>
                      </a:solidFill>
                    </a:ln>
                  </p:spPr>
                  <p:txBody>
                    <a:bodyPr/>
                    <a:lstStyle/>
                    <a:p>
                      <a:r>
                        <a:rPr lang="zh-CN" alt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</p:grpSp>
          <p:cxnSp>
            <p:nvCxnSpPr>
              <p:cNvPr id="94" name="直接箭头连接符 93">
                <a:extLst>
                  <a:ext uri="{FF2B5EF4-FFF2-40B4-BE49-F238E27FC236}">
                    <a16:creationId xmlns:a16="http://schemas.microsoft.com/office/drawing/2014/main" id="{ACA944CD-4944-45ED-A348-B6E5C9B5A47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324516" y="2065284"/>
                <a:ext cx="373626" cy="0"/>
              </a:xfrm>
              <a:prstGeom prst="straightConnector1">
                <a:avLst/>
              </a:prstGeom>
              <a:ln w="25400">
                <a:solidFill>
                  <a:srgbClr val="002060"/>
                </a:solidFill>
                <a:tailEnd type="stealth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6" name="直接箭头连接符 95">
                <a:extLst>
                  <a:ext uri="{FF2B5EF4-FFF2-40B4-BE49-F238E27FC236}">
                    <a16:creationId xmlns:a16="http://schemas.microsoft.com/office/drawing/2014/main" id="{3366727A-FBC6-4D97-912F-2055FFE7635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349095" y="3395334"/>
                <a:ext cx="373626" cy="0"/>
              </a:xfrm>
              <a:prstGeom prst="straightConnector1">
                <a:avLst/>
              </a:prstGeom>
              <a:ln w="25400">
                <a:solidFill>
                  <a:srgbClr val="002060"/>
                </a:solidFill>
                <a:tailEnd type="stealth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7" name="直接箭头连接符 96">
                <a:extLst>
                  <a:ext uri="{FF2B5EF4-FFF2-40B4-BE49-F238E27FC236}">
                    <a16:creationId xmlns:a16="http://schemas.microsoft.com/office/drawing/2014/main" id="{F1275483-CA06-4A0D-AE11-34F481628E2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324516" y="4725384"/>
                <a:ext cx="373626" cy="0"/>
              </a:xfrm>
              <a:prstGeom prst="straightConnector1">
                <a:avLst/>
              </a:prstGeom>
              <a:ln w="25400">
                <a:solidFill>
                  <a:srgbClr val="002060"/>
                </a:solidFill>
                <a:tailEnd type="stealth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06" name="组合 105">
                <a:extLst>
                  <a:ext uri="{FF2B5EF4-FFF2-40B4-BE49-F238E27FC236}">
                    <a16:creationId xmlns:a16="http://schemas.microsoft.com/office/drawing/2014/main" id="{1EA0C4ED-A64E-47CB-955F-0DF4047FA37B}"/>
                  </a:ext>
                </a:extLst>
              </p:cNvPr>
              <p:cNvGrpSpPr/>
              <p:nvPr/>
            </p:nvGrpSpPr>
            <p:grpSpPr>
              <a:xfrm>
                <a:off x="8747300" y="1608084"/>
                <a:ext cx="2577949" cy="3529903"/>
                <a:chOff x="8740873" y="1651584"/>
                <a:chExt cx="2577949" cy="3529903"/>
              </a:xfrm>
            </p:grpSpPr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98" name="文本框 97">
                      <a:extLst>
                        <a:ext uri="{FF2B5EF4-FFF2-40B4-BE49-F238E27FC236}">
                          <a16:creationId xmlns:a16="http://schemas.microsoft.com/office/drawing/2014/main" id="{19621B68-E5B1-4CD1-BFDF-93431FE2CB04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8791893" y="1651584"/>
                      <a:ext cx="2387384" cy="834011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f>
                              <m:fPr>
                                <m:ctrlPr>
                                  <a:rPr lang="en-US" altLang="zh-CN" sz="2800" i="1" smtClean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sSup>
                                  <m:sSupPr>
                                    <m:ctrlPr>
                                      <a:rPr lang="en-US" altLang="zh-CN" sz="28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altLang="zh-CN" sz="2800" i="1">
                                        <a:latin typeface="Cambria Math" panose="02040503050406030204" pitchFamily="18" charset="0"/>
                                      </a:rPr>
                                      <m:t>𝑒</m:t>
                                    </m:r>
                                  </m:e>
                                  <m:sup>
                                    <m:sSub>
                                      <m:sSubPr>
                                        <m:ctrlPr>
                                          <a:rPr lang="en-US" altLang="zh-CN" sz="28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altLang="zh-CN" sz="2800" i="1">
                                            <a:latin typeface="Cambria Math" panose="02040503050406030204" pitchFamily="18" charset="0"/>
                                          </a:rPr>
                                          <m:t>𝑧</m:t>
                                        </m:r>
                                      </m:e>
                                      <m:sub>
                                        <m:r>
                                          <a:rPr lang="en-US" altLang="zh-CN" sz="2800" i="1">
                                            <a:latin typeface="Cambria Math" panose="02040503050406030204" pitchFamily="18" charset="0"/>
                                          </a:rPr>
                                          <m:t>1</m:t>
                                        </m:r>
                                      </m:sub>
                                    </m:sSub>
                                  </m:sup>
                                </m:sSup>
                              </m:num>
                              <m:den>
                                <m:sSup>
                                  <m:sSupPr>
                                    <m:ctrlPr>
                                      <a:rPr lang="en-US" altLang="zh-CN" sz="28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altLang="zh-CN" sz="2800" i="1">
                                        <a:latin typeface="Cambria Math" panose="02040503050406030204" pitchFamily="18" charset="0"/>
                                      </a:rPr>
                                      <m:t>𝑒</m:t>
                                    </m:r>
                                  </m:e>
                                  <m:sup>
                                    <m:sSub>
                                      <m:sSubPr>
                                        <m:ctrlPr>
                                          <a:rPr lang="en-US" altLang="zh-CN" sz="28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altLang="zh-CN" sz="2800" i="1">
                                            <a:latin typeface="Cambria Math" panose="02040503050406030204" pitchFamily="18" charset="0"/>
                                          </a:rPr>
                                          <m:t>𝑧</m:t>
                                        </m:r>
                                      </m:e>
                                      <m:sub>
                                        <m:r>
                                          <a:rPr lang="en-US" altLang="zh-CN" sz="2800" i="1">
                                            <a:latin typeface="Cambria Math" panose="02040503050406030204" pitchFamily="18" charset="0"/>
                                          </a:rPr>
                                          <m:t>1</m:t>
                                        </m:r>
                                      </m:sub>
                                    </m:sSub>
                                  </m:sup>
                                </m:sSup>
                                <m:r>
                                  <a:rPr lang="en-US" altLang="zh-CN" sz="2800" i="1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sSup>
                                  <m:sSupPr>
                                    <m:ctrlPr>
                                      <a:rPr lang="en-US" altLang="zh-CN" sz="28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altLang="zh-CN" sz="2800" i="1">
                                        <a:latin typeface="Cambria Math" panose="02040503050406030204" pitchFamily="18" charset="0"/>
                                      </a:rPr>
                                      <m:t>𝑒</m:t>
                                    </m:r>
                                  </m:e>
                                  <m:sup>
                                    <m:sSub>
                                      <m:sSubPr>
                                        <m:ctrlPr>
                                          <a:rPr lang="en-US" altLang="zh-CN" sz="28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altLang="zh-CN" sz="2800" i="1">
                                            <a:latin typeface="Cambria Math" panose="02040503050406030204" pitchFamily="18" charset="0"/>
                                          </a:rPr>
                                          <m:t>𝑧</m:t>
                                        </m:r>
                                      </m:e>
                                      <m:sub>
                                        <m:r>
                                          <a:rPr lang="en-US" altLang="zh-CN" sz="2800" i="1"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b>
                                    </m:sSub>
                                  </m:sup>
                                </m:sSup>
                                <m:r>
                                  <a:rPr lang="en-US" altLang="zh-CN" sz="2800" i="1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sSup>
                                  <m:sSupPr>
                                    <m:ctrlPr>
                                      <a:rPr lang="en-US" altLang="zh-CN" sz="28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altLang="zh-CN" sz="2800" i="1">
                                        <a:latin typeface="Cambria Math" panose="02040503050406030204" pitchFamily="18" charset="0"/>
                                      </a:rPr>
                                      <m:t>𝑒</m:t>
                                    </m:r>
                                  </m:e>
                                  <m:sup>
                                    <m:sSub>
                                      <m:sSubPr>
                                        <m:ctrlPr>
                                          <a:rPr lang="en-US" altLang="zh-CN" sz="28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altLang="zh-CN" sz="2800" i="1">
                                            <a:latin typeface="Cambria Math" panose="02040503050406030204" pitchFamily="18" charset="0"/>
                                          </a:rPr>
                                          <m:t>𝑧</m:t>
                                        </m:r>
                                      </m:e>
                                      <m:sub>
                                        <m:r>
                                          <a:rPr lang="en-US" altLang="zh-CN" sz="2800" i="1">
                                            <a:latin typeface="Cambria Math" panose="02040503050406030204" pitchFamily="18" charset="0"/>
                                          </a:rPr>
                                          <m:t>3</m:t>
                                        </m:r>
                                      </m:sub>
                                    </m:sSub>
                                  </m:sup>
                                </m:sSup>
                              </m:den>
                            </m:f>
                          </m:oMath>
                        </m:oMathPara>
                      </a14:m>
                      <a:endParaRPr lang="zh-CN" altLang="en-US" sz="2800" dirty="0">
                        <a:ea typeface="微软雅黑" panose="020B0503020204020204" pitchFamily="34" charset="-122"/>
                      </a:endParaRPr>
                    </a:p>
                  </p:txBody>
                </p:sp>
              </mc:Choice>
              <mc:Fallback xmlns="">
                <p:sp>
                  <p:nvSpPr>
                    <p:cNvPr id="98" name="文本框 97">
                      <a:extLst>
                        <a:ext uri="{FF2B5EF4-FFF2-40B4-BE49-F238E27FC236}">
                          <a16:creationId xmlns:a16="http://schemas.microsoft.com/office/drawing/2014/main" id="{19621B68-E5B1-4CD1-BFDF-93431FE2CB04}"/>
                        </a:ext>
                      </a:extLst>
                    </p:cNvPr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8791893" y="1651584"/>
                      <a:ext cx="2387384" cy="834011"/>
                    </a:xfrm>
                    <a:prstGeom prst="rect">
                      <a:avLst/>
                    </a:prstGeom>
                    <a:blipFill>
                      <a:blip r:embed="rId13"/>
                      <a:stretch>
                        <a:fillRect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zh-CN" alt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100" name="矩形 99">
                      <a:extLst>
                        <a:ext uri="{FF2B5EF4-FFF2-40B4-BE49-F238E27FC236}">
                          <a16:creationId xmlns:a16="http://schemas.microsoft.com/office/drawing/2014/main" id="{9ED61309-35EB-46FE-B4FC-06F4F55F4C1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740873" y="2927110"/>
                      <a:ext cx="2572051" cy="926344"/>
                    </a:xfrm>
                    <a:prstGeom prst="rect">
                      <a:avLst/>
                    </a:prstGeom>
                  </p:spPr>
                  <p:txBody>
                    <a:bodyPr wrap="none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f>
                              <m:fPr>
                                <m:ctrlPr>
                                  <a:rPr lang="en-US" altLang="zh-CN" sz="2800" i="1" smtClean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sSup>
                                  <m:sSupPr>
                                    <m:ctrlPr>
                                      <a:rPr lang="en-US" altLang="zh-CN" sz="28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altLang="zh-CN" sz="2800" i="1">
                                        <a:latin typeface="Cambria Math" panose="02040503050406030204" pitchFamily="18" charset="0"/>
                                      </a:rPr>
                                      <m:t>𝑒</m:t>
                                    </m:r>
                                  </m:e>
                                  <m:sup>
                                    <m:sSub>
                                      <m:sSubPr>
                                        <m:ctrlPr>
                                          <a:rPr lang="en-US" altLang="zh-CN" sz="28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altLang="zh-CN" sz="2800" i="1">
                                            <a:latin typeface="Cambria Math" panose="02040503050406030204" pitchFamily="18" charset="0"/>
                                          </a:rPr>
                                          <m:t>𝑧</m:t>
                                        </m:r>
                                      </m:e>
                                      <m:sub>
                                        <m:r>
                                          <a:rPr lang="en-US" altLang="zh-CN" sz="2800" b="0" i="1" smtClean="0"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b>
                                    </m:sSub>
                                  </m:sup>
                                </m:sSup>
                              </m:num>
                              <m:den>
                                <m:sSup>
                                  <m:sSupPr>
                                    <m:ctrlPr>
                                      <a:rPr lang="en-US" altLang="zh-CN" sz="28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altLang="zh-CN" sz="2800" i="1">
                                        <a:latin typeface="Cambria Math" panose="02040503050406030204" pitchFamily="18" charset="0"/>
                                      </a:rPr>
                                      <m:t>𝑒</m:t>
                                    </m:r>
                                  </m:e>
                                  <m:sup>
                                    <m:sSub>
                                      <m:sSubPr>
                                        <m:ctrlPr>
                                          <a:rPr lang="en-US" altLang="zh-CN" sz="28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altLang="zh-CN" sz="2800" i="1">
                                            <a:latin typeface="Cambria Math" panose="02040503050406030204" pitchFamily="18" charset="0"/>
                                          </a:rPr>
                                          <m:t>𝑧</m:t>
                                        </m:r>
                                      </m:e>
                                      <m:sub>
                                        <m:r>
                                          <a:rPr lang="en-US" altLang="zh-CN" sz="2800" i="1">
                                            <a:latin typeface="Cambria Math" panose="02040503050406030204" pitchFamily="18" charset="0"/>
                                          </a:rPr>
                                          <m:t>1</m:t>
                                        </m:r>
                                      </m:sub>
                                    </m:sSub>
                                  </m:sup>
                                </m:sSup>
                                <m:r>
                                  <a:rPr lang="en-US" altLang="zh-CN" sz="2800" i="1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sSup>
                                  <m:sSupPr>
                                    <m:ctrlPr>
                                      <a:rPr lang="en-US" altLang="zh-CN" sz="28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altLang="zh-CN" sz="2800" i="1">
                                        <a:latin typeface="Cambria Math" panose="02040503050406030204" pitchFamily="18" charset="0"/>
                                      </a:rPr>
                                      <m:t>𝑒</m:t>
                                    </m:r>
                                  </m:e>
                                  <m:sup>
                                    <m:sSub>
                                      <m:sSubPr>
                                        <m:ctrlPr>
                                          <a:rPr lang="en-US" altLang="zh-CN" sz="28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altLang="zh-CN" sz="2800" i="1">
                                            <a:latin typeface="Cambria Math" panose="02040503050406030204" pitchFamily="18" charset="0"/>
                                          </a:rPr>
                                          <m:t>𝑧</m:t>
                                        </m:r>
                                      </m:e>
                                      <m:sub>
                                        <m:r>
                                          <a:rPr lang="en-US" altLang="zh-CN" sz="2800" i="1"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b>
                                    </m:sSub>
                                  </m:sup>
                                </m:sSup>
                                <m:r>
                                  <a:rPr lang="en-US" altLang="zh-CN" sz="2800" i="1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sSup>
                                  <m:sSupPr>
                                    <m:ctrlPr>
                                      <a:rPr lang="en-US" altLang="zh-CN" sz="28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altLang="zh-CN" sz="2800" i="1">
                                        <a:latin typeface="Cambria Math" panose="02040503050406030204" pitchFamily="18" charset="0"/>
                                      </a:rPr>
                                      <m:t>𝑒</m:t>
                                    </m:r>
                                  </m:e>
                                  <m:sup>
                                    <m:sSub>
                                      <m:sSubPr>
                                        <m:ctrlPr>
                                          <a:rPr lang="en-US" altLang="zh-CN" sz="28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altLang="zh-CN" sz="2800" i="1">
                                            <a:latin typeface="Cambria Math" panose="02040503050406030204" pitchFamily="18" charset="0"/>
                                          </a:rPr>
                                          <m:t>𝑧</m:t>
                                        </m:r>
                                      </m:e>
                                      <m:sub>
                                        <m:r>
                                          <a:rPr lang="en-US" altLang="zh-CN" sz="2800" i="1">
                                            <a:latin typeface="Cambria Math" panose="02040503050406030204" pitchFamily="18" charset="0"/>
                                          </a:rPr>
                                          <m:t>3</m:t>
                                        </m:r>
                                      </m:sub>
                                    </m:sSub>
                                  </m:sup>
                                </m:sSup>
                              </m:den>
                            </m:f>
                          </m:oMath>
                        </m:oMathPara>
                      </a14:m>
                      <a:endParaRPr lang="zh-CN" altLang="en-US" sz="2800" dirty="0">
                        <a:ea typeface="微软雅黑" panose="020B0503020204020204" pitchFamily="34" charset="-122"/>
                      </a:endParaRPr>
                    </a:p>
                  </p:txBody>
                </p:sp>
              </mc:Choice>
              <mc:Fallback xmlns="">
                <p:sp>
                  <p:nvSpPr>
                    <p:cNvPr id="100" name="矩形 99">
                      <a:extLst>
                        <a:ext uri="{FF2B5EF4-FFF2-40B4-BE49-F238E27FC236}">
                          <a16:creationId xmlns:a16="http://schemas.microsoft.com/office/drawing/2014/main" id="{9ED61309-35EB-46FE-B4FC-06F4F55F4C1E}"/>
                        </a:ext>
                      </a:extLst>
                    </p:cNvPr>
                    <p:cNvSpPr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8740873" y="2927110"/>
                      <a:ext cx="2572051" cy="926344"/>
                    </a:xfrm>
                    <a:prstGeom prst="rect">
                      <a:avLst/>
                    </a:prstGeom>
                    <a:blipFill>
                      <a:blip r:embed="rId14"/>
                      <a:stretch>
                        <a:fillRect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zh-CN" alt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101" name="矩形 100">
                      <a:extLst>
                        <a:ext uri="{FF2B5EF4-FFF2-40B4-BE49-F238E27FC236}">
                          <a16:creationId xmlns:a16="http://schemas.microsoft.com/office/drawing/2014/main" id="{7C211A94-3ED3-4439-BF87-769F99869E2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746771" y="4255143"/>
                      <a:ext cx="2572051" cy="926344"/>
                    </a:xfrm>
                    <a:prstGeom prst="rect">
                      <a:avLst/>
                    </a:prstGeom>
                  </p:spPr>
                  <p:txBody>
                    <a:bodyPr wrap="none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f>
                              <m:fPr>
                                <m:ctrlPr>
                                  <a:rPr lang="en-US" altLang="zh-CN" sz="2800" i="1" smtClean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sSup>
                                  <m:sSupPr>
                                    <m:ctrlPr>
                                      <a:rPr lang="en-US" altLang="zh-CN" sz="28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altLang="zh-CN" sz="2800" i="1">
                                        <a:latin typeface="Cambria Math" panose="02040503050406030204" pitchFamily="18" charset="0"/>
                                      </a:rPr>
                                      <m:t>𝑒</m:t>
                                    </m:r>
                                  </m:e>
                                  <m:sup>
                                    <m:sSub>
                                      <m:sSubPr>
                                        <m:ctrlPr>
                                          <a:rPr lang="en-US" altLang="zh-CN" sz="28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altLang="zh-CN" sz="2800" i="1">
                                            <a:latin typeface="Cambria Math" panose="02040503050406030204" pitchFamily="18" charset="0"/>
                                          </a:rPr>
                                          <m:t>𝑧</m:t>
                                        </m:r>
                                      </m:e>
                                      <m:sub>
                                        <m:r>
                                          <a:rPr lang="en-US" altLang="zh-CN" sz="2800" b="0" i="1" smtClean="0">
                                            <a:latin typeface="Cambria Math" panose="02040503050406030204" pitchFamily="18" charset="0"/>
                                          </a:rPr>
                                          <m:t>3</m:t>
                                        </m:r>
                                      </m:sub>
                                    </m:sSub>
                                  </m:sup>
                                </m:sSup>
                              </m:num>
                              <m:den>
                                <m:sSup>
                                  <m:sSupPr>
                                    <m:ctrlPr>
                                      <a:rPr lang="en-US" altLang="zh-CN" sz="28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altLang="zh-CN" sz="2800" i="1">
                                        <a:latin typeface="Cambria Math" panose="02040503050406030204" pitchFamily="18" charset="0"/>
                                      </a:rPr>
                                      <m:t>𝑒</m:t>
                                    </m:r>
                                  </m:e>
                                  <m:sup>
                                    <m:sSub>
                                      <m:sSubPr>
                                        <m:ctrlPr>
                                          <a:rPr lang="en-US" altLang="zh-CN" sz="28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altLang="zh-CN" sz="2800" i="1">
                                            <a:latin typeface="Cambria Math" panose="02040503050406030204" pitchFamily="18" charset="0"/>
                                          </a:rPr>
                                          <m:t>𝑧</m:t>
                                        </m:r>
                                      </m:e>
                                      <m:sub>
                                        <m:r>
                                          <a:rPr lang="en-US" altLang="zh-CN" sz="2800" i="1">
                                            <a:latin typeface="Cambria Math" panose="02040503050406030204" pitchFamily="18" charset="0"/>
                                          </a:rPr>
                                          <m:t>1</m:t>
                                        </m:r>
                                      </m:sub>
                                    </m:sSub>
                                  </m:sup>
                                </m:sSup>
                                <m:r>
                                  <a:rPr lang="en-US" altLang="zh-CN" sz="2800" i="1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sSup>
                                  <m:sSupPr>
                                    <m:ctrlPr>
                                      <a:rPr lang="en-US" altLang="zh-CN" sz="28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altLang="zh-CN" sz="2800" i="1">
                                        <a:latin typeface="Cambria Math" panose="02040503050406030204" pitchFamily="18" charset="0"/>
                                      </a:rPr>
                                      <m:t>𝑒</m:t>
                                    </m:r>
                                  </m:e>
                                  <m:sup>
                                    <m:sSub>
                                      <m:sSubPr>
                                        <m:ctrlPr>
                                          <a:rPr lang="en-US" altLang="zh-CN" sz="28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altLang="zh-CN" sz="2800" i="1">
                                            <a:latin typeface="Cambria Math" panose="02040503050406030204" pitchFamily="18" charset="0"/>
                                          </a:rPr>
                                          <m:t>𝑧</m:t>
                                        </m:r>
                                      </m:e>
                                      <m:sub>
                                        <m:r>
                                          <a:rPr lang="en-US" altLang="zh-CN" sz="2800" i="1"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b>
                                    </m:sSub>
                                  </m:sup>
                                </m:sSup>
                                <m:r>
                                  <a:rPr lang="en-US" altLang="zh-CN" sz="2800" i="1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sSup>
                                  <m:sSupPr>
                                    <m:ctrlPr>
                                      <a:rPr lang="en-US" altLang="zh-CN" sz="28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altLang="zh-CN" sz="2800" i="1">
                                        <a:latin typeface="Cambria Math" panose="02040503050406030204" pitchFamily="18" charset="0"/>
                                      </a:rPr>
                                      <m:t>𝑒</m:t>
                                    </m:r>
                                  </m:e>
                                  <m:sup>
                                    <m:sSub>
                                      <m:sSubPr>
                                        <m:ctrlPr>
                                          <a:rPr lang="en-US" altLang="zh-CN" sz="28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altLang="zh-CN" sz="2800" i="1">
                                            <a:latin typeface="Cambria Math" panose="02040503050406030204" pitchFamily="18" charset="0"/>
                                          </a:rPr>
                                          <m:t>𝑧</m:t>
                                        </m:r>
                                      </m:e>
                                      <m:sub>
                                        <m:r>
                                          <a:rPr lang="en-US" altLang="zh-CN" sz="2800" i="1">
                                            <a:latin typeface="Cambria Math" panose="02040503050406030204" pitchFamily="18" charset="0"/>
                                          </a:rPr>
                                          <m:t>3</m:t>
                                        </m:r>
                                      </m:sub>
                                    </m:sSub>
                                  </m:sup>
                                </m:sSup>
                              </m:den>
                            </m:f>
                          </m:oMath>
                        </m:oMathPara>
                      </a14:m>
                      <a:endParaRPr lang="zh-CN" altLang="en-US" sz="2800" dirty="0">
                        <a:ea typeface="微软雅黑" panose="020B0503020204020204" pitchFamily="34" charset="-122"/>
                      </a:endParaRPr>
                    </a:p>
                  </p:txBody>
                </p:sp>
              </mc:Choice>
              <mc:Fallback xmlns="">
                <p:sp>
                  <p:nvSpPr>
                    <p:cNvPr id="101" name="矩形 100">
                      <a:extLst>
                        <a:ext uri="{FF2B5EF4-FFF2-40B4-BE49-F238E27FC236}">
                          <a16:creationId xmlns:a16="http://schemas.microsoft.com/office/drawing/2014/main" id="{7C211A94-3ED3-4439-BF87-769F99869E24}"/>
                        </a:ext>
                      </a:extLst>
                    </p:cNvPr>
                    <p:cNvSpPr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8746771" y="4255143"/>
                      <a:ext cx="2572051" cy="926344"/>
                    </a:xfrm>
                    <a:prstGeom prst="rect">
                      <a:avLst/>
                    </a:prstGeom>
                    <a:blipFill>
                      <a:blip r:embed="rId15"/>
                      <a:stretch>
                        <a:fillRect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zh-CN" alt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</p:grpSp>
        </p:grpSp>
        <p:sp>
          <p:nvSpPr>
            <p:cNvPr id="58" name="任意多边形: 形状 57">
              <a:extLst>
                <a:ext uri="{FF2B5EF4-FFF2-40B4-BE49-F238E27FC236}">
                  <a16:creationId xmlns:a16="http://schemas.microsoft.com/office/drawing/2014/main" id="{42D6995D-7C5C-4E17-B29B-942A5D131214}"/>
                </a:ext>
              </a:extLst>
            </p:cNvPr>
            <p:cNvSpPr/>
            <p:nvPr/>
          </p:nvSpPr>
          <p:spPr>
            <a:xfrm rot="16200000">
              <a:off x="5868429" y="3480233"/>
              <a:ext cx="482706" cy="4762392"/>
            </a:xfrm>
            <a:custGeom>
              <a:avLst/>
              <a:gdLst>
                <a:gd name="connsiteX0" fmla="*/ 152394 w 226143"/>
                <a:gd name="connsiteY0" fmla="*/ 0 h 914400"/>
                <a:gd name="connsiteX1" fmla="*/ 226143 w 226143"/>
                <a:gd name="connsiteY1" fmla="*/ 0 h 914400"/>
                <a:gd name="connsiteX2" fmla="*/ 226143 w 226143"/>
                <a:gd name="connsiteY2" fmla="*/ 914400 h 914400"/>
                <a:gd name="connsiteX3" fmla="*/ 152394 w 226143"/>
                <a:gd name="connsiteY3" fmla="*/ 914400 h 914400"/>
                <a:gd name="connsiteX4" fmla="*/ 76197 w 226143"/>
                <a:gd name="connsiteY4" fmla="*/ 838203 h 914400"/>
                <a:gd name="connsiteX5" fmla="*/ 76197 w 226143"/>
                <a:gd name="connsiteY5" fmla="*/ 533397 h 914400"/>
                <a:gd name="connsiteX6" fmla="*/ 0 w 226143"/>
                <a:gd name="connsiteY6" fmla="*/ 457200 h 914400"/>
                <a:gd name="connsiteX7" fmla="*/ 76197 w 226143"/>
                <a:gd name="connsiteY7" fmla="*/ 381003 h 914400"/>
                <a:gd name="connsiteX8" fmla="*/ 76197 w 226143"/>
                <a:gd name="connsiteY8" fmla="*/ 76197 h 914400"/>
                <a:gd name="connsiteX9" fmla="*/ 152394 w 226143"/>
                <a:gd name="connsiteY9" fmla="*/ 0 h 914400"/>
                <a:gd name="connsiteX0" fmla="*/ 226143 w 255871"/>
                <a:gd name="connsiteY0" fmla="*/ 0 h 914400"/>
                <a:gd name="connsiteX1" fmla="*/ 226143 w 255871"/>
                <a:gd name="connsiteY1" fmla="*/ 914400 h 914400"/>
                <a:gd name="connsiteX2" fmla="*/ 152394 w 255871"/>
                <a:gd name="connsiteY2" fmla="*/ 914400 h 914400"/>
                <a:gd name="connsiteX3" fmla="*/ 76197 w 255871"/>
                <a:gd name="connsiteY3" fmla="*/ 838203 h 914400"/>
                <a:gd name="connsiteX4" fmla="*/ 76197 w 255871"/>
                <a:gd name="connsiteY4" fmla="*/ 533397 h 914400"/>
                <a:gd name="connsiteX5" fmla="*/ 0 w 255871"/>
                <a:gd name="connsiteY5" fmla="*/ 457200 h 914400"/>
                <a:gd name="connsiteX6" fmla="*/ 76197 w 255871"/>
                <a:gd name="connsiteY6" fmla="*/ 381003 h 914400"/>
                <a:gd name="connsiteX7" fmla="*/ 76197 w 255871"/>
                <a:gd name="connsiteY7" fmla="*/ 76197 h 914400"/>
                <a:gd name="connsiteX8" fmla="*/ 152394 w 255871"/>
                <a:gd name="connsiteY8" fmla="*/ 0 h 914400"/>
                <a:gd name="connsiteX9" fmla="*/ 255871 w 255871"/>
                <a:gd name="connsiteY9" fmla="*/ 17345 h 914400"/>
                <a:gd name="connsiteX0" fmla="*/ 366793 w 366793"/>
                <a:gd name="connsiteY0" fmla="*/ 39167 h 914400"/>
                <a:gd name="connsiteX1" fmla="*/ 226143 w 366793"/>
                <a:gd name="connsiteY1" fmla="*/ 914400 h 914400"/>
                <a:gd name="connsiteX2" fmla="*/ 152394 w 366793"/>
                <a:gd name="connsiteY2" fmla="*/ 914400 h 914400"/>
                <a:gd name="connsiteX3" fmla="*/ 76197 w 366793"/>
                <a:gd name="connsiteY3" fmla="*/ 838203 h 914400"/>
                <a:gd name="connsiteX4" fmla="*/ 76197 w 366793"/>
                <a:gd name="connsiteY4" fmla="*/ 533397 h 914400"/>
                <a:gd name="connsiteX5" fmla="*/ 0 w 366793"/>
                <a:gd name="connsiteY5" fmla="*/ 457200 h 914400"/>
                <a:gd name="connsiteX6" fmla="*/ 76197 w 366793"/>
                <a:gd name="connsiteY6" fmla="*/ 381003 h 914400"/>
                <a:gd name="connsiteX7" fmla="*/ 76197 w 366793"/>
                <a:gd name="connsiteY7" fmla="*/ 76197 h 914400"/>
                <a:gd name="connsiteX8" fmla="*/ 152394 w 366793"/>
                <a:gd name="connsiteY8" fmla="*/ 0 h 914400"/>
                <a:gd name="connsiteX9" fmla="*/ 255871 w 366793"/>
                <a:gd name="connsiteY9" fmla="*/ 17345 h 914400"/>
                <a:gd name="connsiteX0" fmla="*/ 366793 w 366793"/>
                <a:gd name="connsiteY0" fmla="*/ 39167 h 914400"/>
                <a:gd name="connsiteX1" fmla="*/ 226143 w 366793"/>
                <a:gd name="connsiteY1" fmla="*/ 914400 h 914400"/>
                <a:gd name="connsiteX2" fmla="*/ 152394 w 366793"/>
                <a:gd name="connsiteY2" fmla="*/ 914400 h 914400"/>
                <a:gd name="connsiteX3" fmla="*/ 76197 w 366793"/>
                <a:gd name="connsiteY3" fmla="*/ 838203 h 914400"/>
                <a:gd name="connsiteX4" fmla="*/ 76197 w 366793"/>
                <a:gd name="connsiteY4" fmla="*/ 533397 h 914400"/>
                <a:gd name="connsiteX5" fmla="*/ 0 w 366793"/>
                <a:gd name="connsiteY5" fmla="*/ 457200 h 914400"/>
                <a:gd name="connsiteX6" fmla="*/ 76197 w 366793"/>
                <a:gd name="connsiteY6" fmla="*/ 381003 h 914400"/>
                <a:gd name="connsiteX7" fmla="*/ 76197 w 366793"/>
                <a:gd name="connsiteY7" fmla="*/ 76197 h 914400"/>
                <a:gd name="connsiteX8" fmla="*/ 152394 w 366793"/>
                <a:gd name="connsiteY8" fmla="*/ 0 h 914400"/>
                <a:gd name="connsiteX9" fmla="*/ 255871 w 366793"/>
                <a:gd name="connsiteY9" fmla="*/ 2424 h 914400"/>
                <a:gd name="connsiteX0" fmla="*/ 229299 w 255871"/>
                <a:gd name="connsiteY0" fmla="*/ 914379 h 914400"/>
                <a:gd name="connsiteX1" fmla="*/ 226143 w 255871"/>
                <a:gd name="connsiteY1" fmla="*/ 914400 h 914400"/>
                <a:gd name="connsiteX2" fmla="*/ 152394 w 255871"/>
                <a:gd name="connsiteY2" fmla="*/ 914400 h 914400"/>
                <a:gd name="connsiteX3" fmla="*/ 76197 w 255871"/>
                <a:gd name="connsiteY3" fmla="*/ 838203 h 914400"/>
                <a:gd name="connsiteX4" fmla="*/ 76197 w 255871"/>
                <a:gd name="connsiteY4" fmla="*/ 533397 h 914400"/>
                <a:gd name="connsiteX5" fmla="*/ 0 w 255871"/>
                <a:gd name="connsiteY5" fmla="*/ 457200 h 914400"/>
                <a:gd name="connsiteX6" fmla="*/ 76197 w 255871"/>
                <a:gd name="connsiteY6" fmla="*/ 381003 h 914400"/>
                <a:gd name="connsiteX7" fmla="*/ 76197 w 255871"/>
                <a:gd name="connsiteY7" fmla="*/ 76197 h 914400"/>
                <a:gd name="connsiteX8" fmla="*/ 152394 w 255871"/>
                <a:gd name="connsiteY8" fmla="*/ 0 h 914400"/>
                <a:gd name="connsiteX9" fmla="*/ 255871 w 255871"/>
                <a:gd name="connsiteY9" fmla="*/ 2424 h 914400"/>
                <a:gd name="connsiteX0" fmla="*/ 229299 w 257110"/>
                <a:gd name="connsiteY0" fmla="*/ 915568 h 915589"/>
                <a:gd name="connsiteX1" fmla="*/ 226143 w 257110"/>
                <a:gd name="connsiteY1" fmla="*/ 915589 h 915589"/>
                <a:gd name="connsiteX2" fmla="*/ 152394 w 257110"/>
                <a:gd name="connsiteY2" fmla="*/ 915589 h 915589"/>
                <a:gd name="connsiteX3" fmla="*/ 76197 w 257110"/>
                <a:gd name="connsiteY3" fmla="*/ 839392 h 915589"/>
                <a:gd name="connsiteX4" fmla="*/ 76197 w 257110"/>
                <a:gd name="connsiteY4" fmla="*/ 534586 h 915589"/>
                <a:gd name="connsiteX5" fmla="*/ 0 w 257110"/>
                <a:gd name="connsiteY5" fmla="*/ 458389 h 915589"/>
                <a:gd name="connsiteX6" fmla="*/ 76197 w 257110"/>
                <a:gd name="connsiteY6" fmla="*/ 382192 h 915589"/>
                <a:gd name="connsiteX7" fmla="*/ 76197 w 257110"/>
                <a:gd name="connsiteY7" fmla="*/ 77386 h 915589"/>
                <a:gd name="connsiteX8" fmla="*/ 152394 w 257110"/>
                <a:gd name="connsiteY8" fmla="*/ 1189 h 915589"/>
                <a:gd name="connsiteX9" fmla="*/ 257110 w 257110"/>
                <a:gd name="connsiteY9" fmla="*/ 0 h 915589"/>
                <a:gd name="connsiteX0" fmla="*/ 229299 w 232336"/>
                <a:gd name="connsiteY0" fmla="*/ 914845 h 914866"/>
                <a:gd name="connsiteX1" fmla="*/ 226143 w 232336"/>
                <a:gd name="connsiteY1" fmla="*/ 914866 h 914866"/>
                <a:gd name="connsiteX2" fmla="*/ 152394 w 232336"/>
                <a:gd name="connsiteY2" fmla="*/ 914866 h 914866"/>
                <a:gd name="connsiteX3" fmla="*/ 76197 w 232336"/>
                <a:gd name="connsiteY3" fmla="*/ 838669 h 914866"/>
                <a:gd name="connsiteX4" fmla="*/ 76197 w 232336"/>
                <a:gd name="connsiteY4" fmla="*/ 533863 h 914866"/>
                <a:gd name="connsiteX5" fmla="*/ 0 w 232336"/>
                <a:gd name="connsiteY5" fmla="*/ 457666 h 914866"/>
                <a:gd name="connsiteX6" fmla="*/ 76197 w 232336"/>
                <a:gd name="connsiteY6" fmla="*/ 381469 h 914866"/>
                <a:gd name="connsiteX7" fmla="*/ 76197 w 232336"/>
                <a:gd name="connsiteY7" fmla="*/ 76663 h 914866"/>
                <a:gd name="connsiteX8" fmla="*/ 152394 w 232336"/>
                <a:gd name="connsiteY8" fmla="*/ 466 h 914866"/>
                <a:gd name="connsiteX9" fmla="*/ 232336 w 232336"/>
                <a:gd name="connsiteY9" fmla="*/ 0 h 914866"/>
                <a:gd name="connsiteX0" fmla="*/ 229299 w 229299"/>
                <a:gd name="connsiteY0" fmla="*/ 914845 h 914866"/>
                <a:gd name="connsiteX1" fmla="*/ 226143 w 229299"/>
                <a:gd name="connsiteY1" fmla="*/ 914866 h 914866"/>
                <a:gd name="connsiteX2" fmla="*/ 152394 w 229299"/>
                <a:gd name="connsiteY2" fmla="*/ 914866 h 914866"/>
                <a:gd name="connsiteX3" fmla="*/ 76197 w 229299"/>
                <a:gd name="connsiteY3" fmla="*/ 838669 h 914866"/>
                <a:gd name="connsiteX4" fmla="*/ 76197 w 229299"/>
                <a:gd name="connsiteY4" fmla="*/ 533863 h 914866"/>
                <a:gd name="connsiteX5" fmla="*/ 0 w 229299"/>
                <a:gd name="connsiteY5" fmla="*/ 457666 h 914866"/>
                <a:gd name="connsiteX6" fmla="*/ 76197 w 229299"/>
                <a:gd name="connsiteY6" fmla="*/ 381469 h 914866"/>
                <a:gd name="connsiteX7" fmla="*/ 76197 w 229299"/>
                <a:gd name="connsiteY7" fmla="*/ 76663 h 914866"/>
                <a:gd name="connsiteX8" fmla="*/ 152394 w 229299"/>
                <a:gd name="connsiteY8" fmla="*/ 466 h 914866"/>
                <a:gd name="connsiteX9" fmla="*/ 222427 w 229299"/>
                <a:gd name="connsiteY9" fmla="*/ 0 h 914866"/>
                <a:gd name="connsiteX0" fmla="*/ 229299 w 229859"/>
                <a:gd name="connsiteY0" fmla="*/ 914845 h 914866"/>
                <a:gd name="connsiteX1" fmla="*/ 226143 w 229859"/>
                <a:gd name="connsiteY1" fmla="*/ 914866 h 914866"/>
                <a:gd name="connsiteX2" fmla="*/ 152394 w 229859"/>
                <a:gd name="connsiteY2" fmla="*/ 914866 h 914866"/>
                <a:gd name="connsiteX3" fmla="*/ 76197 w 229859"/>
                <a:gd name="connsiteY3" fmla="*/ 838669 h 914866"/>
                <a:gd name="connsiteX4" fmla="*/ 76197 w 229859"/>
                <a:gd name="connsiteY4" fmla="*/ 533863 h 914866"/>
                <a:gd name="connsiteX5" fmla="*/ 0 w 229859"/>
                <a:gd name="connsiteY5" fmla="*/ 457666 h 914866"/>
                <a:gd name="connsiteX6" fmla="*/ 76197 w 229859"/>
                <a:gd name="connsiteY6" fmla="*/ 381469 h 914866"/>
                <a:gd name="connsiteX7" fmla="*/ 76197 w 229859"/>
                <a:gd name="connsiteY7" fmla="*/ 76663 h 914866"/>
                <a:gd name="connsiteX8" fmla="*/ 152394 w 229859"/>
                <a:gd name="connsiteY8" fmla="*/ 466 h 914866"/>
                <a:gd name="connsiteX9" fmla="*/ 229859 w 229859"/>
                <a:gd name="connsiteY9" fmla="*/ 0 h 9148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29859" h="914866">
                  <a:moveTo>
                    <a:pt x="229299" y="914845"/>
                  </a:moveTo>
                  <a:lnTo>
                    <a:pt x="226143" y="914866"/>
                  </a:lnTo>
                  <a:lnTo>
                    <a:pt x="152394" y="914866"/>
                  </a:lnTo>
                  <a:cubicBezTo>
                    <a:pt x="110312" y="914866"/>
                    <a:pt x="76197" y="880751"/>
                    <a:pt x="76197" y="838669"/>
                  </a:cubicBezTo>
                  <a:lnTo>
                    <a:pt x="76197" y="533863"/>
                  </a:lnTo>
                  <a:cubicBezTo>
                    <a:pt x="76197" y="491781"/>
                    <a:pt x="42082" y="457666"/>
                    <a:pt x="0" y="457666"/>
                  </a:cubicBezTo>
                  <a:cubicBezTo>
                    <a:pt x="42082" y="457666"/>
                    <a:pt x="76197" y="423551"/>
                    <a:pt x="76197" y="381469"/>
                  </a:cubicBezTo>
                  <a:lnTo>
                    <a:pt x="76197" y="76663"/>
                  </a:lnTo>
                  <a:cubicBezTo>
                    <a:pt x="76197" y="34581"/>
                    <a:pt x="110312" y="466"/>
                    <a:pt x="152394" y="466"/>
                  </a:cubicBezTo>
                  <a:lnTo>
                    <a:pt x="229859" y="0"/>
                  </a:lnTo>
                </a:path>
              </a:pathLst>
            </a:cu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</p:grpSp>
      <p:sp>
        <p:nvSpPr>
          <p:cNvPr id="60" name="文本框 59">
            <a:extLst>
              <a:ext uri="{FF2B5EF4-FFF2-40B4-BE49-F238E27FC236}">
                <a16:creationId xmlns:a16="http://schemas.microsoft.com/office/drawing/2014/main" id="{4F42E557-2EE3-43FE-8711-BC2AA54E5CBD}"/>
              </a:ext>
            </a:extLst>
          </p:cNvPr>
          <p:cNvSpPr txBox="1"/>
          <p:nvPr/>
        </p:nvSpPr>
        <p:spPr>
          <a:xfrm>
            <a:off x="359911" y="65112"/>
            <a:ext cx="76135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altLang="zh-CN" sz="3200" b="1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4. </a:t>
            </a:r>
            <a:r>
              <a:rPr lang="zh-CN" altLang="en-US" sz="3200" b="1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多类别逻辑回归的表示</a:t>
            </a:r>
            <a:endParaRPr lang="en-CA" altLang="zh-CN" sz="3200" b="1" dirty="0">
              <a:solidFill>
                <a:srgbClr val="0A05D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61" name="直接连接符 60">
            <a:extLst>
              <a:ext uri="{FF2B5EF4-FFF2-40B4-BE49-F238E27FC236}">
                <a16:creationId xmlns:a16="http://schemas.microsoft.com/office/drawing/2014/main" id="{3731D40E-FEB5-4776-9F65-A3CADEBC149B}"/>
              </a:ext>
            </a:extLst>
          </p:cNvPr>
          <p:cNvCxnSpPr>
            <a:cxnSpLocks/>
          </p:cNvCxnSpPr>
          <p:nvPr/>
        </p:nvCxnSpPr>
        <p:spPr>
          <a:xfrm>
            <a:off x="0" y="695771"/>
            <a:ext cx="12192000" cy="0"/>
          </a:xfrm>
          <a:prstGeom prst="line">
            <a:avLst/>
          </a:prstGeom>
          <a:ln w="50800">
            <a:gradFill flip="none" rotWithShape="1">
              <a:gsLst>
                <a:gs pos="0">
                  <a:srgbClr val="0000FF"/>
                </a:gs>
                <a:gs pos="100000">
                  <a:srgbClr val="A5D0FF"/>
                </a:gs>
              </a:gsLst>
              <a:lin ang="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6314668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>
            <a:extLst>
              <a:ext uri="{FF2B5EF4-FFF2-40B4-BE49-F238E27FC236}">
                <a16:creationId xmlns:a16="http://schemas.microsoft.com/office/drawing/2014/main" id="{5BBDDB17-27DC-4092-BBD8-C4ECC8D24F12}"/>
              </a:ext>
            </a:extLst>
          </p:cNvPr>
          <p:cNvGrpSpPr/>
          <p:nvPr/>
        </p:nvGrpSpPr>
        <p:grpSpPr>
          <a:xfrm>
            <a:off x="717755" y="1817986"/>
            <a:ext cx="10306099" cy="4904551"/>
            <a:chOff x="1019150" y="931767"/>
            <a:chExt cx="10306099" cy="4904551"/>
          </a:xfrm>
        </p:grpSpPr>
        <p:sp>
          <p:nvSpPr>
            <p:cNvPr id="2" name="矩形 1">
              <a:extLst>
                <a:ext uri="{FF2B5EF4-FFF2-40B4-BE49-F238E27FC236}">
                  <a16:creationId xmlns:a16="http://schemas.microsoft.com/office/drawing/2014/main" id="{344E3F0D-ACAF-4B36-B13C-DD2DBB46679F}"/>
                </a:ext>
              </a:extLst>
            </p:cNvPr>
            <p:cNvSpPr/>
            <p:nvPr/>
          </p:nvSpPr>
          <p:spPr>
            <a:xfrm>
              <a:off x="3590623" y="4956758"/>
              <a:ext cx="5252885" cy="302517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grpSp>
          <p:nvGrpSpPr>
            <p:cNvPr id="23" name="组合 22">
              <a:extLst>
                <a:ext uri="{FF2B5EF4-FFF2-40B4-BE49-F238E27FC236}">
                  <a16:creationId xmlns:a16="http://schemas.microsoft.com/office/drawing/2014/main" id="{16C61F95-C241-4970-8511-E97A07F88D5A}"/>
                </a:ext>
              </a:extLst>
            </p:cNvPr>
            <p:cNvGrpSpPr/>
            <p:nvPr/>
          </p:nvGrpSpPr>
          <p:grpSpPr>
            <a:xfrm>
              <a:off x="7410116" y="1608084"/>
              <a:ext cx="914400" cy="3574500"/>
              <a:chOff x="6464710" y="1641750"/>
              <a:chExt cx="914400" cy="3574500"/>
            </a:xfrm>
            <a:solidFill>
              <a:srgbClr val="DED5FF"/>
            </a:solidFill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4" name="椭圆 23">
                    <a:extLst>
                      <a:ext uri="{FF2B5EF4-FFF2-40B4-BE49-F238E27FC236}">
                        <a16:creationId xmlns:a16="http://schemas.microsoft.com/office/drawing/2014/main" id="{EC2BE999-14B1-4812-92F9-A5310AD117D8}"/>
                      </a:ext>
                    </a:extLst>
                  </p:cNvPr>
                  <p:cNvSpPr/>
                  <p:nvPr/>
                </p:nvSpPr>
                <p:spPr>
                  <a:xfrm>
                    <a:off x="6464710" y="1641750"/>
                    <a:ext cx="914400" cy="914400"/>
                  </a:xfrm>
                  <a:prstGeom prst="ellipse">
                    <a:avLst/>
                  </a:prstGeom>
                  <a:grpFill/>
                  <a:ln w="381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en-US" altLang="zh-CN" sz="240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zh-CN" altLang="en-US" sz="2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𝜎</m:t>
                              </m:r>
                            </m:e>
                            <m:sub>
                              <m:r>
                                <a:rPr lang="en-US" altLang="zh-CN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altLang="zh-CN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altLang="zh-CN" sz="24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𝒛</m:t>
                          </m:r>
                          <m:r>
                            <a:rPr lang="en-US" altLang="zh-CN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oMath>
                      </m:oMathPara>
                    </a14:m>
                    <a:endParaRPr lang="zh-CN" altLang="en-US" sz="2400" dirty="0">
                      <a:solidFill>
                        <a:schemeClr val="tx1"/>
                      </a:solidFill>
                      <a:ea typeface="微软雅黑" panose="020B0503020204020204" pitchFamily="34" charset="-122"/>
                    </a:endParaRPr>
                  </a:p>
                </p:txBody>
              </p:sp>
            </mc:Choice>
            <mc:Fallback xmlns="">
              <p:sp>
                <p:nvSpPr>
                  <p:cNvPr id="24" name="椭圆 23">
                    <a:extLst>
                      <a:ext uri="{FF2B5EF4-FFF2-40B4-BE49-F238E27FC236}">
                        <a16:creationId xmlns:a16="http://schemas.microsoft.com/office/drawing/2014/main" id="{EC2BE999-14B1-4812-92F9-A5310AD117D8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6464710" y="1641750"/>
                    <a:ext cx="914400" cy="914400"/>
                  </a:xfrm>
                  <a:prstGeom prst="ellipse">
                    <a:avLst/>
                  </a:prstGeom>
                  <a:blipFill>
                    <a:blip r:embed="rId3"/>
                    <a:stretch>
                      <a:fillRect/>
                    </a:stretch>
                  </a:blipFill>
                  <a:ln w="38100">
                    <a:solidFill>
                      <a:schemeClr val="tx1"/>
                    </a:solidFill>
                  </a:ln>
                </p:spPr>
                <p:txBody>
                  <a:bodyPr/>
                  <a:lstStyle/>
                  <a:p>
                    <a:r>
                      <a:rPr lang="zh-CN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5" name="椭圆 24">
                    <a:extLst>
                      <a:ext uri="{FF2B5EF4-FFF2-40B4-BE49-F238E27FC236}">
                        <a16:creationId xmlns:a16="http://schemas.microsoft.com/office/drawing/2014/main" id="{7E480705-38DA-4B2B-85E2-03AD3B6F4ADB}"/>
                      </a:ext>
                    </a:extLst>
                  </p:cNvPr>
                  <p:cNvSpPr/>
                  <p:nvPr/>
                </p:nvSpPr>
                <p:spPr>
                  <a:xfrm>
                    <a:off x="6464710" y="2971800"/>
                    <a:ext cx="914400" cy="914400"/>
                  </a:xfrm>
                  <a:prstGeom prst="ellipse">
                    <a:avLst/>
                  </a:prstGeom>
                  <a:grpFill/>
                  <a:ln w="381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en-US" altLang="zh-CN" sz="240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zh-CN" altLang="en-US" sz="2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𝜎</m:t>
                              </m:r>
                            </m:e>
                            <m:sub>
                              <m:r>
                                <a:rPr lang="en-US" altLang="zh-CN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altLang="zh-CN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altLang="zh-CN" sz="2400" b="1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𝒛</m:t>
                          </m:r>
                          <m:r>
                            <a:rPr lang="en-US" altLang="zh-CN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oMath>
                      </m:oMathPara>
                    </a14:m>
                    <a:endParaRPr lang="zh-CN" altLang="en-US" sz="2400" dirty="0">
                      <a:solidFill>
                        <a:schemeClr val="tx1"/>
                      </a:solidFill>
                      <a:ea typeface="微软雅黑" panose="020B0503020204020204" pitchFamily="34" charset="-122"/>
                    </a:endParaRPr>
                  </a:p>
                </p:txBody>
              </p:sp>
            </mc:Choice>
            <mc:Fallback xmlns="">
              <p:sp>
                <p:nvSpPr>
                  <p:cNvPr id="25" name="椭圆 24">
                    <a:extLst>
                      <a:ext uri="{FF2B5EF4-FFF2-40B4-BE49-F238E27FC236}">
                        <a16:creationId xmlns:a16="http://schemas.microsoft.com/office/drawing/2014/main" id="{7E480705-38DA-4B2B-85E2-03AD3B6F4ADB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6464710" y="2971800"/>
                    <a:ext cx="914400" cy="914400"/>
                  </a:xfrm>
                  <a:prstGeom prst="ellipse">
                    <a:avLst/>
                  </a:prstGeom>
                  <a:blipFill>
                    <a:blip r:embed="rId4"/>
                    <a:stretch>
                      <a:fillRect/>
                    </a:stretch>
                  </a:blipFill>
                  <a:ln w="38100">
                    <a:solidFill>
                      <a:schemeClr val="tx1"/>
                    </a:solidFill>
                  </a:ln>
                </p:spPr>
                <p:txBody>
                  <a:bodyPr/>
                  <a:lstStyle/>
                  <a:p>
                    <a:r>
                      <a:rPr lang="zh-CN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6" name="椭圆 25">
                    <a:extLst>
                      <a:ext uri="{FF2B5EF4-FFF2-40B4-BE49-F238E27FC236}">
                        <a16:creationId xmlns:a16="http://schemas.microsoft.com/office/drawing/2014/main" id="{47D252AB-E122-4C7A-835E-8E986EC4BA85}"/>
                      </a:ext>
                    </a:extLst>
                  </p:cNvPr>
                  <p:cNvSpPr/>
                  <p:nvPr/>
                </p:nvSpPr>
                <p:spPr>
                  <a:xfrm>
                    <a:off x="6464710" y="4301850"/>
                    <a:ext cx="914400" cy="914400"/>
                  </a:xfrm>
                  <a:prstGeom prst="ellipse">
                    <a:avLst/>
                  </a:prstGeom>
                  <a:grpFill/>
                  <a:ln w="381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en-US" altLang="zh-CN" sz="240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zh-CN" altLang="en-US" sz="2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𝜎</m:t>
                              </m:r>
                            </m:e>
                            <m:sub>
                              <m:r>
                                <a:rPr lang="en-US" altLang="zh-CN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  <m:r>
                            <a:rPr lang="en-US" altLang="zh-CN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altLang="zh-CN" sz="2400" b="1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𝒛</m:t>
                          </m:r>
                          <m:r>
                            <a:rPr lang="en-US" altLang="zh-CN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oMath>
                      </m:oMathPara>
                    </a14:m>
                    <a:endParaRPr lang="zh-CN" altLang="en-US" sz="2400" dirty="0">
                      <a:solidFill>
                        <a:schemeClr val="tx1"/>
                      </a:solidFill>
                      <a:ea typeface="微软雅黑" panose="020B0503020204020204" pitchFamily="34" charset="-122"/>
                    </a:endParaRPr>
                  </a:p>
                </p:txBody>
              </p:sp>
            </mc:Choice>
            <mc:Fallback xmlns="">
              <p:sp>
                <p:nvSpPr>
                  <p:cNvPr id="26" name="椭圆 25">
                    <a:extLst>
                      <a:ext uri="{FF2B5EF4-FFF2-40B4-BE49-F238E27FC236}">
                        <a16:creationId xmlns:a16="http://schemas.microsoft.com/office/drawing/2014/main" id="{47D252AB-E122-4C7A-835E-8E986EC4BA85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6464710" y="4301850"/>
                    <a:ext cx="914400" cy="914400"/>
                  </a:xfrm>
                  <a:prstGeom prst="ellipse">
                    <a:avLst/>
                  </a:prstGeom>
                  <a:blipFill>
                    <a:blip r:embed="rId5"/>
                    <a:stretch>
                      <a:fillRect/>
                    </a:stretch>
                  </a:blipFill>
                  <a:ln w="38100">
                    <a:solidFill>
                      <a:schemeClr val="tx1"/>
                    </a:solidFill>
                  </a:ln>
                </p:spPr>
                <p:txBody>
                  <a:bodyPr/>
                  <a:lstStyle/>
                  <a:p>
                    <a:r>
                      <a:rPr lang="zh-CN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cxnSp>
          <p:nvCxnSpPr>
            <p:cNvPr id="27" name="直接箭头连接符 26">
              <a:extLst>
                <a:ext uri="{FF2B5EF4-FFF2-40B4-BE49-F238E27FC236}">
                  <a16:creationId xmlns:a16="http://schemas.microsoft.com/office/drawing/2014/main" id="{7776B7CE-DBEE-4E59-9735-F00FB84DB4F5}"/>
                </a:ext>
              </a:extLst>
            </p:cNvPr>
            <p:cNvCxnSpPr>
              <a:cxnSpLocks/>
            </p:cNvCxnSpPr>
            <p:nvPr/>
          </p:nvCxnSpPr>
          <p:spPr>
            <a:xfrm>
              <a:off x="1933550" y="1388967"/>
              <a:ext cx="2217174" cy="676317"/>
            </a:xfrm>
            <a:prstGeom prst="straightConnector1">
              <a:avLst/>
            </a:prstGeom>
            <a:ln w="25400">
              <a:solidFill>
                <a:srgbClr val="0000FF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接箭头连接符 27">
              <a:extLst>
                <a:ext uri="{FF2B5EF4-FFF2-40B4-BE49-F238E27FC236}">
                  <a16:creationId xmlns:a16="http://schemas.microsoft.com/office/drawing/2014/main" id="{20695828-1D83-4D34-BE8D-91A689DA0A9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933550" y="2212095"/>
              <a:ext cx="2217174" cy="329358"/>
            </a:xfrm>
            <a:prstGeom prst="straightConnector1">
              <a:avLst/>
            </a:prstGeom>
            <a:ln w="25400">
              <a:solidFill>
                <a:srgbClr val="0000FF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直接箭头连接符 28">
              <a:extLst>
                <a:ext uri="{FF2B5EF4-FFF2-40B4-BE49-F238E27FC236}">
                  <a16:creationId xmlns:a16="http://schemas.microsoft.com/office/drawing/2014/main" id="{C015AA0F-E3D2-4B1F-ABFF-E06CC79D60C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904003" y="2303370"/>
              <a:ext cx="2284087" cy="1549163"/>
            </a:xfrm>
            <a:prstGeom prst="straightConnector1">
              <a:avLst/>
            </a:prstGeom>
            <a:ln w="25400">
              <a:solidFill>
                <a:srgbClr val="0000FF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直接箭头连接符 32">
              <a:extLst>
                <a:ext uri="{FF2B5EF4-FFF2-40B4-BE49-F238E27FC236}">
                  <a16:creationId xmlns:a16="http://schemas.microsoft.com/office/drawing/2014/main" id="{2BB47FEF-50E5-4622-8FC9-CA4BB5E10E0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799639" y="2388573"/>
              <a:ext cx="2484996" cy="2667256"/>
            </a:xfrm>
            <a:prstGeom prst="straightConnector1">
              <a:avLst/>
            </a:prstGeom>
            <a:ln w="25400">
              <a:solidFill>
                <a:srgbClr val="0000FF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直接箭头连接符 35">
              <a:extLst>
                <a:ext uri="{FF2B5EF4-FFF2-40B4-BE49-F238E27FC236}">
                  <a16:creationId xmlns:a16="http://schemas.microsoft.com/office/drawing/2014/main" id="{204D0825-8ACF-465C-9E93-F055864856B7}"/>
                </a:ext>
              </a:extLst>
            </p:cNvPr>
            <p:cNvCxnSpPr>
              <a:cxnSpLocks/>
            </p:cNvCxnSpPr>
            <p:nvPr/>
          </p:nvCxnSpPr>
          <p:spPr>
            <a:xfrm>
              <a:off x="4607924" y="1388967"/>
              <a:ext cx="0" cy="195201"/>
            </a:xfrm>
            <a:prstGeom prst="straightConnector1">
              <a:avLst/>
            </a:prstGeom>
            <a:ln w="25400">
              <a:solidFill>
                <a:srgbClr val="0000FF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直接箭头连接符 29">
              <a:extLst>
                <a:ext uri="{FF2B5EF4-FFF2-40B4-BE49-F238E27FC236}">
                  <a16:creationId xmlns:a16="http://schemas.microsoft.com/office/drawing/2014/main" id="{9636E2E2-AC31-42E3-BCCB-65956B3668F0}"/>
                </a:ext>
              </a:extLst>
            </p:cNvPr>
            <p:cNvCxnSpPr>
              <a:cxnSpLocks/>
            </p:cNvCxnSpPr>
            <p:nvPr/>
          </p:nvCxnSpPr>
          <p:spPr>
            <a:xfrm>
              <a:off x="1900093" y="1584168"/>
              <a:ext cx="2250631" cy="1592049"/>
            </a:xfrm>
            <a:prstGeom prst="straightConnector1">
              <a:avLst/>
            </a:prstGeom>
            <a:ln w="25400">
              <a:solidFill>
                <a:srgbClr val="0000FF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直接箭头连接符 30">
              <a:extLst>
                <a:ext uri="{FF2B5EF4-FFF2-40B4-BE49-F238E27FC236}">
                  <a16:creationId xmlns:a16="http://schemas.microsoft.com/office/drawing/2014/main" id="{43DDE8C5-3495-4C90-A0F4-27C40A1C519A}"/>
                </a:ext>
              </a:extLst>
            </p:cNvPr>
            <p:cNvCxnSpPr>
              <a:cxnSpLocks/>
            </p:cNvCxnSpPr>
            <p:nvPr/>
          </p:nvCxnSpPr>
          <p:spPr>
            <a:xfrm>
              <a:off x="1933550" y="2719017"/>
              <a:ext cx="2217174" cy="676317"/>
            </a:xfrm>
            <a:prstGeom prst="straightConnector1">
              <a:avLst/>
            </a:prstGeom>
            <a:ln w="25400">
              <a:solidFill>
                <a:srgbClr val="0000FF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直接箭头连接符 31">
              <a:extLst>
                <a:ext uri="{FF2B5EF4-FFF2-40B4-BE49-F238E27FC236}">
                  <a16:creationId xmlns:a16="http://schemas.microsoft.com/office/drawing/2014/main" id="{A5B72730-F4C5-463E-AF7C-75B91E4D1F4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933550" y="3505945"/>
              <a:ext cx="2217174" cy="543122"/>
            </a:xfrm>
            <a:prstGeom prst="straightConnector1">
              <a:avLst/>
            </a:prstGeom>
            <a:ln w="25400">
              <a:solidFill>
                <a:srgbClr val="0000FF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直接箭头连接符 34">
              <a:extLst>
                <a:ext uri="{FF2B5EF4-FFF2-40B4-BE49-F238E27FC236}">
                  <a16:creationId xmlns:a16="http://schemas.microsoft.com/office/drawing/2014/main" id="{FBF4043A-7FDB-4366-AF4D-53FD164B371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900093" y="3614451"/>
              <a:ext cx="2280178" cy="1624848"/>
            </a:xfrm>
            <a:prstGeom prst="straightConnector1">
              <a:avLst/>
            </a:prstGeom>
            <a:ln w="25400">
              <a:solidFill>
                <a:srgbClr val="0000FF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直接箭头连接符 37">
              <a:extLst>
                <a:ext uri="{FF2B5EF4-FFF2-40B4-BE49-F238E27FC236}">
                  <a16:creationId xmlns:a16="http://schemas.microsoft.com/office/drawing/2014/main" id="{C4CB21C2-4337-472F-8ACC-569DAEA68995}"/>
                </a:ext>
              </a:extLst>
            </p:cNvPr>
            <p:cNvCxnSpPr>
              <a:cxnSpLocks/>
            </p:cNvCxnSpPr>
            <p:nvPr/>
          </p:nvCxnSpPr>
          <p:spPr>
            <a:xfrm>
              <a:off x="4595149" y="2719017"/>
              <a:ext cx="0" cy="205587"/>
            </a:xfrm>
            <a:prstGeom prst="straightConnector1">
              <a:avLst/>
            </a:prstGeom>
            <a:ln w="25400">
              <a:solidFill>
                <a:srgbClr val="0000FF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直接箭头连接符 33">
              <a:extLst>
                <a:ext uri="{FF2B5EF4-FFF2-40B4-BE49-F238E27FC236}">
                  <a16:creationId xmlns:a16="http://schemas.microsoft.com/office/drawing/2014/main" id="{F1D09E0B-F5A1-44A9-A617-8A51CCEBF55D}"/>
                </a:ext>
              </a:extLst>
            </p:cNvPr>
            <p:cNvCxnSpPr>
              <a:cxnSpLocks/>
            </p:cNvCxnSpPr>
            <p:nvPr/>
          </p:nvCxnSpPr>
          <p:spPr>
            <a:xfrm>
              <a:off x="1799639" y="1712256"/>
              <a:ext cx="2351085" cy="2854344"/>
            </a:xfrm>
            <a:prstGeom prst="straightConnector1">
              <a:avLst/>
            </a:prstGeom>
            <a:ln w="25400">
              <a:solidFill>
                <a:srgbClr val="0000FF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直接箭头连接符 36">
              <a:extLst>
                <a:ext uri="{FF2B5EF4-FFF2-40B4-BE49-F238E27FC236}">
                  <a16:creationId xmlns:a16="http://schemas.microsoft.com/office/drawing/2014/main" id="{08813C53-602F-4E92-A2EC-6CA9871245F4}"/>
                </a:ext>
              </a:extLst>
            </p:cNvPr>
            <p:cNvCxnSpPr>
              <a:cxnSpLocks/>
            </p:cNvCxnSpPr>
            <p:nvPr/>
          </p:nvCxnSpPr>
          <p:spPr>
            <a:xfrm>
              <a:off x="1900093" y="2938134"/>
              <a:ext cx="2250631" cy="1787250"/>
            </a:xfrm>
            <a:prstGeom prst="straightConnector1">
              <a:avLst/>
            </a:prstGeom>
            <a:ln w="25400">
              <a:solidFill>
                <a:srgbClr val="0000FF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直接箭头连接符 38">
              <a:extLst>
                <a:ext uri="{FF2B5EF4-FFF2-40B4-BE49-F238E27FC236}">
                  <a16:creationId xmlns:a16="http://schemas.microsoft.com/office/drawing/2014/main" id="{4DA6A27C-0345-41EF-8435-09E0C83407F3}"/>
                </a:ext>
              </a:extLst>
            </p:cNvPr>
            <p:cNvCxnSpPr>
              <a:cxnSpLocks/>
            </p:cNvCxnSpPr>
            <p:nvPr/>
          </p:nvCxnSpPr>
          <p:spPr>
            <a:xfrm>
              <a:off x="1900093" y="4268184"/>
              <a:ext cx="2250631" cy="565116"/>
            </a:xfrm>
            <a:prstGeom prst="straightConnector1">
              <a:avLst/>
            </a:prstGeom>
            <a:ln w="25400">
              <a:solidFill>
                <a:srgbClr val="0000FF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直接箭头连接符 42">
              <a:extLst>
                <a:ext uri="{FF2B5EF4-FFF2-40B4-BE49-F238E27FC236}">
                  <a16:creationId xmlns:a16="http://schemas.microsoft.com/office/drawing/2014/main" id="{1028E1BD-2B2B-4002-89FE-D89F914A505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933550" y="4921918"/>
              <a:ext cx="2254540" cy="457200"/>
            </a:xfrm>
            <a:prstGeom prst="straightConnector1">
              <a:avLst/>
            </a:prstGeom>
            <a:ln w="25400">
              <a:solidFill>
                <a:srgbClr val="0000FF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直接箭头连接符 45">
              <a:extLst>
                <a:ext uri="{FF2B5EF4-FFF2-40B4-BE49-F238E27FC236}">
                  <a16:creationId xmlns:a16="http://schemas.microsoft.com/office/drawing/2014/main" id="{07B37547-CBA9-48BC-BA4B-326390EA1856}"/>
                </a:ext>
              </a:extLst>
            </p:cNvPr>
            <p:cNvCxnSpPr>
              <a:cxnSpLocks/>
            </p:cNvCxnSpPr>
            <p:nvPr/>
          </p:nvCxnSpPr>
          <p:spPr>
            <a:xfrm>
              <a:off x="4595149" y="4049067"/>
              <a:ext cx="12826" cy="219117"/>
            </a:xfrm>
            <a:prstGeom prst="straightConnector1">
              <a:avLst/>
            </a:prstGeom>
            <a:ln w="25400">
              <a:solidFill>
                <a:srgbClr val="0000FF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直接箭头连接符 39">
              <a:extLst>
                <a:ext uri="{FF2B5EF4-FFF2-40B4-BE49-F238E27FC236}">
                  <a16:creationId xmlns:a16="http://schemas.microsoft.com/office/drawing/2014/main" id="{0FD736ED-2CBA-4E53-BD25-8D7E4B35AD23}"/>
                </a:ext>
              </a:extLst>
            </p:cNvPr>
            <p:cNvCxnSpPr>
              <a:cxnSpLocks/>
              <a:endCxn id="24" idx="2"/>
            </p:cNvCxnSpPr>
            <p:nvPr/>
          </p:nvCxnSpPr>
          <p:spPr>
            <a:xfrm>
              <a:off x="5065124" y="2065284"/>
              <a:ext cx="2344992" cy="0"/>
            </a:xfrm>
            <a:prstGeom prst="straightConnector1">
              <a:avLst/>
            </a:prstGeom>
            <a:ln w="25400">
              <a:solidFill>
                <a:srgbClr val="002060"/>
              </a:solidFill>
              <a:prstDash val="lgDash"/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直接箭头连接符 43">
              <a:extLst>
                <a:ext uri="{FF2B5EF4-FFF2-40B4-BE49-F238E27FC236}">
                  <a16:creationId xmlns:a16="http://schemas.microsoft.com/office/drawing/2014/main" id="{EEE4FC8E-D0EA-4A03-8FD0-02EA9E2CFC37}"/>
                </a:ext>
              </a:extLst>
            </p:cNvPr>
            <p:cNvCxnSpPr>
              <a:cxnSpLocks/>
            </p:cNvCxnSpPr>
            <p:nvPr/>
          </p:nvCxnSpPr>
          <p:spPr>
            <a:xfrm>
              <a:off x="5027758" y="2241763"/>
              <a:ext cx="2382358" cy="1014281"/>
            </a:xfrm>
            <a:prstGeom prst="straightConnector1">
              <a:avLst/>
            </a:prstGeom>
            <a:ln w="25400">
              <a:solidFill>
                <a:srgbClr val="002060"/>
              </a:solidFill>
              <a:prstDash val="lgDash"/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直接箭头连接符 44">
              <a:extLst>
                <a:ext uri="{FF2B5EF4-FFF2-40B4-BE49-F238E27FC236}">
                  <a16:creationId xmlns:a16="http://schemas.microsoft.com/office/drawing/2014/main" id="{766444B8-25FE-4CA8-9281-81B15BE84B36}"/>
                </a:ext>
              </a:extLst>
            </p:cNvPr>
            <p:cNvCxnSpPr>
              <a:cxnSpLocks/>
              <a:endCxn id="26" idx="1"/>
            </p:cNvCxnSpPr>
            <p:nvPr/>
          </p:nvCxnSpPr>
          <p:spPr>
            <a:xfrm>
              <a:off x="4931213" y="2388573"/>
              <a:ext cx="2612814" cy="2013522"/>
            </a:xfrm>
            <a:prstGeom prst="straightConnector1">
              <a:avLst/>
            </a:prstGeom>
            <a:ln w="25400">
              <a:solidFill>
                <a:srgbClr val="002060"/>
              </a:solidFill>
              <a:prstDash val="lgDash"/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直接箭头连接符 47">
              <a:extLst>
                <a:ext uri="{FF2B5EF4-FFF2-40B4-BE49-F238E27FC236}">
                  <a16:creationId xmlns:a16="http://schemas.microsoft.com/office/drawing/2014/main" id="{21686A51-5303-490F-A0D6-B04ADC1D670B}"/>
                </a:ext>
              </a:extLst>
            </p:cNvPr>
            <p:cNvCxnSpPr>
              <a:cxnSpLocks/>
              <a:endCxn id="25" idx="2"/>
            </p:cNvCxnSpPr>
            <p:nvPr/>
          </p:nvCxnSpPr>
          <p:spPr>
            <a:xfrm>
              <a:off x="5065124" y="3365602"/>
              <a:ext cx="2344992" cy="29732"/>
            </a:xfrm>
            <a:prstGeom prst="straightConnector1">
              <a:avLst/>
            </a:prstGeom>
            <a:ln w="25400">
              <a:solidFill>
                <a:srgbClr val="002060"/>
              </a:solidFill>
              <a:prstDash val="lgDash"/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直接箭头连接符 50">
              <a:extLst>
                <a:ext uri="{FF2B5EF4-FFF2-40B4-BE49-F238E27FC236}">
                  <a16:creationId xmlns:a16="http://schemas.microsoft.com/office/drawing/2014/main" id="{7A2DE64E-27FC-4CEC-A047-FC45F856F23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027758" y="2212096"/>
              <a:ext cx="2382358" cy="998312"/>
            </a:xfrm>
            <a:prstGeom prst="straightConnector1">
              <a:avLst/>
            </a:prstGeom>
            <a:ln w="25400">
              <a:solidFill>
                <a:srgbClr val="002060"/>
              </a:solidFill>
              <a:prstDash val="lgDash"/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直接箭头连接符 58">
              <a:extLst>
                <a:ext uri="{FF2B5EF4-FFF2-40B4-BE49-F238E27FC236}">
                  <a16:creationId xmlns:a16="http://schemas.microsoft.com/office/drawing/2014/main" id="{FB4FD90E-1B0C-47F5-BBFA-80A4C3178023}"/>
                </a:ext>
              </a:extLst>
            </p:cNvPr>
            <p:cNvCxnSpPr>
              <a:cxnSpLocks/>
            </p:cNvCxnSpPr>
            <p:nvPr/>
          </p:nvCxnSpPr>
          <p:spPr>
            <a:xfrm>
              <a:off x="4998168" y="3614451"/>
              <a:ext cx="2411948" cy="952149"/>
            </a:xfrm>
            <a:prstGeom prst="straightConnector1">
              <a:avLst/>
            </a:prstGeom>
            <a:ln w="25400">
              <a:solidFill>
                <a:srgbClr val="002060"/>
              </a:solidFill>
              <a:prstDash val="lgDash"/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直接箭头连接符 62">
              <a:extLst>
                <a:ext uri="{FF2B5EF4-FFF2-40B4-BE49-F238E27FC236}">
                  <a16:creationId xmlns:a16="http://schemas.microsoft.com/office/drawing/2014/main" id="{79AE19B2-C9B3-4740-975C-3C4180C2E51E}"/>
                </a:ext>
              </a:extLst>
            </p:cNvPr>
            <p:cNvCxnSpPr>
              <a:cxnSpLocks/>
              <a:endCxn id="24" idx="3"/>
            </p:cNvCxnSpPr>
            <p:nvPr/>
          </p:nvCxnSpPr>
          <p:spPr>
            <a:xfrm flipV="1">
              <a:off x="5027758" y="2388573"/>
              <a:ext cx="2516269" cy="2117460"/>
            </a:xfrm>
            <a:prstGeom prst="straightConnector1">
              <a:avLst/>
            </a:prstGeom>
            <a:ln w="25400">
              <a:solidFill>
                <a:srgbClr val="002060"/>
              </a:solidFill>
              <a:prstDash val="lgDash"/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直接箭头连接符 64">
              <a:extLst>
                <a:ext uri="{FF2B5EF4-FFF2-40B4-BE49-F238E27FC236}">
                  <a16:creationId xmlns:a16="http://schemas.microsoft.com/office/drawing/2014/main" id="{4A9F2B3D-004E-49F3-8580-08E199DF6836}"/>
                </a:ext>
              </a:extLst>
            </p:cNvPr>
            <p:cNvCxnSpPr>
              <a:cxnSpLocks/>
            </p:cNvCxnSpPr>
            <p:nvPr/>
          </p:nvCxnSpPr>
          <p:spPr>
            <a:xfrm>
              <a:off x="5046441" y="4725384"/>
              <a:ext cx="2344992" cy="0"/>
            </a:xfrm>
            <a:prstGeom prst="straightConnector1">
              <a:avLst/>
            </a:prstGeom>
            <a:ln w="25400">
              <a:solidFill>
                <a:srgbClr val="002060"/>
              </a:solidFill>
              <a:prstDash val="lgDash"/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直接箭头连接符 68">
              <a:extLst>
                <a:ext uri="{FF2B5EF4-FFF2-40B4-BE49-F238E27FC236}">
                  <a16:creationId xmlns:a16="http://schemas.microsoft.com/office/drawing/2014/main" id="{ABF81575-0238-4EEB-9C5F-B0731DBE31B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046441" y="3587499"/>
              <a:ext cx="2393265" cy="979103"/>
            </a:xfrm>
            <a:prstGeom prst="straightConnector1">
              <a:avLst/>
            </a:prstGeom>
            <a:ln w="25400">
              <a:solidFill>
                <a:srgbClr val="002060"/>
              </a:solidFill>
              <a:prstDash val="lgDash"/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85" name="组合 84">
              <a:extLst>
                <a:ext uri="{FF2B5EF4-FFF2-40B4-BE49-F238E27FC236}">
                  <a16:creationId xmlns:a16="http://schemas.microsoft.com/office/drawing/2014/main" id="{0843289D-6111-4A08-8BEA-401557671BAA}"/>
                </a:ext>
              </a:extLst>
            </p:cNvPr>
            <p:cNvGrpSpPr/>
            <p:nvPr/>
          </p:nvGrpSpPr>
          <p:grpSpPr>
            <a:xfrm>
              <a:off x="1019150" y="931767"/>
              <a:ext cx="914400" cy="4904551"/>
              <a:chOff x="2290917" y="1330345"/>
              <a:chExt cx="914400" cy="4904551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86" name="椭圆 85">
                    <a:extLst>
                      <a:ext uri="{FF2B5EF4-FFF2-40B4-BE49-F238E27FC236}">
                        <a16:creationId xmlns:a16="http://schemas.microsoft.com/office/drawing/2014/main" id="{3B3CEFC9-A5DD-42D6-AD3C-862931F36F9A}"/>
                      </a:ext>
                    </a:extLst>
                  </p:cNvPr>
                  <p:cNvSpPr/>
                  <p:nvPr/>
                </p:nvSpPr>
                <p:spPr>
                  <a:xfrm>
                    <a:off x="2290917" y="1330345"/>
                    <a:ext cx="914400" cy="914400"/>
                  </a:xfrm>
                  <a:prstGeom prst="ellipse">
                    <a:avLst/>
                  </a:prstGeom>
                  <a:solidFill>
                    <a:srgbClr val="FFFF94"/>
                  </a:solidFill>
                  <a:ln w="381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en-US" altLang="zh-CN" sz="320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32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altLang="zh-CN" sz="32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oMath>
                      </m:oMathPara>
                    </a14:m>
                    <a:endParaRPr lang="zh-CN" altLang="en-US" sz="3200" dirty="0">
                      <a:solidFill>
                        <a:schemeClr val="tx1"/>
                      </a:solidFill>
                      <a:ea typeface="微软雅黑" panose="020B0503020204020204" pitchFamily="34" charset="-122"/>
                    </a:endParaRPr>
                  </a:p>
                </p:txBody>
              </p:sp>
            </mc:Choice>
            <mc:Fallback xmlns="">
              <p:sp>
                <p:nvSpPr>
                  <p:cNvPr id="86" name="椭圆 85">
                    <a:extLst>
                      <a:ext uri="{FF2B5EF4-FFF2-40B4-BE49-F238E27FC236}">
                        <a16:creationId xmlns:a16="http://schemas.microsoft.com/office/drawing/2014/main" id="{3B3CEFC9-A5DD-42D6-AD3C-862931F36F9A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290917" y="1330345"/>
                    <a:ext cx="914400" cy="914400"/>
                  </a:xfrm>
                  <a:prstGeom prst="ellipse">
                    <a:avLst/>
                  </a:prstGeom>
                  <a:blipFill>
                    <a:blip r:embed="rId6"/>
                    <a:stretch>
                      <a:fillRect/>
                    </a:stretch>
                  </a:blipFill>
                  <a:ln w="38100">
                    <a:solidFill>
                      <a:schemeClr val="tx1"/>
                    </a:solidFill>
                  </a:ln>
                </p:spPr>
                <p:txBody>
                  <a:bodyPr/>
                  <a:lstStyle/>
                  <a:p>
                    <a:r>
                      <a:rPr lang="zh-CN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87" name="椭圆 86">
                    <a:extLst>
                      <a:ext uri="{FF2B5EF4-FFF2-40B4-BE49-F238E27FC236}">
                        <a16:creationId xmlns:a16="http://schemas.microsoft.com/office/drawing/2014/main" id="{8060FA8B-5908-4DEC-A9CA-B9D13EDEC363}"/>
                      </a:ext>
                    </a:extLst>
                  </p:cNvPr>
                  <p:cNvSpPr/>
                  <p:nvPr/>
                </p:nvSpPr>
                <p:spPr>
                  <a:xfrm>
                    <a:off x="2290917" y="2660395"/>
                    <a:ext cx="914400" cy="914400"/>
                  </a:xfrm>
                  <a:prstGeom prst="ellipse">
                    <a:avLst/>
                  </a:prstGeom>
                  <a:solidFill>
                    <a:srgbClr val="FFFF94"/>
                  </a:solidFill>
                  <a:ln w="381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en-US" altLang="zh-CN" sz="320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32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altLang="zh-CN" sz="32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oMath>
                      </m:oMathPara>
                    </a14:m>
                    <a:endParaRPr lang="zh-CN" altLang="en-US" sz="3200" dirty="0">
                      <a:solidFill>
                        <a:schemeClr val="tx1"/>
                      </a:solidFill>
                      <a:ea typeface="微软雅黑" panose="020B0503020204020204" pitchFamily="34" charset="-122"/>
                    </a:endParaRPr>
                  </a:p>
                </p:txBody>
              </p:sp>
            </mc:Choice>
            <mc:Fallback xmlns="">
              <p:sp>
                <p:nvSpPr>
                  <p:cNvPr id="87" name="椭圆 86">
                    <a:extLst>
                      <a:ext uri="{FF2B5EF4-FFF2-40B4-BE49-F238E27FC236}">
                        <a16:creationId xmlns:a16="http://schemas.microsoft.com/office/drawing/2014/main" id="{8060FA8B-5908-4DEC-A9CA-B9D13EDEC363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290917" y="2660395"/>
                    <a:ext cx="914400" cy="914400"/>
                  </a:xfrm>
                  <a:prstGeom prst="ellipse">
                    <a:avLst/>
                  </a:prstGeom>
                  <a:blipFill>
                    <a:blip r:embed="rId7"/>
                    <a:stretch>
                      <a:fillRect/>
                    </a:stretch>
                  </a:blipFill>
                  <a:ln w="38100">
                    <a:solidFill>
                      <a:schemeClr val="tx1"/>
                    </a:solidFill>
                  </a:ln>
                </p:spPr>
                <p:txBody>
                  <a:bodyPr/>
                  <a:lstStyle/>
                  <a:p>
                    <a:r>
                      <a:rPr lang="zh-CN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88" name="椭圆 87">
                    <a:extLst>
                      <a:ext uri="{FF2B5EF4-FFF2-40B4-BE49-F238E27FC236}">
                        <a16:creationId xmlns:a16="http://schemas.microsoft.com/office/drawing/2014/main" id="{BD3718C4-5237-41BC-A2CB-9E4E55630F7F}"/>
                      </a:ext>
                    </a:extLst>
                  </p:cNvPr>
                  <p:cNvSpPr/>
                  <p:nvPr/>
                </p:nvSpPr>
                <p:spPr>
                  <a:xfrm>
                    <a:off x="2290917" y="3990445"/>
                    <a:ext cx="914400" cy="914400"/>
                  </a:xfrm>
                  <a:prstGeom prst="ellipse">
                    <a:avLst/>
                  </a:prstGeom>
                  <a:solidFill>
                    <a:srgbClr val="FFFF94"/>
                  </a:solidFill>
                  <a:ln w="381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en-US" altLang="zh-CN" sz="320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32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altLang="zh-CN" sz="32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</m:oMath>
                      </m:oMathPara>
                    </a14:m>
                    <a:endParaRPr lang="zh-CN" altLang="en-US" sz="3200" dirty="0">
                      <a:solidFill>
                        <a:schemeClr val="tx1"/>
                      </a:solidFill>
                      <a:ea typeface="微软雅黑" panose="020B0503020204020204" pitchFamily="34" charset="-122"/>
                    </a:endParaRPr>
                  </a:p>
                </p:txBody>
              </p:sp>
            </mc:Choice>
            <mc:Fallback xmlns="">
              <p:sp>
                <p:nvSpPr>
                  <p:cNvPr id="88" name="椭圆 87">
                    <a:extLst>
                      <a:ext uri="{FF2B5EF4-FFF2-40B4-BE49-F238E27FC236}">
                        <a16:creationId xmlns:a16="http://schemas.microsoft.com/office/drawing/2014/main" id="{BD3718C4-5237-41BC-A2CB-9E4E55630F7F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290917" y="3990445"/>
                    <a:ext cx="914400" cy="914400"/>
                  </a:xfrm>
                  <a:prstGeom prst="ellipse">
                    <a:avLst/>
                  </a:prstGeom>
                  <a:blipFill>
                    <a:blip r:embed="rId8"/>
                    <a:stretch>
                      <a:fillRect/>
                    </a:stretch>
                  </a:blipFill>
                  <a:ln w="38100">
                    <a:solidFill>
                      <a:schemeClr val="tx1"/>
                    </a:solidFill>
                  </a:ln>
                </p:spPr>
                <p:txBody>
                  <a:bodyPr/>
                  <a:lstStyle/>
                  <a:p>
                    <a:r>
                      <a:rPr lang="zh-CN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89" name="椭圆 88">
                    <a:extLst>
                      <a:ext uri="{FF2B5EF4-FFF2-40B4-BE49-F238E27FC236}">
                        <a16:creationId xmlns:a16="http://schemas.microsoft.com/office/drawing/2014/main" id="{5AF37369-EBAA-4672-985A-7CE75722ACF4}"/>
                      </a:ext>
                    </a:extLst>
                  </p:cNvPr>
                  <p:cNvSpPr/>
                  <p:nvPr/>
                </p:nvSpPr>
                <p:spPr>
                  <a:xfrm>
                    <a:off x="2290917" y="5320496"/>
                    <a:ext cx="914400" cy="914400"/>
                  </a:xfrm>
                  <a:prstGeom prst="ellipse">
                    <a:avLst/>
                  </a:prstGeom>
                  <a:solidFill>
                    <a:srgbClr val="FFFF94"/>
                  </a:solidFill>
                  <a:ln w="381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en-US" altLang="zh-CN" sz="320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32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altLang="zh-CN" sz="32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sub>
                          </m:sSub>
                        </m:oMath>
                      </m:oMathPara>
                    </a14:m>
                    <a:endParaRPr lang="zh-CN" altLang="en-US" sz="3200" dirty="0">
                      <a:solidFill>
                        <a:schemeClr val="tx1"/>
                      </a:solidFill>
                      <a:ea typeface="微软雅黑" panose="020B0503020204020204" pitchFamily="34" charset="-122"/>
                    </a:endParaRPr>
                  </a:p>
                </p:txBody>
              </p:sp>
            </mc:Choice>
            <mc:Fallback xmlns="">
              <p:sp>
                <p:nvSpPr>
                  <p:cNvPr id="89" name="椭圆 88">
                    <a:extLst>
                      <a:ext uri="{FF2B5EF4-FFF2-40B4-BE49-F238E27FC236}">
                        <a16:creationId xmlns:a16="http://schemas.microsoft.com/office/drawing/2014/main" id="{5AF37369-EBAA-4672-985A-7CE75722ACF4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290917" y="5320496"/>
                    <a:ext cx="914400" cy="914400"/>
                  </a:xfrm>
                  <a:prstGeom prst="ellipse">
                    <a:avLst/>
                  </a:prstGeom>
                  <a:blipFill>
                    <a:blip r:embed="rId9"/>
                    <a:stretch>
                      <a:fillRect/>
                    </a:stretch>
                  </a:blipFill>
                  <a:ln w="38100">
                    <a:solidFill>
                      <a:schemeClr val="tx1"/>
                    </a:solidFill>
                  </a:ln>
                </p:spPr>
                <p:txBody>
                  <a:bodyPr/>
                  <a:lstStyle/>
                  <a:p>
                    <a:r>
                      <a:rPr lang="zh-CN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grpSp>
          <p:nvGrpSpPr>
            <p:cNvPr id="90" name="组合 89">
              <a:extLst>
                <a:ext uri="{FF2B5EF4-FFF2-40B4-BE49-F238E27FC236}">
                  <a16:creationId xmlns:a16="http://schemas.microsoft.com/office/drawing/2014/main" id="{5D82B3FD-9EBA-4188-A874-6EA49E313819}"/>
                </a:ext>
              </a:extLst>
            </p:cNvPr>
            <p:cNvGrpSpPr/>
            <p:nvPr/>
          </p:nvGrpSpPr>
          <p:grpSpPr>
            <a:xfrm>
              <a:off x="4150724" y="1608084"/>
              <a:ext cx="914400" cy="3574500"/>
              <a:chOff x="6464710" y="1641750"/>
              <a:chExt cx="914400" cy="3574500"/>
            </a:xfrm>
            <a:solidFill>
              <a:srgbClr val="A8EFC6"/>
            </a:solidFill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91" name="椭圆 90">
                    <a:extLst>
                      <a:ext uri="{FF2B5EF4-FFF2-40B4-BE49-F238E27FC236}">
                        <a16:creationId xmlns:a16="http://schemas.microsoft.com/office/drawing/2014/main" id="{8D6666FB-53A0-4F78-870D-0758E87C8BD6}"/>
                      </a:ext>
                    </a:extLst>
                  </p:cNvPr>
                  <p:cNvSpPr/>
                  <p:nvPr/>
                </p:nvSpPr>
                <p:spPr>
                  <a:xfrm>
                    <a:off x="6464710" y="1641750"/>
                    <a:ext cx="914400" cy="914400"/>
                  </a:xfrm>
                  <a:prstGeom prst="ellipse">
                    <a:avLst/>
                  </a:prstGeom>
                  <a:grpFill/>
                  <a:ln w="381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en-US" altLang="zh-CN" sz="320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32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en-US" altLang="zh-CN" sz="32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oMath>
                      </m:oMathPara>
                    </a14:m>
                    <a:endParaRPr lang="zh-CN" altLang="en-US" sz="3200" dirty="0">
                      <a:solidFill>
                        <a:schemeClr val="tx1"/>
                      </a:solidFill>
                      <a:ea typeface="微软雅黑" panose="020B0503020204020204" pitchFamily="34" charset="-122"/>
                    </a:endParaRPr>
                  </a:p>
                </p:txBody>
              </p:sp>
            </mc:Choice>
            <mc:Fallback xmlns="">
              <p:sp>
                <p:nvSpPr>
                  <p:cNvPr id="91" name="椭圆 90">
                    <a:extLst>
                      <a:ext uri="{FF2B5EF4-FFF2-40B4-BE49-F238E27FC236}">
                        <a16:creationId xmlns:a16="http://schemas.microsoft.com/office/drawing/2014/main" id="{8D6666FB-53A0-4F78-870D-0758E87C8BD6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6464710" y="1641750"/>
                    <a:ext cx="914400" cy="914400"/>
                  </a:xfrm>
                  <a:prstGeom prst="ellipse">
                    <a:avLst/>
                  </a:prstGeom>
                  <a:blipFill>
                    <a:blip r:embed="rId10"/>
                    <a:stretch>
                      <a:fillRect/>
                    </a:stretch>
                  </a:blipFill>
                  <a:ln w="38100">
                    <a:solidFill>
                      <a:schemeClr val="tx1"/>
                    </a:solidFill>
                  </a:ln>
                </p:spPr>
                <p:txBody>
                  <a:bodyPr/>
                  <a:lstStyle/>
                  <a:p>
                    <a:r>
                      <a:rPr lang="zh-CN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92" name="椭圆 91">
                    <a:extLst>
                      <a:ext uri="{FF2B5EF4-FFF2-40B4-BE49-F238E27FC236}">
                        <a16:creationId xmlns:a16="http://schemas.microsoft.com/office/drawing/2014/main" id="{BE9B1DE4-620D-4B4D-87E4-9EEDD39F51BE}"/>
                      </a:ext>
                    </a:extLst>
                  </p:cNvPr>
                  <p:cNvSpPr/>
                  <p:nvPr/>
                </p:nvSpPr>
                <p:spPr>
                  <a:xfrm>
                    <a:off x="6464710" y="2971800"/>
                    <a:ext cx="914400" cy="914400"/>
                  </a:xfrm>
                  <a:prstGeom prst="ellipse">
                    <a:avLst/>
                  </a:prstGeom>
                  <a:grpFill/>
                  <a:ln w="381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en-US" altLang="zh-CN" sz="320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32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en-US" altLang="zh-CN" sz="32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oMath>
                      </m:oMathPara>
                    </a14:m>
                    <a:endParaRPr lang="zh-CN" altLang="en-US" sz="3200" dirty="0">
                      <a:solidFill>
                        <a:schemeClr val="tx1"/>
                      </a:solidFill>
                      <a:ea typeface="微软雅黑" panose="020B0503020204020204" pitchFamily="34" charset="-122"/>
                    </a:endParaRPr>
                  </a:p>
                </p:txBody>
              </p:sp>
            </mc:Choice>
            <mc:Fallback xmlns="">
              <p:sp>
                <p:nvSpPr>
                  <p:cNvPr id="92" name="椭圆 91">
                    <a:extLst>
                      <a:ext uri="{FF2B5EF4-FFF2-40B4-BE49-F238E27FC236}">
                        <a16:creationId xmlns:a16="http://schemas.microsoft.com/office/drawing/2014/main" id="{BE9B1DE4-620D-4B4D-87E4-9EEDD39F51BE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6464710" y="2971800"/>
                    <a:ext cx="914400" cy="914400"/>
                  </a:xfrm>
                  <a:prstGeom prst="ellipse">
                    <a:avLst/>
                  </a:prstGeom>
                  <a:blipFill>
                    <a:blip r:embed="rId11"/>
                    <a:stretch>
                      <a:fillRect/>
                    </a:stretch>
                  </a:blipFill>
                  <a:ln w="38100">
                    <a:solidFill>
                      <a:schemeClr val="tx1"/>
                    </a:solidFill>
                  </a:ln>
                </p:spPr>
                <p:txBody>
                  <a:bodyPr/>
                  <a:lstStyle/>
                  <a:p>
                    <a:r>
                      <a:rPr lang="zh-CN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93" name="椭圆 92">
                    <a:extLst>
                      <a:ext uri="{FF2B5EF4-FFF2-40B4-BE49-F238E27FC236}">
                        <a16:creationId xmlns:a16="http://schemas.microsoft.com/office/drawing/2014/main" id="{EF6A5B26-B49A-4F83-BA9A-E911CD33D9B4}"/>
                      </a:ext>
                    </a:extLst>
                  </p:cNvPr>
                  <p:cNvSpPr/>
                  <p:nvPr/>
                </p:nvSpPr>
                <p:spPr>
                  <a:xfrm>
                    <a:off x="6464710" y="4301850"/>
                    <a:ext cx="914400" cy="914400"/>
                  </a:xfrm>
                  <a:prstGeom prst="ellipse">
                    <a:avLst/>
                  </a:prstGeom>
                  <a:grpFill/>
                  <a:ln w="381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en-US" altLang="zh-CN" sz="320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32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en-US" altLang="zh-CN" sz="32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</m:oMath>
                      </m:oMathPara>
                    </a14:m>
                    <a:endParaRPr lang="zh-CN" altLang="en-US" sz="3200" dirty="0">
                      <a:solidFill>
                        <a:schemeClr val="tx1"/>
                      </a:solidFill>
                      <a:ea typeface="微软雅黑" panose="020B0503020204020204" pitchFamily="34" charset="-122"/>
                    </a:endParaRPr>
                  </a:p>
                </p:txBody>
              </p:sp>
            </mc:Choice>
            <mc:Fallback xmlns="">
              <p:sp>
                <p:nvSpPr>
                  <p:cNvPr id="93" name="椭圆 92">
                    <a:extLst>
                      <a:ext uri="{FF2B5EF4-FFF2-40B4-BE49-F238E27FC236}">
                        <a16:creationId xmlns:a16="http://schemas.microsoft.com/office/drawing/2014/main" id="{EF6A5B26-B49A-4F83-BA9A-E911CD33D9B4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6464710" y="4301850"/>
                    <a:ext cx="914400" cy="914400"/>
                  </a:xfrm>
                  <a:prstGeom prst="ellipse">
                    <a:avLst/>
                  </a:prstGeom>
                  <a:blipFill>
                    <a:blip r:embed="rId12"/>
                    <a:stretch>
                      <a:fillRect/>
                    </a:stretch>
                  </a:blipFill>
                  <a:ln w="38100">
                    <a:solidFill>
                      <a:schemeClr val="tx1"/>
                    </a:solidFill>
                  </a:ln>
                </p:spPr>
                <p:txBody>
                  <a:bodyPr/>
                  <a:lstStyle/>
                  <a:p>
                    <a:r>
                      <a:rPr lang="zh-CN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cxnSp>
          <p:nvCxnSpPr>
            <p:cNvPr id="94" name="直接箭头连接符 93">
              <a:extLst>
                <a:ext uri="{FF2B5EF4-FFF2-40B4-BE49-F238E27FC236}">
                  <a16:creationId xmlns:a16="http://schemas.microsoft.com/office/drawing/2014/main" id="{ACA944CD-4944-45ED-A348-B6E5C9B5A479}"/>
                </a:ext>
              </a:extLst>
            </p:cNvPr>
            <p:cNvCxnSpPr>
              <a:cxnSpLocks/>
            </p:cNvCxnSpPr>
            <p:nvPr/>
          </p:nvCxnSpPr>
          <p:spPr>
            <a:xfrm>
              <a:off x="8324516" y="2065284"/>
              <a:ext cx="373626" cy="0"/>
            </a:xfrm>
            <a:prstGeom prst="straightConnector1">
              <a:avLst/>
            </a:prstGeom>
            <a:ln w="25400">
              <a:solidFill>
                <a:srgbClr val="002060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6" name="直接箭头连接符 95">
              <a:extLst>
                <a:ext uri="{FF2B5EF4-FFF2-40B4-BE49-F238E27FC236}">
                  <a16:creationId xmlns:a16="http://schemas.microsoft.com/office/drawing/2014/main" id="{3366727A-FBC6-4D97-912F-2055FFE76351}"/>
                </a:ext>
              </a:extLst>
            </p:cNvPr>
            <p:cNvCxnSpPr>
              <a:cxnSpLocks/>
            </p:cNvCxnSpPr>
            <p:nvPr/>
          </p:nvCxnSpPr>
          <p:spPr>
            <a:xfrm>
              <a:off x="8349095" y="3395334"/>
              <a:ext cx="373626" cy="0"/>
            </a:xfrm>
            <a:prstGeom prst="straightConnector1">
              <a:avLst/>
            </a:prstGeom>
            <a:ln w="25400">
              <a:solidFill>
                <a:srgbClr val="002060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7" name="直接箭头连接符 96">
              <a:extLst>
                <a:ext uri="{FF2B5EF4-FFF2-40B4-BE49-F238E27FC236}">
                  <a16:creationId xmlns:a16="http://schemas.microsoft.com/office/drawing/2014/main" id="{F1275483-CA06-4A0D-AE11-34F481628E2E}"/>
                </a:ext>
              </a:extLst>
            </p:cNvPr>
            <p:cNvCxnSpPr>
              <a:cxnSpLocks/>
            </p:cNvCxnSpPr>
            <p:nvPr/>
          </p:nvCxnSpPr>
          <p:spPr>
            <a:xfrm>
              <a:off x="8324516" y="4725384"/>
              <a:ext cx="373626" cy="0"/>
            </a:xfrm>
            <a:prstGeom prst="straightConnector1">
              <a:avLst/>
            </a:prstGeom>
            <a:ln w="25400">
              <a:solidFill>
                <a:srgbClr val="002060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06" name="组合 105">
              <a:extLst>
                <a:ext uri="{FF2B5EF4-FFF2-40B4-BE49-F238E27FC236}">
                  <a16:creationId xmlns:a16="http://schemas.microsoft.com/office/drawing/2014/main" id="{1EA0C4ED-A64E-47CB-955F-0DF4047FA37B}"/>
                </a:ext>
              </a:extLst>
            </p:cNvPr>
            <p:cNvGrpSpPr/>
            <p:nvPr/>
          </p:nvGrpSpPr>
          <p:grpSpPr>
            <a:xfrm>
              <a:off x="8747300" y="1608084"/>
              <a:ext cx="2577949" cy="3529903"/>
              <a:chOff x="8740873" y="1651584"/>
              <a:chExt cx="2577949" cy="3529903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98" name="文本框 97">
                    <a:extLst>
                      <a:ext uri="{FF2B5EF4-FFF2-40B4-BE49-F238E27FC236}">
                        <a16:creationId xmlns:a16="http://schemas.microsoft.com/office/drawing/2014/main" id="{19621B68-E5B1-4CD1-BFDF-93431FE2CB04}"/>
                      </a:ext>
                    </a:extLst>
                  </p:cNvPr>
                  <p:cNvSpPr txBox="1"/>
                  <p:nvPr/>
                </p:nvSpPr>
                <p:spPr>
                  <a:xfrm>
                    <a:off x="8791893" y="1651584"/>
                    <a:ext cx="2387384" cy="834011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f>
                            <m:fPr>
                              <m:ctrlPr>
                                <a:rPr lang="en-US" altLang="zh-CN" sz="280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US" altLang="zh-CN" sz="28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altLang="zh-CN" sz="2800" i="1"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p>
                                  <m:sSub>
                                    <m:sSubPr>
                                      <m:ctrlPr>
                                        <a:rPr lang="en-US" altLang="zh-CN" sz="28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altLang="zh-CN" sz="2800" i="1">
                                          <a:latin typeface="Cambria Math" panose="02040503050406030204" pitchFamily="18" charset="0"/>
                                        </a:rPr>
                                        <m:t>𝑧</m:t>
                                      </m:r>
                                    </m:e>
                                    <m:sub>
                                      <m:r>
                                        <a:rPr lang="en-US" altLang="zh-CN" sz="2800" i="1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</m:sup>
                              </m:sSup>
                            </m:num>
                            <m:den>
                              <m:sSup>
                                <m:sSupPr>
                                  <m:ctrlPr>
                                    <a:rPr lang="en-US" altLang="zh-CN" sz="28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altLang="zh-CN" sz="2800" i="1"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p>
                                  <m:sSub>
                                    <m:sSubPr>
                                      <m:ctrlPr>
                                        <a:rPr lang="en-US" altLang="zh-CN" sz="28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altLang="zh-CN" sz="2800" i="1">
                                          <a:latin typeface="Cambria Math" panose="02040503050406030204" pitchFamily="18" charset="0"/>
                                        </a:rPr>
                                        <m:t>𝑧</m:t>
                                      </m:r>
                                    </m:e>
                                    <m:sub>
                                      <m:r>
                                        <a:rPr lang="en-US" altLang="zh-CN" sz="2800" i="1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</m:sup>
                              </m:sSup>
                              <m:r>
                                <a:rPr lang="en-US" altLang="zh-CN" sz="2800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p>
                                <m:sSupPr>
                                  <m:ctrlPr>
                                    <a:rPr lang="en-US" altLang="zh-CN" sz="28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altLang="zh-CN" sz="2800" i="1"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p>
                                  <m:sSub>
                                    <m:sSubPr>
                                      <m:ctrlPr>
                                        <a:rPr lang="en-US" altLang="zh-CN" sz="28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altLang="zh-CN" sz="2800" i="1">
                                          <a:latin typeface="Cambria Math" panose="02040503050406030204" pitchFamily="18" charset="0"/>
                                        </a:rPr>
                                        <m:t>𝑧</m:t>
                                      </m:r>
                                    </m:e>
                                    <m:sub>
                                      <m:r>
                                        <a:rPr lang="en-US" altLang="zh-CN" sz="2800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</m:sup>
                              </m:sSup>
                              <m:r>
                                <a:rPr lang="en-US" altLang="zh-CN" sz="2800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p>
                                <m:sSupPr>
                                  <m:ctrlPr>
                                    <a:rPr lang="en-US" altLang="zh-CN" sz="28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altLang="zh-CN" sz="2800" i="1"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p>
                                  <m:sSub>
                                    <m:sSubPr>
                                      <m:ctrlPr>
                                        <a:rPr lang="en-US" altLang="zh-CN" sz="28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altLang="zh-CN" sz="2800" i="1">
                                          <a:latin typeface="Cambria Math" panose="02040503050406030204" pitchFamily="18" charset="0"/>
                                        </a:rPr>
                                        <m:t>𝑧</m:t>
                                      </m:r>
                                    </m:e>
                                    <m:sub>
                                      <m:r>
                                        <a:rPr lang="en-US" altLang="zh-CN" sz="2800" i="1">
                                          <a:latin typeface="Cambria Math" panose="02040503050406030204" pitchFamily="18" charset="0"/>
                                        </a:rPr>
                                        <m:t>3</m:t>
                                      </m:r>
                                    </m:sub>
                                  </m:sSub>
                                </m:sup>
                              </m:sSup>
                            </m:den>
                          </m:f>
                        </m:oMath>
                      </m:oMathPara>
                    </a14:m>
                    <a:endParaRPr lang="zh-CN" altLang="en-US" sz="2800" dirty="0">
                      <a:ea typeface="微软雅黑" panose="020B0503020204020204" pitchFamily="34" charset="-122"/>
                    </a:endParaRPr>
                  </a:p>
                </p:txBody>
              </p:sp>
            </mc:Choice>
            <mc:Fallback xmlns="">
              <p:sp>
                <p:nvSpPr>
                  <p:cNvPr id="98" name="文本框 97">
                    <a:extLst>
                      <a:ext uri="{FF2B5EF4-FFF2-40B4-BE49-F238E27FC236}">
                        <a16:creationId xmlns:a16="http://schemas.microsoft.com/office/drawing/2014/main" id="{19621B68-E5B1-4CD1-BFDF-93431FE2CB04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8791893" y="1651584"/>
                    <a:ext cx="2387384" cy="834011"/>
                  </a:xfrm>
                  <a:prstGeom prst="rect">
                    <a:avLst/>
                  </a:prstGeom>
                  <a:blipFill>
                    <a:blip r:embed="rId13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zh-CN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00" name="矩形 99">
                    <a:extLst>
                      <a:ext uri="{FF2B5EF4-FFF2-40B4-BE49-F238E27FC236}">
                        <a16:creationId xmlns:a16="http://schemas.microsoft.com/office/drawing/2014/main" id="{9ED61309-35EB-46FE-B4FC-06F4F55F4C1E}"/>
                      </a:ext>
                    </a:extLst>
                  </p:cNvPr>
                  <p:cNvSpPr/>
                  <p:nvPr/>
                </p:nvSpPr>
                <p:spPr>
                  <a:xfrm>
                    <a:off x="8740873" y="2927110"/>
                    <a:ext cx="2572051" cy="926344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f>
                            <m:fPr>
                              <m:ctrlPr>
                                <a:rPr lang="en-US" altLang="zh-CN" sz="280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US" altLang="zh-CN" sz="28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altLang="zh-CN" sz="2800" i="1"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p>
                                  <m:sSub>
                                    <m:sSubPr>
                                      <m:ctrlPr>
                                        <a:rPr lang="en-US" altLang="zh-CN" sz="28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altLang="zh-CN" sz="2800" i="1">
                                          <a:latin typeface="Cambria Math" panose="02040503050406030204" pitchFamily="18" charset="0"/>
                                        </a:rPr>
                                        <m:t>𝑧</m:t>
                                      </m:r>
                                    </m:e>
                                    <m:sub>
                                      <m:r>
                                        <a:rPr lang="en-US" altLang="zh-CN" sz="2800" b="0" i="1" smtClean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</m:sup>
                              </m:sSup>
                            </m:num>
                            <m:den>
                              <m:sSup>
                                <m:sSupPr>
                                  <m:ctrlPr>
                                    <a:rPr lang="en-US" altLang="zh-CN" sz="28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altLang="zh-CN" sz="2800" i="1"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p>
                                  <m:sSub>
                                    <m:sSubPr>
                                      <m:ctrlPr>
                                        <a:rPr lang="en-US" altLang="zh-CN" sz="28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altLang="zh-CN" sz="2800" i="1">
                                          <a:latin typeface="Cambria Math" panose="02040503050406030204" pitchFamily="18" charset="0"/>
                                        </a:rPr>
                                        <m:t>𝑧</m:t>
                                      </m:r>
                                    </m:e>
                                    <m:sub>
                                      <m:r>
                                        <a:rPr lang="en-US" altLang="zh-CN" sz="2800" i="1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</m:sup>
                              </m:sSup>
                              <m:r>
                                <a:rPr lang="en-US" altLang="zh-CN" sz="2800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p>
                                <m:sSupPr>
                                  <m:ctrlPr>
                                    <a:rPr lang="en-US" altLang="zh-CN" sz="28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altLang="zh-CN" sz="2800" i="1"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p>
                                  <m:sSub>
                                    <m:sSubPr>
                                      <m:ctrlPr>
                                        <a:rPr lang="en-US" altLang="zh-CN" sz="28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altLang="zh-CN" sz="2800" i="1">
                                          <a:latin typeface="Cambria Math" panose="02040503050406030204" pitchFamily="18" charset="0"/>
                                        </a:rPr>
                                        <m:t>𝑧</m:t>
                                      </m:r>
                                    </m:e>
                                    <m:sub>
                                      <m:r>
                                        <a:rPr lang="en-US" altLang="zh-CN" sz="2800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</m:sup>
                              </m:sSup>
                              <m:r>
                                <a:rPr lang="en-US" altLang="zh-CN" sz="2800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p>
                                <m:sSupPr>
                                  <m:ctrlPr>
                                    <a:rPr lang="en-US" altLang="zh-CN" sz="28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altLang="zh-CN" sz="2800" i="1"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p>
                                  <m:sSub>
                                    <m:sSubPr>
                                      <m:ctrlPr>
                                        <a:rPr lang="en-US" altLang="zh-CN" sz="28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altLang="zh-CN" sz="2800" i="1">
                                          <a:latin typeface="Cambria Math" panose="02040503050406030204" pitchFamily="18" charset="0"/>
                                        </a:rPr>
                                        <m:t>𝑧</m:t>
                                      </m:r>
                                    </m:e>
                                    <m:sub>
                                      <m:r>
                                        <a:rPr lang="en-US" altLang="zh-CN" sz="2800" i="1">
                                          <a:latin typeface="Cambria Math" panose="02040503050406030204" pitchFamily="18" charset="0"/>
                                        </a:rPr>
                                        <m:t>3</m:t>
                                      </m:r>
                                    </m:sub>
                                  </m:sSub>
                                </m:sup>
                              </m:sSup>
                            </m:den>
                          </m:f>
                        </m:oMath>
                      </m:oMathPara>
                    </a14:m>
                    <a:endParaRPr lang="zh-CN" altLang="en-US" sz="2800" dirty="0">
                      <a:ea typeface="微软雅黑" panose="020B0503020204020204" pitchFamily="34" charset="-122"/>
                    </a:endParaRPr>
                  </a:p>
                </p:txBody>
              </p:sp>
            </mc:Choice>
            <mc:Fallback xmlns="">
              <p:sp>
                <p:nvSpPr>
                  <p:cNvPr id="100" name="矩形 99">
                    <a:extLst>
                      <a:ext uri="{FF2B5EF4-FFF2-40B4-BE49-F238E27FC236}">
                        <a16:creationId xmlns:a16="http://schemas.microsoft.com/office/drawing/2014/main" id="{9ED61309-35EB-46FE-B4FC-06F4F55F4C1E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8740873" y="2927110"/>
                    <a:ext cx="2572051" cy="926344"/>
                  </a:xfrm>
                  <a:prstGeom prst="rect">
                    <a:avLst/>
                  </a:prstGeom>
                  <a:blipFill>
                    <a:blip r:embed="rId14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zh-CN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01" name="矩形 100">
                    <a:extLst>
                      <a:ext uri="{FF2B5EF4-FFF2-40B4-BE49-F238E27FC236}">
                        <a16:creationId xmlns:a16="http://schemas.microsoft.com/office/drawing/2014/main" id="{7C211A94-3ED3-4439-BF87-769F99869E24}"/>
                      </a:ext>
                    </a:extLst>
                  </p:cNvPr>
                  <p:cNvSpPr/>
                  <p:nvPr/>
                </p:nvSpPr>
                <p:spPr>
                  <a:xfrm>
                    <a:off x="8746771" y="4255143"/>
                    <a:ext cx="2572051" cy="926344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f>
                            <m:fPr>
                              <m:ctrlPr>
                                <a:rPr lang="en-US" altLang="zh-CN" sz="280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US" altLang="zh-CN" sz="28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altLang="zh-CN" sz="2800" i="1"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p>
                                  <m:sSub>
                                    <m:sSubPr>
                                      <m:ctrlPr>
                                        <a:rPr lang="en-US" altLang="zh-CN" sz="28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altLang="zh-CN" sz="2800" i="1">
                                          <a:latin typeface="Cambria Math" panose="02040503050406030204" pitchFamily="18" charset="0"/>
                                        </a:rPr>
                                        <m:t>𝑧</m:t>
                                      </m:r>
                                    </m:e>
                                    <m:sub>
                                      <m:r>
                                        <a:rPr lang="en-US" altLang="zh-CN" sz="2800" b="0" i="1" smtClean="0">
                                          <a:latin typeface="Cambria Math" panose="02040503050406030204" pitchFamily="18" charset="0"/>
                                        </a:rPr>
                                        <m:t>3</m:t>
                                      </m:r>
                                    </m:sub>
                                  </m:sSub>
                                </m:sup>
                              </m:sSup>
                            </m:num>
                            <m:den>
                              <m:sSup>
                                <m:sSupPr>
                                  <m:ctrlPr>
                                    <a:rPr lang="en-US" altLang="zh-CN" sz="28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altLang="zh-CN" sz="2800" i="1"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p>
                                  <m:sSub>
                                    <m:sSubPr>
                                      <m:ctrlPr>
                                        <a:rPr lang="en-US" altLang="zh-CN" sz="28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altLang="zh-CN" sz="2800" i="1">
                                          <a:latin typeface="Cambria Math" panose="02040503050406030204" pitchFamily="18" charset="0"/>
                                        </a:rPr>
                                        <m:t>𝑧</m:t>
                                      </m:r>
                                    </m:e>
                                    <m:sub>
                                      <m:r>
                                        <a:rPr lang="en-US" altLang="zh-CN" sz="2800" i="1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</m:sup>
                              </m:sSup>
                              <m:r>
                                <a:rPr lang="en-US" altLang="zh-CN" sz="2800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p>
                                <m:sSupPr>
                                  <m:ctrlPr>
                                    <a:rPr lang="en-US" altLang="zh-CN" sz="28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altLang="zh-CN" sz="2800" i="1"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p>
                                  <m:sSub>
                                    <m:sSubPr>
                                      <m:ctrlPr>
                                        <a:rPr lang="en-US" altLang="zh-CN" sz="28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altLang="zh-CN" sz="2800" i="1">
                                          <a:latin typeface="Cambria Math" panose="02040503050406030204" pitchFamily="18" charset="0"/>
                                        </a:rPr>
                                        <m:t>𝑧</m:t>
                                      </m:r>
                                    </m:e>
                                    <m:sub>
                                      <m:r>
                                        <a:rPr lang="en-US" altLang="zh-CN" sz="2800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</m:sup>
                              </m:sSup>
                              <m:r>
                                <a:rPr lang="en-US" altLang="zh-CN" sz="2800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p>
                                <m:sSupPr>
                                  <m:ctrlPr>
                                    <a:rPr lang="en-US" altLang="zh-CN" sz="28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altLang="zh-CN" sz="2800" i="1"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p>
                                  <m:sSub>
                                    <m:sSubPr>
                                      <m:ctrlPr>
                                        <a:rPr lang="en-US" altLang="zh-CN" sz="28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altLang="zh-CN" sz="2800" i="1">
                                          <a:latin typeface="Cambria Math" panose="02040503050406030204" pitchFamily="18" charset="0"/>
                                        </a:rPr>
                                        <m:t>𝑧</m:t>
                                      </m:r>
                                    </m:e>
                                    <m:sub>
                                      <m:r>
                                        <a:rPr lang="en-US" altLang="zh-CN" sz="2800" i="1">
                                          <a:latin typeface="Cambria Math" panose="02040503050406030204" pitchFamily="18" charset="0"/>
                                        </a:rPr>
                                        <m:t>3</m:t>
                                      </m:r>
                                    </m:sub>
                                  </m:sSub>
                                </m:sup>
                              </m:sSup>
                            </m:den>
                          </m:f>
                        </m:oMath>
                      </m:oMathPara>
                    </a14:m>
                    <a:endParaRPr lang="zh-CN" altLang="en-US" sz="2800" dirty="0">
                      <a:ea typeface="微软雅黑" panose="020B0503020204020204" pitchFamily="34" charset="-122"/>
                    </a:endParaRPr>
                  </a:p>
                </p:txBody>
              </p:sp>
            </mc:Choice>
            <mc:Fallback xmlns="">
              <p:sp>
                <p:nvSpPr>
                  <p:cNvPr id="101" name="矩形 100">
                    <a:extLst>
                      <a:ext uri="{FF2B5EF4-FFF2-40B4-BE49-F238E27FC236}">
                        <a16:creationId xmlns:a16="http://schemas.microsoft.com/office/drawing/2014/main" id="{7C211A94-3ED3-4439-BF87-769F99869E24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8746771" y="4255143"/>
                    <a:ext cx="2572051" cy="926344"/>
                  </a:xfrm>
                  <a:prstGeom prst="rect">
                    <a:avLst/>
                  </a:prstGeom>
                  <a:blipFill>
                    <a:blip r:embed="rId15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zh-CN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</p:grpSp>
      <p:sp>
        <p:nvSpPr>
          <p:cNvPr id="60" name="矩形: 圆角 59">
            <a:extLst>
              <a:ext uri="{FF2B5EF4-FFF2-40B4-BE49-F238E27FC236}">
                <a16:creationId xmlns:a16="http://schemas.microsoft.com/office/drawing/2014/main" id="{2E209E04-738A-4BE5-8A4D-D136CF4C16F6}"/>
              </a:ext>
            </a:extLst>
          </p:cNvPr>
          <p:cNvSpPr/>
          <p:nvPr/>
        </p:nvSpPr>
        <p:spPr>
          <a:xfrm>
            <a:off x="717755" y="977031"/>
            <a:ext cx="10677832" cy="551952"/>
          </a:xfrm>
          <a:prstGeom prst="roundRect">
            <a:avLst/>
          </a:prstGeom>
          <a:solidFill>
            <a:srgbClr val="FFE264"/>
          </a:solidFill>
          <a:ln>
            <a:solidFill>
              <a:srgbClr val="FFE26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Aft>
                <a:spcPts val="1200"/>
              </a:spcAft>
            </a:pPr>
            <a:r>
              <a:rPr lang="zh-CN" altLang="en-US" sz="24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多类别逻辑回归一般用于神经网络最后一层。</a:t>
            </a:r>
          </a:p>
        </p:txBody>
      </p:sp>
      <p:sp>
        <p:nvSpPr>
          <p:cNvPr id="55" name="文本框 54">
            <a:extLst>
              <a:ext uri="{FF2B5EF4-FFF2-40B4-BE49-F238E27FC236}">
                <a16:creationId xmlns:a16="http://schemas.microsoft.com/office/drawing/2014/main" id="{D1DCE92A-14E2-4223-A8F8-6B75D1BD40B6}"/>
              </a:ext>
            </a:extLst>
          </p:cNvPr>
          <p:cNvSpPr txBox="1"/>
          <p:nvPr/>
        </p:nvSpPr>
        <p:spPr>
          <a:xfrm>
            <a:off x="359911" y="65112"/>
            <a:ext cx="76135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altLang="zh-CN" sz="3200" b="1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4. </a:t>
            </a:r>
            <a:r>
              <a:rPr lang="zh-CN" altLang="en-US" sz="3200" b="1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多类别逻辑回归的表示</a:t>
            </a:r>
            <a:endParaRPr lang="en-CA" altLang="zh-CN" sz="3200" b="1" dirty="0">
              <a:solidFill>
                <a:srgbClr val="0A05D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56" name="直接连接符 55">
            <a:extLst>
              <a:ext uri="{FF2B5EF4-FFF2-40B4-BE49-F238E27FC236}">
                <a16:creationId xmlns:a16="http://schemas.microsoft.com/office/drawing/2014/main" id="{1E5A6CB1-56AD-4ED6-A1D2-658FFB1D5B94}"/>
              </a:ext>
            </a:extLst>
          </p:cNvPr>
          <p:cNvCxnSpPr>
            <a:cxnSpLocks/>
          </p:cNvCxnSpPr>
          <p:nvPr/>
        </p:nvCxnSpPr>
        <p:spPr>
          <a:xfrm>
            <a:off x="0" y="695771"/>
            <a:ext cx="12192000" cy="0"/>
          </a:xfrm>
          <a:prstGeom prst="line">
            <a:avLst/>
          </a:prstGeom>
          <a:ln w="50800">
            <a:gradFill flip="none" rotWithShape="1">
              <a:gsLst>
                <a:gs pos="0">
                  <a:srgbClr val="0000FF"/>
                </a:gs>
                <a:gs pos="100000">
                  <a:srgbClr val="A5D0FF"/>
                </a:gs>
              </a:gsLst>
              <a:lin ang="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5114705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>
            <a:extLst>
              <a:ext uri="{FF2B5EF4-FFF2-40B4-BE49-F238E27FC236}">
                <a16:creationId xmlns:a16="http://schemas.microsoft.com/office/drawing/2014/main" id="{1251B9BF-518E-4CFE-ABB1-EBFA3103FF62}"/>
              </a:ext>
            </a:extLst>
          </p:cNvPr>
          <p:cNvGrpSpPr/>
          <p:nvPr/>
        </p:nvGrpSpPr>
        <p:grpSpPr>
          <a:xfrm>
            <a:off x="722376" y="944584"/>
            <a:ext cx="11369418" cy="5777167"/>
            <a:chOff x="358081" y="976724"/>
            <a:chExt cx="11369418" cy="5777167"/>
          </a:xfrm>
        </p:grpSpPr>
        <p:grpSp>
          <p:nvGrpSpPr>
            <p:cNvPr id="4" name="组合 3">
              <a:extLst>
                <a:ext uri="{FF2B5EF4-FFF2-40B4-BE49-F238E27FC236}">
                  <a16:creationId xmlns:a16="http://schemas.microsoft.com/office/drawing/2014/main" id="{D1EAE34C-2916-4461-9D65-0522DCD3C911}"/>
                </a:ext>
              </a:extLst>
            </p:cNvPr>
            <p:cNvGrpSpPr/>
            <p:nvPr/>
          </p:nvGrpSpPr>
          <p:grpSpPr>
            <a:xfrm>
              <a:off x="358081" y="976724"/>
              <a:ext cx="10466938" cy="4904551"/>
              <a:chOff x="358081" y="976724"/>
              <a:chExt cx="10466938" cy="4904551"/>
            </a:xfrm>
          </p:grpSpPr>
          <p:sp>
            <p:nvSpPr>
              <p:cNvPr id="3" name="椭圆 2">
                <a:extLst>
                  <a:ext uri="{FF2B5EF4-FFF2-40B4-BE49-F238E27FC236}">
                    <a16:creationId xmlns:a16="http://schemas.microsoft.com/office/drawing/2014/main" id="{3B0C2E97-5B93-4D18-B578-3D63376DD59C}"/>
                  </a:ext>
                </a:extLst>
              </p:cNvPr>
              <p:cNvSpPr/>
              <p:nvPr/>
            </p:nvSpPr>
            <p:spPr>
              <a:xfrm>
                <a:off x="8043180" y="4177149"/>
                <a:ext cx="2781839" cy="1311568"/>
              </a:xfrm>
              <a:prstGeom prst="ellipse">
                <a:avLst/>
              </a:prstGeom>
              <a:solidFill>
                <a:srgbClr val="F3C0C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grpSp>
            <p:nvGrpSpPr>
              <p:cNvPr id="6" name="组合 5">
                <a:extLst>
                  <a:ext uri="{FF2B5EF4-FFF2-40B4-BE49-F238E27FC236}">
                    <a16:creationId xmlns:a16="http://schemas.microsoft.com/office/drawing/2014/main" id="{5BBDDB17-27DC-4092-BBD8-C4ECC8D24F12}"/>
                  </a:ext>
                </a:extLst>
              </p:cNvPr>
              <p:cNvGrpSpPr/>
              <p:nvPr/>
            </p:nvGrpSpPr>
            <p:grpSpPr>
              <a:xfrm>
                <a:off x="358081" y="976724"/>
                <a:ext cx="10306099" cy="4904551"/>
                <a:chOff x="1019150" y="931767"/>
                <a:chExt cx="10306099" cy="4904551"/>
              </a:xfrm>
            </p:grpSpPr>
            <p:grpSp>
              <p:nvGrpSpPr>
                <p:cNvPr id="23" name="组合 22">
                  <a:extLst>
                    <a:ext uri="{FF2B5EF4-FFF2-40B4-BE49-F238E27FC236}">
                      <a16:creationId xmlns:a16="http://schemas.microsoft.com/office/drawing/2014/main" id="{16C61F95-C241-4970-8511-E97A07F88D5A}"/>
                    </a:ext>
                  </a:extLst>
                </p:cNvPr>
                <p:cNvGrpSpPr/>
                <p:nvPr/>
              </p:nvGrpSpPr>
              <p:grpSpPr>
                <a:xfrm>
                  <a:off x="7410116" y="1608084"/>
                  <a:ext cx="914400" cy="3574500"/>
                  <a:chOff x="6464710" y="1641750"/>
                  <a:chExt cx="914400" cy="3574500"/>
                </a:xfrm>
                <a:solidFill>
                  <a:srgbClr val="DED5FF"/>
                </a:solidFill>
              </p:grpSpPr>
              <mc:AlternateContent xmlns:mc="http://schemas.openxmlformats.org/markup-compatibility/2006" xmlns:a14="http://schemas.microsoft.com/office/drawing/2010/main">
                <mc:Choice Requires="a14">
                  <p:sp>
                    <p:nvSpPr>
                      <p:cNvPr id="24" name="椭圆 23">
                        <a:extLst>
                          <a:ext uri="{FF2B5EF4-FFF2-40B4-BE49-F238E27FC236}">
                            <a16:creationId xmlns:a16="http://schemas.microsoft.com/office/drawing/2014/main" id="{EC2BE999-14B1-4812-92F9-A5310AD117D8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6464710" y="1641750"/>
                        <a:ext cx="914400" cy="914400"/>
                      </a:xfrm>
                      <a:prstGeom prst="ellipse">
                        <a:avLst/>
                      </a:prstGeom>
                      <a:grpFill/>
                      <a:ln w="38100">
                        <a:solidFill>
                          <a:schemeClr val="tx1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14:m>
                          <m:oMathPara xmlns:m="http://schemas.openxmlformats.org/officeDocument/2006/math">
                            <m:oMathParaPr>
                              <m:jc m:val="centerGroup"/>
                            </m:oMathParaPr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altLang="zh-CN" sz="240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zh-CN" altLang="en-US" sz="24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𝜎</m:t>
                                  </m:r>
                                </m:e>
                                <m:sub>
                                  <m:r>
                                    <a:rPr lang="en-US" altLang="zh-CN" sz="2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en-US" altLang="zh-CN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US" altLang="zh-CN" sz="24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𝒛</m:t>
                              </m:r>
                              <m:r>
                                <a:rPr lang="en-US" altLang="zh-CN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oMath>
                          </m:oMathPara>
                        </a14:m>
                        <a:endParaRPr lang="zh-CN" altLang="en-US" sz="2400" dirty="0">
                          <a:solidFill>
                            <a:schemeClr val="tx1"/>
                          </a:solidFill>
                          <a:ea typeface="微软雅黑" panose="020B0503020204020204" pitchFamily="34" charset="-122"/>
                        </a:endParaRPr>
                      </a:p>
                    </p:txBody>
                  </p:sp>
                </mc:Choice>
                <mc:Fallback xmlns="">
                  <p:sp>
                    <p:nvSpPr>
                      <p:cNvPr id="24" name="椭圆 23">
                        <a:extLst>
                          <a:ext uri="{FF2B5EF4-FFF2-40B4-BE49-F238E27FC236}">
                            <a16:creationId xmlns:a16="http://schemas.microsoft.com/office/drawing/2014/main" id="{EC2BE999-14B1-4812-92F9-A5310AD117D8}"/>
                          </a:ext>
                        </a:extLst>
                      </p:cNvPr>
                      <p:cNvSpPr>
                        <a:spLocks noRot="1" noChangeAspect="1" noMove="1" noResize="1" noEditPoints="1" noAdjustHandles="1" noChangeArrowheads="1" noChangeShapeType="1" noTextEdit="1"/>
                      </p:cNvSpPr>
                      <p:nvPr/>
                    </p:nvSpPr>
                    <p:spPr>
                      <a:xfrm>
                        <a:off x="6464710" y="1641750"/>
                        <a:ext cx="914400" cy="914400"/>
                      </a:xfrm>
                      <a:prstGeom prst="ellipse">
                        <a:avLst/>
                      </a:prstGeom>
                      <a:blipFill>
                        <a:blip r:embed="rId3"/>
                        <a:stretch>
                          <a:fillRect/>
                        </a:stretch>
                      </a:blipFill>
                      <a:ln w="38100">
                        <a:solidFill>
                          <a:schemeClr val="tx1"/>
                        </a:solidFill>
                      </a:ln>
                    </p:spPr>
                    <p:txBody>
                      <a:bodyPr/>
                      <a:lstStyle/>
                      <a:p>
                        <a:r>
                          <a:rPr lang="zh-CN" altLang="en-US">
                            <a:noFill/>
                          </a:rPr>
                          <a:t> </a:t>
                        </a:r>
                      </a:p>
                    </p:txBody>
                  </p:sp>
                </mc:Fallback>
              </mc:AlternateContent>
              <mc:AlternateContent xmlns:mc="http://schemas.openxmlformats.org/markup-compatibility/2006" xmlns:a14="http://schemas.microsoft.com/office/drawing/2010/main">
                <mc:Choice Requires="a14">
                  <p:sp>
                    <p:nvSpPr>
                      <p:cNvPr id="25" name="椭圆 24">
                        <a:extLst>
                          <a:ext uri="{FF2B5EF4-FFF2-40B4-BE49-F238E27FC236}">
                            <a16:creationId xmlns:a16="http://schemas.microsoft.com/office/drawing/2014/main" id="{7E480705-38DA-4B2B-85E2-03AD3B6F4ADB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6464710" y="2971800"/>
                        <a:ext cx="914400" cy="914400"/>
                      </a:xfrm>
                      <a:prstGeom prst="ellipse">
                        <a:avLst/>
                      </a:prstGeom>
                      <a:grpFill/>
                      <a:ln w="38100">
                        <a:solidFill>
                          <a:schemeClr val="tx1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14:m>
                          <m:oMathPara xmlns:m="http://schemas.openxmlformats.org/officeDocument/2006/math">
                            <m:oMathParaPr>
                              <m:jc m:val="centerGroup"/>
                            </m:oMathParaPr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altLang="zh-CN" sz="240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zh-CN" altLang="en-US" sz="24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𝜎</m:t>
                                  </m:r>
                                </m:e>
                                <m:sub>
                                  <m:r>
                                    <a:rPr lang="en-US" altLang="zh-CN" sz="2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  <m:r>
                                <a:rPr lang="en-US" altLang="zh-CN" sz="2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US" altLang="zh-CN" sz="2400" b="1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𝒛</m:t>
                              </m:r>
                              <m:r>
                                <a:rPr lang="en-US" altLang="zh-CN" sz="2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oMath>
                          </m:oMathPara>
                        </a14:m>
                        <a:endParaRPr lang="zh-CN" altLang="en-US" sz="2400" dirty="0">
                          <a:solidFill>
                            <a:schemeClr val="tx1"/>
                          </a:solidFill>
                          <a:ea typeface="微软雅黑" panose="020B0503020204020204" pitchFamily="34" charset="-122"/>
                        </a:endParaRPr>
                      </a:p>
                    </p:txBody>
                  </p:sp>
                </mc:Choice>
                <mc:Fallback xmlns="">
                  <p:sp>
                    <p:nvSpPr>
                      <p:cNvPr id="25" name="椭圆 24">
                        <a:extLst>
                          <a:ext uri="{FF2B5EF4-FFF2-40B4-BE49-F238E27FC236}">
                            <a16:creationId xmlns:a16="http://schemas.microsoft.com/office/drawing/2014/main" id="{7E480705-38DA-4B2B-85E2-03AD3B6F4ADB}"/>
                          </a:ext>
                        </a:extLst>
                      </p:cNvPr>
                      <p:cNvSpPr>
                        <a:spLocks noRot="1" noChangeAspect="1" noMove="1" noResize="1" noEditPoints="1" noAdjustHandles="1" noChangeArrowheads="1" noChangeShapeType="1" noTextEdit="1"/>
                      </p:cNvSpPr>
                      <p:nvPr/>
                    </p:nvSpPr>
                    <p:spPr>
                      <a:xfrm>
                        <a:off x="6464710" y="2971800"/>
                        <a:ext cx="914400" cy="914400"/>
                      </a:xfrm>
                      <a:prstGeom prst="ellipse">
                        <a:avLst/>
                      </a:prstGeom>
                      <a:blipFill>
                        <a:blip r:embed="rId4"/>
                        <a:stretch>
                          <a:fillRect/>
                        </a:stretch>
                      </a:blipFill>
                      <a:ln w="38100">
                        <a:solidFill>
                          <a:schemeClr val="tx1"/>
                        </a:solidFill>
                      </a:ln>
                    </p:spPr>
                    <p:txBody>
                      <a:bodyPr/>
                      <a:lstStyle/>
                      <a:p>
                        <a:r>
                          <a:rPr lang="zh-CN" altLang="en-US">
                            <a:noFill/>
                          </a:rPr>
                          <a:t> </a:t>
                        </a:r>
                      </a:p>
                    </p:txBody>
                  </p:sp>
                </mc:Fallback>
              </mc:AlternateContent>
              <mc:AlternateContent xmlns:mc="http://schemas.openxmlformats.org/markup-compatibility/2006" xmlns:a14="http://schemas.microsoft.com/office/drawing/2010/main">
                <mc:Choice Requires="a14">
                  <p:sp>
                    <p:nvSpPr>
                      <p:cNvPr id="26" name="椭圆 25">
                        <a:extLst>
                          <a:ext uri="{FF2B5EF4-FFF2-40B4-BE49-F238E27FC236}">
                            <a16:creationId xmlns:a16="http://schemas.microsoft.com/office/drawing/2014/main" id="{47D252AB-E122-4C7A-835E-8E986EC4BA85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6464710" y="4301850"/>
                        <a:ext cx="914400" cy="914400"/>
                      </a:xfrm>
                      <a:prstGeom prst="ellipse">
                        <a:avLst/>
                      </a:prstGeom>
                      <a:grpFill/>
                      <a:ln w="38100">
                        <a:solidFill>
                          <a:schemeClr val="tx1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14:m>
                          <m:oMathPara xmlns:m="http://schemas.openxmlformats.org/officeDocument/2006/math">
                            <m:oMathParaPr>
                              <m:jc m:val="centerGroup"/>
                            </m:oMathParaPr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altLang="zh-CN" sz="240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zh-CN" altLang="en-US" sz="24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𝜎</m:t>
                                  </m:r>
                                </m:e>
                                <m:sub>
                                  <m:r>
                                    <a:rPr lang="en-US" altLang="zh-CN" sz="2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b>
                              </m:sSub>
                              <m:r>
                                <a:rPr lang="en-US" altLang="zh-CN" sz="2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US" altLang="zh-CN" sz="2400" b="1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𝒛</m:t>
                              </m:r>
                              <m:r>
                                <a:rPr lang="en-US" altLang="zh-CN" sz="2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oMath>
                          </m:oMathPara>
                        </a14:m>
                        <a:endParaRPr lang="zh-CN" altLang="en-US" sz="2400" dirty="0">
                          <a:solidFill>
                            <a:schemeClr val="tx1"/>
                          </a:solidFill>
                          <a:ea typeface="微软雅黑" panose="020B0503020204020204" pitchFamily="34" charset="-122"/>
                        </a:endParaRPr>
                      </a:p>
                    </p:txBody>
                  </p:sp>
                </mc:Choice>
                <mc:Fallback xmlns="">
                  <p:sp>
                    <p:nvSpPr>
                      <p:cNvPr id="26" name="椭圆 25">
                        <a:extLst>
                          <a:ext uri="{FF2B5EF4-FFF2-40B4-BE49-F238E27FC236}">
                            <a16:creationId xmlns:a16="http://schemas.microsoft.com/office/drawing/2014/main" id="{47D252AB-E122-4C7A-835E-8E986EC4BA85}"/>
                          </a:ext>
                        </a:extLst>
                      </p:cNvPr>
                      <p:cNvSpPr>
                        <a:spLocks noRot="1" noChangeAspect="1" noMove="1" noResize="1" noEditPoints="1" noAdjustHandles="1" noChangeArrowheads="1" noChangeShapeType="1" noTextEdit="1"/>
                      </p:cNvSpPr>
                      <p:nvPr/>
                    </p:nvSpPr>
                    <p:spPr>
                      <a:xfrm>
                        <a:off x="6464710" y="4301850"/>
                        <a:ext cx="914400" cy="914400"/>
                      </a:xfrm>
                      <a:prstGeom prst="ellipse">
                        <a:avLst/>
                      </a:prstGeom>
                      <a:blipFill>
                        <a:blip r:embed="rId5"/>
                        <a:stretch>
                          <a:fillRect/>
                        </a:stretch>
                      </a:blipFill>
                      <a:ln w="38100">
                        <a:solidFill>
                          <a:schemeClr val="tx1"/>
                        </a:solidFill>
                      </a:ln>
                    </p:spPr>
                    <p:txBody>
                      <a:bodyPr/>
                      <a:lstStyle/>
                      <a:p>
                        <a:r>
                          <a:rPr lang="zh-CN" altLang="en-US">
                            <a:noFill/>
                          </a:rPr>
                          <a:t> </a:t>
                        </a:r>
                      </a:p>
                    </p:txBody>
                  </p:sp>
                </mc:Fallback>
              </mc:AlternateContent>
            </p:grpSp>
            <p:cxnSp>
              <p:nvCxnSpPr>
                <p:cNvPr id="27" name="直接箭头连接符 26">
                  <a:extLst>
                    <a:ext uri="{FF2B5EF4-FFF2-40B4-BE49-F238E27FC236}">
                      <a16:creationId xmlns:a16="http://schemas.microsoft.com/office/drawing/2014/main" id="{7776B7CE-DBEE-4E59-9735-F00FB84DB4F5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933550" y="1388967"/>
                  <a:ext cx="2217174" cy="676317"/>
                </a:xfrm>
                <a:prstGeom prst="straightConnector1">
                  <a:avLst/>
                </a:prstGeom>
                <a:ln w="25400">
                  <a:solidFill>
                    <a:srgbClr val="0000FF"/>
                  </a:solidFill>
                  <a:tailEnd type="stealth" w="lg" len="lg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8" name="直接箭头连接符 27">
                  <a:extLst>
                    <a:ext uri="{FF2B5EF4-FFF2-40B4-BE49-F238E27FC236}">
                      <a16:creationId xmlns:a16="http://schemas.microsoft.com/office/drawing/2014/main" id="{20695828-1D83-4D34-BE8D-91A689DA0A93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1933550" y="2212095"/>
                  <a:ext cx="2217174" cy="329358"/>
                </a:xfrm>
                <a:prstGeom prst="straightConnector1">
                  <a:avLst/>
                </a:prstGeom>
                <a:ln w="25400">
                  <a:solidFill>
                    <a:srgbClr val="0000FF"/>
                  </a:solidFill>
                  <a:tailEnd type="stealth" w="lg" len="lg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9" name="直接箭头连接符 28">
                  <a:extLst>
                    <a:ext uri="{FF2B5EF4-FFF2-40B4-BE49-F238E27FC236}">
                      <a16:creationId xmlns:a16="http://schemas.microsoft.com/office/drawing/2014/main" id="{C015AA0F-E3D2-4B1F-ABFF-E06CC79D60CE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1904003" y="2303370"/>
                  <a:ext cx="2284087" cy="1549163"/>
                </a:xfrm>
                <a:prstGeom prst="straightConnector1">
                  <a:avLst/>
                </a:prstGeom>
                <a:ln w="25400">
                  <a:solidFill>
                    <a:srgbClr val="0000FF"/>
                  </a:solidFill>
                  <a:tailEnd type="stealth" w="lg" len="lg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3" name="直接箭头连接符 32">
                  <a:extLst>
                    <a:ext uri="{FF2B5EF4-FFF2-40B4-BE49-F238E27FC236}">
                      <a16:creationId xmlns:a16="http://schemas.microsoft.com/office/drawing/2014/main" id="{2BB47FEF-50E5-4622-8FC9-CA4BB5E10E03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1799639" y="2388573"/>
                  <a:ext cx="2484996" cy="2667256"/>
                </a:xfrm>
                <a:prstGeom prst="straightConnector1">
                  <a:avLst/>
                </a:prstGeom>
                <a:ln w="25400">
                  <a:solidFill>
                    <a:srgbClr val="0000FF"/>
                  </a:solidFill>
                  <a:tailEnd type="stealth" w="lg" len="lg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6" name="直接箭头连接符 35">
                  <a:extLst>
                    <a:ext uri="{FF2B5EF4-FFF2-40B4-BE49-F238E27FC236}">
                      <a16:creationId xmlns:a16="http://schemas.microsoft.com/office/drawing/2014/main" id="{204D0825-8ACF-465C-9E93-F055864856B7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4607924" y="1388967"/>
                  <a:ext cx="0" cy="195201"/>
                </a:xfrm>
                <a:prstGeom prst="straightConnector1">
                  <a:avLst/>
                </a:prstGeom>
                <a:ln w="25400">
                  <a:solidFill>
                    <a:srgbClr val="0000FF"/>
                  </a:solidFill>
                  <a:tailEnd type="stealth" w="lg" len="lg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0" name="直接箭头连接符 29">
                  <a:extLst>
                    <a:ext uri="{FF2B5EF4-FFF2-40B4-BE49-F238E27FC236}">
                      <a16:creationId xmlns:a16="http://schemas.microsoft.com/office/drawing/2014/main" id="{9636E2E2-AC31-42E3-BCCB-65956B3668F0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900093" y="1584168"/>
                  <a:ext cx="2250631" cy="1592049"/>
                </a:xfrm>
                <a:prstGeom prst="straightConnector1">
                  <a:avLst/>
                </a:prstGeom>
                <a:ln w="25400">
                  <a:solidFill>
                    <a:srgbClr val="0000FF"/>
                  </a:solidFill>
                  <a:tailEnd type="stealth" w="lg" len="lg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1" name="直接箭头连接符 30">
                  <a:extLst>
                    <a:ext uri="{FF2B5EF4-FFF2-40B4-BE49-F238E27FC236}">
                      <a16:creationId xmlns:a16="http://schemas.microsoft.com/office/drawing/2014/main" id="{43DDE8C5-3495-4C90-A0F4-27C40A1C519A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933550" y="2719017"/>
                  <a:ext cx="2217174" cy="676317"/>
                </a:xfrm>
                <a:prstGeom prst="straightConnector1">
                  <a:avLst/>
                </a:prstGeom>
                <a:ln w="25400">
                  <a:solidFill>
                    <a:srgbClr val="0000FF"/>
                  </a:solidFill>
                  <a:tailEnd type="stealth" w="lg" len="lg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2" name="直接箭头连接符 31">
                  <a:extLst>
                    <a:ext uri="{FF2B5EF4-FFF2-40B4-BE49-F238E27FC236}">
                      <a16:creationId xmlns:a16="http://schemas.microsoft.com/office/drawing/2014/main" id="{A5B72730-F4C5-463E-AF7C-75B91E4D1F41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1933550" y="3505945"/>
                  <a:ext cx="2217174" cy="543122"/>
                </a:xfrm>
                <a:prstGeom prst="straightConnector1">
                  <a:avLst/>
                </a:prstGeom>
                <a:ln w="25400">
                  <a:solidFill>
                    <a:srgbClr val="0000FF"/>
                  </a:solidFill>
                  <a:tailEnd type="stealth" w="lg" len="lg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5" name="直接箭头连接符 34">
                  <a:extLst>
                    <a:ext uri="{FF2B5EF4-FFF2-40B4-BE49-F238E27FC236}">
                      <a16:creationId xmlns:a16="http://schemas.microsoft.com/office/drawing/2014/main" id="{FBF4043A-7FDB-4366-AF4D-53FD164B371B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1900093" y="3614451"/>
                  <a:ext cx="2280178" cy="1624848"/>
                </a:xfrm>
                <a:prstGeom prst="straightConnector1">
                  <a:avLst/>
                </a:prstGeom>
                <a:ln w="25400">
                  <a:solidFill>
                    <a:srgbClr val="0000FF"/>
                  </a:solidFill>
                  <a:tailEnd type="stealth" w="lg" len="lg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8" name="直接箭头连接符 37">
                  <a:extLst>
                    <a:ext uri="{FF2B5EF4-FFF2-40B4-BE49-F238E27FC236}">
                      <a16:creationId xmlns:a16="http://schemas.microsoft.com/office/drawing/2014/main" id="{C4CB21C2-4337-472F-8ACC-569DAEA68995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4595149" y="2719017"/>
                  <a:ext cx="0" cy="205587"/>
                </a:xfrm>
                <a:prstGeom prst="straightConnector1">
                  <a:avLst/>
                </a:prstGeom>
                <a:ln w="25400">
                  <a:solidFill>
                    <a:srgbClr val="0000FF"/>
                  </a:solidFill>
                  <a:tailEnd type="stealth" w="lg" len="lg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4" name="直接箭头连接符 33">
                  <a:extLst>
                    <a:ext uri="{FF2B5EF4-FFF2-40B4-BE49-F238E27FC236}">
                      <a16:creationId xmlns:a16="http://schemas.microsoft.com/office/drawing/2014/main" id="{F1D09E0B-F5A1-44A9-A617-8A51CCEBF55D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799639" y="1712256"/>
                  <a:ext cx="2351085" cy="2854344"/>
                </a:xfrm>
                <a:prstGeom prst="straightConnector1">
                  <a:avLst/>
                </a:prstGeom>
                <a:ln w="25400">
                  <a:solidFill>
                    <a:srgbClr val="0000FF"/>
                  </a:solidFill>
                  <a:tailEnd type="stealth" w="lg" len="lg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7" name="直接箭头连接符 36">
                  <a:extLst>
                    <a:ext uri="{FF2B5EF4-FFF2-40B4-BE49-F238E27FC236}">
                      <a16:creationId xmlns:a16="http://schemas.microsoft.com/office/drawing/2014/main" id="{08813C53-602F-4E92-A2EC-6CA9871245F4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900093" y="2938134"/>
                  <a:ext cx="2250631" cy="1787250"/>
                </a:xfrm>
                <a:prstGeom prst="straightConnector1">
                  <a:avLst/>
                </a:prstGeom>
                <a:ln w="25400">
                  <a:solidFill>
                    <a:srgbClr val="0000FF"/>
                  </a:solidFill>
                  <a:tailEnd type="stealth" w="lg" len="lg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9" name="直接箭头连接符 38">
                  <a:extLst>
                    <a:ext uri="{FF2B5EF4-FFF2-40B4-BE49-F238E27FC236}">
                      <a16:creationId xmlns:a16="http://schemas.microsoft.com/office/drawing/2014/main" id="{4DA6A27C-0345-41EF-8435-09E0C83407F3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900093" y="4268184"/>
                  <a:ext cx="2250631" cy="565116"/>
                </a:xfrm>
                <a:prstGeom prst="straightConnector1">
                  <a:avLst/>
                </a:prstGeom>
                <a:ln w="25400">
                  <a:solidFill>
                    <a:srgbClr val="0000FF"/>
                  </a:solidFill>
                  <a:tailEnd type="stealth" w="lg" len="lg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3" name="直接箭头连接符 42">
                  <a:extLst>
                    <a:ext uri="{FF2B5EF4-FFF2-40B4-BE49-F238E27FC236}">
                      <a16:creationId xmlns:a16="http://schemas.microsoft.com/office/drawing/2014/main" id="{1028E1BD-2B2B-4002-89FE-D89F914A5055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1933550" y="4921918"/>
                  <a:ext cx="2254540" cy="457200"/>
                </a:xfrm>
                <a:prstGeom prst="straightConnector1">
                  <a:avLst/>
                </a:prstGeom>
                <a:ln w="25400">
                  <a:solidFill>
                    <a:srgbClr val="0000FF"/>
                  </a:solidFill>
                  <a:tailEnd type="stealth" w="lg" len="lg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6" name="直接箭头连接符 45">
                  <a:extLst>
                    <a:ext uri="{FF2B5EF4-FFF2-40B4-BE49-F238E27FC236}">
                      <a16:creationId xmlns:a16="http://schemas.microsoft.com/office/drawing/2014/main" id="{07B37547-CBA9-48BC-BA4B-326390EA1856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4595149" y="4049067"/>
                  <a:ext cx="12826" cy="219117"/>
                </a:xfrm>
                <a:prstGeom prst="straightConnector1">
                  <a:avLst/>
                </a:prstGeom>
                <a:ln w="25400">
                  <a:solidFill>
                    <a:srgbClr val="0000FF"/>
                  </a:solidFill>
                  <a:tailEnd type="stealth" w="lg" len="lg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0" name="直接箭头连接符 39">
                  <a:extLst>
                    <a:ext uri="{FF2B5EF4-FFF2-40B4-BE49-F238E27FC236}">
                      <a16:creationId xmlns:a16="http://schemas.microsoft.com/office/drawing/2014/main" id="{0FD736ED-2CBA-4E53-BD25-8D7E4B35AD23}"/>
                    </a:ext>
                  </a:extLst>
                </p:cNvPr>
                <p:cNvCxnSpPr>
                  <a:cxnSpLocks/>
                  <a:endCxn id="24" idx="2"/>
                </p:cNvCxnSpPr>
                <p:nvPr/>
              </p:nvCxnSpPr>
              <p:spPr>
                <a:xfrm>
                  <a:off x="5065124" y="2065284"/>
                  <a:ext cx="2344992" cy="0"/>
                </a:xfrm>
                <a:prstGeom prst="straightConnector1">
                  <a:avLst/>
                </a:prstGeom>
                <a:ln w="25400">
                  <a:solidFill>
                    <a:srgbClr val="002060"/>
                  </a:solidFill>
                  <a:prstDash val="lgDash"/>
                  <a:tailEnd type="stealth" w="lg" len="lg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4" name="直接箭头连接符 43">
                  <a:extLst>
                    <a:ext uri="{FF2B5EF4-FFF2-40B4-BE49-F238E27FC236}">
                      <a16:creationId xmlns:a16="http://schemas.microsoft.com/office/drawing/2014/main" id="{EEE4FC8E-D0EA-4A03-8FD0-02EA9E2CFC37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5027758" y="2241763"/>
                  <a:ext cx="2382358" cy="1014281"/>
                </a:xfrm>
                <a:prstGeom prst="straightConnector1">
                  <a:avLst/>
                </a:prstGeom>
                <a:ln w="25400">
                  <a:solidFill>
                    <a:srgbClr val="002060"/>
                  </a:solidFill>
                  <a:prstDash val="lgDash"/>
                  <a:tailEnd type="stealth" w="lg" len="lg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5" name="直接箭头连接符 44">
                  <a:extLst>
                    <a:ext uri="{FF2B5EF4-FFF2-40B4-BE49-F238E27FC236}">
                      <a16:creationId xmlns:a16="http://schemas.microsoft.com/office/drawing/2014/main" id="{766444B8-25FE-4CA8-9281-81B15BE84B36}"/>
                    </a:ext>
                  </a:extLst>
                </p:cNvPr>
                <p:cNvCxnSpPr>
                  <a:cxnSpLocks/>
                  <a:endCxn id="26" idx="1"/>
                </p:cNvCxnSpPr>
                <p:nvPr/>
              </p:nvCxnSpPr>
              <p:spPr>
                <a:xfrm>
                  <a:off x="4931213" y="2388573"/>
                  <a:ext cx="2612814" cy="2013522"/>
                </a:xfrm>
                <a:prstGeom prst="straightConnector1">
                  <a:avLst/>
                </a:prstGeom>
                <a:ln w="25400">
                  <a:solidFill>
                    <a:srgbClr val="002060"/>
                  </a:solidFill>
                  <a:prstDash val="lgDash"/>
                  <a:tailEnd type="stealth" w="lg" len="lg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8" name="直接箭头连接符 47">
                  <a:extLst>
                    <a:ext uri="{FF2B5EF4-FFF2-40B4-BE49-F238E27FC236}">
                      <a16:creationId xmlns:a16="http://schemas.microsoft.com/office/drawing/2014/main" id="{21686A51-5303-490F-A0D6-B04ADC1D670B}"/>
                    </a:ext>
                  </a:extLst>
                </p:cNvPr>
                <p:cNvCxnSpPr>
                  <a:cxnSpLocks/>
                  <a:endCxn id="25" idx="2"/>
                </p:cNvCxnSpPr>
                <p:nvPr/>
              </p:nvCxnSpPr>
              <p:spPr>
                <a:xfrm>
                  <a:off x="5065124" y="3365602"/>
                  <a:ext cx="2344992" cy="29732"/>
                </a:xfrm>
                <a:prstGeom prst="straightConnector1">
                  <a:avLst/>
                </a:prstGeom>
                <a:ln w="25400">
                  <a:solidFill>
                    <a:srgbClr val="002060"/>
                  </a:solidFill>
                  <a:prstDash val="lgDash"/>
                  <a:tailEnd type="stealth" w="lg" len="lg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1" name="直接箭头连接符 50">
                  <a:extLst>
                    <a:ext uri="{FF2B5EF4-FFF2-40B4-BE49-F238E27FC236}">
                      <a16:creationId xmlns:a16="http://schemas.microsoft.com/office/drawing/2014/main" id="{7A2DE64E-27FC-4CEC-A047-FC45F856F233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5027758" y="2212096"/>
                  <a:ext cx="2382358" cy="998312"/>
                </a:xfrm>
                <a:prstGeom prst="straightConnector1">
                  <a:avLst/>
                </a:prstGeom>
                <a:ln w="25400">
                  <a:solidFill>
                    <a:srgbClr val="002060"/>
                  </a:solidFill>
                  <a:prstDash val="lgDash"/>
                  <a:tailEnd type="stealth" w="lg" len="lg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9" name="直接箭头连接符 58">
                  <a:extLst>
                    <a:ext uri="{FF2B5EF4-FFF2-40B4-BE49-F238E27FC236}">
                      <a16:creationId xmlns:a16="http://schemas.microsoft.com/office/drawing/2014/main" id="{FB4FD90E-1B0C-47F5-BBFA-80A4C3178023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4998168" y="3614451"/>
                  <a:ext cx="2411948" cy="952149"/>
                </a:xfrm>
                <a:prstGeom prst="straightConnector1">
                  <a:avLst/>
                </a:prstGeom>
                <a:ln w="25400">
                  <a:solidFill>
                    <a:srgbClr val="002060"/>
                  </a:solidFill>
                  <a:prstDash val="lgDash"/>
                  <a:tailEnd type="stealth" w="lg" len="lg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3" name="直接箭头连接符 62">
                  <a:extLst>
                    <a:ext uri="{FF2B5EF4-FFF2-40B4-BE49-F238E27FC236}">
                      <a16:creationId xmlns:a16="http://schemas.microsoft.com/office/drawing/2014/main" id="{79AE19B2-C9B3-4740-975C-3C4180C2E51E}"/>
                    </a:ext>
                  </a:extLst>
                </p:cNvPr>
                <p:cNvCxnSpPr>
                  <a:cxnSpLocks/>
                  <a:endCxn id="24" idx="3"/>
                </p:cNvCxnSpPr>
                <p:nvPr/>
              </p:nvCxnSpPr>
              <p:spPr>
                <a:xfrm flipV="1">
                  <a:off x="5027758" y="2388573"/>
                  <a:ext cx="2516269" cy="2117460"/>
                </a:xfrm>
                <a:prstGeom prst="straightConnector1">
                  <a:avLst/>
                </a:prstGeom>
                <a:ln w="25400">
                  <a:solidFill>
                    <a:srgbClr val="002060"/>
                  </a:solidFill>
                  <a:prstDash val="lgDash"/>
                  <a:tailEnd type="stealth" w="lg" len="lg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5" name="直接箭头连接符 64">
                  <a:extLst>
                    <a:ext uri="{FF2B5EF4-FFF2-40B4-BE49-F238E27FC236}">
                      <a16:creationId xmlns:a16="http://schemas.microsoft.com/office/drawing/2014/main" id="{4A9F2B3D-004E-49F3-8580-08E199DF6836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5046441" y="4725384"/>
                  <a:ext cx="2344992" cy="0"/>
                </a:xfrm>
                <a:prstGeom prst="straightConnector1">
                  <a:avLst/>
                </a:prstGeom>
                <a:ln w="25400">
                  <a:solidFill>
                    <a:srgbClr val="002060"/>
                  </a:solidFill>
                  <a:prstDash val="lgDash"/>
                  <a:tailEnd type="stealth" w="lg" len="lg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9" name="直接箭头连接符 68">
                  <a:extLst>
                    <a:ext uri="{FF2B5EF4-FFF2-40B4-BE49-F238E27FC236}">
                      <a16:creationId xmlns:a16="http://schemas.microsoft.com/office/drawing/2014/main" id="{ABF81575-0238-4EEB-9C5F-B0731DBE31B5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5046441" y="3587499"/>
                  <a:ext cx="2393265" cy="979103"/>
                </a:xfrm>
                <a:prstGeom prst="straightConnector1">
                  <a:avLst/>
                </a:prstGeom>
                <a:ln w="25400">
                  <a:solidFill>
                    <a:srgbClr val="002060"/>
                  </a:solidFill>
                  <a:prstDash val="lgDash"/>
                  <a:tailEnd type="stealth" w="lg" len="lg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grpSp>
              <p:nvGrpSpPr>
                <p:cNvPr id="85" name="组合 84">
                  <a:extLst>
                    <a:ext uri="{FF2B5EF4-FFF2-40B4-BE49-F238E27FC236}">
                      <a16:creationId xmlns:a16="http://schemas.microsoft.com/office/drawing/2014/main" id="{0843289D-6111-4A08-8BEA-401557671BAA}"/>
                    </a:ext>
                  </a:extLst>
                </p:cNvPr>
                <p:cNvGrpSpPr/>
                <p:nvPr/>
              </p:nvGrpSpPr>
              <p:grpSpPr>
                <a:xfrm>
                  <a:off x="1019150" y="931767"/>
                  <a:ext cx="914400" cy="4904551"/>
                  <a:chOff x="2290917" y="1330345"/>
                  <a:chExt cx="914400" cy="4904551"/>
                </a:xfrm>
              </p:grpSpPr>
              <mc:AlternateContent xmlns:mc="http://schemas.openxmlformats.org/markup-compatibility/2006" xmlns:a14="http://schemas.microsoft.com/office/drawing/2010/main">
                <mc:Choice Requires="a14">
                  <p:sp>
                    <p:nvSpPr>
                      <p:cNvPr id="86" name="椭圆 85">
                        <a:extLst>
                          <a:ext uri="{FF2B5EF4-FFF2-40B4-BE49-F238E27FC236}">
                            <a16:creationId xmlns:a16="http://schemas.microsoft.com/office/drawing/2014/main" id="{3B3CEFC9-A5DD-42D6-AD3C-862931F36F9A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290917" y="1330345"/>
                        <a:ext cx="914400" cy="914400"/>
                      </a:xfrm>
                      <a:prstGeom prst="ellipse">
                        <a:avLst/>
                      </a:prstGeom>
                      <a:solidFill>
                        <a:srgbClr val="FFFF94"/>
                      </a:solidFill>
                      <a:ln w="38100">
                        <a:solidFill>
                          <a:schemeClr val="tx1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14:m>
                          <m:oMathPara xmlns:m="http://schemas.openxmlformats.org/officeDocument/2006/math">
                            <m:oMathParaPr>
                              <m:jc m:val="centerGroup"/>
                            </m:oMathParaPr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altLang="zh-CN" sz="320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32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altLang="zh-CN" sz="32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oMath>
                          </m:oMathPara>
                        </a14:m>
                        <a:endParaRPr lang="zh-CN" altLang="en-US" sz="3200" dirty="0">
                          <a:solidFill>
                            <a:schemeClr val="tx1"/>
                          </a:solidFill>
                          <a:ea typeface="微软雅黑" panose="020B0503020204020204" pitchFamily="34" charset="-122"/>
                        </a:endParaRPr>
                      </a:p>
                    </p:txBody>
                  </p:sp>
                </mc:Choice>
                <mc:Fallback xmlns="">
                  <p:sp>
                    <p:nvSpPr>
                      <p:cNvPr id="86" name="椭圆 85">
                        <a:extLst>
                          <a:ext uri="{FF2B5EF4-FFF2-40B4-BE49-F238E27FC236}">
                            <a16:creationId xmlns:a16="http://schemas.microsoft.com/office/drawing/2014/main" id="{3B3CEFC9-A5DD-42D6-AD3C-862931F36F9A}"/>
                          </a:ext>
                        </a:extLst>
                      </p:cNvPr>
                      <p:cNvSpPr>
                        <a:spLocks noRot="1" noChangeAspect="1" noMove="1" noResize="1" noEditPoints="1" noAdjustHandles="1" noChangeArrowheads="1" noChangeShapeType="1" noTextEdit="1"/>
                      </p:cNvSpPr>
                      <p:nvPr/>
                    </p:nvSpPr>
                    <p:spPr>
                      <a:xfrm>
                        <a:off x="2290917" y="1330345"/>
                        <a:ext cx="914400" cy="914400"/>
                      </a:xfrm>
                      <a:prstGeom prst="ellipse">
                        <a:avLst/>
                      </a:prstGeom>
                      <a:blipFill>
                        <a:blip r:embed="rId6"/>
                        <a:stretch>
                          <a:fillRect/>
                        </a:stretch>
                      </a:blipFill>
                      <a:ln w="38100">
                        <a:solidFill>
                          <a:schemeClr val="tx1"/>
                        </a:solidFill>
                      </a:ln>
                    </p:spPr>
                    <p:txBody>
                      <a:bodyPr/>
                      <a:lstStyle/>
                      <a:p>
                        <a:r>
                          <a:rPr lang="zh-CN" altLang="en-US">
                            <a:noFill/>
                          </a:rPr>
                          <a:t> </a:t>
                        </a:r>
                      </a:p>
                    </p:txBody>
                  </p:sp>
                </mc:Fallback>
              </mc:AlternateContent>
              <mc:AlternateContent xmlns:mc="http://schemas.openxmlformats.org/markup-compatibility/2006" xmlns:a14="http://schemas.microsoft.com/office/drawing/2010/main">
                <mc:Choice Requires="a14">
                  <p:sp>
                    <p:nvSpPr>
                      <p:cNvPr id="87" name="椭圆 86">
                        <a:extLst>
                          <a:ext uri="{FF2B5EF4-FFF2-40B4-BE49-F238E27FC236}">
                            <a16:creationId xmlns:a16="http://schemas.microsoft.com/office/drawing/2014/main" id="{8060FA8B-5908-4DEC-A9CA-B9D13EDEC363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290917" y="2660395"/>
                        <a:ext cx="914400" cy="914400"/>
                      </a:xfrm>
                      <a:prstGeom prst="ellipse">
                        <a:avLst/>
                      </a:prstGeom>
                      <a:solidFill>
                        <a:srgbClr val="FFFF94"/>
                      </a:solidFill>
                      <a:ln w="38100">
                        <a:solidFill>
                          <a:schemeClr val="tx1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14:m>
                          <m:oMathPara xmlns:m="http://schemas.openxmlformats.org/officeDocument/2006/math">
                            <m:oMathParaPr>
                              <m:jc m:val="centerGroup"/>
                            </m:oMathParaPr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altLang="zh-CN" sz="320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32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altLang="zh-CN" sz="32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oMath>
                          </m:oMathPara>
                        </a14:m>
                        <a:endParaRPr lang="zh-CN" altLang="en-US" sz="3200" dirty="0">
                          <a:solidFill>
                            <a:schemeClr val="tx1"/>
                          </a:solidFill>
                          <a:ea typeface="微软雅黑" panose="020B0503020204020204" pitchFamily="34" charset="-122"/>
                        </a:endParaRPr>
                      </a:p>
                    </p:txBody>
                  </p:sp>
                </mc:Choice>
                <mc:Fallback xmlns="">
                  <p:sp>
                    <p:nvSpPr>
                      <p:cNvPr id="87" name="椭圆 86">
                        <a:extLst>
                          <a:ext uri="{FF2B5EF4-FFF2-40B4-BE49-F238E27FC236}">
                            <a16:creationId xmlns:a16="http://schemas.microsoft.com/office/drawing/2014/main" id="{8060FA8B-5908-4DEC-A9CA-B9D13EDEC363}"/>
                          </a:ext>
                        </a:extLst>
                      </p:cNvPr>
                      <p:cNvSpPr>
                        <a:spLocks noRot="1" noChangeAspect="1" noMove="1" noResize="1" noEditPoints="1" noAdjustHandles="1" noChangeArrowheads="1" noChangeShapeType="1" noTextEdit="1"/>
                      </p:cNvSpPr>
                      <p:nvPr/>
                    </p:nvSpPr>
                    <p:spPr>
                      <a:xfrm>
                        <a:off x="2290917" y="2660395"/>
                        <a:ext cx="914400" cy="914400"/>
                      </a:xfrm>
                      <a:prstGeom prst="ellipse">
                        <a:avLst/>
                      </a:prstGeom>
                      <a:blipFill>
                        <a:blip r:embed="rId7"/>
                        <a:stretch>
                          <a:fillRect/>
                        </a:stretch>
                      </a:blipFill>
                      <a:ln w="38100">
                        <a:solidFill>
                          <a:schemeClr val="tx1"/>
                        </a:solidFill>
                      </a:ln>
                    </p:spPr>
                    <p:txBody>
                      <a:bodyPr/>
                      <a:lstStyle/>
                      <a:p>
                        <a:r>
                          <a:rPr lang="zh-CN" altLang="en-US">
                            <a:noFill/>
                          </a:rPr>
                          <a:t> </a:t>
                        </a:r>
                      </a:p>
                    </p:txBody>
                  </p:sp>
                </mc:Fallback>
              </mc:AlternateContent>
              <mc:AlternateContent xmlns:mc="http://schemas.openxmlformats.org/markup-compatibility/2006" xmlns:a14="http://schemas.microsoft.com/office/drawing/2010/main">
                <mc:Choice Requires="a14">
                  <p:sp>
                    <p:nvSpPr>
                      <p:cNvPr id="88" name="椭圆 87">
                        <a:extLst>
                          <a:ext uri="{FF2B5EF4-FFF2-40B4-BE49-F238E27FC236}">
                            <a16:creationId xmlns:a16="http://schemas.microsoft.com/office/drawing/2014/main" id="{BD3718C4-5237-41BC-A2CB-9E4E55630F7F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290917" y="3990445"/>
                        <a:ext cx="914400" cy="914400"/>
                      </a:xfrm>
                      <a:prstGeom prst="ellipse">
                        <a:avLst/>
                      </a:prstGeom>
                      <a:solidFill>
                        <a:srgbClr val="FFFF94"/>
                      </a:solidFill>
                      <a:ln w="38100">
                        <a:solidFill>
                          <a:schemeClr val="tx1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14:m>
                          <m:oMathPara xmlns:m="http://schemas.openxmlformats.org/officeDocument/2006/math">
                            <m:oMathParaPr>
                              <m:jc m:val="centerGroup"/>
                            </m:oMathParaPr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altLang="zh-CN" sz="320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32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altLang="zh-CN" sz="32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b>
                              </m:sSub>
                            </m:oMath>
                          </m:oMathPara>
                        </a14:m>
                        <a:endParaRPr lang="zh-CN" altLang="en-US" sz="3200" dirty="0">
                          <a:solidFill>
                            <a:schemeClr val="tx1"/>
                          </a:solidFill>
                          <a:ea typeface="微软雅黑" panose="020B0503020204020204" pitchFamily="34" charset="-122"/>
                        </a:endParaRPr>
                      </a:p>
                    </p:txBody>
                  </p:sp>
                </mc:Choice>
                <mc:Fallback xmlns="">
                  <p:sp>
                    <p:nvSpPr>
                      <p:cNvPr id="88" name="椭圆 87">
                        <a:extLst>
                          <a:ext uri="{FF2B5EF4-FFF2-40B4-BE49-F238E27FC236}">
                            <a16:creationId xmlns:a16="http://schemas.microsoft.com/office/drawing/2014/main" id="{BD3718C4-5237-41BC-A2CB-9E4E55630F7F}"/>
                          </a:ext>
                        </a:extLst>
                      </p:cNvPr>
                      <p:cNvSpPr>
                        <a:spLocks noRot="1" noChangeAspect="1" noMove="1" noResize="1" noEditPoints="1" noAdjustHandles="1" noChangeArrowheads="1" noChangeShapeType="1" noTextEdit="1"/>
                      </p:cNvSpPr>
                      <p:nvPr/>
                    </p:nvSpPr>
                    <p:spPr>
                      <a:xfrm>
                        <a:off x="2290917" y="3990445"/>
                        <a:ext cx="914400" cy="914400"/>
                      </a:xfrm>
                      <a:prstGeom prst="ellipse">
                        <a:avLst/>
                      </a:prstGeom>
                      <a:blipFill>
                        <a:blip r:embed="rId8"/>
                        <a:stretch>
                          <a:fillRect/>
                        </a:stretch>
                      </a:blipFill>
                      <a:ln w="38100">
                        <a:solidFill>
                          <a:schemeClr val="tx1"/>
                        </a:solidFill>
                      </a:ln>
                    </p:spPr>
                    <p:txBody>
                      <a:bodyPr/>
                      <a:lstStyle/>
                      <a:p>
                        <a:r>
                          <a:rPr lang="zh-CN" altLang="en-US">
                            <a:noFill/>
                          </a:rPr>
                          <a:t> </a:t>
                        </a:r>
                      </a:p>
                    </p:txBody>
                  </p:sp>
                </mc:Fallback>
              </mc:AlternateContent>
              <mc:AlternateContent xmlns:mc="http://schemas.openxmlformats.org/markup-compatibility/2006" xmlns:a14="http://schemas.microsoft.com/office/drawing/2010/main">
                <mc:Choice Requires="a14">
                  <p:sp>
                    <p:nvSpPr>
                      <p:cNvPr id="89" name="椭圆 88">
                        <a:extLst>
                          <a:ext uri="{FF2B5EF4-FFF2-40B4-BE49-F238E27FC236}">
                            <a16:creationId xmlns:a16="http://schemas.microsoft.com/office/drawing/2014/main" id="{5AF37369-EBAA-4672-985A-7CE75722ACF4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290917" y="5320496"/>
                        <a:ext cx="914400" cy="914400"/>
                      </a:xfrm>
                      <a:prstGeom prst="ellipse">
                        <a:avLst/>
                      </a:prstGeom>
                      <a:solidFill>
                        <a:srgbClr val="FFFF94"/>
                      </a:solidFill>
                      <a:ln w="38100">
                        <a:solidFill>
                          <a:schemeClr val="tx1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14:m>
                          <m:oMathPara xmlns:m="http://schemas.openxmlformats.org/officeDocument/2006/math">
                            <m:oMathParaPr>
                              <m:jc m:val="centerGroup"/>
                            </m:oMathParaPr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altLang="zh-CN" sz="320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32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altLang="zh-CN" sz="32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4</m:t>
                                  </m:r>
                                </m:sub>
                              </m:sSub>
                            </m:oMath>
                          </m:oMathPara>
                        </a14:m>
                        <a:endParaRPr lang="zh-CN" altLang="en-US" sz="3200" dirty="0">
                          <a:solidFill>
                            <a:schemeClr val="tx1"/>
                          </a:solidFill>
                          <a:ea typeface="微软雅黑" panose="020B0503020204020204" pitchFamily="34" charset="-122"/>
                        </a:endParaRPr>
                      </a:p>
                    </p:txBody>
                  </p:sp>
                </mc:Choice>
                <mc:Fallback xmlns="">
                  <p:sp>
                    <p:nvSpPr>
                      <p:cNvPr id="89" name="椭圆 88">
                        <a:extLst>
                          <a:ext uri="{FF2B5EF4-FFF2-40B4-BE49-F238E27FC236}">
                            <a16:creationId xmlns:a16="http://schemas.microsoft.com/office/drawing/2014/main" id="{5AF37369-EBAA-4672-985A-7CE75722ACF4}"/>
                          </a:ext>
                        </a:extLst>
                      </p:cNvPr>
                      <p:cNvSpPr>
                        <a:spLocks noRot="1" noChangeAspect="1" noMove="1" noResize="1" noEditPoints="1" noAdjustHandles="1" noChangeArrowheads="1" noChangeShapeType="1" noTextEdit="1"/>
                      </p:cNvSpPr>
                      <p:nvPr/>
                    </p:nvSpPr>
                    <p:spPr>
                      <a:xfrm>
                        <a:off x="2290917" y="5320496"/>
                        <a:ext cx="914400" cy="914400"/>
                      </a:xfrm>
                      <a:prstGeom prst="ellipse">
                        <a:avLst/>
                      </a:prstGeom>
                      <a:blipFill>
                        <a:blip r:embed="rId9"/>
                        <a:stretch>
                          <a:fillRect/>
                        </a:stretch>
                      </a:blipFill>
                      <a:ln w="38100">
                        <a:solidFill>
                          <a:schemeClr val="tx1"/>
                        </a:solidFill>
                      </a:ln>
                    </p:spPr>
                    <p:txBody>
                      <a:bodyPr/>
                      <a:lstStyle/>
                      <a:p>
                        <a:r>
                          <a:rPr lang="zh-CN" altLang="en-US">
                            <a:noFill/>
                          </a:rPr>
                          <a:t> </a:t>
                        </a:r>
                      </a:p>
                    </p:txBody>
                  </p:sp>
                </mc:Fallback>
              </mc:AlternateContent>
            </p:grpSp>
            <p:grpSp>
              <p:nvGrpSpPr>
                <p:cNvPr id="90" name="组合 89">
                  <a:extLst>
                    <a:ext uri="{FF2B5EF4-FFF2-40B4-BE49-F238E27FC236}">
                      <a16:creationId xmlns:a16="http://schemas.microsoft.com/office/drawing/2014/main" id="{5D82B3FD-9EBA-4188-A874-6EA49E313819}"/>
                    </a:ext>
                  </a:extLst>
                </p:cNvPr>
                <p:cNvGrpSpPr/>
                <p:nvPr/>
              </p:nvGrpSpPr>
              <p:grpSpPr>
                <a:xfrm>
                  <a:off x="4150724" y="1608084"/>
                  <a:ext cx="914400" cy="3574500"/>
                  <a:chOff x="6464710" y="1641750"/>
                  <a:chExt cx="914400" cy="3574500"/>
                </a:xfrm>
                <a:solidFill>
                  <a:srgbClr val="A8EFC6"/>
                </a:solidFill>
              </p:grpSpPr>
              <mc:AlternateContent xmlns:mc="http://schemas.openxmlformats.org/markup-compatibility/2006" xmlns:a14="http://schemas.microsoft.com/office/drawing/2010/main">
                <mc:Choice Requires="a14">
                  <p:sp>
                    <p:nvSpPr>
                      <p:cNvPr id="91" name="椭圆 90">
                        <a:extLst>
                          <a:ext uri="{FF2B5EF4-FFF2-40B4-BE49-F238E27FC236}">
                            <a16:creationId xmlns:a16="http://schemas.microsoft.com/office/drawing/2014/main" id="{8D6666FB-53A0-4F78-870D-0758E87C8BD6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6464710" y="1641750"/>
                        <a:ext cx="914400" cy="914400"/>
                      </a:xfrm>
                      <a:prstGeom prst="ellipse">
                        <a:avLst/>
                      </a:prstGeom>
                      <a:grpFill/>
                      <a:ln w="38100">
                        <a:solidFill>
                          <a:schemeClr val="tx1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14:m>
                          <m:oMathPara xmlns:m="http://schemas.openxmlformats.org/officeDocument/2006/math">
                            <m:oMathParaPr>
                              <m:jc m:val="centerGroup"/>
                            </m:oMathParaPr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altLang="zh-CN" sz="320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32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𝑧</m:t>
                                  </m:r>
                                </m:e>
                                <m:sub>
                                  <m:r>
                                    <a:rPr lang="en-US" altLang="zh-CN" sz="32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oMath>
                          </m:oMathPara>
                        </a14:m>
                        <a:endParaRPr lang="zh-CN" altLang="en-US" sz="3200" dirty="0">
                          <a:solidFill>
                            <a:schemeClr val="tx1"/>
                          </a:solidFill>
                          <a:ea typeface="微软雅黑" panose="020B0503020204020204" pitchFamily="34" charset="-122"/>
                        </a:endParaRPr>
                      </a:p>
                    </p:txBody>
                  </p:sp>
                </mc:Choice>
                <mc:Fallback xmlns="">
                  <p:sp>
                    <p:nvSpPr>
                      <p:cNvPr id="91" name="椭圆 90">
                        <a:extLst>
                          <a:ext uri="{FF2B5EF4-FFF2-40B4-BE49-F238E27FC236}">
                            <a16:creationId xmlns:a16="http://schemas.microsoft.com/office/drawing/2014/main" id="{8D6666FB-53A0-4F78-870D-0758E87C8BD6}"/>
                          </a:ext>
                        </a:extLst>
                      </p:cNvPr>
                      <p:cNvSpPr>
                        <a:spLocks noRot="1" noChangeAspect="1" noMove="1" noResize="1" noEditPoints="1" noAdjustHandles="1" noChangeArrowheads="1" noChangeShapeType="1" noTextEdit="1"/>
                      </p:cNvSpPr>
                      <p:nvPr/>
                    </p:nvSpPr>
                    <p:spPr>
                      <a:xfrm>
                        <a:off x="6464710" y="1641750"/>
                        <a:ext cx="914400" cy="914400"/>
                      </a:xfrm>
                      <a:prstGeom prst="ellipse">
                        <a:avLst/>
                      </a:prstGeom>
                      <a:blipFill>
                        <a:blip r:embed="rId10"/>
                        <a:stretch>
                          <a:fillRect/>
                        </a:stretch>
                      </a:blipFill>
                      <a:ln w="38100">
                        <a:solidFill>
                          <a:schemeClr val="tx1"/>
                        </a:solidFill>
                      </a:ln>
                    </p:spPr>
                    <p:txBody>
                      <a:bodyPr/>
                      <a:lstStyle/>
                      <a:p>
                        <a:r>
                          <a:rPr lang="zh-CN" altLang="en-US">
                            <a:noFill/>
                          </a:rPr>
                          <a:t> </a:t>
                        </a:r>
                      </a:p>
                    </p:txBody>
                  </p:sp>
                </mc:Fallback>
              </mc:AlternateContent>
              <mc:AlternateContent xmlns:mc="http://schemas.openxmlformats.org/markup-compatibility/2006" xmlns:a14="http://schemas.microsoft.com/office/drawing/2010/main">
                <mc:Choice Requires="a14">
                  <p:sp>
                    <p:nvSpPr>
                      <p:cNvPr id="92" name="椭圆 91">
                        <a:extLst>
                          <a:ext uri="{FF2B5EF4-FFF2-40B4-BE49-F238E27FC236}">
                            <a16:creationId xmlns:a16="http://schemas.microsoft.com/office/drawing/2014/main" id="{BE9B1DE4-620D-4B4D-87E4-9EEDD39F51BE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6464710" y="2971800"/>
                        <a:ext cx="914400" cy="914400"/>
                      </a:xfrm>
                      <a:prstGeom prst="ellipse">
                        <a:avLst/>
                      </a:prstGeom>
                      <a:grpFill/>
                      <a:ln w="38100">
                        <a:solidFill>
                          <a:schemeClr val="tx1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14:m>
                          <m:oMathPara xmlns:m="http://schemas.openxmlformats.org/officeDocument/2006/math">
                            <m:oMathParaPr>
                              <m:jc m:val="centerGroup"/>
                            </m:oMathParaPr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altLang="zh-CN" sz="320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32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𝑧</m:t>
                                  </m:r>
                                </m:e>
                                <m:sub>
                                  <m:r>
                                    <a:rPr lang="en-US" altLang="zh-CN" sz="32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oMath>
                          </m:oMathPara>
                        </a14:m>
                        <a:endParaRPr lang="zh-CN" altLang="en-US" sz="3200" dirty="0">
                          <a:solidFill>
                            <a:schemeClr val="tx1"/>
                          </a:solidFill>
                          <a:ea typeface="微软雅黑" panose="020B0503020204020204" pitchFamily="34" charset="-122"/>
                        </a:endParaRPr>
                      </a:p>
                    </p:txBody>
                  </p:sp>
                </mc:Choice>
                <mc:Fallback xmlns="">
                  <p:sp>
                    <p:nvSpPr>
                      <p:cNvPr id="92" name="椭圆 91">
                        <a:extLst>
                          <a:ext uri="{FF2B5EF4-FFF2-40B4-BE49-F238E27FC236}">
                            <a16:creationId xmlns:a16="http://schemas.microsoft.com/office/drawing/2014/main" id="{BE9B1DE4-620D-4B4D-87E4-9EEDD39F51BE}"/>
                          </a:ext>
                        </a:extLst>
                      </p:cNvPr>
                      <p:cNvSpPr>
                        <a:spLocks noRot="1" noChangeAspect="1" noMove="1" noResize="1" noEditPoints="1" noAdjustHandles="1" noChangeArrowheads="1" noChangeShapeType="1" noTextEdit="1"/>
                      </p:cNvSpPr>
                      <p:nvPr/>
                    </p:nvSpPr>
                    <p:spPr>
                      <a:xfrm>
                        <a:off x="6464710" y="2971800"/>
                        <a:ext cx="914400" cy="914400"/>
                      </a:xfrm>
                      <a:prstGeom prst="ellipse">
                        <a:avLst/>
                      </a:prstGeom>
                      <a:blipFill>
                        <a:blip r:embed="rId11"/>
                        <a:stretch>
                          <a:fillRect/>
                        </a:stretch>
                      </a:blipFill>
                      <a:ln w="38100">
                        <a:solidFill>
                          <a:schemeClr val="tx1"/>
                        </a:solidFill>
                      </a:ln>
                    </p:spPr>
                    <p:txBody>
                      <a:bodyPr/>
                      <a:lstStyle/>
                      <a:p>
                        <a:r>
                          <a:rPr lang="zh-CN" altLang="en-US">
                            <a:noFill/>
                          </a:rPr>
                          <a:t> </a:t>
                        </a:r>
                      </a:p>
                    </p:txBody>
                  </p:sp>
                </mc:Fallback>
              </mc:AlternateContent>
              <mc:AlternateContent xmlns:mc="http://schemas.openxmlformats.org/markup-compatibility/2006" xmlns:a14="http://schemas.microsoft.com/office/drawing/2010/main">
                <mc:Choice Requires="a14">
                  <p:sp>
                    <p:nvSpPr>
                      <p:cNvPr id="93" name="椭圆 92">
                        <a:extLst>
                          <a:ext uri="{FF2B5EF4-FFF2-40B4-BE49-F238E27FC236}">
                            <a16:creationId xmlns:a16="http://schemas.microsoft.com/office/drawing/2014/main" id="{EF6A5B26-B49A-4F83-BA9A-E911CD33D9B4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6464710" y="4301850"/>
                        <a:ext cx="914400" cy="914400"/>
                      </a:xfrm>
                      <a:prstGeom prst="ellipse">
                        <a:avLst/>
                      </a:prstGeom>
                      <a:grpFill/>
                      <a:ln w="38100">
                        <a:solidFill>
                          <a:schemeClr val="tx1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14:m>
                          <m:oMathPara xmlns:m="http://schemas.openxmlformats.org/officeDocument/2006/math">
                            <m:oMathParaPr>
                              <m:jc m:val="centerGroup"/>
                            </m:oMathParaPr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altLang="zh-CN" sz="320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32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𝑧</m:t>
                                  </m:r>
                                </m:e>
                                <m:sub>
                                  <m:r>
                                    <a:rPr lang="en-US" altLang="zh-CN" sz="32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b>
                              </m:sSub>
                            </m:oMath>
                          </m:oMathPara>
                        </a14:m>
                        <a:endParaRPr lang="zh-CN" altLang="en-US" sz="3200" dirty="0">
                          <a:solidFill>
                            <a:schemeClr val="tx1"/>
                          </a:solidFill>
                          <a:ea typeface="微软雅黑" panose="020B0503020204020204" pitchFamily="34" charset="-122"/>
                        </a:endParaRPr>
                      </a:p>
                    </p:txBody>
                  </p:sp>
                </mc:Choice>
                <mc:Fallback xmlns="">
                  <p:sp>
                    <p:nvSpPr>
                      <p:cNvPr id="93" name="椭圆 92">
                        <a:extLst>
                          <a:ext uri="{FF2B5EF4-FFF2-40B4-BE49-F238E27FC236}">
                            <a16:creationId xmlns:a16="http://schemas.microsoft.com/office/drawing/2014/main" id="{EF6A5B26-B49A-4F83-BA9A-E911CD33D9B4}"/>
                          </a:ext>
                        </a:extLst>
                      </p:cNvPr>
                      <p:cNvSpPr>
                        <a:spLocks noRot="1" noChangeAspect="1" noMove="1" noResize="1" noEditPoints="1" noAdjustHandles="1" noChangeArrowheads="1" noChangeShapeType="1" noTextEdit="1"/>
                      </p:cNvSpPr>
                      <p:nvPr/>
                    </p:nvSpPr>
                    <p:spPr>
                      <a:xfrm>
                        <a:off x="6464710" y="4301850"/>
                        <a:ext cx="914400" cy="914400"/>
                      </a:xfrm>
                      <a:prstGeom prst="ellipse">
                        <a:avLst/>
                      </a:prstGeom>
                      <a:blipFill>
                        <a:blip r:embed="rId12"/>
                        <a:stretch>
                          <a:fillRect/>
                        </a:stretch>
                      </a:blipFill>
                      <a:ln w="38100">
                        <a:solidFill>
                          <a:schemeClr val="tx1"/>
                        </a:solidFill>
                      </a:ln>
                    </p:spPr>
                    <p:txBody>
                      <a:bodyPr/>
                      <a:lstStyle/>
                      <a:p>
                        <a:r>
                          <a:rPr lang="zh-CN" altLang="en-US">
                            <a:noFill/>
                          </a:rPr>
                          <a:t> </a:t>
                        </a:r>
                      </a:p>
                    </p:txBody>
                  </p:sp>
                </mc:Fallback>
              </mc:AlternateContent>
            </p:grpSp>
            <p:cxnSp>
              <p:nvCxnSpPr>
                <p:cNvPr id="94" name="直接箭头连接符 93">
                  <a:extLst>
                    <a:ext uri="{FF2B5EF4-FFF2-40B4-BE49-F238E27FC236}">
                      <a16:creationId xmlns:a16="http://schemas.microsoft.com/office/drawing/2014/main" id="{ACA944CD-4944-45ED-A348-B6E5C9B5A479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8324516" y="2065284"/>
                  <a:ext cx="373626" cy="0"/>
                </a:xfrm>
                <a:prstGeom prst="straightConnector1">
                  <a:avLst/>
                </a:prstGeom>
                <a:ln w="25400">
                  <a:solidFill>
                    <a:srgbClr val="002060"/>
                  </a:solidFill>
                  <a:tailEnd type="stealth" w="lg" len="lg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6" name="直接箭头连接符 95">
                  <a:extLst>
                    <a:ext uri="{FF2B5EF4-FFF2-40B4-BE49-F238E27FC236}">
                      <a16:creationId xmlns:a16="http://schemas.microsoft.com/office/drawing/2014/main" id="{3366727A-FBC6-4D97-912F-2055FFE76351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8349095" y="3395334"/>
                  <a:ext cx="373626" cy="0"/>
                </a:xfrm>
                <a:prstGeom prst="straightConnector1">
                  <a:avLst/>
                </a:prstGeom>
                <a:ln w="25400">
                  <a:solidFill>
                    <a:srgbClr val="002060"/>
                  </a:solidFill>
                  <a:tailEnd type="stealth" w="lg" len="lg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7" name="直接箭头连接符 96">
                  <a:extLst>
                    <a:ext uri="{FF2B5EF4-FFF2-40B4-BE49-F238E27FC236}">
                      <a16:creationId xmlns:a16="http://schemas.microsoft.com/office/drawing/2014/main" id="{F1275483-CA06-4A0D-AE11-34F481628E2E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8324516" y="4725384"/>
                  <a:ext cx="373626" cy="0"/>
                </a:xfrm>
                <a:prstGeom prst="straightConnector1">
                  <a:avLst/>
                </a:prstGeom>
                <a:ln w="25400">
                  <a:solidFill>
                    <a:srgbClr val="002060"/>
                  </a:solidFill>
                  <a:tailEnd type="stealth" w="lg" len="lg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grpSp>
              <p:nvGrpSpPr>
                <p:cNvPr id="106" name="组合 105">
                  <a:extLst>
                    <a:ext uri="{FF2B5EF4-FFF2-40B4-BE49-F238E27FC236}">
                      <a16:creationId xmlns:a16="http://schemas.microsoft.com/office/drawing/2014/main" id="{1EA0C4ED-A64E-47CB-955F-0DF4047FA37B}"/>
                    </a:ext>
                  </a:extLst>
                </p:cNvPr>
                <p:cNvGrpSpPr/>
                <p:nvPr/>
              </p:nvGrpSpPr>
              <p:grpSpPr>
                <a:xfrm>
                  <a:off x="8747300" y="1608084"/>
                  <a:ext cx="2577949" cy="3529903"/>
                  <a:chOff x="8740873" y="1651584"/>
                  <a:chExt cx="2577949" cy="3529903"/>
                </a:xfrm>
              </p:grpSpPr>
              <mc:AlternateContent xmlns:mc="http://schemas.openxmlformats.org/markup-compatibility/2006" xmlns:a14="http://schemas.microsoft.com/office/drawing/2010/main">
                <mc:Choice Requires="a14">
                  <p:sp>
                    <p:nvSpPr>
                      <p:cNvPr id="98" name="文本框 97">
                        <a:extLst>
                          <a:ext uri="{FF2B5EF4-FFF2-40B4-BE49-F238E27FC236}">
                            <a16:creationId xmlns:a16="http://schemas.microsoft.com/office/drawing/2014/main" id="{19621B68-E5B1-4CD1-BFDF-93431FE2CB04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8791893" y="1651584"/>
                        <a:ext cx="2387384" cy="834011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none" lIns="0" tIns="0" rIns="0" bIns="0" rtlCol="0">
                        <a:spAutoFit/>
                      </a:bodyPr>
                      <a:lstStyle/>
                      <a:p>
                        <a:pPr/>
                        <a14:m>
                          <m:oMathPara xmlns:m="http://schemas.openxmlformats.org/officeDocument/2006/math">
                            <m:oMathParaPr>
                              <m:jc m:val="centerGroup"/>
                            </m:oMathParaPr>
                            <m:oMath xmlns:m="http://schemas.openxmlformats.org/officeDocument/2006/math">
                              <m:f>
                                <m:fPr>
                                  <m:ctrlPr>
                                    <a:rPr lang="en-US" altLang="zh-CN" sz="28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p>
                                    <m:sSupPr>
                                      <m:ctrlPr>
                                        <a:rPr lang="en-US" altLang="zh-CN" sz="28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altLang="zh-CN" sz="2800" i="1">
                                          <a:latin typeface="Cambria Math" panose="02040503050406030204" pitchFamily="18" charset="0"/>
                                        </a:rPr>
                                        <m:t>𝑒</m:t>
                                      </m:r>
                                    </m:e>
                                    <m:sup>
                                      <m:sSub>
                                        <m:sSubPr>
                                          <m:ctrlPr>
                                            <a:rPr lang="en-US" altLang="zh-CN" sz="28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altLang="zh-CN" sz="2800" i="1">
                                              <a:latin typeface="Cambria Math" panose="02040503050406030204" pitchFamily="18" charset="0"/>
                                            </a:rPr>
                                            <m:t>𝑧</m:t>
                                          </m:r>
                                        </m:e>
                                        <m:sub>
                                          <m:r>
                                            <a:rPr lang="en-US" altLang="zh-CN" sz="2800" i="1">
                                              <a:latin typeface="Cambria Math" panose="02040503050406030204" pitchFamily="18" charset="0"/>
                                            </a:rPr>
                                            <m:t>1</m:t>
                                          </m:r>
                                        </m:sub>
                                      </m:sSub>
                                    </m:sup>
                                  </m:sSup>
                                </m:num>
                                <m:den>
                                  <m:sSup>
                                    <m:sSupPr>
                                      <m:ctrlPr>
                                        <a:rPr lang="en-US" altLang="zh-CN" sz="28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altLang="zh-CN" sz="2800" i="1">
                                          <a:latin typeface="Cambria Math" panose="02040503050406030204" pitchFamily="18" charset="0"/>
                                        </a:rPr>
                                        <m:t>𝑒</m:t>
                                      </m:r>
                                    </m:e>
                                    <m:sup>
                                      <m:sSub>
                                        <m:sSubPr>
                                          <m:ctrlPr>
                                            <a:rPr lang="en-US" altLang="zh-CN" sz="28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altLang="zh-CN" sz="2800" i="1">
                                              <a:latin typeface="Cambria Math" panose="02040503050406030204" pitchFamily="18" charset="0"/>
                                            </a:rPr>
                                            <m:t>𝑧</m:t>
                                          </m:r>
                                        </m:e>
                                        <m:sub>
                                          <m:r>
                                            <a:rPr lang="en-US" altLang="zh-CN" sz="2800" i="1">
                                              <a:latin typeface="Cambria Math" panose="02040503050406030204" pitchFamily="18" charset="0"/>
                                            </a:rPr>
                                            <m:t>1</m:t>
                                          </m:r>
                                        </m:sub>
                                      </m:sSub>
                                    </m:sup>
                                  </m:sSup>
                                  <m:r>
                                    <a:rPr lang="en-US" altLang="zh-CN" sz="2800" i="1"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sSup>
                                    <m:sSupPr>
                                      <m:ctrlPr>
                                        <a:rPr lang="en-US" altLang="zh-CN" sz="28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altLang="zh-CN" sz="2800" i="1">
                                          <a:latin typeface="Cambria Math" panose="02040503050406030204" pitchFamily="18" charset="0"/>
                                        </a:rPr>
                                        <m:t>𝑒</m:t>
                                      </m:r>
                                    </m:e>
                                    <m:sup>
                                      <m:sSub>
                                        <m:sSubPr>
                                          <m:ctrlPr>
                                            <a:rPr lang="en-US" altLang="zh-CN" sz="28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altLang="zh-CN" sz="2800" i="1">
                                              <a:latin typeface="Cambria Math" panose="02040503050406030204" pitchFamily="18" charset="0"/>
                                            </a:rPr>
                                            <m:t>𝑧</m:t>
                                          </m:r>
                                        </m:e>
                                        <m:sub>
                                          <m:r>
                                            <a:rPr lang="en-US" altLang="zh-CN" sz="2800" i="1">
                                              <a:latin typeface="Cambria Math" panose="02040503050406030204" pitchFamily="18" charset="0"/>
                                            </a:rPr>
                                            <m:t>2</m:t>
                                          </m:r>
                                        </m:sub>
                                      </m:sSub>
                                    </m:sup>
                                  </m:sSup>
                                  <m:r>
                                    <a:rPr lang="en-US" altLang="zh-CN" sz="2800" i="1"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sSup>
                                    <m:sSupPr>
                                      <m:ctrlPr>
                                        <a:rPr lang="en-US" altLang="zh-CN" sz="28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altLang="zh-CN" sz="2800" i="1">
                                          <a:latin typeface="Cambria Math" panose="02040503050406030204" pitchFamily="18" charset="0"/>
                                        </a:rPr>
                                        <m:t>𝑒</m:t>
                                      </m:r>
                                    </m:e>
                                    <m:sup>
                                      <m:sSub>
                                        <m:sSubPr>
                                          <m:ctrlPr>
                                            <a:rPr lang="en-US" altLang="zh-CN" sz="28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altLang="zh-CN" sz="2800" i="1">
                                              <a:latin typeface="Cambria Math" panose="02040503050406030204" pitchFamily="18" charset="0"/>
                                            </a:rPr>
                                            <m:t>𝑧</m:t>
                                          </m:r>
                                        </m:e>
                                        <m:sub>
                                          <m:r>
                                            <a:rPr lang="en-US" altLang="zh-CN" sz="2800" i="1">
                                              <a:latin typeface="Cambria Math" panose="02040503050406030204" pitchFamily="18" charset="0"/>
                                            </a:rPr>
                                            <m:t>3</m:t>
                                          </m:r>
                                        </m:sub>
                                      </m:sSub>
                                    </m:sup>
                                  </m:sSup>
                                </m:den>
                              </m:f>
                            </m:oMath>
                          </m:oMathPara>
                        </a14:m>
                        <a:endParaRPr lang="zh-CN" altLang="en-US" sz="2800" dirty="0">
                          <a:ea typeface="微软雅黑" panose="020B0503020204020204" pitchFamily="34" charset="-122"/>
                        </a:endParaRPr>
                      </a:p>
                    </p:txBody>
                  </p:sp>
                </mc:Choice>
                <mc:Fallback xmlns="">
                  <p:sp>
                    <p:nvSpPr>
                      <p:cNvPr id="98" name="文本框 97">
                        <a:extLst>
                          <a:ext uri="{FF2B5EF4-FFF2-40B4-BE49-F238E27FC236}">
                            <a16:creationId xmlns:a16="http://schemas.microsoft.com/office/drawing/2014/main" id="{19621B68-E5B1-4CD1-BFDF-93431FE2CB04}"/>
                          </a:ext>
                        </a:extLst>
                      </p:cNvPr>
                      <p:cNvSpPr txBox="1">
                        <a:spLocks noRot="1" noChangeAspect="1" noMove="1" noResize="1" noEditPoints="1" noAdjustHandles="1" noChangeArrowheads="1" noChangeShapeType="1" noTextEdit="1"/>
                      </p:cNvSpPr>
                      <p:nvPr/>
                    </p:nvSpPr>
                    <p:spPr>
                      <a:xfrm>
                        <a:off x="8791893" y="1651584"/>
                        <a:ext cx="2387384" cy="834011"/>
                      </a:xfrm>
                      <a:prstGeom prst="rect">
                        <a:avLst/>
                      </a:prstGeom>
                      <a:blipFill>
                        <a:blip r:embed="rId13"/>
                        <a:stretch>
                          <a:fillRect/>
                        </a:stretch>
                      </a:blipFill>
                    </p:spPr>
                    <p:txBody>
                      <a:bodyPr/>
                      <a:lstStyle/>
                      <a:p>
                        <a:r>
                          <a:rPr lang="zh-CN" altLang="en-US">
                            <a:noFill/>
                          </a:rPr>
                          <a:t> </a:t>
                        </a:r>
                      </a:p>
                    </p:txBody>
                  </p:sp>
                </mc:Fallback>
              </mc:AlternateContent>
              <mc:AlternateContent xmlns:mc="http://schemas.openxmlformats.org/markup-compatibility/2006" xmlns:a14="http://schemas.microsoft.com/office/drawing/2010/main">
                <mc:Choice Requires="a14">
                  <p:sp>
                    <p:nvSpPr>
                      <p:cNvPr id="100" name="矩形 99">
                        <a:extLst>
                          <a:ext uri="{FF2B5EF4-FFF2-40B4-BE49-F238E27FC236}">
                            <a16:creationId xmlns:a16="http://schemas.microsoft.com/office/drawing/2014/main" id="{9ED61309-35EB-46FE-B4FC-06F4F55F4C1E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8740873" y="2927110"/>
                        <a:ext cx="2572051" cy="926344"/>
                      </a:xfrm>
                      <a:prstGeom prst="rect">
                        <a:avLst/>
                      </a:prstGeom>
                    </p:spPr>
                    <p:txBody>
                      <a:bodyPr wrap="none">
                        <a:spAutoFit/>
                      </a:bodyPr>
                      <a:lstStyle/>
                      <a:p>
                        <a:pPr/>
                        <a14:m>
                          <m:oMathPara xmlns:m="http://schemas.openxmlformats.org/officeDocument/2006/math">
                            <m:oMathParaPr>
                              <m:jc m:val="centerGroup"/>
                            </m:oMathParaPr>
                            <m:oMath xmlns:m="http://schemas.openxmlformats.org/officeDocument/2006/math">
                              <m:f>
                                <m:fPr>
                                  <m:ctrlPr>
                                    <a:rPr lang="en-US" altLang="zh-CN" sz="28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p>
                                    <m:sSupPr>
                                      <m:ctrlPr>
                                        <a:rPr lang="en-US" altLang="zh-CN" sz="28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altLang="zh-CN" sz="2800" i="1">
                                          <a:latin typeface="Cambria Math" panose="02040503050406030204" pitchFamily="18" charset="0"/>
                                        </a:rPr>
                                        <m:t>𝑒</m:t>
                                      </m:r>
                                    </m:e>
                                    <m:sup>
                                      <m:sSub>
                                        <m:sSubPr>
                                          <m:ctrlPr>
                                            <a:rPr lang="en-US" altLang="zh-CN" sz="280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altLang="zh-CN" sz="2800" i="1">
                                              <a:latin typeface="Cambria Math" panose="02040503050406030204" pitchFamily="18" charset="0"/>
                                            </a:rPr>
                                            <m:t>𝑧</m:t>
                                          </m:r>
                                        </m:e>
                                        <m:sub>
                                          <m:r>
                                            <a:rPr lang="en-US" altLang="zh-CN" sz="2800" b="0" i="1" smtClean="0">
                                              <a:latin typeface="Cambria Math" panose="02040503050406030204" pitchFamily="18" charset="0"/>
                                            </a:rPr>
                                            <m:t>2</m:t>
                                          </m:r>
                                        </m:sub>
                                      </m:sSub>
                                    </m:sup>
                                  </m:sSup>
                                </m:num>
                                <m:den>
                                  <m:sSup>
                                    <m:sSupPr>
                                      <m:ctrlPr>
                                        <a:rPr lang="en-US" altLang="zh-CN" sz="28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altLang="zh-CN" sz="2800" i="1">
                                          <a:latin typeface="Cambria Math" panose="02040503050406030204" pitchFamily="18" charset="0"/>
                                        </a:rPr>
                                        <m:t>𝑒</m:t>
                                      </m:r>
                                    </m:e>
                                    <m:sup>
                                      <m:sSub>
                                        <m:sSubPr>
                                          <m:ctrlPr>
                                            <a:rPr lang="en-US" altLang="zh-CN" sz="28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altLang="zh-CN" sz="2800" i="1">
                                              <a:latin typeface="Cambria Math" panose="02040503050406030204" pitchFamily="18" charset="0"/>
                                            </a:rPr>
                                            <m:t>𝑧</m:t>
                                          </m:r>
                                        </m:e>
                                        <m:sub>
                                          <m:r>
                                            <a:rPr lang="en-US" altLang="zh-CN" sz="2800" i="1">
                                              <a:latin typeface="Cambria Math" panose="02040503050406030204" pitchFamily="18" charset="0"/>
                                            </a:rPr>
                                            <m:t>1</m:t>
                                          </m:r>
                                        </m:sub>
                                      </m:sSub>
                                    </m:sup>
                                  </m:sSup>
                                  <m:r>
                                    <a:rPr lang="en-US" altLang="zh-CN" sz="2800" i="1"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sSup>
                                    <m:sSupPr>
                                      <m:ctrlPr>
                                        <a:rPr lang="en-US" altLang="zh-CN" sz="28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altLang="zh-CN" sz="2800" i="1">
                                          <a:latin typeface="Cambria Math" panose="02040503050406030204" pitchFamily="18" charset="0"/>
                                        </a:rPr>
                                        <m:t>𝑒</m:t>
                                      </m:r>
                                    </m:e>
                                    <m:sup>
                                      <m:sSub>
                                        <m:sSubPr>
                                          <m:ctrlPr>
                                            <a:rPr lang="en-US" altLang="zh-CN" sz="28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altLang="zh-CN" sz="2800" i="1">
                                              <a:latin typeface="Cambria Math" panose="02040503050406030204" pitchFamily="18" charset="0"/>
                                            </a:rPr>
                                            <m:t>𝑧</m:t>
                                          </m:r>
                                        </m:e>
                                        <m:sub>
                                          <m:r>
                                            <a:rPr lang="en-US" altLang="zh-CN" sz="2800" i="1">
                                              <a:latin typeface="Cambria Math" panose="02040503050406030204" pitchFamily="18" charset="0"/>
                                            </a:rPr>
                                            <m:t>2</m:t>
                                          </m:r>
                                        </m:sub>
                                      </m:sSub>
                                    </m:sup>
                                  </m:sSup>
                                  <m:r>
                                    <a:rPr lang="en-US" altLang="zh-CN" sz="2800" i="1"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sSup>
                                    <m:sSupPr>
                                      <m:ctrlPr>
                                        <a:rPr lang="en-US" altLang="zh-CN" sz="28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altLang="zh-CN" sz="2800" i="1">
                                          <a:latin typeface="Cambria Math" panose="02040503050406030204" pitchFamily="18" charset="0"/>
                                        </a:rPr>
                                        <m:t>𝑒</m:t>
                                      </m:r>
                                    </m:e>
                                    <m:sup>
                                      <m:sSub>
                                        <m:sSubPr>
                                          <m:ctrlPr>
                                            <a:rPr lang="en-US" altLang="zh-CN" sz="28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altLang="zh-CN" sz="2800" i="1">
                                              <a:latin typeface="Cambria Math" panose="02040503050406030204" pitchFamily="18" charset="0"/>
                                            </a:rPr>
                                            <m:t>𝑧</m:t>
                                          </m:r>
                                        </m:e>
                                        <m:sub>
                                          <m:r>
                                            <a:rPr lang="en-US" altLang="zh-CN" sz="2800" i="1">
                                              <a:latin typeface="Cambria Math" panose="02040503050406030204" pitchFamily="18" charset="0"/>
                                            </a:rPr>
                                            <m:t>3</m:t>
                                          </m:r>
                                        </m:sub>
                                      </m:sSub>
                                    </m:sup>
                                  </m:sSup>
                                </m:den>
                              </m:f>
                            </m:oMath>
                          </m:oMathPara>
                        </a14:m>
                        <a:endParaRPr lang="zh-CN" altLang="en-US" sz="2800" dirty="0">
                          <a:ea typeface="微软雅黑" panose="020B0503020204020204" pitchFamily="34" charset="-122"/>
                        </a:endParaRPr>
                      </a:p>
                    </p:txBody>
                  </p:sp>
                </mc:Choice>
                <mc:Fallback xmlns="">
                  <p:sp>
                    <p:nvSpPr>
                      <p:cNvPr id="100" name="矩形 99">
                        <a:extLst>
                          <a:ext uri="{FF2B5EF4-FFF2-40B4-BE49-F238E27FC236}">
                            <a16:creationId xmlns:a16="http://schemas.microsoft.com/office/drawing/2014/main" id="{9ED61309-35EB-46FE-B4FC-06F4F55F4C1E}"/>
                          </a:ext>
                        </a:extLst>
                      </p:cNvPr>
                      <p:cNvSpPr>
                        <a:spLocks noRot="1" noChangeAspect="1" noMove="1" noResize="1" noEditPoints="1" noAdjustHandles="1" noChangeArrowheads="1" noChangeShapeType="1" noTextEdit="1"/>
                      </p:cNvSpPr>
                      <p:nvPr/>
                    </p:nvSpPr>
                    <p:spPr>
                      <a:xfrm>
                        <a:off x="8740873" y="2927110"/>
                        <a:ext cx="2572051" cy="926344"/>
                      </a:xfrm>
                      <a:prstGeom prst="rect">
                        <a:avLst/>
                      </a:prstGeom>
                      <a:blipFill>
                        <a:blip r:embed="rId14"/>
                        <a:stretch>
                          <a:fillRect/>
                        </a:stretch>
                      </a:blipFill>
                    </p:spPr>
                    <p:txBody>
                      <a:bodyPr/>
                      <a:lstStyle/>
                      <a:p>
                        <a:r>
                          <a:rPr lang="zh-CN" altLang="en-US">
                            <a:noFill/>
                          </a:rPr>
                          <a:t> </a:t>
                        </a:r>
                      </a:p>
                    </p:txBody>
                  </p:sp>
                </mc:Fallback>
              </mc:AlternateContent>
              <mc:AlternateContent xmlns:mc="http://schemas.openxmlformats.org/markup-compatibility/2006" xmlns:a14="http://schemas.microsoft.com/office/drawing/2010/main">
                <mc:Choice Requires="a14">
                  <p:sp>
                    <p:nvSpPr>
                      <p:cNvPr id="101" name="矩形 100">
                        <a:extLst>
                          <a:ext uri="{FF2B5EF4-FFF2-40B4-BE49-F238E27FC236}">
                            <a16:creationId xmlns:a16="http://schemas.microsoft.com/office/drawing/2014/main" id="{7C211A94-3ED3-4439-BF87-769F99869E24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8746771" y="4255143"/>
                        <a:ext cx="2572051" cy="926344"/>
                      </a:xfrm>
                      <a:prstGeom prst="rect">
                        <a:avLst/>
                      </a:prstGeom>
                    </p:spPr>
                    <p:txBody>
                      <a:bodyPr wrap="none">
                        <a:spAutoFit/>
                      </a:bodyPr>
                      <a:lstStyle/>
                      <a:p>
                        <a:pPr/>
                        <a14:m>
                          <m:oMathPara xmlns:m="http://schemas.openxmlformats.org/officeDocument/2006/math">
                            <m:oMathParaPr>
                              <m:jc m:val="centerGroup"/>
                            </m:oMathParaPr>
                            <m:oMath xmlns:m="http://schemas.openxmlformats.org/officeDocument/2006/math">
                              <m:f>
                                <m:fPr>
                                  <m:ctrlPr>
                                    <a:rPr lang="en-US" altLang="zh-CN" sz="28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p>
                                    <m:sSupPr>
                                      <m:ctrlPr>
                                        <a:rPr lang="en-US" altLang="zh-CN" sz="28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altLang="zh-CN" sz="2800" i="1">
                                          <a:latin typeface="Cambria Math" panose="02040503050406030204" pitchFamily="18" charset="0"/>
                                        </a:rPr>
                                        <m:t>𝑒</m:t>
                                      </m:r>
                                    </m:e>
                                    <m:sup>
                                      <m:sSub>
                                        <m:sSubPr>
                                          <m:ctrlPr>
                                            <a:rPr lang="en-US" altLang="zh-CN" sz="28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altLang="zh-CN" sz="2800" i="1">
                                              <a:latin typeface="Cambria Math" panose="02040503050406030204" pitchFamily="18" charset="0"/>
                                            </a:rPr>
                                            <m:t>𝑧</m:t>
                                          </m:r>
                                        </m:e>
                                        <m:sub>
                                          <m:r>
                                            <a:rPr lang="en-US" altLang="zh-CN" sz="2800" b="0" i="1" smtClean="0">
                                              <a:latin typeface="Cambria Math" panose="02040503050406030204" pitchFamily="18" charset="0"/>
                                            </a:rPr>
                                            <m:t>3</m:t>
                                          </m:r>
                                        </m:sub>
                                      </m:sSub>
                                    </m:sup>
                                  </m:sSup>
                                </m:num>
                                <m:den>
                                  <m:sSup>
                                    <m:sSupPr>
                                      <m:ctrlPr>
                                        <a:rPr lang="en-US" altLang="zh-CN" sz="28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altLang="zh-CN" sz="2800" i="1">
                                          <a:latin typeface="Cambria Math" panose="02040503050406030204" pitchFamily="18" charset="0"/>
                                        </a:rPr>
                                        <m:t>𝑒</m:t>
                                      </m:r>
                                    </m:e>
                                    <m:sup>
                                      <m:sSub>
                                        <m:sSubPr>
                                          <m:ctrlPr>
                                            <a:rPr lang="en-US" altLang="zh-CN" sz="28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altLang="zh-CN" sz="2800" i="1">
                                              <a:latin typeface="Cambria Math" panose="02040503050406030204" pitchFamily="18" charset="0"/>
                                            </a:rPr>
                                            <m:t>𝑧</m:t>
                                          </m:r>
                                        </m:e>
                                        <m:sub>
                                          <m:r>
                                            <a:rPr lang="en-US" altLang="zh-CN" sz="2800" i="1">
                                              <a:latin typeface="Cambria Math" panose="02040503050406030204" pitchFamily="18" charset="0"/>
                                            </a:rPr>
                                            <m:t>1</m:t>
                                          </m:r>
                                        </m:sub>
                                      </m:sSub>
                                    </m:sup>
                                  </m:sSup>
                                  <m:r>
                                    <a:rPr lang="en-US" altLang="zh-CN" sz="2800" i="1"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sSup>
                                    <m:sSupPr>
                                      <m:ctrlPr>
                                        <a:rPr lang="en-US" altLang="zh-CN" sz="28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altLang="zh-CN" sz="2800" i="1">
                                          <a:latin typeface="Cambria Math" panose="02040503050406030204" pitchFamily="18" charset="0"/>
                                        </a:rPr>
                                        <m:t>𝑒</m:t>
                                      </m:r>
                                    </m:e>
                                    <m:sup>
                                      <m:sSub>
                                        <m:sSubPr>
                                          <m:ctrlPr>
                                            <a:rPr lang="en-US" altLang="zh-CN" sz="28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altLang="zh-CN" sz="2800" i="1">
                                              <a:latin typeface="Cambria Math" panose="02040503050406030204" pitchFamily="18" charset="0"/>
                                            </a:rPr>
                                            <m:t>𝑧</m:t>
                                          </m:r>
                                        </m:e>
                                        <m:sub>
                                          <m:r>
                                            <a:rPr lang="en-US" altLang="zh-CN" sz="2800" i="1">
                                              <a:latin typeface="Cambria Math" panose="02040503050406030204" pitchFamily="18" charset="0"/>
                                            </a:rPr>
                                            <m:t>2</m:t>
                                          </m:r>
                                        </m:sub>
                                      </m:sSub>
                                    </m:sup>
                                  </m:sSup>
                                  <m:r>
                                    <a:rPr lang="en-US" altLang="zh-CN" sz="2800" i="1"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sSup>
                                    <m:sSupPr>
                                      <m:ctrlPr>
                                        <a:rPr lang="en-US" altLang="zh-CN" sz="28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altLang="zh-CN" sz="2800" i="1">
                                          <a:latin typeface="Cambria Math" panose="02040503050406030204" pitchFamily="18" charset="0"/>
                                        </a:rPr>
                                        <m:t>𝑒</m:t>
                                      </m:r>
                                    </m:e>
                                    <m:sup>
                                      <m:sSub>
                                        <m:sSubPr>
                                          <m:ctrlPr>
                                            <a:rPr lang="en-US" altLang="zh-CN" sz="28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altLang="zh-CN" sz="2800" i="1">
                                              <a:latin typeface="Cambria Math" panose="02040503050406030204" pitchFamily="18" charset="0"/>
                                            </a:rPr>
                                            <m:t>𝑧</m:t>
                                          </m:r>
                                        </m:e>
                                        <m:sub>
                                          <m:r>
                                            <a:rPr lang="en-US" altLang="zh-CN" sz="2800" i="1">
                                              <a:latin typeface="Cambria Math" panose="02040503050406030204" pitchFamily="18" charset="0"/>
                                            </a:rPr>
                                            <m:t>3</m:t>
                                          </m:r>
                                        </m:sub>
                                      </m:sSub>
                                    </m:sup>
                                  </m:sSup>
                                </m:den>
                              </m:f>
                            </m:oMath>
                          </m:oMathPara>
                        </a14:m>
                        <a:endParaRPr lang="zh-CN" altLang="en-US" sz="2800" dirty="0">
                          <a:ea typeface="微软雅黑" panose="020B0503020204020204" pitchFamily="34" charset="-122"/>
                        </a:endParaRPr>
                      </a:p>
                    </p:txBody>
                  </p:sp>
                </mc:Choice>
                <mc:Fallback xmlns="">
                  <p:sp>
                    <p:nvSpPr>
                      <p:cNvPr id="101" name="矩形 100">
                        <a:extLst>
                          <a:ext uri="{FF2B5EF4-FFF2-40B4-BE49-F238E27FC236}">
                            <a16:creationId xmlns:a16="http://schemas.microsoft.com/office/drawing/2014/main" id="{7C211A94-3ED3-4439-BF87-769F99869E24}"/>
                          </a:ext>
                        </a:extLst>
                      </p:cNvPr>
                      <p:cNvSpPr>
                        <a:spLocks noRot="1" noChangeAspect="1" noMove="1" noResize="1" noEditPoints="1" noAdjustHandles="1" noChangeArrowheads="1" noChangeShapeType="1" noTextEdit="1"/>
                      </p:cNvSpPr>
                      <p:nvPr/>
                    </p:nvSpPr>
                    <p:spPr>
                      <a:xfrm>
                        <a:off x="8746771" y="4255143"/>
                        <a:ext cx="2572051" cy="926344"/>
                      </a:xfrm>
                      <a:prstGeom prst="rect">
                        <a:avLst/>
                      </a:prstGeom>
                      <a:blipFill>
                        <a:blip r:embed="rId15"/>
                        <a:stretch>
                          <a:fillRect/>
                        </a:stretch>
                      </a:blipFill>
                    </p:spPr>
                    <p:txBody>
                      <a:bodyPr/>
                      <a:lstStyle/>
                      <a:p>
                        <a:r>
                          <a:rPr lang="zh-CN" altLang="en-US">
                            <a:noFill/>
                          </a:rPr>
                          <a:t> </a:t>
                        </a:r>
                      </a:p>
                    </p:txBody>
                  </p:sp>
                </mc:Fallback>
              </mc:AlternateContent>
            </p:grpSp>
          </p:grpSp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6" name="圆角矩形标注 12">
                  <a:extLst>
                    <a:ext uri="{FF2B5EF4-FFF2-40B4-BE49-F238E27FC236}">
                      <a16:creationId xmlns:a16="http://schemas.microsoft.com/office/drawing/2014/main" id="{32CA2FD1-67A3-429B-AED7-F9B3D8C73AFB}"/>
                    </a:ext>
                  </a:extLst>
                </p:cNvPr>
                <p:cNvSpPr/>
                <p:nvPr/>
              </p:nvSpPr>
              <p:spPr>
                <a:xfrm>
                  <a:off x="5421746" y="5640145"/>
                  <a:ext cx="6305753" cy="1113746"/>
                </a:xfrm>
                <a:prstGeom prst="wedgeRoundRectCallout">
                  <a:avLst>
                    <a:gd name="adj1" fmla="val 11019"/>
                    <a:gd name="adj2" fmla="val -63309"/>
                    <a:gd name="adj3" fmla="val 16667"/>
                  </a:avLst>
                </a:prstGeom>
                <a:solidFill>
                  <a:srgbClr val="FFFF94"/>
                </a:solidFill>
                <a:ln w="28575">
                  <a:noFill/>
                </a:ln>
              </p:spPr>
              <p:style>
                <a:lnRef idx="1">
                  <a:schemeClr val="accent3"/>
                </a:lnRef>
                <a:fillRef idx="2">
                  <a:schemeClr val="accent3"/>
                </a:fillRef>
                <a:effectRef idx="1">
                  <a:schemeClr val="accent3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r>
                    <a:rPr lang="zh-CN" altLang="en-US" sz="2400" b="1" dirty="0">
                      <a:solidFill>
                        <a:srgbClr val="FF0000"/>
                      </a:solidFill>
                      <a:ea typeface="微软雅黑" panose="020B0503020204020204" pitchFamily="34" charset="-122"/>
                    </a:rPr>
                    <a:t>这一项冗余，可以表示为</a:t>
                  </a:r>
                  <a:r>
                    <a:rPr lang="en-US" sz="2400" b="1" dirty="0">
                      <a:solidFill>
                        <a:srgbClr val="FF0000"/>
                      </a:solidFill>
                    </a:rPr>
                    <a:t> </a:t>
                  </a:r>
                  <a:endParaRPr lang="en-US" altLang="zh-CN" sz="2400" b="1" i="0" dirty="0">
                    <a:solidFill>
                      <a:srgbClr val="FF0000"/>
                    </a:solidFill>
                    <a:latin typeface="Cambria Math" panose="02040503050406030204" pitchFamily="18" charset="0"/>
                    <a:ea typeface="微软雅黑" panose="020B0503020204020204" pitchFamily="34" charset="-122"/>
                  </a:endParaRPr>
                </a:p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altLang="zh-CN" sz="2400" b="0" i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en-US" altLang="zh-CN" sz="2400" b="1" i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f>
                          <m:fPr>
                            <m:ctrlPr>
                              <a:rPr lang="en-US" altLang="zh-CN" sz="2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sSup>
                              <m:sSupPr>
                                <m:ctrlPr>
                                  <a:rPr lang="en-US" altLang="zh-CN" sz="2400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altLang="zh-CN" sz="2400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𝑒</m:t>
                                </m:r>
                              </m:e>
                              <m:sup>
                                <m:sSub>
                                  <m:sSubPr>
                                    <m:ctrlPr>
                                      <a:rPr lang="en-US" altLang="zh-CN" sz="2400" i="1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sz="2400" i="1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𝑧</m:t>
                                    </m:r>
                                  </m:e>
                                  <m:sub>
                                    <m:r>
                                      <a:rPr lang="en-US" altLang="zh-CN" sz="2400" i="1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sup>
                            </m:sSup>
                          </m:num>
                          <m:den>
                            <m:sSup>
                              <m:sSupPr>
                                <m:ctrlPr>
                                  <a:rPr lang="en-US" altLang="zh-CN" sz="2400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altLang="zh-CN" sz="2400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𝑒</m:t>
                                </m:r>
                              </m:e>
                              <m:sup>
                                <m:sSub>
                                  <m:sSubPr>
                                    <m:ctrlPr>
                                      <a:rPr lang="en-US" altLang="zh-CN" sz="2400" i="1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sz="2400" i="1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𝑧</m:t>
                                    </m:r>
                                  </m:e>
                                  <m:sub>
                                    <m:r>
                                      <a:rPr lang="en-US" altLang="zh-CN" sz="2400" i="1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sup>
                            </m:sSup>
                            <m:r>
                              <a:rPr lang="en-US" altLang="zh-CN" sz="2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+</m:t>
                            </m:r>
                            <m:sSup>
                              <m:sSupPr>
                                <m:ctrlPr>
                                  <a:rPr lang="en-US" altLang="zh-CN" sz="2400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altLang="zh-CN" sz="2400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𝑒</m:t>
                                </m:r>
                              </m:e>
                              <m:sup>
                                <m:sSub>
                                  <m:sSubPr>
                                    <m:ctrlPr>
                                      <a:rPr lang="en-US" altLang="zh-CN" sz="2400" i="1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sz="2400" i="1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𝑧</m:t>
                                    </m:r>
                                  </m:e>
                                  <m:sub>
                                    <m:r>
                                      <a:rPr lang="en-US" altLang="zh-CN" sz="2400" i="1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sup>
                            </m:sSup>
                            <m:r>
                              <a:rPr lang="en-US" altLang="zh-CN" sz="2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+</m:t>
                            </m:r>
                            <m:sSup>
                              <m:sSupPr>
                                <m:ctrlPr>
                                  <a:rPr lang="en-US" altLang="zh-CN" sz="2400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altLang="zh-CN" sz="2400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𝑒</m:t>
                                </m:r>
                              </m:e>
                              <m:sup>
                                <m:sSub>
                                  <m:sSubPr>
                                    <m:ctrlPr>
                                      <a:rPr lang="en-US" altLang="zh-CN" sz="2400" i="1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sz="2400" i="1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𝑧</m:t>
                                    </m:r>
                                  </m:e>
                                  <m:sub>
                                    <m:r>
                                      <a:rPr lang="en-US" altLang="zh-CN" sz="2400" i="1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sub>
                                </m:sSub>
                              </m:sup>
                            </m:sSup>
                          </m:den>
                        </m:f>
                        <m:r>
                          <a:rPr lang="en-US" altLang="zh-CN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f>
                          <m:fPr>
                            <m:ctrlPr>
                              <a:rPr lang="en-US" altLang="zh-CN" sz="2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sSup>
                              <m:sSupPr>
                                <m:ctrlPr>
                                  <a:rPr lang="en-US" altLang="zh-CN" sz="2400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altLang="zh-CN" sz="2400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𝑒</m:t>
                                </m:r>
                              </m:e>
                              <m:sup>
                                <m:sSub>
                                  <m:sSubPr>
                                    <m:ctrlPr>
                                      <a:rPr lang="en-US" altLang="zh-CN" sz="2400" i="1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sz="2400" i="1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𝑧</m:t>
                                    </m:r>
                                  </m:e>
                                  <m:sub>
                                    <m:r>
                                      <a:rPr lang="en-US" altLang="zh-CN" sz="2400" b="0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sup>
                            </m:sSup>
                          </m:num>
                          <m:den>
                            <m:sSup>
                              <m:sSupPr>
                                <m:ctrlPr>
                                  <a:rPr lang="en-US" altLang="zh-CN" sz="2400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altLang="zh-CN" sz="2400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𝑒</m:t>
                                </m:r>
                              </m:e>
                              <m:sup>
                                <m:sSub>
                                  <m:sSubPr>
                                    <m:ctrlPr>
                                      <a:rPr lang="en-US" altLang="zh-CN" sz="2400" i="1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sz="2400" i="1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𝑧</m:t>
                                    </m:r>
                                  </m:e>
                                  <m:sub>
                                    <m:r>
                                      <a:rPr lang="en-US" altLang="zh-CN" sz="2400" i="1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sup>
                            </m:sSup>
                            <m:r>
                              <a:rPr lang="en-US" altLang="zh-CN" sz="2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+</m:t>
                            </m:r>
                            <m:sSup>
                              <m:sSupPr>
                                <m:ctrlPr>
                                  <a:rPr lang="en-US" altLang="zh-CN" sz="2400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altLang="zh-CN" sz="2400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𝑒</m:t>
                                </m:r>
                              </m:e>
                              <m:sup>
                                <m:sSub>
                                  <m:sSubPr>
                                    <m:ctrlPr>
                                      <a:rPr lang="en-US" altLang="zh-CN" sz="2400" i="1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sz="2400" i="1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𝑧</m:t>
                                    </m:r>
                                  </m:e>
                                  <m:sub>
                                    <m:r>
                                      <a:rPr lang="en-US" altLang="zh-CN" sz="2400" i="1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sup>
                            </m:sSup>
                            <m:r>
                              <a:rPr lang="en-US" altLang="zh-CN" sz="2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+</m:t>
                            </m:r>
                            <m:sSup>
                              <m:sSupPr>
                                <m:ctrlPr>
                                  <a:rPr lang="en-US" altLang="zh-CN" sz="2400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altLang="zh-CN" sz="2400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𝑒</m:t>
                                </m:r>
                              </m:e>
                              <m:sup>
                                <m:sSub>
                                  <m:sSubPr>
                                    <m:ctrlPr>
                                      <a:rPr lang="en-US" altLang="zh-CN" sz="2400" i="1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sz="2400" i="1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𝑧</m:t>
                                    </m:r>
                                  </m:e>
                                  <m:sub>
                                    <m:r>
                                      <a:rPr lang="en-US" altLang="zh-CN" sz="2400" i="1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sub>
                                </m:sSub>
                              </m:sup>
                            </m:sSup>
                          </m:den>
                        </m:f>
                      </m:oMath>
                    </m:oMathPara>
                  </a14:m>
                  <a:endParaRPr lang="en-US" sz="2400" b="1" dirty="0">
                    <a:solidFill>
                      <a:srgbClr val="FF0000"/>
                    </a:solidFill>
                  </a:endParaRPr>
                </a:p>
              </p:txBody>
            </p:sp>
          </mc:Choice>
          <mc:Fallback xmlns="">
            <p:sp>
              <p:nvSpPr>
                <p:cNvPr id="56" name="圆角矩形标注 12">
                  <a:extLst>
                    <a:ext uri="{FF2B5EF4-FFF2-40B4-BE49-F238E27FC236}">
                      <a16:creationId xmlns:a16="http://schemas.microsoft.com/office/drawing/2014/main" id="{32CA2FD1-67A3-429B-AED7-F9B3D8C73AFB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421746" y="5640145"/>
                  <a:ext cx="6305753" cy="1113746"/>
                </a:xfrm>
                <a:prstGeom prst="wedgeRoundRectCallout">
                  <a:avLst>
                    <a:gd name="adj1" fmla="val 11019"/>
                    <a:gd name="adj2" fmla="val -63309"/>
                    <a:gd name="adj3" fmla="val 16667"/>
                  </a:avLst>
                </a:prstGeom>
                <a:blipFill>
                  <a:blip r:embed="rId16"/>
                  <a:stretch>
                    <a:fillRect l="-580"/>
                  </a:stretch>
                </a:blipFill>
                <a:ln w="28575">
                  <a:noFill/>
                </a:ln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57" name="文本框 56">
            <a:extLst>
              <a:ext uri="{FF2B5EF4-FFF2-40B4-BE49-F238E27FC236}">
                <a16:creationId xmlns:a16="http://schemas.microsoft.com/office/drawing/2014/main" id="{0DC24FE7-6A0B-4606-82C0-127F6DC53048}"/>
              </a:ext>
            </a:extLst>
          </p:cNvPr>
          <p:cNvSpPr txBox="1"/>
          <p:nvPr/>
        </p:nvSpPr>
        <p:spPr>
          <a:xfrm>
            <a:off x="359911" y="65112"/>
            <a:ext cx="76135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altLang="zh-CN" sz="3200" b="1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4. </a:t>
            </a:r>
            <a:r>
              <a:rPr lang="zh-CN" altLang="en-US" sz="3200" b="1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多类别逻辑回归的表示</a:t>
            </a:r>
            <a:endParaRPr lang="en-CA" altLang="zh-CN" sz="3200" b="1" dirty="0">
              <a:solidFill>
                <a:srgbClr val="0A05D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58" name="直接连接符 57">
            <a:extLst>
              <a:ext uri="{FF2B5EF4-FFF2-40B4-BE49-F238E27FC236}">
                <a16:creationId xmlns:a16="http://schemas.microsoft.com/office/drawing/2014/main" id="{BE49CEB0-ECD5-4194-9F1E-32B213DA86E1}"/>
              </a:ext>
            </a:extLst>
          </p:cNvPr>
          <p:cNvCxnSpPr>
            <a:cxnSpLocks/>
          </p:cNvCxnSpPr>
          <p:nvPr/>
        </p:nvCxnSpPr>
        <p:spPr>
          <a:xfrm>
            <a:off x="0" y="695771"/>
            <a:ext cx="12192000" cy="0"/>
          </a:xfrm>
          <a:prstGeom prst="line">
            <a:avLst/>
          </a:prstGeom>
          <a:ln w="50800">
            <a:gradFill flip="none" rotWithShape="1">
              <a:gsLst>
                <a:gs pos="0">
                  <a:srgbClr val="0000FF"/>
                </a:gs>
                <a:gs pos="100000">
                  <a:srgbClr val="A5D0FF"/>
                </a:gs>
              </a:gsLst>
              <a:lin ang="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8975340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>
            <a:extLst>
              <a:ext uri="{FF2B5EF4-FFF2-40B4-BE49-F238E27FC236}">
                <a16:creationId xmlns:a16="http://schemas.microsoft.com/office/drawing/2014/main" id="{5BBDDB17-27DC-4092-BBD8-C4ECC8D24F12}"/>
              </a:ext>
            </a:extLst>
          </p:cNvPr>
          <p:cNvGrpSpPr/>
          <p:nvPr/>
        </p:nvGrpSpPr>
        <p:grpSpPr>
          <a:xfrm>
            <a:off x="358081" y="976724"/>
            <a:ext cx="10021148" cy="4904551"/>
            <a:chOff x="1019150" y="931767"/>
            <a:chExt cx="10021148" cy="4904551"/>
          </a:xfrm>
        </p:grpSpPr>
        <p:grpSp>
          <p:nvGrpSpPr>
            <p:cNvPr id="23" name="组合 22">
              <a:extLst>
                <a:ext uri="{FF2B5EF4-FFF2-40B4-BE49-F238E27FC236}">
                  <a16:creationId xmlns:a16="http://schemas.microsoft.com/office/drawing/2014/main" id="{16C61F95-C241-4970-8511-E97A07F88D5A}"/>
                </a:ext>
              </a:extLst>
            </p:cNvPr>
            <p:cNvGrpSpPr/>
            <p:nvPr/>
          </p:nvGrpSpPr>
          <p:grpSpPr>
            <a:xfrm>
              <a:off x="7410116" y="1608084"/>
              <a:ext cx="914400" cy="3574500"/>
              <a:chOff x="6464710" y="1641750"/>
              <a:chExt cx="914400" cy="3574500"/>
            </a:xfrm>
            <a:solidFill>
              <a:srgbClr val="DED5FF"/>
            </a:solidFill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4" name="椭圆 23">
                    <a:extLst>
                      <a:ext uri="{FF2B5EF4-FFF2-40B4-BE49-F238E27FC236}">
                        <a16:creationId xmlns:a16="http://schemas.microsoft.com/office/drawing/2014/main" id="{EC2BE999-14B1-4812-92F9-A5310AD117D8}"/>
                      </a:ext>
                    </a:extLst>
                  </p:cNvPr>
                  <p:cNvSpPr/>
                  <p:nvPr/>
                </p:nvSpPr>
                <p:spPr>
                  <a:xfrm>
                    <a:off x="6464710" y="1641750"/>
                    <a:ext cx="914400" cy="914400"/>
                  </a:xfrm>
                  <a:prstGeom prst="ellipse">
                    <a:avLst/>
                  </a:prstGeom>
                  <a:grpFill/>
                  <a:ln w="381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en-US" altLang="zh-CN" sz="240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zh-CN" altLang="en-US" sz="2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𝜎</m:t>
                              </m:r>
                            </m:e>
                            <m:sub>
                              <m:r>
                                <a:rPr lang="en-US" altLang="zh-CN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altLang="zh-CN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altLang="zh-CN" sz="24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𝒛</m:t>
                          </m:r>
                          <m:r>
                            <a:rPr lang="en-US" altLang="zh-CN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oMath>
                      </m:oMathPara>
                    </a14:m>
                    <a:endParaRPr lang="zh-CN" altLang="en-US" sz="2400" dirty="0">
                      <a:solidFill>
                        <a:schemeClr val="tx1"/>
                      </a:solidFill>
                      <a:ea typeface="微软雅黑" panose="020B0503020204020204" pitchFamily="34" charset="-122"/>
                    </a:endParaRPr>
                  </a:p>
                </p:txBody>
              </p:sp>
            </mc:Choice>
            <mc:Fallback xmlns="">
              <p:sp>
                <p:nvSpPr>
                  <p:cNvPr id="24" name="椭圆 23">
                    <a:extLst>
                      <a:ext uri="{FF2B5EF4-FFF2-40B4-BE49-F238E27FC236}">
                        <a16:creationId xmlns:a16="http://schemas.microsoft.com/office/drawing/2014/main" id="{EC2BE999-14B1-4812-92F9-A5310AD117D8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6464710" y="1641750"/>
                    <a:ext cx="914400" cy="914400"/>
                  </a:xfrm>
                  <a:prstGeom prst="ellipse">
                    <a:avLst/>
                  </a:prstGeom>
                  <a:blipFill>
                    <a:blip r:embed="rId3"/>
                    <a:stretch>
                      <a:fillRect/>
                    </a:stretch>
                  </a:blipFill>
                  <a:ln w="38100">
                    <a:solidFill>
                      <a:schemeClr val="tx1"/>
                    </a:solidFill>
                  </a:ln>
                </p:spPr>
                <p:txBody>
                  <a:bodyPr/>
                  <a:lstStyle/>
                  <a:p>
                    <a:r>
                      <a:rPr lang="zh-CN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5" name="椭圆 24">
                    <a:extLst>
                      <a:ext uri="{FF2B5EF4-FFF2-40B4-BE49-F238E27FC236}">
                        <a16:creationId xmlns:a16="http://schemas.microsoft.com/office/drawing/2014/main" id="{7E480705-38DA-4B2B-85E2-03AD3B6F4ADB}"/>
                      </a:ext>
                    </a:extLst>
                  </p:cNvPr>
                  <p:cNvSpPr/>
                  <p:nvPr/>
                </p:nvSpPr>
                <p:spPr>
                  <a:xfrm>
                    <a:off x="6464710" y="2971800"/>
                    <a:ext cx="914400" cy="914400"/>
                  </a:xfrm>
                  <a:prstGeom prst="ellipse">
                    <a:avLst/>
                  </a:prstGeom>
                  <a:grpFill/>
                  <a:ln w="381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en-US" altLang="zh-CN" sz="240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zh-CN" altLang="en-US" sz="2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𝜎</m:t>
                              </m:r>
                            </m:e>
                            <m:sub>
                              <m:r>
                                <a:rPr lang="en-US" altLang="zh-CN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altLang="zh-CN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altLang="zh-CN" sz="2400" b="1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𝒛</m:t>
                          </m:r>
                          <m:r>
                            <a:rPr lang="en-US" altLang="zh-CN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oMath>
                      </m:oMathPara>
                    </a14:m>
                    <a:endParaRPr lang="zh-CN" altLang="en-US" sz="2400" dirty="0">
                      <a:solidFill>
                        <a:schemeClr val="tx1"/>
                      </a:solidFill>
                      <a:ea typeface="微软雅黑" panose="020B0503020204020204" pitchFamily="34" charset="-122"/>
                    </a:endParaRPr>
                  </a:p>
                </p:txBody>
              </p:sp>
            </mc:Choice>
            <mc:Fallback xmlns="">
              <p:sp>
                <p:nvSpPr>
                  <p:cNvPr id="25" name="椭圆 24">
                    <a:extLst>
                      <a:ext uri="{FF2B5EF4-FFF2-40B4-BE49-F238E27FC236}">
                        <a16:creationId xmlns:a16="http://schemas.microsoft.com/office/drawing/2014/main" id="{7E480705-38DA-4B2B-85E2-03AD3B6F4ADB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6464710" y="2971800"/>
                    <a:ext cx="914400" cy="914400"/>
                  </a:xfrm>
                  <a:prstGeom prst="ellipse">
                    <a:avLst/>
                  </a:prstGeom>
                  <a:blipFill>
                    <a:blip r:embed="rId4"/>
                    <a:stretch>
                      <a:fillRect/>
                    </a:stretch>
                  </a:blipFill>
                  <a:ln w="38100">
                    <a:solidFill>
                      <a:schemeClr val="tx1"/>
                    </a:solidFill>
                  </a:ln>
                </p:spPr>
                <p:txBody>
                  <a:bodyPr/>
                  <a:lstStyle/>
                  <a:p>
                    <a:r>
                      <a:rPr lang="zh-CN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6" name="椭圆 25">
                    <a:extLst>
                      <a:ext uri="{FF2B5EF4-FFF2-40B4-BE49-F238E27FC236}">
                        <a16:creationId xmlns:a16="http://schemas.microsoft.com/office/drawing/2014/main" id="{47D252AB-E122-4C7A-835E-8E986EC4BA85}"/>
                      </a:ext>
                    </a:extLst>
                  </p:cNvPr>
                  <p:cNvSpPr/>
                  <p:nvPr/>
                </p:nvSpPr>
                <p:spPr>
                  <a:xfrm>
                    <a:off x="6464710" y="4301850"/>
                    <a:ext cx="914400" cy="914400"/>
                  </a:xfrm>
                  <a:prstGeom prst="ellipse">
                    <a:avLst/>
                  </a:prstGeom>
                  <a:grpFill/>
                  <a:ln w="381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en-US" altLang="zh-CN" sz="240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zh-CN" altLang="en-US" sz="2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𝜎</m:t>
                              </m:r>
                            </m:e>
                            <m:sub>
                              <m:r>
                                <a:rPr lang="en-US" altLang="zh-CN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  <m:r>
                            <a:rPr lang="en-US" altLang="zh-CN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altLang="zh-CN" sz="2400" b="1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𝒛</m:t>
                          </m:r>
                          <m:r>
                            <a:rPr lang="en-US" altLang="zh-CN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oMath>
                      </m:oMathPara>
                    </a14:m>
                    <a:endParaRPr lang="zh-CN" altLang="en-US" sz="2400" dirty="0">
                      <a:solidFill>
                        <a:schemeClr val="tx1"/>
                      </a:solidFill>
                      <a:ea typeface="微软雅黑" panose="020B0503020204020204" pitchFamily="34" charset="-122"/>
                    </a:endParaRPr>
                  </a:p>
                </p:txBody>
              </p:sp>
            </mc:Choice>
            <mc:Fallback xmlns="">
              <p:sp>
                <p:nvSpPr>
                  <p:cNvPr id="26" name="椭圆 25">
                    <a:extLst>
                      <a:ext uri="{FF2B5EF4-FFF2-40B4-BE49-F238E27FC236}">
                        <a16:creationId xmlns:a16="http://schemas.microsoft.com/office/drawing/2014/main" id="{47D252AB-E122-4C7A-835E-8E986EC4BA85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6464710" y="4301850"/>
                    <a:ext cx="914400" cy="914400"/>
                  </a:xfrm>
                  <a:prstGeom prst="ellipse">
                    <a:avLst/>
                  </a:prstGeom>
                  <a:blipFill>
                    <a:blip r:embed="rId5"/>
                    <a:stretch>
                      <a:fillRect/>
                    </a:stretch>
                  </a:blipFill>
                  <a:ln w="38100">
                    <a:solidFill>
                      <a:schemeClr val="tx1"/>
                    </a:solidFill>
                  </a:ln>
                </p:spPr>
                <p:txBody>
                  <a:bodyPr/>
                  <a:lstStyle/>
                  <a:p>
                    <a:r>
                      <a:rPr lang="zh-CN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cxnSp>
          <p:nvCxnSpPr>
            <p:cNvPr id="27" name="直接箭头连接符 26">
              <a:extLst>
                <a:ext uri="{FF2B5EF4-FFF2-40B4-BE49-F238E27FC236}">
                  <a16:creationId xmlns:a16="http://schemas.microsoft.com/office/drawing/2014/main" id="{7776B7CE-DBEE-4E59-9735-F00FB84DB4F5}"/>
                </a:ext>
              </a:extLst>
            </p:cNvPr>
            <p:cNvCxnSpPr>
              <a:cxnSpLocks/>
            </p:cNvCxnSpPr>
            <p:nvPr/>
          </p:nvCxnSpPr>
          <p:spPr>
            <a:xfrm>
              <a:off x="1933550" y="1388967"/>
              <a:ext cx="2217174" cy="676317"/>
            </a:xfrm>
            <a:prstGeom prst="straightConnector1">
              <a:avLst/>
            </a:prstGeom>
            <a:ln w="25400">
              <a:solidFill>
                <a:srgbClr val="0000FF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接箭头连接符 27">
              <a:extLst>
                <a:ext uri="{FF2B5EF4-FFF2-40B4-BE49-F238E27FC236}">
                  <a16:creationId xmlns:a16="http://schemas.microsoft.com/office/drawing/2014/main" id="{20695828-1D83-4D34-BE8D-91A689DA0A9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933550" y="2212095"/>
              <a:ext cx="2217174" cy="329358"/>
            </a:xfrm>
            <a:prstGeom prst="straightConnector1">
              <a:avLst/>
            </a:prstGeom>
            <a:ln w="25400">
              <a:solidFill>
                <a:srgbClr val="0000FF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直接箭头连接符 28">
              <a:extLst>
                <a:ext uri="{FF2B5EF4-FFF2-40B4-BE49-F238E27FC236}">
                  <a16:creationId xmlns:a16="http://schemas.microsoft.com/office/drawing/2014/main" id="{C015AA0F-E3D2-4B1F-ABFF-E06CC79D60C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904003" y="2303370"/>
              <a:ext cx="2284087" cy="1549163"/>
            </a:xfrm>
            <a:prstGeom prst="straightConnector1">
              <a:avLst/>
            </a:prstGeom>
            <a:ln w="25400">
              <a:solidFill>
                <a:srgbClr val="0000FF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直接箭头连接符 32">
              <a:extLst>
                <a:ext uri="{FF2B5EF4-FFF2-40B4-BE49-F238E27FC236}">
                  <a16:creationId xmlns:a16="http://schemas.microsoft.com/office/drawing/2014/main" id="{2BB47FEF-50E5-4622-8FC9-CA4BB5E10E0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799639" y="2388573"/>
              <a:ext cx="2484996" cy="2667256"/>
            </a:xfrm>
            <a:prstGeom prst="straightConnector1">
              <a:avLst/>
            </a:prstGeom>
            <a:ln w="25400">
              <a:solidFill>
                <a:srgbClr val="0000FF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直接箭头连接符 35">
              <a:extLst>
                <a:ext uri="{FF2B5EF4-FFF2-40B4-BE49-F238E27FC236}">
                  <a16:creationId xmlns:a16="http://schemas.microsoft.com/office/drawing/2014/main" id="{204D0825-8ACF-465C-9E93-F055864856B7}"/>
                </a:ext>
              </a:extLst>
            </p:cNvPr>
            <p:cNvCxnSpPr>
              <a:cxnSpLocks/>
            </p:cNvCxnSpPr>
            <p:nvPr/>
          </p:nvCxnSpPr>
          <p:spPr>
            <a:xfrm>
              <a:off x="4607924" y="1388967"/>
              <a:ext cx="0" cy="195201"/>
            </a:xfrm>
            <a:prstGeom prst="straightConnector1">
              <a:avLst/>
            </a:prstGeom>
            <a:ln w="25400">
              <a:solidFill>
                <a:srgbClr val="0000FF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直接箭头连接符 29">
              <a:extLst>
                <a:ext uri="{FF2B5EF4-FFF2-40B4-BE49-F238E27FC236}">
                  <a16:creationId xmlns:a16="http://schemas.microsoft.com/office/drawing/2014/main" id="{9636E2E2-AC31-42E3-BCCB-65956B3668F0}"/>
                </a:ext>
              </a:extLst>
            </p:cNvPr>
            <p:cNvCxnSpPr>
              <a:cxnSpLocks/>
            </p:cNvCxnSpPr>
            <p:nvPr/>
          </p:nvCxnSpPr>
          <p:spPr>
            <a:xfrm>
              <a:off x="1900093" y="1584168"/>
              <a:ext cx="2250631" cy="1592049"/>
            </a:xfrm>
            <a:prstGeom prst="straightConnector1">
              <a:avLst/>
            </a:prstGeom>
            <a:ln w="25400">
              <a:solidFill>
                <a:srgbClr val="0000FF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直接箭头连接符 30">
              <a:extLst>
                <a:ext uri="{FF2B5EF4-FFF2-40B4-BE49-F238E27FC236}">
                  <a16:creationId xmlns:a16="http://schemas.microsoft.com/office/drawing/2014/main" id="{43DDE8C5-3495-4C90-A0F4-27C40A1C519A}"/>
                </a:ext>
              </a:extLst>
            </p:cNvPr>
            <p:cNvCxnSpPr>
              <a:cxnSpLocks/>
            </p:cNvCxnSpPr>
            <p:nvPr/>
          </p:nvCxnSpPr>
          <p:spPr>
            <a:xfrm>
              <a:off x="1933550" y="2719017"/>
              <a:ext cx="2217174" cy="676317"/>
            </a:xfrm>
            <a:prstGeom prst="straightConnector1">
              <a:avLst/>
            </a:prstGeom>
            <a:ln w="25400">
              <a:solidFill>
                <a:srgbClr val="0000FF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直接箭头连接符 31">
              <a:extLst>
                <a:ext uri="{FF2B5EF4-FFF2-40B4-BE49-F238E27FC236}">
                  <a16:creationId xmlns:a16="http://schemas.microsoft.com/office/drawing/2014/main" id="{A5B72730-F4C5-463E-AF7C-75B91E4D1F4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933550" y="3505945"/>
              <a:ext cx="2217174" cy="543122"/>
            </a:xfrm>
            <a:prstGeom prst="straightConnector1">
              <a:avLst/>
            </a:prstGeom>
            <a:ln w="25400">
              <a:solidFill>
                <a:srgbClr val="0000FF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直接箭头连接符 34">
              <a:extLst>
                <a:ext uri="{FF2B5EF4-FFF2-40B4-BE49-F238E27FC236}">
                  <a16:creationId xmlns:a16="http://schemas.microsoft.com/office/drawing/2014/main" id="{FBF4043A-7FDB-4366-AF4D-53FD164B371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900093" y="3614451"/>
              <a:ext cx="2280178" cy="1624848"/>
            </a:xfrm>
            <a:prstGeom prst="straightConnector1">
              <a:avLst/>
            </a:prstGeom>
            <a:ln w="25400">
              <a:solidFill>
                <a:srgbClr val="0000FF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直接箭头连接符 37">
              <a:extLst>
                <a:ext uri="{FF2B5EF4-FFF2-40B4-BE49-F238E27FC236}">
                  <a16:creationId xmlns:a16="http://schemas.microsoft.com/office/drawing/2014/main" id="{C4CB21C2-4337-472F-8ACC-569DAEA68995}"/>
                </a:ext>
              </a:extLst>
            </p:cNvPr>
            <p:cNvCxnSpPr>
              <a:cxnSpLocks/>
            </p:cNvCxnSpPr>
            <p:nvPr/>
          </p:nvCxnSpPr>
          <p:spPr>
            <a:xfrm>
              <a:off x="4595149" y="2719017"/>
              <a:ext cx="0" cy="205587"/>
            </a:xfrm>
            <a:prstGeom prst="straightConnector1">
              <a:avLst/>
            </a:prstGeom>
            <a:ln w="25400">
              <a:solidFill>
                <a:srgbClr val="0000FF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直接箭头连接符 39">
              <a:extLst>
                <a:ext uri="{FF2B5EF4-FFF2-40B4-BE49-F238E27FC236}">
                  <a16:creationId xmlns:a16="http://schemas.microsoft.com/office/drawing/2014/main" id="{0FD736ED-2CBA-4E53-BD25-8D7E4B35AD23}"/>
                </a:ext>
              </a:extLst>
            </p:cNvPr>
            <p:cNvCxnSpPr>
              <a:cxnSpLocks/>
              <a:endCxn id="24" idx="2"/>
            </p:cNvCxnSpPr>
            <p:nvPr/>
          </p:nvCxnSpPr>
          <p:spPr>
            <a:xfrm>
              <a:off x="5065124" y="2065284"/>
              <a:ext cx="2344992" cy="0"/>
            </a:xfrm>
            <a:prstGeom prst="straightConnector1">
              <a:avLst/>
            </a:prstGeom>
            <a:ln w="25400">
              <a:solidFill>
                <a:srgbClr val="002060"/>
              </a:solidFill>
              <a:prstDash val="lgDash"/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直接箭头连接符 43">
              <a:extLst>
                <a:ext uri="{FF2B5EF4-FFF2-40B4-BE49-F238E27FC236}">
                  <a16:creationId xmlns:a16="http://schemas.microsoft.com/office/drawing/2014/main" id="{EEE4FC8E-D0EA-4A03-8FD0-02EA9E2CFC37}"/>
                </a:ext>
              </a:extLst>
            </p:cNvPr>
            <p:cNvCxnSpPr>
              <a:cxnSpLocks/>
            </p:cNvCxnSpPr>
            <p:nvPr/>
          </p:nvCxnSpPr>
          <p:spPr>
            <a:xfrm>
              <a:off x="5027758" y="2241763"/>
              <a:ext cx="2382358" cy="1014281"/>
            </a:xfrm>
            <a:prstGeom prst="straightConnector1">
              <a:avLst/>
            </a:prstGeom>
            <a:ln w="25400">
              <a:solidFill>
                <a:srgbClr val="002060"/>
              </a:solidFill>
              <a:prstDash val="lgDash"/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直接箭头连接符 44">
              <a:extLst>
                <a:ext uri="{FF2B5EF4-FFF2-40B4-BE49-F238E27FC236}">
                  <a16:creationId xmlns:a16="http://schemas.microsoft.com/office/drawing/2014/main" id="{766444B8-25FE-4CA8-9281-81B15BE84B36}"/>
                </a:ext>
              </a:extLst>
            </p:cNvPr>
            <p:cNvCxnSpPr>
              <a:cxnSpLocks/>
              <a:endCxn id="26" idx="1"/>
            </p:cNvCxnSpPr>
            <p:nvPr/>
          </p:nvCxnSpPr>
          <p:spPr>
            <a:xfrm>
              <a:off x="4931213" y="2388573"/>
              <a:ext cx="2612814" cy="2013522"/>
            </a:xfrm>
            <a:prstGeom prst="straightConnector1">
              <a:avLst/>
            </a:prstGeom>
            <a:ln w="25400">
              <a:solidFill>
                <a:srgbClr val="002060"/>
              </a:solidFill>
              <a:prstDash val="lgDash"/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直接箭头连接符 47">
              <a:extLst>
                <a:ext uri="{FF2B5EF4-FFF2-40B4-BE49-F238E27FC236}">
                  <a16:creationId xmlns:a16="http://schemas.microsoft.com/office/drawing/2014/main" id="{21686A51-5303-490F-A0D6-B04ADC1D670B}"/>
                </a:ext>
              </a:extLst>
            </p:cNvPr>
            <p:cNvCxnSpPr>
              <a:cxnSpLocks/>
              <a:endCxn id="25" idx="2"/>
            </p:cNvCxnSpPr>
            <p:nvPr/>
          </p:nvCxnSpPr>
          <p:spPr>
            <a:xfrm>
              <a:off x="5065124" y="3365602"/>
              <a:ext cx="2344992" cy="29732"/>
            </a:xfrm>
            <a:prstGeom prst="straightConnector1">
              <a:avLst/>
            </a:prstGeom>
            <a:ln w="25400">
              <a:solidFill>
                <a:srgbClr val="002060"/>
              </a:solidFill>
              <a:prstDash val="lgDash"/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直接箭头连接符 50">
              <a:extLst>
                <a:ext uri="{FF2B5EF4-FFF2-40B4-BE49-F238E27FC236}">
                  <a16:creationId xmlns:a16="http://schemas.microsoft.com/office/drawing/2014/main" id="{7A2DE64E-27FC-4CEC-A047-FC45F856F23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027758" y="2212096"/>
              <a:ext cx="2382358" cy="998312"/>
            </a:xfrm>
            <a:prstGeom prst="straightConnector1">
              <a:avLst/>
            </a:prstGeom>
            <a:ln w="25400">
              <a:solidFill>
                <a:srgbClr val="002060"/>
              </a:solidFill>
              <a:prstDash val="lgDash"/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直接箭头连接符 58">
              <a:extLst>
                <a:ext uri="{FF2B5EF4-FFF2-40B4-BE49-F238E27FC236}">
                  <a16:creationId xmlns:a16="http://schemas.microsoft.com/office/drawing/2014/main" id="{FB4FD90E-1B0C-47F5-BBFA-80A4C3178023}"/>
                </a:ext>
              </a:extLst>
            </p:cNvPr>
            <p:cNvCxnSpPr>
              <a:cxnSpLocks/>
            </p:cNvCxnSpPr>
            <p:nvPr/>
          </p:nvCxnSpPr>
          <p:spPr>
            <a:xfrm>
              <a:off x="4998168" y="3614451"/>
              <a:ext cx="2411948" cy="952149"/>
            </a:xfrm>
            <a:prstGeom prst="straightConnector1">
              <a:avLst/>
            </a:prstGeom>
            <a:ln w="25400">
              <a:solidFill>
                <a:srgbClr val="002060"/>
              </a:solidFill>
              <a:prstDash val="lgDash"/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直接箭头连接符 62">
              <a:extLst>
                <a:ext uri="{FF2B5EF4-FFF2-40B4-BE49-F238E27FC236}">
                  <a16:creationId xmlns:a16="http://schemas.microsoft.com/office/drawing/2014/main" id="{79AE19B2-C9B3-4740-975C-3C4180C2E51E}"/>
                </a:ext>
              </a:extLst>
            </p:cNvPr>
            <p:cNvCxnSpPr>
              <a:cxnSpLocks/>
              <a:endCxn id="24" idx="3"/>
            </p:cNvCxnSpPr>
            <p:nvPr/>
          </p:nvCxnSpPr>
          <p:spPr>
            <a:xfrm flipV="1">
              <a:off x="5027758" y="2388573"/>
              <a:ext cx="2516269" cy="2117460"/>
            </a:xfrm>
            <a:prstGeom prst="straightConnector1">
              <a:avLst/>
            </a:prstGeom>
            <a:ln w="25400">
              <a:solidFill>
                <a:srgbClr val="002060"/>
              </a:solidFill>
              <a:prstDash val="lgDash"/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直接箭头连接符 64">
              <a:extLst>
                <a:ext uri="{FF2B5EF4-FFF2-40B4-BE49-F238E27FC236}">
                  <a16:creationId xmlns:a16="http://schemas.microsoft.com/office/drawing/2014/main" id="{4A9F2B3D-004E-49F3-8580-08E199DF6836}"/>
                </a:ext>
              </a:extLst>
            </p:cNvPr>
            <p:cNvCxnSpPr>
              <a:cxnSpLocks/>
            </p:cNvCxnSpPr>
            <p:nvPr/>
          </p:nvCxnSpPr>
          <p:spPr>
            <a:xfrm>
              <a:off x="5046441" y="4725384"/>
              <a:ext cx="2344992" cy="0"/>
            </a:xfrm>
            <a:prstGeom prst="straightConnector1">
              <a:avLst/>
            </a:prstGeom>
            <a:ln w="25400">
              <a:solidFill>
                <a:srgbClr val="002060"/>
              </a:solidFill>
              <a:prstDash val="lgDash"/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直接箭头连接符 68">
              <a:extLst>
                <a:ext uri="{FF2B5EF4-FFF2-40B4-BE49-F238E27FC236}">
                  <a16:creationId xmlns:a16="http://schemas.microsoft.com/office/drawing/2014/main" id="{ABF81575-0238-4EEB-9C5F-B0731DBE31B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046441" y="3587499"/>
              <a:ext cx="2393265" cy="979103"/>
            </a:xfrm>
            <a:prstGeom prst="straightConnector1">
              <a:avLst/>
            </a:prstGeom>
            <a:ln w="25400">
              <a:solidFill>
                <a:srgbClr val="002060"/>
              </a:solidFill>
              <a:prstDash val="lgDash"/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85" name="组合 84">
              <a:extLst>
                <a:ext uri="{FF2B5EF4-FFF2-40B4-BE49-F238E27FC236}">
                  <a16:creationId xmlns:a16="http://schemas.microsoft.com/office/drawing/2014/main" id="{0843289D-6111-4A08-8BEA-401557671BAA}"/>
                </a:ext>
              </a:extLst>
            </p:cNvPr>
            <p:cNvGrpSpPr/>
            <p:nvPr/>
          </p:nvGrpSpPr>
          <p:grpSpPr>
            <a:xfrm>
              <a:off x="1019150" y="931767"/>
              <a:ext cx="914400" cy="4904551"/>
              <a:chOff x="2290917" y="1330345"/>
              <a:chExt cx="914400" cy="4904551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86" name="椭圆 85">
                    <a:extLst>
                      <a:ext uri="{FF2B5EF4-FFF2-40B4-BE49-F238E27FC236}">
                        <a16:creationId xmlns:a16="http://schemas.microsoft.com/office/drawing/2014/main" id="{3B3CEFC9-A5DD-42D6-AD3C-862931F36F9A}"/>
                      </a:ext>
                    </a:extLst>
                  </p:cNvPr>
                  <p:cNvSpPr/>
                  <p:nvPr/>
                </p:nvSpPr>
                <p:spPr>
                  <a:xfrm>
                    <a:off x="2290917" y="1330345"/>
                    <a:ext cx="914400" cy="914400"/>
                  </a:xfrm>
                  <a:prstGeom prst="ellipse">
                    <a:avLst/>
                  </a:prstGeom>
                  <a:solidFill>
                    <a:srgbClr val="FFFF94"/>
                  </a:solidFill>
                  <a:ln w="381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en-US" altLang="zh-CN" sz="320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32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altLang="zh-CN" sz="32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oMath>
                      </m:oMathPara>
                    </a14:m>
                    <a:endParaRPr lang="zh-CN" altLang="en-US" sz="3200" dirty="0">
                      <a:solidFill>
                        <a:schemeClr val="tx1"/>
                      </a:solidFill>
                      <a:ea typeface="微软雅黑" panose="020B0503020204020204" pitchFamily="34" charset="-122"/>
                    </a:endParaRPr>
                  </a:p>
                </p:txBody>
              </p:sp>
            </mc:Choice>
            <mc:Fallback xmlns="">
              <p:sp>
                <p:nvSpPr>
                  <p:cNvPr id="86" name="椭圆 85">
                    <a:extLst>
                      <a:ext uri="{FF2B5EF4-FFF2-40B4-BE49-F238E27FC236}">
                        <a16:creationId xmlns:a16="http://schemas.microsoft.com/office/drawing/2014/main" id="{3B3CEFC9-A5DD-42D6-AD3C-862931F36F9A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290917" y="1330345"/>
                    <a:ext cx="914400" cy="914400"/>
                  </a:xfrm>
                  <a:prstGeom prst="ellipse">
                    <a:avLst/>
                  </a:prstGeom>
                  <a:blipFill>
                    <a:blip r:embed="rId6"/>
                    <a:stretch>
                      <a:fillRect/>
                    </a:stretch>
                  </a:blipFill>
                  <a:ln w="38100">
                    <a:solidFill>
                      <a:schemeClr val="tx1"/>
                    </a:solidFill>
                  </a:ln>
                </p:spPr>
                <p:txBody>
                  <a:bodyPr/>
                  <a:lstStyle/>
                  <a:p>
                    <a:r>
                      <a:rPr lang="zh-CN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87" name="椭圆 86">
                    <a:extLst>
                      <a:ext uri="{FF2B5EF4-FFF2-40B4-BE49-F238E27FC236}">
                        <a16:creationId xmlns:a16="http://schemas.microsoft.com/office/drawing/2014/main" id="{8060FA8B-5908-4DEC-A9CA-B9D13EDEC363}"/>
                      </a:ext>
                    </a:extLst>
                  </p:cNvPr>
                  <p:cNvSpPr/>
                  <p:nvPr/>
                </p:nvSpPr>
                <p:spPr>
                  <a:xfrm>
                    <a:off x="2290917" y="2660395"/>
                    <a:ext cx="914400" cy="914400"/>
                  </a:xfrm>
                  <a:prstGeom prst="ellipse">
                    <a:avLst/>
                  </a:prstGeom>
                  <a:solidFill>
                    <a:srgbClr val="FFFF94"/>
                  </a:solidFill>
                  <a:ln w="381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en-US" altLang="zh-CN" sz="320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32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altLang="zh-CN" sz="32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oMath>
                      </m:oMathPara>
                    </a14:m>
                    <a:endParaRPr lang="zh-CN" altLang="en-US" sz="3200" dirty="0">
                      <a:solidFill>
                        <a:schemeClr val="tx1"/>
                      </a:solidFill>
                      <a:ea typeface="微软雅黑" panose="020B0503020204020204" pitchFamily="34" charset="-122"/>
                    </a:endParaRPr>
                  </a:p>
                </p:txBody>
              </p:sp>
            </mc:Choice>
            <mc:Fallback xmlns="">
              <p:sp>
                <p:nvSpPr>
                  <p:cNvPr id="87" name="椭圆 86">
                    <a:extLst>
                      <a:ext uri="{FF2B5EF4-FFF2-40B4-BE49-F238E27FC236}">
                        <a16:creationId xmlns:a16="http://schemas.microsoft.com/office/drawing/2014/main" id="{8060FA8B-5908-4DEC-A9CA-B9D13EDEC363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290917" y="2660395"/>
                    <a:ext cx="914400" cy="914400"/>
                  </a:xfrm>
                  <a:prstGeom prst="ellipse">
                    <a:avLst/>
                  </a:prstGeom>
                  <a:blipFill>
                    <a:blip r:embed="rId7"/>
                    <a:stretch>
                      <a:fillRect/>
                    </a:stretch>
                  </a:blipFill>
                  <a:ln w="38100">
                    <a:solidFill>
                      <a:schemeClr val="tx1"/>
                    </a:solidFill>
                  </a:ln>
                </p:spPr>
                <p:txBody>
                  <a:bodyPr/>
                  <a:lstStyle/>
                  <a:p>
                    <a:r>
                      <a:rPr lang="zh-CN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88" name="椭圆 87">
                    <a:extLst>
                      <a:ext uri="{FF2B5EF4-FFF2-40B4-BE49-F238E27FC236}">
                        <a16:creationId xmlns:a16="http://schemas.microsoft.com/office/drawing/2014/main" id="{BD3718C4-5237-41BC-A2CB-9E4E55630F7F}"/>
                      </a:ext>
                    </a:extLst>
                  </p:cNvPr>
                  <p:cNvSpPr/>
                  <p:nvPr/>
                </p:nvSpPr>
                <p:spPr>
                  <a:xfrm>
                    <a:off x="2290917" y="3990445"/>
                    <a:ext cx="914400" cy="914400"/>
                  </a:xfrm>
                  <a:prstGeom prst="ellipse">
                    <a:avLst/>
                  </a:prstGeom>
                  <a:solidFill>
                    <a:srgbClr val="FFFF94"/>
                  </a:solidFill>
                  <a:ln w="381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en-US" altLang="zh-CN" sz="320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32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altLang="zh-CN" sz="32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</m:oMath>
                      </m:oMathPara>
                    </a14:m>
                    <a:endParaRPr lang="zh-CN" altLang="en-US" sz="3200" dirty="0">
                      <a:solidFill>
                        <a:schemeClr val="tx1"/>
                      </a:solidFill>
                      <a:ea typeface="微软雅黑" panose="020B0503020204020204" pitchFamily="34" charset="-122"/>
                    </a:endParaRPr>
                  </a:p>
                </p:txBody>
              </p:sp>
            </mc:Choice>
            <mc:Fallback xmlns="">
              <p:sp>
                <p:nvSpPr>
                  <p:cNvPr id="88" name="椭圆 87">
                    <a:extLst>
                      <a:ext uri="{FF2B5EF4-FFF2-40B4-BE49-F238E27FC236}">
                        <a16:creationId xmlns:a16="http://schemas.microsoft.com/office/drawing/2014/main" id="{BD3718C4-5237-41BC-A2CB-9E4E55630F7F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290917" y="3990445"/>
                    <a:ext cx="914400" cy="914400"/>
                  </a:xfrm>
                  <a:prstGeom prst="ellipse">
                    <a:avLst/>
                  </a:prstGeom>
                  <a:blipFill>
                    <a:blip r:embed="rId8"/>
                    <a:stretch>
                      <a:fillRect/>
                    </a:stretch>
                  </a:blipFill>
                  <a:ln w="38100">
                    <a:solidFill>
                      <a:schemeClr val="tx1"/>
                    </a:solidFill>
                  </a:ln>
                </p:spPr>
                <p:txBody>
                  <a:bodyPr/>
                  <a:lstStyle/>
                  <a:p>
                    <a:r>
                      <a:rPr lang="zh-CN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89" name="椭圆 88">
                    <a:extLst>
                      <a:ext uri="{FF2B5EF4-FFF2-40B4-BE49-F238E27FC236}">
                        <a16:creationId xmlns:a16="http://schemas.microsoft.com/office/drawing/2014/main" id="{5AF37369-EBAA-4672-985A-7CE75722ACF4}"/>
                      </a:ext>
                    </a:extLst>
                  </p:cNvPr>
                  <p:cNvSpPr/>
                  <p:nvPr/>
                </p:nvSpPr>
                <p:spPr>
                  <a:xfrm>
                    <a:off x="2290917" y="5320496"/>
                    <a:ext cx="914400" cy="914400"/>
                  </a:xfrm>
                  <a:prstGeom prst="ellipse">
                    <a:avLst/>
                  </a:prstGeom>
                  <a:solidFill>
                    <a:srgbClr val="FFFF94"/>
                  </a:solidFill>
                  <a:ln w="381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en-US" altLang="zh-CN" sz="320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32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altLang="zh-CN" sz="32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sub>
                          </m:sSub>
                        </m:oMath>
                      </m:oMathPara>
                    </a14:m>
                    <a:endParaRPr lang="zh-CN" altLang="en-US" sz="3200" dirty="0">
                      <a:solidFill>
                        <a:schemeClr val="tx1"/>
                      </a:solidFill>
                      <a:ea typeface="微软雅黑" panose="020B0503020204020204" pitchFamily="34" charset="-122"/>
                    </a:endParaRPr>
                  </a:p>
                </p:txBody>
              </p:sp>
            </mc:Choice>
            <mc:Fallback xmlns="">
              <p:sp>
                <p:nvSpPr>
                  <p:cNvPr id="89" name="椭圆 88">
                    <a:extLst>
                      <a:ext uri="{FF2B5EF4-FFF2-40B4-BE49-F238E27FC236}">
                        <a16:creationId xmlns:a16="http://schemas.microsoft.com/office/drawing/2014/main" id="{5AF37369-EBAA-4672-985A-7CE75722ACF4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290917" y="5320496"/>
                    <a:ext cx="914400" cy="914400"/>
                  </a:xfrm>
                  <a:prstGeom prst="ellipse">
                    <a:avLst/>
                  </a:prstGeom>
                  <a:blipFill>
                    <a:blip r:embed="rId9"/>
                    <a:stretch>
                      <a:fillRect/>
                    </a:stretch>
                  </a:blipFill>
                  <a:ln w="38100">
                    <a:solidFill>
                      <a:schemeClr val="tx1"/>
                    </a:solidFill>
                  </a:ln>
                </p:spPr>
                <p:txBody>
                  <a:bodyPr/>
                  <a:lstStyle/>
                  <a:p>
                    <a:r>
                      <a:rPr lang="zh-CN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grpSp>
          <p:nvGrpSpPr>
            <p:cNvPr id="90" name="组合 89">
              <a:extLst>
                <a:ext uri="{FF2B5EF4-FFF2-40B4-BE49-F238E27FC236}">
                  <a16:creationId xmlns:a16="http://schemas.microsoft.com/office/drawing/2014/main" id="{5D82B3FD-9EBA-4188-A874-6EA49E313819}"/>
                </a:ext>
              </a:extLst>
            </p:cNvPr>
            <p:cNvGrpSpPr/>
            <p:nvPr/>
          </p:nvGrpSpPr>
          <p:grpSpPr>
            <a:xfrm>
              <a:off x="4150724" y="1608084"/>
              <a:ext cx="914400" cy="3574500"/>
              <a:chOff x="6464710" y="1641750"/>
              <a:chExt cx="914400" cy="3574500"/>
            </a:xfrm>
            <a:solidFill>
              <a:srgbClr val="A8EFC6"/>
            </a:solidFill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91" name="椭圆 90">
                    <a:extLst>
                      <a:ext uri="{FF2B5EF4-FFF2-40B4-BE49-F238E27FC236}">
                        <a16:creationId xmlns:a16="http://schemas.microsoft.com/office/drawing/2014/main" id="{8D6666FB-53A0-4F78-870D-0758E87C8BD6}"/>
                      </a:ext>
                    </a:extLst>
                  </p:cNvPr>
                  <p:cNvSpPr/>
                  <p:nvPr/>
                </p:nvSpPr>
                <p:spPr>
                  <a:xfrm>
                    <a:off x="6464710" y="1641750"/>
                    <a:ext cx="914400" cy="914400"/>
                  </a:xfrm>
                  <a:prstGeom prst="ellipse">
                    <a:avLst/>
                  </a:prstGeom>
                  <a:grpFill/>
                  <a:ln w="381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en-US" altLang="zh-CN" sz="320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32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en-US" altLang="zh-CN" sz="32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oMath>
                      </m:oMathPara>
                    </a14:m>
                    <a:endParaRPr lang="zh-CN" altLang="en-US" sz="3200" dirty="0">
                      <a:solidFill>
                        <a:schemeClr val="tx1"/>
                      </a:solidFill>
                      <a:ea typeface="微软雅黑" panose="020B0503020204020204" pitchFamily="34" charset="-122"/>
                    </a:endParaRPr>
                  </a:p>
                </p:txBody>
              </p:sp>
            </mc:Choice>
            <mc:Fallback xmlns="">
              <p:sp>
                <p:nvSpPr>
                  <p:cNvPr id="91" name="椭圆 90">
                    <a:extLst>
                      <a:ext uri="{FF2B5EF4-FFF2-40B4-BE49-F238E27FC236}">
                        <a16:creationId xmlns:a16="http://schemas.microsoft.com/office/drawing/2014/main" id="{8D6666FB-53A0-4F78-870D-0758E87C8BD6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6464710" y="1641750"/>
                    <a:ext cx="914400" cy="914400"/>
                  </a:xfrm>
                  <a:prstGeom prst="ellipse">
                    <a:avLst/>
                  </a:prstGeom>
                  <a:blipFill>
                    <a:blip r:embed="rId10"/>
                    <a:stretch>
                      <a:fillRect/>
                    </a:stretch>
                  </a:blipFill>
                  <a:ln w="38100">
                    <a:solidFill>
                      <a:schemeClr val="tx1"/>
                    </a:solidFill>
                  </a:ln>
                </p:spPr>
                <p:txBody>
                  <a:bodyPr/>
                  <a:lstStyle/>
                  <a:p>
                    <a:r>
                      <a:rPr lang="zh-CN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92" name="椭圆 91">
                    <a:extLst>
                      <a:ext uri="{FF2B5EF4-FFF2-40B4-BE49-F238E27FC236}">
                        <a16:creationId xmlns:a16="http://schemas.microsoft.com/office/drawing/2014/main" id="{BE9B1DE4-620D-4B4D-87E4-9EEDD39F51BE}"/>
                      </a:ext>
                    </a:extLst>
                  </p:cNvPr>
                  <p:cNvSpPr/>
                  <p:nvPr/>
                </p:nvSpPr>
                <p:spPr>
                  <a:xfrm>
                    <a:off x="6464710" y="2971800"/>
                    <a:ext cx="914400" cy="914400"/>
                  </a:xfrm>
                  <a:prstGeom prst="ellipse">
                    <a:avLst/>
                  </a:prstGeom>
                  <a:grpFill/>
                  <a:ln w="381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en-US" altLang="zh-CN" sz="320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32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en-US" altLang="zh-CN" sz="32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oMath>
                      </m:oMathPara>
                    </a14:m>
                    <a:endParaRPr lang="zh-CN" altLang="en-US" sz="3200" dirty="0">
                      <a:solidFill>
                        <a:schemeClr val="tx1"/>
                      </a:solidFill>
                      <a:ea typeface="微软雅黑" panose="020B0503020204020204" pitchFamily="34" charset="-122"/>
                    </a:endParaRPr>
                  </a:p>
                </p:txBody>
              </p:sp>
            </mc:Choice>
            <mc:Fallback xmlns="">
              <p:sp>
                <p:nvSpPr>
                  <p:cNvPr id="92" name="椭圆 91">
                    <a:extLst>
                      <a:ext uri="{FF2B5EF4-FFF2-40B4-BE49-F238E27FC236}">
                        <a16:creationId xmlns:a16="http://schemas.microsoft.com/office/drawing/2014/main" id="{BE9B1DE4-620D-4B4D-87E4-9EEDD39F51BE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6464710" y="2971800"/>
                    <a:ext cx="914400" cy="914400"/>
                  </a:xfrm>
                  <a:prstGeom prst="ellipse">
                    <a:avLst/>
                  </a:prstGeom>
                  <a:blipFill>
                    <a:blip r:embed="rId11"/>
                    <a:stretch>
                      <a:fillRect/>
                    </a:stretch>
                  </a:blipFill>
                  <a:ln w="38100">
                    <a:solidFill>
                      <a:schemeClr val="tx1"/>
                    </a:solidFill>
                  </a:ln>
                </p:spPr>
                <p:txBody>
                  <a:bodyPr/>
                  <a:lstStyle/>
                  <a:p>
                    <a:r>
                      <a:rPr lang="zh-CN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sp>
            <p:nvSpPr>
              <p:cNvPr id="93" name="椭圆 92">
                <a:extLst>
                  <a:ext uri="{FF2B5EF4-FFF2-40B4-BE49-F238E27FC236}">
                    <a16:creationId xmlns:a16="http://schemas.microsoft.com/office/drawing/2014/main" id="{EF6A5B26-B49A-4F83-BA9A-E911CD33D9B4}"/>
                  </a:ext>
                </a:extLst>
              </p:cNvPr>
              <p:cNvSpPr/>
              <p:nvPr/>
            </p:nvSpPr>
            <p:spPr>
              <a:xfrm>
                <a:off x="6464710" y="4301850"/>
                <a:ext cx="914400" cy="914400"/>
              </a:xfrm>
              <a:prstGeom prst="ellipse">
                <a:avLst/>
              </a:prstGeom>
              <a:grpFill/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200" dirty="0">
                  <a:solidFill>
                    <a:schemeClr val="tx1"/>
                  </a:solidFill>
                  <a:ea typeface="微软雅黑" panose="020B0503020204020204" pitchFamily="34" charset="-122"/>
                </a:endParaRPr>
              </a:p>
            </p:txBody>
          </p:sp>
        </p:grpSp>
        <p:cxnSp>
          <p:nvCxnSpPr>
            <p:cNvPr id="94" name="直接箭头连接符 93">
              <a:extLst>
                <a:ext uri="{FF2B5EF4-FFF2-40B4-BE49-F238E27FC236}">
                  <a16:creationId xmlns:a16="http://schemas.microsoft.com/office/drawing/2014/main" id="{ACA944CD-4944-45ED-A348-B6E5C9B5A479}"/>
                </a:ext>
              </a:extLst>
            </p:cNvPr>
            <p:cNvCxnSpPr>
              <a:cxnSpLocks/>
            </p:cNvCxnSpPr>
            <p:nvPr/>
          </p:nvCxnSpPr>
          <p:spPr>
            <a:xfrm>
              <a:off x="8324516" y="2065284"/>
              <a:ext cx="373626" cy="0"/>
            </a:xfrm>
            <a:prstGeom prst="straightConnector1">
              <a:avLst/>
            </a:prstGeom>
            <a:ln w="25400">
              <a:solidFill>
                <a:srgbClr val="002060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6" name="直接箭头连接符 95">
              <a:extLst>
                <a:ext uri="{FF2B5EF4-FFF2-40B4-BE49-F238E27FC236}">
                  <a16:creationId xmlns:a16="http://schemas.microsoft.com/office/drawing/2014/main" id="{3366727A-FBC6-4D97-912F-2055FFE76351}"/>
                </a:ext>
              </a:extLst>
            </p:cNvPr>
            <p:cNvCxnSpPr>
              <a:cxnSpLocks/>
            </p:cNvCxnSpPr>
            <p:nvPr/>
          </p:nvCxnSpPr>
          <p:spPr>
            <a:xfrm>
              <a:off x="8349095" y="3395334"/>
              <a:ext cx="373626" cy="0"/>
            </a:xfrm>
            <a:prstGeom prst="straightConnector1">
              <a:avLst/>
            </a:prstGeom>
            <a:ln w="25400">
              <a:solidFill>
                <a:srgbClr val="002060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7" name="直接箭头连接符 96">
              <a:extLst>
                <a:ext uri="{FF2B5EF4-FFF2-40B4-BE49-F238E27FC236}">
                  <a16:creationId xmlns:a16="http://schemas.microsoft.com/office/drawing/2014/main" id="{F1275483-CA06-4A0D-AE11-34F481628E2E}"/>
                </a:ext>
              </a:extLst>
            </p:cNvPr>
            <p:cNvCxnSpPr>
              <a:cxnSpLocks/>
            </p:cNvCxnSpPr>
            <p:nvPr/>
          </p:nvCxnSpPr>
          <p:spPr>
            <a:xfrm>
              <a:off x="8324516" y="4725384"/>
              <a:ext cx="373626" cy="0"/>
            </a:xfrm>
            <a:prstGeom prst="straightConnector1">
              <a:avLst/>
            </a:prstGeom>
            <a:ln w="25400">
              <a:solidFill>
                <a:srgbClr val="002060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06" name="组合 105">
              <a:extLst>
                <a:ext uri="{FF2B5EF4-FFF2-40B4-BE49-F238E27FC236}">
                  <a16:creationId xmlns:a16="http://schemas.microsoft.com/office/drawing/2014/main" id="{1EA0C4ED-A64E-47CB-955F-0DF4047FA37B}"/>
                </a:ext>
              </a:extLst>
            </p:cNvPr>
            <p:cNvGrpSpPr/>
            <p:nvPr/>
          </p:nvGrpSpPr>
          <p:grpSpPr>
            <a:xfrm>
              <a:off x="8747300" y="1608084"/>
              <a:ext cx="2292998" cy="3529903"/>
              <a:chOff x="8740873" y="1651584"/>
              <a:chExt cx="2292998" cy="3529903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98" name="文本框 97">
                    <a:extLst>
                      <a:ext uri="{FF2B5EF4-FFF2-40B4-BE49-F238E27FC236}">
                        <a16:creationId xmlns:a16="http://schemas.microsoft.com/office/drawing/2014/main" id="{19621B68-E5B1-4CD1-BFDF-93431FE2CB04}"/>
                      </a:ext>
                    </a:extLst>
                  </p:cNvPr>
                  <p:cNvSpPr txBox="1"/>
                  <p:nvPr/>
                </p:nvSpPr>
                <p:spPr>
                  <a:xfrm>
                    <a:off x="8791893" y="1651584"/>
                    <a:ext cx="2102435" cy="834011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f>
                            <m:fPr>
                              <m:ctrlPr>
                                <a:rPr lang="en-US" altLang="zh-CN" sz="280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US" altLang="zh-CN" sz="28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altLang="zh-CN" sz="2800" i="1"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p>
                                  <m:sSub>
                                    <m:sSubPr>
                                      <m:ctrlPr>
                                        <a:rPr lang="en-US" altLang="zh-CN" sz="28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altLang="zh-CN" sz="2800" i="1">
                                          <a:latin typeface="Cambria Math" panose="02040503050406030204" pitchFamily="18" charset="0"/>
                                        </a:rPr>
                                        <m:t>𝑧</m:t>
                                      </m:r>
                                    </m:e>
                                    <m:sub>
                                      <m:r>
                                        <a:rPr lang="en-US" altLang="zh-CN" sz="2800" i="1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</m:sup>
                              </m:sSup>
                            </m:num>
                            <m:den>
                              <m:sSup>
                                <m:sSupPr>
                                  <m:ctrlPr>
                                    <a:rPr lang="en-US" altLang="zh-CN" sz="28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altLang="zh-CN" sz="2800" i="1"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p>
                                  <m:sSub>
                                    <m:sSubPr>
                                      <m:ctrlPr>
                                        <a:rPr lang="en-US" altLang="zh-CN" sz="28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altLang="zh-CN" sz="2800" i="1">
                                          <a:latin typeface="Cambria Math" panose="02040503050406030204" pitchFamily="18" charset="0"/>
                                        </a:rPr>
                                        <m:t>𝑧</m:t>
                                      </m:r>
                                    </m:e>
                                    <m:sub>
                                      <m:r>
                                        <a:rPr lang="en-US" altLang="zh-CN" sz="2800" i="1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</m:sup>
                              </m:sSup>
                              <m:r>
                                <a:rPr lang="en-US" altLang="zh-CN" sz="2800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p>
                                <m:sSupPr>
                                  <m:ctrlPr>
                                    <a:rPr lang="en-US" altLang="zh-CN" sz="28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altLang="zh-CN" sz="2800" i="1"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p>
                                  <m:sSub>
                                    <m:sSubPr>
                                      <m:ctrlPr>
                                        <a:rPr lang="en-US" altLang="zh-CN" sz="28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altLang="zh-CN" sz="2800" i="1">
                                          <a:latin typeface="Cambria Math" panose="02040503050406030204" pitchFamily="18" charset="0"/>
                                        </a:rPr>
                                        <m:t>𝑧</m:t>
                                      </m:r>
                                    </m:e>
                                    <m:sub>
                                      <m:r>
                                        <a:rPr lang="en-US" altLang="zh-CN" sz="2800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</m:sup>
                              </m:sSup>
                              <m:r>
                                <a:rPr lang="en-US" altLang="zh-CN" sz="2800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US" altLang="zh-CN" sz="28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den>
                          </m:f>
                        </m:oMath>
                      </m:oMathPara>
                    </a14:m>
                    <a:endParaRPr lang="zh-CN" altLang="en-US" sz="2800" dirty="0">
                      <a:ea typeface="微软雅黑" panose="020B0503020204020204" pitchFamily="34" charset="-122"/>
                    </a:endParaRPr>
                  </a:p>
                </p:txBody>
              </p:sp>
            </mc:Choice>
            <mc:Fallback xmlns="">
              <p:sp>
                <p:nvSpPr>
                  <p:cNvPr id="98" name="文本框 97">
                    <a:extLst>
                      <a:ext uri="{FF2B5EF4-FFF2-40B4-BE49-F238E27FC236}">
                        <a16:creationId xmlns:a16="http://schemas.microsoft.com/office/drawing/2014/main" id="{19621B68-E5B1-4CD1-BFDF-93431FE2CB04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8791893" y="1651584"/>
                    <a:ext cx="2102435" cy="834011"/>
                  </a:xfrm>
                  <a:prstGeom prst="rect">
                    <a:avLst/>
                  </a:prstGeom>
                  <a:blipFill>
                    <a:blip r:embed="rId12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zh-CN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00" name="矩形 99">
                    <a:extLst>
                      <a:ext uri="{FF2B5EF4-FFF2-40B4-BE49-F238E27FC236}">
                        <a16:creationId xmlns:a16="http://schemas.microsoft.com/office/drawing/2014/main" id="{9ED61309-35EB-46FE-B4FC-06F4F55F4C1E}"/>
                      </a:ext>
                    </a:extLst>
                  </p:cNvPr>
                  <p:cNvSpPr/>
                  <p:nvPr/>
                </p:nvSpPr>
                <p:spPr>
                  <a:xfrm>
                    <a:off x="8740873" y="2927110"/>
                    <a:ext cx="2287100" cy="926344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f>
                            <m:fPr>
                              <m:ctrlPr>
                                <a:rPr lang="en-US" altLang="zh-CN" sz="280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US" altLang="zh-CN" sz="28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altLang="zh-CN" sz="2800" i="1"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p>
                                  <m:sSub>
                                    <m:sSubPr>
                                      <m:ctrlPr>
                                        <a:rPr lang="en-US" altLang="zh-CN" sz="28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altLang="zh-CN" sz="2800" i="1">
                                          <a:latin typeface="Cambria Math" panose="02040503050406030204" pitchFamily="18" charset="0"/>
                                        </a:rPr>
                                        <m:t>𝑧</m:t>
                                      </m:r>
                                    </m:e>
                                    <m:sub>
                                      <m:r>
                                        <a:rPr lang="en-US" altLang="zh-CN" sz="2800" b="0" i="1" smtClean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</m:sup>
                              </m:sSup>
                            </m:num>
                            <m:den>
                              <m:sSup>
                                <m:sSupPr>
                                  <m:ctrlPr>
                                    <a:rPr lang="en-US" altLang="zh-CN" sz="28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altLang="zh-CN" sz="2800" i="1"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p>
                                  <m:sSub>
                                    <m:sSubPr>
                                      <m:ctrlPr>
                                        <a:rPr lang="en-US" altLang="zh-CN" sz="28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altLang="zh-CN" sz="2800" i="1">
                                          <a:latin typeface="Cambria Math" panose="02040503050406030204" pitchFamily="18" charset="0"/>
                                        </a:rPr>
                                        <m:t>𝑧</m:t>
                                      </m:r>
                                    </m:e>
                                    <m:sub>
                                      <m:r>
                                        <a:rPr lang="en-US" altLang="zh-CN" sz="2800" i="1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</m:sup>
                              </m:sSup>
                              <m:r>
                                <a:rPr lang="en-US" altLang="zh-CN" sz="2800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p>
                                <m:sSupPr>
                                  <m:ctrlPr>
                                    <a:rPr lang="en-US" altLang="zh-CN" sz="28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altLang="zh-CN" sz="2800" i="1"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p>
                                  <m:sSub>
                                    <m:sSubPr>
                                      <m:ctrlPr>
                                        <a:rPr lang="en-US" altLang="zh-CN" sz="28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altLang="zh-CN" sz="2800" i="1">
                                          <a:latin typeface="Cambria Math" panose="02040503050406030204" pitchFamily="18" charset="0"/>
                                        </a:rPr>
                                        <m:t>𝑧</m:t>
                                      </m:r>
                                    </m:e>
                                    <m:sub>
                                      <m:r>
                                        <a:rPr lang="en-US" altLang="zh-CN" sz="2800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</m:sup>
                              </m:sSup>
                              <m:r>
                                <a:rPr lang="en-US" altLang="zh-CN" sz="2800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US" altLang="zh-CN" sz="28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den>
                          </m:f>
                        </m:oMath>
                      </m:oMathPara>
                    </a14:m>
                    <a:endParaRPr lang="zh-CN" altLang="en-US" sz="2800" dirty="0">
                      <a:ea typeface="微软雅黑" panose="020B0503020204020204" pitchFamily="34" charset="-122"/>
                    </a:endParaRPr>
                  </a:p>
                </p:txBody>
              </p:sp>
            </mc:Choice>
            <mc:Fallback xmlns="">
              <p:sp>
                <p:nvSpPr>
                  <p:cNvPr id="100" name="矩形 99">
                    <a:extLst>
                      <a:ext uri="{FF2B5EF4-FFF2-40B4-BE49-F238E27FC236}">
                        <a16:creationId xmlns:a16="http://schemas.microsoft.com/office/drawing/2014/main" id="{9ED61309-35EB-46FE-B4FC-06F4F55F4C1E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8740873" y="2927110"/>
                    <a:ext cx="2287100" cy="926344"/>
                  </a:xfrm>
                  <a:prstGeom prst="rect">
                    <a:avLst/>
                  </a:prstGeom>
                  <a:blipFill>
                    <a:blip r:embed="rId13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zh-CN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01" name="矩形 100">
                    <a:extLst>
                      <a:ext uri="{FF2B5EF4-FFF2-40B4-BE49-F238E27FC236}">
                        <a16:creationId xmlns:a16="http://schemas.microsoft.com/office/drawing/2014/main" id="{7C211A94-3ED3-4439-BF87-769F99869E24}"/>
                      </a:ext>
                    </a:extLst>
                  </p:cNvPr>
                  <p:cNvSpPr/>
                  <p:nvPr/>
                </p:nvSpPr>
                <p:spPr>
                  <a:xfrm>
                    <a:off x="8746771" y="4255143"/>
                    <a:ext cx="2287100" cy="926344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f>
                            <m:fPr>
                              <m:ctrlPr>
                                <a:rPr lang="en-US" altLang="zh-CN" sz="280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altLang="zh-CN" sz="280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sSup>
                                <m:sSupPr>
                                  <m:ctrlPr>
                                    <a:rPr lang="en-US" altLang="zh-CN" sz="28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altLang="zh-CN" sz="2800" i="1"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p>
                                  <m:sSub>
                                    <m:sSubPr>
                                      <m:ctrlPr>
                                        <a:rPr lang="en-US" altLang="zh-CN" sz="28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altLang="zh-CN" sz="2800" i="1">
                                          <a:latin typeface="Cambria Math" panose="02040503050406030204" pitchFamily="18" charset="0"/>
                                        </a:rPr>
                                        <m:t>𝑧</m:t>
                                      </m:r>
                                    </m:e>
                                    <m:sub>
                                      <m:r>
                                        <a:rPr lang="en-US" altLang="zh-CN" sz="2800" i="1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</m:sup>
                              </m:sSup>
                              <m:r>
                                <a:rPr lang="en-US" altLang="zh-CN" sz="2800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p>
                                <m:sSupPr>
                                  <m:ctrlPr>
                                    <a:rPr lang="en-US" altLang="zh-CN" sz="28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altLang="zh-CN" sz="2800" i="1"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p>
                                  <m:sSub>
                                    <m:sSubPr>
                                      <m:ctrlPr>
                                        <a:rPr lang="en-US" altLang="zh-CN" sz="28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altLang="zh-CN" sz="2800" i="1">
                                          <a:latin typeface="Cambria Math" panose="02040503050406030204" pitchFamily="18" charset="0"/>
                                        </a:rPr>
                                        <m:t>𝑧</m:t>
                                      </m:r>
                                    </m:e>
                                    <m:sub>
                                      <m:r>
                                        <a:rPr lang="en-US" altLang="zh-CN" sz="2800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</m:sup>
                              </m:sSup>
                              <m:r>
                                <a:rPr lang="en-US" altLang="zh-CN" sz="2800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US" altLang="zh-CN" sz="28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den>
                          </m:f>
                        </m:oMath>
                      </m:oMathPara>
                    </a14:m>
                    <a:endParaRPr lang="zh-CN" altLang="en-US" sz="2800" dirty="0">
                      <a:ea typeface="微软雅黑" panose="020B0503020204020204" pitchFamily="34" charset="-122"/>
                    </a:endParaRPr>
                  </a:p>
                </p:txBody>
              </p:sp>
            </mc:Choice>
            <mc:Fallback xmlns="">
              <p:sp>
                <p:nvSpPr>
                  <p:cNvPr id="101" name="矩形 100">
                    <a:extLst>
                      <a:ext uri="{FF2B5EF4-FFF2-40B4-BE49-F238E27FC236}">
                        <a16:creationId xmlns:a16="http://schemas.microsoft.com/office/drawing/2014/main" id="{7C211A94-3ED3-4439-BF87-769F99869E24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8746771" y="4255143"/>
                    <a:ext cx="2287100" cy="926344"/>
                  </a:xfrm>
                  <a:prstGeom prst="rect">
                    <a:avLst/>
                  </a:prstGeom>
                  <a:blipFill>
                    <a:blip r:embed="rId14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zh-CN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文本框 1">
                <a:extLst>
                  <a:ext uri="{FF2B5EF4-FFF2-40B4-BE49-F238E27FC236}">
                    <a16:creationId xmlns:a16="http://schemas.microsoft.com/office/drawing/2014/main" id="{A3C25240-C519-4163-A718-3B9C5E8F1DAA}"/>
                  </a:ext>
                </a:extLst>
              </p:cNvPr>
              <p:cNvSpPr txBox="1"/>
              <p:nvPr/>
            </p:nvSpPr>
            <p:spPr>
              <a:xfrm>
                <a:off x="3462748" y="4447875"/>
                <a:ext cx="977191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32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3200" b="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b>
                        <m:r>
                          <a:rPr lang="en-US" altLang="zh-CN" sz="3200" b="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</m:sSub>
                  </m:oMath>
                </a14:m>
                <a:r>
                  <a:rPr lang="en-US" altLang="zh-CN" sz="3200" dirty="0">
                    <a:solidFill>
                      <a:srgbClr val="FF0000"/>
                    </a:solidFill>
                    <a:ea typeface="微软雅黑" panose="020B0503020204020204" pitchFamily="34" charset="-122"/>
                  </a:rPr>
                  <a:t>=0</a:t>
                </a:r>
                <a:endParaRPr lang="zh-CN" altLang="en-US" sz="3200" dirty="0">
                  <a:solidFill>
                    <a:srgbClr val="FF0000"/>
                  </a:solidFill>
                  <a:ea typeface="微软雅黑" panose="020B0503020204020204" pitchFamily="34" charset="-122"/>
                </a:endParaRPr>
              </a:p>
            </p:txBody>
          </p:sp>
        </mc:Choice>
        <mc:Fallback xmlns="">
          <p:sp>
            <p:nvSpPr>
              <p:cNvPr id="2" name="文本框 1">
                <a:extLst>
                  <a:ext uri="{FF2B5EF4-FFF2-40B4-BE49-F238E27FC236}">
                    <a16:creationId xmlns:a16="http://schemas.microsoft.com/office/drawing/2014/main" id="{A3C25240-C519-4163-A718-3B9C5E8F1DA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62748" y="4447875"/>
                <a:ext cx="977191" cy="584775"/>
              </a:xfrm>
              <a:prstGeom prst="rect">
                <a:avLst/>
              </a:prstGeom>
              <a:blipFill>
                <a:blip r:embed="rId15"/>
                <a:stretch>
                  <a:fillRect t="-12500" r="-15625" b="-34375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9" name="文本框 48">
            <a:extLst>
              <a:ext uri="{FF2B5EF4-FFF2-40B4-BE49-F238E27FC236}">
                <a16:creationId xmlns:a16="http://schemas.microsoft.com/office/drawing/2014/main" id="{A081B5FA-DC1E-4DFC-B48F-A6E60B0D4B9E}"/>
              </a:ext>
            </a:extLst>
          </p:cNvPr>
          <p:cNvSpPr txBox="1"/>
          <p:nvPr/>
        </p:nvSpPr>
        <p:spPr>
          <a:xfrm>
            <a:off x="359911" y="65112"/>
            <a:ext cx="76135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altLang="zh-CN" sz="3200" b="1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4. </a:t>
            </a:r>
            <a:r>
              <a:rPr lang="zh-CN" altLang="en-US" sz="3200" b="1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多类别逻辑回归的表示</a:t>
            </a:r>
            <a:endParaRPr lang="en-CA" altLang="zh-CN" sz="3200" b="1" dirty="0">
              <a:solidFill>
                <a:srgbClr val="0A05D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50" name="直接连接符 49">
            <a:extLst>
              <a:ext uri="{FF2B5EF4-FFF2-40B4-BE49-F238E27FC236}">
                <a16:creationId xmlns:a16="http://schemas.microsoft.com/office/drawing/2014/main" id="{0EA277F4-0792-48A9-8B50-20F8037DD32B}"/>
              </a:ext>
            </a:extLst>
          </p:cNvPr>
          <p:cNvCxnSpPr>
            <a:cxnSpLocks/>
          </p:cNvCxnSpPr>
          <p:nvPr/>
        </p:nvCxnSpPr>
        <p:spPr>
          <a:xfrm>
            <a:off x="0" y="695771"/>
            <a:ext cx="12192000" cy="0"/>
          </a:xfrm>
          <a:prstGeom prst="line">
            <a:avLst/>
          </a:prstGeom>
          <a:ln w="50800">
            <a:gradFill flip="none" rotWithShape="1">
              <a:gsLst>
                <a:gs pos="0">
                  <a:srgbClr val="0000FF"/>
                </a:gs>
                <a:gs pos="100000">
                  <a:srgbClr val="A5D0FF"/>
                </a:gs>
              </a:gsLst>
              <a:lin ang="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2187313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28787</TotalTime>
  <Words>1626</Words>
  <Application>Microsoft Office PowerPoint</Application>
  <PresentationFormat>宽屏</PresentationFormat>
  <Paragraphs>330</Paragraphs>
  <Slides>30</Slides>
  <Notes>24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30</vt:i4>
      </vt:variant>
    </vt:vector>
  </HeadingPairs>
  <TitlesOfParts>
    <vt:vector size="40" baseType="lpstr">
      <vt:lpstr>微软雅黑</vt:lpstr>
      <vt:lpstr>Times New Roman</vt:lpstr>
      <vt:lpstr>Cambria Math</vt:lpstr>
      <vt:lpstr>Calibri Light</vt:lpstr>
      <vt:lpstr>楷体</vt:lpstr>
      <vt:lpstr>Calibri</vt:lpstr>
      <vt:lpstr>Arial</vt:lpstr>
      <vt:lpstr>宋体</vt:lpstr>
      <vt:lpstr>华文楷体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Machine Learning</dc:title>
  <dc:creator>Bo Li</dc:creator>
  <cp:lastModifiedBy>Bo Li</cp:lastModifiedBy>
  <cp:revision>1263</cp:revision>
  <dcterms:created xsi:type="dcterms:W3CDTF">2020-04-18T12:12:52Z</dcterms:created>
  <dcterms:modified xsi:type="dcterms:W3CDTF">2024-03-26T06:18:48Z</dcterms:modified>
</cp:coreProperties>
</file>