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fntdata" ContentType="application/x-fontdata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notesMasterIdLst>
    <p:notesMasterId r:id="rId25"/>
  </p:notesMasterIdLst>
  <p:handoutMasterIdLst>
    <p:handoutMasterId r:id="rId26"/>
  </p:handoutMasterIdLst>
  <p:sldIdLst>
    <p:sldId id="678" r:id="rId2"/>
    <p:sldId id="691" r:id="rId3"/>
    <p:sldId id="692" r:id="rId4"/>
    <p:sldId id="693" r:id="rId5"/>
    <p:sldId id="686" r:id="rId6"/>
    <p:sldId id="680" r:id="rId7"/>
    <p:sldId id="622" r:id="rId8"/>
    <p:sldId id="621" r:id="rId9"/>
    <p:sldId id="272" r:id="rId10"/>
    <p:sldId id="687" r:id="rId11"/>
    <p:sldId id="654" r:id="rId12"/>
    <p:sldId id="685" r:id="rId13"/>
    <p:sldId id="655" r:id="rId14"/>
    <p:sldId id="657" r:id="rId15"/>
    <p:sldId id="688" r:id="rId16"/>
    <p:sldId id="656" r:id="rId17"/>
    <p:sldId id="681" r:id="rId18"/>
    <p:sldId id="689" r:id="rId19"/>
    <p:sldId id="682" r:id="rId20"/>
    <p:sldId id="658" r:id="rId21"/>
    <p:sldId id="683" r:id="rId22"/>
    <p:sldId id="690" r:id="rId23"/>
    <p:sldId id="684" r:id="rId24"/>
  </p:sldIdLst>
  <p:sldSz cx="12192000" cy="6858000"/>
  <p:notesSz cx="7010400" cy="9296400"/>
  <p:embeddedFontLst>
    <p:embeddedFont>
      <p:font typeface="楷体" panose="020B0604020202020204" charset="-122"/>
      <p:regular r:id="rId27"/>
    </p:embeddedFont>
    <p:embeddedFont>
      <p:font typeface="Calibri" panose="020F0502020204030204" pitchFamily="34" charset="0"/>
      <p:regular r:id="rId28"/>
      <p:bold r:id="rId29"/>
      <p:italic r:id="rId30"/>
      <p:boldItalic r:id="rId31"/>
    </p:embeddedFont>
    <p:embeddedFont>
      <p:font typeface="Calibri Light" panose="020F0302020204030204" pitchFamily="34" charset="0"/>
      <p:regular r:id="rId32"/>
      <p:italic r:id="rId33"/>
    </p:embeddedFont>
    <p:embeddedFont>
      <p:font typeface="Cambria Math" panose="02040503050406030204" pitchFamily="18" charset="0"/>
      <p:regular r:id="rId34"/>
    </p:embeddedFont>
    <p:embeddedFont>
      <p:font typeface="华文楷体" panose="02010600040101010101" pitchFamily="2" charset="-122"/>
      <p:regular r:id="rId35"/>
    </p:embeddedFont>
    <p:embeddedFont>
      <p:font typeface="宋体" panose="02010600030101010101" pitchFamily="2" charset="-122"/>
      <p:regular r:id="rId36"/>
    </p:embeddedFont>
    <p:embeddedFont>
      <p:font typeface="微软雅黑" panose="020B0503020204020204" pitchFamily="34" charset="-122"/>
      <p:regular r:id="rId37"/>
      <p:bold r:id="rId38"/>
    </p:embeddedFont>
    <p:embeddedFont>
      <p:font typeface="微软雅黑" panose="020B0503020204020204" pitchFamily="34" charset="-122"/>
      <p:regular r:id="rId37"/>
      <p:bold r:id="rId3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默认节" id="{0CB9E3CA-5153-4E5D-B901-3533DEFFA4B3}">
          <p14:sldIdLst>
            <p14:sldId id="678"/>
            <p14:sldId id="691"/>
            <p14:sldId id="692"/>
            <p14:sldId id="693"/>
            <p14:sldId id="686"/>
            <p14:sldId id="680"/>
            <p14:sldId id="622"/>
            <p14:sldId id="621"/>
            <p14:sldId id="272"/>
            <p14:sldId id="687"/>
            <p14:sldId id="654"/>
            <p14:sldId id="685"/>
            <p14:sldId id="655"/>
            <p14:sldId id="657"/>
            <p14:sldId id="688"/>
            <p14:sldId id="656"/>
            <p14:sldId id="681"/>
            <p14:sldId id="689"/>
            <p14:sldId id="682"/>
            <p14:sldId id="658"/>
            <p14:sldId id="683"/>
            <p14:sldId id="690"/>
            <p14:sldId id="684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931" userDrawn="1">
          <p15:clr>
            <a:srgbClr val="A4A3A4"/>
          </p15:clr>
        </p15:guide>
        <p15:guide id="2" pos="3863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Administrator" initials="A" lastIdx="2" clrIdx="0">
    <p:extLst>
      <p:ext uri="{19B8F6BF-5375-455C-9EA6-DF929625EA0E}">
        <p15:presenceInfo xmlns:p15="http://schemas.microsoft.com/office/powerpoint/2012/main" userId="Administrator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662A1"/>
    <a:srgbClr val="5B9BD5"/>
    <a:srgbClr val="FFFF94"/>
    <a:srgbClr val="A8EFC6"/>
    <a:srgbClr val="003399"/>
    <a:srgbClr val="1515EB"/>
    <a:srgbClr val="002060"/>
    <a:srgbClr val="DED5FF"/>
    <a:srgbClr val="013DFF"/>
    <a:srgbClr val="00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77" d="100"/>
          <a:sy n="77" d="100"/>
        </p:scale>
        <p:origin x="835" y="62"/>
      </p:cViewPr>
      <p:guideLst>
        <p:guide orient="horz" pos="2931"/>
        <p:guide pos="3863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00" d="100"/>
        <a:sy n="100" d="100"/>
      </p:scale>
      <p:origin x="0" y="-5549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handoutMaster" Target="handoutMasters/handoutMaster1.xml"/><Relationship Id="rId39" Type="http://schemas.openxmlformats.org/officeDocument/2006/relationships/commentAuthors" Target="commentAuthors.xml"/><Relationship Id="rId21" Type="http://schemas.openxmlformats.org/officeDocument/2006/relationships/slide" Target="slides/slide20.xml"/><Relationship Id="rId34" Type="http://schemas.openxmlformats.org/officeDocument/2006/relationships/font" Target="fonts/font8.fntdata"/><Relationship Id="rId42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font" Target="fonts/font3.fntdata"/><Relationship Id="rId41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font" Target="fonts/font6.fntdata"/><Relationship Id="rId37" Type="http://schemas.openxmlformats.org/officeDocument/2006/relationships/font" Target="fonts/font11.fntdata"/><Relationship Id="rId40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font" Target="fonts/font2.fntdata"/><Relationship Id="rId36" Type="http://schemas.openxmlformats.org/officeDocument/2006/relationships/font" Target="fonts/font10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font" Target="fonts/font5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font" Target="fonts/font1.fntdata"/><Relationship Id="rId30" Type="http://schemas.openxmlformats.org/officeDocument/2006/relationships/font" Target="fonts/font4.fntdata"/><Relationship Id="rId35" Type="http://schemas.openxmlformats.org/officeDocument/2006/relationships/font" Target="fonts/font9.fntdata"/><Relationship Id="rId43" Type="http://schemas.openxmlformats.org/officeDocument/2006/relationships/tableStyles" Target="tableStyle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33" Type="http://schemas.openxmlformats.org/officeDocument/2006/relationships/font" Target="fonts/font7.fntdata"/><Relationship Id="rId38" Type="http://schemas.openxmlformats.org/officeDocument/2006/relationships/font" Target="fonts/font12.fntdata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>
            <a:extLst>
              <a:ext uri="{FF2B5EF4-FFF2-40B4-BE49-F238E27FC236}">
                <a16:creationId xmlns:a16="http://schemas.microsoft.com/office/drawing/2014/main" id="{0FBE023C-C69E-4F4A-8892-2A2B47F9BD44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8319" cy="46524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CA"/>
          </a:p>
        </p:txBody>
      </p:sp>
      <p:sp>
        <p:nvSpPr>
          <p:cNvPr id="3" name="日期占位符 2">
            <a:extLst>
              <a:ext uri="{FF2B5EF4-FFF2-40B4-BE49-F238E27FC236}">
                <a16:creationId xmlns:a16="http://schemas.microsoft.com/office/drawing/2014/main" id="{58191E5C-F1DC-4B79-83B7-A91F626978EE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970885" y="0"/>
            <a:ext cx="3038319" cy="46524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F8774C8-9582-44CC-A668-C0398444ABE2}" type="datetimeFigureOut">
              <a:rPr lang="en-CA" smtClean="0"/>
              <a:t>2024-03-29</a:t>
            </a:fld>
            <a:endParaRPr lang="en-CA"/>
          </a:p>
        </p:txBody>
      </p:sp>
      <p:sp>
        <p:nvSpPr>
          <p:cNvPr id="4" name="页脚占位符 3">
            <a:extLst>
              <a:ext uri="{FF2B5EF4-FFF2-40B4-BE49-F238E27FC236}">
                <a16:creationId xmlns:a16="http://schemas.microsoft.com/office/drawing/2014/main" id="{508BE89A-4BE3-4522-ACBF-6E6291DF8606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831160"/>
            <a:ext cx="3038319" cy="46524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CA"/>
          </a:p>
        </p:txBody>
      </p: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id="{BCA75074-BB75-47AF-BDAB-97816D92D079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970885" y="8831160"/>
            <a:ext cx="3038319" cy="46524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E64634B-B534-44A4-A949-8FB9FF463A17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97431397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2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970938" y="2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29C72370-650D-434F-B8E8-B1B2376F8E4A}" type="datetimeFigureOut">
              <a:rPr lang="en-US" smtClean="0"/>
              <a:t>3/29/2024</a:t>
            </a:fld>
            <a:endParaRPr 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717550" y="1162050"/>
            <a:ext cx="5575300" cy="31369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7" tIns="46589" rIns="93177" bIns="46589" rtlCol="0" anchor="ctr"/>
          <a:lstStyle/>
          <a:p>
            <a:endParaRPr 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701040" y="4473891"/>
            <a:ext cx="5608320" cy="3660459"/>
          </a:xfrm>
          <a:prstGeom prst="rect">
            <a:avLst/>
          </a:prstGeom>
        </p:spPr>
        <p:txBody>
          <a:bodyPr vert="horz" lIns="93177" tIns="46589" rIns="93177" bIns="46589" rtlCol="0"/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  <a:endParaRPr lang="en-US" dirty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970938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4197EF5C-F980-49D8-BBB4-B119BEEE7BB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2382674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微软雅黑" panose="020B0503020204020204" pitchFamily="34" charset="-122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微软雅黑" panose="020B0503020204020204" pitchFamily="34" charset="-122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微软雅黑" panose="020B0503020204020204" pitchFamily="34" charset="-122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微软雅黑" panose="020B0503020204020204" pitchFamily="34" charset="-122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微软雅黑" panose="020B0503020204020204" pitchFamily="34" charset="-122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197EF5C-F980-49D8-BBB4-B119BEEE7BB9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4528804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197EF5C-F980-49D8-BBB4-B119BEEE7BB9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8031595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197EF5C-F980-49D8-BBB4-B119BEEE7BB9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5486978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197EF5C-F980-49D8-BBB4-B119BEEE7BB9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0280314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197EF5C-F980-49D8-BBB4-B119BEEE7BB9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130219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197EF5C-F980-49D8-BBB4-B119BEEE7BB9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843906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197EF5C-F980-49D8-BBB4-B119BEEE7BB9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010865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197EF5C-F980-49D8-BBB4-B119BEEE7BB9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006991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197EF5C-F980-49D8-BBB4-B119BEEE7BB9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2741139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197EF5C-F980-49D8-BBB4-B119BEEE7BB9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6910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197EF5C-F980-49D8-BBB4-B119BEEE7BB9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361105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197EF5C-F980-49D8-BBB4-B119BEEE7BB9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1407638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197EF5C-F980-49D8-BBB4-B119BEEE7BB9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4687193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197EF5C-F980-49D8-BBB4-B119BEEE7BB9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2959260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197EF5C-F980-49D8-BBB4-B119BEEE7BB9}" type="slidenum">
              <a:rPr lang="en-US" smtClean="0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9792563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  <a:endParaRPr 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CB70C9-0AD3-4C63-9E93-CC45788116E2}" type="datetime1">
              <a:rPr lang="en-US" smtClean="0"/>
              <a:t>3/29/2024</a:t>
            </a:fld>
            <a:endParaRPr 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0129B1-A262-48CD-B261-35550DC5F0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5862373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EBD184-B7A1-4C56-BC84-8CB0E45B8B40}" type="datetime1">
              <a:rPr lang="en-US" smtClean="0"/>
              <a:t>3/29/2024</a:t>
            </a:fld>
            <a:endParaRPr 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0129B1-A262-48CD-B261-35550DC5F0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18202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0EAB97-E7BC-43A4-9280-5FD7C0B070FF}" type="datetime1">
              <a:rPr lang="en-US" smtClean="0"/>
              <a:t>3/29/2024</a:t>
            </a:fld>
            <a:endParaRPr 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0129B1-A262-48CD-B261-35550DC5F0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762972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1E308E-6168-4DD6-A26C-7CFDD225FFFF}" type="datetime1">
              <a:rPr lang="en-US" smtClean="0"/>
              <a:t>3/29/2024</a:t>
            </a:fld>
            <a:endParaRPr 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0129B1-A262-48CD-B261-35550DC5F0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0594393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71AD14-24C4-458E-818B-CF690ADFBDF9}" type="datetime1">
              <a:rPr lang="en-US" smtClean="0"/>
              <a:t>3/29/2024</a:t>
            </a:fld>
            <a:endParaRPr 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0129B1-A262-48CD-B261-35550DC5F0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6278110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C12AFA-EC76-43F5-9BA3-D3537E886321}" type="datetime1">
              <a:rPr lang="en-US" smtClean="0"/>
              <a:t>3/29/2024</a:t>
            </a:fld>
            <a:endParaRPr 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0129B1-A262-48CD-B261-35550DC5F0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304198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B9E1DC-41ED-4853-924E-2963F2BE6625}" type="datetime1">
              <a:rPr lang="en-US" smtClean="0"/>
              <a:t>3/29/2024</a:t>
            </a:fld>
            <a:endParaRPr 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0129B1-A262-48CD-B261-35550DC5F0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349550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108CD8-0E5E-45E1-8144-04539DA5BC23}" type="datetime1">
              <a:rPr lang="en-US" smtClean="0"/>
              <a:t>3/29/2024</a:t>
            </a:fld>
            <a:endParaRPr 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0129B1-A262-48CD-B261-35550DC5F0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804722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AC0B0D-2C12-4B79-B1A6-02F1B6DDB2BC}" type="datetime1">
              <a:rPr lang="en-US" smtClean="0"/>
              <a:t>3/29/2024</a:t>
            </a:fld>
            <a:endParaRPr 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0129B1-A262-48CD-B261-35550DC5F0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6809894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A249F0-22D6-4891-8ACA-449AFDC350AF}" type="datetime1">
              <a:rPr lang="en-US" smtClean="0"/>
              <a:t>3/29/2024</a:t>
            </a:fld>
            <a:endParaRPr 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0129B1-A262-48CD-B261-35550DC5F0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612655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7145A1-6AEF-498A-B058-42246C05F24E}" type="datetime1">
              <a:rPr lang="en-US" smtClean="0"/>
              <a:t>3/29/2024</a:t>
            </a:fld>
            <a:endParaRPr 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0129B1-A262-48CD-B261-35550DC5F0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9025851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>
            <a:extLst>
              <a:ext uri="{FF2B5EF4-FFF2-40B4-BE49-F238E27FC236}">
                <a16:creationId xmlns:a16="http://schemas.microsoft.com/office/drawing/2014/main" id="{024EBE76-E0BA-BA40-9B32-389C4D6652C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711473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dirty="0"/>
              <a:t>单击此处编辑母版标题样式</a:t>
            </a:r>
            <a:endParaRPr 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  <a:endParaRPr 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9059122-1A23-4014-9F93-04155171A88B}" type="datetime1">
              <a:rPr lang="en-US" smtClean="0"/>
              <a:t>3/29/2024</a:t>
            </a:fld>
            <a:endParaRPr 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0129B1-A262-48CD-B261-35550DC5F0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705584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微软雅黑" panose="020B0503020204020204" pitchFamily="34" charset="-122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微软雅黑" panose="020B0503020204020204" pitchFamily="34" charset="-122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微软雅黑" panose="020B0503020204020204" pitchFamily="34" charset="-122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微软雅黑" panose="020B0503020204020204" pitchFamily="34" charset="-122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微软雅黑" panose="020B0503020204020204" pitchFamily="34" charset="-122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微软雅黑" panose="020B0503020204020204" pitchFamily="34" charset="-122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www.icode9.com/content-4-652630.html" TargetMode="Externa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icode9.com/content-4-652630.html" TargetMode="External"/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Relationship Id="rId9" Type="http://schemas.openxmlformats.org/officeDocument/2006/relationships/image" Target="../media/image3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13" Type="http://schemas.openxmlformats.org/officeDocument/2006/relationships/image" Target="../media/image17.png"/><Relationship Id="rId3" Type="http://schemas.openxmlformats.org/officeDocument/2006/relationships/hyperlink" Target="https://www.icode9.com/content-4-652630.html" TargetMode="External"/><Relationship Id="rId7" Type="http://schemas.openxmlformats.org/officeDocument/2006/relationships/image" Target="../media/image11.png"/><Relationship Id="rId12" Type="http://schemas.openxmlformats.org/officeDocument/2006/relationships/image" Target="../media/image1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png"/><Relationship Id="rId11" Type="http://schemas.openxmlformats.org/officeDocument/2006/relationships/image" Target="../media/image15.png"/><Relationship Id="rId5" Type="http://schemas.openxmlformats.org/officeDocument/2006/relationships/image" Target="../media/image3.png"/><Relationship Id="rId15" Type="http://schemas.openxmlformats.org/officeDocument/2006/relationships/image" Target="../media/image19.png"/><Relationship Id="rId10" Type="http://schemas.openxmlformats.org/officeDocument/2006/relationships/image" Target="../media/image14.png"/><Relationship Id="rId4" Type="http://schemas.openxmlformats.org/officeDocument/2006/relationships/image" Target="../media/image9.png"/><Relationship Id="rId9" Type="http://schemas.openxmlformats.org/officeDocument/2006/relationships/image" Target="../media/image13.png"/><Relationship Id="rId14" Type="http://schemas.openxmlformats.org/officeDocument/2006/relationships/image" Target="../media/image18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13" Type="http://schemas.openxmlformats.org/officeDocument/2006/relationships/image" Target="../media/image17.png"/><Relationship Id="rId3" Type="http://schemas.openxmlformats.org/officeDocument/2006/relationships/image" Target="../media/image20.png"/><Relationship Id="rId7" Type="http://schemas.openxmlformats.org/officeDocument/2006/relationships/image" Target="../media/image11.png"/><Relationship Id="rId12" Type="http://schemas.openxmlformats.org/officeDocument/2006/relationships/image" Target="../media/image1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png"/><Relationship Id="rId11" Type="http://schemas.openxmlformats.org/officeDocument/2006/relationships/image" Target="../media/image15.png"/><Relationship Id="rId15" Type="http://schemas.openxmlformats.org/officeDocument/2006/relationships/image" Target="../media/image19.png"/><Relationship Id="rId10" Type="http://schemas.openxmlformats.org/officeDocument/2006/relationships/image" Target="../media/image14.png"/><Relationship Id="rId4" Type="http://schemas.openxmlformats.org/officeDocument/2006/relationships/image" Target="../media/image21.png"/><Relationship Id="rId9" Type="http://schemas.openxmlformats.org/officeDocument/2006/relationships/image" Target="../media/image13.png"/><Relationship Id="rId14" Type="http://schemas.openxmlformats.org/officeDocument/2006/relationships/image" Target="../media/image18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13" Type="http://schemas.openxmlformats.org/officeDocument/2006/relationships/image" Target="../media/image17.png"/><Relationship Id="rId3" Type="http://schemas.openxmlformats.org/officeDocument/2006/relationships/image" Target="../media/image22.png"/><Relationship Id="rId7" Type="http://schemas.openxmlformats.org/officeDocument/2006/relationships/image" Target="../media/image11.png"/><Relationship Id="rId12" Type="http://schemas.openxmlformats.org/officeDocument/2006/relationships/image" Target="../media/image16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png"/><Relationship Id="rId11" Type="http://schemas.openxmlformats.org/officeDocument/2006/relationships/image" Target="../media/image15.png"/><Relationship Id="rId15" Type="http://schemas.openxmlformats.org/officeDocument/2006/relationships/image" Target="../media/image19.png"/><Relationship Id="rId10" Type="http://schemas.openxmlformats.org/officeDocument/2006/relationships/image" Target="../media/image14.png"/><Relationship Id="rId9" Type="http://schemas.openxmlformats.org/officeDocument/2006/relationships/image" Target="../media/image13.png"/><Relationship Id="rId14" Type="http://schemas.openxmlformats.org/officeDocument/2006/relationships/image" Target="../media/image18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450.png"/><Relationship Id="rId13" Type="http://schemas.openxmlformats.org/officeDocument/2006/relationships/image" Target="../media/image492.png"/><Relationship Id="rId3" Type="http://schemas.openxmlformats.org/officeDocument/2006/relationships/image" Target="../media/image400.png"/><Relationship Id="rId7" Type="http://schemas.openxmlformats.org/officeDocument/2006/relationships/image" Target="../media/image440.png"/><Relationship Id="rId12" Type="http://schemas.openxmlformats.org/officeDocument/2006/relationships/image" Target="../media/image49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30.png"/><Relationship Id="rId11" Type="http://schemas.openxmlformats.org/officeDocument/2006/relationships/image" Target="../media/image48.png"/><Relationship Id="rId5" Type="http://schemas.openxmlformats.org/officeDocument/2006/relationships/image" Target="../media/image420.png"/><Relationship Id="rId10" Type="http://schemas.openxmlformats.org/officeDocument/2006/relationships/image" Target="../media/image47.png"/><Relationship Id="rId4" Type="http://schemas.openxmlformats.org/officeDocument/2006/relationships/image" Target="../media/image410.png"/><Relationship Id="rId9" Type="http://schemas.openxmlformats.org/officeDocument/2006/relationships/image" Target="../media/image46.png"/><Relationship Id="rId14" Type="http://schemas.openxmlformats.org/officeDocument/2006/relationships/image" Target="../media/image50.pn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7" Type="http://schemas.openxmlformats.org/officeDocument/2006/relationships/image" Target="../media/image28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7.png"/><Relationship Id="rId5" Type="http://schemas.openxmlformats.org/officeDocument/2006/relationships/image" Target="../media/image56.png"/><Relationship Id="rId4" Type="http://schemas.openxmlformats.org/officeDocument/2006/relationships/image" Target="../media/image55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>
            <a:extLst>
              <a:ext uri="{FF2B5EF4-FFF2-40B4-BE49-F238E27FC236}">
                <a16:creationId xmlns:a16="http://schemas.microsoft.com/office/drawing/2014/main" id="{58F324CF-FD0F-D14C-968C-B02FF046D1A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0606" y="2800485"/>
            <a:ext cx="7467600" cy="1625600"/>
          </a:xfrm>
          <a:prstGeom prst="rect">
            <a:avLst/>
          </a:prstGeom>
        </p:spPr>
      </p:pic>
      <p:grpSp>
        <p:nvGrpSpPr>
          <p:cNvPr id="6" name="组合 5">
            <a:extLst>
              <a:ext uri="{FF2B5EF4-FFF2-40B4-BE49-F238E27FC236}">
                <a16:creationId xmlns:a16="http://schemas.microsoft.com/office/drawing/2014/main" id="{5EA380A5-A254-4E9E-986B-B658C0414A1D}"/>
              </a:ext>
            </a:extLst>
          </p:cNvPr>
          <p:cNvGrpSpPr/>
          <p:nvPr/>
        </p:nvGrpSpPr>
        <p:grpSpPr>
          <a:xfrm>
            <a:off x="1" y="2538084"/>
            <a:ext cx="12191999" cy="2512291"/>
            <a:chOff x="1" y="2774420"/>
            <a:chExt cx="12191999" cy="2512291"/>
          </a:xfrm>
        </p:grpSpPr>
        <p:sp>
          <p:nvSpPr>
            <p:cNvPr id="8" name="矩形 7">
              <a:extLst>
                <a:ext uri="{FF2B5EF4-FFF2-40B4-BE49-F238E27FC236}">
                  <a16:creationId xmlns:a16="http://schemas.microsoft.com/office/drawing/2014/main" id="{25D76DA4-98EE-49BA-A0F7-0FF65C11247D}"/>
                </a:ext>
              </a:extLst>
            </p:cNvPr>
            <p:cNvSpPr/>
            <p:nvPr/>
          </p:nvSpPr>
          <p:spPr>
            <a:xfrm>
              <a:off x="1" y="2774420"/>
              <a:ext cx="12191999" cy="2512291"/>
            </a:xfrm>
            <a:prstGeom prst="rect">
              <a:avLst/>
            </a:prstGeom>
            <a:gradFill>
              <a:gsLst>
                <a:gs pos="0">
                  <a:schemeClr val="bg1">
                    <a:lumMod val="70000"/>
                    <a:lumOff val="30000"/>
                  </a:schemeClr>
                </a:gs>
                <a:gs pos="51000">
                  <a:schemeClr val="bg1">
                    <a:alpha val="40000"/>
                  </a:schemeClr>
                </a:gs>
                <a:gs pos="100000">
                  <a:schemeClr val="bg1">
                    <a:lumMod val="50000"/>
                    <a:lumOff val="50000"/>
                  </a:schemeClr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9" name="矩形 8">
              <a:extLst>
                <a:ext uri="{FF2B5EF4-FFF2-40B4-BE49-F238E27FC236}">
                  <a16:creationId xmlns:a16="http://schemas.microsoft.com/office/drawing/2014/main" id="{500F09D0-7C75-4F78-BB8B-56ACA46DDD38}"/>
                </a:ext>
              </a:extLst>
            </p:cNvPr>
            <p:cNvSpPr/>
            <p:nvPr/>
          </p:nvSpPr>
          <p:spPr>
            <a:xfrm>
              <a:off x="479321" y="3161384"/>
              <a:ext cx="11233356" cy="1738365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5400" b="1" dirty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感知机模型</a:t>
              </a:r>
            </a:p>
          </p:txBody>
        </p:sp>
        <p:cxnSp>
          <p:nvCxnSpPr>
            <p:cNvPr id="10" name="直接连接符 9">
              <a:extLst>
                <a:ext uri="{FF2B5EF4-FFF2-40B4-BE49-F238E27FC236}">
                  <a16:creationId xmlns:a16="http://schemas.microsoft.com/office/drawing/2014/main" id="{B6097AAE-D5D2-4261-A7F0-1FD161FB6D8E}"/>
                </a:ext>
              </a:extLst>
            </p:cNvPr>
            <p:cNvCxnSpPr>
              <a:cxnSpLocks/>
            </p:cNvCxnSpPr>
            <p:nvPr/>
          </p:nvCxnSpPr>
          <p:spPr>
            <a:xfrm>
              <a:off x="609601" y="3161384"/>
              <a:ext cx="10894141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直接连接符 10">
              <a:extLst>
                <a:ext uri="{FF2B5EF4-FFF2-40B4-BE49-F238E27FC236}">
                  <a16:creationId xmlns:a16="http://schemas.microsoft.com/office/drawing/2014/main" id="{1E80C361-5065-4B03-9F13-D0B35653187C}"/>
                </a:ext>
              </a:extLst>
            </p:cNvPr>
            <p:cNvCxnSpPr>
              <a:cxnSpLocks/>
            </p:cNvCxnSpPr>
            <p:nvPr/>
          </p:nvCxnSpPr>
          <p:spPr>
            <a:xfrm>
              <a:off x="609600" y="4860731"/>
              <a:ext cx="10894141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9072043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6" presetClass="entr" presetSubtype="21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inVertical)">
                                          <p:cBhvr>
                                            <p:cTn id="7" dur="500"/>
                                            <p:tgtEl>
                                              <p:spTgt spid="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" presetID="6" presetClass="emph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Scale>
                                          <p:cBhvr>
                                            <p:cTn id="9" dur="2000" fill="hold"/>
                                            <p:tgtEl>
                                              <p:spTgt spid="7"/>
                                            </p:tgtEl>
                                          </p:cBhvr>
                                          <p:by x="115000" y="100000"/>
                                        </p:animScale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2" accel="4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10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10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8" accel="4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10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10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3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4" presetID="16" presetClass="entr" presetSubtype="21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inVertical)">
                                          <p:cBhvr>
                                            <p:cTn id="16" dur="500"/>
                                            <p:tgtEl>
                                              <p:spTgt spid="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7" presetID="6" presetClass="emph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Scale>
                                          <p:cBhvr>
                                            <p:cTn id="18" dur="2000" fill="hold"/>
                                            <p:tgtEl>
                                              <p:spTgt spid="7"/>
                                            </p:tgtEl>
                                          </p:cBhvr>
                                          <p:by x="115000" y="100000"/>
                                        </p:animScale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</p:timing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文本框 17"/>
          <p:cNvSpPr txBox="1"/>
          <p:nvPr/>
        </p:nvSpPr>
        <p:spPr>
          <a:xfrm>
            <a:off x="359911" y="65112"/>
            <a:ext cx="761358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b="1" dirty="0">
                <a:solidFill>
                  <a:srgbClr val="0A05D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目录</a:t>
            </a:r>
            <a:endParaRPr lang="en-US" altLang="zh-CN" sz="3200" b="1" dirty="0">
              <a:solidFill>
                <a:srgbClr val="0A05D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621009" y="1382820"/>
            <a:ext cx="11301490" cy="42789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lnSpc>
                <a:spcPct val="150000"/>
              </a:lnSpc>
              <a:spcAft>
                <a:spcPts val="600"/>
              </a:spcAft>
              <a:buFont typeface="+mj-lt"/>
              <a:buAutoNum type="arabicPeriod"/>
            </a:pPr>
            <a:r>
              <a:rPr lang="zh-CN" altLang="en-US" sz="28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感知机模型概述</a:t>
            </a:r>
            <a:endParaRPr lang="en-CA" altLang="zh-CN" sz="28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457200" indent="-457200">
              <a:lnSpc>
                <a:spcPct val="150000"/>
              </a:lnSpc>
              <a:spcAft>
                <a:spcPts val="600"/>
              </a:spcAft>
              <a:buFont typeface="+mj-lt"/>
              <a:buAutoNum type="arabicPeriod"/>
            </a:pPr>
            <a:r>
              <a:rPr lang="zh-CN" altLang="en-US" sz="28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神经元数学模型</a:t>
            </a:r>
            <a:endParaRPr lang="en-CA" altLang="zh-CN" sz="28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457200" indent="-457200">
              <a:lnSpc>
                <a:spcPct val="150000"/>
              </a:lnSpc>
              <a:spcAft>
                <a:spcPts val="600"/>
              </a:spcAft>
              <a:buFont typeface="+mj-lt"/>
              <a:buAutoNum type="arabicPeriod"/>
            </a:pPr>
            <a:r>
              <a:rPr lang="zh-CN" altLang="en-US" sz="28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感知机参数更新规则</a:t>
            </a:r>
            <a:endParaRPr lang="en-CA" altLang="zh-CN" sz="28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457200" indent="-457200">
              <a:lnSpc>
                <a:spcPct val="150000"/>
              </a:lnSpc>
              <a:spcAft>
                <a:spcPts val="600"/>
              </a:spcAft>
              <a:buFont typeface="+mj-lt"/>
              <a:buAutoNum type="arabicPeriod"/>
            </a:pPr>
            <a:r>
              <a:rPr lang="zh-CN" altLang="en-US" sz="28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感知机训练与测试伪代码</a:t>
            </a:r>
            <a:endParaRPr lang="en-CA" altLang="zh-CN" sz="28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457200" indent="-457200">
              <a:lnSpc>
                <a:spcPct val="150000"/>
              </a:lnSpc>
              <a:spcAft>
                <a:spcPts val="600"/>
              </a:spcAft>
              <a:buFont typeface="+mj-lt"/>
              <a:buAutoNum type="arabicPeriod"/>
            </a:pPr>
            <a:r>
              <a:rPr lang="zh-CN" altLang="en-US" sz="28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感知机收敛性</a:t>
            </a:r>
            <a:endParaRPr lang="en-CA" altLang="zh-CN" sz="28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457200" indent="-457200">
              <a:lnSpc>
                <a:spcPct val="150000"/>
              </a:lnSpc>
              <a:spcAft>
                <a:spcPts val="600"/>
              </a:spcAft>
              <a:buFont typeface="+mj-lt"/>
              <a:buAutoNum type="arabicPeriod"/>
            </a:pPr>
            <a:r>
              <a:rPr lang="zh-CN" altLang="en-US" sz="28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小结</a:t>
            </a:r>
            <a:endParaRPr lang="en-CA" altLang="zh-CN" sz="28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5" name="直接连接符 4">
            <a:extLst>
              <a:ext uri="{FF2B5EF4-FFF2-40B4-BE49-F238E27FC236}">
                <a16:creationId xmlns:a16="http://schemas.microsoft.com/office/drawing/2014/main" id="{8DF88B2E-251A-48AA-86AF-33B6DA361620}"/>
              </a:ext>
            </a:extLst>
          </p:cNvPr>
          <p:cNvCxnSpPr>
            <a:cxnSpLocks/>
          </p:cNvCxnSpPr>
          <p:nvPr/>
        </p:nvCxnSpPr>
        <p:spPr>
          <a:xfrm>
            <a:off x="0" y="695771"/>
            <a:ext cx="12192000" cy="0"/>
          </a:xfrm>
          <a:prstGeom prst="line">
            <a:avLst/>
          </a:prstGeom>
          <a:ln w="50800">
            <a:gradFill flip="none" rotWithShape="1">
              <a:gsLst>
                <a:gs pos="0">
                  <a:srgbClr val="0000FF"/>
                </a:gs>
                <a:gs pos="100000">
                  <a:srgbClr val="A5D0FF"/>
                </a:gs>
              </a:gsLst>
              <a:lin ang="0" scaled="0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3972165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: 对角圆角 5">
            <a:extLst>
              <a:ext uri="{FF2B5EF4-FFF2-40B4-BE49-F238E27FC236}">
                <a16:creationId xmlns:a16="http://schemas.microsoft.com/office/drawing/2014/main" id="{F650C84F-2160-408A-AABA-C4F83AC4F177}"/>
              </a:ext>
            </a:extLst>
          </p:cNvPr>
          <p:cNvSpPr/>
          <p:nvPr/>
        </p:nvSpPr>
        <p:spPr>
          <a:xfrm>
            <a:off x="621008" y="1519875"/>
            <a:ext cx="6400800" cy="540000"/>
          </a:xfrm>
          <a:prstGeom prst="round2DiagRect">
            <a:avLst/>
          </a:prstGeom>
          <a:solidFill>
            <a:srgbClr val="6C88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CA" sz="24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8" name="文本框 17"/>
          <p:cNvSpPr txBox="1"/>
          <p:nvPr/>
        </p:nvSpPr>
        <p:spPr>
          <a:xfrm>
            <a:off x="359911" y="65112"/>
            <a:ext cx="761358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altLang="zh-CN" sz="3200" b="1" dirty="0">
                <a:solidFill>
                  <a:srgbClr val="0A05D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</a:t>
            </a:r>
            <a:r>
              <a:rPr lang="en-US" altLang="zh-CN" sz="3200" b="1" dirty="0">
                <a:solidFill>
                  <a:srgbClr val="0A05D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. </a:t>
            </a:r>
            <a:r>
              <a:rPr lang="zh-CN" altLang="en-US" sz="3200" b="1" dirty="0">
                <a:solidFill>
                  <a:srgbClr val="0A05D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感知机模型概述</a:t>
            </a:r>
            <a:endParaRPr lang="en-US" altLang="zh-CN" sz="3200" b="1" dirty="0">
              <a:solidFill>
                <a:srgbClr val="0A05D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621009" y="1382820"/>
            <a:ext cx="11301490" cy="42789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lnSpc>
                <a:spcPct val="150000"/>
              </a:lnSpc>
              <a:spcAft>
                <a:spcPts val="600"/>
              </a:spcAft>
              <a:buFont typeface="+mj-lt"/>
              <a:buAutoNum type="arabicPeriod"/>
            </a:pPr>
            <a:r>
              <a:rPr lang="zh-CN" altLang="en-US" sz="28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感知机模型概述</a:t>
            </a:r>
            <a:endParaRPr lang="en-CA" altLang="zh-CN" sz="28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457200" indent="-457200">
              <a:lnSpc>
                <a:spcPct val="150000"/>
              </a:lnSpc>
              <a:spcAft>
                <a:spcPts val="600"/>
              </a:spcAft>
              <a:buFont typeface="+mj-lt"/>
              <a:buAutoNum type="arabicPeriod"/>
            </a:pPr>
            <a:r>
              <a:rPr lang="zh-CN" altLang="en-US" sz="28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神经元数学模型</a:t>
            </a:r>
            <a:endParaRPr lang="en-CA" altLang="zh-CN" sz="28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457200" indent="-457200">
              <a:lnSpc>
                <a:spcPct val="150000"/>
              </a:lnSpc>
              <a:spcAft>
                <a:spcPts val="600"/>
              </a:spcAft>
              <a:buFont typeface="+mj-lt"/>
              <a:buAutoNum type="arabicPeriod"/>
            </a:pPr>
            <a:r>
              <a:rPr lang="zh-CN" altLang="en-US" sz="28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感知机参数更新规则</a:t>
            </a:r>
            <a:endParaRPr lang="en-CA" altLang="zh-CN" sz="28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457200" indent="-457200">
              <a:lnSpc>
                <a:spcPct val="150000"/>
              </a:lnSpc>
              <a:spcAft>
                <a:spcPts val="600"/>
              </a:spcAft>
              <a:buFont typeface="+mj-lt"/>
              <a:buAutoNum type="arabicPeriod"/>
            </a:pPr>
            <a:r>
              <a:rPr lang="zh-CN" altLang="en-US" sz="28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感知机训练与测试伪代码</a:t>
            </a:r>
            <a:endParaRPr lang="en-CA" altLang="zh-CN" sz="28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457200" indent="-457200">
              <a:lnSpc>
                <a:spcPct val="150000"/>
              </a:lnSpc>
              <a:spcAft>
                <a:spcPts val="600"/>
              </a:spcAft>
              <a:buFont typeface="+mj-lt"/>
              <a:buAutoNum type="arabicPeriod"/>
            </a:pPr>
            <a:r>
              <a:rPr lang="zh-CN" altLang="en-US" sz="28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感知机收敛性</a:t>
            </a:r>
            <a:endParaRPr lang="en-CA" altLang="zh-CN" sz="28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457200" indent="-457200">
              <a:lnSpc>
                <a:spcPct val="150000"/>
              </a:lnSpc>
              <a:spcAft>
                <a:spcPts val="600"/>
              </a:spcAft>
              <a:buFont typeface="+mj-lt"/>
              <a:buAutoNum type="arabicPeriod"/>
            </a:pPr>
            <a:r>
              <a:rPr lang="zh-CN" altLang="en-US" sz="28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小结</a:t>
            </a:r>
            <a:endParaRPr lang="en-CA" altLang="zh-CN" sz="28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5" name="直接连接符 4">
            <a:extLst>
              <a:ext uri="{FF2B5EF4-FFF2-40B4-BE49-F238E27FC236}">
                <a16:creationId xmlns:a16="http://schemas.microsoft.com/office/drawing/2014/main" id="{8DF88B2E-251A-48AA-86AF-33B6DA361620}"/>
              </a:ext>
            </a:extLst>
          </p:cNvPr>
          <p:cNvCxnSpPr>
            <a:cxnSpLocks/>
          </p:cNvCxnSpPr>
          <p:nvPr/>
        </p:nvCxnSpPr>
        <p:spPr>
          <a:xfrm>
            <a:off x="0" y="695771"/>
            <a:ext cx="12192000" cy="0"/>
          </a:xfrm>
          <a:prstGeom prst="line">
            <a:avLst/>
          </a:prstGeom>
          <a:ln w="50800">
            <a:gradFill flip="none" rotWithShape="1">
              <a:gsLst>
                <a:gs pos="0">
                  <a:srgbClr val="0000FF"/>
                </a:gs>
                <a:gs pos="100000">
                  <a:srgbClr val="A5D0FF"/>
                </a:gs>
              </a:gsLst>
              <a:lin ang="0" scaled="0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673141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文本框 17"/>
          <p:cNvSpPr txBox="1"/>
          <p:nvPr/>
        </p:nvSpPr>
        <p:spPr>
          <a:xfrm>
            <a:off x="359911" y="65112"/>
            <a:ext cx="761358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altLang="zh-CN" sz="3200" b="1" dirty="0">
                <a:solidFill>
                  <a:srgbClr val="0A05D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</a:t>
            </a:r>
            <a:r>
              <a:rPr lang="en-US" altLang="zh-CN" sz="3200" b="1" dirty="0">
                <a:solidFill>
                  <a:srgbClr val="0A05D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. </a:t>
            </a:r>
            <a:r>
              <a:rPr lang="zh-CN" altLang="en-US" sz="3200" b="1" dirty="0">
                <a:solidFill>
                  <a:srgbClr val="0A05D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感知机模型概述</a:t>
            </a:r>
            <a:endParaRPr lang="en-US" altLang="zh-CN" sz="3200" b="1" dirty="0">
              <a:solidFill>
                <a:srgbClr val="0A05D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238005" y="921789"/>
            <a:ext cx="11301490" cy="18429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lnSpc>
                <a:spcPct val="15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感知机是一个二分类模型，属于监督学习任务中的分类模型。</a:t>
            </a:r>
            <a:endParaRPr lang="en-CA" altLang="zh-CN" sz="2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457200" indent="-457200">
              <a:lnSpc>
                <a:spcPct val="15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感知机模仿动物神经细胞工作原理，完成分类任务。</a:t>
            </a:r>
            <a:endParaRPr lang="en-CA" altLang="zh-CN" sz="2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457200" indent="-457200">
              <a:lnSpc>
                <a:spcPct val="15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在感知机模型中，训练样本和测试样本的标签都为</a:t>
            </a:r>
            <a:r>
              <a:rPr lang="en-US" altLang="zh-CN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-1</a:t>
            </a:r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或</a:t>
            </a:r>
            <a:r>
              <a:rPr lang="en-CA" altLang="zh-CN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1</a:t>
            </a:r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endParaRPr lang="en-CA" altLang="zh-CN" sz="2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5" name="直接连接符 4">
            <a:extLst>
              <a:ext uri="{FF2B5EF4-FFF2-40B4-BE49-F238E27FC236}">
                <a16:creationId xmlns:a16="http://schemas.microsoft.com/office/drawing/2014/main" id="{8DF88B2E-251A-48AA-86AF-33B6DA361620}"/>
              </a:ext>
            </a:extLst>
          </p:cNvPr>
          <p:cNvCxnSpPr>
            <a:cxnSpLocks/>
          </p:cNvCxnSpPr>
          <p:nvPr/>
        </p:nvCxnSpPr>
        <p:spPr>
          <a:xfrm>
            <a:off x="0" y="695771"/>
            <a:ext cx="12192000" cy="0"/>
          </a:xfrm>
          <a:prstGeom prst="line">
            <a:avLst/>
          </a:prstGeom>
          <a:ln w="50800">
            <a:gradFill flip="none" rotWithShape="1">
              <a:gsLst>
                <a:gs pos="0">
                  <a:srgbClr val="0000FF"/>
                </a:gs>
                <a:gs pos="100000">
                  <a:srgbClr val="A5D0FF"/>
                </a:gs>
              </a:gsLst>
              <a:lin ang="0" scaled="0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8073813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: 对角圆角 5">
            <a:extLst>
              <a:ext uri="{FF2B5EF4-FFF2-40B4-BE49-F238E27FC236}">
                <a16:creationId xmlns:a16="http://schemas.microsoft.com/office/drawing/2014/main" id="{70CE660A-36DB-4D35-92D2-C06ACD9B0102}"/>
              </a:ext>
            </a:extLst>
          </p:cNvPr>
          <p:cNvSpPr/>
          <p:nvPr/>
        </p:nvSpPr>
        <p:spPr>
          <a:xfrm>
            <a:off x="621008" y="2215613"/>
            <a:ext cx="6400800" cy="540000"/>
          </a:xfrm>
          <a:prstGeom prst="round2DiagRect">
            <a:avLst/>
          </a:prstGeom>
          <a:solidFill>
            <a:srgbClr val="6C88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CA" sz="24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8" name="文本框 17"/>
          <p:cNvSpPr txBox="1"/>
          <p:nvPr/>
        </p:nvSpPr>
        <p:spPr>
          <a:xfrm>
            <a:off x="359911" y="65112"/>
            <a:ext cx="761358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b="1" dirty="0">
                <a:solidFill>
                  <a:srgbClr val="0A05D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2. </a:t>
            </a:r>
            <a:r>
              <a:rPr lang="zh-CN" altLang="en-US" sz="3200" b="1" dirty="0">
                <a:solidFill>
                  <a:srgbClr val="0A05D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感知机数学模型</a:t>
            </a:r>
            <a:endParaRPr lang="en-US" altLang="zh-CN" sz="3200" b="1" dirty="0">
              <a:solidFill>
                <a:srgbClr val="0A05D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5" name="直接连接符 4">
            <a:extLst>
              <a:ext uri="{FF2B5EF4-FFF2-40B4-BE49-F238E27FC236}">
                <a16:creationId xmlns:a16="http://schemas.microsoft.com/office/drawing/2014/main" id="{8DF88B2E-251A-48AA-86AF-33B6DA361620}"/>
              </a:ext>
            </a:extLst>
          </p:cNvPr>
          <p:cNvCxnSpPr>
            <a:cxnSpLocks/>
          </p:cNvCxnSpPr>
          <p:nvPr/>
        </p:nvCxnSpPr>
        <p:spPr>
          <a:xfrm>
            <a:off x="0" y="695771"/>
            <a:ext cx="12192000" cy="0"/>
          </a:xfrm>
          <a:prstGeom prst="line">
            <a:avLst/>
          </a:prstGeom>
          <a:ln w="50800">
            <a:gradFill flip="none" rotWithShape="1">
              <a:gsLst>
                <a:gs pos="0">
                  <a:srgbClr val="0000FF"/>
                </a:gs>
                <a:gs pos="100000">
                  <a:srgbClr val="A5D0FF"/>
                </a:gs>
              </a:gsLst>
              <a:lin ang="0" scaled="0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文本框 6">
            <a:extLst>
              <a:ext uri="{FF2B5EF4-FFF2-40B4-BE49-F238E27FC236}">
                <a16:creationId xmlns:a16="http://schemas.microsoft.com/office/drawing/2014/main" id="{542CF080-33D5-42B2-A82D-B8E0620DF717}"/>
              </a:ext>
            </a:extLst>
          </p:cNvPr>
          <p:cNvSpPr txBox="1"/>
          <p:nvPr/>
        </p:nvSpPr>
        <p:spPr>
          <a:xfrm>
            <a:off x="621009" y="1382820"/>
            <a:ext cx="11301490" cy="42789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lnSpc>
                <a:spcPct val="150000"/>
              </a:lnSpc>
              <a:spcAft>
                <a:spcPts val="600"/>
              </a:spcAft>
              <a:buFont typeface="+mj-lt"/>
              <a:buAutoNum type="arabicPeriod"/>
            </a:pPr>
            <a:r>
              <a:rPr lang="zh-CN" altLang="en-US" sz="28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感知机模型概述</a:t>
            </a:r>
            <a:endParaRPr lang="en-CA" altLang="zh-CN" sz="28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457200" indent="-457200">
              <a:lnSpc>
                <a:spcPct val="150000"/>
              </a:lnSpc>
              <a:spcAft>
                <a:spcPts val="600"/>
              </a:spcAft>
              <a:buFont typeface="+mj-lt"/>
              <a:buAutoNum type="arabicPeriod"/>
            </a:pPr>
            <a:r>
              <a:rPr lang="zh-CN" altLang="en-US" sz="28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神经元数学模型</a:t>
            </a:r>
            <a:endParaRPr lang="en-CA" altLang="zh-CN" sz="28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457200" indent="-457200">
              <a:lnSpc>
                <a:spcPct val="150000"/>
              </a:lnSpc>
              <a:spcAft>
                <a:spcPts val="600"/>
              </a:spcAft>
              <a:buFont typeface="+mj-lt"/>
              <a:buAutoNum type="arabicPeriod"/>
            </a:pPr>
            <a:r>
              <a:rPr lang="zh-CN" altLang="en-US" sz="28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感知机参数更新规则</a:t>
            </a:r>
            <a:endParaRPr lang="en-CA" altLang="zh-CN" sz="28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457200" indent="-457200">
              <a:lnSpc>
                <a:spcPct val="150000"/>
              </a:lnSpc>
              <a:spcAft>
                <a:spcPts val="600"/>
              </a:spcAft>
              <a:buFont typeface="+mj-lt"/>
              <a:buAutoNum type="arabicPeriod"/>
            </a:pPr>
            <a:r>
              <a:rPr lang="zh-CN" altLang="en-US" sz="28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感知机训练与测试伪代码</a:t>
            </a:r>
            <a:endParaRPr lang="en-CA" altLang="zh-CN" sz="28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457200" indent="-457200">
              <a:lnSpc>
                <a:spcPct val="150000"/>
              </a:lnSpc>
              <a:spcAft>
                <a:spcPts val="600"/>
              </a:spcAft>
              <a:buFont typeface="+mj-lt"/>
              <a:buAutoNum type="arabicPeriod"/>
            </a:pPr>
            <a:r>
              <a:rPr lang="zh-CN" altLang="en-US" sz="28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感知机收敛性</a:t>
            </a:r>
            <a:endParaRPr lang="en-CA" altLang="zh-CN" sz="28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457200" indent="-457200">
              <a:lnSpc>
                <a:spcPct val="150000"/>
              </a:lnSpc>
              <a:spcAft>
                <a:spcPts val="600"/>
              </a:spcAft>
              <a:buFont typeface="+mj-lt"/>
              <a:buAutoNum type="arabicPeriod"/>
            </a:pPr>
            <a:r>
              <a:rPr lang="zh-CN" altLang="en-US" sz="28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小结</a:t>
            </a:r>
            <a:endParaRPr lang="en-CA" altLang="zh-CN" sz="28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6855432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矩形 35">
            <a:extLst>
              <a:ext uri="{FF2B5EF4-FFF2-40B4-BE49-F238E27FC236}">
                <a16:creationId xmlns:a16="http://schemas.microsoft.com/office/drawing/2014/main" id="{11379365-9A43-424E-B5C7-74160168F673}"/>
              </a:ext>
            </a:extLst>
          </p:cNvPr>
          <p:cNvSpPr/>
          <p:nvPr/>
        </p:nvSpPr>
        <p:spPr>
          <a:xfrm>
            <a:off x="393802" y="1929805"/>
            <a:ext cx="780614" cy="52951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000" dirty="0">
                <a:solidFill>
                  <a:schemeClr val="tx1"/>
                </a:solidFill>
                <a:latin typeface="+mn-ea"/>
              </a:rPr>
              <a:t>树突</a:t>
            </a:r>
            <a:endParaRPr lang="en-CA" sz="2000" dirty="0">
              <a:solidFill>
                <a:schemeClr val="tx1"/>
              </a:solidFill>
              <a:latin typeface="+mn-ea"/>
            </a:endParaRPr>
          </a:p>
        </p:txBody>
      </p:sp>
      <p:pic>
        <p:nvPicPr>
          <p:cNvPr id="2" name="Picture 2" descr="https://www.icode9.com/i/ll/?i=20200308111305145.jpg?,type_ZmFuZ3poZW5naGVpdGk,shadow_10,text_aHR0cHM6Ly9ibG9nLmNzZG4ubmV0L3NpbmF0XzMxNjA4NjQx,size_16,color_FFFFFF,t_70">
            <a:extLst>
              <a:ext uri="{FF2B5EF4-FFF2-40B4-BE49-F238E27FC236}">
                <a16:creationId xmlns:a16="http://schemas.microsoft.com/office/drawing/2014/main" id="{B320C3AB-74A4-4A77-B3BE-BDD54691B75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466" r="4725"/>
          <a:stretch/>
        </p:blipFill>
        <p:spPr bwMode="auto">
          <a:xfrm>
            <a:off x="10048" y="2516418"/>
            <a:ext cx="5219023" cy="29754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文本框 3">
            <a:extLst>
              <a:ext uri="{FF2B5EF4-FFF2-40B4-BE49-F238E27FC236}">
                <a16:creationId xmlns:a16="http://schemas.microsoft.com/office/drawing/2014/main" id="{D542E122-B3E1-4F95-99F8-C3D84F0F7E23}"/>
              </a:ext>
            </a:extLst>
          </p:cNvPr>
          <p:cNvSpPr txBox="1"/>
          <p:nvPr/>
        </p:nvSpPr>
        <p:spPr>
          <a:xfrm>
            <a:off x="108155" y="6317307"/>
            <a:ext cx="566475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图片来自</a:t>
            </a:r>
            <a:r>
              <a:rPr lang="en-US" altLang="zh-CN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  <a:hlinkClick r:id="rId4"/>
              </a:rPr>
              <a:t>https://www.icode9.com/content-4-652630.html</a:t>
            </a:r>
            <a:r>
              <a:rPr lang="en-US" altLang="zh-CN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. </a:t>
            </a:r>
            <a:endParaRPr lang="zh-CN" altLang="en-US" dirty="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38" name="矩形 37">
            <a:extLst>
              <a:ext uri="{FF2B5EF4-FFF2-40B4-BE49-F238E27FC236}">
                <a16:creationId xmlns:a16="http://schemas.microsoft.com/office/drawing/2014/main" id="{F5C7FB2E-FA40-45C0-ABD9-759059AACCB4}"/>
              </a:ext>
            </a:extLst>
          </p:cNvPr>
          <p:cNvSpPr/>
          <p:nvPr/>
        </p:nvSpPr>
        <p:spPr>
          <a:xfrm>
            <a:off x="2361807" y="3989972"/>
            <a:ext cx="1102697" cy="52951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000" dirty="0">
                <a:solidFill>
                  <a:schemeClr val="tx1"/>
                </a:solidFill>
                <a:latin typeface="+mn-ea"/>
              </a:rPr>
              <a:t>细胞体</a:t>
            </a:r>
            <a:endParaRPr lang="en-CA" sz="2000" dirty="0">
              <a:solidFill>
                <a:schemeClr val="tx1"/>
              </a:solidFill>
              <a:latin typeface="+mn-ea"/>
            </a:endParaRPr>
          </a:p>
        </p:txBody>
      </p:sp>
      <p:sp>
        <p:nvSpPr>
          <p:cNvPr id="22" name="矩形 21">
            <a:extLst>
              <a:ext uri="{FF2B5EF4-FFF2-40B4-BE49-F238E27FC236}">
                <a16:creationId xmlns:a16="http://schemas.microsoft.com/office/drawing/2014/main" id="{122739E7-AF50-43C9-B024-ABD1ADB3D5FE}"/>
              </a:ext>
            </a:extLst>
          </p:cNvPr>
          <p:cNvSpPr/>
          <p:nvPr/>
        </p:nvSpPr>
        <p:spPr>
          <a:xfrm>
            <a:off x="3507110" y="5407004"/>
            <a:ext cx="1102697" cy="52951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000" dirty="0">
                <a:solidFill>
                  <a:schemeClr val="tx1"/>
                </a:solidFill>
                <a:latin typeface="+mn-ea"/>
              </a:rPr>
              <a:t>轴突</a:t>
            </a:r>
            <a:endParaRPr lang="en-CA" sz="2000" dirty="0">
              <a:solidFill>
                <a:schemeClr val="tx1"/>
              </a:solidFill>
              <a:latin typeface="+mn-ea"/>
            </a:endParaRPr>
          </a:p>
        </p:txBody>
      </p:sp>
      <p:sp>
        <p:nvSpPr>
          <p:cNvPr id="23" name="矩形 22">
            <a:extLst>
              <a:ext uri="{FF2B5EF4-FFF2-40B4-BE49-F238E27FC236}">
                <a16:creationId xmlns:a16="http://schemas.microsoft.com/office/drawing/2014/main" id="{E5ACCADE-9FB1-4B73-B998-1B881452B747}"/>
              </a:ext>
            </a:extLst>
          </p:cNvPr>
          <p:cNvSpPr/>
          <p:nvPr/>
        </p:nvSpPr>
        <p:spPr>
          <a:xfrm>
            <a:off x="3916676" y="3311574"/>
            <a:ext cx="1102697" cy="52951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000" dirty="0">
                <a:solidFill>
                  <a:schemeClr val="tx1"/>
                </a:solidFill>
                <a:latin typeface="+mn-ea"/>
              </a:rPr>
              <a:t>突触</a:t>
            </a:r>
            <a:endParaRPr lang="en-CA" sz="2000" dirty="0">
              <a:solidFill>
                <a:schemeClr val="tx1"/>
              </a:solidFill>
              <a:latin typeface="+mn-ea"/>
            </a:endParaRPr>
          </a:p>
        </p:txBody>
      </p:sp>
      <p:cxnSp>
        <p:nvCxnSpPr>
          <p:cNvPr id="7" name="直接箭头连接符 6">
            <a:extLst>
              <a:ext uri="{FF2B5EF4-FFF2-40B4-BE49-F238E27FC236}">
                <a16:creationId xmlns:a16="http://schemas.microsoft.com/office/drawing/2014/main" id="{CFF37993-317D-4B87-B56C-E1BFB65002BE}"/>
              </a:ext>
            </a:extLst>
          </p:cNvPr>
          <p:cNvCxnSpPr>
            <a:cxnSpLocks/>
          </p:cNvCxnSpPr>
          <p:nvPr/>
        </p:nvCxnSpPr>
        <p:spPr>
          <a:xfrm flipV="1">
            <a:off x="326909" y="2430757"/>
            <a:ext cx="312188" cy="681378"/>
          </a:xfrm>
          <a:prstGeom prst="straightConnector1">
            <a:avLst/>
          </a:prstGeom>
          <a:ln w="1905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直接箭头连接符 26">
            <a:extLst>
              <a:ext uri="{FF2B5EF4-FFF2-40B4-BE49-F238E27FC236}">
                <a16:creationId xmlns:a16="http://schemas.microsoft.com/office/drawing/2014/main" id="{C43C46A5-DCC4-4747-9AFC-CBAC9CBA0A8E}"/>
              </a:ext>
            </a:extLst>
          </p:cNvPr>
          <p:cNvCxnSpPr>
            <a:cxnSpLocks/>
          </p:cNvCxnSpPr>
          <p:nvPr/>
        </p:nvCxnSpPr>
        <p:spPr>
          <a:xfrm flipH="1" flipV="1">
            <a:off x="955958" y="2430757"/>
            <a:ext cx="285351" cy="202242"/>
          </a:xfrm>
          <a:prstGeom prst="straightConnector1">
            <a:avLst/>
          </a:prstGeom>
          <a:ln w="1905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直接箭头连接符 30">
            <a:extLst>
              <a:ext uri="{FF2B5EF4-FFF2-40B4-BE49-F238E27FC236}">
                <a16:creationId xmlns:a16="http://schemas.microsoft.com/office/drawing/2014/main" id="{A5848A40-99F7-476E-9469-E741543895F1}"/>
              </a:ext>
            </a:extLst>
          </p:cNvPr>
          <p:cNvCxnSpPr>
            <a:cxnSpLocks/>
          </p:cNvCxnSpPr>
          <p:nvPr/>
        </p:nvCxnSpPr>
        <p:spPr>
          <a:xfrm flipH="1" flipV="1">
            <a:off x="760656" y="2459324"/>
            <a:ext cx="104583" cy="574013"/>
          </a:xfrm>
          <a:prstGeom prst="straightConnector1">
            <a:avLst/>
          </a:prstGeom>
          <a:ln w="1905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直接箭头连接符 38">
            <a:extLst>
              <a:ext uri="{FF2B5EF4-FFF2-40B4-BE49-F238E27FC236}">
                <a16:creationId xmlns:a16="http://schemas.microsoft.com/office/drawing/2014/main" id="{6AE60F73-92D5-4B6A-95DC-12227CF5BCAC}"/>
              </a:ext>
            </a:extLst>
          </p:cNvPr>
          <p:cNvCxnSpPr>
            <a:cxnSpLocks/>
          </p:cNvCxnSpPr>
          <p:nvPr/>
        </p:nvCxnSpPr>
        <p:spPr>
          <a:xfrm flipH="1" flipV="1">
            <a:off x="1098633" y="2275754"/>
            <a:ext cx="826018" cy="326325"/>
          </a:xfrm>
          <a:prstGeom prst="straightConnector1">
            <a:avLst/>
          </a:prstGeom>
          <a:ln w="1905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直接箭头连接符 39">
            <a:extLst>
              <a:ext uri="{FF2B5EF4-FFF2-40B4-BE49-F238E27FC236}">
                <a16:creationId xmlns:a16="http://schemas.microsoft.com/office/drawing/2014/main" id="{AE1C8B8A-6C4F-42FA-93F9-6913B50096F0}"/>
              </a:ext>
            </a:extLst>
          </p:cNvPr>
          <p:cNvCxnSpPr>
            <a:cxnSpLocks/>
          </p:cNvCxnSpPr>
          <p:nvPr/>
        </p:nvCxnSpPr>
        <p:spPr>
          <a:xfrm flipV="1">
            <a:off x="1829781" y="4383440"/>
            <a:ext cx="632493" cy="75931"/>
          </a:xfrm>
          <a:prstGeom prst="straightConnector1">
            <a:avLst/>
          </a:prstGeom>
          <a:ln w="1905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直接箭头连接符 40">
            <a:extLst>
              <a:ext uri="{FF2B5EF4-FFF2-40B4-BE49-F238E27FC236}">
                <a16:creationId xmlns:a16="http://schemas.microsoft.com/office/drawing/2014/main" id="{B7DAF9D6-3FE5-4AAE-BB7F-5E23BD01F576}"/>
              </a:ext>
            </a:extLst>
          </p:cNvPr>
          <p:cNvCxnSpPr>
            <a:cxnSpLocks/>
          </p:cNvCxnSpPr>
          <p:nvPr/>
        </p:nvCxnSpPr>
        <p:spPr>
          <a:xfrm>
            <a:off x="3258191" y="5032728"/>
            <a:ext cx="497838" cy="390558"/>
          </a:xfrm>
          <a:prstGeom prst="straightConnector1">
            <a:avLst/>
          </a:prstGeom>
          <a:ln w="1905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直接箭头连接符 41">
            <a:extLst>
              <a:ext uri="{FF2B5EF4-FFF2-40B4-BE49-F238E27FC236}">
                <a16:creationId xmlns:a16="http://schemas.microsoft.com/office/drawing/2014/main" id="{20E48235-39FE-497D-9B2E-82E9170FE8C6}"/>
              </a:ext>
            </a:extLst>
          </p:cNvPr>
          <p:cNvCxnSpPr>
            <a:cxnSpLocks/>
          </p:cNvCxnSpPr>
          <p:nvPr/>
        </p:nvCxnSpPr>
        <p:spPr>
          <a:xfrm flipV="1">
            <a:off x="4709425" y="3869640"/>
            <a:ext cx="1" cy="240664"/>
          </a:xfrm>
          <a:prstGeom prst="straightConnector1">
            <a:avLst/>
          </a:prstGeom>
          <a:ln w="1905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直接箭头连接符 42">
            <a:extLst>
              <a:ext uri="{FF2B5EF4-FFF2-40B4-BE49-F238E27FC236}">
                <a16:creationId xmlns:a16="http://schemas.microsoft.com/office/drawing/2014/main" id="{9BFBCAB5-590F-41DE-A141-6840EEC7228F}"/>
              </a:ext>
            </a:extLst>
          </p:cNvPr>
          <p:cNvCxnSpPr>
            <a:cxnSpLocks/>
          </p:cNvCxnSpPr>
          <p:nvPr/>
        </p:nvCxnSpPr>
        <p:spPr>
          <a:xfrm flipH="1" flipV="1">
            <a:off x="4845657" y="3646680"/>
            <a:ext cx="112757" cy="639352"/>
          </a:xfrm>
          <a:prstGeom prst="straightConnector1">
            <a:avLst/>
          </a:prstGeom>
          <a:ln w="1905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5" name="文本框 44">
            <a:extLst>
              <a:ext uri="{FF2B5EF4-FFF2-40B4-BE49-F238E27FC236}">
                <a16:creationId xmlns:a16="http://schemas.microsoft.com/office/drawing/2014/main" id="{1A7DA144-2856-407A-B107-E6612C866AE2}"/>
              </a:ext>
            </a:extLst>
          </p:cNvPr>
          <p:cNvSpPr txBox="1"/>
          <p:nvPr/>
        </p:nvSpPr>
        <p:spPr>
          <a:xfrm>
            <a:off x="5229071" y="1040402"/>
            <a:ext cx="6942039" cy="48628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spcAft>
                <a:spcPts val="1800"/>
              </a:spcAft>
              <a:buFont typeface="Arial" panose="020B0604020202020204" pitchFamily="34" charset="0"/>
              <a:buChar char="•"/>
            </a:pPr>
            <a:r>
              <a:rPr lang="zh-CN" altLang="en-US" sz="20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一个神经元细胞由树突、细胞体、轴突和突触构成</a:t>
            </a:r>
            <a:endParaRPr lang="en-US" altLang="zh-CN" sz="2000" dirty="0"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pPr marL="285750" indent="-285750">
              <a:spcAft>
                <a:spcPts val="1800"/>
              </a:spcAft>
              <a:buFont typeface="Arial" panose="020B0604020202020204" pitchFamily="34" charset="0"/>
              <a:buChar char="•"/>
            </a:pPr>
            <a:r>
              <a:rPr lang="zh-CN" altLang="en-US" sz="20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一个神经元有多个树突，每个树突接收来自其他神经元传递的信号</a:t>
            </a:r>
            <a:endParaRPr lang="en-US" altLang="zh-CN" sz="2000" dirty="0"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pPr marL="285750" indent="-285750">
              <a:spcAft>
                <a:spcPts val="1800"/>
              </a:spcAft>
              <a:buFont typeface="Arial" panose="020B0604020202020204" pitchFamily="34" charset="0"/>
              <a:buChar char="•"/>
            </a:pPr>
            <a:r>
              <a:rPr lang="zh-CN" altLang="en-US" sz="20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多个树突接收到的信号在细胞体内进行积累</a:t>
            </a:r>
            <a:endParaRPr lang="en-US" altLang="zh-CN" sz="2000" dirty="0"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pPr marL="285750" indent="-285750">
              <a:spcAft>
                <a:spcPts val="1800"/>
              </a:spcAft>
              <a:buFont typeface="Arial" panose="020B0604020202020204" pitchFamily="34" charset="0"/>
              <a:buChar char="•"/>
            </a:pPr>
            <a:r>
              <a:rPr lang="zh-CN" altLang="en-US" sz="20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当积累的信号超过一个门限时，轴突产生一个信号，轴突产生的信号为二元信号</a:t>
            </a:r>
            <a:endParaRPr lang="en-US" altLang="zh-CN" sz="2000" dirty="0"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pPr marL="285750" indent="-285750">
              <a:spcAft>
                <a:spcPts val="1800"/>
              </a:spcAft>
              <a:buFont typeface="Arial" panose="020B0604020202020204" pitchFamily="34" charset="0"/>
              <a:buChar char="•"/>
            </a:pPr>
            <a:r>
              <a:rPr lang="zh-CN" altLang="en-US" sz="20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轴突产生的信号通过突触传递给其他神经元</a:t>
            </a:r>
            <a:endParaRPr lang="en-US" altLang="zh-CN" sz="2000" dirty="0"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pPr marL="285750" indent="-285750">
              <a:spcAft>
                <a:spcPts val="1800"/>
              </a:spcAft>
              <a:buFont typeface="Arial" panose="020B0604020202020204" pitchFamily="34" charset="0"/>
              <a:buChar char="•"/>
            </a:pPr>
            <a:r>
              <a:rPr lang="zh-CN" altLang="en-US" sz="2000" dirty="0">
                <a:ea typeface="Microsoft YaHei" panose="020B0503020204020204" pitchFamily="34" charset="-122"/>
              </a:rPr>
              <a:t>首次提出：</a:t>
            </a:r>
            <a:r>
              <a:rPr lang="en-US" altLang="zh-CN" sz="2000" dirty="0" err="1">
                <a:ea typeface="Microsoft YaHei" panose="020B0503020204020204" pitchFamily="34" charset="-122"/>
              </a:rPr>
              <a:t>W.S.</a:t>
            </a:r>
            <a:r>
              <a:rPr lang="en-US" altLang="zh-CN" sz="2000" b="1" dirty="0" err="1">
                <a:ea typeface="Microsoft YaHei" panose="020B0503020204020204" pitchFamily="34" charset="-122"/>
              </a:rPr>
              <a:t>M</a:t>
            </a:r>
            <a:r>
              <a:rPr lang="en-US" altLang="zh-CN" sz="2000" dirty="0" err="1">
                <a:ea typeface="Microsoft YaHei" panose="020B0503020204020204" pitchFamily="34" charset="-122"/>
              </a:rPr>
              <a:t>c</a:t>
            </a:r>
            <a:r>
              <a:rPr lang="en-US" altLang="zh-CN" sz="2000" b="1" dirty="0" err="1">
                <a:ea typeface="Microsoft YaHei" panose="020B0503020204020204" pitchFamily="34" charset="-122"/>
              </a:rPr>
              <a:t>C</a:t>
            </a:r>
            <a:r>
              <a:rPr lang="en-US" altLang="zh-CN" sz="2000" dirty="0" err="1">
                <a:ea typeface="Microsoft YaHei" panose="020B0503020204020204" pitchFamily="34" charset="-122"/>
              </a:rPr>
              <a:t>ulloch</a:t>
            </a:r>
            <a:r>
              <a:rPr lang="en-US" altLang="zh-CN" sz="2000" dirty="0">
                <a:ea typeface="Microsoft YaHei" panose="020B0503020204020204" pitchFamily="34" charset="-122"/>
              </a:rPr>
              <a:t>, W. </a:t>
            </a:r>
            <a:r>
              <a:rPr lang="en-US" altLang="zh-CN" sz="2000" b="1" dirty="0">
                <a:ea typeface="Microsoft YaHei" panose="020B0503020204020204" pitchFamily="34" charset="-122"/>
              </a:rPr>
              <a:t>P</a:t>
            </a:r>
            <a:r>
              <a:rPr lang="en-US" altLang="zh-CN" sz="2000" dirty="0">
                <a:ea typeface="Microsoft YaHei" panose="020B0503020204020204" pitchFamily="34" charset="-122"/>
              </a:rPr>
              <a:t>itts, A logical calculus of the ideas immanent in nervous activity, Bulletin of Mathematical Biophysics, 5(4):115-133, 1943.</a:t>
            </a:r>
          </a:p>
          <a:p>
            <a:pPr marL="285750" indent="-285750">
              <a:spcAft>
                <a:spcPts val="1800"/>
              </a:spcAft>
              <a:buFont typeface="Arial" panose="020B0604020202020204" pitchFamily="34" charset="0"/>
              <a:buChar char="•"/>
            </a:pPr>
            <a:r>
              <a:rPr lang="zh-CN" altLang="en-US" sz="2000" dirty="0">
                <a:ea typeface="Microsoft YaHei" panose="020B0503020204020204" pitchFamily="34" charset="-122"/>
              </a:rPr>
              <a:t>此神经元模型也被称为</a:t>
            </a:r>
            <a:r>
              <a:rPr lang="en-US" altLang="zh-CN" sz="2000" dirty="0">
                <a:ea typeface="Microsoft YaHei" panose="020B0503020204020204" pitchFamily="34" charset="-122"/>
              </a:rPr>
              <a:t>MCP</a:t>
            </a:r>
            <a:r>
              <a:rPr lang="zh-CN" altLang="en-US" sz="2000" dirty="0">
                <a:ea typeface="Microsoft YaHei" panose="020B0503020204020204" pitchFamily="34" charset="-122"/>
              </a:rPr>
              <a:t>神经元模型</a:t>
            </a:r>
            <a:endParaRPr lang="en-US" altLang="zh-CN" sz="2000" dirty="0">
              <a:ea typeface="Microsoft YaHei" panose="020B0503020204020204" pitchFamily="34" charset="-122"/>
            </a:endParaRPr>
          </a:p>
        </p:txBody>
      </p: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id="{617E7216-E0E8-4A1E-86D6-E5997A15E5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vert="horz" lIns="91440" tIns="45720" rIns="91440" bIns="45720" rtlCol="0" anchor="ctr"/>
          <a:lstStyle/>
          <a:p>
            <a:fld id="{480129B1-A262-48CD-B261-35550DC5F028}" type="slidenum">
              <a:rPr lang="en-US" sz="2400" smtClean="0"/>
              <a:pPr/>
              <a:t>6</a:t>
            </a:fld>
            <a:endParaRPr lang="en-US" sz="2400"/>
          </a:p>
        </p:txBody>
      </p:sp>
      <p:cxnSp>
        <p:nvCxnSpPr>
          <p:cNvPr id="19" name="直接连接符 18">
            <a:extLst>
              <a:ext uri="{FF2B5EF4-FFF2-40B4-BE49-F238E27FC236}">
                <a16:creationId xmlns:a16="http://schemas.microsoft.com/office/drawing/2014/main" id="{92890E4B-C4B2-4EFE-B480-BE501204D000}"/>
              </a:ext>
            </a:extLst>
          </p:cNvPr>
          <p:cNvCxnSpPr>
            <a:cxnSpLocks/>
          </p:cNvCxnSpPr>
          <p:nvPr/>
        </p:nvCxnSpPr>
        <p:spPr>
          <a:xfrm>
            <a:off x="0" y="695771"/>
            <a:ext cx="12192000" cy="0"/>
          </a:xfrm>
          <a:prstGeom prst="line">
            <a:avLst/>
          </a:prstGeom>
          <a:ln w="50800">
            <a:gradFill flip="none" rotWithShape="1">
              <a:gsLst>
                <a:gs pos="0">
                  <a:srgbClr val="0000FF"/>
                </a:gs>
                <a:gs pos="100000">
                  <a:srgbClr val="A5D0FF"/>
                </a:gs>
              </a:gsLst>
              <a:lin ang="0" scaled="0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文本框 19">
            <a:extLst>
              <a:ext uri="{FF2B5EF4-FFF2-40B4-BE49-F238E27FC236}">
                <a16:creationId xmlns:a16="http://schemas.microsoft.com/office/drawing/2014/main" id="{8FA23A64-BC94-4733-B4AF-550C84C2C9A4}"/>
              </a:ext>
            </a:extLst>
          </p:cNvPr>
          <p:cNvSpPr txBox="1"/>
          <p:nvPr/>
        </p:nvSpPr>
        <p:spPr>
          <a:xfrm>
            <a:off x="359911" y="65112"/>
            <a:ext cx="761358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b="1" dirty="0">
                <a:solidFill>
                  <a:srgbClr val="0A05D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2. </a:t>
            </a:r>
            <a:r>
              <a:rPr lang="zh-CN" altLang="en-US" sz="3200" b="1" dirty="0">
                <a:solidFill>
                  <a:srgbClr val="0A05D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感知机数学模型</a:t>
            </a:r>
            <a:endParaRPr lang="en-US" altLang="zh-CN" sz="3200" b="1" dirty="0">
              <a:solidFill>
                <a:srgbClr val="0A05D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61206337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45" name="文本框 44">
                <a:extLst>
                  <a:ext uri="{FF2B5EF4-FFF2-40B4-BE49-F238E27FC236}">
                    <a16:creationId xmlns:a16="http://schemas.microsoft.com/office/drawing/2014/main" id="{06D7D905-1918-44BE-881D-9B2C8010D3B8}"/>
                  </a:ext>
                </a:extLst>
              </p:cNvPr>
              <p:cNvSpPr txBox="1"/>
              <p:nvPr/>
            </p:nvSpPr>
            <p:spPr>
              <a:xfrm>
                <a:off x="226389" y="824851"/>
                <a:ext cx="11512431" cy="132536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285750" indent="-285750">
                  <a:spcAft>
                    <a:spcPts val="1200"/>
                  </a:spcAft>
                  <a:buFont typeface="Arial" panose="020B0604020202020204" pitchFamily="34" charset="0"/>
                  <a:buChar char="•"/>
                </a:pPr>
                <a:r>
                  <a:rPr lang="zh-CN" altLang="en-US" sz="2000" dirty="0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树突接收到的信号：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sz="2000" i="1" smtClean="0">
                            <a:latin typeface="Cambria Math" panose="02040503050406030204" pitchFamily="18" charset="0"/>
                            <a:ea typeface="Microsoft YaHei" panose="020B0503020204020204" pitchFamily="34" charset="-122"/>
                          </a:rPr>
                        </m:ctrlPr>
                      </m:sSubPr>
                      <m:e>
                        <m:r>
                          <a:rPr lang="en-US" altLang="zh-CN" sz="2000" b="0" i="1" smtClean="0">
                            <a:latin typeface="Cambria Math" panose="02040503050406030204" pitchFamily="18" charset="0"/>
                            <a:ea typeface="Microsoft YaHei" panose="020B0503020204020204" pitchFamily="34" charset="-122"/>
                          </a:rPr>
                          <m:t>𝑥</m:t>
                        </m:r>
                      </m:e>
                      <m:sub>
                        <m:r>
                          <a:rPr lang="en-US" altLang="zh-CN" sz="2000" b="0" i="1" smtClean="0">
                            <a:latin typeface="Cambria Math" panose="02040503050406030204" pitchFamily="18" charset="0"/>
                            <a:ea typeface="Microsoft YaHei" panose="020B0503020204020204" pitchFamily="34" charset="-122"/>
                          </a:rPr>
                          <m:t>1</m:t>
                        </m:r>
                      </m:sub>
                    </m:sSub>
                  </m:oMath>
                </a14:m>
                <a:r>
                  <a:rPr lang="en-US" altLang="zh-CN" sz="2000" dirty="0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,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sz="2000" i="1">
                            <a:latin typeface="Cambria Math" panose="02040503050406030204" pitchFamily="18" charset="0"/>
                            <a:ea typeface="Microsoft YaHei" panose="020B0503020204020204" pitchFamily="34" charset="-122"/>
                          </a:rPr>
                        </m:ctrlPr>
                      </m:sSubPr>
                      <m:e>
                        <m:r>
                          <a:rPr lang="en-US" altLang="zh-CN" sz="2000" i="1">
                            <a:latin typeface="Cambria Math" panose="02040503050406030204" pitchFamily="18" charset="0"/>
                            <a:ea typeface="Microsoft YaHei" panose="020B0503020204020204" pitchFamily="34" charset="-122"/>
                          </a:rPr>
                          <m:t>𝑥</m:t>
                        </m:r>
                      </m:e>
                      <m:sub>
                        <m:r>
                          <a:rPr lang="en-US" altLang="zh-CN" sz="2000" b="0" i="1" smtClean="0">
                            <a:latin typeface="Cambria Math" panose="02040503050406030204" pitchFamily="18" charset="0"/>
                            <a:ea typeface="Microsoft YaHei" panose="020B0503020204020204" pitchFamily="34" charset="-122"/>
                          </a:rPr>
                          <m:t>2</m:t>
                        </m:r>
                      </m:sub>
                    </m:sSub>
                  </m:oMath>
                </a14:m>
                <a:r>
                  <a:rPr lang="en-US" altLang="zh-CN" sz="2000" dirty="0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, </a:t>
                </a:r>
                <a14:m>
                  <m:oMath xmlns:m="http://schemas.openxmlformats.org/officeDocument/2006/math">
                    <m:r>
                      <a:rPr lang="en-US" altLang="zh-CN" sz="200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⋯</m:t>
                    </m:r>
                  </m:oMath>
                </a14:m>
                <a:r>
                  <a:rPr lang="en-US" altLang="zh-CN" sz="2000" dirty="0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,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sz="2000" i="1">
                            <a:latin typeface="Cambria Math" panose="02040503050406030204" pitchFamily="18" charset="0"/>
                            <a:ea typeface="Microsoft YaHei" panose="020B0503020204020204" pitchFamily="34" charset="-122"/>
                          </a:rPr>
                        </m:ctrlPr>
                      </m:sSubPr>
                      <m:e>
                        <m:r>
                          <a:rPr lang="en-US" altLang="zh-CN" sz="2000" i="1">
                            <a:latin typeface="Cambria Math" panose="02040503050406030204" pitchFamily="18" charset="0"/>
                            <a:ea typeface="Microsoft YaHei" panose="020B0503020204020204" pitchFamily="34" charset="-122"/>
                          </a:rPr>
                          <m:t>𝑥</m:t>
                        </m:r>
                      </m:e>
                      <m:sub>
                        <m:r>
                          <a:rPr lang="en-US" altLang="zh-CN" sz="2000" b="0" i="1" smtClean="0">
                            <a:latin typeface="Cambria Math" panose="02040503050406030204" pitchFamily="18" charset="0"/>
                            <a:ea typeface="Microsoft YaHei" panose="020B0503020204020204" pitchFamily="34" charset="-122"/>
                          </a:rPr>
                          <m:t>𝑚</m:t>
                        </m:r>
                      </m:sub>
                    </m:sSub>
                  </m:oMath>
                </a14:m>
                <a:endParaRPr lang="en-US" altLang="zh-CN" sz="2000" dirty="0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  <a:p>
                <a:pPr marL="285750" indent="-285750">
                  <a:spcAft>
                    <a:spcPts val="1200"/>
                  </a:spcAft>
                  <a:buFont typeface="Arial" panose="020B0604020202020204" pitchFamily="34" charset="0"/>
                  <a:buChar char="•"/>
                </a:pPr>
                <a:r>
                  <a:rPr lang="zh-CN" altLang="en-US" sz="2000" dirty="0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细胞体内积累的信号 </a:t>
                </a:r>
                <a14:m>
                  <m:oMath xmlns:m="http://schemas.openxmlformats.org/officeDocument/2006/math">
                    <m:nary>
                      <m:naryPr>
                        <m:chr m:val="∑"/>
                        <m:limLoc m:val="subSup"/>
                        <m:ctrlPr>
                          <a:rPr lang="zh-CN" altLang="en-US" sz="2000" i="1" smtClean="0">
                            <a:latin typeface="Cambria Math" panose="02040503050406030204" pitchFamily="18" charset="0"/>
                            <a:ea typeface="Microsoft YaHei" panose="020B0503020204020204" pitchFamily="34" charset="-122"/>
                          </a:rPr>
                        </m:ctrlPr>
                      </m:naryPr>
                      <m:sub>
                        <m:r>
                          <m:rPr>
                            <m:brk m:alnAt="25"/>
                          </m:rPr>
                          <a:rPr lang="en-US" altLang="zh-CN" sz="2000" b="0" i="1" smtClean="0">
                            <a:latin typeface="Cambria Math" panose="02040503050406030204" pitchFamily="18" charset="0"/>
                            <a:ea typeface="Microsoft YaHei" panose="020B0503020204020204" pitchFamily="34" charset="-122"/>
                          </a:rPr>
                          <m:t>𝑖</m:t>
                        </m:r>
                        <m:r>
                          <a:rPr lang="en-US" altLang="zh-CN" sz="2000" b="0" i="1" smtClean="0">
                            <a:latin typeface="Cambria Math" panose="02040503050406030204" pitchFamily="18" charset="0"/>
                            <a:ea typeface="Microsoft YaHei" panose="020B0503020204020204" pitchFamily="34" charset="-122"/>
                          </a:rPr>
                          <m:t>=1</m:t>
                        </m:r>
                      </m:sub>
                      <m:sup>
                        <m:r>
                          <a:rPr lang="en-US" altLang="zh-CN" sz="2000" b="0" i="1" smtClean="0">
                            <a:latin typeface="Cambria Math" panose="02040503050406030204" pitchFamily="18" charset="0"/>
                            <a:ea typeface="Microsoft YaHei" panose="020B0503020204020204" pitchFamily="34" charset="-122"/>
                          </a:rPr>
                          <m:t>𝑚</m:t>
                        </m:r>
                      </m:sup>
                      <m:e>
                        <m:sSub>
                          <m:sSubPr>
                            <m:ctrlPr>
                              <a:rPr lang="en-US" altLang="zh-CN" sz="2000" i="1">
                                <a:latin typeface="Cambria Math" panose="02040503050406030204" pitchFamily="18" charset="0"/>
                                <a:ea typeface="Microsoft YaHei" panose="020B0503020204020204" pitchFamily="34" charset="-122"/>
                              </a:rPr>
                            </m:ctrlPr>
                          </m:sSubPr>
                          <m:e>
                            <m:r>
                              <a:rPr lang="en-US" altLang="zh-CN" sz="2000" i="1">
                                <a:latin typeface="Cambria Math" panose="02040503050406030204" pitchFamily="18" charset="0"/>
                                <a:ea typeface="Microsoft YaHei" panose="020B0503020204020204" pitchFamily="34" charset="-122"/>
                              </a:rPr>
                              <m:t>𝑥</m:t>
                            </m:r>
                          </m:e>
                          <m:sub>
                            <m:r>
                              <a:rPr lang="en-US" altLang="zh-CN" sz="2000" b="0" i="1" smtClean="0">
                                <a:latin typeface="Cambria Math" panose="02040503050406030204" pitchFamily="18" charset="0"/>
                                <a:ea typeface="Microsoft YaHei" panose="020B0503020204020204" pitchFamily="34" charset="-122"/>
                              </a:rPr>
                              <m:t>𝑖</m:t>
                            </m:r>
                          </m:sub>
                        </m:sSub>
                      </m:e>
                    </m:nary>
                  </m:oMath>
                </a14:m>
                <a:endParaRPr lang="en-US" altLang="zh-CN" sz="2000" dirty="0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  <a:p>
                <a:pPr marL="285750" indent="-285750">
                  <a:spcAft>
                    <a:spcPts val="1200"/>
                  </a:spcAft>
                  <a:buFont typeface="Arial" panose="020B0604020202020204" pitchFamily="34" charset="0"/>
                  <a:buChar char="•"/>
                </a:pPr>
                <a:r>
                  <a:rPr lang="zh-CN" altLang="en-US" sz="2000" dirty="0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积累信号与门限值比较。令门限值为</a:t>
                </a:r>
                <a14:m>
                  <m:oMath xmlns:m="http://schemas.openxmlformats.org/officeDocument/2006/math">
                    <m:r>
                      <a:rPr lang="zh-CN" altLang="en-US" sz="2000" b="0" i="1" dirty="0" smtClean="0">
                        <a:latin typeface="Cambria Math" panose="02040503050406030204" pitchFamily="18" charset="0"/>
                        <a:ea typeface="Microsoft YaHei" panose="020B0503020204020204" pitchFamily="34" charset="-122"/>
                      </a:rPr>
                      <m:t>𝜃</m:t>
                    </m:r>
                  </m:oMath>
                </a14:m>
                <a:r>
                  <a:rPr lang="zh-CN" altLang="en-US" sz="2000" dirty="0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。如果</a:t>
                </a:r>
                <a14:m>
                  <m:oMath xmlns:m="http://schemas.openxmlformats.org/officeDocument/2006/math">
                    <m:nary>
                      <m:naryPr>
                        <m:chr m:val="∑"/>
                        <m:limLoc m:val="subSup"/>
                        <m:ctrlPr>
                          <a:rPr lang="zh-CN" altLang="en-US" sz="2000" i="1">
                            <a:latin typeface="Cambria Math" panose="02040503050406030204" pitchFamily="18" charset="0"/>
                            <a:ea typeface="Microsoft YaHei" panose="020B0503020204020204" pitchFamily="34" charset="-122"/>
                          </a:rPr>
                        </m:ctrlPr>
                      </m:naryPr>
                      <m:sub>
                        <m:r>
                          <m:rPr>
                            <m:brk m:alnAt="25"/>
                          </m:rPr>
                          <a:rPr lang="en-US" altLang="zh-CN" sz="2000" i="1">
                            <a:latin typeface="Cambria Math" panose="02040503050406030204" pitchFamily="18" charset="0"/>
                            <a:ea typeface="Microsoft YaHei" panose="020B0503020204020204" pitchFamily="34" charset="-122"/>
                          </a:rPr>
                          <m:t>𝑖</m:t>
                        </m:r>
                        <m:r>
                          <a:rPr lang="en-US" altLang="zh-CN" sz="2000" i="1">
                            <a:latin typeface="Cambria Math" panose="02040503050406030204" pitchFamily="18" charset="0"/>
                            <a:ea typeface="Microsoft YaHei" panose="020B0503020204020204" pitchFamily="34" charset="-122"/>
                          </a:rPr>
                          <m:t>=1</m:t>
                        </m:r>
                      </m:sub>
                      <m:sup>
                        <m:r>
                          <a:rPr lang="en-US" altLang="zh-CN" sz="2000" i="1">
                            <a:latin typeface="Cambria Math" panose="02040503050406030204" pitchFamily="18" charset="0"/>
                            <a:ea typeface="Microsoft YaHei" panose="020B0503020204020204" pitchFamily="34" charset="-122"/>
                          </a:rPr>
                          <m:t>𝑚</m:t>
                        </m:r>
                      </m:sup>
                      <m:e>
                        <m:sSub>
                          <m:sSubPr>
                            <m:ctrlPr>
                              <a:rPr lang="en-US" altLang="zh-CN" sz="2000" i="1">
                                <a:latin typeface="Cambria Math" panose="02040503050406030204" pitchFamily="18" charset="0"/>
                                <a:ea typeface="Microsoft YaHei" panose="020B0503020204020204" pitchFamily="34" charset="-122"/>
                              </a:rPr>
                            </m:ctrlPr>
                          </m:sSubPr>
                          <m:e>
                            <m:r>
                              <a:rPr lang="en-US" altLang="zh-CN" sz="2000" i="1">
                                <a:latin typeface="Cambria Math" panose="02040503050406030204" pitchFamily="18" charset="0"/>
                                <a:ea typeface="Microsoft YaHei" panose="020B0503020204020204" pitchFamily="34" charset="-122"/>
                              </a:rPr>
                              <m:t>𝑥</m:t>
                            </m:r>
                          </m:e>
                          <m:sub>
                            <m:r>
                              <a:rPr lang="en-US" altLang="zh-CN" sz="2000" i="1">
                                <a:latin typeface="Cambria Math" panose="02040503050406030204" pitchFamily="18" charset="0"/>
                                <a:ea typeface="Microsoft YaHei" panose="020B0503020204020204" pitchFamily="34" charset="-122"/>
                              </a:rPr>
                              <m:t>𝑖</m:t>
                            </m:r>
                          </m:sub>
                        </m:sSub>
                      </m:e>
                    </m:nary>
                    <m:r>
                      <a:rPr lang="en-US" altLang="zh-CN" sz="2000" b="0" i="1" smtClean="0">
                        <a:latin typeface="Cambria Math" panose="02040503050406030204" pitchFamily="18" charset="0"/>
                        <a:ea typeface="Microsoft YaHei" panose="020B0503020204020204" pitchFamily="34" charset="-122"/>
                      </a:rPr>
                      <m:t>&gt;</m:t>
                    </m:r>
                    <m:r>
                      <a:rPr lang="zh-CN" altLang="en-US" sz="2000" i="1" dirty="0">
                        <a:latin typeface="Cambria Math" panose="02040503050406030204" pitchFamily="18" charset="0"/>
                        <a:ea typeface="Microsoft YaHei" panose="020B0503020204020204" pitchFamily="34" charset="-122"/>
                      </a:rPr>
                      <m:t>𝜃</m:t>
                    </m:r>
                  </m:oMath>
                </a14:m>
                <a:r>
                  <a:rPr lang="zh-CN" altLang="en-US" sz="2000" dirty="0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，轴突输出</a:t>
                </a:r>
                <a:r>
                  <a:rPr lang="en-US" altLang="zh-CN" sz="2000" dirty="0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1</a:t>
                </a:r>
                <a:r>
                  <a:rPr lang="zh-CN" altLang="en-US" sz="2000" dirty="0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；否则，轴突输出</a:t>
                </a:r>
                <a:r>
                  <a:rPr lang="en-US" altLang="zh-CN" sz="2000" dirty="0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0</a:t>
                </a:r>
                <a:r>
                  <a:rPr lang="zh-CN" altLang="en-US" sz="2000" dirty="0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。</a:t>
                </a:r>
                <a:endParaRPr lang="en-US" altLang="zh-CN" sz="2000" dirty="0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</mc:Choice>
        <mc:Fallback xmlns="">
          <p:sp>
            <p:nvSpPr>
              <p:cNvPr id="45" name="文本框 44">
                <a:extLst>
                  <a:ext uri="{FF2B5EF4-FFF2-40B4-BE49-F238E27FC236}">
                    <a16:creationId xmlns:a16="http://schemas.microsoft.com/office/drawing/2014/main" id="{06D7D905-1918-44BE-881D-9B2C8010D3B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6389" y="824851"/>
                <a:ext cx="11512431" cy="1325363"/>
              </a:xfrm>
              <a:prstGeom prst="rect">
                <a:avLst/>
              </a:prstGeom>
              <a:blipFill>
                <a:blip r:embed="rId3"/>
                <a:stretch>
                  <a:fillRect l="-476" t="-2294" b="-54587"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矩形 7">
                <a:extLst>
                  <a:ext uri="{FF2B5EF4-FFF2-40B4-BE49-F238E27FC236}">
                    <a16:creationId xmlns:a16="http://schemas.microsoft.com/office/drawing/2014/main" id="{603D6A30-1937-47B1-A4CB-A3587AF739CC}"/>
                  </a:ext>
                </a:extLst>
              </p:cNvPr>
              <p:cNvSpPr/>
              <p:nvPr/>
            </p:nvSpPr>
            <p:spPr>
              <a:xfrm>
                <a:off x="521108" y="2273869"/>
                <a:ext cx="3912674" cy="123200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zh-CN" altLang="en-US" sz="2000" i="1">
                        <a:latin typeface="Cambria Math" panose="02040503050406030204" pitchFamily="18" charset="0"/>
                      </a:rPr>
                      <m:t>轴</m:t>
                    </m:r>
                    <m:r>
                      <a:rPr lang="zh-CN" altLang="en-US" sz="2000" i="1" smtClean="0">
                        <a:latin typeface="Cambria Math" panose="02040503050406030204" pitchFamily="18" charset="0"/>
                      </a:rPr>
                      <m:t>突输出</m:t>
                    </m:r>
                  </m:oMath>
                </a14:m>
                <a:r>
                  <a:rPr lang="en-US" altLang="zh-CN" sz="2000" dirty="0"/>
                  <a:t> = </a:t>
                </a:r>
                <a14:m>
                  <m:oMath xmlns:m="http://schemas.openxmlformats.org/officeDocument/2006/math">
                    <m:d>
                      <m:dPr>
                        <m:begChr m:val="{"/>
                        <m:endChr m:val=""/>
                        <m:ctrlPr>
                          <a:rPr lang="en-US" altLang="zh-CN" sz="2000" i="1" dirty="0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2"/>
                                  <m:mcJc m:val="center"/>
                                </m:mcPr>
                              </m:mc>
                            </m:mcs>
                            <m:ctrlPr>
                              <a:rPr lang="en-US" altLang="zh-CN" sz="2000" i="1" dirty="0">
                                <a:latin typeface="Cambria Math" panose="02040503050406030204" pitchFamily="18" charset="0"/>
                              </a:rPr>
                            </m:ctrlPr>
                          </m:mPr>
                          <m:mr>
                            <m:e>
                              <m:r>
                                <m:rPr>
                                  <m:brk m:alnAt="7"/>
                                </m:rPr>
                                <a:rPr lang="en-US" altLang="zh-CN" sz="2000" b="0" i="1" dirty="0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e>
                            <m:e>
                              <m:r>
                                <a:rPr lang="zh-CN" altLang="en-US" sz="2000" i="1" dirty="0">
                                  <a:latin typeface="Cambria Math" panose="02040503050406030204" pitchFamily="18" charset="0"/>
                                </a:rPr>
                                <m:t>如果</m:t>
                              </m:r>
                              <m:nary>
                                <m:naryPr>
                                  <m:chr m:val="∑"/>
                                  <m:limLoc m:val="subSup"/>
                                  <m:ctrlPr>
                                    <a:rPr lang="zh-CN" altLang="en-US" sz="2000" i="1">
                                      <a:latin typeface="Cambria Math" panose="02040503050406030204" pitchFamily="18" charset="0"/>
                                      <a:ea typeface="Microsoft YaHei" panose="020B0503020204020204" pitchFamily="34" charset="-122"/>
                                    </a:rPr>
                                  </m:ctrlPr>
                                </m:naryPr>
                                <m:sub>
                                  <m:r>
                                    <m:rPr>
                                      <m:brk m:alnAt="25"/>
                                    </m:rPr>
                                    <a:rPr lang="en-US" altLang="zh-CN" sz="2000" i="1">
                                      <a:latin typeface="Cambria Math" panose="02040503050406030204" pitchFamily="18" charset="0"/>
                                      <a:ea typeface="Microsoft YaHei" panose="020B0503020204020204" pitchFamily="34" charset="-122"/>
                                    </a:rPr>
                                    <m:t>𝑖</m:t>
                                  </m:r>
                                  <m:r>
                                    <a:rPr lang="en-US" altLang="zh-CN" sz="2000" i="1">
                                      <a:latin typeface="Cambria Math" panose="02040503050406030204" pitchFamily="18" charset="0"/>
                                      <a:ea typeface="Microsoft YaHei" panose="020B0503020204020204" pitchFamily="34" charset="-122"/>
                                    </a:rPr>
                                    <m:t>=1</m:t>
                                  </m:r>
                                </m:sub>
                                <m:sup>
                                  <m:r>
                                    <a:rPr lang="en-US" altLang="zh-CN" sz="2000" i="1">
                                      <a:latin typeface="Cambria Math" panose="02040503050406030204" pitchFamily="18" charset="0"/>
                                      <a:ea typeface="Microsoft YaHei" panose="020B0503020204020204" pitchFamily="34" charset="-122"/>
                                    </a:rPr>
                                    <m:t>𝑚</m:t>
                                  </m:r>
                                </m:sup>
                                <m:e>
                                  <m:sSub>
                                    <m:sSubPr>
                                      <m:ctrlPr>
                                        <a:rPr lang="en-US" altLang="zh-CN" sz="2000" i="1">
                                          <a:latin typeface="Cambria Math" panose="02040503050406030204" pitchFamily="18" charset="0"/>
                                          <a:ea typeface="Microsoft YaHei" panose="020B0503020204020204" pitchFamily="34" charset="-122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altLang="zh-CN" sz="2000" i="1">
                                          <a:latin typeface="Cambria Math" panose="02040503050406030204" pitchFamily="18" charset="0"/>
                                          <a:ea typeface="Microsoft YaHei" panose="020B0503020204020204" pitchFamily="34" charset="-122"/>
                                        </a:rPr>
                                        <m:t>𝑥</m:t>
                                      </m:r>
                                    </m:e>
                                    <m:sub>
                                      <m:r>
                                        <a:rPr lang="en-US" altLang="zh-CN" sz="2000" i="1">
                                          <a:latin typeface="Cambria Math" panose="02040503050406030204" pitchFamily="18" charset="0"/>
                                          <a:ea typeface="Microsoft YaHei" panose="020B0503020204020204" pitchFamily="34" charset="-122"/>
                                        </a:rPr>
                                        <m:t>𝑖</m:t>
                                      </m:r>
                                    </m:sub>
                                  </m:sSub>
                                </m:e>
                              </m:nary>
                              <m:r>
                                <a:rPr lang="en-US" altLang="zh-CN" sz="2000" i="1">
                                  <a:latin typeface="Cambria Math" panose="02040503050406030204" pitchFamily="18" charset="0"/>
                                  <a:ea typeface="Microsoft YaHei" panose="020B0503020204020204" pitchFamily="34" charset="-122"/>
                                </a:rPr>
                                <m:t>&gt;</m:t>
                              </m:r>
                              <m:r>
                                <a:rPr lang="zh-CN" altLang="en-US" sz="2000" i="1" dirty="0">
                                  <a:latin typeface="Cambria Math" panose="02040503050406030204" pitchFamily="18" charset="0"/>
                                  <a:ea typeface="Microsoft YaHei" panose="020B0503020204020204" pitchFamily="34" charset="-122"/>
                                </a:rPr>
                                <m:t>𝜃</m:t>
                              </m:r>
                            </m:e>
                          </m:mr>
                          <m:mr>
                            <m:e/>
                            <m:e/>
                          </m:mr>
                          <m:mr>
                            <m:e>
                              <m:r>
                                <a:rPr lang="en-US" altLang="zh-CN" sz="2000" b="0" i="1" dirty="0" smtClean="0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e>
                            <m:e>
                              <m:r>
                                <a:rPr lang="zh-CN" altLang="en-US" sz="2000" i="1" dirty="0">
                                  <a:latin typeface="Cambria Math" panose="02040503050406030204" pitchFamily="18" charset="0"/>
                                </a:rPr>
                                <m:t>如果</m:t>
                              </m:r>
                              <m:nary>
                                <m:naryPr>
                                  <m:chr m:val="∑"/>
                                  <m:limLoc m:val="subSup"/>
                                  <m:ctrlPr>
                                    <a:rPr lang="zh-CN" altLang="en-US" sz="2000" i="1">
                                      <a:latin typeface="Cambria Math" panose="02040503050406030204" pitchFamily="18" charset="0"/>
                                      <a:ea typeface="Microsoft YaHei" panose="020B0503020204020204" pitchFamily="34" charset="-122"/>
                                    </a:rPr>
                                  </m:ctrlPr>
                                </m:naryPr>
                                <m:sub>
                                  <m:r>
                                    <m:rPr>
                                      <m:brk m:alnAt="25"/>
                                    </m:rPr>
                                    <a:rPr lang="en-US" altLang="zh-CN" sz="2000" i="1">
                                      <a:latin typeface="Cambria Math" panose="02040503050406030204" pitchFamily="18" charset="0"/>
                                      <a:ea typeface="Microsoft YaHei" panose="020B0503020204020204" pitchFamily="34" charset="-122"/>
                                    </a:rPr>
                                    <m:t>𝑖</m:t>
                                  </m:r>
                                  <m:r>
                                    <a:rPr lang="en-US" altLang="zh-CN" sz="2000" i="1">
                                      <a:latin typeface="Cambria Math" panose="02040503050406030204" pitchFamily="18" charset="0"/>
                                      <a:ea typeface="Microsoft YaHei" panose="020B0503020204020204" pitchFamily="34" charset="-122"/>
                                    </a:rPr>
                                    <m:t>=1</m:t>
                                  </m:r>
                                </m:sub>
                                <m:sup>
                                  <m:r>
                                    <a:rPr lang="en-US" altLang="zh-CN" sz="2000" i="1">
                                      <a:latin typeface="Cambria Math" panose="02040503050406030204" pitchFamily="18" charset="0"/>
                                      <a:ea typeface="Microsoft YaHei" panose="020B0503020204020204" pitchFamily="34" charset="-122"/>
                                    </a:rPr>
                                    <m:t>𝑚</m:t>
                                  </m:r>
                                </m:sup>
                                <m:e>
                                  <m:sSub>
                                    <m:sSubPr>
                                      <m:ctrlPr>
                                        <a:rPr lang="en-US" altLang="zh-CN" sz="2000" i="1">
                                          <a:latin typeface="Cambria Math" panose="02040503050406030204" pitchFamily="18" charset="0"/>
                                          <a:ea typeface="Microsoft YaHei" panose="020B0503020204020204" pitchFamily="34" charset="-122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altLang="zh-CN" sz="2000" i="1">
                                          <a:latin typeface="Cambria Math" panose="02040503050406030204" pitchFamily="18" charset="0"/>
                                          <a:ea typeface="Microsoft YaHei" panose="020B0503020204020204" pitchFamily="34" charset="-122"/>
                                        </a:rPr>
                                        <m:t>𝑥</m:t>
                                      </m:r>
                                    </m:e>
                                    <m:sub>
                                      <m:r>
                                        <a:rPr lang="en-US" altLang="zh-CN" sz="2000" i="1">
                                          <a:latin typeface="Cambria Math" panose="02040503050406030204" pitchFamily="18" charset="0"/>
                                          <a:ea typeface="Microsoft YaHei" panose="020B0503020204020204" pitchFamily="34" charset="-122"/>
                                        </a:rPr>
                                        <m:t>𝑖</m:t>
                                      </m:r>
                                    </m:sub>
                                  </m:sSub>
                                  <m:r>
                                    <a:rPr lang="en-US" altLang="zh-CN" sz="20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≤</m:t>
                                  </m:r>
                                </m:e>
                              </m:nary>
                              <m:r>
                                <a:rPr lang="zh-CN" altLang="en-US" sz="2000" i="1" dirty="0">
                                  <a:latin typeface="Cambria Math" panose="02040503050406030204" pitchFamily="18" charset="0"/>
                                  <a:ea typeface="Microsoft YaHei" panose="020B0503020204020204" pitchFamily="34" charset="-122"/>
                                </a:rPr>
                                <m:t>𝜃</m:t>
                              </m:r>
                            </m:e>
                          </m:mr>
                        </m:m>
                      </m:e>
                    </m:d>
                  </m:oMath>
                </a14:m>
                <a:endParaRPr lang="zh-CN" altLang="en-US" sz="2000" dirty="0"/>
              </a:p>
            </p:txBody>
          </p:sp>
        </mc:Choice>
        <mc:Fallback xmlns="">
          <p:sp>
            <p:nvSpPr>
              <p:cNvPr id="8" name="矩形 7">
                <a:extLst>
                  <a:ext uri="{FF2B5EF4-FFF2-40B4-BE49-F238E27FC236}">
                    <a16:creationId xmlns:a16="http://schemas.microsoft.com/office/drawing/2014/main" id="{603D6A30-1937-47B1-A4CB-A3587AF739CC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1108" y="2273869"/>
                <a:ext cx="3912674" cy="1232004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9" name="矩形 48">
                <a:extLst>
                  <a:ext uri="{FF2B5EF4-FFF2-40B4-BE49-F238E27FC236}">
                    <a16:creationId xmlns:a16="http://schemas.microsoft.com/office/drawing/2014/main" id="{AEE48950-A6DB-4320-B2AB-1634009DB37D}"/>
                  </a:ext>
                </a:extLst>
              </p:cNvPr>
              <p:cNvSpPr/>
              <p:nvPr/>
            </p:nvSpPr>
            <p:spPr>
              <a:xfrm>
                <a:off x="521108" y="3826431"/>
                <a:ext cx="4489947" cy="123200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zh-CN" altLang="en-US" sz="2000" i="1" smtClean="0">
                        <a:latin typeface="Cambria Math" panose="02040503050406030204" pitchFamily="18" charset="0"/>
                      </a:rPr>
                      <m:t>轴突输出</m:t>
                    </m:r>
                  </m:oMath>
                </a14:m>
                <a:r>
                  <a:rPr lang="en-US" altLang="zh-CN" sz="2000" dirty="0"/>
                  <a:t> = </a:t>
                </a:r>
                <a14:m>
                  <m:oMath xmlns:m="http://schemas.openxmlformats.org/officeDocument/2006/math">
                    <m:d>
                      <m:dPr>
                        <m:begChr m:val="{"/>
                        <m:endChr m:val=""/>
                        <m:ctrlPr>
                          <a:rPr lang="en-US" altLang="zh-CN" sz="2000" i="1" dirty="0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2"/>
                                  <m:mcJc m:val="center"/>
                                </m:mcPr>
                              </m:mc>
                            </m:mcs>
                            <m:ctrlPr>
                              <a:rPr lang="en-US" altLang="zh-CN" sz="2000" i="1" dirty="0">
                                <a:latin typeface="Cambria Math" panose="02040503050406030204" pitchFamily="18" charset="0"/>
                              </a:rPr>
                            </m:ctrlPr>
                          </m:mPr>
                          <m:mr>
                            <m:e>
                              <m:r>
                                <m:rPr>
                                  <m:brk m:alnAt="7"/>
                                </m:rPr>
                                <a:rPr lang="en-US" altLang="zh-CN" sz="2000" b="0" i="1" dirty="0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e>
                            <m:e>
                              <m:r>
                                <a:rPr lang="zh-CN" altLang="en-US" sz="2000" i="1" dirty="0">
                                  <a:latin typeface="Cambria Math" panose="02040503050406030204" pitchFamily="18" charset="0"/>
                                </a:rPr>
                                <m:t>如果</m:t>
                              </m:r>
                              <m:nary>
                                <m:naryPr>
                                  <m:chr m:val="∑"/>
                                  <m:limLoc m:val="subSup"/>
                                  <m:ctrlPr>
                                    <a:rPr lang="zh-CN" altLang="en-US" sz="2000" i="1">
                                      <a:latin typeface="Cambria Math" panose="02040503050406030204" pitchFamily="18" charset="0"/>
                                      <a:ea typeface="Microsoft YaHei" panose="020B0503020204020204" pitchFamily="34" charset="-122"/>
                                    </a:rPr>
                                  </m:ctrlPr>
                                </m:naryPr>
                                <m:sub>
                                  <m:r>
                                    <m:rPr>
                                      <m:brk m:alnAt="25"/>
                                    </m:rPr>
                                    <a:rPr lang="en-US" altLang="zh-CN" sz="2000" i="1">
                                      <a:latin typeface="Cambria Math" panose="02040503050406030204" pitchFamily="18" charset="0"/>
                                      <a:ea typeface="Microsoft YaHei" panose="020B0503020204020204" pitchFamily="34" charset="-122"/>
                                    </a:rPr>
                                    <m:t>𝑖</m:t>
                                  </m:r>
                                  <m:r>
                                    <a:rPr lang="en-US" altLang="zh-CN" sz="2000" i="1">
                                      <a:latin typeface="Cambria Math" panose="02040503050406030204" pitchFamily="18" charset="0"/>
                                      <a:ea typeface="Microsoft YaHei" panose="020B0503020204020204" pitchFamily="34" charset="-122"/>
                                    </a:rPr>
                                    <m:t>=1</m:t>
                                  </m:r>
                                </m:sub>
                                <m:sup>
                                  <m:r>
                                    <a:rPr lang="en-US" altLang="zh-CN" sz="2000" i="1">
                                      <a:latin typeface="Cambria Math" panose="02040503050406030204" pitchFamily="18" charset="0"/>
                                      <a:ea typeface="Microsoft YaHei" panose="020B0503020204020204" pitchFamily="34" charset="-122"/>
                                    </a:rPr>
                                    <m:t>𝑚</m:t>
                                  </m:r>
                                </m:sup>
                                <m:e>
                                  <m:sSub>
                                    <m:sSubPr>
                                      <m:ctrlPr>
                                        <a:rPr lang="en-US" altLang="zh-CN" sz="2000" i="1">
                                          <a:latin typeface="Cambria Math" panose="02040503050406030204" pitchFamily="18" charset="0"/>
                                          <a:ea typeface="Microsoft YaHei" panose="020B0503020204020204" pitchFamily="34" charset="-122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altLang="zh-CN" sz="2000" i="1">
                                          <a:latin typeface="Cambria Math" panose="02040503050406030204" pitchFamily="18" charset="0"/>
                                          <a:ea typeface="Microsoft YaHei" panose="020B0503020204020204" pitchFamily="34" charset="-122"/>
                                        </a:rPr>
                                        <m:t>𝑥</m:t>
                                      </m:r>
                                    </m:e>
                                    <m:sub>
                                      <m:r>
                                        <a:rPr lang="en-US" altLang="zh-CN" sz="2000" i="1">
                                          <a:latin typeface="Cambria Math" panose="02040503050406030204" pitchFamily="18" charset="0"/>
                                          <a:ea typeface="Microsoft YaHei" panose="020B0503020204020204" pitchFamily="34" charset="-122"/>
                                        </a:rPr>
                                        <m:t>𝑖</m:t>
                                      </m:r>
                                    </m:sub>
                                  </m:sSub>
                                </m:e>
                              </m:nary>
                              <m:r>
                                <a:rPr lang="en-US" altLang="zh-CN" sz="2000" b="0" i="1" smtClean="0">
                                  <a:latin typeface="Cambria Math" panose="02040503050406030204" pitchFamily="18" charset="0"/>
                                  <a:ea typeface="Microsoft YaHei" panose="020B0503020204020204" pitchFamily="34" charset="-122"/>
                                </a:rPr>
                                <m:t>−</m:t>
                              </m:r>
                              <m:r>
                                <a:rPr lang="zh-CN" altLang="en-US" sz="2000" i="1" dirty="0">
                                  <a:latin typeface="Cambria Math" panose="02040503050406030204" pitchFamily="18" charset="0"/>
                                  <a:ea typeface="Microsoft YaHei" panose="020B0503020204020204" pitchFamily="34" charset="-122"/>
                                </a:rPr>
                                <m:t>𝜃</m:t>
                              </m:r>
                              <m:r>
                                <a:rPr lang="en-US" altLang="zh-CN" sz="2000" b="0" i="1" dirty="0" smtClean="0">
                                  <a:latin typeface="Cambria Math" panose="02040503050406030204" pitchFamily="18" charset="0"/>
                                  <a:ea typeface="Microsoft YaHei" panose="020B0503020204020204" pitchFamily="34" charset="-122"/>
                                </a:rPr>
                                <m:t>&gt;0</m:t>
                              </m:r>
                            </m:e>
                          </m:mr>
                          <m:mr>
                            <m:e/>
                            <m:e/>
                          </m:mr>
                          <m:mr>
                            <m:e>
                              <m:r>
                                <a:rPr lang="en-US" altLang="zh-CN" sz="2000" b="0" i="1" dirty="0" smtClean="0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e>
                            <m:e>
                              <m:r>
                                <a:rPr lang="zh-CN" altLang="en-US" sz="2000" i="1" dirty="0">
                                  <a:latin typeface="Cambria Math" panose="02040503050406030204" pitchFamily="18" charset="0"/>
                                </a:rPr>
                                <m:t>如果</m:t>
                              </m:r>
                              <m:nary>
                                <m:naryPr>
                                  <m:chr m:val="∑"/>
                                  <m:limLoc m:val="subSup"/>
                                  <m:ctrlPr>
                                    <a:rPr lang="zh-CN" altLang="en-US" sz="2000" i="1">
                                      <a:latin typeface="Cambria Math" panose="02040503050406030204" pitchFamily="18" charset="0"/>
                                      <a:ea typeface="Microsoft YaHei" panose="020B0503020204020204" pitchFamily="34" charset="-122"/>
                                    </a:rPr>
                                  </m:ctrlPr>
                                </m:naryPr>
                                <m:sub>
                                  <m:r>
                                    <m:rPr>
                                      <m:brk m:alnAt="25"/>
                                    </m:rPr>
                                    <a:rPr lang="en-US" altLang="zh-CN" sz="2000" i="1">
                                      <a:latin typeface="Cambria Math" panose="02040503050406030204" pitchFamily="18" charset="0"/>
                                      <a:ea typeface="Microsoft YaHei" panose="020B0503020204020204" pitchFamily="34" charset="-122"/>
                                    </a:rPr>
                                    <m:t>𝑖</m:t>
                                  </m:r>
                                  <m:r>
                                    <a:rPr lang="en-US" altLang="zh-CN" sz="2000" i="1">
                                      <a:latin typeface="Cambria Math" panose="02040503050406030204" pitchFamily="18" charset="0"/>
                                      <a:ea typeface="Microsoft YaHei" panose="020B0503020204020204" pitchFamily="34" charset="-122"/>
                                    </a:rPr>
                                    <m:t>=1</m:t>
                                  </m:r>
                                </m:sub>
                                <m:sup>
                                  <m:r>
                                    <a:rPr lang="en-US" altLang="zh-CN" sz="2000" i="1">
                                      <a:latin typeface="Cambria Math" panose="02040503050406030204" pitchFamily="18" charset="0"/>
                                      <a:ea typeface="Microsoft YaHei" panose="020B0503020204020204" pitchFamily="34" charset="-122"/>
                                    </a:rPr>
                                    <m:t>𝑚</m:t>
                                  </m:r>
                                </m:sup>
                                <m:e>
                                  <m:sSub>
                                    <m:sSubPr>
                                      <m:ctrlPr>
                                        <a:rPr lang="en-US" altLang="zh-CN" sz="2000" i="1">
                                          <a:latin typeface="Cambria Math" panose="02040503050406030204" pitchFamily="18" charset="0"/>
                                          <a:ea typeface="Microsoft YaHei" panose="020B0503020204020204" pitchFamily="34" charset="-122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altLang="zh-CN" sz="2000" i="1">
                                          <a:latin typeface="Cambria Math" panose="02040503050406030204" pitchFamily="18" charset="0"/>
                                          <a:ea typeface="Microsoft YaHei" panose="020B0503020204020204" pitchFamily="34" charset="-122"/>
                                        </a:rPr>
                                        <m:t>𝑥</m:t>
                                      </m:r>
                                    </m:e>
                                    <m:sub>
                                      <m:r>
                                        <a:rPr lang="en-US" altLang="zh-CN" sz="2000" i="1">
                                          <a:latin typeface="Cambria Math" panose="02040503050406030204" pitchFamily="18" charset="0"/>
                                          <a:ea typeface="Microsoft YaHei" panose="020B0503020204020204" pitchFamily="34" charset="-122"/>
                                        </a:rPr>
                                        <m:t>𝑖</m:t>
                                      </m:r>
                                    </m:sub>
                                  </m:sSub>
                                  <m:r>
                                    <a:rPr lang="en-US" altLang="zh-CN" sz="2000" b="0" i="1" smtClean="0">
                                      <a:latin typeface="Cambria Math" panose="02040503050406030204" pitchFamily="18" charset="0"/>
                                      <a:ea typeface="Microsoft YaHei" panose="020B0503020204020204" pitchFamily="34" charset="-122"/>
                                    </a:rPr>
                                    <m:t>−</m:t>
                                  </m:r>
                                </m:e>
                              </m:nary>
                              <m:r>
                                <a:rPr lang="zh-CN" altLang="en-US" sz="2000" i="1" dirty="0">
                                  <a:latin typeface="Cambria Math" panose="02040503050406030204" pitchFamily="18" charset="0"/>
                                  <a:ea typeface="Microsoft YaHei" panose="020B0503020204020204" pitchFamily="34" charset="-122"/>
                                </a:rPr>
                                <m:t>𝜃</m:t>
                              </m:r>
                              <m:r>
                                <a:rPr lang="en-US" altLang="zh-CN" sz="20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≤</m:t>
                              </m:r>
                              <m:r>
                                <a:rPr lang="en-US" altLang="zh-CN" sz="20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0</m:t>
                              </m:r>
                            </m:e>
                          </m:mr>
                        </m:m>
                      </m:e>
                    </m:d>
                  </m:oMath>
                </a14:m>
                <a:endParaRPr lang="zh-CN" altLang="en-US" sz="2000" dirty="0"/>
              </a:p>
            </p:txBody>
          </p:sp>
        </mc:Choice>
        <mc:Fallback xmlns="">
          <p:sp>
            <p:nvSpPr>
              <p:cNvPr id="49" name="矩形 48">
                <a:extLst>
                  <a:ext uri="{FF2B5EF4-FFF2-40B4-BE49-F238E27FC236}">
                    <a16:creationId xmlns:a16="http://schemas.microsoft.com/office/drawing/2014/main" id="{AEE48950-A6DB-4320-B2AB-1634009DB37D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1108" y="3826431"/>
                <a:ext cx="4489947" cy="1232004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0" name="矩形 49">
                <a:extLst>
                  <a:ext uri="{FF2B5EF4-FFF2-40B4-BE49-F238E27FC236}">
                    <a16:creationId xmlns:a16="http://schemas.microsoft.com/office/drawing/2014/main" id="{A96C3753-1461-43BF-BA85-37BEE95E73E3}"/>
                  </a:ext>
                </a:extLst>
              </p:cNvPr>
              <p:cNvSpPr/>
              <p:nvPr/>
            </p:nvSpPr>
            <p:spPr>
              <a:xfrm>
                <a:off x="521108" y="5392464"/>
                <a:ext cx="4353436" cy="123200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zh-CN" altLang="en-US" sz="2000" i="1" smtClean="0">
                        <a:latin typeface="Cambria Math" panose="02040503050406030204" pitchFamily="18" charset="0"/>
                      </a:rPr>
                      <m:t>轴突输出</m:t>
                    </m:r>
                  </m:oMath>
                </a14:m>
                <a:r>
                  <a:rPr lang="en-US" altLang="zh-CN" sz="2000" dirty="0"/>
                  <a:t> = </a:t>
                </a:r>
                <a14:m>
                  <m:oMath xmlns:m="http://schemas.openxmlformats.org/officeDocument/2006/math">
                    <m:d>
                      <m:dPr>
                        <m:begChr m:val="{"/>
                        <m:endChr m:val=""/>
                        <m:ctrlPr>
                          <a:rPr lang="en-US" altLang="zh-CN" sz="2000" i="1" dirty="0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2"/>
                                  <m:mcJc m:val="center"/>
                                </m:mcPr>
                              </m:mc>
                            </m:mcs>
                            <m:ctrlPr>
                              <a:rPr lang="en-US" altLang="zh-CN" sz="2000" i="1" dirty="0">
                                <a:latin typeface="Cambria Math" panose="02040503050406030204" pitchFamily="18" charset="0"/>
                              </a:rPr>
                            </m:ctrlPr>
                          </m:mPr>
                          <m:mr>
                            <m:e>
                              <m:r>
                                <m:rPr>
                                  <m:brk m:alnAt="7"/>
                                </m:rPr>
                                <a:rPr lang="en-US" altLang="zh-CN" sz="2000" b="0" i="1" dirty="0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e>
                            <m:e>
                              <m:r>
                                <a:rPr lang="zh-CN" altLang="en-US" sz="2000" i="1" dirty="0">
                                  <a:latin typeface="Cambria Math" panose="02040503050406030204" pitchFamily="18" charset="0"/>
                                </a:rPr>
                                <m:t>如果</m:t>
                              </m:r>
                              <m:nary>
                                <m:naryPr>
                                  <m:chr m:val="∑"/>
                                  <m:limLoc m:val="subSup"/>
                                  <m:ctrlPr>
                                    <a:rPr lang="zh-CN" altLang="en-US" sz="2000" i="1">
                                      <a:latin typeface="Cambria Math" panose="02040503050406030204" pitchFamily="18" charset="0"/>
                                      <a:ea typeface="Microsoft YaHei" panose="020B0503020204020204" pitchFamily="34" charset="-122"/>
                                    </a:rPr>
                                  </m:ctrlPr>
                                </m:naryPr>
                                <m:sub>
                                  <m:r>
                                    <m:rPr>
                                      <m:brk m:alnAt="25"/>
                                    </m:rPr>
                                    <a:rPr lang="en-US" altLang="zh-CN" sz="2000" i="1">
                                      <a:latin typeface="Cambria Math" panose="02040503050406030204" pitchFamily="18" charset="0"/>
                                      <a:ea typeface="Microsoft YaHei" panose="020B0503020204020204" pitchFamily="34" charset="-122"/>
                                    </a:rPr>
                                    <m:t>𝑖</m:t>
                                  </m:r>
                                  <m:r>
                                    <a:rPr lang="en-US" altLang="zh-CN" sz="2000" i="1">
                                      <a:latin typeface="Cambria Math" panose="02040503050406030204" pitchFamily="18" charset="0"/>
                                      <a:ea typeface="Microsoft YaHei" panose="020B0503020204020204" pitchFamily="34" charset="-122"/>
                                    </a:rPr>
                                    <m:t>=1</m:t>
                                  </m:r>
                                </m:sub>
                                <m:sup>
                                  <m:r>
                                    <a:rPr lang="en-US" altLang="zh-CN" sz="2000" i="1">
                                      <a:latin typeface="Cambria Math" panose="02040503050406030204" pitchFamily="18" charset="0"/>
                                      <a:ea typeface="Microsoft YaHei" panose="020B0503020204020204" pitchFamily="34" charset="-122"/>
                                    </a:rPr>
                                    <m:t>𝑚</m:t>
                                  </m:r>
                                </m:sup>
                                <m:e>
                                  <m:sSub>
                                    <m:sSubPr>
                                      <m:ctrlPr>
                                        <a:rPr lang="en-US" altLang="zh-CN" sz="2000" i="1">
                                          <a:latin typeface="Cambria Math" panose="02040503050406030204" pitchFamily="18" charset="0"/>
                                          <a:ea typeface="Microsoft YaHei" panose="020B0503020204020204" pitchFamily="34" charset="-122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altLang="zh-CN" sz="2000" i="1">
                                          <a:latin typeface="Cambria Math" panose="02040503050406030204" pitchFamily="18" charset="0"/>
                                          <a:ea typeface="Microsoft YaHei" panose="020B0503020204020204" pitchFamily="34" charset="-122"/>
                                        </a:rPr>
                                        <m:t>𝑥</m:t>
                                      </m:r>
                                    </m:e>
                                    <m:sub>
                                      <m:r>
                                        <a:rPr lang="en-US" altLang="zh-CN" sz="2000" i="1">
                                          <a:latin typeface="Cambria Math" panose="02040503050406030204" pitchFamily="18" charset="0"/>
                                          <a:ea typeface="Microsoft YaHei" panose="020B0503020204020204" pitchFamily="34" charset="-122"/>
                                        </a:rPr>
                                        <m:t>𝑖</m:t>
                                      </m:r>
                                    </m:sub>
                                  </m:sSub>
                                </m:e>
                              </m:nary>
                              <m:r>
                                <a:rPr lang="en-US" altLang="zh-CN" sz="2000" b="0" i="1" smtClean="0">
                                  <a:latin typeface="Cambria Math" panose="02040503050406030204" pitchFamily="18" charset="0"/>
                                  <a:ea typeface="Microsoft YaHei" panose="020B0503020204020204" pitchFamily="34" charset="-122"/>
                                </a:rPr>
                                <m:t>+</m:t>
                              </m:r>
                              <m:r>
                                <a:rPr lang="en-US" altLang="zh-CN" sz="2000" b="0" i="1" smtClean="0">
                                  <a:latin typeface="Cambria Math" panose="02040503050406030204" pitchFamily="18" charset="0"/>
                                  <a:ea typeface="Microsoft YaHei" panose="020B0503020204020204" pitchFamily="34" charset="-122"/>
                                </a:rPr>
                                <m:t>𝑏</m:t>
                              </m:r>
                              <m:r>
                                <a:rPr lang="en-US" altLang="zh-CN" sz="2000" i="1">
                                  <a:latin typeface="Cambria Math" panose="02040503050406030204" pitchFamily="18" charset="0"/>
                                  <a:ea typeface="Microsoft YaHei" panose="020B0503020204020204" pitchFamily="34" charset="-122"/>
                                </a:rPr>
                                <m:t>&gt;</m:t>
                              </m:r>
                              <m:r>
                                <a:rPr lang="en-US" altLang="zh-CN" sz="2000" b="0" i="1" smtClean="0">
                                  <a:latin typeface="Cambria Math" panose="02040503050406030204" pitchFamily="18" charset="0"/>
                                  <a:ea typeface="Microsoft YaHei" panose="020B0503020204020204" pitchFamily="34" charset="-122"/>
                                </a:rPr>
                                <m:t>0</m:t>
                              </m:r>
                            </m:e>
                          </m:mr>
                          <m:mr>
                            <m:e/>
                            <m:e/>
                          </m:mr>
                          <m:mr>
                            <m:e>
                              <m:r>
                                <a:rPr lang="en-US" altLang="zh-CN" sz="2000" b="0" i="1" dirty="0" smtClean="0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e>
                            <m:e>
                              <m:r>
                                <a:rPr lang="zh-CN" altLang="en-US" sz="2000" i="1" dirty="0">
                                  <a:latin typeface="Cambria Math" panose="02040503050406030204" pitchFamily="18" charset="0"/>
                                </a:rPr>
                                <m:t>如果</m:t>
                              </m:r>
                              <m:nary>
                                <m:naryPr>
                                  <m:chr m:val="∑"/>
                                  <m:limLoc m:val="subSup"/>
                                  <m:ctrlPr>
                                    <a:rPr lang="zh-CN" altLang="en-US" sz="2000" i="1">
                                      <a:latin typeface="Cambria Math" panose="02040503050406030204" pitchFamily="18" charset="0"/>
                                      <a:ea typeface="Microsoft YaHei" panose="020B0503020204020204" pitchFamily="34" charset="-122"/>
                                    </a:rPr>
                                  </m:ctrlPr>
                                </m:naryPr>
                                <m:sub>
                                  <m:r>
                                    <m:rPr>
                                      <m:brk m:alnAt="25"/>
                                    </m:rPr>
                                    <a:rPr lang="en-US" altLang="zh-CN" sz="2000" i="1">
                                      <a:latin typeface="Cambria Math" panose="02040503050406030204" pitchFamily="18" charset="0"/>
                                      <a:ea typeface="Microsoft YaHei" panose="020B0503020204020204" pitchFamily="34" charset="-122"/>
                                    </a:rPr>
                                    <m:t>𝑖</m:t>
                                  </m:r>
                                  <m:r>
                                    <a:rPr lang="en-US" altLang="zh-CN" sz="2000" i="1">
                                      <a:latin typeface="Cambria Math" panose="02040503050406030204" pitchFamily="18" charset="0"/>
                                      <a:ea typeface="Microsoft YaHei" panose="020B0503020204020204" pitchFamily="34" charset="-122"/>
                                    </a:rPr>
                                    <m:t>=1</m:t>
                                  </m:r>
                                </m:sub>
                                <m:sup>
                                  <m:r>
                                    <a:rPr lang="en-US" altLang="zh-CN" sz="2000" i="1">
                                      <a:latin typeface="Cambria Math" panose="02040503050406030204" pitchFamily="18" charset="0"/>
                                      <a:ea typeface="Microsoft YaHei" panose="020B0503020204020204" pitchFamily="34" charset="-122"/>
                                    </a:rPr>
                                    <m:t>𝑚</m:t>
                                  </m:r>
                                </m:sup>
                                <m:e>
                                  <m:sSub>
                                    <m:sSubPr>
                                      <m:ctrlPr>
                                        <a:rPr lang="en-US" altLang="zh-CN" sz="2000" i="1">
                                          <a:latin typeface="Cambria Math" panose="02040503050406030204" pitchFamily="18" charset="0"/>
                                          <a:ea typeface="Microsoft YaHei" panose="020B0503020204020204" pitchFamily="34" charset="-122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altLang="zh-CN" sz="2000" i="1">
                                          <a:latin typeface="Cambria Math" panose="02040503050406030204" pitchFamily="18" charset="0"/>
                                          <a:ea typeface="Microsoft YaHei" panose="020B0503020204020204" pitchFamily="34" charset="-122"/>
                                        </a:rPr>
                                        <m:t>𝑥</m:t>
                                      </m:r>
                                    </m:e>
                                    <m:sub>
                                      <m:r>
                                        <a:rPr lang="en-US" altLang="zh-CN" sz="2000" i="1">
                                          <a:latin typeface="Cambria Math" panose="02040503050406030204" pitchFamily="18" charset="0"/>
                                          <a:ea typeface="Microsoft YaHei" panose="020B0503020204020204" pitchFamily="34" charset="-122"/>
                                        </a:rPr>
                                        <m:t>𝑖</m:t>
                                      </m:r>
                                    </m:sub>
                                  </m:sSub>
                                  <m:r>
                                    <a:rPr lang="en-US" altLang="zh-CN" sz="2000" b="0" i="1" smtClean="0">
                                      <a:latin typeface="Cambria Math" panose="02040503050406030204" pitchFamily="18" charset="0"/>
                                      <a:ea typeface="Microsoft YaHei" panose="020B0503020204020204" pitchFamily="34" charset="-122"/>
                                    </a:rPr>
                                    <m:t>+</m:t>
                                  </m:r>
                                  <m:r>
                                    <a:rPr lang="en-US" altLang="zh-CN" sz="2000" b="0" i="1" smtClean="0">
                                      <a:latin typeface="Cambria Math" panose="02040503050406030204" pitchFamily="18" charset="0"/>
                                      <a:ea typeface="Microsoft YaHei" panose="020B0503020204020204" pitchFamily="34" charset="-122"/>
                                    </a:rPr>
                                    <m:t>𝑏</m:t>
                                  </m:r>
                                  <m:r>
                                    <a:rPr lang="en-US" altLang="zh-CN" sz="20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≤</m:t>
                                  </m:r>
                                </m:e>
                              </m:nary>
                              <m:r>
                                <a:rPr lang="en-US" altLang="zh-CN" sz="20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0</m:t>
                              </m:r>
                            </m:e>
                          </m:mr>
                        </m:m>
                      </m:e>
                    </m:d>
                  </m:oMath>
                </a14:m>
                <a:endParaRPr lang="zh-CN" altLang="en-US" sz="2000" dirty="0"/>
              </a:p>
            </p:txBody>
          </p:sp>
        </mc:Choice>
        <mc:Fallback xmlns="">
          <p:sp>
            <p:nvSpPr>
              <p:cNvPr id="50" name="矩形 49">
                <a:extLst>
                  <a:ext uri="{FF2B5EF4-FFF2-40B4-BE49-F238E27FC236}">
                    <a16:creationId xmlns:a16="http://schemas.microsoft.com/office/drawing/2014/main" id="{A96C3753-1461-43BF-BA85-37BEE95E73E3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1108" y="5392464"/>
                <a:ext cx="4353436" cy="1232004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1" name="arrow-to-the-left-silhouette_32536">
            <a:extLst>
              <a:ext uri="{FF2B5EF4-FFF2-40B4-BE49-F238E27FC236}">
                <a16:creationId xmlns:a16="http://schemas.microsoft.com/office/drawing/2014/main" id="{64034A64-8350-4EA7-95B8-B45D2DB72ECD}"/>
              </a:ext>
            </a:extLst>
          </p:cNvPr>
          <p:cNvSpPr/>
          <p:nvPr/>
        </p:nvSpPr>
        <p:spPr>
          <a:xfrm rot="16200000">
            <a:off x="2267709" y="3492355"/>
            <a:ext cx="448711" cy="414876"/>
          </a:xfrm>
          <a:custGeom>
            <a:avLst/>
            <a:gdLst>
              <a:gd name="T0" fmla="*/ 602275 w 602487"/>
              <a:gd name="T1" fmla="*/ 602275 w 602487"/>
              <a:gd name="T2" fmla="*/ 602275 w 602487"/>
              <a:gd name="T3" fmla="*/ 602275 w 602487"/>
              <a:gd name="T4" fmla="*/ 602275 w 602487"/>
              <a:gd name="T5" fmla="*/ 602275 w 602487"/>
              <a:gd name="T6" fmla="*/ 602275 w 602487"/>
              <a:gd name="T7" fmla="*/ 602275 w 602487"/>
              <a:gd name="T8" fmla="*/ 602275 w 602487"/>
              <a:gd name="T9" fmla="*/ 602275 w 602487"/>
              <a:gd name="T10" fmla="*/ 602275 w 602487"/>
              <a:gd name="T11" fmla="*/ 602275 w 602487"/>
              <a:gd name="T12" fmla="*/ 602275 w 602487"/>
              <a:gd name="T13" fmla="*/ 602275 w 602487"/>
              <a:gd name="T14" fmla="*/ 602275 w 602487"/>
              <a:gd name="T15" fmla="*/ 602275 w 602487"/>
              <a:gd name="T16" fmla="*/ 602275 w 602487"/>
              <a:gd name="T17" fmla="*/ 602275 w 602487"/>
              <a:gd name="T18" fmla="*/ 602275 w 602487"/>
              <a:gd name="T19" fmla="*/ 602275 w 602487"/>
              <a:gd name="T20" fmla="*/ 602275 w 602487"/>
              <a:gd name="T21" fmla="*/ 602275 w 602487"/>
              <a:gd name="T22" fmla="*/ 602275 w 602487"/>
              <a:gd name="T23" fmla="*/ 602275 w 602487"/>
              <a:gd name="T24" fmla="*/ 602275 w 602487"/>
              <a:gd name="T25" fmla="*/ 602275 w 602487"/>
              <a:gd name="T26" fmla="*/ 602275 w 602487"/>
              <a:gd name="T27" fmla="*/ 602275 w 602487"/>
              <a:gd name="T28" fmla="*/ 602275 w 602487"/>
              <a:gd name="T29" fmla="*/ 602275 w 602487"/>
              <a:gd name="T30" fmla="*/ 602275 w 602487"/>
              <a:gd name="T31" fmla="*/ 602275 w 602487"/>
              <a:gd name="T32" fmla="*/ 602275 w 602487"/>
              <a:gd name="T33" fmla="*/ 602275 w 60248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</a:cxnLst>
            <a:rect l="0" t="0" r="r" b="b"/>
            <a:pathLst>
              <a:path w="6223" h="4813">
                <a:moveTo>
                  <a:pt x="6223" y="3007"/>
                </a:moveTo>
                <a:cubicBezTo>
                  <a:pt x="6222" y="3074"/>
                  <a:pt x="6168" y="3129"/>
                  <a:pt x="6101" y="3129"/>
                </a:cubicBezTo>
                <a:lnTo>
                  <a:pt x="2604" y="3129"/>
                </a:lnTo>
                <a:lnTo>
                  <a:pt x="3201" y="4639"/>
                </a:lnTo>
                <a:cubicBezTo>
                  <a:pt x="3221" y="4690"/>
                  <a:pt x="3205" y="4748"/>
                  <a:pt x="3161" y="4780"/>
                </a:cubicBezTo>
                <a:cubicBezTo>
                  <a:pt x="3118" y="4813"/>
                  <a:pt x="3058" y="4813"/>
                  <a:pt x="3015" y="4780"/>
                </a:cubicBezTo>
                <a:lnTo>
                  <a:pt x="47" y="2498"/>
                </a:lnTo>
                <a:cubicBezTo>
                  <a:pt x="17" y="2475"/>
                  <a:pt x="0" y="2440"/>
                  <a:pt x="0" y="2402"/>
                </a:cubicBezTo>
                <a:cubicBezTo>
                  <a:pt x="0" y="2365"/>
                  <a:pt x="17" y="2329"/>
                  <a:pt x="47" y="2306"/>
                </a:cubicBezTo>
                <a:lnTo>
                  <a:pt x="3015" y="25"/>
                </a:lnTo>
                <a:cubicBezTo>
                  <a:pt x="3036" y="8"/>
                  <a:pt x="3062" y="0"/>
                  <a:pt x="3089" y="0"/>
                </a:cubicBezTo>
                <a:cubicBezTo>
                  <a:pt x="3114" y="0"/>
                  <a:pt x="3140" y="8"/>
                  <a:pt x="3161" y="24"/>
                </a:cubicBezTo>
                <a:cubicBezTo>
                  <a:pt x="3205" y="57"/>
                  <a:pt x="3221" y="115"/>
                  <a:pt x="3201" y="165"/>
                </a:cubicBezTo>
                <a:lnTo>
                  <a:pt x="2604" y="1676"/>
                </a:lnTo>
                <a:lnTo>
                  <a:pt x="6101" y="1676"/>
                </a:lnTo>
                <a:cubicBezTo>
                  <a:pt x="6168" y="1676"/>
                  <a:pt x="6222" y="1730"/>
                  <a:pt x="6222" y="1797"/>
                </a:cubicBezTo>
                <a:lnTo>
                  <a:pt x="6223" y="3007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3" name="arrow-to-the-left-silhouette_32536">
            <a:extLst>
              <a:ext uri="{FF2B5EF4-FFF2-40B4-BE49-F238E27FC236}">
                <a16:creationId xmlns:a16="http://schemas.microsoft.com/office/drawing/2014/main" id="{F85F58D1-4890-45B7-AF9F-44BB9FC0A93E}"/>
              </a:ext>
            </a:extLst>
          </p:cNvPr>
          <p:cNvSpPr/>
          <p:nvPr/>
        </p:nvSpPr>
        <p:spPr>
          <a:xfrm rot="16200000">
            <a:off x="2267709" y="4990389"/>
            <a:ext cx="448711" cy="414876"/>
          </a:xfrm>
          <a:custGeom>
            <a:avLst/>
            <a:gdLst>
              <a:gd name="T0" fmla="*/ 602275 w 602487"/>
              <a:gd name="T1" fmla="*/ 602275 w 602487"/>
              <a:gd name="T2" fmla="*/ 602275 w 602487"/>
              <a:gd name="T3" fmla="*/ 602275 w 602487"/>
              <a:gd name="T4" fmla="*/ 602275 w 602487"/>
              <a:gd name="T5" fmla="*/ 602275 w 602487"/>
              <a:gd name="T6" fmla="*/ 602275 w 602487"/>
              <a:gd name="T7" fmla="*/ 602275 w 602487"/>
              <a:gd name="T8" fmla="*/ 602275 w 602487"/>
              <a:gd name="T9" fmla="*/ 602275 w 602487"/>
              <a:gd name="T10" fmla="*/ 602275 w 602487"/>
              <a:gd name="T11" fmla="*/ 602275 w 602487"/>
              <a:gd name="T12" fmla="*/ 602275 w 602487"/>
              <a:gd name="T13" fmla="*/ 602275 w 602487"/>
              <a:gd name="T14" fmla="*/ 602275 w 602487"/>
              <a:gd name="T15" fmla="*/ 602275 w 602487"/>
              <a:gd name="T16" fmla="*/ 602275 w 602487"/>
              <a:gd name="T17" fmla="*/ 602275 w 602487"/>
              <a:gd name="T18" fmla="*/ 602275 w 602487"/>
              <a:gd name="T19" fmla="*/ 602275 w 602487"/>
              <a:gd name="T20" fmla="*/ 602275 w 602487"/>
              <a:gd name="T21" fmla="*/ 602275 w 602487"/>
              <a:gd name="T22" fmla="*/ 602275 w 602487"/>
              <a:gd name="T23" fmla="*/ 602275 w 602487"/>
              <a:gd name="T24" fmla="*/ 602275 w 602487"/>
              <a:gd name="T25" fmla="*/ 602275 w 602487"/>
              <a:gd name="T26" fmla="*/ 602275 w 602487"/>
              <a:gd name="T27" fmla="*/ 602275 w 602487"/>
              <a:gd name="T28" fmla="*/ 602275 w 602487"/>
              <a:gd name="T29" fmla="*/ 602275 w 602487"/>
              <a:gd name="T30" fmla="*/ 602275 w 602487"/>
              <a:gd name="T31" fmla="*/ 602275 w 602487"/>
              <a:gd name="T32" fmla="*/ 602275 w 602487"/>
              <a:gd name="T33" fmla="*/ 602275 w 60248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</a:cxnLst>
            <a:rect l="0" t="0" r="r" b="b"/>
            <a:pathLst>
              <a:path w="6223" h="4813">
                <a:moveTo>
                  <a:pt x="6223" y="3007"/>
                </a:moveTo>
                <a:cubicBezTo>
                  <a:pt x="6222" y="3074"/>
                  <a:pt x="6168" y="3129"/>
                  <a:pt x="6101" y="3129"/>
                </a:cubicBezTo>
                <a:lnTo>
                  <a:pt x="2604" y="3129"/>
                </a:lnTo>
                <a:lnTo>
                  <a:pt x="3201" y="4639"/>
                </a:lnTo>
                <a:cubicBezTo>
                  <a:pt x="3221" y="4690"/>
                  <a:pt x="3205" y="4748"/>
                  <a:pt x="3161" y="4780"/>
                </a:cubicBezTo>
                <a:cubicBezTo>
                  <a:pt x="3118" y="4813"/>
                  <a:pt x="3058" y="4813"/>
                  <a:pt x="3015" y="4780"/>
                </a:cubicBezTo>
                <a:lnTo>
                  <a:pt x="47" y="2498"/>
                </a:lnTo>
                <a:cubicBezTo>
                  <a:pt x="17" y="2475"/>
                  <a:pt x="0" y="2440"/>
                  <a:pt x="0" y="2402"/>
                </a:cubicBezTo>
                <a:cubicBezTo>
                  <a:pt x="0" y="2365"/>
                  <a:pt x="17" y="2329"/>
                  <a:pt x="47" y="2306"/>
                </a:cubicBezTo>
                <a:lnTo>
                  <a:pt x="3015" y="25"/>
                </a:lnTo>
                <a:cubicBezTo>
                  <a:pt x="3036" y="8"/>
                  <a:pt x="3062" y="0"/>
                  <a:pt x="3089" y="0"/>
                </a:cubicBezTo>
                <a:cubicBezTo>
                  <a:pt x="3114" y="0"/>
                  <a:pt x="3140" y="8"/>
                  <a:pt x="3161" y="24"/>
                </a:cubicBezTo>
                <a:cubicBezTo>
                  <a:pt x="3205" y="57"/>
                  <a:pt x="3221" y="115"/>
                  <a:pt x="3201" y="165"/>
                </a:cubicBezTo>
                <a:lnTo>
                  <a:pt x="2604" y="1676"/>
                </a:lnTo>
                <a:lnTo>
                  <a:pt x="6101" y="1676"/>
                </a:lnTo>
                <a:cubicBezTo>
                  <a:pt x="6168" y="1676"/>
                  <a:pt x="6222" y="1730"/>
                  <a:pt x="6222" y="1797"/>
                </a:cubicBezTo>
                <a:lnTo>
                  <a:pt x="6223" y="3007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4" name="对话气泡: 圆角矩形 53">
                <a:extLst>
                  <a:ext uri="{FF2B5EF4-FFF2-40B4-BE49-F238E27FC236}">
                    <a16:creationId xmlns:a16="http://schemas.microsoft.com/office/drawing/2014/main" id="{37A1E5F8-3532-4A63-912F-5DD90A4D7131}"/>
                  </a:ext>
                </a:extLst>
              </p:cNvPr>
              <p:cNvSpPr/>
              <p:nvPr/>
            </p:nvSpPr>
            <p:spPr>
              <a:xfrm>
                <a:off x="5527970" y="5078245"/>
                <a:ext cx="1105497" cy="448712"/>
              </a:xfrm>
              <a:prstGeom prst="wedgeRoundRectCallout">
                <a:avLst>
                  <a:gd name="adj1" fmla="val -50266"/>
                  <a:gd name="adj2" fmla="val 15582"/>
                  <a:gd name="adj3" fmla="val 16667"/>
                </a:avLst>
              </a:prstGeom>
              <a:solidFill>
                <a:srgbClr val="FFFF9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zh-CN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楷体" panose="02010609060101010101" pitchFamily="49" charset="-122"/>
                        </a:rPr>
                        <m:t>𝑏</m:t>
                      </m:r>
                      <m:r>
                        <a:rPr lang="en-US" altLang="zh-CN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楷体" panose="02010609060101010101" pitchFamily="49" charset="-122"/>
                        </a:rPr>
                        <m:t>=−</m:t>
                      </m:r>
                      <m:r>
                        <a:rPr lang="zh-CN" altLang="en-US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楷体" panose="02010609060101010101" pitchFamily="49" charset="-122"/>
                        </a:rPr>
                        <m:t>𝜃</m:t>
                      </m:r>
                    </m:oMath>
                  </m:oMathPara>
                </a14:m>
                <a:endParaRPr lang="zh-CN" altLang="en-US" sz="2000" dirty="0">
                  <a:solidFill>
                    <a:schemeClr val="tx1"/>
                  </a:solidFill>
                  <a:latin typeface="楷体" panose="02010609060101010101" pitchFamily="49" charset="-122"/>
                  <a:ea typeface="楷体" panose="02010609060101010101" pitchFamily="49" charset="-122"/>
                </a:endParaRPr>
              </a:p>
            </p:txBody>
          </p:sp>
        </mc:Choice>
        <mc:Fallback xmlns="">
          <p:sp>
            <p:nvSpPr>
              <p:cNvPr id="54" name="对话气泡: 圆角矩形 53">
                <a:extLst>
                  <a:ext uri="{FF2B5EF4-FFF2-40B4-BE49-F238E27FC236}">
                    <a16:creationId xmlns:a16="http://schemas.microsoft.com/office/drawing/2014/main" id="{37A1E5F8-3532-4A63-912F-5DD90A4D7131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27970" y="5078245"/>
                <a:ext cx="1105497" cy="448712"/>
              </a:xfrm>
              <a:prstGeom prst="wedgeRoundRectCallout">
                <a:avLst>
                  <a:gd name="adj1" fmla="val -50266"/>
                  <a:gd name="adj2" fmla="val 15582"/>
                  <a:gd name="adj3" fmla="val 16667"/>
                </a:avLst>
              </a:prstGeom>
              <a:blipFill>
                <a:blip r:embed="rId7"/>
                <a:stretch>
                  <a:fillRect l="-549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2" name="文本框 31">
            <a:extLst>
              <a:ext uri="{FF2B5EF4-FFF2-40B4-BE49-F238E27FC236}">
                <a16:creationId xmlns:a16="http://schemas.microsoft.com/office/drawing/2014/main" id="{2B69E7F0-900D-46F5-8AF7-1128E504211D}"/>
              </a:ext>
            </a:extLst>
          </p:cNvPr>
          <p:cNvSpPr txBox="1"/>
          <p:nvPr/>
        </p:nvSpPr>
        <p:spPr>
          <a:xfrm>
            <a:off x="5398711" y="6364565"/>
            <a:ext cx="566475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图片来自</a:t>
            </a:r>
            <a:r>
              <a:rPr lang="en-US" altLang="zh-CN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  <a:hlinkClick r:id="rId8"/>
              </a:rPr>
              <a:t>https://www.icode9.com/content-4-652630.html</a:t>
            </a:r>
            <a:r>
              <a:rPr lang="en-US" altLang="zh-CN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. </a:t>
            </a:r>
            <a:endParaRPr lang="zh-CN" altLang="en-US" dirty="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grpSp>
        <p:nvGrpSpPr>
          <p:cNvPr id="3" name="组合 2">
            <a:extLst>
              <a:ext uri="{FF2B5EF4-FFF2-40B4-BE49-F238E27FC236}">
                <a16:creationId xmlns:a16="http://schemas.microsoft.com/office/drawing/2014/main" id="{6B6214E6-4F08-4819-8725-1AD26D3FC7EE}"/>
              </a:ext>
            </a:extLst>
          </p:cNvPr>
          <p:cNvGrpSpPr/>
          <p:nvPr/>
        </p:nvGrpSpPr>
        <p:grpSpPr>
          <a:xfrm>
            <a:off x="6729495" y="2292521"/>
            <a:ext cx="5219023" cy="4006718"/>
            <a:chOff x="10048" y="1929805"/>
            <a:chExt cx="5219023" cy="4006718"/>
          </a:xfrm>
        </p:grpSpPr>
        <p:pic>
          <p:nvPicPr>
            <p:cNvPr id="55" name="Picture 2" descr="https://www.icode9.com/i/ll/?i=20200308111305145.jpg?,type_ZmFuZ3poZW5naGVpdGk,shadow_10,text_aHR0cHM6Ly9ibG9nLmNzZG4ubmV0L3NpbmF0XzMxNjA4NjQx,size_16,color_FFFFFF,t_70">
              <a:extLst>
                <a:ext uri="{FF2B5EF4-FFF2-40B4-BE49-F238E27FC236}">
                  <a16:creationId xmlns:a16="http://schemas.microsoft.com/office/drawing/2014/main" id="{AB0FA48B-6821-4EBA-B676-E47349B387DB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466" r="4725"/>
            <a:stretch/>
          </p:blipFill>
          <p:spPr bwMode="auto">
            <a:xfrm>
              <a:off x="10048" y="2516418"/>
              <a:ext cx="5219023" cy="297544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5" name="矩形 24">
              <a:extLst>
                <a:ext uri="{FF2B5EF4-FFF2-40B4-BE49-F238E27FC236}">
                  <a16:creationId xmlns:a16="http://schemas.microsoft.com/office/drawing/2014/main" id="{BD284928-FA36-415B-9741-6E72D723BCCF}"/>
                </a:ext>
              </a:extLst>
            </p:cNvPr>
            <p:cNvSpPr/>
            <p:nvPr/>
          </p:nvSpPr>
          <p:spPr>
            <a:xfrm>
              <a:off x="393802" y="1929805"/>
              <a:ext cx="780614" cy="52951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2000" dirty="0">
                  <a:solidFill>
                    <a:schemeClr val="tx1"/>
                  </a:solidFill>
                  <a:latin typeface="+mn-ea"/>
                </a:rPr>
                <a:t>树突</a:t>
              </a:r>
              <a:endParaRPr lang="en-CA" sz="2000" dirty="0">
                <a:solidFill>
                  <a:schemeClr val="tx1"/>
                </a:solidFill>
                <a:latin typeface="+mn-ea"/>
              </a:endParaRPr>
            </a:p>
          </p:txBody>
        </p:sp>
        <p:sp>
          <p:nvSpPr>
            <p:cNvPr id="26" name="矩形 25">
              <a:extLst>
                <a:ext uri="{FF2B5EF4-FFF2-40B4-BE49-F238E27FC236}">
                  <a16:creationId xmlns:a16="http://schemas.microsoft.com/office/drawing/2014/main" id="{699BFA6B-446F-454A-A43B-5471D4BC8AF9}"/>
                </a:ext>
              </a:extLst>
            </p:cNvPr>
            <p:cNvSpPr/>
            <p:nvPr/>
          </p:nvSpPr>
          <p:spPr>
            <a:xfrm>
              <a:off x="2361807" y="3989972"/>
              <a:ext cx="1102697" cy="52951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2000" dirty="0">
                  <a:solidFill>
                    <a:schemeClr val="tx1"/>
                  </a:solidFill>
                  <a:latin typeface="+mn-ea"/>
                </a:rPr>
                <a:t>细胞体</a:t>
              </a:r>
              <a:endParaRPr lang="en-CA" sz="2000" dirty="0">
                <a:solidFill>
                  <a:schemeClr val="tx1"/>
                </a:solidFill>
                <a:latin typeface="+mn-ea"/>
              </a:endParaRPr>
            </a:p>
          </p:txBody>
        </p:sp>
        <p:sp>
          <p:nvSpPr>
            <p:cNvPr id="28" name="矩形 27">
              <a:extLst>
                <a:ext uri="{FF2B5EF4-FFF2-40B4-BE49-F238E27FC236}">
                  <a16:creationId xmlns:a16="http://schemas.microsoft.com/office/drawing/2014/main" id="{6BE4F521-1251-41B6-B53F-F7F7E96FC900}"/>
                </a:ext>
              </a:extLst>
            </p:cNvPr>
            <p:cNvSpPr/>
            <p:nvPr/>
          </p:nvSpPr>
          <p:spPr>
            <a:xfrm>
              <a:off x="3507110" y="5407004"/>
              <a:ext cx="1102697" cy="52951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2000" dirty="0">
                  <a:solidFill>
                    <a:schemeClr val="tx1"/>
                  </a:solidFill>
                  <a:latin typeface="+mn-ea"/>
                </a:rPr>
                <a:t>轴突</a:t>
              </a:r>
              <a:endParaRPr lang="en-CA" sz="2000" dirty="0">
                <a:solidFill>
                  <a:schemeClr val="tx1"/>
                </a:solidFill>
                <a:latin typeface="+mn-ea"/>
              </a:endParaRPr>
            </a:p>
          </p:txBody>
        </p:sp>
        <p:sp>
          <p:nvSpPr>
            <p:cNvPr id="33" name="矩形 32">
              <a:extLst>
                <a:ext uri="{FF2B5EF4-FFF2-40B4-BE49-F238E27FC236}">
                  <a16:creationId xmlns:a16="http://schemas.microsoft.com/office/drawing/2014/main" id="{F6C23E7E-6F99-437D-8459-74E36AFD29B8}"/>
                </a:ext>
              </a:extLst>
            </p:cNvPr>
            <p:cNvSpPr/>
            <p:nvPr/>
          </p:nvSpPr>
          <p:spPr>
            <a:xfrm>
              <a:off x="3916676" y="3311574"/>
              <a:ext cx="1102697" cy="52951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2000" dirty="0">
                  <a:solidFill>
                    <a:schemeClr val="tx1"/>
                  </a:solidFill>
                  <a:latin typeface="+mn-ea"/>
                </a:rPr>
                <a:t>突触</a:t>
              </a:r>
              <a:endParaRPr lang="en-CA" sz="2000" dirty="0">
                <a:solidFill>
                  <a:schemeClr val="tx1"/>
                </a:solidFill>
                <a:latin typeface="+mn-ea"/>
              </a:endParaRPr>
            </a:p>
          </p:txBody>
        </p:sp>
        <p:cxnSp>
          <p:nvCxnSpPr>
            <p:cNvPr id="34" name="直接箭头连接符 33">
              <a:extLst>
                <a:ext uri="{FF2B5EF4-FFF2-40B4-BE49-F238E27FC236}">
                  <a16:creationId xmlns:a16="http://schemas.microsoft.com/office/drawing/2014/main" id="{B33CF42F-AA93-4DB9-8639-1E90D5C80D89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326909" y="2430757"/>
              <a:ext cx="312188" cy="681378"/>
            </a:xfrm>
            <a:prstGeom prst="straightConnector1">
              <a:avLst/>
            </a:prstGeom>
            <a:ln w="19050">
              <a:solidFill>
                <a:srgbClr val="FF0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直接箭头连接符 34">
              <a:extLst>
                <a:ext uri="{FF2B5EF4-FFF2-40B4-BE49-F238E27FC236}">
                  <a16:creationId xmlns:a16="http://schemas.microsoft.com/office/drawing/2014/main" id="{9CECE4B5-FD15-4B3E-B54B-4C4C634B1168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955958" y="2430757"/>
              <a:ext cx="285351" cy="202242"/>
            </a:xfrm>
            <a:prstGeom prst="straightConnector1">
              <a:avLst/>
            </a:prstGeom>
            <a:ln w="19050">
              <a:solidFill>
                <a:srgbClr val="FF0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直接箭头连接符 36">
              <a:extLst>
                <a:ext uri="{FF2B5EF4-FFF2-40B4-BE49-F238E27FC236}">
                  <a16:creationId xmlns:a16="http://schemas.microsoft.com/office/drawing/2014/main" id="{0D51E4A4-1F8D-48BB-A93F-2D878D88FD04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760656" y="2459324"/>
              <a:ext cx="104583" cy="574013"/>
            </a:xfrm>
            <a:prstGeom prst="straightConnector1">
              <a:avLst/>
            </a:prstGeom>
            <a:ln w="19050">
              <a:solidFill>
                <a:srgbClr val="FF0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直接箭头连接符 43">
              <a:extLst>
                <a:ext uri="{FF2B5EF4-FFF2-40B4-BE49-F238E27FC236}">
                  <a16:creationId xmlns:a16="http://schemas.microsoft.com/office/drawing/2014/main" id="{14B894F5-27C6-4272-99AF-94AE9FB0E8C0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1098633" y="2275754"/>
              <a:ext cx="826018" cy="326325"/>
            </a:xfrm>
            <a:prstGeom prst="straightConnector1">
              <a:avLst/>
            </a:prstGeom>
            <a:ln w="19050">
              <a:solidFill>
                <a:srgbClr val="FF0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直接箭头连接符 45">
              <a:extLst>
                <a:ext uri="{FF2B5EF4-FFF2-40B4-BE49-F238E27FC236}">
                  <a16:creationId xmlns:a16="http://schemas.microsoft.com/office/drawing/2014/main" id="{86B063E1-5249-45CC-9131-AA4C024B3C73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1829781" y="4383440"/>
              <a:ext cx="632493" cy="75931"/>
            </a:xfrm>
            <a:prstGeom prst="straightConnector1">
              <a:avLst/>
            </a:prstGeom>
            <a:ln w="19050">
              <a:solidFill>
                <a:srgbClr val="FF0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直接箭头连接符 46">
              <a:extLst>
                <a:ext uri="{FF2B5EF4-FFF2-40B4-BE49-F238E27FC236}">
                  <a16:creationId xmlns:a16="http://schemas.microsoft.com/office/drawing/2014/main" id="{E0DD34CB-5A7B-4132-A1A3-5218C3E7D7E2}"/>
                </a:ext>
              </a:extLst>
            </p:cNvPr>
            <p:cNvCxnSpPr>
              <a:cxnSpLocks/>
            </p:cNvCxnSpPr>
            <p:nvPr/>
          </p:nvCxnSpPr>
          <p:spPr>
            <a:xfrm>
              <a:off x="3258191" y="5032728"/>
              <a:ext cx="497838" cy="390558"/>
            </a:xfrm>
            <a:prstGeom prst="straightConnector1">
              <a:avLst/>
            </a:prstGeom>
            <a:ln w="19050">
              <a:solidFill>
                <a:srgbClr val="FF0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直接箭头连接符 47">
              <a:extLst>
                <a:ext uri="{FF2B5EF4-FFF2-40B4-BE49-F238E27FC236}">
                  <a16:creationId xmlns:a16="http://schemas.microsoft.com/office/drawing/2014/main" id="{0449A8EC-44D7-41E0-B13D-23969B2F368B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4709425" y="3869640"/>
              <a:ext cx="1" cy="240664"/>
            </a:xfrm>
            <a:prstGeom prst="straightConnector1">
              <a:avLst/>
            </a:prstGeom>
            <a:ln w="19050">
              <a:solidFill>
                <a:srgbClr val="FF0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直接箭头连接符 51">
              <a:extLst>
                <a:ext uri="{FF2B5EF4-FFF2-40B4-BE49-F238E27FC236}">
                  <a16:creationId xmlns:a16="http://schemas.microsoft.com/office/drawing/2014/main" id="{4F4E437E-64DD-4EB3-AAB6-AEBDC8445741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4845657" y="3646680"/>
              <a:ext cx="112757" cy="639352"/>
            </a:xfrm>
            <a:prstGeom prst="straightConnector1">
              <a:avLst/>
            </a:prstGeom>
            <a:ln w="19050">
              <a:solidFill>
                <a:srgbClr val="FF0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" name="箭头: 右弧形 3">
            <a:extLst>
              <a:ext uri="{FF2B5EF4-FFF2-40B4-BE49-F238E27FC236}">
                <a16:creationId xmlns:a16="http://schemas.microsoft.com/office/drawing/2014/main" id="{79F1C736-5F50-4EDF-8B25-629B73005555}"/>
              </a:ext>
            </a:extLst>
          </p:cNvPr>
          <p:cNvSpPr/>
          <p:nvPr/>
        </p:nvSpPr>
        <p:spPr>
          <a:xfrm>
            <a:off x="4787119" y="4297666"/>
            <a:ext cx="592096" cy="2009817"/>
          </a:xfrm>
          <a:prstGeom prst="curvedLeftArrow">
            <a:avLst/>
          </a:prstGeom>
          <a:solidFill>
            <a:srgbClr val="5B9BD5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>
              <a:solidFill>
                <a:schemeClr val="tx1"/>
              </a:solidFill>
            </a:endParaRPr>
          </a:p>
        </p:txBody>
      </p: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id="{4D23F512-3ECC-4030-B904-FF3F7EDB2F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vert="horz" lIns="91440" tIns="45720" rIns="91440" bIns="45720" rtlCol="0" anchor="ctr"/>
          <a:lstStyle/>
          <a:p>
            <a:fld id="{480129B1-A262-48CD-B261-35550DC5F028}" type="slidenum">
              <a:rPr lang="en-US" sz="2400" smtClean="0"/>
              <a:pPr/>
              <a:t>7</a:t>
            </a:fld>
            <a:endParaRPr lang="en-US" sz="2400" dirty="0"/>
          </a:p>
        </p:txBody>
      </p:sp>
      <p:cxnSp>
        <p:nvCxnSpPr>
          <p:cNvPr id="27" name="直接连接符 26">
            <a:extLst>
              <a:ext uri="{FF2B5EF4-FFF2-40B4-BE49-F238E27FC236}">
                <a16:creationId xmlns:a16="http://schemas.microsoft.com/office/drawing/2014/main" id="{A4FD2BF4-385E-453B-B03D-47FB26D8B44D}"/>
              </a:ext>
            </a:extLst>
          </p:cNvPr>
          <p:cNvCxnSpPr>
            <a:cxnSpLocks/>
          </p:cNvCxnSpPr>
          <p:nvPr/>
        </p:nvCxnSpPr>
        <p:spPr>
          <a:xfrm>
            <a:off x="0" y="695771"/>
            <a:ext cx="12192000" cy="0"/>
          </a:xfrm>
          <a:prstGeom prst="line">
            <a:avLst/>
          </a:prstGeom>
          <a:ln w="50800">
            <a:gradFill flip="none" rotWithShape="1">
              <a:gsLst>
                <a:gs pos="0">
                  <a:srgbClr val="0000FF"/>
                </a:gs>
                <a:gs pos="100000">
                  <a:srgbClr val="A5D0FF"/>
                </a:gs>
              </a:gsLst>
              <a:lin ang="0" scaled="0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文本框 29">
            <a:extLst>
              <a:ext uri="{FF2B5EF4-FFF2-40B4-BE49-F238E27FC236}">
                <a16:creationId xmlns:a16="http://schemas.microsoft.com/office/drawing/2014/main" id="{44A851E7-5A6F-4960-A9ED-E3038074EFDB}"/>
              </a:ext>
            </a:extLst>
          </p:cNvPr>
          <p:cNvSpPr txBox="1"/>
          <p:nvPr/>
        </p:nvSpPr>
        <p:spPr>
          <a:xfrm>
            <a:off x="359911" y="65112"/>
            <a:ext cx="761358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b="1" dirty="0">
                <a:solidFill>
                  <a:srgbClr val="0A05D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2. </a:t>
            </a:r>
            <a:r>
              <a:rPr lang="zh-CN" altLang="en-US" sz="3200" b="1" dirty="0">
                <a:solidFill>
                  <a:srgbClr val="0A05D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感知机数学模型</a:t>
            </a:r>
            <a:endParaRPr lang="en-US" altLang="zh-CN" sz="3200" b="1" dirty="0">
              <a:solidFill>
                <a:srgbClr val="0A05D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4763282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文本框 50">
            <a:extLst>
              <a:ext uri="{FF2B5EF4-FFF2-40B4-BE49-F238E27FC236}">
                <a16:creationId xmlns:a16="http://schemas.microsoft.com/office/drawing/2014/main" id="{A85B1E99-379D-461B-BE90-AC97145DFAD0}"/>
              </a:ext>
            </a:extLst>
          </p:cNvPr>
          <p:cNvSpPr txBox="1"/>
          <p:nvPr/>
        </p:nvSpPr>
        <p:spPr>
          <a:xfrm>
            <a:off x="108155" y="6363964"/>
            <a:ext cx="566475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图片来自</a:t>
            </a:r>
            <a:r>
              <a:rPr lang="en-US" altLang="zh-CN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  <a:hlinkClick r:id="rId3"/>
              </a:rPr>
              <a:t>https://www.icode9.com/content-4-652630.html</a:t>
            </a:r>
            <a:r>
              <a:rPr lang="en-US" altLang="zh-CN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. </a:t>
            </a:r>
            <a:endParaRPr lang="zh-CN" altLang="en-US" dirty="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2" name="矩形 51">
                <a:extLst>
                  <a:ext uri="{FF2B5EF4-FFF2-40B4-BE49-F238E27FC236}">
                    <a16:creationId xmlns:a16="http://schemas.microsoft.com/office/drawing/2014/main" id="{823BEB1D-E707-4FEE-98E0-35186402C86F}"/>
                  </a:ext>
                </a:extLst>
              </p:cNvPr>
              <p:cNvSpPr/>
              <p:nvPr/>
            </p:nvSpPr>
            <p:spPr>
              <a:xfrm>
                <a:off x="5953714" y="4645129"/>
                <a:ext cx="4895123" cy="201055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̂"/>
                          <m:ctrlPr>
                            <a:rPr lang="zh-CN" altLang="en-US" sz="2400" i="1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altLang="zh-CN" sz="2400" i="1"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</m:acc>
                      <m:r>
                        <a:rPr lang="en-US" altLang="zh-CN" sz="2400" i="1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{"/>
                          <m:endChr m:val=""/>
                          <m:ctrlPr>
                            <a:rPr lang="en-US" altLang="zh-CN" sz="2400" i="1" dirty="0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2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altLang="zh-CN" sz="2400" i="1" dirty="0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m:rPr>
                                    <m:brk m:alnAt="7"/>
                                  </m:rPr>
                                  <a:rPr lang="en-US" altLang="zh-CN" sz="2400" b="0" i="1" dirty="0" smtClean="0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  <m:e>
                                <m:r>
                                  <a:rPr lang="zh-CN" altLang="en-US" sz="2400" i="1" dirty="0">
                                    <a:latin typeface="Cambria Math" panose="02040503050406030204" pitchFamily="18" charset="0"/>
                                  </a:rPr>
                                  <m:t>如果</m:t>
                                </m:r>
                                <m:nary>
                                  <m:naryPr>
                                    <m:chr m:val="∑"/>
                                    <m:limLoc m:val="subSup"/>
                                    <m:ctrlPr>
                                      <a:rPr lang="zh-CN" altLang="en-US" sz="2400" i="1">
                                        <a:latin typeface="Cambria Math" panose="02040503050406030204" pitchFamily="18" charset="0"/>
                                        <a:ea typeface="Microsoft YaHei" panose="020B0503020204020204" pitchFamily="34" charset="-122"/>
                                      </a:rPr>
                                    </m:ctrlPr>
                                  </m:naryPr>
                                  <m:sub>
                                    <m:r>
                                      <m:rPr>
                                        <m:brk m:alnAt="25"/>
                                      </m:rPr>
                                      <a:rPr lang="en-US" altLang="zh-CN" sz="2400" i="1">
                                        <a:latin typeface="Cambria Math" panose="02040503050406030204" pitchFamily="18" charset="0"/>
                                        <a:ea typeface="Microsoft YaHei" panose="020B0503020204020204" pitchFamily="34" charset="-122"/>
                                      </a:rPr>
                                      <m:t>𝑖</m:t>
                                    </m:r>
                                    <m:r>
                                      <a:rPr lang="en-US" altLang="zh-CN" sz="2400" i="1">
                                        <a:latin typeface="Cambria Math" panose="02040503050406030204" pitchFamily="18" charset="0"/>
                                        <a:ea typeface="Microsoft YaHei" panose="020B0503020204020204" pitchFamily="34" charset="-122"/>
                                      </a:rPr>
                                      <m:t>=1</m:t>
                                    </m:r>
                                  </m:sub>
                                  <m:sup>
                                    <m:r>
                                      <a:rPr lang="en-US" altLang="zh-CN" sz="2400" i="1">
                                        <a:latin typeface="Cambria Math" panose="02040503050406030204" pitchFamily="18" charset="0"/>
                                        <a:ea typeface="Microsoft YaHei" panose="020B0503020204020204" pitchFamily="34" charset="-122"/>
                                      </a:rPr>
                                      <m:t>𝑚</m:t>
                                    </m:r>
                                  </m:sup>
                                  <m:e>
                                    <m:sSub>
                                      <m:sSubPr>
                                        <m:ctrlPr>
                                          <a:rPr lang="en-US" altLang="zh-CN" sz="2400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zh-CN" altLang="en-US" sz="2400" i="1">
                                            <a:latin typeface="Cambria Math" panose="02040503050406030204" pitchFamily="18" charset="0"/>
                                          </a:rPr>
                                          <m:t>𝜔</m:t>
                                        </m:r>
                                      </m:e>
                                      <m:sub>
                                        <m:r>
                                          <a:rPr lang="en-US" altLang="zh-CN" sz="2400" i="1" smtClean="0">
                                            <a:latin typeface="Cambria Math" panose="02040503050406030204" pitchFamily="18" charset="0"/>
                                          </a:rPr>
                                          <m:t>𝑖</m:t>
                                        </m:r>
                                      </m:sub>
                                    </m:sSub>
                                    <m:sSub>
                                      <m:sSubPr>
                                        <m:ctrlPr>
                                          <a:rPr lang="en-US" altLang="zh-CN" sz="2400" i="1">
                                            <a:latin typeface="Cambria Math" panose="02040503050406030204" pitchFamily="18" charset="0"/>
                                            <a:ea typeface="Microsoft YaHei" panose="020B0503020204020204" pitchFamily="34" charset="-122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US" altLang="zh-CN" sz="2400" i="1">
                                            <a:latin typeface="Cambria Math" panose="02040503050406030204" pitchFamily="18" charset="0"/>
                                            <a:ea typeface="Microsoft YaHei" panose="020B0503020204020204" pitchFamily="34" charset="-122"/>
                                          </a:rPr>
                                          <m:t>𝑥</m:t>
                                        </m:r>
                                      </m:e>
                                      <m:sub>
                                        <m:r>
                                          <a:rPr lang="en-US" altLang="zh-CN" sz="2400" i="1">
                                            <a:latin typeface="Cambria Math" panose="02040503050406030204" pitchFamily="18" charset="0"/>
                                            <a:ea typeface="Microsoft YaHei" panose="020B0503020204020204" pitchFamily="34" charset="-122"/>
                                          </a:rPr>
                                          <m:t>𝑖</m:t>
                                        </m:r>
                                      </m:sub>
                                    </m:sSub>
                                  </m:e>
                                </m:nary>
                                <m:r>
                                  <a:rPr lang="en-US" altLang="zh-CN" sz="2400" b="0" i="1" smtClean="0">
                                    <a:latin typeface="Cambria Math" panose="02040503050406030204" pitchFamily="18" charset="0"/>
                                    <a:ea typeface="Microsoft YaHei" panose="020B0503020204020204" pitchFamily="34" charset="-122"/>
                                  </a:rPr>
                                  <m:t>+</m:t>
                                </m:r>
                                <m:r>
                                  <a:rPr lang="en-US" altLang="zh-CN" sz="2400" b="0" i="1" smtClean="0">
                                    <a:latin typeface="Cambria Math" panose="02040503050406030204" pitchFamily="18" charset="0"/>
                                    <a:ea typeface="Microsoft YaHei" panose="020B0503020204020204" pitchFamily="34" charset="-122"/>
                                  </a:rPr>
                                  <m:t>𝑏</m:t>
                                </m:r>
                                <m:r>
                                  <a:rPr lang="en-US" altLang="zh-CN" sz="2400" i="1">
                                    <a:latin typeface="Cambria Math" panose="02040503050406030204" pitchFamily="18" charset="0"/>
                                    <a:ea typeface="Microsoft YaHei" panose="020B0503020204020204" pitchFamily="34" charset="-122"/>
                                  </a:rPr>
                                  <m:t>&gt;</m:t>
                                </m:r>
                                <m:r>
                                  <a:rPr lang="en-US" altLang="zh-CN" sz="2400" b="0" i="1" smtClean="0">
                                    <a:latin typeface="Cambria Math" panose="02040503050406030204" pitchFamily="18" charset="0"/>
                                    <a:ea typeface="Microsoft YaHei" panose="020B0503020204020204" pitchFamily="34" charset="-122"/>
                                  </a:rPr>
                                  <m:t>0</m:t>
                                </m:r>
                              </m:e>
                            </m:mr>
                            <m:mr>
                              <m:e/>
                              <m:e/>
                            </m:mr>
                            <m:mr>
                              <m:e>
                                <m:r>
                                  <a:rPr lang="en-CA" altLang="zh-CN" sz="2400" b="0" i="1" smtClean="0">
                                    <a:latin typeface="Cambria Math" panose="02040503050406030204" pitchFamily="18" charset="0"/>
                                    <a:ea typeface="Microsoft YaHei" panose="020B0503020204020204" pitchFamily="34" charset="-122"/>
                                  </a:rPr>
                                  <m:t>−1</m:t>
                                </m:r>
                              </m:e>
                              <m:e>
                                <m:r>
                                  <a:rPr lang="zh-CN" altLang="en-US" sz="2400" i="1" dirty="0">
                                    <a:latin typeface="Cambria Math" panose="02040503050406030204" pitchFamily="18" charset="0"/>
                                  </a:rPr>
                                  <m:t>如果</m:t>
                                </m:r>
                                <m:nary>
                                  <m:naryPr>
                                    <m:chr m:val="∑"/>
                                    <m:limLoc m:val="subSup"/>
                                    <m:ctrlPr>
                                      <a:rPr lang="zh-CN" altLang="en-US" sz="2400" i="1">
                                        <a:latin typeface="Cambria Math" panose="02040503050406030204" pitchFamily="18" charset="0"/>
                                        <a:ea typeface="Microsoft YaHei" panose="020B0503020204020204" pitchFamily="34" charset="-122"/>
                                      </a:rPr>
                                    </m:ctrlPr>
                                  </m:naryPr>
                                  <m:sub>
                                    <m:r>
                                      <m:rPr>
                                        <m:brk m:alnAt="25"/>
                                      </m:rPr>
                                      <a:rPr lang="en-US" altLang="zh-CN" sz="2400" i="1">
                                        <a:latin typeface="Cambria Math" panose="02040503050406030204" pitchFamily="18" charset="0"/>
                                        <a:ea typeface="Microsoft YaHei" panose="020B0503020204020204" pitchFamily="34" charset="-122"/>
                                      </a:rPr>
                                      <m:t>𝑖</m:t>
                                    </m:r>
                                    <m:r>
                                      <a:rPr lang="en-US" altLang="zh-CN" sz="2400" i="1">
                                        <a:latin typeface="Cambria Math" panose="02040503050406030204" pitchFamily="18" charset="0"/>
                                        <a:ea typeface="Microsoft YaHei" panose="020B0503020204020204" pitchFamily="34" charset="-122"/>
                                      </a:rPr>
                                      <m:t>=1</m:t>
                                    </m:r>
                                  </m:sub>
                                  <m:sup>
                                    <m:r>
                                      <a:rPr lang="en-US" altLang="zh-CN" sz="2400" i="1">
                                        <a:latin typeface="Cambria Math" panose="02040503050406030204" pitchFamily="18" charset="0"/>
                                        <a:ea typeface="Microsoft YaHei" panose="020B0503020204020204" pitchFamily="34" charset="-122"/>
                                      </a:rPr>
                                      <m:t>𝑚</m:t>
                                    </m:r>
                                  </m:sup>
                                  <m:e>
                                    <m:sSub>
                                      <m:sSubPr>
                                        <m:ctrlPr>
                                          <a:rPr lang="en-US" altLang="zh-CN" sz="2400" i="1">
                                            <a:latin typeface="Cambria Math" panose="02040503050406030204" pitchFamily="18" charset="0"/>
                                            <a:ea typeface="Microsoft YaHei" panose="020B0503020204020204" pitchFamily="34" charset="-122"/>
                                          </a:rPr>
                                        </m:ctrlPr>
                                      </m:sSubPr>
                                      <m:e>
                                        <m:sSub>
                                          <m:sSubPr>
                                            <m:ctrlPr>
                                              <a:rPr lang="en-US" altLang="zh-CN" sz="2400" i="1">
                                                <a:latin typeface="Cambria Math" panose="02040503050406030204" pitchFamily="18" charset="0"/>
                                              </a:rPr>
                                            </m:ctrlPr>
                                          </m:sSubPr>
                                          <m:e>
                                            <m:r>
                                              <a:rPr lang="zh-CN" altLang="en-US" sz="2400" i="1">
                                                <a:latin typeface="Cambria Math" panose="02040503050406030204" pitchFamily="18" charset="0"/>
                                              </a:rPr>
                                              <m:t>𝜔</m:t>
                                            </m:r>
                                          </m:e>
                                          <m:sub>
                                            <m:r>
                                              <a:rPr lang="en-US" altLang="zh-CN" sz="2400" i="1">
                                                <a:latin typeface="Cambria Math" panose="02040503050406030204" pitchFamily="18" charset="0"/>
                                              </a:rPr>
                                              <m:t>𝑖</m:t>
                                            </m:r>
                                          </m:sub>
                                        </m:sSub>
                                        <m:r>
                                          <a:rPr lang="en-US" altLang="zh-CN" sz="2400" i="1">
                                            <a:latin typeface="Cambria Math" panose="02040503050406030204" pitchFamily="18" charset="0"/>
                                            <a:ea typeface="Microsoft YaHei" panose="020B0503020204020204" pitchFamily="34" charset="-122"/>
                                          </a:rPr>
                                          <m:t>𝑥</m:t>
                                        </m:r>
                                      </m:e>
                                      <m:sub>
                                        <m:r>
                                          <a:rPr lang="en-US" altLang="zh-CN" sz="2400" i="1">
                                            <a:latin typeface="Cambria Math" panose="02040503050406030204" pitchFamily="18" charset="0"/>
                                            <a:ea typeface="Microsoft YaHei" panose="020B0503020204020204" pitchFamily="34" charset="-122"/>
                                          </a:rPr>
                                          <m:t>𝑖</m:t>
                                        </m:r>
                                      </m:sub>
                                    </m:sSub>
                                    <m:r>
                                      <a:rPr lang="en-US" altLang="zh-CN" sz="2400" b="0" i="1" smtClean="0">
                                        <a:latin typeface="Cambria Math" panose="02040503050406030204" pitchFamily="18" charset="0"/>
                                        <a:ea typeface="Microsoft YaHei" panose="020B0503020204020204" pitchFamily="34" charset="-122"/>
                                      </a:rPr>
                                      <m:t>+</m:t>
                                    </m:r>
                                    <m:r>
                                      <a:rPr lang="en-US" altLang="zh-CN" sz="2400" b="0" i="1" smtClean="0">
                                        <a:latin typeface="Cambria Math" panose="02040503050406030204" pitchFamily="18" charset="0"/>
                                        <a:ea typeface="Microsoft YaHei" panose="020B0503020204020204" pitchFamily="34" charset="-122"/>
                                      </a:rPr>
                                      <m:t>𝑏</m:t>
                                    </m:r>
                                    <m:r>
                                      <a:rPr lang="en-US" altLang="zh-CN" sz="24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≤</m:t>
                                    </m:r>
                                  </m:e>
                                </m:nary>
                                <m:r>
                                  <a:rPr lang="en-US" altLang="zh-CN" sz="2400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zh-CN" altLang="en-US" sz="2400" dirty="0"/>
              </a:p>
            </p:txBody>
          </p:sp>
        </mc:Choice>
        <mc:Fallback xmlns="">
          <p:sp>
            <p:nvSpPr>
              <p:cNvPr id="52" name="矩形 51">
                <a:extLst>
                  <a:ext uri="{FF2B5EF4-FFF2-40B4-BE49-F238E27FC236}">
                    <a16:creationId xmlns:a16="http://schemas.microsoft.com/office/drawing/2014/main" id="{823BEB1D-E707-4FEE-98E0-35186402C86F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953714" y="4645129"/>
                <a:ext cx="4895123" cy="2010550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53" name="组合 52">
            <a:extLst>
              <a:ext uri="{FF2B5EF4-FFF2-40B4-BE49-F238E27FC236}">
                <a16:creationId xmlns:a16="http://schemas.microsoft.com/office/drawing/2014/main" id="{A536E640-6A08-4E77-9AAF-227E53E7E57E}"/>
              </a:ext>
            </a:extLst>
          </p:cNvPr>
          <p:cNvGrpSpPr/>
          <p:nvPr/>
        </p:nvGrpSpPr>
        <p:grpSpPr>
          <a:xfrm>
            <a:off x="138194" y="746749"/>
            <a:ext cx="5219023" cy="4006718"/>
            <a:chOff x="10048" y="1929805"/>
            <a:chExt cx="5219023" cy="4006718"/>
          </a:xfrm>
        </p:grpSpPr>
        <p:pic>
          <p:nvPicPr>
            <p:cNvPr id="54" name="Picture 2" descr="https://www.icode9.com/i/ll/?i=20200308111305145.jpg?,type_ZmFuZ3poZW5naGVpdGk,shadow_10,text_aHR0cHM6Ly9ibG9nLmNzZG4ubmV0L3NpbmF0XzMxNjA4NjQx,size_16,color_FFFFFF,t_70">
              <a:extLst>
                <a:ext uri="{FF2B5EF4-FFF2-40B4-BE49-F238E27FC236}">
                  <a16:creationId xmlns:a16="http://schemas.microsoft.com/office/drawing/2014/main" id="{3DA3C6E1-296F-49E8-B4D2-817DA41B4D0D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466" r="4725"/>
            <a:stretch/>
          </p:blipFill>
          <p:spPr bwMode="auto">
            <a:xfrm>
              <a:off x="10048" y="2516418"/>
              <a:ext cx="5219023" cy="297544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55" name="矩形 54">
              <a:extLst>
                <a:ext uri="{FF2B5EF4-FFF2-40B4-BE49-F238E27FC236}">
                  <a16:creationId xmlns:a16="http://schemas.microsoft.com/office/drawing/2014/main" id="{C54F602E-CCBB-4B5F-89B4-2770FE25250D}"/>
                </a:ext>
              </a:extLst>
            </p:cNvPr>
            <p:cNvSpPr/>
            <p:nvPr/>
          </p:nvSpPr>
          <p:spPr>
            <a:xfrm>
              <a:off x="393802" y="1929805"/>
              <a:ext cx="780614" cy="529519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2000" dirty="0">
                  <a:solidFill>
                    <a:schemeClr val="tx1"/>
                  </a:solidFill>
                  <a:latin typeface="+mn-ea"/>
                </a:rPr>
                <a:t>树突</a:t>
              </a:r>
              <a:endParaRPr lang="en-CA" sz="2000" dirty="0">
                <a:solidFill>
                  <a:schemeClr val="tx1"/>
                </a:solidFill>
                <a:latin typeface="+mn-ea"/>
              </a:endParaRPr>
            </a:p>
          </p:txBody>
        </p:sp>
        <p:sp>
          <p:nvSpPr>
            <p:cNvPr id="56" name="矩形 55">
              <a:extLst>
                <a:ext uri="{FF2B5EF4-FFF2-40B4-BE49-F238E27FC236}">
                  <a16:creationId xmlns:a16="http://schemas.microsoft.com/office/drawing/2014/main" id="{8F416D70-B892-4185-A435-BED6E0327FB0}"/>
                </a:ext>
              </a:extLst>
            </p:cNvPr>
            <p:cNvSpPr/>
            <p:nvPr/>
          </p:nvSpPr>
          <p:spPr>
            <a:xfrm>
              <a:off x="2361807" y="3989972"/>
              <a:ext cx="1102697" cy="52951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2000" dirty="0">
                  <a:solidFill>
                    <a:schemeClr val="tx1"/>
                  </a:solidFill>
                  <a:latin typeface="+mn-ea"/>
                </a:rPr>
                <a:t>细胞体</a:t>
              </a:r>
              <a:endParaRPr lang="en-CA" sz="2000" dirty="0">
                <a:solidFill>
                  <a:schemeClr val="tx1"/>
                </a:solidFill>
                <a:latin typeface="+mn-ea"/>
              </a:endParaRPr>
            </a:p>
          </p:txBody>
        </p:sp>
        <p:sp>
          <p:nvSpPr>
            <p:cNvPr id="57" name="矩形 56">
              <a:extLst>
                <a:ext uri="{FF2B5EF4-FFF2-40B4-BE49-F238E27FC236}">
                  <a16:creationId xmlns:a16="http://schemas.microsoft.com/office/drawing/2014/main" id="{61377554-6BE2-4E2A-AB07-6853E826A538}"/>
                </a:ext>
              </a:extLst>
            </p:cNvPr>
            <p:cNvSpPr/>
            <p:nvPr/>
          </p:nvSpPr>
          <p:spPr>
            <a:xfrm>
              <a:off x="3507110" y="5407004"/>
              <a:ext cx="1102697" cy="52951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2000" dirty="0">
                  <a:solidFill>
                    <a:schemeClr val="tx1"/>
                  </a:solidFill>
                  <a:latin typeface="+mn-ea"/>
                </a:rPr>
                <a:t>轴突</a:t>
              </a:r>
              <a:endParaRPr lang="en-CA" sz="2000" dirty="0">
                <a:solidFill>
                  <a:schemeClr val="tx1"/>
                </a:solidFill>
                <a:latin typeface="+mn-ea"/>
              </a:endParaRPr>
            </a:p>
          </p:txBody>
        </p:sp>
        <p:sp>
          <p:nvSpPr>
            <p:cNvPr id="58" name="矩形 57">
              <a:extLst>
                <a:ext uri="{FF2B5EF4-FFF2-40B4-BE49-F238E27FC236}">
                  <a16:creationId xmlns:a16="http://schemas.microsoft.com/office/drawing/2014/main" id="{893A2B4E-08D2-4D82-86FE-61E3C3D7CA34}"/>
                </a:ext>
              </a:extLst>
            </p:cNvPr>
            <p:cNvSpPr/>
            <p:nvPr/>
          </p:nvSpPr>
          <p:spPr>
            <a:xfrm>
              <a:off x="3916676" y="3311574"/>
              <a:ext cx="1102697" cy="52951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2000" dirty="0">
                  <a:solidFill>
                    <a:schemeClr val="tx1"/>
                  </a:solidFill>
                  <a:latin typeface="+mn-ea"/>
                </a:rPr>
                <a:t>突触</a:t>
              </a:r>
              <a:endParaRPr lang="en-CA" sz="2000" dirty="0">
                <a:solidFill>
                  <a:schemeClr val="tx1"/>
                </a:solidFill>
                <a:latin typeface="+mn-ea"/>
              </a:endParaRPr>
            </a:p>
          </p:txBody>
        </p:sp>
        <p:cxnSp>
          <p:nvCxnSpPr>
            <p:cNvPr id="59" name="直接箭头连接符 58">
              <a:extLst>
                <a:ext uri="{FF2B5EF4-FFF2-40B4-BE49-F238E27FC236}">
                  <a16:creationId xmlns:a16="http://schemas.microsoft.com/office/drawing/2014/main" id="{F5C6F19F-A042-4987-B41F-996C53177CA5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326909" y="2430757"/>
              <a:ext cx="312188" cy="681378"/>
            </a:xfrm>
            <a:prstGeom prst="straightConnector1">
              <a:avLst/>
            </a:prstGeom>
            <a:ln w="19050">
              <a:solidFill>
                <a:srgbClr val="FF0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0" name="直接箭头连接符 59">
              <a:extLst>
                <a:ext uri="{FF2B5EF4-FFF2-40B4-BE49-F238E27FC236}">
                  <a16:creationId xmlns:a16="http://schemas.microsoft.com/office/drawing/2014/main" id="{6EFB6645-558F-45EB-9970-4189D56849F3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955958" y="2430757"/>
              <a:ext cx="285351" cy="202242"/>
            </a:xfrm>
            <a:prstGeom prst="straightConnector1">
              <a:avLst/>
            </a:prstGeom>
            <a:ln w="19050">
              <a:solidFill>
                <a:srgbClr val="FF0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1" name="直接箭头连接符 60">
              <a:extLst>
                <a:ext uri="{FF2B5EF4-FFF2-40B4-BE49-F238E27FC236}">
                  <a16:creationId xmlns:a16="http://schemas.microsoft.com/office/drawing/2014/main" id="{4E7EC455-129A-4EB1-B61D-B4343461E268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760656" y="2459324"/>
              <a:ext cx="104583" cy="574013"/>
            </a:xfrm>
            <a:prstGeom prst="straightConnector1">
              <a:avLst/>
            </a:prstGeom>
            <a:ln w="19050">
              <a:solidFill>
                <a:srgbClr val="FF0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2" name="直接箭头连接符 61">
              <a:extLst>
                <a:ext uri="{FF2B5EF4-FFF2-40B4-BE49-F238E27FC236}">
                  <a16:creationId xmlns:a16="http://schemas.microsoft.com/office/drawing/2014/main" id="{BFCEBD48-BD45-4F99-92FB-E92F4CD726DA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1098633" y="2275754"/>
              <a:ext cx="826018" cy="326325"/>
            </a:xfrm>
            <a:prstGeom prst="straightConnector1">
              <a:avLst/>
            </a:prstGeom>
            <a:ln w="19050">
              <a:solidFill>
                <a:srgbClr val="FF0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3" name="直接箭头连接符 62">
              <a:extLst>
                <a:ext uri="{FF2B5EF4-FFF2-40B4-BE49-F238E27FC236}">
                  <a16:creationId xmlns:a16="http://schemas.microsoft.com/office/drawing/2014/main" id="{A8723707-FC27-40CE-9130-D0ACBBF4CF62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1829781" y="4383440"/>
              <a:ext cx="632493" cy="75931"/>
            </a:xfrm>
            <a:prstGeom prst="straightConnector1">
              <a:avLst/>
            </a:prstGeom>
            <a:ln w="19050">
              <a:solidFill>
                <a:srgbClr val="FF0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4" name="直接箭头连接符 63">
              <a:extLst>
                <a:ext uri="{FF2B5EF4-FFF2-40B4-BE49-F238E27FC236}">
                  <a16:creationId xmlns:a16="http://schemas.microsoft.com/office/drawing/2014/main" id="{8CCFF2CB-E8D3-446C-9871-D468F1430AF5}"/>
                </a:ext>
              </a:extLst>
            </p:cNvPr>
            <p:cNvCxnSpPr>
              <a:cxnSpLocks/>
            </p:cNvCxnSpPr>
            <p:nvPr/>
          </p:nvCxnSpPr>
          <p:spPr>
            <a:xfrm>
              <a:off x="3258191" y="5032728"/>
              <a:ext cx="497838" cy="390558"/>
            </a:xfrm>
            <a:prstGeom prst="straightConnector1">
              <a:avLst/>
            </a:prstGeom>
            <a:ln w="19050">
              <a:solidFill>
                <a:srgbClr val="FF0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5" name="直接箭头连接符 64">
              <a:extLst>
                <a:ext uri="{FF2B5EF4-FFF2-40B4-BE49-F238E27FC236}">
                  <a16:creationId xmlns:a16="http://schemas.microsoft.com/office/drawing/2014/main" id="{0187D20E-1F47-441B-BEC4-33A8B754F1CF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4709425" y="3869640"/>
              <a:ext cx="1" cy="240664"/>
            </a:xfrm>
            <a:prstGeom prst="straightConnector1">
              <a:avLst/>
            </a:prstGeom>
            <a:ln w="19050">
              <a:solidFill>
                <a:srgbClr val="FF0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6" name="直接箭头连接符 65">
              <a:extLst>
                <a:ext uri="{FF2B5EF4-FFF2-40B4-BE49-F238E27FC236}">
                  <a16:creationId xmlns:a16="http://schemas.microsoft.com/office/drawing/2014/main" id="{5FC28B01-7006-455B-8427-BDA5FEA64F8A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4845657" y="3646680"/>
              <a:ext cx="112757" cy="639352"/>
            </a:xfrm>
            <a:prstGeom prst="straightConnector1">
              <a:avLst/>
            </a:prstGeom>
            <a:ln w="19050">
              <a:solidFill>
                <a:srgbClr val="FF0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67" name="arrow-to-the-left-silhouette_32536">
            <a:extLst>
              <a:ext uri="{FF2B5EF4-FFF2-40B4-BE49-F238E27FC236}">
                <a16:creationId xmlns:a16="http://schemas.microsoft.com/office/drawing/2014/main" id="{4467CEFD-9431-496E-95F4-07427562E081}"/>
              </a:ext>
            </a:extLst>
          </p:cNvPr>
          <p:cNvSpPr/>
          <p:nvPr/>
        </p:nvSpPr>
        <p:spPr>
          <a:xfrm rot="10800000">
            <a:off x="5917993" y="2611140"/>
            <a:ext cx="765366" cy="527535"/>
          </a:xfrm>
          <a:custGeom>
            <a:avLst/>
            <a:gdLst>
              <a:gd name="T0" fmla="*/ 602275 w 602487"/>
              <a:gd name="T1" fmla="*/ 602275 w 602487"/>
              <a:gd name="T2" fmla="*/ 602275 w 602487"/>
              <a:gd name="T3" fmla="*/ 602275 w 602487"/>
              <a:gd name="T4" fmla="*/ 602275 w 602487"/>
              <a:gd name="T5" fmla="*/ 602275 w 602487"/>
              <a:gd name="T6" fmla="*/ 602275 w 602487"/>
              <a:gd name="T7" fmla="*/ 602275 w 602487"/>
              <a:gd name="T8" fmla="*/ 602275 w 602487"/>
              <a:gd name="T9" fmla="*/ 602275 w 602487"/>
              <a:gd name="T10" fmla="*/ 602275 w 602487"/>
              <a:gd name="T11" fmla="*/ 602275 w 602487"/>
              <a:gd name="T12" fmla="*/ 602275 w 602487"/>
              <a:gd name="T13" fmla="*/ 602275 w 602487"/>
              <a:gd name="T14" fmla="*/ 602275 w 602487"/>
              <a:gd name="T15" fmla="*/ 602275 w 602487"/>
              <a:gd name="T16" fmla="*/ 602275 w 602487"/>
              <a:gd name="T17" fmla="*/ 602275 w 602487"/>
              <a:gd name="T18" fmla="*/ 602275 w 602487"/>
              <a:gd name="T19" fmla="*/ 602275 w 602487"/>
              <a:gd name="T20" fmla="*/ 602275 w 602487"/>
              <a:gd name="T21" fmla="*/ 602275 w 602487"/>
              <a:gd name="T22" fmla="*/ 602275 w 602487"/>
              <a:gd name="T23" fmla="*/ 602275 w 602487"/>
              <a:gd name="T24" fmla="*/ 602275 w 602487"/>
              <a:gd name="T25" fmla="*/ 602275 w 602487"/>
              <a:gd name="T26" fmla="*/ 602275 w 602487"/>
              <a:gd name="T27" fmla="*/ 602275 w 602487"/>
              <a:gd name="T28" fmla="*/ 602275 w 602487"/>
              <a:gd name="T29" fmla="*/ 602275 w 602487"/>
              <a:gd name="T30" fmla="*/ 602275 w 602487"/>
              <a:gd name="T31" fmla="*/ 602275 w 602487"/>
              <a:gd name="T32" fmla="*/ 602275 w 602487"/>
              <a:gd name="T33" fmla="*/ 602275 w 60248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</a:cxnLst>
            <a:rect l="0" t="0" r="r" b="b"/>
            <a:pathLst>
              <a:path w="6223" h="4813">
                <a:moveTo>
                  <a:pt x="6223" y="3007"/>
                </a:moveTo>
                <a:cubicBezTo>
                  <a:pt x="6222" y="3074"/>
                  <a:pt x="6168" y="3129"/>
                  <a:pt x="6101" y="3129"/>
                </a:cubicBezTo>
                <a:lnTo>
                  <a:pt x="2604" y="3129"/>
                </a:lnTo>
                <a:lnTo>
                  <a:pt x="3201" y="4639"/>
                </a:lnTo>
                <a:cubicBezTo>
                  <a:pt x="3221" y="4690"/>
                  <a:pt x="3205" y="4748"/>
                  <a:pt x="3161" y="4780"/>
                </a:cubicBezTo>
                <a:cubicBezTo>
                  <a:pt x="3118" y="4813"/>
                  <a:pt x="3058" y="4813"/>
                  <a:pt x="3015" y="4780"/>
                </a:cubicBezTo>
                <a:lnTo>
                  <a:pt x="47" y="2498"/>
                </a:lnTo>
                <a:cubicBezTo>
                  <a:pt x="17" y="2475"/>
                  <a:pt x="0" y="2440"/>
                  <a:pt x="0" y="2402"/>
                </a:cubicBezTo>
                <a:cubicBezTo>
                  <a:pt x="0" y="2365"/>
                  <a:pt x="17" y="2329"/>
                  <a:pt x="47" y="2306"/>
                </a:cubicBezTo>
                <a:lnTo>
                  <a:pt x="3015" y="25"/>
                </a:lnTo>
                <a:cubicBezTo>
                  <a:pt x="3036" y="8"/>
                  <a:pt x="3062" y="0"/>
                  <a:pt x="3089" y="0"/>
                </a:cubicBezTo>
                <a:cubicBezTo>
                  <a:pt x="3114" y="0"/>
                  <a:pt x="3140" y="8"/>
                  <a:pt x="3161" y="24"/>
                </a:cubicBezTo>
                <a:cubicBezTo>
                  <a:pt x="3205" y="57"/>
                  <a:pt x="3221" y="115"/>
                  <a:pt x="3201" y="165"/>
                </a:cubicBezTo>
                <a:lnTo>
                  <a:pt x="2604" y="1676"/>
                </a:lnTo>
                <a:lnTo>
                  <a:pt x="6101" y="1676"/>
                </a:lnTo>
                <a:cubicBezTo>
                  <a:pt x="6168" y="1676"/>
                  <a:pt x="6222" y="1730"/>
                  <a:pt x="6222" y="1797"/>
                </a:cubicBezTo>
                <a:lnTo>
                  <a:pt x="6223" y="3007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0B353BE2-F53D-4571-9072-E9E6D61987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vert="horz" lIns="91440" tIns="45720" rIns="91440" bIns="45720" rtlCol="0" anchor="ctr"/>
          <a:lstStyle/>
          <a:p>
            <a:fld id="{480129B1-A262-48CD-B261-35550DC5F028}" type="slidenum">
              <a:rPr lang="en-US" sz="2400" smtClean="0"/>
              <a:pPr/>
              <a:t>8</a:t>
            </a:fld>
            <a:endParaRPr lang="en-US" sz="2400" dirty="0"/>
          </a:p>
        </p:txBody>
      </p:sp>
      <p:cxnSp>
        <p:nvCxnSpPr>
          <p:cNvPr id="43" name="直接连接符 42">
            <a:extLst>
              <a:ext uri="{FF2B5EF4-FFF2-40B4-BE49-F238E27FC236}">
                <a16:creationId xmlns:a16="http://schemas.microsoft.com/office/drawing/2014/main" id="{691A33CC-E643-4B8F-9F23-206470125CE4}"/>
              </a:ext>
            </a:extLst>
          </p:cNvPr>
          <p:cNvCxnSpPr>
            <a:cxnSpLocks/>
          </p:cNvCxnSpPr>
          <p:nvPr/>
        </p:nvCxnSpPr>
        <p:spPr>
          <a:xfrm>
            <a:off x="0" y="695771"/>
            <a:ext cx="12192000" cy="0"/>
          </a:xfrm>
          <a:prstGeom prst="line">
            <a:avLst/>
          </a:prstGeom>
          <a:ln w="50800">
            <a:gradFill flip="none" rotWithShape="1">
              <a:gsLst>
                <a:gs pos="0">
                  <a:srgbClr val="0000FF"/>
                </a:gs>
                <a:gs pos="100000">
                  <a:srgbClr val="A5D0FF"/>
                </a:gs>
              </a:gsLst>
              <a:lin ang="0" scaled="0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9" name="文本框 48">
            <a:extLst>
              <a:ext uri="{FF2B5EF4-FFF2-40B4-BE49-F238E27FC236}">
                <a16:creationId xmlns:a16="http://schemas.microsoft.com/office/drawing/2014/main" id="{4C4F4629-FDD9-46E5-B22D-F3D1A767A8E6}"/>
              </a:ext>
            </a:extLst>
          </p:cNvPr>
          <p:cNvSpPr txBox="1"/>
          <p:nvPr/>
        </p:nvSpPr>
        <p:spPr>
          <a:xfrm>
            <a:off x="359911" y="65112"/>
            <a:ext cx="761358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b="1" dirty="0">
                <a:solidFill>
                  <a:srgbClr val="0A05D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2. </a:t>
            </a:r>
            <a:r>
              <a:rPr lang="zh-CN" altLang="en-US" sz="3200" b="1" dirty="0">
                <a:solidFill>
                  <a:srgbClr val="0A05D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感知机数学模型</a:t>
            </a:r>
            <a:endParaRPr lang="en-US" altLang="zh-CN" sz="3200" b="1" dirty="0">
              <a:solidFill>
                <a:srgbClr val="0A05D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18" name="组合 17">
            <a:extLst>
              <a:ext uri="{FF2B5EF4-FFF2-40B4-BE49-F238E27FC236}">
                <a16:creationId xmlns:a16="http://schemas.microsoft.com/office/drawing/2014/main" id="{9A6BBF00-E167-494B-A7BB-8C27C32DDBD4}"/>
              </a:ext>
            </a:extLst>
          </p:cNvPr>
          <p:cNvGrpSpPr/>
          <p:nvPr/>
        </p:nvGrpSpPr>
        <p:grpSpPr>
          <a:xfrm>
            <a:off x="7063669" y="900427"/>
            <a:ext cx="4692252" cy="3408380"/>
            <a:chOff x="7063669" y="900427"/>
            <a:chExt cx="4692252" cy="3408380"/>
          </a:xfrm>
        </p:grpSpPr>
        <p:grpSp>
          <p:nvGrpSpPr>
            <p:cNvPr id="24" name="组合 23">
              <a:extLst>
                <a:ext uri="{FF2B5EF4-FFF2-40B4-BE49-F238E27FC236}">
                  <a16:creationId xmlns:a16="http://schemas.microsoft.com/office/drawing/2014/main" id="{F164BB5B-AC9E-4140-B3FE-52590CAF0921}"/>
                </a:ext>
              </a:extLst>
            </p:cNvPr>
            <p:cNvGrpSpPr/>
            <p:nvPr/>
          </p:nvGrpSpPr>
          <p:grpSpPr>
            <a:xfrm>
              <a:off x="7063669" y="900427"/>
              <a:ext cx="4692252" cy="3408380"/>
              <a:chOff x="6924523" y="1029634"/>
              <a:chExt cx="4692252" cy="3408380"/>
            </a:xfrm>
          </p:grpSpPr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29" name="椭圆 28">
                    <a:extLst>
                      <a:ext uri="{FF2B5EF4-FFF2-40B4-BE49-F238E27FC236}">
                        <a16:creationId xmlns:a16="http://schemas.microsoft.com/office/drawing/2014/main" id="{BA4875AB-07FB-4F3C-B265-4B2DD8C979F7}"/>
                      </a:ext>
                    </a:extLst>
                  </p:cNvPr>
                  <p:cNvSpPr/>
                  <p:nvPr/>
                </p:nvSpPr>
                <p:spPr>
                  <a:xfrm>
                    <a:off x="6924523" y="1029634"/>
                    <a:ext cx="767938" cy="764492"/>
                  </a:xfrm>
                  <a:prstGeom prst="ellipse">
                    <a:avLst/>
                  </a:prstGeom>
                  <a:solidFill>
                    <a:srgbClr val="A8EFC6"/>
                  </a:solidFill>
                  <a:ln w="28575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14:m>
                      <m:oMathPara xmlns:m="http://schemas.openxmlformats.org/officeDocument/2006/math">
                        <m:oMathParaPr>
                          <m:jc m:val="center"/>
                        </m:oMathParaPr>
                        <m:oMath xmlns:m="http://schemas.openxmlformats.org/officeDocument/2006/math">
                          <m:sSub>
                            <m:sSubPr>
                              <m:ctrlPr>
                                <a:rPr lang="en-US" altLang="zh-CN" sz="240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altLang="zh-CN" sz="24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altLang="zh-CN" sz="24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</m:oMath>
                      </m:oMathPara>
                    </a14:m>
                    <a:endParaRPr lang="zh-CN" altLang="en-US" sz="2400" dirty="0">
                      <a:solidFill>
                        <a:schemeClr val="tx1"/>
                      </a:solidFill>
                    </a:endParaRPr>
                  </a:p>
                </p:txBody>
              </p:sp>
            </mc:Choice>
            <mc:Fallback xmlns="">
              <p:sp>
                <p:nvSpPr>
                  <p:cNvPr id="29" name="椭圆 28">
                    <a:extLst>
                      <a:ext uri="{FF2B5EF4-FFF2-40B4-BE49-F238E27FC236}">
                        <a16:creationId xmlns:a16="http://schemas.microsoft.com/office/drawing/2014/main" id="{BA4875AB-07FB-4F3C-B265-4B2DD8C979F7}"/>
                      </a:ext>
                    </a:extLst>
                  </p:cNvPr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6924523" y="1029634"/>
                    <a:ext cx="767938" cy="764492"/>
                  </a:xfrm>
                  <a:prstGeom prst="ellipse">
                    <a:avLst/>
                  </a:prstGeom>
                  <a:blipFill>
                    <a:blip r:embed="rId6"/>
                    <a:stretch>
                      <a:fillRect/>
                    </a:stretch>
                  </a:blipFill>
                  <a:ln w="28575">
                    <a:solidFill>
                      <a:schemeClr val="tx1"/>
                    </a:solidFill>
                  </a:ln>
                </p:spPr>
                <p:txBody>
                  <a:bodyPr/>
                  <a:lstStyle/>
                  <a:p>
                    <a:r>
                      <a:rPr lang="en-CA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32" name="椭圆 31">
                    <a:extLst>
                      <a:ext uri="{FF2B5EF4-FFF2-40B4-BE49-F238E27FC236}">
                        <a16:creationId xmlns:a16="http://schemas.microsoft.com/office/drawing/2014/main" id="{8A79C447-9E64-4714-926E-4082E3F94148}"/>
                      </a:ext>
                    </a:extLst>
                  </p:cNvPr>
                  <p:cNvSpPr/>
                  <p:nvPr/>
                </p:nvSpPr>
                <p:spPr>
                  <a:xfrm>
                    <a:off x="6924523" y="3673522"/>
                    <a:ext cx="767938" cy="764492"/>
                  </a:xfrm>
                  <a:prstGeom prst="ellipse">
                    <a:avLst/>
                  </a:prstGeom>
                  <a:solidFill>
                    <a:srgbClr val="A8EFC6"/>
                  </a:solidFill>
                  <a:ln w="28575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14:m>
                      <m:oMathPara xmlns:m="http://schemas.openxmlformats.org/officeDocument/2006/math">
                        <m:oMathParaPr>
                          <m:jc m:val="center"/>
                        </m:oMathParaPr>
                        <m:oMath xmlns:m="http://schemas.openxmlformats.org/officeDocument/2006/math">
                          <m:sSub>
                            <m:sSubPr>
                              <m:ctrlPr>
                                <a:rPr lang="en-US" altLang="zh-CN" sz="240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altLang="zh-CN" sz="24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altLang="zh-CN" sz="24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𝑚</m:t>
                              </m:r>
                            </m:sub>
                          </m:sSub>
                        </m:oMath>
                      </m:oMathPara>
                    </a14:m>
                    <a:endParaRPr lang="zh-CN" altLang="en-US" sz="2400" dirty="0">
                      <a:solidFill>
                        <a:schemeClr val="tx1"/>
                      </a:solidFill>
                    </a:endParaRPr>
                  </a:p>
                </p:txBody>
              </p:sp>
            </mc:Choice>
            <mc:Fallback xmlns="">
              <p:sp>
                <p:nvSpPr>
                  <p:cNvPr id="32" name="椭圆 31">
                    <a:extLst>
                      <a:ext uri="{FF2B5EF4-FFF2-40B4-BE49-F238E27FC236}">
                        <a16:creationId xmlns:a16="http://schemas.microsoft.com/office/drawing/2014/main" id="{8A79C447-9E64-4714-926E-4082E3F94148}"/>
                      </a:ext>
                    </a:extLst>
                  </p:cNvPr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6924523" y="3673522"/>
                    <a:ext cx="767938" cy="764492"/>
                  </a:xfrm>
                  <a:prstGeom prst="ellipse">
                    <a:avLst/>
                  </a:prstGeom>
                  <a:blipFill>
                    <a:blip r:embed="rId7"/>
                    <a:stretch>
                      <a:fillRect/>
                    </a:stretch>
                  </a:blipFill>
                  <a:ln w="28575">
                    <a:solidFill>
                      <a:schemeClr val="tx1"/>
                    </a:solidFill>
                  </a:ln>
                </p:spPr>
                <p:txBody>
                  <a:bodyPr/>
                  <a:lstStyle/>
                  <a:p>
                    <a:r>
                      <a:rPr lang="en-CA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33" name="椭圆 32">
                    <a:extLst>
                      <a:ext uri="{FF2B5EF4-FFF2-40B4-BE49-F238E27FC236}">
                        <a16:creationId xmlns:a16="http://schemas.microsoft.com/office/drawing/2014/main" id="{3FB19D49-DB18-46AA-AF66-07701F8874D0}"/>
                      </a:ext>
                    </a:extLst>
                  </p:cNvPr>
                  <p:cNvSpPr/>
                  <p:nvPr/>
                </p:nvSpPr>
                <p:spPr>
                  <a:xfrm>
                    <a:off x="10848837" y="2392898"/>
                    <a:ext cx="767938" cy="764492"/>
                  </a:xfrm>
                  <a:prstGeom prst="ellipse">
                    <a:avLst/>
                  </a:prstGeom>
                  <a:solidFill>
                    <a:srgbClr val="A8EFC6"/>
                  </a:solidFill>
                  <a:ln w="28575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14:m>
                      <m:oMathPara xmlns:m="http://schemas.openxmlformats.org/officeDocument/2006/math">
                        <m:oMathParaPr>
                          <m:jc m:val="center"/>
                        </m:oMathParaPr>
                        <m:oMath xmlns:m="http://schemas.openxmlformats.org/officeDocument/2006/math">
                          <m:acc>
                            <m:accPr>
                              <m:chr m:val="̂"/>
                              <m:ctrlPr>
                                <a:rPr lang="zh-CN" altLang="en-US" sz="240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altLang="zh-CN" sz="24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</m:e>
                          </m:acc>
                        </m:oMath>
                      </m:oMathPara>
                    </a14:m>
                    <a:endParaRPr lang="zh-CN" altLang="en-US" sz="2400" dirty="0">
                      <a:solidFill>
                        <a:schemeClr val="tx1"/>
                      </a:solidFill>
                    </a:endParaRPr>
                  </a:p>
                </p:txBody>
              </p:sp>
            </mc:Choice>
            <mc:Fallback xmlns="">
              <p:sp>
                <p:nvSpPr>
                  <p:cNvPr id="33" name="椭圆 32">
                    <a:extLst>
                      <a:ext uri="{FF2B5EF4-FFF2-40B4-BE49-F238E27FC236}">
                        <a16:creationId xmlns:a16="http://schemas.microsoft.com/office/drawing/2014/main" id="{3FB19D49-DB18-46AA-AF66-07701F8874D0}"/>
                      </a:ext>
                    </a:extLst>
                  </p:cNvPr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10848837" y="2392898"/>
                    <a:ext cx="767938" cy="764492"/>
                  </a:xfrm>
                  <a:prstGeom prst="ellipse">
                    <a:avLst/>
                  </a:prstGeom>
                  <a:blipFill>
                    <a:blip r:embed="rId8"/>
                    <a:stretch>
                      <a:fillRect/>
                    </a:stretch>
                  </a:blipFill>
                  <a:ln w="28575">
                    <a:solidFill>
                      <a:schemeClr val="tx1"/>
                    </a:solidFill>
                  </a:ln>
                </p:spPr>
                <p:txBody>
                  <a:bodyPr/>
                  <a:lstStyle/>
                  <a:p>
                    <a:r>
                      <a:rPr lang="en-CA">
                        <a:noFill/>
                      </a:rPr>
                      <a:t> </a:t>
                    </a:r>
                  </a:p>
                </p:txBody>
              </p:sp>
            </mc:Fallback>
          </mc:AlternateContent>
          <p:cxnSp>
            <p:nvCxnSpPr>
              <p:cNvPr id="34" name="直接箭头连接符 33">
                <a:extLst>
                  <a:ext uri="{FF2B5EF4-FFF2-40B4-BE49-F238E27FC236}">
                    <a16:creationId xmlns:a16="http://schemas.microsoft.com/office/drawing/2014/main" id="{6C0A5A7B-F1A3-4553-92F2-B6C8E3891170}"/>
                  </a:ext>
                </a:extLst>
              </p:cNvPr>
              <p:cNvCxnSpPr>
                <a:cxnSpLocks/>
                <a:endCxn id="47" idx="1"/>
              </p:cNvCxnSpPr>
              <p:nvPr/>
            </p:nvCxnSpPr>
            <p:spPr>
              <a:xfrm>
                <a:off x="7649710" y="1600926"/>
                <a:ext cx="923575" cy="926377"/>
              </a:xfrm>
              <a:prstGeom prst="straightConnector1">
                <a:avLst/>
              </a:prstGeom>
              <a:ln w="28575">
                <a:solidFill>
                  <a:srgbClr val="002060"/>
                </a:solidFill>
                <a:tailEnd type="triangle" w="lg" len="lg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5" name="直接箭头连接符 34">
                <a:extLst>
                  <a:ext uri="{FF2B5EF4-FFF2-40B4-BE49-F238E27FC236}">
                    <a16:creationId xmlns:a16="http://schemas.microsoft.com/office/drawing/2014/main" id="{634CE665-296A-4CA9-8E32-A3D9E8A1E138}"/>
                  </a:ext>
                </a:extLst>
              </p:cNvPr>
              <p:cNvCxnSpPr>
                <a:cxnSpLocks/>
                <a:endCxn id="47" idx="2"/>
              </p:cNvCxnSpPr>
              <p:nvPr/>
            </p:nvCxnSpPr>
            <p:spPr>
              <a:xfrm>
                <a:off x="7692461" y="2415008"/>
                <a:ext cx="768529" cy="383400"/>
              </a:xfrm>
              <a:prstGeom prst="straightConnector1">
                <a:avLst/>
              </a:prstGeom>
              <a:ln w="28575">
                <a:solidFill>
                  <a:srgbClr val="002060"/>
                </a:solidFill>
                <a:tailEnd type="triangle" w="lg" len="lg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7" name="直接箭头连接符 36">
                <a:extLst>
                  <a:ext uri="{FF2B5EF4-FFF2-40B4-BE49-F238E27FC236}">
                    <a16:creationId xmlns:a16="http://schemas.microsoft.com/office/drawing/2014/main" id="{C2317B59-A6FA-4026-BA4A-44BB6FAB1E8B}"/>
                  </a:ext>
                </a:extLst>
              </p:cNvPr>
              <p:cNvCxnSpPr>
                <a:cxnSpLocks/>
                <a:endCxn id="47" idx="3"/>
              </p:cNvCxnSpPr>
              <p:nvPr/>
            </p:nvCxnSpPr>
            <p:spPr>
              <a:xfrm flipV="1">
                <a:off x="7692461" y="3069513"/>
                <a:ext cx="880824" cy="806748"/>
              </a:xfrm>
              <a:prstGeom prst="straightConnector1">
                <a:avLst/>
              </a:prstGeom>
              <a:ln w="28575">
                <a:solidFill>
                  <a:srgbClr val="002060"/>
                </a:solidFill>
                <a:tailEnd type="triangle" w="lg" len="lg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4" name="直接箭头连接符 43">
                <a:extLst>
                  <a:ext uri="{FF2B5EF4-FFF2-40B4-BE49-F238E27FC236}">
                    <a16:creationId xmlns:a16="http://schemas.microsoft.com/office/drawing/2014/main" id="{F0A4F529-981C-45B8-B0F8-FF42B86A1D96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9239761" y="2797254"/>
                <a:ext cx="418418" cy="0"/>
              </a:xfrm>
              <a:prstGeom prst="straightConnector1">
                <a:avLst/>
              </a:prstGeom>
              <a:ln w="28575">
                <a:solidFill>
                  <a:srgbClr val="002060"/>
                </a:solidFill>
                <a:tailEnd type="triangle" w="lg" len="lg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46" name="椭圆 45">
                    <a:extLst>
                      <a:ext uri="{FF2B5EF4-FFF2-40B4-BE49-F238E27FC236}">
                        <a16:creationId xmlns:a16="http://schemas.microsoft.com/office/drawing/2014/main" id="{D3065680-E72A-4B9D-AAB6-C71FB5107E12}"/>
                      </a:ext>
                    </a:extLst>
                  </p:cNvPr>
                  <p:cNvSpPr/>
                  <p:nvPr/>
                </p:nvSpPr>
                <p:spPr>
                  <a:xfrm>
                    <a:off x="6924523" y="1910930"/>
                    <a:ext cx="767938" cy="764492"/>
                  </a:xfrm>
                  <a:prstGeom prst="ellipse">
                    <a:avLst/>
                  </a:prstGeom>
                  <a:solidFill>
                    <a:srgbClr val="A8EFC6"/>
                  </a:solidFill>
                  <a:ln w="28575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14:m>
                      <m:oMathPara xmlns:m="http://schemas.openxmlformats.org/officeDocument/2006/math">
                        <m:oMathParaPr>
                          <m:jc m:val="center"/>
                        </m:oMathParaPr>
                        <m:oMath xmlns:m="http://schemas.openxmlformats.org/officeDocument/2006/math">
                          <m:sSub>
                            <m:sSubPr>
                              <m:ctrlPr>
                                <a:rPr lang="en-US" altLang="zh-CN" sz="240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altLang="zh-CN" sz="24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altLang="zh-CN" sz="24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</m:oMath>
                      </m:oMathPara>
                    </a14:m>
                    <a:endParaRPr lang="zh-CN" altLang="en-US" sz="2400" dirty="0">
                      <a:solidFill>
                        <a:schemeClr val="tx1"/>
                      </a:solidFill>
                    </a:endParaRPr>
                  </a:p>
                </p:txBody>
              </p:sp>
            </mc:Choice>
            <mc:Fallback xmlns="">
              <p:sp>
                <p:nvSpPr>
                  <p:cNvPr id="46" name="椭圆 45">
                    <a:extLst>
                      <a:ext uri="{FF2B5EF4-FFF2-40B4-BE49-F238E27FC236}">
                        <a16:creationId xmlns:a16="http://schemas.microsoft.com/office/drawing/2014/main" id="{D3065680-E72A-4B9D-AAB6-C71FB5107E12}"/>
                      </a:ext>
                    </a:extLst>
                  </p:cNvPr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6924523" y="1910930"/>
                    <a:ext cx="767938" cy="764492"/>
                  </a:xfrm>
                  <a:prstGeom prst="ellipse">
                    <a:avLst/>
                  </a:prstGeom>
                  <a:blipFill>
                    <a:blip r:embed="rId9"/>
                    <a:stretch>
                      <a:fillRect/>
                    </a:stretch>
                  </a:blipFill>
                  <a:ln w="28575">
                    <a:solidFill>
                      <a:schemeClr val="tx1"/>
                    </a:solidFill>
                  </a:ln>
                </p:spPr>
                <p:txBody>
                  <a:bodyPr/>
                  <a:lstStyle/>
                  <a:p>
                    <a:r>
                      <a:rPr lang="en-CA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3" name="文本框 2">
                    <a:extLst>
                      <a:ext uri="{FF2B5EF4-FFF2-40B4-BE49-F238E27FC236}">
                        <a16:creationId xmlns:a16="http://schemas.microsoft.com/office/drawing/2014/main" id="{43E0CDA1-0EDC-482C-83A9-6AFA3BCC3BD9}"/>
                      </a:ext>
                    </a:extLst>
                  </p:cNvPr>
                  <p:cNvSpPr txBox="1"/>
                  <p:nvPr/>
                </p:nvSpPr>
                <p:spPr>
                  <a:xfrm>
                    <a:off x="7257138" y="3024487"/>
                    <a:ext cx="162896" cy="360247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zh-CN" altLang="en-US" sz="2800" i="1" smtClean="0">
                              <a:latin typeface="Cambria Math" panose="02040503050406030204" pitchFamily="18" charset="0"/>
                            </a:rPr>
                            <m:t>⋮</m:t>
                          </m:r>
                        </m:oMath>
                      </m:oMathPara>
                    </a14:m>
                    <a:endParaRPr lang="zh-CN" altLang="en-US" sz="2800" dirty="0"/>
                  </a:p>
                </p:txBody>
              </p:sp>
            </mc:Choice>
            <mc:Fallback xmlns="">
              <p:sp>
                <p:nvSpPr>
                  <p:cNvPr id="3" name="文本框 2">
                    <a:extLst>
                      <a:ext uri="{FF2B5EF4-FFF2-40B4-BE49-F238E27FC236}">
                        <a16:creationId xmlns:a16="http://schemas.microsoft.com/office/drawing/2014/main" id="{43E0CDA1-0EDC-482C-83A9-6AFA3BCC3BD9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7257138" y="3024487"/>
                    <a:ext cx="162896" cy="360247"/>
                  </a:xfrm>
                  <a:prstGeom prst="rect">
                    <a:avLst/>
                  </a:prstGeom>
                  <a:blipFill>
                    <a:blip r:embed="rId10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en-CA">
                        <a:noFill/>
                      </a:rPr>
                      <a:t> </a:t>
                    </a:r>
                  </a:p>
                </p:txBody>
              </p:sp>
            </mc:Fallback>
          </mc:AlternateContent>
          <p:sp>
            <p:nvSpPr>
              <p:cNvPr id="47" name="椭圆 46">
                <a:extLst>
                  <a:ext uri="{FF2B5EF4-FFF2-40B4-BE49-F238E27FC236}">
                    <a16:creationId xmlns:a16="http://schemas.microsoft.com/office/drawing/2014/main" id="{77B1F784-B4A6-426A-BF94-09BF77AF6F01}"/>
                  </a:ext>
                </a:extLst>
              </p:cNvPr>
              <p:cNvSpPr/>
              <p:nvPr/>
            </p:nvSpPr>
            <p:spPr>
              <a:xfrm>
                <a:off x="8460990" y="2415008"/>
                <a:ext cx="766800" cy="766800"/>
              </a:xfrm>
              <a:prstGeom prst="ellipse">
                <a:avLst/>
              </a:prstGeom>
              <a:solidFill>
                <a:srgbClr val="A8EFC6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400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48" name="椭圆 47">
                <a:extLst>
                  <a:ext uri="{FF2B5EF4-FFF2-40B4-BE49-F238E27FC236}">
                    <a16:creationId xmlns:a16="http://schemas.microsoft.com/office/drawing/2014/main" id="{5FBF8C0B-211B-48F3-A4B4-E27CD32CB1A6}"/>
                  </a:ext>
                </a:extLst>
              </p:cNvPr>
              <p:cNvSpPr/>
              <p:nvPr/>
            </p:nvSpPr>
            <p:spPr>
              <a:xfrm>
                <a:off x="9660330" y="2392898"/>
                <a:ext cx="767938" cy="766800"/>
              </a:xfrm>
              <a:prstGeom prst="ellipse">
                <a:avLst/>
              </a:prstGeom>
              <a:solidFill>
                <a:srgbClr val="A8EFC6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solidFill>
                    <a:schemeClr val="tx1"/>
                  </a:solidFill>
                </a:endParaRPr>
              </a:p>
            </p:txBody>
          </p:sp>
          <p:cxnSp>
            <p:nvCxnSpPr>
              <p:cNvPr id="19" name="连接符: 肘形 18">
                <a:extLst>
                  <a:ext uri="{FF2B5EF4-FFF2-40B4-BE49-F238E27FC236}">
                    <a16:creationId xmlns:a16="http://schemas.microsoft.com/office/drawing/2014/main" id="{3144ECDD-B554-4D13-B04C-31A8F28FEE49}"/>
                  </a:ext>
                </a:extLst>
              </p:cNvPr>
              <p:cNvCxnSpPr>
                <a:cxnSpLocks/>
              </p:cNvCxnSpPr>
              <p:nvPr/>
            </p:nvCxnSpPr>
            <p:spPr>
              <a:xfrm rot="10800000" flipV="1">
                <a:off x="9784750" y="2561355"/>
                <a:ext cx="445897" cy="377687"/>
              </a:xfrm>
              <a:prstGeom prst="bentConnector3">
                <a:avLst>
                  <a:gd name="adj1" fmla="val 42593"/>
                </a:avLst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5" name="直接箭头连接符 44">
                <a:extLst>
                  <a:ext uri="{FF2B5EF4-FFF2-40B4-BE49-F238E27FC236}">
                    <a16:creationId xmlns:a16="http://schemas.microsoft.com/office/drawing/2014/main" id="{37506EC8-A3EB-4C0B-933B-E191A17D8B79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0430419" y="2783444"/>
                <a:ext cx="418418" cy="0"/>
              </a:xfrm>
              <a:prstGeom prst="straightConnector1">
                <a:avLst/>
              </a:prstGeom>
              <a:ln w="28575">
                <a:solidFill>
                  <a:srgbClr val="002060"/>
                </a:solidFill>
                <a:tailEnd type="triangle" w="lg" len="lg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14" name="矩形 13">
                    <a:extLst>
                      <a:ext uri="{FF2B5EF4-FFF2-40B4-BE49-F238E27FC236}">
                        <a16:creationId xmlns:a16="http://schemas.microsoft.com/office/drawing/2014/main" id="{33901C29-A64D-4B21-AC65-75EEA768E861}"/>
                      </a:ext>
                    </a:extLst>
                  </p:cNvPr>
                  <p:cNvSpPr/>
                  <p:nvPr/>
                </p:nvSpPr>
                <p:spPr>
                  <a:xfrm>
                    <a:off x="8005970" y="1728841"/>
                    <a:ext cx="542007" cy="400110"/>
                  </a:xfrm>
                  <a:prstGeom prst="rect">
                    <a:avLst/>
                  </a:prstGeom>
                </p:spPr>
                <p:txBody>
                  <a:bodyPr wrap="none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sSub>
                            <m:sSubPr>
                              <m:ctrlPr>
                                <a:rPr lang="en-US" altLang="zh-CN" sz="200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zh-CN" altLang="en-US" sz="2000" i="1">
                                  <a:latin typeface="Cambria Math" panose="02040503050406030204" pitchFamily="18" charset="0"/>
                                </a:rPr>
                                <m:t>𝜔</m:t>
                              </m:r>
                            </m:e>
                            <m:sub>
                              <m:r>
                                <a:rPr lang="en-CA" altLang="zh-CN" sz="2000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</m:oMath>
                      </m:oMathPara>
                    </a14:m>
                    <a:endParaRPr lang="en-CA" sz="2000" dirty="0"/>
                  </a:p>
                </p:txBody>
              </p:sp>
            </mc:Choice>
            <mc:Fallback xmlns="">
              <p:sp>
                <p:nvSpPr>
                  <p:cNvPr id="14" name="矩形 13">
                    <a:extLst>
                      <a:ext uri="{FF2B5EF4-FFF2-40B4-BE49-F238E27FC236}">
                        <a16:creationId xmlns:a16="http://schemas.microsoft.com/office/drawing/2014/main" id="{33901C29-A64D-4B21-AC65-75EEA768E861}"/>
                      </a:ext>
                    </a:extLst>
                  </p:cNvPr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8005970" y="1728841"/>
                    <a:ext cx="542007" cy="400110"/>
                  </a:xfrm>
                  <a:prstGeom prst="rect">
                    <a:avLst/>
                  </a:prstGeom>
                  <a:blipFill>
                    <a:blip r:embed="rId11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en-CA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68" name="矩形 67">
                    <a:extLst>
                      <a:ext uri="{FF2B5EF4-FFF2-40B4-BE49-F238E27FC236}">
                        <a16:creationId xmlns:a16="http://schemas.microsoft.com/office/drawing/2014/main" id="{2BE97569-E8D3-45F8-B3ED-16F0EA245030}"/>
                      </a:ext>
                    </a:extLst>
                  </p:cNvPr>
                  <p:cNvSpPr/>
                  <p:nvPr/>
                </p:nvSpPr>
                <p:spPr>
                  <a:xfrm>
                    <a:off x="7804621" y="2136135"/>
                    <a:ext cx="547971" cy="400110"/>
                  </a:xfrm>
                  <a:prstGeom prst="rect">
                    <a:avLst/>
                  </a:prstGeom>
                </p:spPr>
                <p:txBody>
                  <a:bodyPr wrap="none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sSub>
                            <m:sSubPr>
                              <m:ctrlPr>
                                <a:rPr lang="en-US" altLang="zh-CN" sz="200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zh-CN" altLang="en-US" sz="2000" i="1">
                                  <a:latin typeface="Cambria Math" panose="02040503050406030204" pitchFamily="18" charset="0"/>
                                </a:rPr>
                                <m:t>𝜔</m:t>
                              </m:r>
                            </m:e>
                            <m:sub>
                              <m:r>
                                <a:rPr lang="en-CA" altLang="zh-CN" sz="20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</m:oMath>
                      </m:oMathPara>
                    </a14:m>
                    <a:endParaRPr lang="en-CA" sz="2000" dirty="0"/>
                  </a:p>
                </p:txBody>
              </p:sp>
            </mc:Choice>
            <mc:Fallback xmlns="">
              <p:sp>
                <p:nvSpPr>
                  <p:cNvPr id="68" name="矩形 67">
                    <a:extLst>
                      <a:ext uri="{FF2B5EF4-FFF2-40B4-BE49-F238E27FC236}">
                        <a16:creationId xmlns:a16="http://schemas.microsoft.com/office/drawing/2014/main" id="{2BE97569-E8D3-45F8-B3ED-16F0EA245030}"/>
                      </a:ext>
                    </a:extLst>
                  </p:cNvPr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7804621" y="2136135"/>
                    <a:ext cx="547971" cy="400110"/>
                  </a:xfrm>
                  <a:prstGeom prst="rect">
                    <a:avLst/>
                  </a:prstGeom>
                  <a:blipFill>
                    <a:blip r:embed="rId12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en-CA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69" name="矩形 68">
                    <a:extLst>
                      <a:ext uri="{FF2B5EF4-FFF2-40B4-BE49-F238E27FC236}">
                        <a16:creationId xmlns:a16="http://schemas.microsoft.com/office/drawing/2014/main" id="{F22ADA9F-C61B-4C11-88E7-25DAB5A0706D}"/>
                      </a:ext>
                    </a:extLst>
                  </p:cNvPr>
                  <p:cNvSpPr/>
                  <p:nvPr/>
                </p:nvSpPr>
                <p:spPr>
                  <a:xfrm>
                    <a:off x="7980749" y="3385579"/>
                    <a:ext cx="606896" cy="400110"/>
                  </a:xfrm>
                  <a:prstGeom prst="rect">
                    <a:avLst/>
                  </a:prstGeom>
                </p:spPr>
                <p:txBody>
                  <a:bodyPr wrap="none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sSub>
                            <m:sSubPr>
                              <m:ctrlPr>
                                <a:rPr lang="en-US" altLang="zh-CN" sz="200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zh-CN" altLang="en-US" sz="2000" i="1">
                                  <a:latin typeface="Cambria Math" panose="02040503050406030204" pitchFamily="18" charset="0"/>
                                </a:rPr>
                                <m:t>𝜔</m:t>
                              </m:r>
                            </m:e>
                            <m:sub>
                              <m:r>
                                <a:rPr lang="en-CA" altLang="zh-CN" sz="2000" b="0" i="1" smtClean="0">
                                  <a:latin typeface="Cambria Math" panose="02040503050406030204" pitchFamily="18" charset="0"/>
                                </a:rPr>
                                <m:t>𝑚</m:t>
                              </m:r>
                            </m:sub>
                          </m:sSub>
                        </m:oMath>
                      </m:oMathPara>
                    </a14:m>
                    <a:endParaRPr lang="en-CA" sz="2000" dirty="0"/>
                  </a:p>
                </p:txBody>
              </p:sp>
            </mc:Choice>
            <mc:Fallback xmlns="">
              <p:sp>
                <p:nvSpPr>
                  <p:cNvPr id="69" name="矩形 68">
                    <a:extLst>
                      <a:ext uri="{FF2B5EF4-FFF2-40B4-BE49-F238E27FC236}">
                        <a16:creationId xmlns:a16="http://schemas.microsoft.com/office/drawing/2014/main" id="{F22ADA9F-C61B-4C11-88E7-25DAB5A0706D}"/>
                      </a:ext>
                    </a:extLst>
                  </p:cNvPr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7980749" y="3385579"/>
                    <a:ext cx="606896" cy="400110"/>
                  </a:xfrm>
                  <a:prstGeom prst="rect">
                    <a:avLst/>
                  </a:prstGeom>
                  <a:blipFill>
                    <a:blip r:embed="rId13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en-CA">
                        <a:noFill/>
                      </a:rPr>
                      <a:t> </a:t>
                    </a:r>
                  </a:p>
                </p:txBody>
              </p:sp>
            </mc:Fallback>
          </mc:AlternateContent>
          <p:cxnSp>
            <p:nvCxnSpPr>
              <p:cNvPr id="70" name="直接箭头连接符 69">
                <a:extLst>
                  <a:ext uri="{FF2B5EF4-FFF2-40B4-BE49-F238E27FC236}">
                    <a16:creationId xmlns:a16="http://schemas.microsoft.com/office/drawing/2014/main" id="{091351C8-9E57-4ADA-B02B-A2D230A0F0F7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8795272" y="2058286"/>
                <a:ext cx="0" cy="356722"/>
              </a:xfrm>
              <a:prstGeom prst="straightConnector1">
                <a:avLst/>
              </a:prstGeom>
              <a:ln w="28575">
                <a:solidFill>
                  <a:srgbClr val="002060"/>
                </a:solidFill>
                <a:tailEnd type="triangle" w="lg" len="lg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17" name="矩形 16">
                    <a:extLst>
                      <a:ext uri="{FF2B5EF4-FFF2-40B4-BE49-F238E27FC236}">
                        <a16:creationId xmlns:a16="http://schemas.microsoft.com/office/drawing/2014/main" id="{5353A4F8-CAD7-49D3-AC4E-9D2B18B3377C}"/>
                      </a:ext>
                    </a:extLst>
                  </p:cNvPr>
                  <p:cNvSpPr/>
                  <p:nvPr/>
                </p:nvSpPr>
                <p:spPr>
                  <a:xfrm>
                    <a:off x="8610600" y="1691199"/>
                    <a:ext cx="373051" cy="400110"/>
                  </a:xfrm>
                  <a:prstGeom prst="rect">
                    <a:avLst/>
                  </a:prstGeom>
                </p:spPr>
                <p:txBody>
                  <a:bodyPr wrap="none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n-US" altLang="zh-CN" sz="2000" i="1" spc="-100">
                              <a:latin typeface="Cambria Math" panose="02040503050406030204" pitchFamily="18" charset="0"/>
                            </a:rPr>
                            <m:t>𝑏</m:t>
                          </m:r>
                        </m:oMath>
                      </m:oMathPara>
                    </a14:m>
                    <a:endParaRPr lang="en-CA" sz="2000" dirty="0"/>
                  </a:p>
                </p:txBody>
              </p:sp>
            </mc:Choice>
            <mc:Fallback xmlns="">
              <p:sp>
                <p:nvSpPr>
                  <p:cNvPr id="17" name="矩形 16">
                    <a:extLst>
                      <a:ext uri="{FF2B5EF4-FFF2-40B4-BE49-F238E27FC236}">
                        <a16:creationId xmlns:a16="http://schemas.microsoft.com/office/drawing/2014/main" id="{5353A4F8-CAD7-49D3-AC4E-9D2B18B3377C}"/>
                      </a:ext>
                    </a:extLst>
                  </p:cNvPr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8610600" y="1691199"/>
                    <a:ext cx="373051" cy="400110"/>
                  </a:xfrm>
                  <a:prstGeom prst="rect">
                    <a:avLst/>
                  </a:prstGeom>
                  <a:blipFill>
                    <a:blip r:embed="rId14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en-CA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5" name="文本框 14">
                  <a:extLst>
                    <a:ext uri="{FF2B5EF4-FFF2-40B4-BE49-F238E27FC236}">
                      <a16:creationId xmlns:a16="http://schemas.microsoft.com/office/drawing/2014/main" id="{4BF5BCBF-C79F-4737-9576-580D667F339E}"/>
                    </a:ext>
                  </a:extLst>
                </p:cNvPr>
                <p:cNvSpPr txBox="1"/>
                <p:nvPr/>
              </p:nvSpPr>
              <p:spPr>
                <a:xfrm>
                  <a:off x="8725989" y="2314875"/>
                  <a:ext cx="793615" cy="763094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nary>
                          <m:naryPr>
                            <m:chr m:val="∑"/>
                            <m:subHide m:val="on"/>
                            <m:supHide m:val="on"/>
                            <m:ctrlPr>
                              <a:rPr lang="en-CA" i="1" smtClean="0">
                                <a:latin typeface="Cambria Math" panose="02040503050406030204" pitchFamily="18" charset="0"/>
                              </a:rPr>
                            </m:ctrlPr>
                          </m:naryPr>
                          <m:sub/>
                          <m:sup/>
                          <m:e/>
                        </m:nary>
                      </m:oMath>
                    </m:oMathPara>
                  </a14:m>
                  <a:endParaRPr lang="en-CA" dirty="0"/>
                </a:p>
              </p:txBody>
            </p:sp>
          </mc:Choice>
          <mc:Fallback xmlns="">
            <p:sp>
              <p:nvSpPr>
                <p:cNvPr id="15" name="文本框 14">
                  <a:extLst>
                    <a:ext uri="{FF2B5EF4-FFF2-40B4-BE49-F238E27FC236}">
                      <a16:creationId xmlns:a16="http://schemas.microsoft.com/office/drawing/2014/main" id="{4BF5BCBF-C79F-4737-9576-580D667F339E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8725989" y="2314875"/>
                  <a:ext cx="793615" cy="763094"/>
                </a:xfrm>
                <a:prstGeom prst="rect">
                  <a:avLst/>
                </a:prstGeom>
                <a:blipFill>
                  <a:blip r:embed="rId15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CA">
                      <a:noFill/>
                    </a:rPr>
                    <a:t> </a:t>
                  </a:r>
                </a:p>
              </p:txBody>
            </p:sp>
          </mc:Fallback>
        </mc:AlternateContent>
      </p:grpSp>
    </p:spTree>
    <p:extLst>
      <p:ext uri="{BB962C8B-B14F-4D97-AF65-F5344CB8AC3E}">
        <p14:creationId xmlns:p14="http://schemas.microsoft.com/office/powerpoint/2010/main" val="118394042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8" name="文本框 7"/>
              <p:cNvSpPr txBox="1"/>
              <p:nvPr/>
            </p:nvSpPr>
            <p:spPr>
              <a:xfrm>
                <a:off x="324242" y="741656"/>
                <a:ext cx="6091290" cy="582698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spcAft>
                    <a:spcPts val="120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̂"/>
                          <m:ctrlPr>
                            <a:rPr lang="zh-CN" altLang="en-US" sz="2400" i="1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altLang="zh-CN" sz="2400" i="1"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</m:acc>
                      <m:r>
                        <a:rPr lang="en-US" altLang="zh-CN" sz="2400" i="1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{"/>
                          <m:endChr m:val=""/>
                          <m:ctrlPr>
                            <a:rPr lang="en-US" altLang="zh-CN" sz="2400" i="1" dirty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2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altLang="zh-CN" sz="2400" i="1" dirty="0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m:rPr>
                                    <m:brk m:alnAt="7"/>
                                  </m:rPr>
                                  <a:rPr lang="en-US" altLang="zh-CN" sz="2400" i="1" dirty="0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  <m:e>
                                <m:r>
                                  <a:rPr lang="zh-CN" altLang="en-US" sz="2400" i="1" dirty="0">
                                    <a:latin typeface="Cambria Math" panose="02040503050406030204" pitchFamily="18" charset="0"/>
                                  </a:rPr>
                                  <m:t>如果</m:t>
                                </m:r>
                                <m:nary>
                                  <m:naryPr>
                                    <m:chr m:val="∑"/>
                                    <m:limLoc m:val="subSup"/>
                                    <m:ctrlPr>
                                      <a:rPr lang="zh-CN" altLang="en-US" sz="2400" i="1">
                                        <a:latin typeface="Cambria Math" panose="02040503050406030204" pitchFamily="18" charset="0"/>
                                        <a:ea typeface="Microsoft YaHei" panose="020B0503020204020204" pitchFamily="34" charset="-122"/>
                                      </a:rPr>
                                    </m:ctrlPr>
                                  </m:naryPr>
                                  <m:sub>
                                    <m:r>
                                      <m:rPr>
                                        <m:brk m:alnAt="25"/>
                                      </m:rPr>
                                      <a:rPr lang="en-US" altLang="zh-CN" sz="2400" i="1">
                                        <a:latin typeface="Cambria Math" panose="02040503050406030204" pitchFamily="18" charset="0"/>
                                        <a:ea typeface="Microsoft YaHei" panose="020B0503020204020204" pitchFamily="34" charset="-122"/>
                                      </a:rPr>
                                      <m:t>𝑖</m:t>
                                    </m:r>
                                    <m:r>
                                      <a:rPr lang="en-US" altLang="zh-CN" sz="2400" i="1">
                                        <a:latin typeface="Cambria Math" panose="02040503050406030204" pitchFamily="18" charset="0"/>
                                        <a:ea typeface="Microsoft YaHei" panose="020B0503020204020204" pitchFamily="34" charset="-122"/>
                                      </a:rPr>
                                      <m:t>=1</m:t>
                                    </m:r>
                                  </m:sub>
                                  <m:sup>
                                    <m:r>
                                      <a:rPr lang="en-US" altLang="zh-CN" sz="2400" i="1">
                                        <a:latin typeface="Cambria Math" panose="02040503050406030204" pitchFamily="18" charset="0"/>
                                        <a:ea typeface="Microsoft YaHei" panose="020B0503020204020204" pitchFamily="34" charset="-122"/>
                                      </a:rPr>
                                      <m:t>𝑚</m:t>
                                    </m:r>
                                  </m:sup>
                                  <m:e>
                                    <m:sSub>
                                      <m:sSubPr>
                                        <m:ctrlPr>
                                          <a:rPr lang="en-US" altLang="zh-CN" sz="2400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zh-CN" altLang="en-US" sz="2400" i="1">
                                            <a:latin typeface="Cambria Math" panose="02040503050406030204" pitchFamily="18" charset="0"/>
                                          </a:rPr>
                                          <m:t>𝜔</m:t>
                                        </m:r>
                                      </m:e>
                                      <m:sub>
                                        <m:r>
                                          <a:rPr lang="en-US" altLang="zh-CN" sz="2400" i="1">
                                            <a:latin typeface="Cambria Math" panose="02040503050406030204" pitchFamily="18" charset="0"/>
                                          </a:rPr>
                                          <m:t>𝑖</m:t>
                                        </m:r>
                                      </m:sub>
                                    </m:sSub>
                                    <m:sSub>
                                      <m:sSubPr>
                                        <m:ctrlPr>
                                          <a:rPr lang="en-US" altLang="zh-CN" sz="2400" i="1">
                                            <a:latin typeface="Cambria Math" panose="02040503050406030204" pitchFamily="18" charset="0"/>
                                            <a:ea typeface="Microsoft YaHei" panose="020B0503020204020204" pitchFamily="34" charset="-122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US" altLang="zh-CN" sz="2400" i="1">
                                            <a:latin typeface="Cambria Math" panose="02040503050406030204" pitchFamily="18" charset="0"/>
                                            <a:ea typeface="Microsoft YaHei" panose="020B0503020204020204" pitchFamily="34" charset="-122"/>
                                          </a:rPr>
                                          <m:t>𝑥</m:t>
                                        </m:r>
                                      </m:e>
                                      <m:sub>
                                        <m:r>
                                          <a:rPr lang="en-US" altLang="zh-CN" sz="2400" i="1">
                                            <a:latin typeface="Cambria Math" panose="02040503050406030204" pitchFamily="18" charset="0"/>
                                            <a:ea typeface="Microsoft YaHei" panose="020B0503020204020204" pitchFamily="34" charset="-122"/>
                                          </a:rPr>
                                          <m:t>𝑖</m:t>
                                        </m:r>
                                      </m:sub>
                                    </m:sSub>
                                  </m:e>
                                </m:nary>
                                <m:r>
                                  <a:rPr lang="en-US" altLang="zh-CN" sz="2400" i="1">
                                    <a:latin typeface="Cambria Math" panose="02040503050406030204" pitchFamily="18" charset="0"/>
                                    <a:ea typeface="Microsoft YaHei" panose="020B0503020204020204" pitchFamily="34" charset="-122"/>
                                  </a:rPr>
                                  <m:t>+</m:t>
                                </m:r>
                                <m:r>
                                  <a:rPr lang="en-US" altLang="zh-CN" sz="2400" i="1">
                                    <a:latin typeface="Cambria Math" panose="02040503050406030204" pitchFamily="18" charset="0"/>
                                    <a:ea typeface="Microsoft YaHei" panose="020B0503020204020204" pitchFamily="34" charset="-122"/>
                                  </a:rPr>
                                  <m:t>𝑏</m:t>
                                </m:r>
                                <m:r>
                                  <a:rPr lang="en-US" altLang="zh-CN" sz="2400" i="1">
                                    <a:latin typeface="Cambria Math" panose="02040503050406030204" pitchFamily="18" charset="0"/>
                                    <a:ea typeface="Microsoft YaHei" panose="020B0503020204020204" pitchFamily="34" charset="-122"/>
                                  </a:rPr>
                                  <m:t>&gt;0</m:t>
                                </m:r>
                              </m:e>
                            </m:mr>
                            <m:mr>
                              <m:e/>
                              <m:e/>
                            </m:mr>
                            <m:mr>
                              <m:e>
                                <m:r>
                                  <a:rPr lang="en-US" altLang="zh-CN" sz="2400" i="1">
                                    <a:latin typeface="Cambria Math" panose="02040503050406030204" pitchFamily="18" charset="0"/>
                                    <a:ea typeface="Microsoft YaHei" panose="020B0503020204020204" pitchFamily="34" charset="-122"/>
                                  </a:rPr>
                                  <m:t>−</m:t>
                                </m:r>
                                <m:r>
                                  <a:rPr lang="en-CA" altLang="zh-CN" sz="2400" b="0" i="1" smtClean="0">
                                    <a:latin typeface="Cambria Math" panose="02040503050406030204" pitchFamily="18" charset="0"/>
                                    <a:ea typeface="Microsoft YaHei" panose="020B0503020204020204" pitchFamily="34" charset="-122"/>
                                  </a:rPr>
                                  <m:t>1</m:t>
                                </m:r>
                              </m:e>
                              <m:e>
                                <m:r>
                                  <a:rPr lang="zh-CN" altLang="en-US" sz="2400" i="1" dirty="0">
                                    <a:latin typeface="Cambria Math" panose="02040503050406030204" pitchFamily="18" charset="0"/>
                                  </a:rPr>
                                  <m:t>如果</m:t>
                                </m:r>
                                <m:nary>
                                  <m:naryPr>
                                    <m:chr m:val="∑"/>
                                    <m:limLoc m:val="subSup"/>
                                    <m:ctrlPr>
                                      <a:rPr lang="zh-CN" altLang="en-US" sz="2400" i="1">
                                        <a:latin typeface="Cambria Math" panose="02040503050406030204" pitchFamily="18" charset="0"/>
                                        <a:ea typeface="Microsoft YaHei" panose="020B0503020204020204" pitchFamily="34" charset="-122"/>
                                      </a:rPr>
                                    </m:ctrlPr>
                                  </m:naryPr>
                                  <m:sub>
                                    <m:r>
                                      <m:rPr>
                                        <m:brk m:alnAt="25"/>
                                      </m:rPr>
                                      <a:rPr lang="en-US" altLang="zh-CN" sz="2400" i="1">
                                        <a:latin typeface="Cambria Math" panose="02040503050406030204" pitchFamily="18" charset="0"/>
                                        <a:ea typeface="Microsoft YaHei" panose="020B0503020204020204" pitchFamily="34" charset="-122"/>
                                      </a:rPr>
                                      <m:t>𝑖</m:t>
                                    </m:r>
                                    <m:r>
                                      <a:rPr lang="en-US" altLang="zh-CN" sz="2400" i="1">
                                        <a:latin typeface="Cambria Math" panose="02040503050406030204" pitchFamily="18" charset="0"/>
                                        <a:ea typeface="Microsoft YaHei" panose="020B0503020204020204" pitchFamily="34" charset="-122"/>
                                      </a:rPr>
                                      <m:t>=1</m:t>
                                    </m:r>
                                  </m:sub>
                                  <m:sup>
                                    <m:r>
                                      <a:rPr lang="en-US" altLang="zh-CN" sz="2400" i="1">
                                        <a:latin typeface="Cambria Math" panose="02040503050406030204" pitchFamily="18" charset="0"/>
                                        <a:ea typeface="Microsoft YaHei" panose="020B0503020204020204" pitchFamily="34" charset="-122"/>
                                      </a:rPr>
                                      <m:t>𝑚</m:t>
                                    </m:r>
                                  </m:sup>
                                  <m:e>
                                    <m:sSub>
                                      <m:sSubPr>
                                        <m:ctrlPr>
                                          <a:rPr lang="en-US" altLang="zh-CN" sz="2400" i="1">
                                            <a:latin typeface="Cambria Math" panose="02040503050406030204" pitchFamily="18" charset="0"/>
                                            <a:ea typeface="Microsoft YaHei" panose="020B0503020204020204" pitchFamily="34" charset="-122"/>
                                          </a:rPr>
                                        </m:ctrlPr>
                                      </m:sSubPr>
                                      <m:e>
                                        <m:sSub>
                                          <m:sSubPr>
                                            <m:ctrlPr>
                                              <a:rPr lang="en-US" altLang="zh-CN" sz="2400" i="1">
                                                <a:latin typeface="Cambria Math" panose="02040503050406030204" pitchFamily="18" charset="0"/>
                                              </a:rPr>
                                            </m:ctrlPr>
                                          </m:sSubPr>
                                          <m:e>
                                            <m:r>
                                              <a:rPr lang="zh-CN" altLang="en-US" sz="2400" i="1">
                                                <a:latin typeface="Cambria Math" panose="02040503050406030204" pitchFamily="18" charset="0"/>
                                              </a:rPr>
                                              <m:t>𝜔</m:t>
                                            </m:r>
                                          </m:e>
                                          <m:sub>
                                            <m:r>
                                              <a:rPr lang="en-US" altLang="zh-CN" sz="2400" i="1">
                                                <a:latin typeface="Cambria Math" panose="02040503050406030204" pitchFamily="18" charset="0"/>
                                              </a:rPr>
                                              <m:t>𝑖</m:t>
                                            </m:r>
                                          </m:sub>
                                        </m:sSub>
                                        <m:r>
                                          <a:rPr lang="en-US" altLang="zh-CN" sz="2400" i="1">
                                            <a:latin typeface="Cambria Math" panose="02040503050406030204" pitchFamily="18" charset="0"/>
                                            <a:ea typeface="Microsoft YaHei" panose="020B0503020204020204" pitchFamily="34" charset="-122"/>
                                          </a:rPr>
                                          <m:t>𝑥</m:t>
                                        </m:r>
                                      </m:e>
                                      <m:sub>
                                        <m:r>
                                          <a:rPr lang="en-US" altLang="zh-CN" sz="2400" i="1">
                                            <a:latin typeface="Cambria Math" panose="02040503050406030204" pitchFamily="18" charset="0"/>
                                            <a:ea typeface="Microsoft YaHei" panose="020B0503020204020204" pitchFamily="34" charset="-122"/>
                                          </a:rPr>
                                          <m:t>𝑖</m:t>
                                        </m:r>
                                      </m:sub>
                                    </m:sSub>
                                    <m:r>
                                      <a:rPr lang="en-US" altLang="zh-CN" sz="2400" i="1">
                                        <a:latin typeface="Cambria Math" panose="02040503050406030204" pitchFamily="18" charset="0"/>
                                        <a:ea typeface="Microsoft YaHei" panose="020B0503020204020204" pitchFamily="34" charset="-122"/>
                                      </a:rPr>
                                      <m:t>+</m:t>
                                    </m:r>
                                    <m:r>
                                      <a:rPr lang="en-US" altLang="zh-CN" sz="2400" i="1">
                                        <a:latin typeface="Cambria Math" panose="02040503050406030204" pitchFamily="18" charset="0"/>
                                        <a:ea typeface="Microsoft YaHei" panose="020B0503020204020204" pitchFamily="34" charset="-122"/>
                                      </a:rPr>
                                      <m:t>𝑏</m:t>
                                    </m:r>
                                    <m:r>
                                      <a:rPr lang="en-US" altLang="zh-CN" sz="24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≤</m:t>
                                    </m:r>
                                  </m:e>
                                </m:nary>
                                <m:r>
                                  <a:rPr lang="en-US" altLang="zh-CN" sz="24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zh-CN" altLang="en-US" sz="2400" dirty="0"/>
              </a:p>
              <a:p>
                <a:pPr marL="285750" indent="-285750">
                  <a:spcBef>
                    <a:spcPts val="1200"/>
                  </a:spcBef>
                  <a:spcAft>
                    <a:spcPts val="1200"/>
                  </a:spcAft>
                  <a:buFont typeface="Arial" panose="020B0604020202020204" pitchFamily="34" charset="0"/>
                  <a:buChar char="•"/>
                </a:pPr>
                <a:r>
                  <a:rPr lang="zh-CN" altLang="en-US" sz="24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可写为 </a:t>
                </a:r>
                <a14:m>
                  <m:oMath xmlns:m="http://schemas.openxmlformats.org/officeDocument/2006/math">
                    <m:acc>
                      <m:accPr>
                        <m:chr m:val="̂"/>
                        <m:ctrlPr>
                          <a:rPr lang="zh-CN" altLang="en-US" sz="2400" i="1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altLang="zh-CN" sz="2400" b="0" i="1" smtClean="0">
                            <a:latin typeface="Cambria Math" panose="02040503050406030204" pitchFamily="18" charset="0"/>
                          </a:rPr>
                          <m:t>𝑦</m:t>
                        </m:r>
                      </m:e>
                    </m:acc>
                    <m:r>
                      <a:rPr lang="en-US" altLang="zh-CN" sz="2400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m:rPr>
                        <m:sty m:val="p"/>
                      </m:rPr>
                      <a:rPr lang="en-CA" altLang="zh-CN" sz="2400" b="0" i="0" smtClean="0">
                        <a:latin typeface="Cambria Math" panose="02040503050406030204" pitchFamily="18" charset="0"/>
                      </a:rPr>
                      <m:t>sgn</m:t>
                    </m:r>
                    <m:r>
                      <a:rPr lang="en-CA" altLang="zh-CN" sz="2400" b="0" i="1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altLang="zh-CN" sz="2400" b="0" i="1" smtClean="0">
                        <a:latin typeface="Cambria Math" panose="02040503050406030204" pitchFamily="18" charset="0"/>
                      </a:rPr>
                      <m:t>(</m:t>
                    </m:r>
                    <m:sSup>
                      <m:sSupPr>
                        <m:ctrlPr>
                          <a:rPr lang="en-US" altLang="zh-CN" sz="24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zh-CN" altLang="en-US" sz="2400" b="1" i="1" smtClean="0">
                            <a:latin typeface="Cambria Math" panose="02040503050406030204" pitchFamily="18" charset="0"/>
                          </a:rPr>
                          <m:t>𝝎</m:t>
                        </m:r>
                      </m:e>
                      <m:sup>
                        <m:r>
                          <a:rPr lang="en-US" altLang="zh-CN" sz="2400" b="0" i="1" smtClean="0">
                            <a:latin typeface="Cambria Math" panose="02040503050406030204" pitchFamily="18" charset="0"/>
                          </a:rPr>
                          <m:t>𝑇</m:t>
                        </m:r>
                      </m:sup>
                    </m:sSup>
                    <m:r>
                      <a:rPr lang="en-US" altLang="zh-CN" sz="2400" b="1" i="1" smtClean="0">
                        <a:latin typeface="Cambria Math" panose="02040503050406030204" pitchFamily="18" charset="0"/>
                      </a:rPr>
                      <m:t>𝒙</m:t>
                    </m:r>
                    <m:r>
                      <a:rPr lang="en-US" altLang="zh-CN" sz="2400" b="0" i="1" smtClean="0"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altLang="zh-CN" sz="2400" b="0" i="1" smtClean="0">
                        <a:latin typeface="Cambria Math" panose="02040503050406030204" pitchFamily="18" charset="0"/>
                      </a:rPr>
                      <m:t>𝑏</m:t>
                    </m:r>
                    <m:r>
                      <a:rPr lang="en-US" altLang="zh-CN" sz="2400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en-CA" altLang="zh-CN" sz="2400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  <a:p>
                <a:pPr marL="285750" indent="-285750">
                  <a:spcAft>
                    <a:spcPts val="1200"/>
                  </a:spcAft>
                  <a:buFont typeface="Arial" panose="020B0604020202020204" pitchFamily="34" charset="0"/>
                  <a:buChar char="•"/>
                  <a:tabLst>
                    <a:tab pos="5565775" algn="l"/>
                  </a:tabLst>
                </a:pPr>
                <a:r>
                  <a:rPr lang="zh-CN" altLang="en-US" sz="24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可以将模型的输出分成两步骤计算：</a:t>
                </a:r>
                <a:endParaRPr lang="en-CA" altLang="zh-CN" sz="2400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  <a:p>
                <a:pPr lvl="1">
                  <a:spcAft>
                    <a:spcPts val="1200"/>
                  </a:spcAft>
                </a:pPr>
                <a:r>
                  <a:rPr lang="en-CA" altLang="zh-CN" sz="24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1. </a:t>
                </a:r>
                <a:r>
                  <a:rPr lang="zh-CN" altLang="en-US" sz="24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线性变换加偏置项</a:t>
                </a:r>
                <a:endParaRPr lang="en-CA" altLang="zh-CN" sz="2400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  <a:p>
                <a:pPr>
                  <a:spcAft>
                    <a:spcPts val="120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altLang="zh-CN" sz="240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altLang="zh-CN" sz="2400" b="0" i="1" smtClean="0">
                              <a:latin typeface="Cambria Math" panose="02040503050406030204" pitchFamily="18" charset="0"/>
                            </a:rPr>
                            <m:t>𝑧</m:t>
                          </m:r>
                          <m:r>
                            <a:rPr lang="en-US" altLang="zh-CN" sz="2400" b="1" i="1" smtClean="0">
                              <a:latin typeface="Cambria Math" panose="02040503050406030204" pitchFamily="18" charset="0"/>
                            </a:rPr>
                            <m:t>=</m:t>
                          </m:r>
                          <m:r>
                            <a:rPr lang="zh-CN" altLang="en-US" sz="2400" b="1" i="1">
                              <a:latin typeface="Cambria Math" panose="02040503050406030204" pitchFamily="18" charset="0"/>
                            </a:rPr>
                            <m:t>𝝎</m:t>
                          </m:r>
                        </m:e>
                        <m:sup>
                          <m:r>
                            <a:rPr lang="en-US" altLang="zh-CN" sz="2400" i="1">
                              <a:latin typeface="Cambria Math" panose="02040503050406030204" pitchFamily="18" charset="0"/>
                            </a:rPr>
                            <m:t>𝑇</m:t>
                          </m:r>
                        </m:sup>
                      </m:sSup>
                      <m:r>
                        <a:rPr lang="en-US" altLang="zh-CN" sz="2400" b="1" i="1">
                          <a:latin typeface="Cambria Math" panose="02040503050406030204" pitchFamily="18" charset="0"/>
                        </a:rPr>
                        <m:t>𝒙</m:t>
                      </m:r>
                      <m:r>
                        <a:rPr lang="en-US" altLang="zh-CN" sz="2400" i="1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altLang="zh-CN" sz="2400" i="1">
                          <a:latin typeface="Cambria Math" panose="02040503050406030204" pitchFamily="18" charset="0"/>
                        </a:rPr>
                        <m:t>𝑏</m:t>
                      </m:r>
                    </m:oMath>
                  </m:oMathPara>
                </a14:m>
                <a:endParaRPr lang="en-US" altLang="zh-CN" sz="2400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  <a:p>
                <a:pPr lvl="1">
                  <a:spcAft>
                    <a:spcPts val="1200"/>
                  </a:spcAft>
                </a:pPr>
                <a:r>
                  <a:rPr lang="en-CA" altLang="zh-CN" sz="24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2. </a:t>
                </a:r>
                <a:r>
                  <a:rPr lang="zh-CN" altLang="en-US" sz="24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非线性变换</a:t>
                </a:r>
                <a:endParaRPr lang="en-CA" altLang="zh-CN" sz="2400" i="1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  <a:p>
                <a:pPr lvl="1">
                  <a:spcAft>
                    <a:spcPts val="120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̂"/>
                          <m:ctrlPr>
                            <a:rPr lang="zh-CN" altLang="en-US" sz="2400" i="1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altLang="zh-CN" sz="2400" b="0" i="1" smtClean="0"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</m:acc>
                      <m:r>
                        <a:rPr lang="en-US" altLang="zh-CN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m:rPr>
                          <m:sty m:val="p"/>
                        </m:rPr>
                        <a:rPr lang="en-CA" altLang="zh-CN" sz="2400" b="0" i="0" smtClean="0">
                          <a:latin typeface="Cambria Math" panose="02040503050406030204" pitchFamily="18" charset="0"/>
                        </a:rPr>
                        <m:t>sgn</m:t>
                      </m:r>
                      <m:d>
                        <m:dPr>
                          <m:ctrlPr>
                            <a:rPr lang="en-US" altLang="zh-CN" sz="2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altLang="zh-CN" sz="2400" b="0" i="1" smtClean="0">
                              <a:latin typeface="Cambria Math" panose="02040503050406030204" pitchFamily="18" charset="0"/>
                            </a:rPr>
                            <m:t>𝑧</m:t>
                          </m:r>
                        </m:e>
                      </m:d>
                    </m:oMath>
                  </m:oMathPara>
                </a14:m>
                <a:endParaRPr lang="en-CA" altLang="zh-CN" sz="2400" b="0" dirty="0">
                  <a:latin typeface="微软雅黑" panose="020B0503020204020204" pitchFamily="34" charset="-122"/>
                </a:endParaRPr>
              </a:p>
              <a:p>
                <a:pPr lvl="1">
                  <a:spcAft>
                    <a:spcPts val="1200"/>
                  </a:spcAft>
                </a:pPr>
                <a:r>
                  <a:rPr lang="zh-CN" altLang="en-US" sz="24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，其中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CA" altLang="zh-CN" sz="2400" b="0" i="0" smtClean="0">
                        <a:latin typeface="Cambria Math" panose="02040503050406030204" pitchFamily="18" charset="0"/>
                      </a:rPr>
                      <m:t>sgn</m:t>
                    </m:r>
                    <m:r>
                      <a:rPr lang="en-CA" altLang="zh-CN" sz="2400" b="0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CA" altLang="zh-CN" sz="2400" b="0" i="1" smtClean="0">
                        <a:latin typeface="Cambria Math" panose="02040503050406030204" pitchFamily="18" charset="0"/>
                      </a:rPr>
                      <m:t>𝑧</m:t>
                    </m:r>
                    <m:r>
                      <a:rPr lang="en-CA" altLang="zh-CN" sz="2400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zh-CN" altLang="en-US" sz="24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为符号函数</a:t>
                </a:r>
              </a:p>
            </p:txBody>
          </p:sp>
        </mc:Choice>
        <mc:Fallback xmlns="">
          <p:sp>
            <p:nvSpPr>
              <p:cNvPr id="8" name="文本框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4242" y="741656"/>
                <a:ext cx="6091290" cy="5826980"/>
              </a:xfrm>
              <a:prstGeom prst="rect">
                <a:avLst/>
              </a:prstGeom>
              <a:blipFill>
                <a:blip r:embed="rId3"/>
                <a:stretch>
                  <a:fillRect l="-1301" b="-1464"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37" name="文本框 36">
                <a:extLst>
                  <a:ext uri="{FF2B5EF4-FFF2-40B4-BE49-F238E27FC236}">
                    <a16:creationId xmlns:a16="http://schemas.microsoft.com/office/drawing/2014/main" id="{DF512FFB-ABC3-40B4-B2A3-B294E70683F1}"/>
                  </a:ext>
                </a:extLst>
              </p:cNvPr>
              <p:cNvSpPr txBox="1"/>
              <p:nvPr/>
            </p:nvSpPr>
            <p:spPr>
              <a:xfrm>
                <a:off x="6848060" y="5254151"/>
                <a:ext cx="3867488" cy="1074910"/>
              </a:xfrm>
              <a:prstGeom prst="rect">
                <a:avLst/>
              </a:prstGeom>
              <a:noFill/>
              <a:ln>
                <a:solidFill>
                  <a:schemeClr val="bg1"/>
                </a:solidFill>
              </a:ln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n-CA" altLang="zh-CN" sz="2000" smtClean="0">
                          <a:latin typeface="Cambria Math" panose="02040503050406030204" pitchFamily="18" charset="0"/>
                          <a:ea typeface="Microsoft YaHei" panose="020B0503020204020204" pitchFamily="34" charset="-122"/>
                        </a:rPr>
                        <m:t>sgn</m:t>
                      </m:r>
                      <m:r>
                        <a:rPr lang="en-CA" altLang="zh-CN" sz="2000" smtClean="0">
                          <a:latin typeface="Cambria Math" panose="02040503050406030204" pitchFamily="18" charset="0"/>
                          <a:ea typeface="Microsoft YaHei" panose="020B0503020204020204" pitchFamily="34" charset="-122"/>
                        </a:rPr>
                        <m:t>(</m:t>
                      </m:r>
                      <m:r>
                        <a:rPr lang="en-CA" altLang="zh-CN" sz="2000" i="1" smtClean="0">
                          <a:latin typeface="Cambria Math" panose="02040503050406030204" pitchFamily="18" charset="0"/>
                          <a:ea typeface="Microsoft YaHei" panose="020B0503020204020204" pitchFamily="34" charset="-122"/>
                        </a:rPr>
                        <m:t>𝑧</m:t>
                      </m:r>
                      <m:r>
                        <a:rPr lang="en-CA" altLang="zh-CN" sz="2000" smtClean="0">
                          <a:latin typeface="Cambria Math" panose="02040503050406030204" pitchFamily="18" charset="0"/>
                          <a:ea typeface="Microsoft YaHei" panose="020B0503020204020204" pitchFamily="34" charset="-122"/>
                        </a:rPr>
                        <m:t>)</m:t>
                      </m:r>
                      <m:r>
                        <a:rPr lang="en-US" altLang="zh-CN" sz="2000" i="1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{"/>
                          <m:endChr m:val=""/>
                          <m:ctrlPr>
                            <a:rPr lang="en-US" altLang="zh-CN" sz="2000" i="1" dirty="0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2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altLang="zh-CN" sz="2000" i="1" dirty="0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m:rPr>
                                    <m:brk m:alnAt="7"/>
                                  </m:rPr>
                                  <a:rPr lang="en-US" altLang="zh-CN" sz="2000" b="0" i="1" dirty="0" smtClean="0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  <m:e>
                                <m:r>
                                  <a:rPr lang="zh-CN" altLang="en-US" sz="2000" i="1" dirty="0">
                                    <a:latin typeface="Cambria Math" panose="02040503050406030204" pitchFamily="18" charset="0"/>
                                  </a:rPr>
                                  <m:t>如果</m:t>
                                </m:r>
                                <m:r>
                                  <a:rPr lang="en-CA" altLang="zh-CN" sz="2000" i="1" smtClean="0">
                                    <a:latin typeface="Cambria Math" panose="02040503050406030204" pitchFamily="18" charset="0"/>
                                    <a:ea typeface="Microsoft YaHei" panose="020B0503020204020204" pitchFamily="34" charset="-122"/>
                                  </a:rPr>
                                  <m:t>𝑧</m:t>
                                </m:r>
                                <m:r>
                                  <a:rPr lang="en-US" altLang="zh-CN" sz="2000" i="1">
                                    <a:latin typeface="Cambria Math" panose="02040503050406030204" pitchFamily="18" charset="0"/>
                                    <a:ea typeface="Microsoft YaHei" panose="020B0503020204020204" pitchFamily="34" charset="-122"/>
                                  </a:rPr>
                                  <m:t>&gt;</m:t>
                                </m:r>
                                <m:r>
                                  <a:rPr lang="en-US" altLang="zh-CN" sz="2000" b="0" i="1" smtClean="0">
                                    <a:latin typeface="Cambria Math" panose="02040503050406030204" pitchFamily="18" charset="0"/>
                                    <a:ea typeface="Microsoft YaHei" panose="020B0503020204020204" pitchFamily="34" charset="-122"/>
                                  </a:rPr>
                                  <m:t>0</m:t>
                                </m:r>
                              </m:e>
                            </m:mr>
                            <m:mr>
                              <m:e/>
                              <m:e/>
                            </m:mr>
                            <m:mr>
                              <m:e>
                                <m:r>
                                  <a:rPr lang="en-US" altLang="zh-CN" sz="2000" i="1">
                                    <a:latin typeface="Cambria Math" panose="02040503050406030204" pitchFamily="18" charset="0"/>
                                    <a:ea typeface="Microsoft YaHei" panose="020B0503020204020204" pitchFamily="34" charset="-122"/>
                                  </a:rPr>
                                  <m:t>−</m:t>
                                </m:r>
                                <m:r>
                                  <a:rPr lang="en-CA" altLang="zh-CN" sz="2000" b="0" i="1" smtClean="0">
                                    <a:latin typeface="Cambria Math" panose="02040503050406030204" pitchFamily="18" charset="0"/>
                                    <a:ea typeface="Microsoft YaHei" panose="020B0503020204020204" pitchFamily="34" charset="-122"/>
                                  </a:rPr>
                                  <m:t>1</m:t>
                                </m:r>
                              </m:e>
                              <m:e>
                                <m:r>
                                  <a:rPr lang="zh-CN" altLang="en-US" sz="2000" i="1" dirty="0">
                                    <a:latin typeface="Cambria Math" panose="02040503050406030204" pitchFamily="18" charset="0"/>
                                  </a:rPr>
                                  <m:t>如果</m:t>
                                </m:r>
                                <m:r>
                                  <m:rPr>
                                    <m:sty m:val="p"/>
                                  </m:rPr>
                                  <a:rPr lang="en-US" altLang="zh-CN" sz="2000" i="1" dirty="0">
                                    <a:latin typeface="Cambria Math" panose="02040503050406030204" pitchFamily="18" charset="0"/>
                                  </a:rPr>
                                  <m:t>z</m:t>
                                </m:r>
                                <m:r>
                                  <a:rPr lang="en-US" altLang="zh-CN" sz="20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≤</m:t>
                                </m:r>
                                <m:r>
                                  <a:rPr lang="en-US" altLang="zh-CN" sz="2000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CA" sz="2000" dirty="0"/>
              </a:p>
            </p:txBody>
          </p:sp>
        </mc:Choice>
        <mc:Fallback>
          <p:sp>
            <p:nvSpPr>
              <p:cNvPr id="37" name="文本框 36">
                <a:extLst>
                  <a:ext uri="{FF2B5EF4-FFF2-40B4-BE49-F238E27FC236}">
                    <a16:creationId xmlns:a16="http://schemas.microsoft.com/office/drawing/2014/main" id="{DF512FFB-ABC3-40B4-B2A3-B294E70683F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48060" y="5254151"/>
                <a:ext cx="3867488" cy="1074910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  <a:ln>
                <a:solidFill>
                  <a:schemeClr val="bg1"/>
                </a:solidFill>
              </a:ln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对话气泡: 圆角矩形 1">
            <a:extLst>
              <a:ext uri="{FF2B5EF4-FFF2-40B4-BE49-F238E27FC236}">
                <a16:creationId xmlns:a16="http://schemas.microsoft.com/office/drawing/2014/main" id="{7F0C5A43-342F-4153-AF04-B7EA4CF99CA4}"/>
              </a:ext>
            </a:extLst>
          </p:cNvPr>
          <p:cNvSpPr/>
          <p:nvPr/>
        </p:nvSpPr>
        <p:spPr>
          <a:xfrm>
            <a:off x="4400402" y="4791705"/>
            <a:ext cx="2238986" cy="522577"/>
          </a:xfrm>
          <a:prstGeom prst="wedgeRoundRectCallout">
            <a:avLst>
              <a:gd name="adj1" fmla="val -60829"/>
              <a:gd name="adj2" fmla="val -43172"/>
              <a:gd name="adj3" fmla="val 16667"/>
            </a:avLst>
          </a:prstGeom>
          <a:solidFill>
            <a:srgbClr val="FFFF94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000" dirty="0">
                <a:solidFill>
                  <a:schemeClr val="tx1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一般称</a:t>
            </a:r>
            <a:r>
              <a:rPr lang="en-CA" altLang="zh-CN" sz="2000" dirty="0">
                <a:solidFill>
                  <a:schemeClr val="tx1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z</a:t>
            </a:r>
            <a:r>
              <a:rPr lang="zh-CN" altLang="en-US" sz="2000" dirty="0">
                <a:solidFill>
                  <a:schemeClr val="tx1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为净输入</a:t>
            </a:r>
            <a:endParaRPr lang="en-CA" sz="2000" dirty="0">
              <a:solidFill>
                <a:schemeClr val="tx1"/>
              </a:solidFill>
              <a:latin typeface="华文楷体" panose="02010600040101010101" pitchFamily="2" charset="-122"/>
              <a:ea typeface="华文楷体" panose="02010600040101010101" pitchFamily="2" charset="-122"/>
            </a:endParaRPr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BB42EA0D-60DA-4DA6-9B7B-D3267062DC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vert="horz" lIns="91440" tIns="45720" rIns="91440" bIns="45720" rtlCol="0" anchor="ctr"/>
          <a:lstStyle/>
          <a:p>
            <a:fld id="{480129B1-A262-48CD-B261-35550DC5F028}" type="slidenum">
              <a:rPr lang="en-US" sz="2400" smtClean="0"/>
              <a:pPr/>
              <a:t>9</a:t>
            </a:fld>
            <a:endParaRPr lang="en-US" sz="2400" dirty="0"/>
          </a:p>
        </p:txBody>
      </p:sp>
      <p:cxnSp>
        <p:nvCxnSpPr>
          <p:cNvPr id="29" name="直接连接符 28">
            <a:extLst>
              <a:ext uri="{FF2B5EF4-FFF2-40B4-BE49-F238E27FC236}">
                <a16:creationId xmlns:a16="http://schemas.microsoft.com/office/drawing/2014/main" id="{AA8A2192-B6C0-4215-A3AC-97B835A51EA7}"/>
              </a:ext>
            </a:extLst>
          </p:cNvPr>
          <p:cNvCxnSpPr>
            <a:cxnSpLocks/>
          </p:cNvCxnSpPr>
          <p:nvPr/>
        </p:nvCxnSpPr>
        <p:spPr>
          <a:xfrm>
            <a:off x="0" y="695771"/>
            <a:ext cx="12192000" cy="0"/>
          </a:xfrm>
          <a:prstGeom prst="line">
            <a:avLst/>
          </a:prstGeom>
          <a:ln w="50800">
            <a:gradFill flip="none" rotWithShape="1">
              <a:gsLst>
                <a:gs pos="0">
                  <a:srgbClr val="0000FF"/>
                </a:gs>
                <a:gs pos="100000">
                  <a:srgbClr val="A5D0FF"/>
                </a:gs>
              </a:gsLst>
              <a:lin ang="0" scaled="0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文本框 29">
            <a:extLst>
              <a:ext uri="{FF2B5EF4-FFF2-40B4-BE49-F238E27FC236}">
                <a16:creationId xmlns:a16="http://schemas.microsoft.com/office/drawing/2014/main" id="{5A9D44F5-1492-4702-8447-9A8159093DC5}"/>
              </a:ext>
            </a:extLst>
          </p:cNvPr>
          <p:cNvSpPr txBox="1"/>
          <p:nvPr/>
        </p:nvSpPr>
        <p:spPr>
          <a:xfrm>
            <a:off x="359911" y="65112"/>
            <a:ext cx="761358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b="1" dirty="0">
                <a:solidFill>
                  <a:srgbClr val="0A05D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2. </a:t>
            </a:r>
            <a:r>
              <a:rPr lang="zh-CN" altLang="en-US" sz="3200" b="1" dirty="0">
                <a:solidFill>
                  <a:srgbClr val="0A05D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感知机数学模型</a:t>
            </a:r>
            <a:endParaRPr lang="en-US" altLang="zh-CN" sz="3200" b="1" dirty="0">
              <a:solidFill>
                <a:srgbClr val="0A05D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31" name="组合 30">
            <a:extLst>
              <a:ext uri="{FF2B5EF4-FFF2-40B4-BE49-F238E27FC236}">
                <a16:creationId xmlns:a16="http://schemas.microsoft.com/office/drawing/2014/main" id="{2BC72C4D-8724-4BFE-A66B-0984FADF8D9C}"/>
              </a:ext>
            </a:extLst>
          </p:cNvPr>
          <p:cNvGrpSpPr/>
          <p:nvPr/>
        </p:nvGrpSpPr>
        <p:grpSpPr>
          <a:xfrm>
            <a:off x="7063669" y="900427"/>
            <a:ext cx="4692252" cy="3408380"/>
            <a:chOff x="7063669" y="900427"/>
            <a:chExt cx="4692252" cy="3408380"/>
          </a:xfrm>
        </p:grpSpPr>
        <p:grpSp>
          <p:nvGrpSpPr>
            <p:cNvPr id="32" name="组合 31">
              <a:extLst>
                <a:ext uri="{FF2B5EF4-FFF2-40B4-BE49-F238E27FC236}">
                  <a16:creationId xmlns:a16="http://schemas.microsoft.com/office/drawing/2014/main" id="{F0200A97-8668-471F-95EA-263A02DD6C6E}"/>
                </a:ext>
              </a:extLst>
            </p:cNvPr>
            <p:cNvGrpSpPr/>
            <p:nvPr/>
          </p:nvGrpSpPr>
          <p:grpSpPr>
            <a:xfrm>
              <a:off x="7063669" y="900427"/>
              <a:ext cx="4692252" cy="3408380"/>
              <a:chOff x="6924523" y="1029634"/>
              <a:chExt cx="4692252" cy="3408380"/>
            </a:xfrm>
          </p:grpSpPr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34" name="椭圆 33">
                    <a:extLst>
                      <a:ext uri="{FF2B5EF4-FFF2-40B4-BE49-F238E27FC236}">
                        <a16:creationId xmlns:a16="http://schemas.microsoft.com/office/drawing/2014/main" id="{B41F519F-9DB5-47C1-B312-EDCD139D5118}"/>
                      </a:ext>
                    </a:extLst>
                  </p:cNvPr>
                  <p:cNvSpPr/>
                  <p:nvPr/>
                </p:nvSpPr>
                <p:spPr>
                  <a:xfrm>
                    <a:off x="6924523" y="1029634"/>
                    <a:ext cx="767938" cy="764492"/>
                  </a:xfrm>
                  <a:prstGeom prst="ellipse">
                    <a:avLst/>
                  </a:prstGeom>
                  <a:solidFill>
                    <a:srgbClr val="A8EFC6"/>
                  </a:solidFill>
                  <a:ln w="28575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14:m>
                      <m:oMathPara xmlns:m="http://schemas.openxmlformats.org/officeDocument/2006/math">
                        <m:oMathParaPr>
                          <m:jc m:val="center"/>
                        </m:oMathParaPr>
                        <m:oMath xmlns:m="http://schemas.openxmlformats.org/officeDocument/2006/math">
                          <m:sSub>
                            <m:sSubPr>
                              <m:ctrlPr>
                                <a:rPr lang="en-US" altLang="zh-CN" sz="240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altLang="zh-CN" sz="24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altLang="zh-CN" sz="24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</m:oMath>
                      </m:oMathPara>
                    </a14:m>
                    <a:endParaRPr lang="zh-CN" altLang="en-US" sz="2400" dirty="0">
                      <a:solidFill>
                        <a:schemeClr val="tx1"/>
                      </a:solidFill>
                    </a:endParaRPr>
                  </a:p>
                </p:txBody>
              </p:sp>
            </mc:Choice>
            <mc:Fallback xmlns="">
              <p:sp>
                <p:nvSpPr>
                  <p:cNvPr id="29" name="椭圆 28">
                    <a:extLst>
                      <a:ext uri="{FF2B5EF4-FFF2-40B4-BE49-F238E27FC236}">
                        <a16:creationId xmlns:a16="http://schemas.microsoft.com/office/drawing/2014/main" id="{BA4875AB-07FB-4F3C-B265-4B2DD8C979F7}"/>
                      </a:ext>
                    </a:extLst>
                  </p:cNvPr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6924523" y="1029634"/>
                    <a:ext cx="767938" cy="764492"/>
                  </a:xfrm>
                  <a:prstGeom prst="ellipse">
                    <a:avLst/>
                  </a:prstGeom>
                  <a:blipFill>
                    <a:blip r:embed="rId6"/>
                    <a:stretch>
                      <a:fillRect/>
                    </a:stretch>
                  </a:blipFill>
                  <a:ln w="28575">
                    <a:solidFill>
                      <a:schemeClr val="tx1"/>
                    </a:solidFill>
                  </a:ln>
                </p:spPr>
                <p:txBody>
                  <a:bodyPr/>
                  <a:lstStyle/>
                  <a:p>
                    <a:r>
                      <a:rPr lang="en-CA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35" name="椭圆 34">
                    <a:extLst>
                      <a:ext uri="{FF2B5EF4-FFF2-40B4-BE49-F238E27FC236}">
                        <a16:creationId xmlns:a16="http://schemas.microsoft.com/office/drawing/2014/main" id="{152249C8-CAF6-4B46-9C01-0BE34CD2BA32}"/>
                      </a:ext>
                    </a:extLst>
                  </p:cNvPr>
                  <p:cNvSpPr/>
                  <p:nvPr/>
                </p:nvSpPr>
                <p:spPr>
                  <a:xfrm>
                    <a:off x="6924523" y="3673522"/>
                    <a:ext cx="767938" cy="764492"/>
                  </a:xfrm>
                  <a:prstGeom prst="ellipse">
                    <a:avLst/>
                  </a:prstGeom>
                  <a:solidFill>
                    <a:srgbClr val="A8EFC6"/>
                  </a:solidFill>
                  <a:ln w="28575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14:m>
                      <m:oMathPara xmlns:m="http://schemas.openxmlformats.org/officeDocument/2006/math">
                        <m:oMathParaPr>
                          <m:jc m:val="center"/>
                        </m:oMathParaPr>
                        <m:oMath xmlns:m="http://schemas.openxmlformats.org/officeDocument/2006/math">
                          <m:sSub>
                            <m:sSubPr>
                              <m:ctrlPr>
                                <a:rPr lang="en-US" altLang="zh-CN" sz="240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altLang="zh-CN" sz="24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altLang="zh-CN" sz="24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𝑚</m:t>
                              </m:r>
                            </m:sub>
                          </m:sSub>
                        </m:oMath>
                      </m:oMathPara>
                    </a14:m>
                    <a:endParaRPr lang="zh-CN" altLang="en-US" sz="2400" dirty="0">
                      <a:solidFill>
                        <a:schemeClr val="tx1"/>
                      </a:solidFill>
                    </a:endParaRPr>
                  </a:p>
                </p:txBody>
              </p:sp>
            </mc:Choice>
            <mc:Fallback xmlns="">
              <p:sp>
                <p:nvSpPr>
                  <p:cNvPr id="32" name="椭圆 31">
                    <a:extLst>
                      <a:ext uri="{FF2B5EF4-FFF2-40B4-BE49-F238E27FC236}">
                        <a16:creationId xmlns:a16="http://schemas.microsoft.com/office/drawing/2014/main" id="{8A79C447-9E64-4714-926E-4082E3F94148}"/>
                      </a:ext>
                    </a:extLst>
                  </p:cNvPr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6924523" y="3673522"/>
                    <a:ext cx="767938" cy="764492"/>
                  </a:xfrm>
                  <a:prstGeom prst="ellipse">
                    <a:avLst/>
                  </a:prstGeom>
                  <a:blipFill>
                    <a:blip r:embed="rId7"/>
                    <a:stretch>
                      <a:fillRect/>
                    </a:stretch>
                  </a:blipFill>
                  <a:ln w="28575">
                    <a:solidFill>
                      <a:schemeClr val="tx1"/>
                    </a:solidFill>
                  </a:ln>
                </p:spPr>
                <p:txBody>
                  <a:bodyPr/>
                  <a:lstStyle/>
                  <a:p>
                    <a:r>
                      <a:rPr lang="en-CA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36" name="椭圆 35">
                    <a:extLst>
                      <a:ext uri="{FF2B5EF4-FFF2-40B4-BE49-F238E27FC236}">
                        <a16:creationId xmlns:a16="http://schemas.microsoft.com/office/drawing/2014/main" id="{B7B7380E-5B1A-48E5-92CD-22F632DA78F4}"/>
                      </a:ext>
                    </a:extLst>
                  </p:cNvPr>
                  <p:cNvSpPr/>
                  <p:nvPr/>
                </p:nvSpPr>
                <p:spPr>
                  <a:xfrm>
                    <a:off x="10848837" y="2392898"/>
                    <a:ext cx="767938" cy="764492"/>
                  </a:xfrm>
                  <a:prstGeom prst="ellipse">
                    <a:avLst/>
                  </a:prstGeom>
                  <a:solidFill>
                    <a:srgbClr val="A8EFC6"/>
                  </a:solidFill>
                  <a:ln w="28575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14:m>
                      <m:oMathPara xmlns:m="http://schemas.openxmlformats.org/officeDocument/2006/math">
                        <m:oMathParaPr>
                          <m:jc m:val="center"/>
                        </m:oMathParaPr>
                        <m:oMath xmlns:m="http://schemas.openxmlformats.org/officeDocument/2006/math">
                          <m:acc>
                            <m:accPr>
                              <m:chr m:val="̂"/>
                              <m:ctrlPr>
                                <a:rPr lang="zh-CN" altLang="en-US" sz="240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altLang="zh-CN" sz="24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</m:e>
                          </m:acc>
                        </m:oMath>
                      </m:oMathPara>
                    </a14:m>
                    <a:endParaRPr lang="zh-CN" altLang="en-US" sz="2400" dirty="0">
                      <a:solidFill>
                        <a:schemeClr val="tx1"/>
                      </a:solidFill>
                    </a:endParaRPr>
                  </a:p>
                </p:txBody>
              </p:sp>
            </mc:Choice>
            <mc:Fallback xmlns="">
              <p:sp>
                <p:nvSpPr>
                  <p:cNvPr id="36" name="椭圆 35">
                    <a:extLst>
                      <a:ext uri="{FF2B5EF4-FFF2-40B4-BE49-F238E27FC236}">
                        <a16:creationId xmlns:a16="http://schemas.microsoft.com/office/drawing/2014/main" id="{B7B7380E-5B1A-48E5-92CD-22F632DA78F4}"/>
                      </a:ext>
                    </a:extLst>
                  </p:cNvPr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10848837" y="2392898"/>
                    <a:ext cx="767938" cy="764492"/>
                  </a:xfrm>
                  <a:prstGeom prst="ellipse">
                    <a:avLst/>
                  </a:prstGeom>
                  <a:blipFill>
                    <a:blip r:embed="rId8"/>
                    <a:stretch>
                      <a:fillRect/>
                    </a:stretch>
                  </a:blipFill>
                  <a:ln w="28575">
                    <a:solidFill>
                      <a:schemeClr val="tx1"/>
                    </a:solidFill>
                  </a:ln>
                </p:spPr>
                <p:txBody>
                  <a:bodyPr/>
                  <a:lstStyle/>
                  <a:p>
                    <a:r>
                      <a:rPr lang="en-CA">
                        <a:noFill/>
                      </a:rPr>
                      <a:t> </a:t>
                    </a:r>
                  </a:p>
                </p:txBody>
              </p:sp>
            </mc:Fallback>
          </mc:AlternateContent>
          <p:cxnSp>
            <p:nvCxnSpPr>
              <p:cNvPr id="59" name="直接箭头连接符 58">
                <a:extLst>
                  <a:ext uri="{FF2B5EF4-FFF2-40B4-BE49-F238E27FC236}">
                    <a16:creationId xmlns:a16="http://schemas.microsoft.com/office/drawing/2014/main" id="{77D0ECDC-A464-4E50-B05B-DD107D01C695}"/>
                  </a:ext>
                </a:extLst>
              </p:cNvPr>
              <p:cNvCxnSpPr>
                <a:cxnSpLocks/>
                <a:endCxn id="65" idx="1"/>
              </p:cNvCxnSpPr>
              <p:nvPr/>
            </p:nvCxnSpPr>
            <p:spPr>
              <a:xfrm>
                <a:off x="7649710" y="1600926"/>
                <a:ext cx="923575" cy="926377"/>
              </a:xfrm>
              <a:prstGeom prst="straightConnector1">
                <a:avLst/>
              </a:prstGeom>
              <a:ln w="28575">
                <a:solidFill>
                  <a:srgbClr val="002060"/>
                </a:solidFill>
                <a:tailEnd type="triangle" w="lg" len="lg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0" name="直接箭头连接符 59">
                <a:extLst>
                  <a:ext uri="{FF2B5EF4-FFF2-40B4-BE49-F238E27FC236}">
                    <a16:creationId xmlns:a16="http://schemas.microsoft.com/office/drawing/2014/main" id="{E6880982-2A84-4530-95C2-0C3C915437D4}"/>
                  </a:ext>
                </a:extLst>
              </p:cNvPr>
              <p:cNvCxnSpPr>
                <a:cxnSpLocks/>
                <a:endCxn id="65" idx="2"/>
              </p:cNvCxnSpPr>
              <p:nvPr/>
            </p:nvCxnSpPr>
            <p:spPr>
              <a:xfrm>
                <a:off x="7692461" y="2415008"/>
                <a:ext cx="768529" cy="383400"/>
              </a:xfrm>
              <a:prstGeom prst="straightConnector1">
                <a:avLst/>
              </a:prstGeom>
              <a:ln w="28575">
                <a:solidFill>
                  <a:srgbClr val="002060"/>
                </a:solidFill>
                <a:tailEnd type="triangle" w="lg" len="lg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1" name="直接箭头连接符 60">
                <a:extLst>
                  <a:ext uri="{FF2B5EF4-FFF2-40B4-BE49-F238E27FC236}">
                    <a16:creationId xmlns:a16="http://schemas.microsoft.com/office/drawing/2014/main" id="{350DE1E0-0A6F-4A7E-8B95-81733CFFE41C}"/>
                  </a:ext>
                </a:extLst>
              </p:cNvPr>
              <p:cNvCxnSpPr>
                <a:cxnSpLocks/>
                <a:endCxn id="65" idx="3"/>
              </p:cNvCxnSpPr>
              <p:nvPr/>
            </p:nvCxnSpPr>
            <p:spPr>
              <a:xfrm flipV="1">
                <a:off x="7692461" y="3069513"/>
                <a:ext cx="880824" cy="806748"/>
              </a:xfrm>
              <a:prstGeom prst="straightConnector1">
                <a:avLst/>
              </a:prstGeom>
              <a:ln w="28575">
                <a:solidFill>
                  <a:srgbClr val="002060"/>
                </a:solidFill>
                <a:tailEnd type="triangle" w="lg" len="lg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2" name="直接箭头连接符 61">
                <a:extLst>
                  <a:ext uri="{FF2B5EF4-FFF2-40B4-BE49-F238E27FC236}">
                    <a16:creationId xmlns:a16="http://schemas.microsoft.com/office/drawing/2014/main" id="{36C8023A-6AE6-4678-B374-ED0879E2FDDD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9239761" y="2797254"/>
                <a:ext cx="418418" cy="0"/>
              </a:xfrm>
              <a:prstGeom prst="straightConnector1">
                <a:avLst/>
              </a:prstGeom>
              <a:ln w="28575">
                <a:solidFill>
                  <a:srgbClr val="002060"/>
                </a:solidFill>
                <a:tailEnd type="triangle" w="lg" len="lg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63" name="椭圆 62">
                    <a:extLst>
                      <a:ext uri="{FF2B5EF4-FFF2-40B4-BE49-F238E27FC236}">
                        <a16:creationId xmlns:a16="http://schemas.microsoft.com/office/drawing/2014/main" id="{AF678D8D-8581-46F3-BC17-3C0C8384CF44}"/>
                      </a:ext>
                    </a:extLst>
                  </p:cNvPr>
                  <p:cNvSpPr/>
                  <p:nvPr/>
                </p:nvSpPr>
                <p:spPr>
                  <a:xfrm>
                    <a:off x="6924523" y="1910930"/>
                    <a:ext cx="767938" cy="764492"/>
                  </a:xfrm>
                  <a:prstGeom prst="ellipse">
                    <a:avLst/>
                  </a:prstGeom>
                  <a:solidFill>
                    <a:srgbClr val="A8EFC6"/>
                  </a:solidFill>
                  <a:ln w="28575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14:m>
                      <m:oMathPara xmlns:m="http://schemas.openxmlformats.org/officeDocument/2006/math">
                        <m:oMathParaPr>
                          <m:jc m:val="center"/>
                        </m:oMathParaPr>
                        <m:oMath xmlns:m="http://schemas.openxmlformats.org/officeDocument/2006/math">
                          <m:sSub>
                            <m:sSubPr>
                              <m:ctrlPr>
                                <a:rPr lang="en-US" altLang="zh-CN" sz="240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altLang="zh-CN" sz="24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altLang="zh-CN" sz="24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</m:oMath>
                      </m:oMathPara>
                    </a14:m>
                    <a:endParaRPr lang="zh-CN" altLang="en-US" sz="2400" dirty="0">
                      <a:solidFill>
                        <a:schemeClr val="tx1"/>
                      </a:solidFill>
                    </a:endParaRPr>
                  </a:p>
                </p:txBody>
              </p:sp>
            </mc:Choice>
            <mc:Fallback xmlns="">
              <p:sp>
                <p:nvSpPr>
                  <p:cNvPr id="46" name="椭圆 45">
                    <a:extLst>
                      <a:ext uri="{FF2B5EF4-FFF2-40B4-BE49-F238E27FC236}">
                        <a16:creationId xmlns:a16="http://schemas.microsoft.com/office/drawing/2014/main" id="{D3065680-E72A-4B9D-AAB6-C71FB5107E12}"/>
                      </a:ext>
                    </a:extLst>
                  </p:cNvPr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6924523" y="1910930"/>
                    <a:ext cx="767938" cy="764492"/>
                  </a:xfrm>
                  <a:prstGeom prst="ellipse">
                    <a:avLst/>
                  </a:prstGeom>
                  <a:blipFill>
                    <a:blip r:embed="rId9"/>
                    <a:stretch>
                      <a:fillRect/>
                    </a:stretch>
                  </a:blipFill>
                  <a:ln w="28575">
                    <a:solidFill>
                      <a:schemeClr val="tx1"/>
                    </a:solidFill>
                  </a:ln>
                </p:spPr>
                <p:txBody>
                  <a:bodyPr/>
                  <a:lstStyle/>
                  <a:p>
                    <a:r>
                      <a:rPr lang="en-CA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64" name="文本框 63">
                    <a:extLst>
                      <a:ext uri="{FF2B5EF4-FFF2-40B4-BE49-F238E27FC236}">
                        <a16:creationId xmlns:a16="http://schemas.microsoft.com/office/drawing/2014/main" id="{8765B81E-7D8C-4AAB-B97E-4FF27D757B4B}"/>
                      </a:ext>
                    </a:extLst>
                  </p:cNvPr>
                  <p:cNvSpPr txBox="1"/>
                  <p:nvPr/>
                </p:nvSpPr>
                <p:spPr>
                  <a:xfrm>
                    <a:off x="7257138" y="3024487"/>
                    <a:ext cx="162896" cy="360247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zh-CN" altLang="en-US" sz="2800" i="1" smtClean="0">
                              <a:latin typeface="Cambria Math" panose="02040503050406030204" pitchFamily="18" charset="0"/>
                            </a:rPr>
                            <m:t>⋮</m:t>
                          </m:r>
                        </m:oMath>
                      </m:oMathPara>
                    </a14:m>
                    <a:endParaRPr lang="zh-CN" altLang="en-US" sz="2800" dirty="0"/>
                  </a:p>
                </p:txBody>
              </p:sp>
            </mc:Choice>
            <mc:Fallback xmlns="">
              <p:sp>
                <p:nvSpPr>
                  <p:cNvPr id="3" name="文本框 2">
                    <a:extLst>
                      <a:ext uri="{FF2B5EF4-FFF2-40B4-BE49-F238E27FC236}">
                        <a16:creationId xmlns:a16="http://schemas.microsoft.com/office/drawing/2014/main" id="{43E0CDA1-0EDC-482C-83A9-6AFA3BCC3BD9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7257138" y="3024487"/>
                    <a:ext cx="162896" cy="360247"/>
                  </a:xfrm>
                  <a:prstGeom prst="rect">
                    <a:avLst/>
                  </a:prstGeom>
                  <a:blipFill>
                    <a:blip r:embed="rId10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en-CA">
                        <a:noFill/>
                      </a:rPr>
                      <a:t> </a:t>
                    </a:r>
                  </a:p>
                </p:txBody>
              </p:sp>
            </mc:Fallback>
          </mc:AlternateContent>
          <p:sp>
            <p:nvSpPr>
              <p:cNvPr id="65" name="椭圆 64">
                <a:extLst>
                  <a:ext uri="{FF2B5EF4-FFF2-40B4-BE49-F238E27FC236}">
                    <a16:creationId xmlns:a16="http://schemas.microsoft.com/office/drawing/2014/main" id="{E4A3DD07-41DB-48F2-8E10-B5D6A96EAF02}"/>
                  </a:ext>
                </a:extLst>
              </p:cNvPr>
              <p:cNvSpPr/>
              <p:nvPr/>
            </p:nvSpPr>
            <p:spPr>
              <a:xfrm>
                <a:off x="8460990" y="2415008"/>
                <a:ext cx="766800" cy="766800"/>
              </a:xfrm>
              <a:prstGeom prst="ellipse">
                <a:avLst/>
              </a:prstGeom>
              <a:solidFill>
                <a:srgbClr val="A8EFC6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400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66" name="椭圆 65">
                <a:extLst>
                  <a:ext uri="{FF2B5EF4-FFF2-40B4-BE49-F238E27FC236}">
                    <a16:creationId xmlns:a16="http://schemas.microsoft.com/office/drawing/2014/main" id="{A8462600-B2B7-4CF9-AB0B-595E927D3EFF}"/>
                  </a:ext>
                </a:extLst>
              </p:cNvPr>
              <p:cNvSpPr/>
              <p:nvPr/>
            </p:nvSpPr>
            <p:spPr>
              <a:xfrm>
                <a:off x="9660330" y="2392898"/>
                <a:ext cx="767938" cy="766800"/>
              </a:xfrm>
              <a:prstGeom prst="ellipse">
                <a:avLst/>
              </a:prstGeom>
              <a:solidFill>
                <a:srgbClr val="A8EFC6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solidFill>
                    <a:schemeClr val="tx1"/>
                  </a:solidFill>
                </a:endParaRPr>
              </a:p>
            </p:txBody>
          </p:sp>
          <p:cxnSp>
            <p:nvCxnSpPr>
              <p:cNvPr id="67" name="连接符: 肘形 66">
                <a:extLst>
                  <a:ext uri="{FF2B5EF4-FFF2-40B4-BE49-F238E27FC236}">
                    <a16:creationId xmlns:a16="http://schemas.microsoft.com/office/drawing/2014/main" id="{2430B38D-48DE-47A8-939B-868DBB2C9FE7}"/>
                  </a:ext>
                </a:extLst>
              </p:cNvPr>
              <p:cNvCxnSpPr>
                <a:cxnSpLocks/>
              </p:cNvCxnSpPr>
              <p:nvPr/>
            </p:nvCxnSpPr>
            <p:spPr>
              <a:xfrm rot="10800000" flipV="1">
                <a:off x="9784750" y="2561355"/>
                <a:ext cx="445897" cy="377687"/>
              </a:xfrm>
              <a:prstGeom prst="bentConnector3">
                <a:avLst>
                  <a:gd name="adj1" fmla="val 42593"/>
                </a:avLst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8" name="直接箭头连接符 67">
                <a:extLst>
                  <a:ext uri="{FF2B5EF4-FFF2-40B4-BE49-F238E27FC236}">
                    <a16:creationId xmlns:a16="http://schemas.microsoft.com/office/drawing/2014/main" id="{C6DD116E-2962-4D59-9000-5B6A996E33E1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0430419" y="2783444"/>
                <a:ext cx="418418" cy="0"/>
              </a:xfrm>
              <a:prstGeom prst="straightConnector1">
                <a:avLst/>
              </a:prstGeom>
              <a:ln w="28575">
                <a:solidFill>
                  <a:srgbClr val="002060"/>
                </a:solidFill>
                <a:tailEnd type="triangle" w="lg" len="lg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69" name="矩形 68">
                    <a:extLst>
                      <a:ext uri="{FF2B5EF4-FFF2-40B4-BE49-F238E27FC236}">
                        <a16:creationId xmlns:a16="http://schemas.microsoft.com/office/drawing/2014/main" id="{0E914C4D-BDD6-427B-AC9A-B08F824BBD71}"/>
                      </a:ext>
                    </a:extLst>
                  </p:cNvPr>
                  <p:cNvSpPr/>
                  <p:nvPr/>
                </p:nvSpPr>
                <p:spPr>
                  <a:xfrm>
                    <a:off x="8005970" y="1728841"/>
                    <a:ext cx="542007" cy="400110"/>
                  </a:xfrm>
                  <a:prstGeom prst="rect">
                    <a:avLst/>
                  </a:prstGeom>
                </p:spPr>
                <p:txBody>
                  <a:bodyPr wrap="none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sSub>
                            <m:sSubPr>
                              <m:ctrlPr>
                                <a:rPr lang="en-US" altLang="zh-CN" sz="200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zh-CN" altLang="en-US" sz="2000" i="1">
                                  <a:latin typeface="Cambria Math" panose="02040503050406030204" pitchFamily="18" charset="0"/>
                                </a:rPr>
                                <m:t>𝜔</m:t>
                              </m:r>
                            </m:e>
                            <m:sub>
                              <m:r>
                                <a:rPr lang="en-CA" altLang="zh-CN" sz="2000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</m:oMath>
                      </m:oMathPara>
                    </a14:m>
                    <a:endParaRPr lang="en-CA" sz="2000" dirty="0"/>
                  </a:p>
                </p:txBody>
              </p:sp>
            </mc:Choice>
            <mc:Fallback xmlns="">
              <p:sp>
                <p:nvSpPr>
                  <p:cNvPr id="69" name="矩形 68">
                    <a:extLst>
                      <a:ext uri="{FF2B5EF4-FFF2-40B4-BE49-F238E27FC236}">
                        <a16:creationId xmlns:a16="http://schemas.microsoft.com/office/drawing/2014/main" id="{0E914C4D-BDD6-427B-AC9A-B08F824BBD71}"/>
                      </a:ext>
                    </a:extLst>
                  </p:cNvPr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8005970" y="1728841"/>
                    <a:ext cx="542007" cy="400110"/>
                  </a:xfrm>
                  <a:prstGeom prst="rect">
                    <a:avLst/>
                  </a:prstGeom>
                  <a:blipFill>
                    <a:blip r:embed="rId11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en-CA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70" name="矩形 69">
                    <a:extLst>
                      <a:ext uri="{FF2B5EF4-FFF2-40B4-BE49-F238E27FC236}">
                        <a16:creationId xmlns:a16="http://schemas.microsoft.com/office/drawing/2014/main" id="{9227C828-76E9-4DD0-A35A-139B06D779E5}"/>
                      </a:ext>
                    </a:extLst>
                  </p:cNvPr>
                  <p:cNvSpPr/>
                  <p:nvPr/>
                </p:nvSpPr>
                <p:spPr>
                  <a:xfrm>
                    <a:off x="7804621" y="2136135"/>
                    <a:ext cx="547971" cy="400110"/>
                  </a:xfrm>
                  <a:prstGeom prst="rect">
                    <a:avLst/>
                  </a:prstGeom>
                </p:spPr>
                <p:txBody>
                  <a:bodyPr wrap="none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sSub>
                            <m:sSubPr>
                              <m:ctrlPr>
                                <a:rPr lang="en-US" altLang="zh-CN" sz="200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zh-CN" altLang="en-US" sz="2000" i="1">
                                  <a:latin typeface="Cambria Math" panose="02040503050406030204" pitchFamily="18" charset="0"/>
                                </a:rPr>
                                <m:t>𝜔</m:t>
                              </m:r>
                            </m:e>
                            <m:sub>
                              <m:r>
                                <a:rPr lang="en-CA" altLang="zh-CN" sz="20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</m:oMath>
                      </m:oMathPara>
                    </a14:m>
                    <a:endParaRPr lang="en-CA" sz="2000" dirty="0"/>
                  </a:p>
                </p:txBody>
              </p:sp>
            </mc:Choice>
            <mc:Fallback xmlns="">
              <p:sp>
                <p:nvSpPr>
                  <p:cNvPr id="70" name="矩形 69">
                    <a:extLst>
                      <a:ext uri="{FF2B5EF4-FFF2-40B4-BE49-F238E27FC236}">
                        <a16:creationId xmlns:a16="http://schemas.microsoft.com/office/drawing/2014/main" id="{9227C828-76E9-4DD0-A35A-139B06D779E5}"/>
                      </a:ext>
                    </a:extLst>
                  </p:cNvPr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7804621" y="2136135"/>
                    <a:ext cx="547971" cy="400110"/>
                  </a:xfrm>
                  <a:prstGeom prst="rect">
                    <a:avLst/>
                  </a:prstGeom>
                  <a:blipFill>
                    <a:blip r:embed="rId12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en-CA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71" name="矩形 70">
                    <a:extLst>
                      <a:ext uri="{FF2B5EF4-FFF2-40B4-BE49-F238E27FC236}">
                        <a16:creationId xmlns:a16="http://schemas.microsoft.com/office/drawing/2014/main" id="{C0B79328-6254-4C1D-866F-3BEDBC3FD7D3}"/>
                      </a:ext>
                    </a:extLst>
                  </p:cNvPr>
                  <p:cNvSpPr/>
                  <p:nvPr/>
                </p:nvSpPr>
                <p:spPr>
                  <a:xfrm>
                    <a:off x="7980749" y="3385579"/>
                    <a:ext cx="606896" cy="400110"/>
                  </a:xfrm>
                  <a:prstGeom prst="rect">
                    <a:avLst/>
                  </a:prstGeom>
                </p:spPr>
                <p:txBody>
                  <a:bodyPr wrap="none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sSub>
                            <m:sSubPr>
                              <m:ctrlPr>
                                <a:rPr lang="en-US" altLang="zh-CN" sz="200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zh-CN" altLang="en-US" sz="2000" i="1">
                                  <a:latin typeface="Cambria Math" panose="02040503050406030204" pitchFamily="18" charset="0"/>
                                </a:rPr>
                                <m:t>𝜔</m:t>
                              </m:r>
                            </m:e>
                            <m:sub>
                              <m:r>
                                <a:rPr lang="en-CA" altLang="zh-CN" sz="2000" b="0" i="1" smtClean="0">
                                  <a:latin typeface="Cambria Math" panose="02040503050406030204" pitchFamily="18" charset="0"/>
                                </a:rPr>
                                <m:t>𝑚</m:t>
                              </m:r>
                            </m:sub>
                          </m:sSub>
                        </m:oMath>
                      </m:oMathPara>
                    </a14:m>
                    <a:endParaRPr lang="en-CA" sz="2000" dirty="0"/>
                  </a:p>
                </p:txBody>
              </p:sp>
            </mc:Choice>
            <mc:Fallback xmlns="">
              <p:sp>
                <p:nvSpPr>
                  <p:cNvPr id="71" name="矩形 70">
                    <a:extLst>
                      <a:ext uri="{FF2B5EF4-FFF2-40B4-BE49-F238E27FC236}">
                        <a16:creationId xmlns:a16="http://schemas.microsoft.com/office/drawing/2014/main" id="{C0B79328-6254-4C1D-866F-3BEDBC3FD7D3}"/>
                      </a:ext>
                    </a:extLst>
                  </p:cNvPr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7980749" y="3385579"/>
                    <a:ext cx="606896" cy="400110"/>
                  </a:xfrm>
                  <a:prstGeom prst="rect">
                    <a:avLst/>
                  </a:prstGeom>
                  <a:blipFill>
                    <a:blip r:embed="rId13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en-CA">
                        <a:noFill/>
                      </a:rPr>
                      <a:t> </a:t>
                    </a:r>
                  </a:p>
                </p:txBody>
              </p:sp>
            </mc:Fallback>
          </mc:AlternateContent>
          <p:cxnSp>
            <p:nvCxnSpPr>
              <p:cNvPr id="72" name="直接箭头连接符 71">
                <a:extLst>
                  <a:ext uri="{FF2B5EF4-FFF2-40B4-BE49-F238E27FC236}">
                    <a16:creationId xmlns:a16="http://schemas.microsoft.com/office/drawing/2014/main" id="{A2DC5C20-0B4E-4DDC-B0FC-B08736CF5767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8795272" y="2058286"/>
                <a:ext cx="0" cy="356722"/>
              </a:xfrm>
              <a:prstGeom prst="straightConnector1">
                <a:avLst/>
              </a:prstGeom>
              <a:ln w="28575">
                <a:solidFill>
                  <a:srgbClr val="002060"/>
                </a:solidFill>
                <a:tailEnd type="triangle" w="lg" len="lg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73" name="矩形 72">
                    <a:extLst>
                      <a:ext uri="{FF2B5EF4-FFF2-40B4-BE49-F238E27FC236}">
                        <a16:creationId xmlns:a16="http://schemas.microsoft.com/office/drawing/2014/main" id="{B3B80A89-1B1C-4DE0-9FE8-CC8AE2840571}"/>
                      </a:ext>
                    </a:extLst>
                  </p:cNvPr>
                  <p:cNvSpPr/>
                  <p:nvPr/>
                </p:nvSpPr>
                <p:spPr>
                  <a:xfrm>
                    <a:off x="8610600" y="1691199"/>
                    <a:ext cx="373051" cy="400110"/>
                  </a:xfrm>
                  <a:prstGeom prst="rect">
                    <a:avLst/>
                  </a:prstGeom>
                </p:spPr>
                <p:txBody>
                  <a:bodyPr wrap="none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n-US" altLang="zh-CN" sz="2000" i="1" spc="-100">
                              <a:latin typeface="Cambria Math" panose="02040503050406030204" pitchFamily="18" charset="0"/>
                            </a:rPr>
                            <m:t>𝑏</m:t>
                          </m:r>
                        </m:oMath>
                      </m:oMathPara>
                    </a14:m>
                    <a:endParaRPr lang="en-CA" sz="2000" dirty="0"/>
                  </a:p>
                </p:txBody>
              </p:sp>
            </mc:Choice>
            <mc:Fallback xmlns="">
              <p:sp>
                <p:nvSpPr>
                  <p:cNvPr id="73" name="矩形 72">
                    <a:extLst>
                      <a:ext uri="{FF2B5EF4-FFF2-40B4-BE49-F238E27FC236}">
                        <a16:creationId xmlns:a16="http://schemas.microsoft.com/office/drawing/2014/main" id="{B3B80A89-1B1C-4DE0-9FE8-CC8AE2840571}"/>
                      </a:ext>
                    </a:extLst>
                  </p:cNvPr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8610600" y="1691199"/>
                    <a:ext cx="373051" cy="400110"/>
                  </a:xfrm>
                  <a:prstGeom prst="rect">
                    <a:avLst/>
                  </a:prstGeom>
                  <a:blipFill>
                    <a:blip r:embed="rId14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en-CA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3" name="文本框 32">
                  <a:extLst>
                    <a:ext uri="{FF2B5EF4-FFF2-40B4-BE49-F238E27FC236}">
                      <a16:creationId xmlns:a16="http://schemas.microsoft.com/office/drawing/2014/main" id="{A1E4A0F0-9658-47E6-A943-797CA1B1AF8F}"/>
                    </a:ext>
                  </a:extLst>
                </p:cNvPr>
                <p:cNvSpPr txBox="1"/>
                <p:nvPr/>
              </p:nvSpPr>
              <p:spPr>
                <a:xfrm>
                  <a:off x="8725989" y="2314875"/>
                  <a:ext cx="793615" cy="763094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nary>
                          <m:naryPr>
                            <m:chr m:val="∑"/>
                            <m:subHide m:val="on"/>
                            <m:supHide m:val="on"/>
                            <m:ctrlPr>
                              <a:rPr lang="en-CA" i="1" smtClean="0">
                                <a:latin typeface="Cambria Math" panose="02040503050406030204" pitchFamily="18" charset="0"/>
                              </a:rPr>
                            </m:ctrlPr>
                          </m:naryPr>
                          <m:sub/>
                          <m:sup/>
                          <m:e/>
                        </m:nary>
                      </m:oMath>
                    </m:oMathPara>
                  </a14:m>
                  <a:endParaRPr lang="en-CA" dirty="0"/>
                </a:p>
              </p:txBody>
            </p:sp>
          </mc:Choice>
          <mc:Fallback xmlns="">
            <p:sp>
              <p:nvSpPr>
                <p:cNvPr id="33" name="文本框 32">
                  <a:extLst>
                    <a:ext uri="{FF2B5EF4-FFF2-40B4-BE49-F238E27FC236}">
                      <a16:creationId xmlns:a16="http://schemas.microsoft.com/office/drawing/2014/main" id="{A1E4A0F0-9658-47E6-A943-797CA1B1AF8F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8725989" y="2314875"/>
                  <a:ext cx="793615" cy="763094"/>
                </a:xfrm>
                <a:prstGeom prst="rect">
                  <a:avLst/>
                </a:prstGeom>
                <a:blipFill>
                  <a:blip r:embed="rId15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CA">
                      <a:noFill/>
                    </a:rPr>
                    <a:t> </a:t>
                  </a:r>
                </a:p>
              </p:txBody>
            </p:sp>
          </mc:Fallback>
        </mc:AlternateContent>
      </p:grpSp>
    </p:spTree>
    <p:extLst>
      <p:ext uri="{BB962C8B-B14F-4D97-AF65-F5344CB8AC3E}">
        <p14:creationId xmlns:p14="http://schemas.microsoft.com/office/powerpoint/2010/main" val="180951378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: 对角圆角 5">
            <a:extLst>
              <a:ext uri="{FF2B5EF4-FFF2-40B4-BE49-F238E27FC236}">
                <a16:creationId xmlns:a16="http://schemas.microsoft.com/office/drawing/2014/main" id="{70CE660A-36DB-4D35-92D2-C06ACD9B0102}"/>
              </a:ext>
            </a:extLst>
          </p:cNvPr>
          <p:cNvSpPr/>
          <p:nvPr/>
        </p:nvSpPr>
        <p:spPr>
          <a:xfrm>
            <a:off x="621008" y="2896555"/>
            <a:ext cx="6400800" cy="540000"/>
          </a:xfrm>
          <a:prstGeom prst="round2DiagRect">
            <a:avLst/>
          </a:prstGeom>
          <a:solidFill>
            <a:srgbClr val="6C88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CA" sz="24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8" name="文本框 17"/>
          <p:cNvSpPr txBox="1"/>
          <p:nvPr/>
        </p:nvSpPr>
        <p:spPr>
          <a:xfrm>
            <a:off x="359911" y="65112"/>
            <a:ext cx="761358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b="1" dirty="0">
                <a:solidFill>
                  <a:srgbClr val="0A05D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3. </a:t>
            </a:r>
            <a:r>
              <a:rPr lang="zh-CN" altLang="en-US" sz="3200" b="1" dirty="0">
                <a:solidFill>
                  <a:srgbClr val="0A05D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感知机参数更新规则</a:t>
            </a:r>
            <a:endParaRPr lang="en-US" altLang="zh-CN" sz="3200" b="1" dirty="0">
              <a:solidFill>
                <a:srgbClr val="0A05D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5" name="直接连接符 4">
            <a:extLst>
              <a:ext uri="{FF2B5EF4-FFF2-40B4-BE49-F238E27FC236}">
                <a16:creationId xmlns:a16="http://schemas.microsoft.com/office/drawing/2014/main" id="{8DF88B2E-251A-48AA-86AF-33B6DA361620}"/>
              </a:ext>
            </a:extLst>
          </p:cNvPr>
          <p:cNvCxnSpPr>
            <a:cxnSpLocks/>
          </p:cNvCxnSpPr>
          <p:nvPr/>
        </p:nvCxnSpPr>
        <p:spPr>
          <a:xfrm>
            <a:off x="0" y="695771"/>
            <a:ext cx="12192000" cy="0"/>
          </a:xfrm>
          <a:prstGeom prst="line">
            <a:avLst/>
          </a:prstGeom>
          <a:ln w="50800">
            <a:gradFill flip="none" rotWithShape="1">
              <a:gsLst>
                <a:gs pos="0">
                  <a:srgbClr val="0000FF"/>
                </a:gs>
                <a:gs pos="100000">
                  <a:srgbClr val="A5D0FF"/>
                </a:gs>
              </a:gsLst>
              <a:lin ang="0" scaled="0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文本框 6">
            <a:extLst>
              <a:ext uri="{FF2B5EF4-FFF2-40B4-BE49-F238E27FC236}">
                <a16:creationId xmlns:a16="http://schemas.microsoft.com/office/drawing/2014/main" id="{80062E37-8285-472F-B0FC-DEEBBED0B342}"/>
              </a:ext>
            </a:extLst>
          </p:cNvPr>
          <p:cNvSpPr txBox="1"/>
          <p:nvPr/>
        </p:nvSpPr>
        <p:spPr>
          <a:xfrm>
            <a:off x="615870" y="1380976"/>
            <a:ext cx="11301490" cy="42789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lnSpc>
                <a:spcPct val="150000"/>
              </a:lnSpc>
              <a:spcAft>
                <a:spcPts val="600"/>
              </a:spcAft>
              <a:buFont typeface="+mj-lt"/>
              <a:buAutoNum type="arabicPeriod"/>
            </a:pPr>
            <a:r>
              <a:rPr lang="zh-CN" altLang="en-US" sz="28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感知机模型概述</a:t>
            </a:r>
            <a:endParaRPr lang="en-CA" altLang="zh-CN" sz="28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457200" indent="-457200">
              <a:lnSpc>
                <a:spcPct val="150000"/>
              </a:lnSpc>
              <a:spcAft>
                <a:spcPts val="600"/>
              </a:spcAft>
              <a:buFont typeface="+mj-lt"/>
              <a:buAutoNum type="arabicPeriod"/>
            </a:pPr>
            <a:r>
              <a:rPr lang="zh-CN" altLang="en-US" sz="28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神经元数学模型</a:t>
            </a:r>
            <a:endParaRPr lang="en-CA" altLang="zh-CN" sz="28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457200" indent="-457200">
              <a:lnSpc>
                <a:spcPct val="150000"/>
              </a:lnSpc>
              <a:spcAft>
                <a:spcPts val="600"/>
              </a:spcAft>
              <a:buFont typeface="+mj-lt"/>
              <a:buAutoNum type="arabicPeriod"/>
            </a:pPr>
            <a:r>
              <a:rPr lang="zh-CN" altLang="en-US" sz="28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感知机参数更新规则</a:t>
            </a:r>
            <a:endParaRPr lang="en-CA" altLang="zh-CN" sz="28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457200" indent="-457200">
              <a:lnSpc>
                <a:spcPct val="150000"/>
              </a:lnSpc>
              <a:spcAft>
                <a:spcPts val="600"/>
              </a:spcAft>
              <a:buFont typeface="+mj-lt"/>
              <a:buAutoNum type="arabicPeriod"/>
            </a:pPr>
            <a:r>
              <a:rPr lang="zh-CN" altLang="en-US" sz="28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感知机训练与测试伪代码</a:t>
            </a:r>
            <a:endParaRPr lang="en-CA" altLang="zh-CN" sz="28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457200" indent="-457200">
              <a:lnSpc>
                <a:spcPct val="150000"/>
              </a:lnSpc>
              <a:spcAft>
                <a:spcPts val="600"/>
              </a:spcAft>
              <a:buFont typeface="+mj-lt"/>
              <a:buAutoNum type="arabicPeriod"/>
            </a:pPr>
            <a:r>
              <a:rPr lang="zh-CN" altLang="en-US" sz="28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感知机收敛性</a:t>
            </a:r>
            <a:endParaRPr lang="en-CA" altLang="zh-CN" sz="28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457200" indent="-457200">
              <a:lnSpc>
                <a:spcPct val="150000"/>
              </a:lnSpc>
              <a:spcAft>
                <a:spcPts val="600"/>
              </a:spcAft>
              <a:buFont typeface="+mj-lt"/>
              <a:buAutoNum type="arabicPeriod"/>
            </a:pPr>
            <a:r>
              <a:rPr lang="zh-CN" altLang="en-US" sz="28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小结</a:t>
            </a:r>
            <a:endParaRPr lang="en-CA" altLang="zh-CN" sz="28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01981041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8" name="文本框 7"/>
              <p:cNvSpPr txBox="1"/>
              <p:nvPr/>
            </p:nvSpPr>
            <p:spPr>
              <a:xfrm>
                <a:off x="248377" y="923260"/>
                <a:ext cx="6504684" cy="556703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285750" indent="-285750">
                  <a:lnSpc>
                    <a:spcPct val="150000"/>
                  </a:lnSpc>
                  <a:buFont typeface="Arial" panose="020B0604020202020204" pitchFamily="34" charset="0"/>
                  <a:buChar char="•"/>
                </a:pPr>
                <a:r>
                  <a:rPr lang="zh-CN" altLang="en-US" sz="2400" dirty="0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单个神经元模型也被称为</a:t>
                </a:r>
                <a:r>
                  <a:rPr lang="zh-CN" altLang="en-US" sz="2400" b="1" dirty="0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感知机</a:t>
                </a:r>
                <a:endParaRPr lang="en-CA" altLang="zh-CN" sz="2400" b="1" dirty="0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  <a:p>
                <a:pPr marL="285750" indent="-285750">
                  <a:lnSpc>
                    <a:spcPct val="150000"/>
                  </a:lnSpc>
                  <a:buFont typeface="Arial" panose="020B0604020202020204" pitchFamily="34" charset="0"/>
                  <a:buChar char="•"/>
                </a:pPr>
                <a:r>
                  <a:rPr lang="zh-CN" altLang="en-US" sz="2400" dirty="0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感知机是一个二分类器，输出为</a:t>
                </a:r>
                <a:r>
                  <a:rPr lang="en-US" altLang="zh-CN" sz="2400" dirty="0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-1</a:t>
                </a:r>
                <a:r>
                  <a:rPr lang="zh-CN" altLang="en-US" sz="2400" dirty="0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或</a:t>
                </a:r>
                <a:r>
                  <a:rPr lang="en-CA" altLang="zh-CN" sz="2400" dirty="0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1</a:t>
                </a:r>
                <a:r>
                  <a:rPr lang="zh-CN" altLang="en-US" sz="2400" dirty="0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，可以作为预测标签。</a:t>
                </a:r>
                <a:endParaRPr lang="en-US" altLang="zh-CN" sz="2400" dirty="0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  <a:p>
                <a:pPr marL="285750" indent="-285750">
                  <a:lnSpc>
                    <a:spcPct val="150000"/>
                  </a:lnSpc>
                  <a:buFont typeface="Arial" panose="020B0604020202020204" pitchFamily="34" charset="0"/>
                  <a:buChar char="•"/>
                </a:pPr>
                <a:r>
                  <a:rPr lang="zh-CN" altLang="en-US" sz="2400" dirty="0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感知机以迭代方式更新模型参数。在每次迭代中，感知机使用一个样本更新参数：</a:t>
                </a:r>
                <a:endParaRPr lang="en-US" altLang="zh-CN" sz="2400" dirty="0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  <a:p>
                <a:pPr algn="ctr">
                  <a:lnSpc>
                    <a:spcPct val="150000"/>
                  </a:lnSpc>
                </a:pPr>
                <a14:m>
                  <m:oMath xmlns:m="http://schemas.openxmlformats.org/officeDocument/2006/math">
                    <m:r>
                      <a:rPr lang="zh-CN" altLang="en-US" sz="2400" b="1" i="1" dirty="0">
                        <a:latin typeface="Cambria Math" panose="02040503050406030204" pitchFamily="18" charset="0"/>
                        <a:ea typeface="Microsoft YaHei" panose="020B0503020204020204" pitchFamily="34" charset="-122"/>
                      </a:rPr>
                      <m:t>𝝎</m:t>
                    </m:r>
                    <m:r>
                      <a:rPr lang="en-US" altLang="zh-CN" sz="2400" i="1">
                        <a:latin typeface="Cambria Math" panose="02040503050406030204" pitchFamily="18" charset="0"/>
                        <a:ea typeface="Microsoft YaHei" panose="020B0503020204020204" pitchFamily="34" charset="-122"/>
                      </a:rPr>
                      <m:t>=</m:t>
                    </m:r>
                    <m:r>
                      <a:rPr lang="zh-CN" altLang="en-US" sz="2400" b="1" i="1" smtClean="0">
                        <a:latin typeface="Cambria Math" panose="02040503050406030204" pitchFamily="18" charset="0"/>
                        <a:ea typeface="Microsoft YaHei" panose="020B0503020204020204" pitchFamily="34" charset="-122"/>
                      </a:rPr>
                      <m:t>𝝎</m:t>
                    </m:r>
                    <m:r>
                      <a:rPr lang="en-US" altLang="zh-CN" sz="2400" i="1" smtClean="0">
                        <a:latin typeface="Cambria Math" panose="02040503050406030204" pitchFamily="18" charset="0"/>
                        <a:ea typeface="Microsoft YaHei" panose="020B0503020204020204" pitchFamily="34" charset="-122"/>
                      </a:rPr>
                      <m:t>+</m:t>
                    </m:r>
                    <m:r>
                      <a:rPr lang="en-US" altLang="zh-CN" sz="240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∆</m:t>
                    </m:r>
                    <m:r>
                      <a:rPr lang="zh-CN" altLang="en-US" sz="2400" b="1" i="1">
                        <a:latin typeface="Cambria Math" panose="02040503050406030204" pitchFamily="18" charset="0"/>
                        <a:ea typeface="Microsoft YaHei" panose="020B0503020204020204" pitchFamily="34" charset="-122"/>
                      </a:rPr>
                      <m:t>𝝎</m:t>
                    </m:r>
                  </m:oMath>
                </a14:m>
                <a:r>
                  <a:rPr lang="en-US" altLang="zh-CN" sz="2400" dirty="0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, </a:t>
                </a:r>
                <a14:m>
                  <m:oMath xmlns:m="http://schemas.openxmlformats.org/officeDocument/2006/math">
                    <m:r>
                      <a:rPr lang="en-US" altLang="zh-CN" sz="2400" b="0" i="1" smtClean="0">
                        <a:latin typeface="Cambria Math" panose="02040503050406030204" pitchFamily="18" charset="0"/>
                        <a:ea typeface="Microsoft YaHei" panose="020B0503020204020204" pitchFamily="34" charset="-122"/>
                      </a:rPr>
                      <m:t>𝑏</m:t>
                    </m:r>
                    <m:r>
                      <a:rPr lang="en-US" altLang="zh-CN" sz="2400" i="1">
                        <a:latin typeface="Cambria Math" panose="02040503050406030204" pitchFamily="18" charset="0"/>
                        <a:ea typeface="Microsoft YaHei" panose="020B0503020204020204" pitchFamily="34" charset="-122"/>
                      </a:rPr>
                      <m:t>=</m:t>
                    </m:r>
                    <m:r>
                      <a:rPr lang="en-US" altLang="zh-CN" sz="2400" b="0" i="1" smtClean="0">
                        <a:latin typeface="Cambria Math" panose="02040503050406030204" pitchFamily="18" charset="0"/>
                        <a:ea typeface="Microsoft YaHei" panose="020B0503020204020204" pitchFamily="34" charset="-122"/>
                      </a:rPr>
                      <m:t>𝑏</m:t>
                    </m:r>
                    <m:r>
                      <a:rPr lang="en-US" altLang="zh-CN" sz="2400" i="1">
                        <a:latin typeface="Cambria Math" panose="02040503050406030204" pitchFamily="18" charset="0"/>
                        <a:ea typeface="Microsoft YaHei" panose="020B0503020204020204" pitchFamily="34" charset="-122"/>
                      </a:rPr>
                      <m:t>+</m:t>
                    </m:r>
                    <m:r>
                      <a:rPr lang="en-US" altLang="zh-CN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∆</m:t>
                    </m:r>
                    <m:r>
                      <a:rPr lang="en-US" altLang="zh-CN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𝑏</m:t>
                    </m:r>
                  </m:oMath>
                </a14:m>
                <a:endParaRPr lang="en-US" altLang="zh-CN" sz="2400" dirty="0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  <a:p>
                <a:pPr algn="ctr">
                  <a:lnSpc>
                    <a:spcPct val="150000"/>
                  </a:lnSpc>
                </a:pPr>
                <a14:m>
                  <m:oMath xmlns:m="http://schemas.openxmlformats.org/officeDocument/2006/math">
                    <m:r>
                      <a:rPr lang="en-US" altLang="zh-CN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∆</m:t>
                    </m:r>
                    <m:r>
                      <a:rPr lang="zh-CN" altLang="en-US" sz="2400" b="1" i="1">
                        <a:latin typeface="Cambria Math" panose="02040503050406030204" pitchFamily="18" charset="0"/>
                        <a:ea typeface="Microsoft YaHei" panose="020B0503020204020204" pitchFamily="34" charset="-122"/>
                      </a:rPr>
                      <m:t>𝝎</m:t>
                    </m:r>
                    <m:r>
                      <a:rPr lang="en-US" altLang="zh-CN" sz="2400" b="0" i="1" smtClean="0">
                        <a:latin typeface="Cambria Math" panose="02040503050406030204" pitchFamily="18" charset="0"/>
                        <a:ea typeface="Microsoft YaHei" panose="020B0503020204020204" pitchFamily="34" charset="-122"/>
                      </a:rPr>
                      <m:t>=</m:t>
                    </m:r>
                    <m:r>
                      <a:rPr lang="zh-CN" altLang="en-US" sz="2400" i="1">
                        <a:latin typeface="Cambria Math" panose="02040503050406030204" pitchFamily="18" charset="0"/>
                        <a:ea typeface="Microsoft YaHei" panose="020B0503020204020204" pitchFamily="34" charset="-122"/>
                      </a:rPr>
                      <m:t>𝜂</m:t>
                    </m:r>
                    <m:d>
                      <m:dPr>
                        <m:ctrlPr>
                          <a:rPr lang="en-US" altLang="zh-CN" sz="2400" i="1">
                            <a:latin typeface="Cambria Math" panose="02040503050406030204" pitchFamily="18" charset="0"/>
                            <a:ea typeface="Microsoft YaHei" panose="020B0503020204020204" pitchFamily="34" charset="-122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altLang="zh-CN" sz="2400" i="1">
                                <a:latin typeface="Cambria Math" panose="02040503050406030204" pitchFamily="18" charset="0"/>
                                <a:ea typeface="Microsoft YaHei" panose="020B0503020204020204" pitchFamily="34" charset="-122"/>
                              </a:rPr>
                            </m:ctrlPr>
                          </m:sSubPr>
                          <m:e>
                            <m:r>
                              <a:rPr lang="en-US" altLang="zh-CN" sz="2400" i="1">
                                <a:latin typeface="Cambria Math" panose="02040503050406030204" pitchFamily="18" charset="0"/>
                                <a:ea typeface="Microsoft YaHei" panose="020B0503020204020204" pitchFamily="34" charset="-122"/>
                              </a:rPr>
                              <m:t>𝑦</m:t>
                            </m:r>
                          </m:e>
                          <m:sub>
                            <m:r>
                              <a:rPr lang="en-US" altLang="zh-CN" sz="2400" i="1">
                                <a:latin typeface="Cambria Math" panose="02040503050406030204" pitchFamily="18" charset="0"/>
                                <a:ea typeface="Microsoft YaHei" panose="020B0503020204020204" pitchFamily="34" charset="-122"/>
                              </a:rPr>
                              <m:t>𝑖</m:t>
                            </m:r>
                          </m:sub>
                        </m:sSub>
                        <m:r>
                          <a:rPr lang="en-US" altLang="zh-CN" sz="2400" i="1">
                            <a:latin typeface="Cambria Math" panose="02040503050406030204" pitchFamily="18" charset="0"/>
                            <a:ea typeface="Microsoft YaHei" panose="020B0503020204020204" pitchFamily="34" charset="-122"/>
                          </a:rPr>
                          <m:t>−</m:t>
                        </m:r>
                        <m:sSub>
                          <m:sSubPr>
                            <m:ctrlPr>
                              <a:rPr lang="en-US" altLang="zh-CN" sz="2400" i="1">
                                <a:latin typeface="Cambria Math" panose="02040503050406030204" pitchFamily="18" charset="0"/>
                                <a:ea typeface="Microsoft YaHei" panose="020B0503020204020204" pitchFamily="34" charset="-122"/>
                              </a:rPr>
                            </m:ctrlPr>
                          </m:sSubPr>
                          <m:e>
                            <m:acc>
                              <m:accPr>
                                <m:chr m:val="̂"/>
                                <m:ctrlPr>
                                  <a:rPr lang="en-US" altLang="zh-CN" sz="2400" i="1">
                                    <a:latin typeface="Cambria Math" panose="02040503050406030204" pitchFamily="18" charset="0"/>
                                    <a:ea typeface="Microsoft YaHei" panose="020B0503020204020204" pitchFamily="34" charset="-122"/>
                                  </a:rPr>
                                </m:ctrlPr>
                              </m:accPr>
                              <m:e>
                                <m:r>
                                  <a:rPr lang="en-US" altLang="zh-CN" sz="2400" i="1">
                                    <a:latin typeface="Cambria Math" panose="02040503050406030204" pitchFamily="18" charset="0"/>
                                    <a:ea typeface="Microsoft YaHei" panose="020B0503020204020204" pitchFamily="34" charset="-122"/>
                                  </a:rPr>
                                  <m:t>𝑦</m:t>
                                </m:r>
                              </m:e>
                            </m:acc>
                          </m:e>
                          <m:sub>
                            <m:r>
                              <a:rPr lang="en-US" altLang="zh-CN" sz="2400" i="1">
                                <a:latin typeface="Cambria Math" panose="02040503050406030204" pitchFamily="18" charset="0"/>
                                <a:ea typeface="Microsoft YaHei" panose="020B0503020204020204" pitchFamily="34" charset="-122"/>
                              </a:rPr>
                              <m:t>𝑖</m:t>
                            </m:r>
                          </m:sub>
                        </m:sSub>
                      </m:e>
                    </m:d>
                    <m:sSub>
                      <m:sSubPr>
                        <m:ctrlPr>
                          <a:rPr lang="en-US" altLang="zh-CN" sz="2400" i="1">
                            <a:latin typeface="Cambria Math" panose="02040503050406030204" pitchFamily="18" charset="0"/>
                            <a:ea typeface="Microsoft YaHei" panose="020B0503020204020204" pitchFamily="34" charset="-122"/>
                          </a:rPr>
                        </m:ctrlPr>
                      </m:sSubPr>
                      <m:e>
                        <m:r>
                          <a:rPr lang="en-US" altLang="zh-CN" sz="2400" b="1" i="1">
                            <a:latin typeface="Cambria Math" panose="02040503050406030204" pitchFamily="18" charset="0"/>
                            <a:ea typeface="Microsoft YaHei" panose="020B0503020204020204" pitchFamily="34" charset="-122"/>
                          </a:rPr>
                          <m:t>𝒙</m:t>
                        </m:r>
                      </m:e>
                      <m:sub>
                        <m:r>
                          <a:rPr lang="en-US" altLang="zh-CN" sz="2400" i="1">
                            <a:latin typeface="Cambria Math" panose="02040503050406030204" pitchFamily="18" charset="0"/>
                            <a:ea typeface="Microsoft YaHei" panose="020B0503020204020204" pitchFamily="34" charset="-122"/>
                          </a:rPr>
                          <m:t>𝑖</m:t>
                        </m:r>
                      </m:sub>
                    </m:sSub>
                  </m:oMath>
                </a14:m>
                <a:r>
                  <a:rPr lang="en-US" altLang="zh-CN" sz="2400" dirty="0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, </a:t>
                </a:r>
                <a14:m>
                  <m:oMath xmlns:m="http://schemas.openxmlformats.org/officeDocument/2006/math">
                    <m:r>
                      <a:rPr lang="en-US" altLang="zh-CN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∆</m:t>
                    </m:r>
                    <m:r>
                      <a:rPr lang="en-US" altLang="zh-CN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𝑏</m:t>
                    </m:r>
                    <m:r>
                      <a:rPr lang="en-US" altLang="zh-CN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r>
                      <a:rPr lang="zh-CN" altLang="en-US" sz="2400" i="1">
                        <a:latin typeface="Cambria Math" panose="02040503050406030204" pitchFamily="18" charset="0"/>
                        <a:ea typeface="Microsoft YaHei" panose="020B0503020204020204" pitchFamily="34" charset="-122"/>
                      </a:rPr>
                      <m:t>𝜂</m:t>
                    </m:r>
                    <m:d>
                      <m:dPr>
                        <m:ctrlPr>
                          <a:rPr lang="en-US" altLang="zh-CN" sz="2400" i="1">
                            <a:latin typeface="Cambria Math" panose="02040503050406030204" pitchFamily="18" charset="0"/>
                            <a:ea typeface="Microsoft YaHei" panose="020B0503020204020204" pitchFamily="34" charset="-122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altLang="zh-CN" sz="2400" i="1">
                                <a:latin typeface="Cambria Math" panose="02040503050406030204" pitchFamily="18" charset="0"/>
                                <a:ea typeface="Microsoft YaHei" panose="020B0503020204020204" pitchFamily="34" charset="-122"/>
                              </a:rPr>
                            </m:ctrlPr>
                          </m:sSubPr>
                          <m:e>
                            <m:r>
                              <a:rPr lang="en-US" altLang="zh-CN" sz="2400" i="1">
                                <a:latin typeface="Cambria Math" panose="02040503050406030204" pitchFamily="18" charset="0"/>
                                <a:ea typeface="Microsoft YaHei" panose="020B0503020204020204" pitchFamily="34" charset="-122"/>
                              </a:rPr>
                              <m:t>𝑦</m:t>
                            </m:r>
                          </m:e>
                          <m:sub>
                            <m:r>
                              <a:rPr lang="en-US" altLang="zh-CN" sz="2400" i="1">
                                <a:latin typeface="Cambria Math" panose="02040503050406030204" pitchFamily="18" charset="0"/>
                                <a:ea typeface="Microsoft YaHei" panose="020B0503020204020204" pitchFamily="34" charset="-122"/>
                              </a:rPr>
                              <m:t>𝑖</m:t>
                            </m:r>
                          </m:sub>
                        </m:sSub>
                        <m:r>
                          <a:rPr lang="en-US" altLang="zh-CN" sz="2400" i="1">
                            <a:latin typeface="Cambria Math" panose="02040503050406030204" pitchFamily="18" charset="0"/>
                            <a:ea typeface="Microsoft YaHei" panose="020B0503020204020204" pitchFamily="34" charset="-122"/>
                          </a:rPr>
                          <m:t>−</m:t>
                        </m:r>
                        <m:sSub>
                          <m:sSubPr>
                            <m:ctrlPr>
                              <a:rPr lang="en-US" altLang="zh-CN" sz="2400" i="1">
                                <a:latin typeface="Cambria Math" panose="02040503050406030204" pitchFamily="18" charset="0"/>
                                <a:ea typeface="Microsoft YaHei" panose="020B0503020204020204" pitchFamily="34" charset="-122"/>
                              </a:rPr>
                            </m:ctrlPr>
                          </m:sSubPr>
                          <m:e>
                            <m:acc>
                              <m:accPr>
                                <m:chr m:val="̂"/>
                                <m:ctrlPr>
                                  <a:rPr lang="en-US" altLang="zh-CN" sz="2400" i="1">
                                    <a:latin typeface="Cambria Math" panose="02040503050406030204" pitchFamily="18" charset="0"/>
                                    <a:ea typeface="Microsoft YaHei" panose="020B0503020204020204" pitchFamily="34" charset="-122"/>
                                  </a:rPr>
                                </m:ctrlPr>
                              </m:accPr>
                              <m:e>
                                <m:r>
                                  <a:rPr lang="en-US" altLang="zh-CN" sz="2400" i="1">
                                    <a:latin typeface="Cambria Math" panose="02040503050406030204" pitchFamily="18" charset="0"/>
                                    <a:ea typeface="Microsoft YaHei" panose="020B0503020204020204" pitchFamily="34" charset="-122"/>
                                  </a:rPr>
                                  <m:t>𝑦</m:t>
                                </m:r>
                              </m:e>
                            </m:acc>
                          </m:e>
                          <m:sub>
                            <m:r>
                              <a:rPr lang="en-US" altLang="zh-CN" sz="2400" i="1">
                                <a:latin typeface="Cambria Math" panose="02040503050406030204" pitchFamily="18" charset="0"/>
                                <a:ea typeface="Microsoft YaHei" panose="020B0503020204020204" pitchFamily="34" charset="-122"/>
                              </a:rPr>
                              <m:t>𝑖</m:t>
                            </m:r>
                          </m:sub>
                        </m:sSub>
                      </m:e>
                    </m:d>
                  </m:oMath>
                </a14:m>
                <a:endParaRPr lang="en-US" altLang="zh-CN" sz="2400" dirty="0"/>
              </a:p>
              <a:p>
                <a:pPr>
                  <a:lnSpc>
                    <a:spcPct val="150000"/>
                  </a:lnSpc>
                </a:pPr>
                <a:r>
                  <a:rPr lang="zh-CN" altLang="en-US" sz="2400" dirty="0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，其中</a:t>
                </a:r>
                <a14:m>
                  <m:oMath xmlns:m="http://schemas.openxmlformats.org/officeDocument/2006/math">
                    <m:r>
                      <a:rPr lang="zh-CN" altLang="en-US" sz="2400" i="1">
                        <a:latin typeface="Cambria Math" panose="02040503050406030204" pitchFamily="18" charset="0"/>
                        <a:ea typeface="Microsoft YaHei" panose="020B0503020204020204" pitchFamily="34" charset="-122"/>
                      </a:rPr>
                      <m:t>𝜂</m:t>
                    </m:r>
                  </m:oMath>
                </a14:m>
                <a:r>
                  <a:rPr lang="zh-CN" altLang="en-US" sz="2400" dirty="0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为步长或学习率，通常为很小的正数。</a:t>
                </a:r>
                <a:endParaRPr lang="en-CA" altLang="zh-CN" sz="2400" dirty="0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  <a:p>
                <a:pPr marL="342900" indent="-342900">
                  <a:lnSpc>
                    <a:spcPct val="150000"/>
                  </a:lnSpc>
                  <a:buFont typeface="Arial" panose="020B0604020202020204" pitchFamily="34" charset="0"/>
                  <a:buChar char="•"/>
                </a:pPr>
                <a:r>
                  <a:rPr lang="zh-CN" altLang="en-US" sz="2400" dirty="0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因为感知机每次使用一个样本更新参数，所以感知机适用于在线学习问题。</a:t>
                </a:r>
                <a:endParaRPr lang="en-US" altLang="zh-CN" sz="2400" dirty="0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</mc:Choice>
        <mc:Fallback xmlns="">
          <p:sp>
            <p:nvSpPr>
              <p:cNvPr id="8" name="文本框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8377" y="923260"/>
                <a:ext cx="6504684" cy="5567037"/>
              </a:xfrm>
              <a:prstGeom prst="rect">
                <a:avLst/>
              </a:prstGeom>
              <a:blipFill>
                <a:blip r:embed="rId3"/>
                <a:stretch>
                  <a:fillRect l="-1500" r="-562" b="-1532"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灯片编号占位符 2">
            <a:extLst>
              <a:ext uri="{FF2B5EF4-FFF2-40B4-BE49-F238E27FC236}">
                <a16:creationId xmlns:a16="http://schemas.microsoft.com/office/drawing/2014/main" id="{1E68944B-931E-4E0A-9B34-F2F77FAA16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vert="horz" lIns="91440" tIns="45720" rIns="91440" bIns="45720" rtlCol="0" anchor="ctr"/>
          <a:lstStyle/>
          <a:p>
            <a:fld id="{480129B1-A262-48CD-B261-35550DC5F028}" type="slidenum">
              <a:rPr lang="en-US" sz="2400" smtClean="0"/>
              <a:pPr/>
              <a:t>11</a:t>
            </a:fld>
            <a:endParaRPr lang="en-US" sz="2400" dirty="0"/>
          </a:p>
        </p:txBody>
      </p:sp>
      <p:cxnSp>
        <p:nvCxnSpPr>
          <p:cNvPr id="25" name="直接连接符 24">
            <a:extLst>
              <a:ext uri="{FF2B5EF4-FFF2-40B4-BE49-F238E27FC236}">
                <a16:creationId xmlns:a16="http://schemas.microsoft.com/office/drawing/2014/main" id="{FFB34EB2-AE45-4843-8F52-9CDD5319EA51}"/>
              </a:ext>
            </a:extLst>
          </p:cNvPr>
          <p:cNvCxnSpPr>
            <a:cxnSpLocks/>
          </p:cNvCxnSpPr>
          <p:nvPr/>
        </p:nvCxnSpPr>
        <p:spPr>
          <a:xfrm>
            <a:off x="0" y="695771"/>
            <a:ext cx="12192000" cy="0"/>
          </a:xfrm>
          <a:prstGeom prst="line">
            <a:avLst/>
          </a:prstGeom>
          <a:ln w="50800">
            <a:gradFill flip="none" rotWithShape="1">
              <a:gsLst>
                <a:gs pos="0">
                  <a:srgbClr val="0000FF"/>
                </a:gs>
                <a:gs pos="100000">
                  <a:srgbClr val="A5D0FF"/>
                </a:gs>
              </a:gsLst>
              <a:lin ang="0" scaled="0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文本框 27">
            <a:extLst>
              <a:ext uri="{FF2B5EF4-FFF2-40B4-BE49-F238E27FC236}">
                <a16:creationId xmlns:a16="http://schemas.microsoft.com/office/drawing/2014/main" id="{C123CF33-5A94-49FA-B16B-FE09E394A139}"/>
              </a:ext>
            </a:extLst>
          </p:cNvPr>
          <p:cNvSpPr txBox="1"/>
          <p:nvPr/>
        </p:nvSpPr>
        <p:spPr>
          <a:xfrm>
            <a:off x="359911" y="65112"/>
            <a:ext cx="761358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b="1" dirty="0">
                <a:solidFill>
                  <a:srgbClr val="0A05D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3. </a:t>
            </a:r>
            <a:r>
              <a:rPr lang="zh-CN" altLang="en-US" sz="3200" b="1" dirty="0">
                <a:solidFill>
                  <a:srgbClr val="0A05D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感知机参数更新规则</a:t>
            </a:r>
            <a:endParaRPr lang="en-US" altLang="zh-CN" sz="3200" b="1" dirty="0">
              <a:solidFill>
                <a:srgbClr val="0A05D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26" name="组合 25">
            <a:extLst>
              <a:ext uri="{FF2B5EF4-FFF2-40B4-BE49-F238E27FC236}">
                <a16:creationId xmlns:a16="http://schemas.microsoft.com/office/drawing/2014/main" id="{3430A9E4-F745-4BF1-9341-12C4E49F1C5A}"/>
              </a:ext>
            </a:extLst>
          </p:cNvPr>
          <p:cNvGrpSpPr/>
          <p:nvPr/>
        </p:nvGrpSpPr>
        <p:grpSpPr>
          <a:xfrm>
            <a:off x="7063669" y="900427"/>
            <a:ext cx="4692252" cy="3408380"/>
            <a:chOff x="7063669" y="900427"/>
            <a:chExt cx="4692252" cy="3408380"/>
          </a:xfrm>
        </p:grpSpPr>
        <p:grpSp>
          <p:nvGrpSpPr>
            <p:cNvPr id="27" name="组合 26">
              <a:extLst>
                <a:ext uri="{FF2B5EF4-FFF2-40B4-BE49-F238E27FC236}">
                  <a16:creationId xmlns:a16="http://schemas.microsoft.com/office/drawing/2014/main" id="{03E7B833-A2CF-4781-ACD5-05873733A2F7}"/>
                </a:ext>
              </a:extLst>
            </p:cNvPr>
            <p:cNvGrpSpPr/>
            <p:nvPr/>
          </p:nvGrpSpPr>
          <p:grpSpPr>
            <a:xfrm>
              <a:off x="7063669" y="900427"/>
              <a:ext cx="4692252" cy="3408380"/>
              <a:chOff x="6924523" y="1029634"/>
              <a:chExt cx="4692252" cy="3408380"/>
            </a:xfrm>
          </p:grpSpPr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30" name="椭圆 29">
                    <a:extLst>
                      <a:ext uri="{FF2B5EF4-FFF2-40B4-BE49-F238E27FC236}">
                        <a16:creationId xmlns:a16="http://schemas.microsoft.com/office/drawing/2014/main" id="{9F75C6AC-6282-4BAF-A944-ECABD6FA8DE1}"/>
                      </a:ext>
                    </a:extLst>
                  </p:cNvPr>
                  <p:cNvSpPr/>
                  <p:nvPr/>
                </p:nvSpPr>
                <p:spPr>
                  <a:xfrm>
                    <a:off x="6924523" y="1029634"/>
                    <a:ext cx="767938" cy="764492"/>
                  </a:xfrm>
                  <a:prstGeom prst="ellipse">
                    <a:avLst/>
                  </a:prstGeom>
                  <a:solidFill>
                    <a:srgbClr val="A8EFC6"/>
                  </a:solidFill>
                  <a:ln w="28575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14:m>
                      <m:oMathPara xmlns:m="http://schemas.openxmlformats.org/officeDocument/2006/math">
                        <m:oMathParaPr>
                          <m:jc m:val="center"/>
                        </m:oMathParaPr>
                        <m:oMath xmlns:m="http://schemas.openxmlformats.org/officeDocument/2006/math">
                          <m:sSub>
                            <m:sSubPr>
                              <m:ctrlPr>
                                <a:rPr lang="en-US" altLang="zh-CN" sz="240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altLang="zh-CN" sz="24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altLang="zh-CN" sz="24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</m:oMath>
                      </m:oMathPara>
                    </a14:m>
                    <a:endParaRPr lang="zh-CN" altLang="en-US" sz="2400" dirty="0">
                      <a:solidFill>
                        <a:schemeClr val="tx1"/>
                      </a:solidFill>
                    </a:endParaRPr>
                  </a:p>
                </p:txBody>
              </p:sp>
            </mc:Choice>
            <mc:Fallback xmlns="">
              <p:sp>
                <p:nvSpPr>
                  <p:cNvPr id="29" name="椭圆 28">
                    <a:extLst>
                      <a:ext uri="{FF2B5EF4-FFF2-40B4-BE49-F238E27FC236}">
                        <a16:creationId xmlns:a16="http://schemas.microsoft.com/office/drawing/2014/main" id="{BA4875AB-07FB-4F3C-B265-4B2DD8C979F7}"/>
                      </a:ext>
                    </a:extLst>
                  </p:cNvPr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6924523" y="1029634"/>
                    <a:ext cx="767938" cy="764492"/>
                  </a:xfrm>
                  <a:prstGeom prst="ellipse">
                    <a:avLst/>
                  </a:prstGeom>
                  <a:blipFill>
                    <a:blip r:embed="rId6"/>
                    <a:stretch>
                      <a:fillRect/>
                    </a:stretch>
                  </a:blipFill>
                  <a:ln w="28575">
                    <a:solidFill>
                      <a:schemeClr val="tx1"/>
                    </a:solidFill>
                  </a:ln>
                </p:spPr>
                <p:txBody>
                  <a:bodyPr/>
                  <a:lstStyle/>
                  <a:p>
                    <a:r>
                      <a:rPr lang="en-CA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31" name="椭圆 30">
                    <a:extLst>
                      <a:ext uri="{FF2B5EF4-FFF2-40B4-BE49-F238E27FC236}">
                        <a16:creationId xmlns:a16="http://schemas.microsoft.com/office/drawing/2014/main" id="{A043C178-4324-4953-8F6C-D6C77EB538DE}"/>
                      </a:ext>
                    </a:extLst>
                  </p:cNvPr>
                  <p:cNvSpPr/>
                  <p:nvPr/>
                </p:nvSpPr>
                <p:spPr>
                  <a:xfrm>
                    <a:off x="6924523" y="3673522"/>
                    <a:ext cx="767938" cy="764492"/>
                  </a:xfrm>
                  <a:prstGeom prst="ellipse">
                    <a:avLst/>
                  </a:prstGeom>
                  <a:solidFill>
                    <a:srgbClr val="A8EFC6"/>
                  </a:solidFill>
                  <a:ln w="28575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14:m>
                      <m:oMathPara xmlns:m="http://schemas.openxmlformats.org/officeDocument/2006/math">
                        <m:oMathParaPr>
                          <m:jc m:val="center"/>
                        </m:oMathParaPr>
                        <m:oMath xmlns:m="http://schemas.openxmlformats.org/officeDocument/2006/math">
                          <m:sSub>
                            <m:sSubPr>
                              <m:ctrlPr>
                                <a:rPr lang="en-US" altLang="zh-CN" sz="240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altLang="zh-CN" sz="24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altLang="zh-CN" sz="24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𝑚</m:t>
                              </m:r>
                            </m:sub>
                          </m:sSub>
                        </m:oMath>
                      </m:oMathPara>
                    </a14:m>
                    <a:endParaRPr lang="zh-CN" altLang="en-US" sz="2400" dirty="0">
                      <a:solidFill>
                        <a:schemeClr val="tx1"/>
                      </a:solidFill>
                    </a:endParaRPr>
                  </a:p>
                </p:txBody>
              </p:sp>
            </mc:Choice>
            <mc:Fallback xmlns="">
              <p:sp>
                <p:nvSpPr>
                  <p:cNvPr id="32" name="椭圆 31">
                    <a:extLst>
                      <a:ext uri="{FF2B5EF4-FFF2-40B4-BE49-F238E27FC236}">
                        <a16:creationId xmlns:a16="http://schemas.microsoft.com/office/drawing/2014/main" id="{8A79C447-9E64-4714-926E-4082E3F94148}"/>
                      </a:ext>
                    </a:extLst>
                  </p:cNvPr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6924523" y="3673522"/>
                    <a:ext cx="767938" cy="764492"/>
                  </a:xfrm>
                  <a:prstGeom prst="ellipse">
                    <a:avLst/>
                  </a:prstGeom>
                  <a:blipFill>
                    <a:blip r:embed="rId7"/>
                    <a:stretch>
                      <a:fillRect/>
                    </a:stretch>
                  </a:blipFill>
                  <a:ln w="28575">
                    <a:solidFill>
                      <a:schemeClr val="tx1"/>
                    </a:solidFill>
                  </a:ln>
                </p:spPr>
                <p:txBody>
                  <a:bodyPr/>
                  <a:lstStyle/>
                  <a:p>
                    <a:r>
                      <a:rPr lang="en-CA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32" name="椭圆 31">
                    <a:extLst>
                      <a:ext uri="{FF2B5EF4-FFF2-40B4-BE49-F238E27FC236}">
                        <a16:creationId xmlns:a16="http://schemas.microsoft.com/office/drawing/2014/main" id="{7D530394-BAFB-459A-A8DE-050BBB649D73}"/>
                      </a:ext>
                    </a:extLst>
                  </p:cNvPr>
                  <p:cNvSpPr/>
                  <p:nvPr/>
                </p:nvSpPr>
                <p:spPr>
                  <a:xfrm>
                    <a:off x="10848837" y="2392898"/>
                    <a:ext cx="767938" cy="764492"/>
                  </a:xfrm>
                  <a:prstGeom prst="ellipse">
                    <a:avLst/>
                  </a:prstGeom>
                  <a:solidFill>
                    <a:srgbClr val="A8EFC6"/>
                  </a:solidFill>
                  <a:ln w="28575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14:m>
                      <m:oMathPara xmlns:m="http://schemas.openxmlformats.org/officeDocument/2006/math">
                        <m:oMathParaPr>
                          <m:jc m:val="center"/>
                        </m:oMathParaPr>
                        <m:oMath xmlns:m="http://schemas.openxmlformats.org/officeDocument/2006/math">
                          <m:acc>
                            <m:accPr>
                              <m:chr m:val="̂"/>
                              <m:ctrlPr>
                                <a:rPr lang="zh-CN" altLang="en-US" sz="240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altLang="zh-CN" sz="24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</m:e>
                          </m:acc>
                        </m:oMath>
                      </m:oMathPara>
                    </a14:m>
                    <a:endParaRPr lang="zh-CN" altLang="en-US" sz="2400" dirty="0">
                      <a:solidFill>
                        <a:schemeClr val="tx1"/>
                      </a:solidFill>
                    </a:endParaRPr>
                  </a:p>
                </p:txBody>
              </p:sp>
            </mc:Choice>
            <mc:Fallback xmlns="">
              <p:sp>
                <p:nvSpPr>
                  <p:cNvPr id="32" name="椭圆 31">
                    <a:extLst>
                      <a:ext uri="{FF2B5EF4-FFF2-40B4-BE49-F238E27FC236}">
                        <a16:creationId xmlns:a16="http://schemas.microsoft.com/office/drawing/2014/main" id="{7D530394-BAFB-459A-A8DE-050BBB649D73}"/>
                      </a:ext>
                    </a:extLst>
                  </p:cNvPr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10848837" y="2392898"/>
                    <a:ext cx="767938" cy="764492"/>
                  </a:xfrm>
                  <a:prstGeom prst="ellipse">
                    <a:avLst/>
                  </a:prstGeom>
                  <a:blipFill>
                    <a:blip r:embed="rId8"/>
                    <a:stretch>
                      <a:fillRect/>
                    </a:stretch>
                  </a:blipFill>
                  <a:ln w="28575">
                    <a:solidFill>
                      <a:schemeClr val="tx1"/>
                    </a:solidFill>
                  </a:ln>
                </p:spPr>
                <p:txBody>
                  <a:bodyPr/>
                  <a:lstStyle/>
                  <a:p>
                    <a:r>
                      <a:rPr lang="en-CA">
                        <a:noFill/>
                      </a:rPr>
                      <a:t> </a:t>
                    </a:r>
                  </a:p>
                </p:txBody>
              </p:sp>
            </mc:Fallback>
          </mc:AlternateContent>
          <p:cxnSp>
            <p:nvCxnSpPr>
              <p:cNvPr id="33" name="直接箭头连接符 32">
                <a:extLst>
                  <a:ext uri="{FF2B5EF4-FFF2-40B4-BE49-F238E27FC236}">
                    <a16:creationId xmlns:a16="http://schemas.microsoft.com/office/drawing/2014/main" id="{ACE01AA3-4410-4A1D-A3B7-22677B727E07}"/>
                  </a:ext>
                </a:extLst>
              </p:cNvPr>
              <p:cNvCxnSpPr>
                <a:cxnSpLocks/>
                <a:endCxn id="39" idx="1"/>
              </p:cNvCxnSpPr>
              <p:nvPr/>
            </p:nvCxnSpPr>
            <p:spPr>
              <a:xfrm>
                <a:off x="7649710" y="1600926"/>
                <a:ext cx="923575" cy="926377"/>
              </a:xfrm>
              <a:prstGeom prst="straightConnector1">
                <a:avLst/>
              </a:prstGeom>
              <a:ln w="28575">
                <a:solidFill>
                  <a:srgbClr val="002060"/>
                </a:solidFill>
                <a:tailEnd type="triangle" w="lg" len="lg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4" name="直接箭头连接符 33">
                <a:extLst>
                  <a:ext uri="{FF2B5EF4-FFF2-40B4-BE49-F238E27FC236}">
                    <a16:creationId xmlns:a16="http://schemas.microsoft.com/office/drawing/2014/main" id="{2CE22D6A-4183-45FA-994E-A9F3DD4FFC97}"/>
                  </a:ext>
                </a:extLst>
              </p:cNvPr>
              <p:cNvCxnSpPr>
                <a:cxnSpLocks/>
                <a:endCxn id="39" idx="2"/>
              </p:cNvCxnSpPr>
              <p:nvPr/>
            </p:nvCxnSpPr>
            <p:spPr>
              <a:xfrm>
                <a:off x="7692461" y="2415008"/>
                <a:ext cx="768529" cy="383400"/>
              </a:xfrm>
              <a:prstGeom prst="straightConnector1">
                <a:avLst/>
              </a:prstGeom>
              <a:ln w="28575">
                <a:solidFill>
                  <a:srgbClr val="002060"/>
                </a:solidFill>
                <a:tailEnd type="triangle" w="lg" len="lg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5" name="直接箭头连接符 34">
                <a:extLst>
                  <a:ext uri="{FF2B5EF4-FFF2-40B4-BE49-F238E27FC236}">
                    <a16:creationId xmlns:a16="http://schemas.microsoft.com/office/drawing/2014/main" id="{7143F31A-B715-48C6-9ED7-E8F40F85C46D}"/>
                  </a:ext>
                </a:extLst>
              </p:cNvPr>
              <p:cNvCxnSpPr>
                <a:cxnSpLocks/>
                <a:endCxn id="39" idx="3"/>
              </p:cNvCxnSpPr>
              <p:nvPr/>
            </p:nvCxnSpPr>
            <p:spPr>
              <a:xfrm flipV="1">
                <a:off x="7692461" y="3069513"/>
                <a:ext cx="880824" cy="806748"/>
              </a:xfrm>
              <a:prstGeom prst="straightConnector1">
                <a:avLst/>
              </a:prstGeom>
              <a:ln w="28575">
                <a:solidFill>
                  <a:srgbClr val="002060"/>
                </a:solidFill>
                <a:tailEnd type="triangle" w="lg" len="lg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6" name="直接箭头连接符 35">
                <a:extLst>
                  <a:ext uri="{FF2B5EF4-FFF2-40B4-BE49-F238E27FC236}">
                    <a16:creationId xmlns:a16="http://schemas.microsoft.com/office/drawing/2014/main" id="{22325068-0BD1-4415-BBD3-5C5D6B9D471A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9239761" y="2797254"/>
                <a:ext cx="418418" cy="0"/>
              </a:xfrm>
              <a:prstGeom prst="straightConnector1">
                <a:avLst/>
              </a:prstGeom>
              <a:ln w="28575">
                <a:solidFill>
                  <a:srgbClr val="002060"/>
                </a:solidFill>
                <a:tailEnd type="triangle" w="lg" len="lg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37" name="椭圆 36">
                    <a:extLst>
                      <a:ext uri="{FF2B5EF4-FFF2-40B4-BE49-F238E27FC236}">
                        <a16:creationId xmlns:a16="http://schemas.microsoft.com/office/drawing/2014/main" id="{3760598F-74B5-4D27-BAB8-3C946300B08D}"/>
                      </a:ext>
                    </a:extLst>
                  </p:cNvPr>
                  <p:cNvSpPr/>
                  <p:nvPr/>
                </p:nvSpPr>
                <p:spPr>
                  <a:xfrm>
                    <a:off x="6924523" y="1910930"/>
                    <a:ext cx="767938" cy="764492"/>
                  </a:xfrm>
                  <a:prstGeom prst="ellipse">
                    <a:avLst/>
                  </a:prstGeom>
                  <a:solidFill>
                    <a:srgbClr val="A8EFC6"/>
                  </a:solidFill>
                  <a:ln w="28575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14:m>
                      <m:oMathPara xmlns:m="http://schemas.openxmlformats.org/officeDocument/2006/math">
                        <m:oMathParaPr>
                          <m:jc m:val="center"/>
                        </m:oMathParaPr>
                        <m:oMath xmlns:m="http://schemas.openxmlformats.org/officeDocument/2006/math">
                          <m:sSub>
                            <m:sSubPr>
                              <m:ctrlPr>
                                <a:rPr lang="en-US" altLang="zh-CN" sz="240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altLang="zh-CN" sz="24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altLang="zh-CN" sz="24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</m:oMath>
                      </m:oMathPara>
                    </a14:m>
                    <a:endParaRPr lang="zh-CN" altLang="en-US" sz="2400" dirty="0">
                      <a:solidFill>
                        <a:schemeClr val="tx1"/>
                      </a:solidFill>
                    </a:endParaRPr>
                  </a:p>
                </p:txBody>
              </p:sp>
            </mc:Choice>
            <mc:Fallback xmlns="">
              <p:sp>
                <p:nvSpPr>
                  <p:cNvPr id="46" name="椭圆 45">
                    <a:extLst>
                      <a:ext uri="{FF2B5EF4-FFF2-40B4-BE49-F238E27FC236}">
                        <a16:creationId xmlns:a16="http://schemas.microsoft.com/office/drawing/2014/main" id="{D3065680-E72A-4B9D-AAB6-C71FB5107E12}"/>
                      </a:ext>
                    </a:extLst>
                  </p:cNvPr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6924523" y="1910930"/>
                    <a:ext cx="767938" cy="764492"/>
                  </a:xfrm>
                  <a:prstGeom prst="ellipse">
                    <a:avLst/>
                  </a:prstGeom>
                  <a:blipFill>
                    <a:blip r:embed="rId9"/>
                    <a:stretch>
                      <a:fillRect/>
                    </a:stretch>
                  </a:blipFill>
                  <a:ln w="28575">
                    <a:solidFill>
                      <a:schemeClr val="tx1"/>
                    </a:solidFill>
                  </a:ln>
                </p:spPr>
                <p:txBody>
                  <a:bodyPr/>
                  <a:lstStyle/>
                  <a:p>
                    <a:r>
                      <a:rPr lang="en-CA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38" name="文本框 37">
                    <a:extLst>
                      <a:ext uri="{FF2B5EF4-FFF2-40B4-BE49-F238E27FC236}">
                        <a16:creationId xmlns:a16="http://schemas.microsoft.com/office/drawing/2014/main" id="{8C53C0FA-41D0-4447-8FB3-83651BA9CA72}"/>
                      </a:ext>
                    </a:extLst>
                  </p:cNvPr>
                  <p:cNvSpPr txBox="1"/>
                  <p:nvPr/>
                </p:nvSpPr>
                <p:spPr>
                  <a:xfrm>
                    <a:off x="7257138" y="3024487"/>
                    <a:ext cx="162896" cy="360247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zh-CN" altLang="en-US" sz="2800" i="1" smtClean="0">
                              <a:latin typeface="Cambria Math" panose="02040503050406030204" pitchFamily="18" charset="0"/>
                            </a:rPr>
                            <m:t>⋮</m:t>
                          </m:r>
                        </m:oMath>
                      </m:oMathPara>
                    </a14:m>
                    <a:endParaRPr lang="zh-CN" altLang="en-US" sz="2800" dirty="0"/>
                  </a:p>
                </p:txBody>
              </p:sp>
            </mc:Choice>
            <mc:Fallback xmlns="">
              <p:sp>
                <p:nvSpPr>
                  <p:cNvPr id="3" name="文本框 2">
                    <a:extLst>
                      <a:ext uri="{FF2B5EF4-FFF2-40B4-BE49-F238E27FC236}">
                        <a16:creationId xmlns:a16="http://schemas.microsoft.com/office/drawing/2014/main" id="{43E0CDA1-0EDC-482C-83A9-6AFA3BCC3BD9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7257138" y="3024487"/>
                    <a:ext cx="162896" cy="360247"/>
                  </a:xfrm>
                  <a:prstGeom prst="rect">
                    <a:avLst/>
                  </a:prstGeom>
                  <a:blipFill>
                    <a:blip r:embed="rId10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en-CA">
                        <a:noFill/>
                      </a:rPr>
                      <a:t> </a:t>
                    </a:r>
                  </a:p>
                </p:txBody>
              </p:sp>
            </mc:Fallback>
          </mc:AlternateContent>
          <p:sp>
            <p:nvSpPr>
              <p:cNvPr id="39" name="椭圆 38">
                <a:extLst>
                  <a:ext uri="{FF2B5EF4-FFF2-40B4-BE49-F238E27FC236}">
                    <a16:creationId xmlns:a16="http://schemas.microsoft.com/office/drawing/2014/main" id="{4463D67E-BED8-435F-BE1B-87934EF19D06}"/>
                  </a:ext>
                </a:extLst>
              </p:cNvPr>
              <p:cNvSpPr/>
              <p:nvPr/>
            </p:nvSpPr>
            <p:spPr>
              <a:xfrm>
                <a:off x="8460990" y="2415008"/>
                <a:ext cx="766800" cy="766800"/>
              </a:xfrm>
              <a:prstGeom prst="ellipse">
                <a:avLst/>
              </a:prstGeom>
              <a:solidFill>
                <a:srgbClr val="A8EFC6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400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50" name="椭圆 49">
                <a:extLst>
                  <a:ext uri="{FF2B5EF4-FFF2-40B4-BE49-F238E27FC236}">
                    <a16:creationId xmlns:a16="http://schemas.microsoft.com/office/drawing/2014/main" id="{8762F1E4-EFC7-45FC-9E71-9672B8A6198E}"/>
                  </a:ext>
                </a:extLst>
              </p:cNvPr>
              <p:cNvSpPr/>
              <p:nvPr/>
            </p:nvSpPr>
            <p:spPr>
              <a:xfrm>
                <a:off x="9660330" y="2392898"/>
                <a:ext cx="767938" cy="766800"/>
              </a:xfrm>
              <a:prstGeom prst="ellipse">
                <a:avLst/>
              </a:prstGeom>
              <a:solidFill>
                <a:srgbClr val="A8EFC6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solidFill>
                    <a:schemeClr val="tx1"/>
                  </a:solidFill>
                </a:endParaRPr>
              </a:p>
            </p:txBody>
          </p:sp>
          <p:cxnSp>
            <p:nvCxnSpPr>
              <p:cNvPr id="51" name="连接符: 肘形 50">
                <a:extLst>
                  <a:ext uri="{FF2B5EF4-FFF2-40B4-BE49-F238E27FC236}">
                    <a16:creationId xmlns:a16="http://schemas.microsoft.com/office/drawing/2014/main" id="{2979E0F0-0C8C-45BB-A2C1-BE27F1836FB8}"/>
                  </a:ext>
                </a:extLst>
              </p:cNvPr>
              <p:cNvCxnSpPr>
                <a:cxnSpLocks/>
              </p:cNvCxnSpPr>
              <p:nvPr/>
            </p:nvCxnSpPr>
            <p:spPr>
              <a:xfrm rot="10800000" flipV="1">
                <a:off x="9784750" y="2561355"/>
                <a:ext cx="445897" cy="377687"/>
              </a:xfrm>
              <a:prstGeom prst="bentConnector3">
                <a:avLst>
                  <a:gd name="adj1" fmla="val 42593"/>
                </a:avLst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2" name="直接箭头连接符 51">
                <a:extLst>
                  <a:ext uri="{FF2B5EF4-FFF2-40B4-BE49-F238E27FC236}">
                    <a16:creationId xmlns:a16="http://schemas.microsoft.com/office/drawing/2014/main" id="{15A9A339-A172-4017-8B88-77901FADBC99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0430419" y="2783444"/>
                <a:ext cx="418418" cy="0"/>
              </a:xfrm>
              <a:prstGeom prst="straightConnector1">
                <a:avLst/>
              </a:prstGeom>
              <a:ln w="28575">
                <a:solidFill>
                  <a:srgbClr val="002060"/>
                </a:solidFill>
                <a:tailEnd type="triangle" w="lg" len="lg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53" name="矩形 52">
                    <a:extLst>
                      <a:ext uri="{FF2B5EF4-FFF2-40B4-BE49-F238E27FC236}">
                        <a16:creationId xmlns:a16="http://schemas.microsoft.com/office/drawing/2014/main" id="{7F10E7A9-E1B5-4D42-89EA-CA58AE793BD1}"/>
                      </a:ext>
                    </a:extLst>
                  </p:cNvPr>
                  <p:cNvSpPr/>
                  <p:nvPr/>
                </p:nvSpPr>
                <p:spPr>
                  <a:xfrm>
                    <a:off x="8005970" y="1728841"/>
                    <a:ext cx="542007" cy="400110"/>
                  </a:xfrm>
                  <a:prstGeom prst="rect">
                    <a:avLst/>
                  </a:prstGeom>
                </p:spPr>
                <p:txBody>
                  <a:bodyPr wrap="none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sSub>
                            <m:sSubPr>
                              <m:ctrlPr>
                                <a:rPr lang="en-US" altLang="zh-CN" sz="200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zh-CN" altLang="en-US" sz="2000" i="1">
                                  <a:latin typeface="Cambria Math" panose="02040503050406030204" pitchFamily="18" charset="0"/>
                                </a:rPr>
                                <m:t>𝜔</m:t>
                              </m:r>
                            </m:e>
                            <m:sub>
                              <m:r>
                                <a:rPr lang="en-CA" altLang="zh-CN" sz="2000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</m:oMath>
                      </m:oMathPara>
                    </a14:m>
                    <a:endParaRPr lang="en-CA" sz="2000" dirty="0"/>
                  </a:p>
                </p:txBody>
              </p:sp>
            </mc:Choice>
            <mc:Fallback xmlns="">
              <p:sp>
                <p:nvSpPr>
                  <p:cNvPr id="53" name="矩形 52">
                    <a:extLst>
                      <a:ext uri="{FF2B5EF4-FFF2-40B4-BE49-F238E27FC236}">
                        <a16:creationId xmlns:a16="http://schemas.microsoft.com/office/drawing/2014/main" id="{7F10E7A9-E1B5-4D42-89EA-CA58AE793BD1}"/>
                      </a:ext>
                    </a:extLst>
                  </p:cNvPr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8005970" y="1728841"/>
                    <a:ext cx="542007" cy="400110"/>
                  </a:xfrm>
                  <a:prstGeom prst="rect">
                    <a:avLst/>
                  </a:prstGeom>
                  <a:blipFill>
                    <a:blip r:embed="rId11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en-CA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54" name="矩形 53">
                    <a:extLst>
                      <a:ext uri="{FF2B5EF4-FFF2-40B4-BE49-F238E27FC236}">
                        <a16:creationId xmlns:a16="http://schemas.microsoft.com/office/drawing/2014/main" id="{E457F76D-F084-47E8-AA0A-A81167BC44EE}"/>
                      </a:ext>
                    </a:extLst>
                  </p:cNvPr>
                  <p:cNvSpPr/>
                  <p:nvPr/>
                </p:nvSpPr>
                <p:spPr>
                  <a:xfrm>
                    <a:off x="7804621" y="2136135"/>
                    <a:ext cx="547971" cy="400110"/>
                  </a:xfrm>
                  <a:prstGeom prst="rect">
                    <a:avLst/>
                  </a:prstGeom>
                </p:spPr>
                <p:txBody>
                  <a:bodyPr wrap="none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sSub>
                            <m:sSubPr>
                              <m:ctrlPr>
                                <a:rPr lang="en-US" altLang="zh-CN" sz="200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zh-CN" altLang="en-US" sz="2000" i="1">
                                  <a:latin typeface="Cambria Math" panose="02040503050406030204" pitchFamily="18" charset="0"/>
                                </a:rPr>
                                <m:t>𝜔</m:t>
                              </m:r>
                            </m:e>
                            <m:sub>
                              <m:r>
                                <a:rPr lang="en-CA" altLang="zh-CN" sz="20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</m:oMath>
                      </m:oMathPara>
                    </a14:m>
                    <a:endParaRPr lang="en-CA" sz="2000" dirty="0"/>
                  </a:p>
                </p:txBody>
              </p:sp>
            </mc:Choice>
            <mc:Fallback xmlns="">
              <p:sp>
                <p:nvSpPr>
                  <p:cNvPr id="54" name="矩形 53">
                    <a:extLst>
                      <a:ext uri="{FF2B5EF4-FFF2-40B4-BE49-F238E27FC236}">
                        <a16:creationId xmlns:a16="http://schemas.microsoft.com/office/drawing/2014/main" id="{E457F76D-F084-47E8-AA0A-A81167BC44EE}"/>
                      </a:ext>
                    </a:extLst>
                  </p:cNvPr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7804621" y="2136135"/>
                    <a:ext cx="547971" cy="400110"/>
                  </a:xfrm>
                  <a:prstGeom prst="rect">
                    <a:avLst/>
                  </a:prstGeom>
                  <a:blipFill>
                    <a:blip r:embed="rId12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en-CA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55" name="矩形 54">
                    <a:extLst>
                      <a:ext uri="{FF2B5EF4-FFF2-40B4-BE49-F238E27FC236}">
                        <a16:creationId xmlns:a16="http://schemas.microsoft.com/office/drawing/2014/main" id="{27E63E90-52CA-46F4-B3AE-8ACE399F7097}"/>
                      </a:ext>
                    </a:extLst>
                  </p:cNvPr>
                  <p:cNvSpPr/>
                  <p:nvPr/>
                </p:nvSpPr>
                <p:spPr>
                  <a:xfrm>
                    <a:off x="7980749" y="3385579"/>
                    <a:ext cx="606896" cy="400110"/>
                  </a:xfrm>
                  <a:prstGeom prst="rect">
                    <a:avLst/>
                  </a:prstGeom>
                </p:spPr>
                <p:txBody>
                  <a:bodyPr wrap="none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sSub>
                            <m:sSubPr>
                              <m:ctrlPr>
                                <a:rPr lang="en-US" altLang="zh-CN" sz="200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zh-CN" altLang="en-US" sz="2000" i="1">
                                  <a:latin typeface="Cambria Math" panose="02040503050406030204" pitchFamily="18" charset="0"/>
                                </a:rPr>
                                <m:t>𝜔</m:t>
                              </m:r>
                            </m:e>
                            <m:sub>
                              <m:r>
                                <a:rPr lang="en-CA" altLang="zh-CN" sz="2000" b="0" i="1" smtClean="0">
                                  <a:latin typeface="Cambria Math" panose="02040503050406030204" pitchFamily="18" charset="0"/>
                                </a:rPr>
                                <m:t>𝑚</m:t>
                              </m:r>
                            </m:sub>
                          </m:sSub>
                        </m:oMath>
                      </m:oMathPara>
                    </a14:m>
                    <a:endParaRPr lang="en-CA" sz="2000" dirty="0"/>
                  </a:p>
                </p:txBody>
              </p:sp>
            </mc:Choice>
            <mc:Fallback xmlns="">
              <p:sp>
                <p:nvSpPr>
                  <p:cNvPr id="55" name="矩形 54">
                    <a:extLst>
                      <a:ext uri="{FF2B5EF4-FFF2-40B4-BE49-F238E27FC236}">
                        <a16:creationId xmlns:a16="http://schemas.microsoft.com/office/drawing/2014/main" id="{27E63E90-52CA-46F4-B3AE-8ACE399F7097}"/>
                      </a:ext>
                    </a:extLst>
                  </p:cNvPr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7980749" y="3385579"/>
                    <a:ext cx="606896" cy="400110"/>
                  </a:xfrm>
                  <a:prstGeom prst="rect">
                    <a:avLst/>
                  </a:prstGeom>
                  <a:blipFill>
                    <a:blip r:embed="rId13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en-CA">
                        <a:noFill/>
                      </a:rPr>
                      <a:t> </a:t>
                    </a:r>
                  </a:p>
                </p:txBody>
              </p:sp>
            </mc:Fallback>
          </mc:AlternateContent>
          <p:cxnSp>
            <p:nvCxnSpPr>
              <p:cNvPr id="56" name="直接箭头连接符 55">
                <a:extLst>
                  <a:ext uri="{FF2B5EF4-FFF2-40B4-BE49-F238E27FC236}">
                    <a16:creationId xmlns:a16="http://schemas.microsoft.com/office/drawing/2014/main" id="{19C1BE41-CE2B-4916-BC0A-557931BF7E20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8795272" y="2058286"/>
                <a:ext cx="0" cy="356722"/>
              </a:xfrm>
              <a:prstGeom prst="straightConnector1">
                <a:avLst/>
              </a:prstGeom>
              <a:ln w="28575">
                <a:solidFill>
                  <a:srgbClr val="002060"/>
                </a:solidFill>
                <a:tailEnd type="triangle" w="lg" len="lg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57" name="矩形 56">
                    <a:extLst>
                      <a:ext uri="{FF2B5EF4-FFF2-40B4-BE49-F238E27FC236}">
                        <a16:creationId xmlns:a16="http://schemas.microsoft.com/office/drawing/2014/main" id="{23B3C6E8-5504-4F61-AE7C-ED03431717C3}"/>
                      </a:ext>
                    </a:extLst>
                  </p:cNvPr>
                  <p:cNvSpPr/>
                  <p:nvPr/>
                </p:nvSpPr>
                <p:spPr>
                  <a:xfrm>
                    <a:off x="8610600" y="1691199"/>
                    <a:ext cx="373051" cy="400110"/>
                  </a:xfrm>
                  <a:prstGeom prst="rect">
                    <a:avLst/>
                  </a:prstGeom>
                </p:spPr>
                <p:txBody>
                  <a:bodyPr wrap="none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n-US" altLang="zh-CN" sz="2000" i="1" spc="-100">
                              <a:latin typeface="Cambria Math" panose="02040503050406030204" pitchFamily="18" charset="0"/>
                            </a:rPr>
                            <m:t>𝑏</m:t>
                          </m:r>
                        </m:oMath>
                      </m:oMathPara>
                    </a14:m>
                    <a:endParaRPr lang="en-CA" sz="2000" dirty="0"/>
                  </a:p>
                </p:txBody>
              </p:sp>
            </mc:Choice>
            <mc:Fallback xmlns="">
              <p:sp>
                <p:nvSpPr>
                  <p:cNvPr id="57" name="矩形 56">
                    <a:extLst>
                      <a:ext uri="{FF2B5EF4-FFF2-40B4-BE49-F238E27FC236}">
                        <a16:creationId xmlns:a16="http://schemas.microsoft.com/office/drawing/2014/main" id="{23B3C6E8-5504-4F61-AE7C-ED03431717C3}"/>
                      </a:ext>
                    </a:extLst>
                  </p:cNvPr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8610600" y="1691199"/>
                    <a:ext cx="373051" cy="400110"/>
                  </a:xfrm>
                  <a:prstGeom prst="rect">
                    <a:avLst/>
                  </a:prstGeom>
                  <a:blipFill>
                    <a:blip r:embed="rId14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en-CA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9" name="文本框 28">
                  <a:extLst>
                    <a:ext uri="{FF2B5EF4-FFF2-40B4-BE49-F238E27FC236}">
                      <a16:creationId xmlns:a16="http://schemas.microsoft.com/office/drawing/2014/main" id="{0B8ED8C9-B6BE-4789-B159-81CAED23935A}"/>
                    </a:ext>
                  </a:extLst>
                </p:cNvPr>
                <p:cNvSpPr txBox="1"/>
                <p:nvPr/>
              </p:nvSpPr>
              <p:spPr>
                <a:xfrm>
                  <a:off x="8725989" y="2314875"/>
                  <a:ext cx="793615" cy="763094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nary>
                          <m:naryPr>
                            <m:chr m:val="∑"/>
                            <m:subHide m:val="on"/>
                            <m:supHide m:val="on"/>
                            <m:ctrlPr>
                              <a:rPr lang="en-CA" i="1" smtClean="0">
                                <a:latin typeface="Cambria Math" panose="02040503050406030204" pitchFamily="18" charset="0"/>
                              </a:rPr>
                            </m:ctrlPr>
                          </m:naryPr>
                          <m:sub/>
                          <m:sup/>
                          <m:e/>
                        </m:nary>
                      </m:oMath>
                    </m:oMathPara>
                  </a14:m>
                  <a:endParaRPr lang="en-CA" dirty="0"/>
                </a:p>
              </p:txBody>
            </p:sp>
          </mc:Choice>
          <mc:Fallback xmlns="">
            <p:sp>
              <p:nvSpPr>
                <p:cNvPr id="29" name="文本框 28">
                  <a:extLst>
                    <a:ext uri="{FF2B5EF4-FFF2-40B4-BE49-F238E27FC236}">
                      <a16:creationId xmlns:a16="http://schemas.microsoft.com/office/drawing/2014/main" id="{0B8ED8C9-B6BE-4789-B159-81CAED23935A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8725989" y="2314875"/>
                  <a:ext cx="793615" cy="763094"/>
                </a:xfrm>
                <a:prstGeom prst="rect">
                  <a:avLst/>
                </a:prstGeom>
                <a:blipFill>
                  <a:blip r:embed="rId15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CA">
                      <a:noFill/>
                    </a:rPr>
                    <a:t> </a:t>
                  </a:r>
                </a:p>
              </p:txBody>
            </p:sp>
          </mc:Fallback>
        </mc:AlternateContent>
      </p:grpSp>
    </p:spTree>
    <p:extLst>
      <p:ext uri="{BB962C8B-B14F-4D97-AF65-F5344CB8AC3E}">
        <p14:creationId xmlns:p14="http://schemas.microsoft.com/office/powerpoint/2010/main" val="404091732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8" name="文本框 7"/>
              <p:cNvSpPr txBox="1"/>
              <p:nvPr/>
            </p:nvSpPr>
            <p:spPr>
              <a:xfrm>
                <a:off x="246788" y="924696"/>
                <a:ext cx="11333568" cy="32162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342900" indent="-342900">
                  <a:spcAft>
                    <a:spcPts val="600"/>
                  </a:spcAft>
                  <a:buFont typeface="Arial" panose="020B0604020202020204" pitchFamily="34" charset="0"/>
                  <a:buChar char="•"/>
                </a:pPr>
                <a:r>
                  <a:rPr lang="zh-CN" altLang="en-US" sz="2400" dirty="0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给定一个训练样本</a:t>
                </a:r>
                <a14:m>
                  <m:oMath xmlns:m="http://schemas.openxmlformats.org/officeDocument/2006/math">
                    <m:r>
                      <a:rPr lang="en-CA" altLang="zh-CN" sz="2400" b="0" i="1" dirty="0" smtClean="0">
                        <a:latin typeface="Cambria Math" panose="02040503050406030204" pitchFamily="18" charset="0"/>
                        <a:ea typeface="Microsoft YaHei" panose="020B0503020204020204" pitchFamily="34" charset="-122"/>
                      </a:rPr>
                      <m:t>(</m:t>
                    </m:r>
                    <m:sSub>
                      <m:sSubPr>
                        <m:ctrlPr>
                          <a:rPr lang="en-US" altLang="zh-CN" sz="2400" i="1">
                            <a:latin typeface="Cambria Math" panose="02040503050406030204" pitchFamily="18" charset="0"/>
                            <a:ea typeface="Microsoft YaHei" panose="020B0503020204020204" pitchFamily="34" charset="-122"/>
                          </a:rPr>
                        </m:ctrlPr>
                      </m:sSubPr>
                      <m:e>
                        <m:r>
                          <a:rPr lang="en-US" altLang="zh-CN" sz="2400" b="1" i="1">
                            <a:latin typeface="Cambria Math" panose="02040503050406030204" pitchFamily="18" charset="0"/>
                            <a:ea typeface="Microsoft YaHei" panose="020B0503020204020204" pitchFamily="34" charset="-122"/>
                          </a:rPr>
                          <m:t>𝒙</m:t>
                        </m:r>
                      </m:e>
                      <m:sub>
                        <m:r>
                          <a:rPr lang="en-US" altLang="zh-CN" sz="2400" i="1">
                            <a:latin typeface="Cambria Math" panose="02040503050406030204" pitchFamily="18" charset="0"/>
                            <a:ea typeface="Microsoft YaHei" panose="020B0503020204020204" pitchFamily="34" charset="-122"/>
                          </a:rPr>
                          <m:t>𝑖</m:t>
                        </m:r>
                      </m:sub>
                    </m:sSub>
                    <m:r>
                      <a:rPr lang="en-CA" altLang="zh-CN" sz="2400" b="0" i="1" smtClean="0">
                        <a:latin typeface="Cambria Math" panose="02040503050406030204" pitchFamily="18" charset="0"/>
                        <a:ea typeface="Microsoft YaHei" panose="020B0503020204020204" pitchFamily="34" charset="-122"/>
                      </a:rPr>
                      <m:t>, </m:t>
                    </m:r>
                    <m:sSub>
                      <m:sSubPr>
                        <m:ctrlPr>
                          <a:rPr lang="en-US" altLang="zh-CN" sz="2400" i="1">
                            <a:latin typeface="Cambria Math" panose="02040503050406030204" pitchFamily="18" charset="0"/>
                            <a:ea typeface="Microsoft YaHei" panose="020B0503020204020204" pitchFamily="34" charset="-122"/>
                          </a:rPr>
                        </m:ctrlPr>
                      </m:sSubPr>
                      <m:e>
                        <m:r>
                          <a:rPr lang="en-CA" altLang="zh-CN" sz="2400" i="1">
                            <a:latin typeface="Cambria Math" panose="02040503050406030204" pitchFamily="18" charset="0"/>
                            <a:ea typeface="Microsoft YaHei" panose="020B0503020204020204" pitchFamily="34" charset="-122"/>
                          </a:rPr>
                          <m:t>𝑦</m:t>
                        </m:r>
                      </m:e>
                      <m:sub>
                        <m:r>
                          <a:rPr lang="en-US" altLang="zh-CN" sz="2400" i="1">
                            <a:latin typeface="Cambria Math" panose="02040503050406030204" pitchFamily="18" charset="0"/>
                            <a:ea typeface="Microsoft YaHei" panose="020B0503020204020204" pitchFamily="34" charset="-122"/>
                          </a:rPr>
                          <m:t>𝑖</m:t>
                        </m:r>
                      </m:sub>
                    </m:sSub>
                    <m:r>
                      <a:rPr lang="en-CA" altLang="zh-CN" sz="2400" b="0" i="1" dirty="0" smtClean="0">
                        <a:latin typeface="Cambria Math" panose="02040503050406030204" pitchFamily="18" charset="0"/>
                        <a:ea typeface="Microsoft YaHei" panose="020B0503020204020204" pitchFamily="34" charset="-122"/>
                      </a:rPr>
                      <m:t>)</m:t>
                    </m:r>
                    <m:r>
                      <a:rPr lang="en-US" altLang="zh-CN" sz="2400" i="1" smtClean="0">
                        <a:latin typeface="Cambria Math" panose="02040503050406030204" pitchFamily="18" charset="0"/>
                        <a:ea typeface="Microsoft YaHei" panose="020B0503020204020204" pitchFamily="34" charset="-122"/>
                      </a:rPr>
                      <m:t> </m:t>
                    </m:r>
                  </m:oMath>
                </a14:m>
                <a:r>
                  <a:rPr lang="zh-CN" altLang="en-US" sz="2400" dirty="0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，感知机参数更新准则为</a:t>
                </a:r>
                <a:endParaRPr lang="en-US" altLang="zh-CN" sz="2400" dirty="0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  <a:p>
                <a:pPr>
                  <a:spcAft>
                    <a:spcPts val="600"/>
                  </a:spcAft>
                </a:pPr>
                <a:r>
                  <a:rPr lang="zh-CN" altLang="en-US" sz="2400" b="1" dirty="0">
                    <a:ea typeface="Microsoft YaHei" panose="020B0503020204020204" pitchFamily="34" charset="-122"/>
                  </a:rPr>
                  <a:t>                </a:t>
                </a:r>
                <a14:m>
                  <m:oMath xmlns:m="http://schemas.openxmlformats.org/officeDocument/2006/math">
                    <m:r>
                      <a:rPr lang="zh-CN" altLang="en-US" sz="2400" b="1" i="1" dirty="0">
                        <a:latin typeface="Cambria Math" panose="02040503050406030204" pitchFamily="18" charset="0"/>
                        <a:ea typeface="Microsoft YaHei" panose="020B0503020204020204" pitchFamily="34" charset="-122"/>
                      </a:rPr>
                      <m:t>𝝎</m:t>
                    </m:r>
                    <m:r>
                      <a:rPr lang="en-US" altLang="zh-CN" sz="2400" i="1">
                        <a:latin typeface="Cambria Math" panose="02040503050406030204" pitchFamily="18" charset="0"/>
                        <a:ea typeface="Microsoft YaHei" panose="020B0503020204020204" pitchFamily="34" charset="-122"/>
                      </a:rPr>
                      <m:t>=</m:t>
                    </m:r>
                    <m:r>
                      <a:rPr lang="zh-CN" altLang="en-US" sz="2400" b="1" i="1" smtClean="0">
                        <a:latin typeface="Cambria Math" panose="02040503050406030204" pitchFamily="18" charset="0"/>
                        <a:ea typeface="Microsoft YaHei" panose="020B0503020204020204" pitchFamily="34" charset="-122"/>
                      </a:rPr>
                      <m:t>𝝎</m:t>
                    </m:r>
                    <m:r>
                      <a:rPr lang="en-US" altLang="zh-CN" sz="2400" i="1" smtClean="0">
                        <a:latin typeface="Cambria Math" panose="02040503050406030204" pitchFamily="18" charset="0"/>
                        <a:ea typeface="Microsoft YaHei" panose="020B0503020204020204" pitchFamily="34" charset="-122"/>
                      </a:rPr>
                      <m:t>+</m:t>
                    </m:r>
                    <m:r>
                      <a:rPr lang="en-US" altLang="zh-CN" sz="240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∆</m:t>
                    </m:r>
                    <m:r>
                      <a:rPr lang="zh-CN" altLang="en-US" sz="2400" b="1" i="1">
                        <a:latin typeface="Cambria Math" panose="02040503050406030204" pitchFamily="18" charset="0"/>
                        <a:ea typeface="Microsoft YaHei" panose="020B0503020204020204" pitchFamily="34" charset="-122"/>
                      </a:rPr>
                      <m:t>𝝎</m:t>
                    </m:r>
                  </m:oMath>
                </a14:m>
                <a:r>
                  <a:rPr lang="en-US" altLang="zh-CN" sz="2400" dirty="0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        </a:t>
                </a:r>
                <a14:m>
                  <m:oMath xmlns:m="http://schemas.openxmlformats.org/officeDocument/2006/math">
                    <m:r>
                      <a:rPr lang="en-US" altLang="zh-CN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∆</m:t>
                    </m:r>
                    <m:r>
                      <a:rPr lang="zh-CN" altLang="en-US" sz="2400" b="1" i="1">
                        <a:latin typeface="Cambria Math" panose="02040503050406030204" pitchFamily="18" charset="0"/>
                        <a:ea typeface="Microsoft YaHei" panose="020B0503020204020204" pitchFamily="34" charset="-122"/>
                      </a:rPr>
                      <m:t>𝝎</m:t>
                    </m:r>
                    <m:r>
                      <a:rPr lang="en-US" altLang="zh-CN" sz="2400" i="1">
                        <a:latin typeface="Cambria Math" panose="02040503050406030204" pitchFamily="18" charset="0"/>
                        <a:ea typeface="Microsoft YaHei" panose="020B0503020204020204" pitchFamily="34" charset="-122"/>
                      </a:rPr>
                      <m:t>=</m:t>
                    </m:r>
                    <m:r>
                      <a:rPr lang="zh-CN" altLang="en-US" sz="2400" i="1" smtClean="0">
                        <a:latin typeface="Cambria Math" panose="02040503050406030204" pitchFamily="18" charset="0"/>
                        <a:ea typeface="Microsoft YaHei" panose="020B0503020204020204" pitchFamily="34" charset="-122"/>
                      </a:rPr>
                      <m:t>𝜂</m:t>
                    </m:r>
                    <m:d>
                      <m:dPr>
                        <m:ctrlPr>
                          <a:rPr lang="en-US" altLang="zh-CN" sz="2400" i="1">
                            <a:latin typeface="Cambria Math" panose="02040503050406030204" pitchFamily="18" charset="0"/>
                            <a:ea typeface="Microsoft YaHei" panose="020B0503020204020204" pitchFamily="34" charset="-122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altLang="zh-CN" sz="2400" i="1">
                                <a:latin typeface="Cambria Math" panose="02040503050406030204" pitchFamily="18" charset="0"/>
                                <a:ea typeface="Microsoft YaHei" panose="020B0503020204020204" pitchFamily="34" charset="-122"/>
                              </a:rPr>
                            </m:ctrlPr>
                          </m:sSubPr>
                          <m:e>
                            <m:r>
                              <a:rPr lang="en-US" altLang="zh-CN" sz="2400" i="1">
                                <a:latin typeface="Cambria Math" panose="02040503050406030204" pitchFamily="18" charset="0"/>
                                <a:ea typeface="Microsoft YaHei" panose="020B0503020204020204" pitchFamily="34" charset="-122"/>
                              </a:rPr>
                              <m:t>𝑦</m:t>
                            </m:r>
                          </m:e>
                          <m:sub>
                            <m:r>
                              <a:rPr lang="en-US" altLang="zh-CN" sz="2400" i="1">
                                <a:latin typeface="Cambria Math" panose="02040503050406030204" pitchFamily="18" charset="0"/>
                                <a:ea typeface="Microsoft YaHei" panose="020B0503020204020204" pitchFamily="34" charset="-122"/>
                              </a:rPr>
                              <m:t>𝑖</m:t>
                            </m:r>
                          </m:sub>
                        </m:sSub>
                        <m:r>
                          <a:rPr lang="en-US" altLang="zh-CN" sz="2400" i="1">
                            <a:latin typeface="Cambria Math" panose="02040503050406030204" pitchFamily="18" charset="0"/>
                            <a:ea typeface="Microsoft YaHei" panose="020B0503020204020204" pitchFamily="34" charset="-122"/>
                          </a:rPr>
                          <m:t>−</m:t>
                        </m:r>
                        <m:sSub>
                          <m:sSubPr>
                            <m:ctrlPr>
                              <a:rPr lang="en-US" altLang="zh-CN" sz="2400" i="1">
                                <a:latin typeface="Cambria Math" panose="02040503050406030204" pitchFamily="18" charset="0"/>
                                <a:ea typeface="Microsoft YaHei" panose="020B0503020204020204" pitchFamily="34" charset="-122"/>
                              </a:rPr>
                            </m:ctrlPr>
                          </m:sSubPr>
                          <m:e>
                            <m:acc>
                              <m:accPr>
                                <m:chr m:val="̂"/>
                                <m:ctrlPr>
                                  <a:rPr lang="en-US" altLang="zh-CN" sz="2400" i="1">
                                    <a:latin typeface="Cambria Math" panose="02040503050406030204" pitchFamily="18" charset="0"/>
                                    <a:ea typeface="Microsoft YaHei" panose="020B0503020204020204" pitchFamily="34" charset="-122"/>
                                  </a:rPr>
                                </m:ctrlPr>
                              </m:accPr>
                              <m:e>
                                <m:r>
                                  <a:rPr lang="en-US" altLang="zh-CN" sz="2400" i="1">
                                    <a:latin typeface="Cambria Math" panose="02040503050406030204" pitchFamily="18" charset="0"/>
                                    <a:ea typeface="Microsoft YaHei" panose="020B0503020204020204" pitchFamily="34" charset="-122"/>
                                  </a:rPr>
                                  <m:t>𝑦</m:t>
                                </m:r>
                              </m:e>
                            </m:acc>
                          </m:e>
                          <m:sub>
                            <m:r>
                              <a:rPr lang="en-US" altLang="zh-CN" sz="2400" i="1">
                                <a:latin typeface="Cambria Math" panose="02040503050406030204" pitchFamily="18" charset="0"/>
                                <a:ea typeface="Microsoft YaHei" panose="020B0503020204020204" pitchFamily="34" charset="-122"/>
                              </a:rPr>
                              <m:t>𝑖</m:t>
                            </m:r>
                          </m:sub>
                        </m:sSub>
                      </m:e>
                    </m:d>
                    <m:sSub>
                      <m:sSubPr>
                        <m:ctrlPr>
                          <a:rPr lang="en-US" altLang="zh-CN" sz="2400" i="1">
                            <a:latin typeface="Cambria Math" panose="02040503050406030204" pitchFamily="18" charset="0"/>
                            <a:ea typeface="Microsoft YaHei" panose="020B0503020204020204" pitchFamily="34" charset="-122"/>
                          </a:rPr>
                        </m:ctrlPr>
                      </m:sSubPr>
                      <m:e>
                        <m:r>
                          <a:rPr lang="en-US" altLang="zh-CN" sz="2400" b="1" i="1">
                            <a:latin typeface="Cambria Math" panose="02040503050406030204" pitchFamily="18" charset="0"/>
                            <a:ea typeface="Microsoft YaHei" panose="020B0503020204020204" pitchFamily="34" charset="-122"/>
                          </a:rPr>
                          <m:t>𝒙</m:t>
                        </m:r>
                      </m:e>
                      <m:sub>
                        <m:r>
                          <a:rPr lang="en-US" altLang="zh-CN" sz="2400" i="1">
                            <a:latin typeface="Cambria Math" panose="02040503050406030204" pitchFamily="18" charset="0"/>
                            <a:ea typeface="Microsoft YaHei" panose="020B0503020204020204" pitchFamily="34" charset="-122"/>
                          </a:rPr>
                          <m:t>𝑖</m:t>
                        </m:r>
                      </m:sub>
                    </m:sSub>
                  </m:oMath>
                </a14:m>
                <a:endParaRPr lang="en-CA" altLang="zh-CN" sz="2400" i="1" dirty="0">
                  <a:latin typeface="Cambria Math" panose="02040503050406030204" pitchFamily="18" charset="0"/>
                  <a:ea typeface="Microsoft YaHei" panose="020B0503020204020204" pitchFamily="34" charset="-122"/>
                </a:endParaRPr>
              </a:p>
              <a:p>
                <a:pPr>
                  <a:spcAft>
                    <a:spcPts val="600"/>
                  </a:spcAft>
                </a:pPr>
                <a:r>
                  <a:rPr lang="en-US" altLang="zh-CN" sz="2400" b="0" dirty="0">
                    <a:ea typeface="Microsoft YaHei" panose="020B0503020204020204" pitchFamily="34" charset="-122"/>
                  </a:rPr>
                  <a:t>                </a:t>
                </a:r>
                <a14:m>
                  <m:oMath xmlns:m="http://schemas.openxmlformats.org/officeDocument/2006/math">
                    <m:r>
                      <a:rPr lang="en-US" altLang="zh-CN" sz="2400" b="0" i="1" smtClean="0">
                        <a:latin typeface="Cambria Math" panose="02040503050406030204" pitchFamily="18" charset="0"/>
                        <a:ea typeface="Microsoft YaHei" panose="020B0503020204020204" pitchFamily="34" charset="-122"/>
                      </a:rPr>
                      <m:t>𝑏</m:t>
                    </m:r>
                    <m:r>
                      <a:rPr lang="en-US" altLang="zh-CN" sz="2400" i="1">
                        <a:latin typeface="Cambria Math" panose="02040503050406030204" pitchFamily="18" charset="0"/>
                        <a:ea typeface="Microsoft YaHei" panose="020B0503020204020204" pitchFamily="34" charset="-122"/>
                      </a:rPr>
                      <m:t>=</m:t>
                    </m:r>
                    <m:r>
                      <a:rPr lang="en-US" altLang="zh-CN" sz="2400" b="0" i="1" smtClean="0">
                        <a:latin typeface="Cambria Math" panose="02040503050406030204" pitchFamily="18" charset="0"/>
                        <a:ea typeface="Microsoft YaHei" panose="020B0503020204020204" pitchFamily="34" charset="-122"/>
                      </a:rPr>
                      <m:t>𝑏</m:t>
                    </m:r>
                    <m:r>
                      <a:rPr lang="en-US" altLang="zh-CN" sz="2400" i="1">
                        <a:latin typeface="Cambria Math" panose="02040503050406030204" pitchFamily="18" charset="0"/>
                        <a:ea typeface="Microsoft YaHei" panose="020B0503020204020204" pitchFamily="34" charset="-122"/>
                      </a:rPr>
                      <m:t>+</m:t>
                    </m:r>
                    <m:r>
                      <a:rPr lang="en-US" altLang="zh-CN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∆</m:t>
                    </m:r>
                    <m:r>
                      <a:rPr lang="en-US" altLang="zh-CN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𝑏</m:t>
                    </m:r>
                  </m:oMath>
                </a14:m>
                <a:r>
                  <a:rPr lang="en-US" altLang="zh-CN" sz="2400" dirty="0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           </a:t>
                </a:r>
                <a14:m>
                  <m:oMath xmlns:m="http://schemas.openxmlformats.org/officeDocument/2006/math">
                    <m:r>
                      <a:rPr lang="en-US" altLang="zh-CN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∆</m:t>
                    </m:r>
                    <m:r>
                      <a:rPr lang="en-US" altLang="zh-CN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𝑏</m:t>
                    </m:r>
                    <m:r>
                      <a:rPr lang="en-US" altLang="zh-CN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r>
                      <a:rPr lang="zh-CN" altLang="en-US" sz="2400" i="1" smtClean="0">
                        <a:latin typeface="Cambria Math" panose="02040503050406030204" pitchFamily="18" charset="0"/>
                        <a:ea typeface="Microsoft YaHei" panose="020B0503020204020204" pitchFamily="34" charset="-122"/>
                      </a:rPr>
                      <m:t>𝜂</m:t>
                    </m:r>
                    <m:d>
                      <m:dPr>
                        <m:ctrlPr>
                          <a:rPr lang="en-US" altLang="zh-CN" sz="2400" i="1">
                            <a:latin typeface="Cambria Math" panose="02040503050406030204" pitchFamily="18" charset="0"/>
                            <a:ea typeface="Microsoft YaHei" panose="020B0503020204020204" pitchFamily="34" charset="-122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altLang="zh-CN" sz="2400" i="1">
                                <a:latin typeface="Cambria Math" panose="02040503050406030204" pitchFamily="18" charset="0"/>
                                <a:ea typeface="Microsoft YaHei" panose="020B0503020204020204" pitchFamily="34" charset="-122"/>
                              </a:rPr>
                            </m:ctrlPr>
                          </m:sSubPr>
                          <m:e>
                            <m:r>
                              <a:rPr lang="en-US" altLang="zh-CN" sz="2400" i="1">
                                <a:latin typeface="Cambria Math" panose="02040503050406030204" pitchFamily="18" charset="0"/>
                                <a:ea typeface="Microsoft YaHei" panose="020B0503020204020204" pitchFamily="34" charset="-122"/>
                              </a:rPr>
                              <m:t>𝑦</m:t>
                            </m:r>
                          </m:e>
                          <m:sub>
                            <m:r>
                              <a:rPr lang="en-US" altLang="zh-CN" sz="2400" i="1">
                                <a:latin typeface="Cambria Math" panose="02040503050406030204" pitchFamily="18" charset="0"/>
                                <a:ea typeface="Microsoft YaHei" panose="020B0503020204020204" pitchFamily="34" charset="-122"/>
                              </a:rPr>
                              <m:t>𝑖</m:t>
                            </m:r>
                          </m:sub>
                        </m:sSub>
                        <m:r>
                          <a:rPr lang="en-US" altLang="zh-CN" sz="2400" i="1">
                            <a:latin typeface="Cambria Math" panose="02040503050406030204" pitchFamily="18" charset="0"/>
                            <a:ea typeface="Microsoft YaHei" panose="020B0503020204020204" pitchFamily="34" charset="-122"/>
                          </a:rPr>
                          <m:t>−</m:t>
                        </m:r>
                        <m:sSub>
                          <m:sSubPr>
                            <m:ctrlPr>
                              <a:rPr lang="en-US" altLang="zh-CN" sz="2400" i="1">
                                <a:latin typeface="Cambria Math" panose="02040503050406030204" pitchFamily="18" charset="0"/>
                                <a:ea typeface="Microsoft YaHei" panose="020B0503020204020204" pitchFamily="34" charset="-122"/>
                              </a:rPr>
                            </m:ctrlPr>
                          </m:sSubPr>
                          <m:e>
                            <m:acc>
                              <m:accPr>
                                <m:chr m:val="̂"/>
                                <m:ctrlPr>
                                  <a:rPr lang="en-US" altLang="zh-CN" sz="2400" i="1">
                                    <a:latin typeface="Cambria Math" panose="02040503050406030204" pitchFamily="18" charset="0"/>
                                    <a:ea typeface="Microsoft YaHei" panose="020B0503020204020204" pitchFamily="34" charset="-122"/>
                                  </a:rPr>
                                </m:ctrlPr>
                              </m:accPr>
                              <m:e>
                                <m:r>
                                  <a:rPr lang="en-US" altLang="zh-CN" sz="2400" i="1">
                                    <a:latin typeface="Cambria Math" panose="02040503050406030204" pitchFamily="18" charset="0"/>
                                    <a:ea typeface="Microsoft YaHei" panose="020B0503020204020204" pitchFamily="34" charset="-122"/>
                                  </a:rPr>
                                  <m:t>𝑦</m:t>
                                </m:r>
                              </m:e>
                            </m:acc>
                          </m:e>
                          <m:sub>
                            <m:r>
                              <a:rPr lang="en-US" altLang="zh-CN" sz="2400" i="1">
                                <a:latin typeface="Cambria Math" panose="02040503050406030204" pitchFamily="18" charset="0"/>
                                <a:ea typeface="Microsoft YaHei" panose="020B0503020204020204" pitchFamily="34" charset="-122"/>
                              </a:rPr>
                              <m:t>𝑖</m:t>
                            </m:r>
                          </m:sub>
                        </m:sSub>
                      </m:e>
                    </m:d>
                  </m:oMath>
                </a14:m>
                <a:endParaRPr lang="en-US" altLang="zh-CN" sz="2400" dirty="0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  <a:p>
                <a:pPr marL="342900" indent="-342900">
                  <a:spcBef>
                    <a:spcPts val="1200"/>
                  </a:spcBef>
                  <a:spcAft>
                    <a:spcPts val="1200"/>
                  </a:spcAft>
                  <a:buFont typeface="Arial" panose="020B0604020202020204" pitchFamily="34" charset="0"/>
                  <a:buChar char="•"/>
                </a:pPr>
                <a:r>
                  <a:rPr lang="zh-CN" altLang="en-US" sz="2400" dirty="0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如果感知机分类正确，即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sz="2400" i="1">
                            <a:latin typeface="Cambria Math" panose="02040503050406030204" pitchFamily="18" charset="0"/>
                            <a:ea typeface="Microsoft YaHei" panose="020B0503020204020204" pitchFamily="34" charset="-122"/>
                          </a:rPr>
                        </m:ctrlPr>
                      </m:sSubPr>
                      <m:e>
                        <m:r>
                          <a:rPr lang="en-US" altLang="zh-CN" sz="2400" i="1">
                            <a:latin typeface="Cambria Math" panose="02040503050406030204" pitchFamily="18" charset="0"/>
                            <a:ea typeface="Microsoft YaHei" panose="020B0503020204020204" pitchFamily="34" charset="-122"/>
                          </a:rPr>
                          <m:t>𝑦</m:t>
                        </m:r>
                      </m:e>
                      <m:sub>
                        <m:r>
                          <a:rPr lang="en-US" altLang="zh-CN" sz="2400" i="1">
                            <a:latin typeface="Cambria Math" panose="02040503050406030204" pitchFamily="18" charset="0"/>
                            <a:ea typeface="Microsoft YaHei" panose="020B0503020204020204" pitchFamily="34" charset="-122"/>
                          </a:rPr>
                          <m:t>𝑖</m:t>
                        </m:r>
                      </m:sub>
                    </m:sSub>
                    <m:r>
                      <a:rPr lang="en-US" altLang="zh-CN" sz="2400" i="1">
                        <a:latin typeface="Cambria Math" panose="02040503050406030204" pitchFamily="18" charset="0"/>
                        <a:ea typeface="Microsoft YaHei" panose="020B0503020204020204" pitchFamily="34" charset="-122"/>
                      </a:rPr>
                      <m:t>=</m:t>
                    </m:r>
                    <m:sSub>
                      <m:sSubPr>
                        <m:ctrlPr>
                          <a:rPr lang="en-US" altLang="zh-CN" sz="2400" i="1">
                            <a:latin typeface="Cambria Math" panose="02040503050406030204" pitchFamily="18" charset="0"/>
                            <a:ea typeface="Microsoft YaHei" panose="020B0503020204020204" pitchFamily="34" charset="-122"/>
                          </a:rPr>
                        </m:ctrlPr>
                      </m:sSubPr>
                      <m:e>
                        <m:acc>
                          <m:accPr>
                            <m:chr m:val="̂"/>
                            <m:ctrlPr>
                              <a:rPr lang="en-US" altLang="zh-CN" sz="2400" i="1">
                                <a:latin typeface="Cambria Math" panose="02040503050406030204" pitchFamily="18" charset="0"/>
                                <a:ea typeface="Microsoft YaHei" panose="020B0503020204020204" pitchFamily="34" charset="-122"/>
                              </a:rPr>
                            </m:ctrlPr>
                          </m:accPr>
                          <m:e>
                            <m:r>
                              <a:rPr lang="en-US" altLang="zh-CN" sz="2400" i="1">
                                <a:latin typeface="Cambria Math" panose="02040503050406030204" pitchFamily="18" charset="0"/>
                                <a:ea typeface="Microsoft YaHei" panose="020B0503020204020204" pitchFamily="34" charset="-122"/>
                              </a:rPr>
                              <m:t>𝑦</m:t>
                            </m:r>
                          </m:e>
                        </m:acc>
                      </m:e>
                      <m:sub>
                        <m:r>
                          <a:rPr lang="en-US" altLang="zh-CN" sz="2400" i="1">
                            <a:latin typeface="Cambria Math" panose="02040503050406030204" pitchFamily="18" charset="0"/>
                            <a:ea typeface="Microsoft YaHei" panose="020B0503020204020204" pitchFamily="34" charset="-122"/>
                          </a:rPr>
                          <m:t>𝑖</m:t>
                        </m:r>
                      </m:sub>
                    </m:sSub>
                  </m:oMath>
                </a14:m>
                <a:endParaRPr lang="en-US" altLang="zh-CN" sz="2400" dirty="0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zh-CN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∆</m:t>
                      </m:r>
                      <m:r>
                        <a:rPr lang="zh-CN" altLang="en-US" sz="2400" b="1" i="1">
                          <a:latin typeface="Cambria Math" panose="02040503050406030204" pitchFamily="18" charset="0"/>
                          <a:ea typeface="Microsoft YaHei" panose="020B0503020204020204" pitchFamily="34" charset="-122"/>
                        </a:rPr>
                        <m:t>𝝎</m:t>
                      </m:r>
                      <m:r>
                        <a:rPr lang="en-US" altLang="zh-CN" sz="2400" i="1">
                          <a:latin typeface="Cambria Math" panose="02040503050406030204" pitchFamily="18" charset="0"/>
                          <a:ea typeface="Microsoft YaHei" panose="020B0503020204020204" pitchFamily="34" charset="-122"/>
                        </a:rPr>
                        <m:t>=</m:t>
                      </m:r>
                      <m:r>
                        <a:rPr lang="zh-CN" altLang="en-US" sz="2400" i="1" smtClean="0">
                          <a:latin typeface="Cambria Math" panose="02040503050406030204" pitchFamily="18" charset="0"/>
                          <a:ea typeface="Microsoft YaHei" panose="020B0503020204020204" pitchFamily="34" charset="-122"/>
                        </a:rPr>
                        <m:t>𝜂</m:t>
                      </m:r>
                      <m:d>
                        <m:dPr>
                          <m:ctrlPr>
                            <a:rPr lang="en-US" altLang="zh-CN" sz="2400" i="1">
                              <a:latin typeface="Cambria Math" panose="02040503050406030204" pitchFamily="18" charset="0"/>
                              <a:ea typeface="Microsoft YaHei" panose="020B0503020204020204" pitchFamily="34" charset="-122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altLang="zh-CN" sz="2400" i="1">
                                  <a:latin typeface="Cambria Math" panose="02040503050406030204" pitchFamily="18" charset="0"/>
                                  <a:ea typeface="Microsoft YaHei" panose="020B0503020204020204" pitchFamily="34" charset="-122"/>
                                </a:rPr>
                              </m:ctrlPr>
                            </m:sSubPr>
                            <m:e>
                              <m:r>
                                <a:rPr lang="en-US" altLang="zh-CN" sz="2400" i="1">
                                  <a:latin typeface="Cambria Math" panose="02040503050406030204" pitchFamily="18" charset="0"/>
                                  <a:ea typeface="Microsoft YaHei" panose="020B0503020204020204" pitchFamily="34" charset="-122"/>
                                </a:rPr>
                                <m:t>𝑦</m:t>
                              </m:r>
                            </m:e>
                            <m:sub>
                              <m:r>
                                <a:rPr lang="en-US" altLang="zh-CN" sz="2400" i="1">
                                  <a:latin typeface="Cambria Math" panose="02040503050406030204" pitchFamily="18" charset="0"/>
                                  <a:ea typeface="Microsoft YaHei" panose="020B0503020204020204" pitchFamily="34" charset="-122"/>
                                </a:rPr>
                                <m:t>𝑖</m:t>
                              </m:r>
                            </m:sub>
                          </m:sSub>
                          <m:r>
                            <a:rPr lang="en-US" altLang="zh-CN" sz="2400" i="1">
                              <a:latin typeface="Cambria Math" panose="02040503050406030204" pitchFamily="18" charset="0"/>
                              <a:ea typeface="Microsoft YaHei" panose="020B0503020204020204" pitchFamily="34" charset="-122"/>
                            </a:rPr>
                            <m:t>−</m:t>
                          </m:r>
                          <m:sSub>
                            <m:sSubPr>
                              <m:ctrlPr>
                                <a:rPr lang="en-US" altLang="zh-CN" sz="2400" i="1">
                                  <a:latin typeface="Cambria Math" panose="02040503050406030204" pitchFamily="18" charset="0"/>
                                  <a:ea typeface="Microsoft YaHei" panose="020B0503020204020204" pitchFamily="34" charset="-122"/>
                                </a:rPr>
                              </m:ctrlPr>
                            </m:sSubPr>
                            <m:e>
                              <m:acc>
                                <m:accPr>
                                  <m:chr m:val="̂"/>
                                  <m:ctrlPr>
                                    <a:rPr lang="en-US" altLang="zh-CN" sz="2400" i="1">
                                      <a:latin typeface="Cambria Math" panose="02040503050406030204" pitchFamily="18" charset="0"/>
                                      <a:ea typeface="Microsoft YaHei" panose="020B0503020204020204" pitchFamily="34" charset="-122"/>
                                    </a:rPr>
                                  </m:ctrlPr>
                                </m:accPr>
                                <m:e>
                                  <m:r>
                                    <a:rPr lang="en-US" altLang="zh-CN" sz="2400" i="1">
                                      <a:latin typeface="Cambria Math" panose="02040503050406030204" pitchFamily="18" charset="0"/>
                                      <a:ea typeface="Microsoft YaHei" panose="020B0503020204020204" pitchFamily="34" charset="-122"/>
                                    </a:rPr>
                                    <m:t>𝑦</m:t>
                                  </m:r>
                                </m:e>
                              </m:acc>
                            </m:e>
                            <m:sub>
                              <m:r>
                                <a:rPr lang="en-US" altLang="zh-CN" sz="2400" i="1">
                                  <a:latin typeface="Cambria Math" panose="02040503050406030204" pitchFamily="18" charset="0"/>
                                  <a:ea typeface="Microsoft YaHei" panose="020B0503020204020204" pitchFamily="34" charset="-122"/>
                                </a:rPr>
                                <m:t>𝑖</m:t>
                              </m:r>
                            </m:sub>
                          </m:sSub>
                        </m:e>
                      </m:d>
                      <m:sSub>
                        <m:sSubPr>
                          <m:ctrlPr>
                            <a:rPr lang="en-US" altLang="zh-CN" sz="2400" i="1">
                              <a:latin typeface="Cambria Math" panose="02040503050406030204" pitchFamily="18" charset="0"/>
                              <a:ea typeface="Microsoft YaHei" panose="020B0503020204020204" pitchFamily="34" charset="-122"/>
                            </a:rPr>
                          </m:ctrlPr>
                        </m:sSubPr>
                        <m:e>
                          <m:r>
                            <a:rPr lang="en-US" altLang="zh-CN" sz="2400" b="1" i="1">
                              <a:latin typeface="Cambria Math" panose="02040503050406030204" pitchFamily="18" charset="0"/>
                              <a:ea typeface="Microsoft YaHei" panose="020B0503020204020204" pitchFamily="34" charset="-122"/>
                            </a:rPr>
                            <m:t>𝒙</m:t>
                          </m:r>
                        </m:e>
                        <m:sub>
                          <m:r>
                            <a:rPr lang="en-US" altLang="zh-CN" sz="2400" i="1">
                              <a:latin typeface="Cambria Math" panose="02040503050406030204" pitchFamily="18" charset="0"/>
                              <a:ea typeface="Microsoft YaHei" panose="020B0503020204020204" pitchFamily="34" charset="-122"/>
                            </a:rPr>
                            <m:t>𝑖</m:t>
                          </m:r>
                        </m:sub>
                      </m:sSub>
                      <m:r>
                        <a:rPr lang="en-US" altLang="zh-CN" sz="2400" i="1">
                          <a:latin typeface="Cambria Math" panose="02040503050406030204" pitchFamily="18" charset="0"/>
                          <a:ea typeface="Microsoft YaHei" panose="020B0503020204020204" pitchFamily="34" charset="-122"/>
                        </a:rPr>
                        <m:t>=</m:t>
                      </m:r>
                      <m:r>
                        <a:rPr lang="en-US" altLang="zh-CN" sz="2400" b="0" i="1" smtClean="0">
                          <a:latin typeface="Cambria Math" panose="02040503050406030204" pitchFamily="18" charset="0"/>
                          <a:ea typeface="Microsoft YaHei" panose="020B0503020204020204" pitchFamily="34" charset="-122"/>
                        </a:rPr>
                        <m:t>0</m:t>
                      </m:r>
                    </m:oMath>
                  </m:oMathPara>
                </a14:m>
                <a:endParaRPr lang="en-US" altLang="zh-CN" sz="2400" dirty="0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zh-CN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∆</m:t>
                      </m:r>
                      <m:r>
                        <a:rPr lang="en-US" altLang="zh-CN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𝑏</m:t>
                      </m:r>
                      <m:r>
                        <a:rPr lang="en-US" altLang="zh-CN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r>
                        <a:rPr lang="zh-CN" altLang="en-US" sz="2400" i="1" smtClean="0">
                          <a:latin typeface="Cambria Math" panose="02040503050406030204" pitchFamily="18" charset="0"/>
                          <a:ea typeface="Microsoft YaHei" panose="020B0503020204020204" pitchFamily="34" charset="-122"/>
                        </a:rPr>
                        <m:t>𝜂</m:t>
                      </m:r>
                      <m:d>
                        <m:dPr>
                          <m:ctrlPr>
                            <a:rPr lang="en-US" altLang="zh-CN" sz="2400" i="1">
                              <a:latin typeface="Cambria Math" panose="02040503050406030204" pitchFamily="18" charset="0"/>
                              <a:ea typeface="Microsoft YaHei" panose="020B0503020204020204" pitchFamily="34" charset="-122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altLang="zh-CN" sz="2400" i="1">
                                  <a:latin typeface="Cambria Math" panose="02040503050406030204" pitchFamily="18" charset="0"/>
                                  <a:ea typeface="Microsoft YaHei" panose="020B0503020204020204" pitchFamily="34" charset="-122"/>
                                </a:rPr>
                              </m:ctrlPr>
                            </m:sSubPr>
                            <m:e>
                              <m:r>
                                <a:rPr lang="en-US" altLang="zh-CN" sz="2400" i="1">
                                  <a:latin typeface="Cambria Math" panose="02040503050406030204" pitchFamily="18" charset="0"/>
                                  <a:ea typeface="Microsoft YaHei" panose="020B0503020204020204" pitchFamily="34" charset="-122"/>
                                </a:rPr>
                                <m:t>𝑦</m:t>
                              </m:r>
                            </m:e>
                            <m:sub>
                              <m:r>
                                <a:rPr lang="en-US" altLang="zh-CN" sz="2400" i="1">
                                  <a:latin typeface="Cambria Math" panose="02040503050406030204" pitchFamily="18" charset="0"/>
                                  <a:ea typeface="Microsoft YaHei" panose="020B0503020204020204" pitchFamily="34" charset="-122"/>
                                </a:rPr>
                                <m:t>𝑖</m:t>
                              </m:r>
                            </m:sub>
                          </m:sSub>
                          <m:r>
                            <a:rPr lang="en-US" altLang="zh-CN" sz="2400" i="1">
                              <a:latin typeface="Cambria Math" panose="02040503050406030204" pitchFamily="18" charset="0"/>
                              <a:ea typeface="Microsoft YaHei" panose="020B0503020204020204" pitchFamily="34" charset="-122"/>
                            </a:rPr>
                            <m:t>−</m:t>
                          </m:r>
                          <m:sSub>
                            <m:sSubPr>
                              <m:ctrlPr>
                                <a:rPr lang="en-US" altLang="zh-CN" sz="2400" i="1">
                                  <a:latin typeface="Cambria Math" panose="02040503050406030204" pitchFamily="18" charset="0"/>
                                  <a:ea typeface="Microsoft YaHei" panose="020B0503020204020204" pitchFamily="34" charset="-122"/>
                                </a:rPr>
                              </m:ctrlPr>
                            </m:sSubPr>
                            <m:e>
                              <m:acc>
                                <m:accPr>
                                  <m:chr m:val="̂"/>
                                  <m:ctrlPr>
                                    <a:rPr lang="en-US" altLang="zh-CN" sz="2400" i="1">
                                      <a:latin typeface="Cambria Math" panose="02040503050406030204" pitchFamily="18" charset="0"/>
                                      <a:ea typeface="Microsoft YaHei" panose="020B0503020204020204" pitchFamily="34" charset="-122"/>
                                    </a:rPr>
                                  </m:ctrlPr>
                                </m:accPr>
                                <m:e>
                                  <m:r>
                                    <a:rPr lang="en-US" altLang="zh-CN" sz="2400" i="1">
                                      <a:latin typeface="Cambria Math" panose="02040503050406030204" pitchFamily="18" charset="0"/>
                                      <a:ea typeface="Microsoft YaHei" panose="020B0503020204020204" pitchFamily="34" charset="-122"/>
                                    </a:rPr>
                                    <m:t>𝑦</m:t>
                                  </m:r>
                                </m:e>
                              </m:acc>
                            </m:e>
                            <m:sub>
                              <m:r>
                                <a:rPr lang="en-US" altLang="zh-CN" sz="2400" i="1">
                                  <a:latin typeface="Cambria Math" panose="02040503050406030204" pitchFamily="18" charset="0"/>
                                  <a:ea typeface="Microsoft YaHei" panose="020B0503020204020204" pitchFamily="34" charset="-122"/>
                                </a:rPr>
                                <m:t>𝑖</m:t>
                              </m:r>
                            </m:sub>
                          </m:sSub>
                        </m:e>
                      </m:d>
                      <m:r>
                        <a:rPr lang="en-US" altLang="zh-CN" sz="2400" i="1">
                          <a:latin typeface="Cambria Math" panose="02040503050406030204" pitchFamily="18" charset="0"/>
                          <a:ea typeface="Microsoft YaHei" panose="020B0503020204020204" pitchFamily="34" charset="-122"/>
                        </a:rPr>
                        <m:t>=</m:t>
                      </m:r>
                      <m:r>
                        <a:rPr lang="en-US" altLang="zh-CN" sz="2400" b="0" i="1" smtClean="0">
                          <a:latin typeface="Cambria Math" panose="02040503050406030204" pitchFamily="18" charset="0"/>
                          <a:ea typeface="Microsoft YaHei" panose="020B0503020204020204" pitchFamily="34" charset="-122"/>
                        </a:rPr>
                        <m:t>0</m:t>
                      </m:r>
                    </m:oMath>
                  </m:oMathPara>
                </a14:m>
                <a:endParaRPr lang="en-US" altLang="zh-CN" sz="2400" dirty="0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  <a:p>
                <a:pPr marL="342900" indent="-342900">
                  <a:buFont typeface="Arial" panose="020B0604020202020204" pitchFamily="34" charset="0"/>
                  <a:buChar char="•"/>
                </a:pPr>
                <a:r>
                  <a:rPr lang="zh-CN" altLang="en-US" sz="2400" dirty="0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此时，感知机参数不更新。</a:t>
                </a:r>
                <a:endParaRPr lang="en-US" altLang="zh-CN" sz="2400" dirty="0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</mc:Choice>
        <mc:Fallback xmlns="">
          <p:sp>
            <p:nvSpPr>
              <p:cNvPr id="8" name="文本框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6788" y="924696"/>
                <a:ext cx="11333568" cy="3216265"/>
              </a:xfrm>
              <a:prstGeom prst="rect">
                <a:avLst/>
              </a:prstGeom>
              <a:blipFill>
                <a:blip r:embed="rId3"/>
                <a:stretch>
                  <a:fillRect l="-699" t="-1518" b="-3605"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灯片编号占位符 2">
            <a:extLst>
              <a:ext uri="{FF2B5EF4-FFF2-40B4-BE49-F238E27FC236}">
                <a16:creationId xmlns:a16="http://schemas.microsoft.com/office/drawing/2014/main" id="{EB915EAA-520A-416E-B460-8E39BCF25D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vert="horz" lIns="91440" tIns="45720" rIns="91440" bIns="45720" rtlCol="0" anchor="ctr"/>
          <a:lstStyle/>
          <a:p>
            <a:fld id="{480129B1-A262-48CD-B261-35550DC5F028}" type="slidenum">
              <a:rPr lang="en-US" sz="2400" smtClean="0"/>
              <a:pPr/>
              <a:t>12</a:t>
            </a:fld>
            <a:endParaRPr lang="en-US" sz="2400" dirty="0"/>
          </a:p>
        </p:txBody>
      </p:sp>
      <p:cxnSp>
        <p:nvCxnSpPr>
          <p:cNvPr id="5" name="直接连接符 4">
            <a:extLst>
              <a:ext uri="{FF2B5EF4-FFF2-40B4-BE49-F238E27FC236}">
                <a16:creationId xmlns:a16="http://schemas.microsoft.com/office/drawing/2014/main" id="{030059BC-C598-4564-AA76-AE291C56E2AF}"/>
              </a:ext>
            </a:extLst>
          </p:cNvPr>
          <p:cNvCxnSpPr>
            <a:cxnSpLocks/>
          </p:cNvCxnSpPr>
          <p:nvPr/>
        </p:nvCxnSpPr>
        <p:spPr>
          <a:xfrm>
            <a:off x="0" y="695771"/>
            <a:ext cx="12192000" cy="0"/>
          </a:xfrm>
          <a:prstGeom prst="line">
            <a:avLst/>
          </a:prstGeom>
          <a:ln w="50800">
            <a:gradFill flip="none" rotWithShape="1">
              <a:gsLst>
                <a:gs pos="0">
                  <a:srgbClr val="0000FF"/>
                </a:gs>
                <a:gs pos="100000">
                  <a:srgbClr val="A5D0FF"/>
                </a:gs>
              </a:gsLst>
              <a:lin ang="0" scaled="0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文本框 6">
            <a:extLst>
              <a:ext uri="{FF2B5EF4-FFF2-40B4-BE49-F238E27FC236}">
                <a16:creationId xmlns:a16="http://schemas.microsoft.com/office/drawing/2014/main" id="{48A573D6-6B18-48EC-A232-69CC506414DD}"/>
              </a:ext>
            </a:extLst>
          </p:cNvPr>
          <p:cNvSpPr txBox="1"/>
          <p:nvPr/>
        </p:nvSpPr>
        <p:spPr>
          <a:xfrm>
            <a:off x="359911" y="65112"/>
            <a:ext cx="761358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b="1" dirty="0">
                <a:solidFill>
                  <a:srgbClr val="0A05D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3. </a:t>
            </a:r>
            <a:r>
              <a:rPr lang="zh-CN" altLang="en-US" sz="3200" b="1" dirty="0">
                <a:solidFill>
                  <a:srgbClr val="0A05D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感知机参数更新规则</a:t>
            </a:r>
            <a:endParaRPr lang="en-US" altLang="zh-CN" sz="3200" b="1" dirty="0">
              <a:solidFill>
                <a:srgbClr val="0A05D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60504842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8" name="文本框 7"/>
              <p:cNvSpPr txBox="1"/>
              <p:nvPr/>
            </p:nvSpPr>
            <p:spPr>
              <a:xfrm>
                <a:off x="234306" y="687394"/>
                <a:ext cx="11333568" cy="609545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342900" indent="-342900">
                  <a:lnSpc>
                    <a:spcPct val="150000"/>
                  </a:lnSpc>
                  <a:spcAft>
                    <a:spcPts val="600"/>
                  </a:spcAft>
                  <a:buFont typeface="Arial" panose="020B0604020202020204" pitchFamily="34" charset="0"/>
                  <a:buChar char="•"/>
                </a:pPr>
                <a:r>
                  <a:rPr lang="zh-CN" altLang="en-US" sz="2200" dirty="0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给定一个训练样本</a:t>
                </a:r>
                <a14:m>
                  <m:oMath xmlns:m="http://schemas.openxmlformats.org/officeDocument/2006/math">
                    <m:r>
                      <a:rPr lang="en-CA" altLang="zh-CN" sz="2200" b="0" i="1" dirty="0" smtClean="0">
                        <a:latin typeface="Cambria Math" panose="02040503050406030204" pitchFamily="18" charset="0"/>
                        <a:ea typeface="Microsoft YaHei" panose="020B0503020204020204" pitchFamily="34" charset="-122"/>
                      </a:rPr>
                      <m:t>(</m:t>
                    </m:r>
                    <m:sSub>
                      <m:sSubPr>
                        <m:ctrlPr>
                          <a:rPr lang="en-US" altLang="zh-CN" sz="2200" i="1">
                            <a:latin typeface="Cambria Math" panose="02040503050406030204" pitchFamily="18" charset="0"/>
                            <a:ea typeface="Microsoft YaHei" panose="020B0503020204020204" pitchFamily="34" charset="-122"/>
                          </a:rPr>
                        </m:ctrlPr>
                      </m:sSubPr>
                      <m:e>
                        <m:r>
                          <a:rPr lang="en-US" altLang="zh-CN" sz="2200" b="1" i="1">
                            <a:latin typeface="Cambria Math" panose="02040503050406030204" pitchFamily="18" charset="0"/>
                            <a:ea typeface="Microsoft YaHei" panose="020B0503020204020204" pitchFamily="34" charset="-122"/>
                          </a:rPr>
                          <m:t>𝒙</m:t>
                        </m:r>
                      </m:e>
                      <m:sub>
                        <m:r>
                          <a:rPr lang="en-US" altLang="zh-CN" sz="2200" i="1">
                            <a:latin typeface="Cambria Math" panose="02040503050406030204" pitchFamily="18" charset="0"/>
                            <a:ea typeface="Microsoft YaHei" panose="020B0503020204020204" pitchFamily="34" charset="-122"/>
                          </a:rPr>
                          <m:t>𝑖</m:t>
                        </m:r>
                      </m:sub>
                    </m:sSub>
                    <m:r>
                      <a:rPr lang="en-CA" altLang="zh-CN" sz="2200" b="0" i="1" smtClean="0">
                        <a:latin typeface="Cambria Math" panose="02040503050406030204" pitchFamily="18" charset="0"/>
                        <a:ea typeface="Microsoft YaHei" panose="020B0503020204020204" pitchFamily="34" charset="-122"/>
                      </a:rPr>
                      <m:t>, </m:t>
                    </m:r>
                    <m:sSub>
                      <m:sSubPr>
                        <m:ctrlPr>
                          <a:rPr lang="en-US" altLang="zh-CN" sz="2200" i="1">
                            <a:latin typeface="Cambria Math" panose="02040503050406030204" pitchFamily="18" charset="0"/>
                            <a:ea typeface="Microsoft YaHei" panose="020B0503020204020204" pitchFamily="34" charset="-122"/>
                          </a:rPr>
                        </m:ctrlPr>
                      </m:sSubPr>
                      <m:e>
                        <m:r>
                          <a:rPr lang="en-CA" altLang="zh-CN" sz="2200" i="1">
                            <a:latin typeface="Cambria Math" panose="02040503050406030204" pitchFamily="18" charset="0"/>
                            <a:ea typeface="Microsoft YaHei" panose="020B0503020204020204" pitchFamily="34" charset="-122"/>
                          </a:rPr>
                          <m:t>𝑦</m:t>
                        </m:r>
                      </m:e>
                      <m:sub>
                        <m:r>
                          <a:rPr lang="en-US" altLang="zh-CN" sz="2200" i="1">
                            <a:latin typeface="Cambria Math" panose="02040503050406030204" pitchFamily="18" charset="0"/>
                            <a:ea typeface="Microsoft YaHei" panose="020B0503020204020204" pitchFamily="34" charset="-122"/>
                          </a:rPr>
                          <m:t>𝑖</m:t>
                        </m:r>
                      </m:sub>
                    </m:sSub>
                    <m:r>
                      <a:rPr lang="en-CA" altLang="zh-CN" sz="2200" b="0" i="1" dirty="0" smtClean="0">
                        <a:latin typeface="Cambria Math" panose="02040503050406030204" pitchFamily="18" charset="0"/>
                        <a:ea typeface="Microsoft YaHei" panose="020B0503020204020204" pitchFamily="34" charset="-122"/>
                      </a:rPr>
                      <m:t>)</m:t>
                    </m:r>
                    <m:r>
                      <a:rPr lang="en-US" altLang="zh-CN" sz="2200" i="1" smtClean="0">
                        <a:latin typeface="Cambria Math" panose="02040503050406030204" pitchFamily="18" charset="0"/>
                        <a:ea typeface="Microsoft YaHei" panose="020B0503020204020204" pitchFamily="34" charset="-122"/>
                      </a:rPr>
                      <m:t> </m:t>
                    </m:r>
                  </m:oMath>
                </a14:m>
                <a:r>
                  <a:rPr lang="zh-CN" altLang="en-US" sz="2200" dirty="0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，感知机参数更新准则为</a:t>
                </a:r>
                <a:endParaRPr lang="en-US" altLang="zh-CN" sz="2200" dirty="0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  <a:p>
                <a:pPr algn="ctr">
                  <a:lnSpc>
                    <a:spcPct val="150000"/>
                  </a:lnSpc>
                  <a:spcAft>
                    <a:spcPts val="60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zh-CN" altLang="en-US" sz="2200" b="1" i="1" dirty="0">
                          <a:latin typeface="Cambria Math" panose="02040503050406030204" pitchFamily="18" charset="0"/>
                          <a:ea typeface="Microsoft YaHei" panose="020B0503020204020204" pitchFamily="34" charset="-122"/>
                        </a:rPr>
                        <m:t>𝝎</m:t>
                      </m:r>
                      <m:r>
                        <a:rPr lang="en-US" altLang="zh-CN" sz="2200" i="1">
                          <a:latin typeface="Cambria Math" panose="02040503050406030204" pitchFamily="18" charset="0"/>
                          <a:ea typeface="Microsoft YaHei" panose="020B0503020204020204" pitchFamily="34" charset="-122"/>
                        </a:rPr>
                        <m:t>=</m:t>
                      </m:r>
                      <m:r>
                        <a:rPr lang="zh-CN" altLang="en-US" sz="2200" b="1" i="1" smtClean="0">
                          <a:latin typeface="Cambria Math" panose="02040503050406030204" pitchFamily="18" charset="0"/>
                          <a:ea typeface="Microsoft YaHei" panose="020B0503020204020204" pitchFamily="34" charset="-122"/>
                        </a:rPr>
                        <m:t>𝝎</m:t>
                      </m:r>
                      <m:r>
                        <a:rPr lang="en-US" altLang="zh-CN" sz="2200" i="1" smtClean="0">
                          <a:latin typeface="Cambria Math" panose="02040503050406030204" pitchFamily="18" charset="0"/>
                          <a:ea typeface="Microsoft YaHei" panose="020B0503020204020204" pitchFamily="34" charset="-122"/>
                        </a:rPr>
                        <m:t>+</m:t>
                      </m:r>
                      <m:r>
                        <a:rPr lang="en-US" altLang="zh-CN" sz="220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∆</m:t>
                      </m:r>
                      <m:r>
                        <a:rPr lang="zh-CN" altLang="en-US" sz="2200" b="1" i="1">
                          <a:latin typeface="Cambria Math" panose="02040503050406030204" pitchFamily="18" charset="0"/>
                          <a:ea typeface="Microsoft YaHei" panose="020B0503020204020204" pitchFamily="34" charset="-122"/>
                        </a:rPr>
                        <m:t>𝝎</m:t>
                      </m:r>
                      <m:r>
                        <a:rPr lang="en-US" altLang="zh-CN" sz="2200" i="1">
                          <a:latin typeface="Cambria Math" panose="02040503050406030204" pitchFamily="18" charset="0"/>
                          <a:ea typeface="Microsoft YaHei" panose="020B0503020204020204" pitchFamily="34" charset="-122"/>
                        </a:rPr>
                        <m:t>=</m:t>
                      </m:r>
                      <m:r>
                        <a:rPr lang="zh-CN" altLang="en-US" sz="2200" b="1" i="1">
                          <a:latin typeface="Cambria Math" panose="02040503050406030204" pitchFamily="18" charset="0"/>
                          <a:ea typeface="Microsoft YaHei" panose="020B0503020204020204" pitchFamily="34" charset="-122"/>
                        </a:rPr>
                        <m:t>𝝎</m:t>
                      </m:r>
                      <m:r>
                        <a:rPr lang="en-US" altLang="zh-CN" sz="2200" b="1" i="1" smtClean="0">
                          <a:latin typeface="Cambria Math" panose="02040503050406030204" pitchFamily="18" charset="0"/>
                          <a:ea typeface="Microsoft YaHei" panose="020B0503020204020204" pitchFamily="34" charset="-122"/>
                        </a:rPr>
                        <m:t>+</m:t>
                      </m:r>
                      <m:r>
                        <a:rPr lang="zh-CN" altLang="en-US" sz="2200" i="1" smtClean="0">
                          <a:latin typeface="Cambria Math" panose="02040503050406030204" pitchFamily="18" charset="0"/>
                          <a:ea typeface="Microsoft YaHei" panose="020B0503020204020204" pitchFamily="34" charset="-122"/>
                        </a:rPr>
                        <m:t>𝜂</m:t>
                      </m:r>
                      <m:d>
                        <m:dPr>
                          <m:ctrlPr>
                            <a:rPr lang="en-US" altLang="zh-CN" sz="2200" i="1">
                              <a:latin typeface="Cambria Math" panose="02040503050406030204" pitchFamily="18" charset="0"/>
                              <a:ea typeface="Microsoft YaHei" panose="020B0503020204020204" pitchFamily="34" charset="-122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altLang="zh-CN" sz="2200" i="1">
                                  <a:latin typeface="Cambria Math" panose="02040503050406030204" pitchFamily="18" charset="0"/>
                                  <a:ea typeface="Microsoft YaHei" panose="020B0503020204020204" pitchFamily="34" charset="-122"/>
                                </a:rPr>
                              </m:ctrlPr>
                            </m:sSubPr>
                            <m:e>
                              <m:r>
                                <a:rPr lang="en-US" altLang="zh-CN" sz="2200" i="1">
                                  <a:latin typeface="Cambria Math" panose="02040503050406030204" pitchFamily="18" charset="0"/>
                                  <a:ea typeface="Microsoft YaHei" panose="020B0503020204020204" pitchFamily="34" charset="-122"/>
                                </a:rPr>
                                <m:t>𝑦</m:t>
                              </m:r>
                            </m:e>
                            <m:sub>
                              <m:r>
                                <a:rPr lang="en-US" altLang="zh-CN" sz="2200" i="1">
                                  <a:latin typeface="Cambria Math" panose="02040503050406030204" pitchFamily="18" charset="0"/>
                                  <a:ea typeface="Microsoft YaHei" panose="020B0503020204020204" pitchFamily="34" charset="-122"/>
                                </a:rPr>
                                <m:t>𝑖</m:t>
                              </m:r>
                            </m:sub>
                          </m:sSub>
                          <m:r>
                            <a:rPr lang="en-US" altLang="zh-CN" sz="2200" i="1">
                              <a:latin typeface="Cambria Math" panose="02040503050406030204" pitchFamily="18" charset="0"/>
                              <a:ea typeface="Microsoft YaHei" panose="020B0503020204020204" pitchFamily="34" charset="-122"/>
                            </a:rPr>
                            <m:t>−</m:t>
                          </m:r>
                          <m:sSub>
                            <m:sSubPr>
                              <m:ctrlPr>
                                <a:rPr lang="en-US" altLang="zh-CN" sz="2200" i="1">
                                  <a:latin typeface="Cambria Math" panose="02040503050406030204" pitchFamily="18" charset="0"/>
                                  <a:ea typeface="Microsoft YaHei" panose="020B0503020204020204" pitchFamily="34" charset="-122"/>
                                </a:rPr>
                              </m:ctrlPr>
                            </m:sSubPr>
                            <m:e>
                              <m:acc>
                                <m:accPr>
                                  <m:chr m:val="̂"/>
                                  <m:ctrlPr>
                                    <a:rPr lang="en-US" altLang="zh-CN" sz="2200" i="1">
                                      <a:latin typeface="Cambria Math" panose="02040503050406030204" pitchFamily="18" charset="0"/>
                                      <a:ea typeface="Microsoft YaHei" panose="020B0503020204020204" pitchFamily="34" charset="-122"/>
                                    </a:rPr>
                                  </m:ctrlPr>
                                </m:accPr>
                                <m:e>
                                  <m:r>
                                    <a:rPr lang="en-US" altLang="zh-CN" sz="2200" i="1">
                                      <a:latin typeface="Cambria Math" panose="02040503050406030204" pitchFamily="18" charset="0"/>
                                      <a:ea typeface="Microsoft YaHei" panose="020B0503020204020204" pitchFamily="34" charset="-122"/>
                                    </a:rPr>
                                    <m:t>𝑦</m:t>
                                  </m:r>
                                </m:e>
                              </m:acc>
                            </m:e>
                            <m:sub>
                              <m:r>
                                <a:rPr lang="en-US" altLang="zh-CN" sz="2200" i="1">
                                  <a:latin typeface="Cambria Math" panose="02040503050406030204" pitchFamily="18" charset="0"/>
                                  <a:ea typeface="Microsoft YaHei" panose="020B0503020204020204" pitchFamily="34" charset="-122"/>
                                </a:rPr>
                                <m:t>𝑖</m:t>
                              </m:r>
                            </m:sub>
                          </m:sSub>
                        </m:e>
                      </m:d>
                      <m:sSub>
                        <m:sSubPr>
                          <m:ctrlPr>
                            <a:rPr lang="en-US" altLang="zh-CN" sz="2200" i="1">
                              <a:latin typeface="Cambria Math" panose="02040503050406030204" pitchFamily="18" charset="0"/>
                              <a:ea typeface="Microsoft YaHei" panose="020B0503020204020204" pitchFamily="34" charset="-122"/>
                            </a:rPr>
                          </m:ctrlPr>
                        </m:sSubPr>
                        <m:e>
                          <m:r>
                            <a:rPr lang="en-US" altLang="zh-CN" sz="2200" b="1" i="1">
                              <a:latin typeface="Cambria Math" panose="02040503050406030204" pitchFamily="18" charset="0"/>
                              <a:ea typeface="Microsoft YaHei" panose="020B0503020204020204" pitchFamily="34" charset="-122"/>
                            </a:rPr>
                            <m:t>𝒙</m:t>
                          </m:r>
                        </m:e>
                        <m:sub>
                          <m:r>
                            <a:rPr lang="en-US" altLang="zh-CN" sz="2200" i="1">
                              <a:latin typeface="Cambria Math" panose="02040503050406030204" pitchFamily="18" charset="0"/>
                              <a:ea typeface="Microsoft YaHei" panose="020B0503020204020204" pitchFamily="34" charset="-122"/>
                            </a:rPr>
                            <m:t>𝑖</m:t>
                          </m:r>
                        </m:sub>
                      </m:sSub>
                    </m:oMath>
                  </m:oMathPara>
                </a14:m>
                <a:endParaRPr lang="en-CA" altLang="zh-CN" sz="2200" i="1" dirty="0">
                  <a:latin typeface="Cambria Math" panose="02040503050406030204" pitchFamily="18" charset="0"/>
                  <a:ea typeface="Microsoft YaHei" panose="020B0503020204020204" pitchFamily="34" charset="-122"/>
                </a:endParaRPr>
              </a:p>
              <a:p>
                <a:pPr algn="ctr">
                  <a:lnSpc>
                    <a:spcPct val="150000"/>
                  </a:lnSpc>
                  <a:spcAft>
                    <a:spcPts val="60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zh-CN" sz="2200" b="0" i="1" smtClean="0">
                          <a:latin typeface="Cambria Math" panose="02040503050406030204" pitchFamily="18" charset="0"/>
                          <a:ea typeface="Microsoft YaHei" panose="020B0503020204020204" pitchFamily="34" charset="-122"/>
                        </a:rPr>
                        <m:t>𝑏</m:t>
                      </m:r>
                      <m:r>
                        <a:rPr lang="en-US" altLang="zh-CN" sz="2200" i="1">
                          <a:latin typeface="Cambria Math" panose="02040503050406030204" pitchFamily="18" charset="0"/>
                          <a:ea typeface="Microsoft YaHei" panose="020B0503020204020204" pitchFamily="34" charset="-122"/>
                        </a:rPr>
                        <m:t>=</m:t>
                      </m:r>
                      <m:r>
                        <a:rPr lang="en-US" altLang="zh-CN" sz="2200" b="0" i="1" smtClean="0">
                          <a:latin typeface="Cambria Math" panose="02040503050406030204" pitchFamily="18" charset="0"/>
                          <a:ea typeface="Microsoft YaHei" panose="020B0503020204020204" pitchFamily="34" charset="-122"/>
                        </a:rPr>
                        <m:t>𝑏</m:t>
                      </m:r>
                      <m:r>
                        <a:rPr lang="en-US" altLang="zh-CN" sz="2200" i="1">
                          <a:latin typeface="Cambria Math" panose="02040503050406030204" pitchFamily="18" charset="0"/>
                          <a:ea typeface="Microsoft YaHei" panose="020B0503020204020204" pitchFamily="34" charset="-122"/>
                        </a:rPr>
                        <m:t>+</m:t>
                      </m:r>
                      <m:r>
                        <a:rPr lang="en-US" altLang="zh-CN" sz="22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∆</m:t>
                      </m:r>
                      <m:r>
                        <a:rPr lang="en-US" altLang="zh-CN" sz="22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𝑏</m:t>
                      </m:r>
                      <m:r>
                        <a:rPr lang="en-US" altLang="zh-CN" sz="22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r>
                        <a:rPr lang="en-US" altLang="zh-CN" sz="22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𝑏</m:t>
                      </m:r>
                      <m:r>
                        <a:rPr lang="en-US" altLang="zh-CN" sz="22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</m:t>
                      </m:r>
                      <m:r>
                        <a:rPr lang="zh-CN" altLang="en-US" sz="2200" i="1" smtClean="0">
                          <a:latin typeface="Cambria Math" panose="02040503050406030204" pitchFamily="18" charset="0"/>
                          <a:ea typeface="Microsoft YaHei" panose="020B0503020204020204" pitchFamily="34" charset="-122"/>
                        </a:rPr>
                        <m:t>𝜂</m:t>
                      </m:r>
                      <m:d>
                        <m:dPr>
                          <m:ctrlPr>
                            <a:rPr lang="en-US" altLang="zh-CN" sz="2200" i="1">
                              <a:latin typeface="Cambria Math" panose="02040503050406030204" pitchFamily="18" charset="0"/>
                              <a:ea typeface="Microsoft YaHei" panose="020B0503020204020204" pitchFamily="34" charset="-122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altLang="zh-CN" sz="2200" i="1">
                                  <a:latin typeface="Cambria Math" panose="02040503050406030204" pitchFamily="18" charset="0"/>
                                  <a:ea typeface="Microsoft YaHei" panose="020B0503020204020204" pitchFamily="34" charset="-122"/>
                                </a:rPr>
                              </m:ctrlPr>
                            </m:sSubPr>
                            <m:e>
                              <m:r>
                                <a:rPr lang="en-US" altLang="zh-CN" sz="2200" i="1">
                                  <a:latin typeface="Cambria Math" panose="02040503050406030204" pitchFamily="18" charset="0"/>
                                  <a:ea typeface="Microsoft YaHei" panose="020B0503020204020204" pitchFamily="34" charset="-122"/>
                                </a:rPr>
                                <m:t>𝑦</m:t>
                              </m:r>
                            </m:e>
                            <m:sub>
                              <m:r>
                                <a:rPr lang="en-US" altLang="zh-CN" sz="2200" i="1">
                                  <a:latin typeface="Cambria Math" panose="02040503050406030204" pitchFamily="18" charset="0"/>
                                  <a:ea typeface="Microsoft YaHei" panose="020B0503020204020204" pitchFamily="34" charset="-122"/>
                                </a:rPr>
                                <m:t>𝑖</m:t>
                              </m:r>
                            </m:sub>
                          </m:sSub>
                          <m:r>
                            <a:rPr lang="en-US" altLang="zh-CN" sz="2200" i="1">
                              <a:latin typeface="Cambria Math" panose="02040503050406030204" pitchFamily="18" charset="0"/>
                              <a:ea typeface="Microsoft YaHei" panose="020B0503020204020204" pitchFamily="34" charset="-122"/>
                            </a:rPr>
                            <m:t>−</m:t>
                          </m:r>
                          <m:sSub>
                            <m:sSubPr>
                              <m:ctrlPr>
                                <a:rPr lang="en-US" altLang="zh-CN" sz="2200" i="1">
                                  <a:latin typeface="Cambria Math" panose="02040503050406030204" pitchFamily="18" charset="0"/>
                                  <a:ea typeface="Microsoft YaHei" panose="020B0503020204020204" pitchFamily="34" charset="-122"/>
                                </a:rPr>
                              </m:ctrlPr>
                            </m:sSubPr>
                            <m:e>
                              <m:acc>
                                <m:accPr>
                                  <m:chr m:val="̂"/>
                                  <m:ctrlPr>
                                    <a:rPr lang="en-US" altLang="zh-CN" sz="2200" i="1">
                                      <a:latin typeface="Cambria Math" panose="02040503050406030204" pitchFamily="18" charset="0"/>
                                      <a:ea typeface="Microsoft YaHei" panose="020B0503020204020204" pitchFamily="34" charset="-122"/>
                                    </a:rPr>
                                  </m:ctrlPr>
                                </m:accPr>
                                <m:e>
                                  <m:r>
                                    <a:rPr lang="en-US" altLang="zh-CN" sz="2200" i="1">
                                      <a:latin typeface="Cambria Math" panose="02040503050406030204" pitchFamily="18" charset="0"/>
                                      <a:ea typeface="Microsoft YaHei" panose="020B0503020204020204" pitchFamily="34" charset="-122"/>
                                    </a:rPr>
                                    <m:t>𝑦</m:t>
                                  </m:r>
                                </m:e>
                              </m:acc>
                            </m:e>
                            <m:sub>
                              <m:r>
                                <a:rPr lang="en-US" altLang="zh-CN" sz="2200" i="1">
                                  <a:latin typeface="Cambria Math" panose="02040503050406030204" pitchFamily="18" charset="0"/>
                                  <a:ea typeface="Microsoft YaHei" panose="020B0503020204020204" pitchFamily="34" charset="-122"/>
                                </a:rPr>
                                <m:t>𝑖</m:t>
                              </m:r>
                            </m:sub>
                          </m:sSub>
                        </m:e>
                      </m:d>
                    </m:oMath>
                  </m:oMathPara>
                </a14:m>
                <a:endParaRPr lang="en-US" altLang="zh-CN" sz="2200" dirty="0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  <a:p>
                <a:pPr marL="342900" indent="-342900">
                  <a:lnSpc>
                    <a:spcPct val="150000"/>
                  </a:lnSpc>
                  <a:spcBef>
                    <a:spcPts val="1200"/>
                  </a:spcBef>
                  <a:spcAft>
                    <a:spcPts val="1200"/>
                  </a:spcAft>
                  <a:buFont typeface="Arial" panose="020B0604020202020204" pitchFamily="34" charset="0"/>
                  <a:buChar char="•"/>
                </a:pPr>
                <a:r>
                  <a:rPr lang="zh-CN" altLang="en-US" sz="2200" dirty="0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如果感知机分类错误，假设</a:t>
                </a:r>
                <a:r>
                  <a:rPr lang="en-US" altLang="zh-CN" sz="2200" dirty="0">
                    <a:ea typeface="Microsoft YaHei" panose="020B0503020204020204" pitchFamily="34" charset="-122"/>
                  </a:rPr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sz="2200" i="1">
                            <a:latin typeface="Cambria Math" panose="02040503050406030204" pitchFamily="18" charset="0"/>
                            <a:ea typeface="Microsoft YaHei" panose="020B0503020204020204" pitchFamily="34" charset="-122"/>
                          </a:rPr>
                        </m:ctrlPr>
                      </m:sSubPr>
                      <m:e>
                        <m:r>
                          <a:rPr lang="en-US" altLang="zh-CN" sz="2200" i="1">
                            <a:latin typeface="Cambria Math" panose="02040503050406030204" pitchFamily="18" charset="0"/>
                            <a:ea typeface="Microsoft YaHei" panose="020B0503020204020204" pitchFamily="34" charset="-122"/>
                          </a:rPr>
                          <m:t>𝑦</m:t>
                        </m:r>
                      </m:e>
                      <m:sub>
                        <m:r>
                          <a:rPr lang="en-US" altLang="zh-CN" sz="2200" i="1">
                            <a:latin typeface="Cambria Math" panose="02040503050406030204" pitchFamily="18" charset="0"/>
                            <a:ea typeface="Microsoft YaHei" panose="020B0503020204020204" pitchFamily="34" charset="-122"/>
                          </a:rPr>
                          <m:t>𝑖</m:t>
                        </m:r>
                      </m:sub>
                    </m:sSub>
                    <m:r>
                      <a:rPr lang="en-US" altLang="zh-CN" sz="2200" i="1">
                        <a:latin typeface="Cambria Math" panose="02040503050406030204" pitchFamily="18" charset="0"/>
                        <a:ea typeface="Microsoft YaHei" panose="020B0503020204020204" pitchFamily="34" charset="-122"/>
                      </a:rPr>
                      <m:t>=</m:t>
                    </m:r>
                    <m:r>
                      <a:rPr lang="en-US" altLang="zh-CN" sz="2200" b="0" i="1" smtClean="0">
                        <a:latin typeface="Cambria Math" panose="02040503050406030204" pitchFamily="18" charset="0"/>
                        <a:ea typeface="Microsoft YaHei" panose="020B0503020204020204" pitchFamily="34" charset="-122"/>
                      </a:rPr>
                      <m:t>1</m:t>
                    </m:r>
                  </m:oMath>
                </a14:m>
                <a:r>
                  <a:rPr lang="zh-CN" altLang="en-US" sz="2200" b="0" i="1" dirty="0">
                    <a:latin typeface="Cambria Math" panose="02040503050406030204" pitchFamily="18" charset="0"/>
                    <a:ea typeface="Microsoft YaHei" panose="020B0503020204020204" pitchFamily="34" charset="-122"/>
                  </a:rPr>
                  <a:t>，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sz="2200" i="1">
                            <a:latin typeface="Cambria Math" panose="02040503050406030204" pitchFamily="18" charset="0"/>
                            <a:ea typeface="Microsoft YaHei" panose="020B0503020204020204" pitchFamily="34" charset="-122"/>
                          </a:rPr>
                        </m:ctrlPr>
                      </m:sSubPr>
                      <m:e>
                        <m:acc>
                          <m:accPr>
                            <m:chr m:val="̂"/>
                            <m:ctrlPr>
                              <a:rPr lang="en-US" altLang="zh-CN" sz="2200" i="1">
                                <a:latin typeface="Cambria Math" panose="02040503050406030204" pitchFamily="18" charset="0"/>
                                <a:ea typeface="Microsoft YaHei" panose="020B0503020204020204" pitchFamily="34" charset="-122"/>
                              </a:rPr>
                            </m:ctrlPr>
                          </m:accPr>
                          <m:e>
                            <m:r>
                              <a:rPr lang="en-US" altLang="zh-CN" sz="2200" i="1">
                                <a:latin typeface="Cambria Math" panose="02040503050406030204" pitchFamily="18" charset="0"/>
                                <a:ea typeface="Microsoft YaHei" panose="020B0503020204020204" pitchFamily="34" charset="-122"/>
                              </a:rPr>
                              <m:t>𝑦</m:t>
                            </m:r>
                          </m:e>
                        </m:acc>
                      </m:e>
                      <m:sub>
                        <m:r>
                          <a:rPr lang="en-US" altLang="zh-CN" sz="2200" i="1">
                            <a:latin typeface="Cambria Math" panose="02040503050406030204" pitchFamily="18" charset="0"/>
                            <a:ea typeface="Microsoft YaHei" panose="020B0503020204020204" pitchFamily="34" charset="-122"/>
                          </a:rPr>
                          <m:t>𝑖</m:t>
                        </m:r>
                      </m:sub>
                    </m:sSub>
                    <m:r>
                      <a:rPr lang="en-US" altLang="zh-CN" sz="2200" i="1">
                        <a:latin typeface="Cambria Math" panose="02040503050406030204" pitchFamily="18" charset="0"/>
                        <a:ea typeface="Microsoft YaHei" panose="020B0503020204020204" pitchFamily="34" charset="-122"/>
                      </a:rPr>
                      <m:t>=</m:t>
                    </m:r>
                    <m:r>
                      <a:rPr lang="en-CA" altLang="zh-CN" sz="2200" b="0" i="1" smtClean="0">
                        <a:latin typeface="Cambria Math" panose="02040503050406030204" pitchFamily="18" charset="0"/>
                        <a:ea typeface="Microsoft YaHei" panose="020B0503020204020204" pitchFamily="34" charset="-122"/>
                      </a:rPr>
                      <m:t>−1</m:t>
                    </m:r>
                  </m:oMath>
                </a14:m>
                <a:r>
                  <a:rPr lang="zh-CN" altLang="en-US" sz="2200" dirty="0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，此时由于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sz="2200" i="1">
                            <a:latin typeface="Cambria Math" panose="02040503050406030204" pitchFamily="18" charset="0"/>
                            <a:ea typeface="Microsoft YaHei" panose="020B0503020204020204" pitchFamily="34" charset="-122"/>
                          </a:rPr>
                        </m:ctrlPr>
                      </m:sSubPr>
                      <m:e>
                        <m:acc>
                          <m:accPr>
                            <m:chr m:val="̂"/>
                            <m:ctrlPr>
                              <a:rPr lang="en-US" altLang="zh-CN" sz="2200" i="1">
                                <a:latin typeface="Cambria Math" panose="02040503050406030204" pitchFamily="18" charset="0"/>
                                <a:ea typeface="Microsoft YaHei" panose="020B0503020204020204" pitchFamily="34" charset="-122"/>
                              </a:rPr>
                            </m:ctrlPr>
                          </m:accPr>
                          <m:e>
                            <m:r>
                              <a:rPr lang="en-US" altLang="zh-CN" sz="2200" i="1">
                                <a:latin typeface="Cambria Math" panose="02040503050406030204" pitchFamily="18" charset="0"/>
                                <a:ea typeface="Microsoft YaHei" panose="020B0503020204020204" pitchFamily="34" charset="-122"/>
                              </a:rPr>
                              <m:t>𝑦</m:t>
                            </m:r>
                          </m:e>
                        </m:acc>
                      </m:e>
                      <m:sub>
                        <m:r>
                          <a:rPr lang="en-US" altLang="zh-CN" sz="2200" i="1">
                            <a:latin typeface="Cambria Math" panose="02040503050406030204" pitchFamily="18" charset="0"/>
                            <a:ea typeface="Microsoft YaHei" panose="020B0503020204020204" pitchFamily="34" charset="-122"/>
                          </a:rPr>
                          <m:t>𝑖</m:t>
                        </m:r>
                      </m:sub>
                    </m:sSub>
                    <m:r>
                      <a:rPr lang="en-US" altLang="zh-CN" sz="2200" i="1">
                        <a:latin typeface="Cambria Math" panose="02040503050406030204" pitchFamily="18" charset="0"/>
                        <a:ea typeface="Microsoft YaHei" panose="020B0503020204020204" pitchFamily="34" charset="-122"/>
                      </a:rPr>
                      <m:t>=</m:t>
                    </m:r>
                    <m:r>
                      <a:rPr lang="en-CA" altLang="zh-CN" sz="2200" b="0" i="1" smtClean="0">
                        <a:latin typeface="Cambria Math" panose="02040503050406030204" pitchFamily="18" charset="0"/>
                        <a:ea typeface="Microsoft YaHei" panose="020B0503020204020204" pitchFamily="34" charset="-122"/>
                      </a:rPr>
                      <m:t>−1</m:t>
                    </m:r>
                    <m:r>
                      <a:rPr lang="en-US" altLang="zh-CN" sz="2200" i="1">
                        <a:latin typeface="Cambria Math" panose="02040503050406030204" pitchFamily="18" charset="0"/>
                        <a:ea typeface="Microsoft YaHei" panose="020B0503020204020204" pitchFamily="34" charset="-122"/>
                      </a:rPr>
                      <m:t> </m:t>
                    </m:r>
                  </m:oMath>
                </a14:m>
                <a:r>
                  <a:rPr lang="zh-CN" altLang="en-US" sz="2200" dirty="0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，有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altLang="zh-CN" sz="2200" i="1">
                            <a:latin typeface="Cambria Math" panose="02040503050406030204" pitchFamily="18" charset="0"/>
                            <a:ea typeface="Microsoft YaHei" panose="020B0503020204020204" pitchFamily="34" charset="-122"/>
                          </a:rPr>
                        </m:ctrlPr>
                      </m:sSupPr>
                      <m:e>
                        <m:r>
                          <a:rPr lang="en-CA" altLang="zh-CN" sz="2200" b="0" i="1" smtClean="0">
                            <a:latin typeface="Cambria Math" panose="02040503050406030204" pitchFamily="18" charset="0"/>
                            <a:ea typeface="Microsoft YaHei" panose="020B0503020204020204" pitchFamily="34" charset="-122"/>
                          </a:rPr>
                          <m:t>𝑧</m:t>
                        </m:r>
                        <m:r>
                          <a:rPr lang="en-CA" altLang="zh-CN" sz="2200" b="0" i="1" smtClean="0">
                            <a:latin typeface="Cambria Math" panose="02040503050406030204" pitchFamily="18" charset="0"/>
                            <a:ea typeface="Microsoft YaHei" panose="020B0503020204020204" pitchFamily="34" charset="-122"/>
                          </a:rPr>
                          <m:t>=</m:t>
                        </m:r>
                        <m:r>
                          <a:rPr lang="en-US" altLang="zh-CN" sz="2200" b="1" i="1">
                            <a:latin typeface="Cambria Math" panose="02040503050406030204" pitchFamily="18" charset="0"/>
                            <a:ea typeface="Microsoft YaHei" panose="020B0503020204020204" pitchFamily="34" charset="-122"/>
                          </a:rPr>
                          <m:t>𝝎</m:t>
                        </m:r>
                      </m:e>
                      <m:sup>
                        <m:r>
                          <a:rPr lang="en-US" altLang="zh-CN" sz="2200" i="1">
                            <a:latin typeface="Cambria Math" panose="02040503050406030204" pitchFamily="18" charset="0"/>
                            <a:ea typeface="Microsoft YaHei" panose="020B0503020204020204" pitchFamily="34" charset="-122"/>
                          </a:rPr>
                          <m:t>𝑇</m:t>
                        </m:r>
                      </m:sup>
                    </m:sSup>
                    <m:sSub>
                      <m:sSubPr>
                        <m:ctrlPr>
                          <a:rPr lang="en-US" altLang="zh-CN" sz="2200" i="1">
                            <a:latin typeface="Cambria Math" panose="02040503050406030204" pitchFamily="18" charset="0"/>
                            <a:ea typeface="Microsoft YaHei" panose="020B0503020204020204" pitchFamily="34" charset="-122"/>
                          </a:rPr>
                        </m:ctrlPr>
                      </m:sSubPr>
                      <m:e>
                        <m:r>
                          <a:rPr lang="en-US" altLang="zh-CN" sz="2200" b="1" i="1">
                            <a:latin typeface="Cambria Math" panose="02040503050406030204" pitchFamily="18" charset="0"/>
                            <a:ea typeface="Microsoft YaHei" panose="020B0503020204020204" pitchFamily="34" charset="-122"/>
                          </a:rPr>
                          <m:t>𝒙</m:t>
                        </m:r>
                      </m:e>
                      <m:sub>
                        <m:r>
                          <a:rPr lang="en-US" altLang="zh-CN" sz="2200" i="1">
                            <a:latin typeface="Cambria Math" panose="02040503050406030204" pitchFamily="18" charset="0"/>
                            <a:ea typeface="Microsoft YaHei" panose="020B0503020204020204" pitchFamily="34" charset="-122"/>
                          </a:rPr>
                          <m:t>𝑖</m:t>
                        </m:r>
                      </m:sub>
                    </m:sSub>
                    <m:r>
                      <a:rPr lang="en-US" altLang="zh-CN" sz="2200" i="1">
                        <a:latin typeface="Cambria Math" panose="02040503050406030204" pitchFamily="18" charset="0"/>
                        <a:ea typeface="Microsoft YaHei" panose="020B0503020204020204" pitchFamily="34" charset="-122"/>
                      </a:rPr>
                      <m:t>+</m:t>
                    </m:r>
                    <m:r>
                      <a:rPr lang="en-US" altLang="zh-CN" sz="2200" i="1">
                        <a:latin typeface="Cambria Math" panose="02040503050406030204" pitchFamily="18" charset="0"/>
                        <a:ea typeface="Microsoft YaHei" panose="020B0503020204020204" pitchFamily="34" charset="-122"/>
                      </a:rPr>
                      <m:t>𝑏</m:t>
                    </m:r>
                    <m:r>
                      <a:rPr lang="en-US" altLang="zh-CN" sz="2200" b="0" i="1" smtClean="0">
                        <a:latin typeface="Cambria Math" panose="02040503050406030204" pitchFamily="18" charset="0"/>
                        <a:ea typeface="Microsoft YaHei" panose="020B0503020204020204" pitchFamily="34" charset="-122"/>
                      </a:rPr>
                      <m:t>&lt;0</m:t>
                    </m:r>
                  </m:oMath>
                </a14:m>
                <a:endParaRPr lang="en-US" altLang="zh-CN" sz="2200" dirty="0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  <a:p>
                <a:pPr marL="342900" indent="-342900">
                  <a:lnSpc>
                    <a:spcPct val="150000"/>
                  </a:lnSpc>
                  <a:spcAft>
                    <a:spcPts val="600"/>
                  </a:spcAft>
                  <a:buFont typeface="Arial" panose="020B0604020202020204" pitchFamily="34" charset="0"/>
                  <a:buChar char="•"/>
                </a:pPr>
                <a:r>
                  <a:rPr lang="zh-CN" altLang="en-US" sz="2200" dirty="0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当参数更新后，净输入为</a:t>
                </a:r>
                <a:endParaRPr lang="en-US" altLang="zh-CN" sz="2200" dirty="0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  <a:p>
                <a:pPr>
                  <a:lnSpc>
                    <a:spcPct val="150000"/>
                  </a:lnSpc>
                  <a:spcBef>
                    <a:spcPts val="1200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altLang="zh-CN" sz="2200" i="1">
                              <a:latin typeface="Cambria Math" panose="02040503050406030204" pitchFamily="18" charset="0"/>
                              <a:ea typeface="Microsoft YaHei" panose="020B0503020204020204" pitchFamily="34" charset="-122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US" altLang="zh-CN" sz="2200" i="1" smtClean="0">
                                  <a:latin typeface="Cambria Math" panose="02040503050406030204" pitchFamily="18" charset="0"/>
                                  <a:ea typeface="Microsoft YaHei" panose="020B0503020204020204" pitchFamily="34" charset="-122"/>
                                </a:rPr>
                              </m:ctrlPr>
                            </m:dPr>
                            <m:e>
                              <m:r>
                                <a:rPr lang="en-US" altLang="zh-CN" sz="2200" b="1" i="1">
                                  <a:latin typeface="Cambria Math" panose="02040503050406030204" pitchFamily="18" charset="0"/>
                                  <a:ea typeface="Microsoft YaHei" panose="020B0503020204020204" pitchFamily="34" charset="-122"/>
                                </a:rPr>
                                <m:t>𝝎</m:t>
                              </m:r>
                              <m:r>
                                <a:rPr lang="en-US" altLang="zh-CN" sz="2200" b="1" i="1">
                                  <a:latin typeface="Cambria Math" panose="02040503050406030204" pitchFamily="18" charset="0"/>
                                  <a:ea typeface="Microsoft YaHei" panose="020B0503020204020204" pitchFamily="34" charset="-122"/>
                                </a:rPr>
                                <m:t>+∆</m:t>
                              </m:r>
                              <m:r>
                                <a:rPr lang="en-US" altLang="zh-CN" sz="2200" b="1" i="1">
                                  <a:latin typeface="Cambria Math" panose="02040503050406030204" pitchFamily="18" charset="0"/>
                                  <a:ea typeface="Microsoft YaHei" panose="020B0503020204020204" pitchFamily="34" charset="-122"/>
                                </a:rPr>
                                <m:t>𝝎</m:t>
                              </m:r>
                            </m:e>
                          </m:d>
                        </m:e>
                        <m:sup>
                          <m:r>
                            <a:rPr lang="en-US" altLang="zh-CN" sz="2200" i="1">
                              <a:latin typeface="Cambria Math" panose="02040503050406030204" pitchFamily="18" charset="0"/>
                              <a:ea typeface="Microsoft YaHei" panose="020B0503020204020204" pitchFamily="34" charset="-122"/>
                            </a:rPr>
                            <m:t>𝑇</m:t>
                          </m:r>
                        </m:sup>
                      </m:sSup>
                      <m:sSub>
                        <m:sSubPr>
                          <m:ctrlPr>
                            <a:rPr lang="en-US" altLang="zh-CN" sz="2200" i="1">
                              <a:latin typeface="Cambria Math" panose="02040503050406030204" pitchFamily="18" charset="0"/>
                              <a:ea typeface="Microsoft YaHei" panose="020B0503020204020204" pitchFamily="34" charset="-122"/>
                            </a:rPr>
                          </m:ctrlPr>
                        </m:sSubPr>
                        <m:e>
                          <m:r>
                            <a:rPr lang="en-US" altLang="zh-CN" sz="2200" b="1" i="1">
                              <a:latin typeface="Cambria Math" panose="02040503050406030204" pitchFamily="18" charset="0"/>
                              <a:ea typeface="Microsoft YaHei" panose="020B0503020204020204" pitchFamily="34" charset="-122"/>
                            </a:rPr>
                            <m:t>𝒙</m:t>
                          </m:r>
                        </m:e>
                        <m:sub>
                          <m:r>
                            <a:rPr lang="en-US" altLang="zh-CN" sz="2200" i="1">
                              <a:latin typeface="Cambria Math" panose="02040503050406030204" pitchFamily="18" charset="0"/>
                              <a:ea typeface="Microsoft YaHei" panose="020B0503020204020204" pitchFamily="34" charset="-122"/>
                            </a:rPr>
                            <m:t>𝑖</m:t>
                          </m:r>
                        </m:sub>
                      </m:sSub>
                      <m:r>
                        <a:rPr lang="en-US" altLang="zh-CN" sz="2200" i="1">
                          <a:latin typeface="Cambria Math" panose="02040503050406030204" pitchFamily="18" charset="0"/>
                          <a:ea typeface="Microsoft YaHei" panose="020B0503020204020204" pitchFamily="34" charset="-122"/>
                        </a:rPr>
                        <m:t>+</m:t>
                      </m:r>
                      <m:d>
                        <m:dPr>
                          <m:ctrlPr>
                            <a:rPr lang="en-US" altLang="zh-CN" sz="2200" i="1" smtClean="0">
                              <a:latin typeface="Cambria Math" panose="02040503050406030204" pitchFamily="18" charset="0"/>
                              <a:ea typeface="Microsoft YaHei" panose="020B0503020204020204" pitchFamily="34" charset="-122"/>
                            </a:rPr>
                          </m:ctrlPr>
                        </m:dPr>
                        <m:e>
                          <m:r>
                            <a:rPr lang="en-US" altLang="zh-CN" sz="2200" i="1">
                              <a:latin typeface="Cambria Math" panose="02040503050406030204" pitchFamily="18" charset="0"/>
                              <a:ea typeface="Microsoft YaHei" panose="020B0503020204020204" pitchFamily="34" charset="-122"/>
                            </a:rPr>
                            <m:t>𝑏</m:t>
                          </m:r>
                          <m:r>
                            <a:rPr lang="en-US" altLang="zh-CN" sz="2200" b="0" i="1" smtClean="0">
                              <a:latin typeface="Cambria Math" panose="02040503050406030204" pitchFamily="18" charset="0"/>
                              <a:ea typeface="Microsoft YaHei" panose="020B0503020204020204" pitchFamily="34" charset="-122"/>
                            </a:rPr>
                            <m:t>+</m:t>
                          </m:r>
                          <m:r>
                            <a:rPr lang="en-US" altLang="zh-CN" sz="2200" b="1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∆</m:t>
                          </m:r>
                          <m:r>
                            <a:rPr lang="en-US" altLang="zh-CN" sz="22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𝑏</m:t>
                          </m:r>
                        </m:e>
                      </m:d>
                      <m:r>
                        <a:rPr lang="en-US" altLang="zh-CN" sz="2200" b="0" i="1" smtClean="0">
                          <a:latin typeface="Cambria Math" panose="02040503050406030204" pitchFamily="18" charset="0"/>
                          <a:ea typeface="Microsoft YaHei" panose="020B0503020204020204" pitchFamily="34" charset="-122"/>
                        </a:rPr>
                        <m:t>=</m:t>
                      </m:r>
                      <m:sSup>
                        <m:sSupPr>
                          <m:ctrlPr>
                            <a:rPr lang="en-US" altLang="zh-CN" sz="2200" i="1">
                              <a:latin typeface="Cambria Math" panose="02040503050406030204" pitchFamily="18" charset="0"/>
                              <a:ea typeface="Microsoft YaHei" panose="020B0503020204020204" pitchFamily="34" charset="-122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US" altLang="zh-CN" sz="2200" i="1">
                                  <a:latin typeface="Cambria Math" panose="02040503050406030204" pitchFamily="18" charset="0"/>
                                  <a:ea typeface="Microsoft YaHei" panose="020B0503020204020204" pitchFamily="34" charset="-122"/>
                                </a:rPr>
                              </m:ctrlPr>
                            </m:dPr>
                            <m:e>
                              <m:r>
                                <a:rPr lang="en-US" altLang="zh-CN" sz="2200" b="1" i="1">
                                  <a:latin typeface="Cambria Math" panose="02040503050406030204" pitchFamily="18" charset="0"/>
                                  <a:ea typeface="Microsoft YaHei" panose="020B0503020204020204" pitchFamily="34" charset="-122"/>
                                </a:rPr>
                                <m:t>𝝎</m:t>
                              </m:r>
                              <m:r>
                                <a:rPr lang="en-US" altLang="zh-CN" sz="2200" b="1" i="1">
                                  <a:latin typeface="Cambria Math" panose="02040503050406030204" pitchFamily="18" charset="0"/>
                                  <a:ea typeface="Microsoft YaHei" panose="020B0503020204020204" pitchFamily="34" charset="-122"/>
                                </a:rPr>
                                <m:t>+</m:t>
                              </m:r>
                              <m:r>
                                <a:rPr lang="en-CA" altLang="zh-CN" sz="2200" b="0" i="1" smtClean="0">
                                  <a:latin typeface="Cambria Math" panose="02040503050406030204" pitchFamily="18" charset="0"/>
                                  <a:ea typeface="Microsoft YaHei" panose="020B0503020204020204" pitchFamily="34" charset="-122"/>
                                </a:rPr>
                                <m:t>2</m:t>
                              </m:r>
                              <m:r>
                                <a:rPr lang="zh-CN" altLang="en-US" sz="2200" i="1">
                                  <a:latin typeface="Cambria Math" panose="02040503050406030204" pitchFamily="18" charset="0"/>
                                  <a:ea typeface="Microsoft YaHei" panose="020B0503020204020204" pitchFamily="34" charset="-122"/>
                                </a:rPr>
                                <m:t>𝜂</m:t>
                              </m:r>
                              <m:sSub>
                                <m:sSubPr>
                                  <m:ctrlPr>
                                    <a:rPr lang="en-US" altLang="zh-CN" sz="2200" i="1">
                                      <a:latin typeface="Cambria Math" panose="02040503050406030204" pitchFamily="18" charset="0"/>
                                      <a:ea typeface="Microsoft YaHei" panose="020B0503020204020204" pitchFamily="34" charset="-122"/>
                                    </a:rPr>
                                  </m:ctrlPr>
                                </m:sSubPr>
                                <m:e>
                                  <m:r>
                                    <a:rPr lang="en-US" altLang="zh-CN" sz="2200" b="1" i="1">
                                      <a:latin typeface="Cambria Math" panose="02040503050406030204" pitchFamily="18" charset="0"/>
                                      <a:ea typeface="Microsoft YaHei" panose="020B0503020204020204" pitchFamily="34" charset="-122"/>
                                    </a:rPr>
                                    <m:t>𝒙</m:t>
                                  </m:r>
                                </m:e>
                                <m:sub>
                                  <m:r>
                                    <a:rPr lang="en-US" altLang="zh-CN" sz="2200" i="1">
                                      <a:latin typeface="Cambria Math" panose="02040503050406030204" pitchFamily="18" charset="0"/>
                                      <a:ea typeface="Microsoft YaHei" panose="020B0503020204020204" pitchFamily="34" charset="-122"/>
                                    </a:rPr>
                                    <m:t>𝑖</m:t>
                                  </m:r>
                                </m:sub>
                              </m:sSub>
                            </m:e>
                          </m:d>
                        </m:e>
                        <m:sup>
                          <m:r>
                            <a:rPr lang="en-US" altLang="zh-CN" sz="2200" i="1">
                              <a:latin typeface="Cambria Math" panose="02040503050406030204" pitchFamily="18" charset="0"/>
                              <a:ea typeface="Microsoft YaHei" panose="020B0503020204020204" pitchFamily="34" charset="-122"/>
                            </a:rPr>
                            <m:t>𝑇</m:t>
                          </m:r>
                        </m:sup>
                      </m:sSup>
                      <m:sSub>
                        <m:sSubPr>
                          <m:ctrlPr>
                            <a:rPr lang="en-US" altLang="zh-CN" sz="2200" i="1">
                              <a:latin typeface="Cambria Math" panose="02040503050406030204" pitchFamily="18" charset="0"/>
                              <a:ea typeface="Microsoft YaHei" panose="020B0503020204020204" pitchFamily="34" charset="-122"/>
                            </a:rPr>
                          </m:ctrlPr>
                        </m:sSubPr>
                        <m:e>
                          <m:r>
                            <a:rPr lang="en-US" altLang="zh-CN" sz="2200" b="1" i="1">
                              <a:latin typeface="Cambria Math" panose="02040503050406030204" pitchFamily="18" charset="0"/>
                              <a:ea typeface="Microsoft YaHei" panose="020B0503020204020204" pitchFamily="34" charset="-122"/>
                            </a:rPr>
                            <m:t>𝒙</m:t>
                          </m:r>
                        </m:e>
                        <m:sub>
                          <m:r>
                            <a:rPr lang="en-US" altLang="zh-CN" sz="2200" i="1">
                              <a:latin typeface="Cambria Math" panose="02040503050406030204" pitchFamily="18" charset="0"/>
                              <a:ea typeface="Microsoft YaHei" panose="020B0503020204020204" pitchFamily="34" charset="-122"/>
                            </a:rPr>
                            <m:t>𝑖</m:t>
                          </m:r>
                        </m:sub>
                      </m:sSub>
                      <m:r>
                        <a:rPr lang="en-US" altLang="zh-CN" sz="2200" i="1">
                          <a:latin typeface="Cambria Math" panose="02040503050406030204" pitchFamily="18" charset="0"/>
                          <a:ea typeface="Microsoft YaHei" panose="020B0503020204020204" pitchFamily="34" charset="-122"/>
                        </a:rPr>
                        <m:t>+</m:t>
                      </m:r>
                      <m:d>
                        <m:dPr>
                          <m:ctrlPr>
                            <a:rPr lang="en-US" altLang="zh-CN" sz="2200" i="1">
                              <a:latin typeface="Cambria Math" panose="02040503050406030204" pitchFamily="18" charset="0"/>
                              <a:ea typeface="Microsoft YaHei" panose="020B0503020204020204" pitchFamily="34" charset="-122"/>
                            </a:rPr>
                          </m:ctrlPr>
                        </m:dPr>
                        <m:e>
                          <m:r>
                            <a:rPr lang="en-US" altLang="zh-CN" sz="2200" i="1">
                              <a:latin typeface="Cambria Math" panose="02040503050406030204" pitchFamily="18" charset="0"/>
                              <a:ea typeface="Microsoft YaHei" panose="020B0503020204020204" pitchFamily="34" charset="-122"/>
                            </a:rPr>
                            <m:t>𝑏</m:t>
                          </m:r>
                          <m:r>
                            <a:rPr lang="en-US" altLang="zh-CN" sz="2200" i="1">
                              <a:latin typeface="Cambria Math" panose="02040503050406030204" pitchFamily="18" charset="0"/>
                              <a:ea typeface="Microsoft YaHei" panose="020B0503020204020204" pitchFamily="34" charset="-122"/>
                            </a:rPr>
                            <m:t>+2</m:t>
                          </m:r>
                          <m:r>
                            <a:rPr lang="zh-CN" altLang="en-US" sz="2200" i="1">
                              <a:latin typeface="Cambria Math" panose="02040503050406030204" pitchFamily="18" charset="0"/>
                              <a:ea typeface="Microsoft YaHei" panose="020B0503020204020204" pitchFamily="34" charset="-122"/>
                            </a:rPr>
                            <m:t>𝜂</m:t>
                          </m:r>
                        </m:e>
                      </m:d>
                    </m:oMath>
                  </m:oMathPara>
                </a14:m>
                <a:endParaRPr lang="en-CA" altLang="zh-CN" sz="2200" i="1" dirty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pPr>
                  <a:lnSpc>
                    <a:spcPct val="150000"/>
                  </a:lnSpc>
                  <a:spcBef>
                    <a:spcPts val="1200"/>
                  </a:spcBef>
                </a:pPr>
                <a:r>
                  <a:rPr lang="en-US" altLang="zh-CN" sz="2200" dirty="0">
                    <a:ea typeface="Microsoft YaHei" panose="020B0503020204020204" pitchFamily="34" charset="-122"/>
                  </a:rPr>
                  <a:t>                                                                                     </a:t>
                </a:r>
                <a14:m>
                  <m:oMath xmlns:m="http://schemas.openxmlformats.org/officeDocument/2006/math">
                    <m:r>
                      <a:rPr lang="en-US" altLang="zh-CN" sz="2200" i="1">
                        <a:latin typeface="Cambria Math" panose="02040503050406030204" pitchFamily="18" charset="0"/>
                        <a:ea typeface="Microsoft YaHei" panose="020B0503020204020204" pitchFamily="34" charset="-122"/>
                      </a:rPr>
                      <m:t>=</m:t>
                    </m:r>
                    <m:sSup>
                      <m:sSupPr>
                        <m:ctrlPr>
                          <a:rPr lang="en-US" altLang="zh-CN" sz="2200" i="1">
                            <a:latin typeface="Cambria Math" panose="02040503050406030204" pitchFamily="18" charset="0"/>
                            <a:ea typeface="Microsoft YaHei" panose="020B0503020204020204" pitchFamily="34" charset="-122"/>
                          </a:rPr>
                        </m:ctrlPr>
                      </m:sSupPr>
                      <m:e>
                        <m:r>
                          <a:rPr lang="en-US" altLang="zh-CN" sz="2200" b="1" i="1">
                            <a:latin typeface="Cambria Math" panose="02040503050406030204" pitchFamily="18" charset="0"/>
                            <a:ea typeface="Microsoft YaHei" panose="020B0503020204020204" pitchFamily="34" charset="-122"/>
                          </a:rPr>
                          <m:t>𝝎</m:t>
                        </m:r>
                      </m:e>
                      <m:sup>
                        <m:r>
                          <a:rPr lang="en-US" altLang="zh-CN" sz="2200" i="1">
                            <a:latin typeface="Cambria Math" panose="02040503050406030204" pitchFamily="18" charset="0"/>
                            <a:ea typeface="Microsoft YaHei" panose="020B0503020204020204" pitchFamily="34" charset="-122"/>
                          </a:rPr>
                          <m:t>𝑇</m:t>
                        </m:r>
                      </m:sup>
                    </m:sSup>
                    <m:sSub>
                      <m:sSubPr>
                        <m:ctrlPr>
                          <a:rPr lang="en-US" altLang="zh-CN" sz="2200" i="1">
                            <a:latin typeface="Cambria Math" panose="02040503050406030204" pitchFamily="18" charset="0"/>
                            <a:ea typeface="Microsoft YaHei" panose="020B0503020204020204" pitchFamily="34" charset="-122"/>
                          </a:rPr>
                        </m:ctrlPr>
                      </m:sSubPr>
                      <m:e>
                        <m:r>
                          <a:rPr lang="en-US" altLang="zh-CN" sz="2200" b="1" i="1">
                            <a:latin typeface="Cambria Math" panose="02040503050406030204" pitchFamily="18" charset="0"/>
                            <a:ea typeface="Microsoft YaHei" panose="020B0503020204020204" pitchFamily="34" charset="-122"/>
                          </a:rPr>
                          <m:t>𝒙</m:t>
                        </m:r>
                      </m:e>
                      <m:sub>
                        <m:r>
                          <a:rPr lang="en-US" altLang="zh-CN" sz="2200" i="1">
                            <a:latin typeface="Cambria Math" panose="02040503050406030204" pitchFamily="18" charset="0"/>
                            <a:ea typeface="Microsoft YaHei" panose="020B0503020204020204" pitchFamily="34" charset="-122"/>
                          </a:rPr>
                          <m:t>𝑖</m:t>
                        </m:r>
                      </m:sub>
                    </m:sSub>
                    <m:r>
                      <a:rPr lang="en-US" altLang="zh-CN" sz="2200" i="1">
                        <a:latin typeface="Cambria Math" panose="02040503050406030204" pitchFamily="18" charset="0"/>
                        <a:ea typeface="Microsoft YaHei" panose="020B0503020204020204" pitchFamily="34" charset="-122"/>
                      </a:rPr>
                      <m:t>+</m:t>
                    </m:r>
                    <m:r>
                      <a:rPr lang="en-US" altLang="zh-CN" sz="2200" i="1">
                        <a:latin typeface="Cambria Math" panose="02040503050406030204" pitchFamily="18" charset="0"/>
                        <a:ea typeface="Microsoft YaHei" panose="020B0503020204020204" pitchFamily="34" charset="-122"/>
                      </a:rPr>
                      <m:t>𝑏</m:t>
                    </m:r>
                    <m:r>
                      <m:rPr>
                        <m:nor/>
                      </m:rPr>
                      <a:rPr lang="en-US" altLang="zh-CN" sz="2200" dirty="0">
                        <a:latin typeface="Microsoft YaHei" panose="020B0503020204020204" pitchFamily="34" charset="-122"/>
                        <a:ea typeface="Microsoft YaHei" panose="020B0503020204020204" pitchFamily="34" charset="-122"/>
                      </a:rPr>
                      <m:t>+</m:t>
                    </m:r>
                    <m:r>
                      <a:rPr lang="en-CA" altLang="zh-CN" sz="2200" b="0" i="1" dirty="0" smtClean="0">
                        <a:latin typeface="Cambria Math" panose="02040503050406030204" pitchFamily="18" charset="0"/>
                        <a:ea typeface="Microsoft YaHei" panose="020B0503020204020204" pitchFamily="34" charset="-122"/>
                      </a:rPr>
                      <m:t>2</m:t>
                    </m:r>
                    <m:r>
                      <a:rPr lang="zh-CN" altLang="en-US" sz="2200" i="1">
                        <a:latin typeface="Cambria Math" panose="02040503050406030204" pitchFamily="18" charset="0"/>
                        <a:ea typeface="Microsoft YaHei" panose="020B0503020204020204" pitchFamily="34" charset="-122"/>
                      </a:rPr>
                      <m:t>𝜂</m:t>
                    </m:r>
                    <m:sSubSup>
                      <m:sSubSupPr>
                        <m:ctrlPr>
                          <a:rPr lang="en-US" altLang="zh-CN" sz="2200" i="1">
                            <a:latin typeface="Cambria Math" panose="02040503050406030204" pitchFamily="18" charset="0"/>
                            <a:ea typeface="Microsoft YaHei" panose="020B0503020204020204" pitchFamily="34" charset="-122"/>
                          </a:rPr>
                        </m:ctrlPr>
                      </m:sSubSupPr>
                      <m:e>
                        <m:r>
                          <a:rPr lang="en-US" altLang="zh-CN" sz="2200" b="1" i="1">
                            <a:latin typeface="Cambria Math" panose="02040503050406030204" pitchFamily="18" charset="0"/>
                            <a:ea typeface="Microsoft YaHei" panose="020B0503020204020204" pitchFamily="34" charset="-122"/>
                          </a:rPr>
                          <m:t>𝒙</m:t>
                        </m:r>
                      </m:e>
                      <m:sub>
                        <m:r>
                          <a:rPr lang="en-US" altLang="zh-CN" sz="2200" i="1">
                            <a:latin typeface="Cambria Math" panose="02040503050406030204" pitchFamily="18" charset="0"/>
                            <a:ea typeface="Microsoft YaHei" panose="020B0503020204020204" pitchFamily="34" charset="-122"/>
                          </a:rPr>
                          <m:t>𝑖</m:t>
                        </m:r>
                      </m:sub>
                      <m:sup>
                        <m:r>
                          <a:rPr lang="en-US" altLang="zh-CN" sz="2200" i="1">
                            <a:latin typeface="Cambria Math" panose="02040503050406030204" pitchFamily="18" charset="0"/>
                            <a:ea typeface="Microsoft YaHei" panose="020B0503020204020204" pitchFamily="34" charset="-122"/>
                          </a:rPr>
                          <m:t>𝑇</m:t>
                        </m:r>
                      </m:sup>
                    </m:sSubSup>
                    <m:sSub>
                      <m:sSubPr>
                        <m:ctrlPr>
                          <a:rPr lang="en-US" altLang="zh-CN" sz="2200" i="1">
                            <a:latin typeface="Cambria Math" panose="02040503050406030204" pitchFamily="18" charset="0"/>
                            <a:ea typeface="Microsoft YaHei" panose="020B0503020204020204" pitchFamily="34" charset="-122"/>
                          </a:rPr>
                        </m:ctrlPr>
                      </m:sSubPr>
                      <m:e>
                        <m:r>
                          <a:rPr lang="en-US" altLang="zh-CN" sz="2200" b="1" i="1">
                            <a:latin typeface="Cambria Math" panose="02040503050406030204" pitchFamily="18" charset="0"/>
                            <a:ea typeface="Microsoft YaHei" panose="020B0503020204020204" pitchFamily="34" charset="-122"/>
                          </a:rPr>
                          <m:t>𝒙</m:t>
                        </m:r>
                      </m:e>
                      <m:sub>
                        <m:r>
                          <a:rPr lang="en-US" altLang="zh-CN" sz="2200" i="1">
                            <a:latin typeface="Cambria Math" panose="02040503050406030204" pitchFamily="18" charset="0"/>
                            <a:ea typeface="Microsoft YaHei" panose="020B0503020204020204" pitchFamily="34" charset="-122"/>
                          </a:rPr>
                          <m:t>𝑖</m:t>
                        </m:r>
                      </m:sub>
                    </m:sSub>
                    <m:r>
                      <a:rPr lang="en-US" altLang="zh-CN" sz="2200" i="1">
                        <a:latin typeface="Cambria Math" panose="02040503050406030204" pitchFamily="18" charset="0"/>
                        <a:ea typeface="Microsoft YaHei" panose="020B0503020204020204" pitchFamily="34" charset="-122"/>
                      </a:rPr>
                      <m:t>+</m:t>
                    </m:r>
                    <m:r>
                      <a:rPr lang="zh-CN" altLang="en-US" sz="2200" i="1">
                        <a:latin typeface="Cambria Math" panose="02040503050406030204" pitchFamily="18" charset="0"/>
                        <a:ea typeface="Microsoft YaHei" panose="020B0503020204020204" pitchFamily="34" charset="-122"/>
                      </a:rPr>
                      <m:t>𝜂</m:t>
                    </m:r>
                  </m:oMath>
                </a14:m>
                <a:endParaRPr lang="en-CA" altLang="zh-CN" sz="2200" i="1" dirty="0">
                  <a:latin typeface="Cambria Math" panose="02040503050406030204" pitchFamily="18" charset="0"/>
                  <a:ea typeface="Microsoft YaHei" panose="020B0503020204020204" pitchFamily="34" charset="-122"/>
                </a:endParaRPr>
              </a:p>
              <a:p>
                <a:pPr>
                  <a:lnSpc>
                    <a:spcPct val="150000"/>
                  </a:lnSpc>
                  <a:spcBef>
                    <a:spcPts val="1200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CA" altLang="zh-CN" sz="2200" i="1">
                          <a:latin typeface="Cambria Math" panose="02040503050406030204" pitchFamily="18" charset="0"/>
                          <a:ea typeface="Microsoft YaHei" panose="020B0503020204020204" pitchFamily="34" charset="-122"/>
                        </a:rPr>
                        <m:t> </m:t>
                      </m:r>
                      <m:r>
                        <a:rPr lang="en-CA" altLang="zh-CN" sz="2200" b="0" i="1" smtClean="0">
                          <a:latin typeface="Cambria Math" panose="02040503050406030204" pitchFamily="18" charset="0"/>
                          <a:ea typeface="Microsoft YaHei" panose="020B0503020204020204" pitchFamily="34" charset="-122"/>
                        </a:rPr>
                        <m:t>               </m:t>
                      </m:r>
                      <m:r>
                        <a:rPr lang="en-US" altLang="zh-CN" sz="2200" b="0" i="1" smtClean="0">
                          <a:latin typeface="Cambria Math" panose="02040503050406030204" pitchFamily="18" charset="0"/>
                          <a:ea typeface="Microsoft YaHei" panose="020B0503020204020204" pitchFamily="34" charset="-122"/>
                        </a:rPr>
                        <m:t>&gt;</m:t>
                      </m:r>
                      <m:sSup>
                        <m:sSupPr>
                          <m:ctrlPr>
                            <a:rPr lang="en-US" altLang="zh-CN" sz="2200" i="1">
                              <a:latin typeface="Cambria Math" panose="02040503050406030204" pitchFamily="18" charset="0"/>
                              <a:ea typeface="Microsoft YaHei" panose="020B0503020204020204" pitchFamily="34" charset="-122"/>
                            </a:rPr>
                          </m:ctrlPr>
                        </m:sSupPr>
                        <m:e>
                          <m:r>
                            <a:rPr lang="en-US" altLang="zh-CN" sz="2200" b="1" i="1">
                              <a:latin typeface="Cambria Math" panose="02040503050406030204" pitchFamily="18" charset="0"/>
                              <a:ea typeface="Microsoft YaHei" panose="020B0503020204020204" pitchFamily="34" charset="-122"/>
                            </a:rPr>
                            <m:t>𝝎</m:t>
                          </m:r>
                        </m:e>
                        <m:sup>
                          <m:r>
                            <a:rPr lang="en-US" altLang="zh-CN" sz="2200" i="1">
                              <a:latin typeface="Cambria Math" panose="02040503050406030204" pitchFamily="18" charset="0"/>
                              <a:ea typeface="Microsoft YaHei" panose="020B0503020204020204" pitchFamily="34" charset="-122"/>
                            </a:rPr>
                            <m:t>𝑇</m:t>
                          </m:r>
                        </m:sup>
                      </m:sSup>
                      <m:sSub>
                        <m:sSubPr>
                          <m:ctrlPr>
                            <a:rPr lang="en-US" altLang="zh-CN" sz="2200" i="1">
                              <a:latin typeface="Cambria Math" panose="02040503050406030204" pitchFamily="18" charset="0"/>
                              <a:ea typeface="Microsoft YaHei" panose="020B0503020204020204" pitchFamily="34" charset="-122"/>
                            </a:rPr>
                          </m:ctrlPr>
                        </m:sSubPr>
                        <m:e>
                          <m:r>
                            <a:rPr lang="en-US" altLang="zh-CN" sz="2200" b="1" i="1">
                              <a:latin typeface="Cambria Math" panose="02040503050406030204" pitchFamily="18" charset="0"/>
                              <a:ea typeface="Microsoft YaHei" panose="020B0503020204020204" pitchFamily="34" charset="-122"/>
                            </a:rPr>
                            <m:t>𝒙</m:t>
                          </m:r>
                        </m:e>
                        <m:sub>
                          <m:r>
                            <a:rPr lang="en-US" altLang="zh-CN" sz="2200" i="1">
                              <a:latin typeface="Cambria Math" panose="02040503050406030204" pitchFamily="18" charset="0"/>
                              <a:ea typeface="Microsoft YaHei" panose="020B0503020204020204" pitchFamily="34" charset="-122"/>
                            </a:rPr>
                            <m:t>𝑖</m:t>
                          </m:r>
                        </m:sub>
                      </m:sSub>
                      <m:r>
                        <a:rPr lang="en-US" altLang="zh-CN" sz="2200" i="1" smtClean="0">
                          <a:latin typeface="Cambria Math" panose="02040503050406030204" pitchFamily="18" charset="0"/>
                          <a:ea typeface="Microsoft YaHei" panose="020B0503020204020204" pitchFamily="34" charset="-122"/>
                        </a:rPr>
                        <m:t>+</m:t>
                      </m:r>
                      <m:r>
                        <a:rPr lang="en-US" altLang="zh-CN" sz="2200" i="1" smtClean="0">
                          <a:latin typeface="Cambria Math" panose="02040503050406030204" pitchFamily="18" charset="0"/>
                          <a:ea typeface="Microsoft YaHei" panose="020B0503020204020204" pitchFamily="34" charset="-122"/>
                        </a:rPr>
                        <m:t>𝑏</m:t>
                      </m:r>
                    </m:oMath>
                  </m:oMathPara>
                </a14:m>
                <a:endParaRPr lang="en-US" altLang="zh-CN" sz="2200" dirty="0"/>
              </a:p>
              <a:p>
                <a:pPr marL="342900" indent="-342900">
                  <a:lnSpc>
                    <a:spcPct val="150000"/>
                  </a:lnSpc>
                  <a:spcBef>
                    <a:spcPts val="1200"/>
                  </a:spcBef>
                  <a:buFont typeface="Arial" panose="020B0604020202020204" pitchFamily="34" charset="0"/>
                  <a:buChar char="•"/>
                </a:pPr>
                <a:r>
                  <a:rPr lang="zh-CN" altLang="en-US" sz="2200" dirty="0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可以看出参数更新后，净输入</a:t>
                </a:r>
                <a14:m>
                  <m:oMath xmlns:m="http://schemas.openxmlformats.org/officeDocument/2006/math">
                    <m:r>
                      <a:rPr lang="en-CA" altLang="zh-CN" sz="2200" i="1">
                        <a:latin typeface="Cambria Math" panose="02040503050406030204" pitchFamily="18" charset="0"/>
                        <a:ea typeface="Microsoft YaHei" panose="020B0503020204020204" pitchFamily="34" charset="-122"/>
                      </a:rPr>
                      <m:t>𝑧</m:t>
                    </m:r>
                  </m:oMath>
                </a14:m>
                <a:r>
                  <a:rPr lang="zh-CN" altLang="en-US" sz="2200" dirty="0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变大。根据</a:t>
                </a:r>
                <a14:m>
                  <m:oMath xmlns:m="http://schemas.openxmlformats.org/officeDocument/2006/math">
                    <m:acc>
                      <m:accPr>
                        <m:chr m:val="̂"/>
                        <m:ctrlPr>
                          <a:rPr lang="zh-CN" altLang="en-US" sz="2400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altLang="zh-CN" sz="2400" i="1">
                            <a:latin typeface="Cambria Math" panose="02040503050406030204" pitchFamily="18" charset="0"/>
                          </a:rPr>
                          <m:t>𝑦</m:t>
                        </m:r>
                      </m:e>
                    </m:acc>
                    <m:r>
                      <a:rPr lang="en-US" altLang="zh-CN" sz="2400" i="1">
                        <a:latin typeface="Cambria Math" panose="02040503050406030204" pitchFamily="18" charset="0"/>
                      </a:rPr>
                      <m:t>=</m:t>
                    </m:r>
                    <m:r>
                      <m:rPr>
                        <m:sty m:val="p"/>
                      </m:rPr>
                      <a:rPr lang="en-CA" altLang="zh-CN" sz="2400">
                        <a:latin typeface="Cambria Math" panose="02040503050406030204" pitchFamily="18" charset="0"/>
                      </a:rPr>
                      <m:t>sgn</m:t>
                    </m:r>
                    <m:d>
                      <m:dPr>
                        <m:ctrlPr>
                          <a:rPr lang="en-US" altLang="zh-CN" sz="24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altLang="zh-CN" sz="2400" i="1">
                            <a:latin typeface="Cambria Math" panose="02040503050406030204" pitchFamily="18" charset="0"/>
                          </a:rPr>
                          <m:t>𝑧</m:t>
                        </m:r>
                      </m:e>
                    </m:d>
                  </m:oMath>
                </a14:m>
                <a:r>
                  <a:rPr lang="zh-CN" altLang="en-US" sz="2200" dirty="0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，一旦净输入</a:t>
                </a:r>
                <a14:m>
                  <m:oMath xmlns:m="http://schemas.openxmlformats.org/officeDocument/2006/math">
                    <m:r>
                      <a:rPr lang="en-CA" altLang="zh-CN" sz="2200" i="1">
                        <a:latin typeface="Cambria Math" panose="02040503050406030204" pitchFamily="18" charset="0"/>
                        <a:ea typeface="Microsoft YaHei" panose="020B0503020204020204" pitchFamily="34" charset="-122"/>
                      </a:rPr>
                      <m:t>𝑧</m:t>
                    </m:r>
                  </m:oMath>
                </a14:m>
                <a:r>
                  <a:rPr lang="zh-CN" altLang="en-US" sz="2200" dirty="0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大于</a:t>
                </a:r>
                <a:r>
                  <a:rPr lang="en-CA" altLang="zh-CN" sz="2200" dirty="0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0</a:t>
                </a:r>
                <a:r>
                  <a:rPr lang="zh-CN" altLang="en-US" sz="2200" dirty="0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，预测标签由</a:t>
                </a:r>
                <a:r>
                  <a:rPr lang="en-US" altLang="zh-CN" sz="2200" dirty="0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-1</a:t>
                </a:r>
                <a:r>
                  <a:rPr lang="zh-CN" altLang="en-US" sz="2200" dirty="0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变为</a:t>
                </a:r>
                <a:r>
                  <a:rPr lang="en-CA" altLang="zh-CN" sz="2200" dirty="0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1</a:t>
                </a:r>
                <a:r>
                  <a:rPr lang="zh-CN" altLang="en-US" sz="2200" dirty="0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，预测标签有可能变正确。</a:t>
                </a:r>
                <a:endParaRPr lang="en-US" altLang="zh-CN" sz="2200" dirty="0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</mc:Choice>
        <mc:Fallback xmlns="">
          <p:sp>
            <p:nvSpPr>
              <p:cNvPr id="8" name="文本框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4306" y="687394"/>
                <a:ext cx="11333568" cy="6095451"/>
              </a:xfrm>
              <a:prstGeom prst="rect">
                <a:avLst/>
              </a:prstGeom>
              <a:blipFill>
                <a:blip r:embed="rId3"/>
                <a:stretch>
                  <a:fillRect l="-591" b="-1000"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灯片编号占位符 2">
            <a:extLst>
              <a:ext uri="{FF2B5EF4-FFF2-40B4-BE49-F238E27FC236}">
                <a16:creationId xmlns:a16="http://schemas.microsoft.com/office/drawing/2014/main" id="{816635B1-717D-47EB-BD77-9217695328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vert="horz" lIns="91440" tIns="45720" rIns="91440" bIns="45720" rtlCol="0" anchor="ctr"/>
          <a:lstStyle/>
          <a:p>
            <a:fld id="{480129B1-A262-48CD-B261-35550DC5F028}" type="slidenum">
              <a:rPr lang="en-US" sz="2400" smtClean="0"/>
              <a:pPr/>
              <a:t>13</a:t>
            </a:fld>
            <a:endParaRPr lang="en-US" sz="2400"/>
          </a:p>
        </p:txBody>
      </p:sp>
      <p:cxnSp>
        <p:nvCxnSpPr>
          <p:cNvPr id="6" name="直接连接符 5">
            <a:extLst>
              <a:ext uri="{FF2B5EF4-FFF2-40B4-BE49-F238E27FC236}">
                <a16:creationId xmlns:a16="http://schemas.microsoft.com/office/drawing/2014/main" id="{B5C17755-02BD-4333-8E87-FCA69F727772}"/>
              </a:ext>
            </a:extLst>
          </p:cNvPr>
          <p:cNvCxnSpPr>
            <a:cxnSpLocks/>
          </p:cNvCxnSpPr>
          <p:nvPr/>
        </p:nvCxnSpPr>
        <p:spPr>
          <a:xfrm>
            <a:off x="0" y="695771"/>
            <a:ext cx="12192000" cy="0"/>
          </a:xfrm>
          <a:prstGeom prst="line">
            <a:avLst/>
          </a:prstGeom>
          <a:ln w="50800">
            <a:gradFill flip="none" rotWithShape="1">
              <a:gsLst>
                <a:gs pos="0">
                  <a:srgbClr val="0000FF"/>
                </a:gs>
                <a:gs pos="100000">
                  <a:srgbClr val="A5D0FF"/>
                </a:gs>
              </a:gsLst>
              <a:lin ang="0" scaled="0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文本框 6">
            <a:extLst>
              <a:ext uri="{FF2B5EF4-FFF2-40B4-BE49-F238E27FC236}">
                <a16:creationId xmlns:a16="http://schemas.microsoft.com/office/drawing/2014/main" id="{8A8CA438-671C-4F83-95F3-3FE71F5BC395}"/>
              </a:ext>
            </a:extLst>
          </p:cNvPr>
          <p:cNvSpPr txBox="1"/>
          <p:nvPr/>
        </p:nvSpPr>
        <p:spPr>
          <a:xfrm>
            <a:off x="359911" y="65112"/>
            <a:ext cx="761358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b="1" dirty="0">
                <a:solidFill>
                  <a:srgbClr val="0A05D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3. </a:t>
            </a:r>
            <a:r>
              <a:rPr lang="zh-CN" altLang="en-US" sz="3200" b="1" dirty="0">
                <a:solidFill>
                  <a:srgbClr val="0A05D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感知机参数更新规则</a:t>
            </a:r>
            <a:endParaRPr lang="en-US" altLang="zh-CN" sz="3200" b="1" dirty="0">
              <a:solidFill>
                <a:srgbClr val="0A05D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96825318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任意多边形: 形状 87">
            <a:extLst>
              <a:ext uri="{FF2B5EF4-FFF2-40B4-BE49-F238E27FC236}">
                <a16:creationId xmlns:a16="http://schemas.microsoft.com/office/drawing/2014/main" id="{5B8FEDFB-A42F-462C-A22E-C5F90F54C720}"/>
              </a:ext>
            </a:extLst>
          </p:cNvPr>
          <p:cNvSpPr/>
          <p:nvPr/>
        </p:nvSpPr>
        <p:spPr>
          <a:xfrm rot="10800000">
            <a:off x="9426049" y="3369194"/>
            <a:ext cx="482706" cy="1432392"/>
          </a:xfrm>
          <a:custGeom>
            <a:avLst/>
            <a:gdLst>
              <a:gd name="connsiteX0" fmla="*/ 152394 w 226143"/>
              <a:gd name="connsiteY0" fmla="*/ 0 h 914400"/>
              <a:gd name="connsiteX1" fmla="*/ 226143 w 226143"/>
              <a:gd name="connsiteY1" fmla="*/ 0 h 914400"/>
              <a:gd name="connsiteX2" fmla="*/ 226143 w 226143"/>
              <a:gd name="connsiteY2" fmla="*/ 914400 h 914400"/>
              <a:gd name="connsiteX3" fmla="*/ 152394 w 226143"/>
              <a:gd name="connsiteY3" fmla="*/ 914400 h 914400"/>
              <a:gd name="connsiteX4" fmla="*/ 76197 w 226143"/>
              <a:gd name="connsiteY4" fmla="*/ 838203 h 914400"/>
              <a:gd name="connsiteX5" fmla="*/ 76197 w 226143"/>
              <a:gd name="connsiteY5" fmla="*/ 533397 h 914400"/>
              <a:gd name="connsiteX6" fmla="*/ 0 w 226143"/>
              <a:gd name="connsiteY6" fmla="*/ 457200 h 914400"/>
              <a:gd name="connsiteX7" fmla="*/ 76197 w 226143"/>
              <a:gd name="connsiteY7" fmla="*/ 381003 h 914400"/>
              <a:gd name="connsiteX8" fmla="*/ 76197 w 226143"/>
              <a:gd name="connsiteY8" fmla="*/ 76197 h 914400"/>
              <a:gd name="connsiteX9" fmla="*/ 152394 w 226143"/>
              <a:gd name="connsiteY9" fmla="*/ 0 h 914400"/>
              <a:gd name="connsiteX0" fmla="*/ 226143 w 255871"/>
              <a:gd name="connsiteY0" fmla="*/ 0 h 914400"/>
              <a:gd name="connsiteX1" fmla="*/ 226143 w 255871"/>
              <a:gd name="connsiteY1" fmla="*/ 914400 h 914400"/>
              <a:gd name="connsiteX2" fmla="*/ 152394 w 255871"/>
              <a:gd name="connsiteY2" fmla="*/ 914400 h 914400"/>
              <a:gd name="connsiteX3" fmla="*/ 76197 w 255871"/>
              <a:gd name="connsiteY3" fmla="*/ 838203 h 914400"/>
              <a:gd name="connsiteX4" fmla="*/ 76197 w 255871"/>
              <a:gd name="connsiteY4" fmla="*/ 533397 h 914400"/>
              <a:gd name="connsiteX5" fmla="*/ 0 w 255871"/>
              <a:gd name="connsiteY5" fmla="*/ 457200 h 914400"/>
              <a:gd name="connsiteX6" fmla="*/ 76197 w 255871"/>
              <a:gd name="connsiteY6" fmla="*/ 381003 h 914400"/>
              <a:gd name="connsiteX7" fmla="*/ 76197 w 255871"/>
              <a:gd name="connsiteY7" fmla="*/ 76197 h 914400"/>
              <a:gd name="connsiteX8" fmla="*/ 152394 w 255871"/>
              <a:gd name="connsiteY8" fmla="*/ 0 h 914400"/>
              <a:gd name="connsiteX9" fmla="*/ 255871 w 255871"/>
              <a:gd name="connsiteY9" fmla="*/ 17345 h 914400"/>
              <a:gd name="connsiteX0" fmla="*/ 366793 w 366793"/>
              <a:gd name="connsiteY0" fmla="*/ 39167 h 914400"/>
              <a:gd name="connsiteX1" fmla="*/ 226143 w 366793"/>
              <a:gd name="connsiteY1" fmla="*/ 914400 h 914400"/>
              <a:gd name="connsiteX2" fmla="*/ 152394 w 366793"/>
              <a:gd name="connsiteY2" fmla="*/ 914400 h 914400"/>
              <a:gd name="connsiteX3" fmla="*/ 76197 w 366793"/>
              <a:gd name="connsiteY3" fmla="*/ 838203 h 914400"/>
              <a:gd name="connsiteX4" fmla="*/ 76197 w 366793"/>
              <a:gd name="connsiteY4" fmla="*/ 533397 h 914400"/>
              <a:gd name="connsiteX5" fmla="*/ 0 w 366793"/>
              <a:gd name="connsiteY5" fmla="*/ 457200 h 914400"/>
              <a:gd name="connsiteX6" fmla="*/ 76197 w 366793"/>
              <a:gd name="connsiteY6" fmla="*/ 381003 h 914400"/>
              <a:gd name="connsiteX7" fmla="*/ 76197 w 366793"/>
              <a:gd name="connsiteY7" fmla="*/ 76197 h 914400"/>
              <a:gd name="connsiteX8" fmla="*/ 152394 w 366793"/>
              <a:gd name="connsiteY8" fmla="*/ 0 h 914400"/>
              <a:gd name="connsiteX9" fmla="*/ 255871 w 366793"/>
              <a:gd name="connsiteY9" fmla="*/ 17345 h 914400"/>
              <a:gd name="connsiteX0" fmla="*/ 366793 w 366793"/>
              <a:gd name="connsiteY0" fmla="*/ 39167 h 914400"/>
              <a:gd name="connsiteX1" fmla="*/ 226143 w 366793"/>
              <a:gd name="connsiteY1" fmla="*/ 914400 h 914400"/>
              <a:gd name="connsiteX2" fmla="*/ 152394 w 366793"/>
              <a:gd name="connsiteY2" fmla="*/ 914400 h 914400"/>
              <a:gd name="connsiteX3" fmla="*/ 76197 w 366793"/>
              <a:gd name="connsiteY3" fmla="*/ 838203 h 914400"/>
              <a:gd name="connsiteX4" fmla="*/ 76197 w 366793"/>
              <a:gd name="connsiteY4" fmla="*/ 533397 h 914400"/>
              <a:gd name="connsiteX5" fmla="*/ 0 w 366793"/>
              <a:gd name="connsiteY5" fmla="*/ 457200 h 914400"/>
              <a:gd name="connsiteX6" fmla="*/ 76197 w 366793"/>
              <a:gd name="connsiteY6" fmla="*/ 381003 h 914400"/>
              <a:gd name="connsiteX7" fmla="*/ 76197 w 366793"/>
              <a:gd name="connsiteY7" fmla="*/ 76197 h 914400"/>
              <a:gd name="connsiteX8" fmla="*/ 152394 w 366793"/>
              <a:gd name="connsiteY8" fmla="*/ 0 h 914400"/>
              <a:gd name="connsiteX9" fmla="*/ 255871 w 366793"/>
              <a:gd name="connsiteY9" fmla="*/ 2424 h 914400"/>
              <a:gd name="connsiteX0" fmla="*/ 229299 w 255871"/>
              <a:gd name="connsiteY0" fmla="*/ 914379 h 914400"/>
              <a:gd name="connsiteX1" fmla="*/ 226143 w 255871"/>
              <a:gd name="connsiteY1" fmla="*/ 914400 h 914400"/>
              <a:gd name="connsiteX2" fmla="*/ 152394 w 255871"/>
              <a:gd name="connsiteY2" fmla="*/ 914400 h 914400"/>
              <a:gd name="connsiteX3" fmla="*/ 76197 w 255871"/>
              <a:gd name="connsiteY3" fmla="*/ 838203 h 914400"/>
              <a:gd name="connsiteX4" fmla="*/ 76197 w 255871"/>
              <a:gd name="connsiteY4" fmla="*/ 533397 h 914400"/>
              <a:gd name="connsiteX5" fmla="*/ 0 w 255871"/>
              <a:gd name="connsiteY5" fmla="*/ 457200 h 914400"/>
              <a:gd name="connsiteX6" fmla="*/ 76197 w 255871"/>
              <a:gd name="connsiteY6" fmla="*/ 381003 h 914400"/>
              <a:gd name="connsiteX7" fmla="*/ 76197 w 255871"/>
              <a:gd name="connsiteY7" fmla="*/ 76197 h 914400"/>
              <a:gd name="connsiteX8" fmla="*/ 152394 w 255871"/>
              <a:gd name="connsiteY8" fmla="*/ 0 h 914400"/>
              <a:gd name="connsiteX9" fmla="*/ 255871 w 255871"/>
              <a:gd name="connsiteY9" fmla="*/ 2424 h 914400"/>
              <a:gd name="connsiteX0" fmla="*/ 229299 w 257110"/>
              <a:gd name="connsiteY0" fmla="*/ 915568 h 915589"/>
              <a:gd name="connsiteX1" fmla="*/ 226143 w 257110"/>
              <a:gd name="connsiteY1" fmla="*/ 915589 h 915589"/>
              <a:gd name="connsiteX2" fmla="*/ 152394 w 257110"/>
              <a:gd name="connsiteY2" fmla="*/ 915589 h 915589"/>
              <a:gd name="connsiteX3" fmla="*/ 76197 w 257110"/>
              <a:gd name="connsiteY3" fmla="*/ 839392 h 915589"/>
              <a:gd name="connsiteX4" fmla="*/ 76197 w 257110"/>
              <a:gd name="connsiteY4" fmla="*/ 534586 h 915589"/>
              <a:gd name="connsiteX5" fmla="*/ 0 w 257110"/>
              <a:gd name="connsiteY5" fmla="*/ 458389 h 915589"/>
              <a:gd name="connsiteX6" fmla="*/ 76197 w 257110"/>
              <a:gd name="connsiteY6" fmla="*/ 382192 h 915589"/>
              <a:gd name="connsiteX7" fmla="*/ 76197 w 257110"/>
              <a:gd name="connsiteY7" fmla="*/ 77386 h 915589"/>
              <a:gd name="connsiteX8" fmla="*/ 152394 w 257110"/>
              <a:gd name="connsiteY8" fmla="*/ 1189 h 915589"/>
              <a:gd name="connsiteX9" fmla="*/ 257110 w 257110"/>
              <a:gd name="connsiteY9" fmla="*/ 0 h 915589"/>
              <a:gd name="connsiteX0" fmla="*/ 229299 w 232336"/>
              <a:gd name="connsiteY0" fmla="*/ 914845 h 914866"/>
              <a:gd name="connsiteX1" fmla="*/ 226143 w 232336"/>
              <a:gd name="connsiteY1" fmla="*/ 914866 h 914866"/>
              <a:gd name="connsiteX2" fmla="*/ 152394 w 232336"/>
              <a:gd name="connsiteY2" fmla="*/ 914866 h 914866"/>
              <a:gd name="connsiteX3" fmla="*/ 76197 w 232336"/>
              <a:gd name="connsiteY3" fmla="*/ 838669 h 914866"/>
              <a:gd name="connsiteX4" fmla="*/ 76197 w 232336"/>
              <a:gd name="connsiteY4" fmla="*/ 533863 h 914866"/>
              <a:gd name="connsiteX5" fmla="*/ 0 w 232336"/>
              <a:gd name="connsiteY5" fmla="*/ 457666 h 914866"/>
              <a:gd name="connsiteX6" fmla="*/ 76197 w 232336"/>
              <a:gd name="connsiteY6" fmla="*/ 381469 h 914866"/>
              <a:gd name="connsiteX7" fmla="*/ 76197 w 232336"/>
              <a:gd name="connsiteY7" fmla="*/ 76663 h 914866"/>
              <a:gd name="connsiteX8" fmla="*/ 152394 w 232336"/>
              <a:gd name="connsiteY8" fmla="*/ 466 h 914866"/>
              <a:gd name="connsiteX9" fmla="*/ 232336 w 232336"/>
              <a:gd name="connsiteY9" fmla="*/ 0 h 914866"/>
              <a:gd name="connsiteX0" fmla="*/ 229299 w 229299"/>
              <a:gd name="connsiteY0" fmla="*/ 914845 h 914866"/>
              <a:gd name="connsiteX1" fmla="*/ 226143 w 229299"/>
              <a:gd name="connsiteY1" fmla="*/ 914866 h 914866"/>
              <a:gd name="connsiteX2" fmla="*/ 152394 w 229299"/>
              <a:gd name="connsiteY2" fmla="*/ 914866 h 914866"/>
              <a:gd name="connsiteX3" fmla="*/ 76197 w 229299"/>
              <a:gd name="connsiteY3" fmla="*/ 838669 h 914866"/>
              <a:gd name="connsiteX4" fmla="*/ 76197 w 229299"/>
              <a:gd name="connsiteY4" fmla="*/ 533863 h 914866"/>
              <a:gd name="connsiteX5" fmla="*/ 0 w 229299"/>
              <a:gd name="connsiteY5" fmla="*/ 457666 h 914866"/>
              <a:gd name="connsiteX6" fmla="*/ 76197 w 229299"/>
              <a:gd name="connsiteY6" fmla="*/ 381469 h 914866"/>
              <a:gd name="connsiteX7" fmla="*/ 76197 w 229299"/>
              <a:gd name="connsiteY7" fmla="*/ 76663 h 914866"/>
              <a:gd name="connsiteX8" fmla="*/ 152394 w 229299"/>
              <a:gd name="connsiteY8" fmla="*/ 466 h 914866"/>
              <a:gd name="connsiteX9" fmla="*/ 222427 w 229299"/>
              <a:gd name="connsiteY9" fmla="*/ 0 h 914866"/>
              <a:gd name="connsiteX0" fmla="*/ 229299 w 229859"/>
              <a:gd name="connsiteY0" fmla="*/ 914845 h 914866"/>
              <a:gd name="connsiteX1" fmla="*/ 226143 w 229859"/>
              <a:gd name="connsiteY1" fmla="*/ 914866 h 914866"/>
              <a:gd name="connsiteX2" fmla="*/ 152394 w 229859"/>
              <a:gd name="connsiteY2" fmla="*/ 914866 h 914866"/>
              <a:gd name="connsiteX3" fmla="*/ 76197 w 229859"/>
              <a:gd name="connsiteY3" fmla="*/ 838669 h 914866"/>
              <a:gd name="connsiteX4" fmla="*/ 76197 w 229859"/>
              <a:gd name="connsiteY4" fmla="*/ 533863 h 914866"/>
              <a:gd name="connsiteX5" fmla="*/ 0 w 229859"/>
              <a:gd name="connsiteY5" fmla="*/ 457666 h 914866"/>
              <a:gd name="connsiteX6" fmla="*/ 76197 w 229859"/>
              <a:gd name="connsiteY6" fmla="*/ 381469 h 914866"/>
              <a:gd name="connsiteX7" fmla="*/ 76197 w 229859"/>
              <a:gd name="connsiteY7" fmla="*/ 76663 h 914866"/>
              <a:gd name="connsiteX8" fmla="*/ 152394 w 229859"/>
              <a:gd name="connsiteY8" fmla="*/ 466 h 914866"/>
              <a:gd name="connsiteX9" fmla="*/ 229859 w 229859"/>
              <a:gd name="connsiteY9" fmla="*/ 0 h 9148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229859" h="914866">
                <a:moveTo>
                  <a:pt x="229299" y="914845"/>
                </a:moveTo>
                <a:lnTo>
                  <a:pt x="226143" y="914866"/>
                </a:lnTo>
                <a:lnTo>
                  <a:pt x="152394" y="914866"/>
                </a:lnTo>
                <a:cubicBezTo>
                  <a:pt x="110312" y="914866"/>
                  <a:pt x="76197" y="880751"/>
                  <a:pt x="76197" y="838669"/>
                </a:cubicBezTo>
                <a:lnTo>
                  <a:pt x="76197" y="533863"/>
                </a:lnTo>
                <a:cubicBezTo>
                  <a:pt x="76197" y="491781"/>
                  <a:pt x="42082" y="457666"/>
                  <a:pt x="0" y="457666"/>
                </a:cubicBezTo>
                <a:cubicBezTo>
                  <a:pt x="42082" y="457666"/>
                  <a:pt x="76197" y="423551"/>
                  <a:pt x="76197" y="381469"/>
                </a:cubicBezTo>
                <a:lnTo>
                  <a:pt x="76197" y="76663"/>
                </a:lnTo>
                <a:cubicBezTo>
                  <a:pt x="76197" y="34581"/>
                  <a:pt x="110312" y="466"/>
                  <a:pt x="152394" y="466"/>
                </a:cubicBezTo>
                <a:lnTo>
                  <a:pt x="229859" y="0"/>
                </a:lnTo>
              </a:path>
            </a:pathLst>
          </a:cu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 dirty="0">
              <a:ea typeface="微软雅黑" panose="020B0503020204020204" pitchFamily="34" charset="-122"/>
            </a:endParaRPr>
          </a:p>
        </p:txBody>
      </p:sp>
      <p:grpSp>
        <p:nvGrpSpPr>
          <p:cNvPr id="102" name="组合 101">
            <a:extLst>
              <a:ext uri="{FF2B5EF4-FFF2-40B4-BE49-F238E27FC236}">
                <a16:creationId xmlns:a16="http://schemas.microsoft.com/office/drawing/2014/main" id="{C5989F21-8AFF-4656-A8E1-AB5EFA3A592F}"/>
              </a:ext>
            </a:extLst>
          </p:cNvPr>
          <p:cNvGrpSpPr/>
          <p:nvPr/>
        </p:nvGrpSpPr>
        <p:grpSpPr>
          <a:xfrm>
            <a:off x="1552842" y="1467684"/>
            <a:ext cx="7874047" cy="4789592"/>
            <a:chOff x="1552842" y="1467684"/>
            <a:chExt cx="7874047" cy="4789592"/>
          </a:xfrm>
        </p:grpSpPr>
        <p:sp>
          <p:nvSpPr>
            <p:cNvPr id="34" name="椭圆 33">
              <a:extLst>
                <a:ext uri="{FF2B5EF4-FFF2-40B4-BE49-F238E27FC236}">
                  <a16:creationId xmlns:a16="http://schemas.microsoft.com/office/drawing/2014/main" id="{5D2BEF3C-DC2F-43E8-B4A2-BF1EC1FE1FCA}"/>
                </a:ext>
              </a:extLst>
            </p:cNvPr>
            <p:cNvSpPr/>
            <p:nvPr/>
          </p:nvSpPr>
          <p:spPr>
            <a:xfrm>
              <a:off x="3527989" y="3517342"/>
              <a:ext cx="1828800" cy="914399"/>
            </a:xfrm>
            <a:prstGeom prst="ellipse">
              <a:avLst/>
            </a:prstGeom>
            <a:solidFill>
              <a:srgbClr val="A8EFC6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600" dirty="0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5" name="文本框 34">
                  <a:extLst>
                    <a:ext uri="{FF2B5EF4-FFF2-40B4-BE49-F238E27FC236}">
                      <a16:creationId xmlns:a16="http://schemas.microsoft.com/office/drawing/2014/main" id="{6966B913-4C0C-4CAB-A9B5-77AEC238F15C}"/>
                    </a:ext>
                  </a:extLst>
                </p:cNvPr>
                <p:cNvSpPr txBox="1"/>
                <p:nvPr/>
              </p:nvSpPr>
              <p:spPr>
                <a:xfrm>
                  <a:off x="3619660" y="3600027"/>
                  <a:ext cx="1571456" cy="707886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US" altLang="zh-CN" sz="200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zh-CN" altLang="en-US" sz="2000" i="1">
                                <a:latin typeface="Cambria Math" panose="02040503050406030204" pitchFamily="18" charset="0"/>
                              </a:rPr>
                              <m:t>𝜔</m:t>
                            </m:r>
                          </m:e>
                          <m:sub>
                            <m:r>
                              <a:rPr lang="en-US" altLang="zh-CN" sz="2000" i="1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  <m:sSub>
                          <m:sSubPr>
                            <m:ctrlPr>
                              <a:rPr lang="en-US" altLang="zh-CN" sz="20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altLang="zh-CN" sz="2000" i="1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altLang="zh-CN" sz="2000" i="1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  <m:r>
                          <a:rPr lang="en-US" altLang="zh-CN" sz="2000" i="1">
                            <a:latin typeface="Cambria Math" panose="02040503050406030204" pitchFamily="18" charset="0"/>
                          </a:rPr>
                          <m:t>+</m:t>
                        </m:r>
                        <m:r>
                          <a:rPr lang="en-US" altLang="zh-CN" sz="200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⋯</m:t>
                        </m:r>
                      </m:oMath>
                    </m:oMathPara>
                  </a14:m>
                  <a:endParaRPr lang="en-US" altLang="zh-CN" sz="2000" i="1" dirty="0">
                    <a:latin typeface="Cambria Math" panose="02040503050406030204" pitchFamily="18" charset="0"/>
                  </a:endParaRPr>
                </a:p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altLang="zh-CN" sz="2000" i="1">
                            <a:latin typeface="Cambria Math" panose="02040503050406030204" pitchFamily="18" charset="0"/>
                          </a:rPr>
                          <m:t>+</m:t>
                        </m:r>
                        <m:sSub>
                          <m:sSubPr>
                            <m:ctrlPr>
                              <a:rPr lang="en-US" altLang="zh-CN" sz="20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zh-CN" altLang="en-US" sz="2000" i="1">
                                <a:latin typeface="Cambria Math" panose="02040503050406030204" pitchFamily="18" charset="0"/>
                              </a:rPr>
                              <m:t>𝜔</m:t>
                            </m:r>
                          </m:e>
                          <m:sub>
                            <m:r>
                              <a:rPr lang="en-US" altLang="zh-CN" sz="2000" b="0" i="1" smtClean="0">
                                <a:latin typeface="Cambria Math" panose="02040503050406030204" pitchFamily="18" charset="0"/>
                              </a:rPr>
                              <m:t>𝑚</m:t>
                            </m:r>
                          </m:sub>
                        </m:sSub>
                        <m:sSub>
                          <m:sSubPr>
                            <m:ctrlPr>
                              <a:rPr lang="en-US" altLang="zh-CN" sz="20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altLang="zh-CN" sz="2000" i="1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altLang="zh-CN" sz="2000" b="0" i="1" smtClean="0">
                                <a:latin typeface="Cambria Math" panose="02040503050406030204" pitchFamily="18" charset="0"/>
                              </a:rPr>
                              <m:t>𝑚</m:t>
                            </m:r>
                          </m:sub>
                        </m:sSub>
                        <m:r>
                          <a:rPr lang="en-US" altLang="zh-CN" sz="2000" i="1">
                            <a:latin typeface="Cambria Math" panose="02040503050406030204" pitchFamily="18" charset="0"/>
                          </a:rPr>
                          <m:t>+</m:t>
                        </m:r>
                        <m:r>
                          <a:rPr lang="en-US" altLang="zh-CN" sz="2000" i="1">
                            <a:latin typeface="Cambria Math" panose="02040503050406030204" pitchFamily="18" charset="0"/>
                          </a:rPr>
                          <m:t>𝑏</m:t>
                        </m:r>
                      </m:oMath>
                    </m:oMathPara>
                  </a14:m>
                  <a:endParaRPr lang="zh-CN" altLang="en-US" sz="2000" dirty="0"/>
                </a:p>
              </p:txBody>
            </p:sp>
          </mc:Choice>
          <mc:Fallback xmlns="">
            <p:sp>
              <p:nvSpPr>
                <p:cNvPr id="35" name="文本框 34">
                  <a:extLst>
                    <a:ext uri="{FF2B5EF4-FFF2-40B4-BE49-F238E27FC236}">
                      <a16:creationId xmlns:a16="http://schemas.microsoft.com/office/drawing/2014/main" id="{6966B913-4C0C-4CAB-A9B5-77AEC238F15C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619660" y="3600027"/>
                  <a:ext cx="1571456" cy="707886"/>
                </a:xfrm>
                <a:prstGeom prst="rect">
                  <a:avLst/>
                </a:prstGeom>
                <a:blipFill>
                  <a:blip r:embed="rId3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zh-CN" alt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6" name="椭圆 35">
                  <a:extLst>
                    <a:ext uri="{FF2B5EF4-FFF2-40B4-BE49-F238E27FC236}">
                      <a16:creationId xmlns:a16="http://schemas.microsoft.com/office/drawing/2014/main" id="{421A8FD8-2189-43EF-98C2-38E6E1E2FFCE}"/>
                    </a:ext>
                  </a:extLst>
                </p:cNvPr>
                <p:cNvSpPr/>
                <p:nvPr/>
              </p:nvSpPr>
              <p:spPr>
                <a:xfrm>
                  <a:off x="1552842" y="2288710"/>
                  <a:ext cx="914400" cy="914400"/>
                </a:xfrm>
                <a:prstGeom prst="ellipse">
                  <a:avLst/>
                </a:prstGeom>
                <a:solidFill>
                  <a:srgbClr val="A8EFC6"/>
                </a:solidFill>
                <a:ln w="1905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14:m>
                    <m:oMathPara xmlns:m="http://schemas.openxmlformats.org/officeDocument/2006/math">
                      <m:oMathParaPr>
                        <m:jc m:val="center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US" altLang="zh-CN" sz="240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altLang="zh-CN" sz="24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altLang="zh-CN" sz="24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</m:oMath>
                    </m:oMathPara>
                  </a14:m>
                  <a:endParaRPr lang="zh-CN" altLang="en-US" sz="2400" dirty="0">
                    <a:solidFill>
                      <a:schemeClr val="tx1"/>
                    </a:solidFill>
                  </a:endParaRPr>
                </a:p>
              </p:txBody>
            </p:sp>
          </mc:Choice>
          <mc:Fallback xmlns="">
            <p:sp>
              <p:nvSpPr>
                <p:cNvPr id="36" name="椭圆 35">
                  <a:extLst>
                    <a:ext uri="{FF2B5EF4-FFF2-40B4-BE49-F238E27FC236}">
                      <a16:creationId xmlns:a16="http://schemas.microsoft.com/office/drawing/2014/main" id="{421A8FD8-2189-43EF-98C2-38E6E1E2FFCE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552842" y="2288710"/>
                  <a:ext cx="914400" cy="914400"/>
                </a:xfrm>
                <a:prstGeom prst="ellipse">
                  <a:avLst/>
                </a:prstGeom>
                <a:blipFill>
                  <a:blip r:embed="rId4"/>
                  <a:stretch>
                    <a:fillRect/>
                  </a:stretch>
                </a:blipFill>
                <a:ln w="19050">
                  <a:solidFill>
                    <a:schemeClr val="tx1"/>
                  </a:solidFill>
                </a:ln>
              </p:spPr>
              <p:txBody>
                <a:bodyPr/>
                <a:lstStyle/>
                <a:p>
                  <a:r>
                    <a:rPr lang="zh-CN" alt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7" name="椭圆 36">
                  <a:extLst>
                    <a:ext uri="{FF2B5EF4-FFF2-40B4-BE49-F238E27FC236}">
                      <a16:creationId xmlns:a16="http://schemas.microsoft.com/office/drawing/2014/main" id="{5F80E79B-B832-464A-A151-5ECBB3119F35}"/>
                    </a:ext>
                  </a:extLst>
                </p:cNvPr>
                <p:cNvSpPr/>
                <p:nvPr/>
              </p:nvSpPr>
              <p:spPr>
                <a:xfrm>
                  <a:off x="1552842" y="3486086"/>
                  <a:ext cx="914400" cy="914400"/>
                </a:xfrm>
                <a:prstGeom prst="ellipse">
                  <a:avLst/>
                </a:prstGeom>
                <a:solidFill>
                  <a:srgbClr val="A8EFC6"/>
                </a:solidFill>
                <a:ln w="1905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14:m>
                    <m:oMathPara xmlns:m="http://schemas.openxmlformats.org/officeDocument/2006/math">
                      <m:oMathParaPr>
                        <m:jc m:val="center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US" altLang="zh-CN" sz="240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altLang="zh-CN" sz="24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altLang="zh-CN" sz="24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</m:oMath>
                    </m:oMathPara>
                  </a14:m>
                  <a:endParaRPr lang="zh-CN" altLang="en-US" sz="2400" dirty="0">
                    <a:solidFill>
                      <a:schemeClr val="tx1"/>
                    </a:solidFill>
                  </a:endParaRPr>
                </a:p>
              </p:txBody>
            </p:sp>
          </mc:Choice>
          <mc:Fallback xmlns="">
            <p:sp>
              <p:nvSpPr>
                <p:cNvPr id="37" name="椭圆 36">
                  <a:extLst>
                    <a:ext uri="{FF2B5EF4-FFF2-40B4-BE49-F238E27FC236}">
                      <a16:creationId xmlns:a16="http://schemas.microsoft.com/office/drawing/2014/main" id="{5F80E79B-B832-464A-A151-5ECBB3119F35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552842" y="3486086"/>
                  <a:ext cx="914400" cy="914400"/>
                </a:xfrm>
                <a:prstGeom prst="ellipse">
                  <a:avLst/>
                </a:prstGeom>
                <a:blipFill>
                  <a:blip r:embed="rId5"/>
                  <a:stretch>
                    <a:fillRect/>
                  </a:stretch>
                </a:blipFill>
                <a:ln w="19050">
                  <a:solidFill>
                    <a:schemeClr val="tx1"/>
                  </a:solidFill>
                </a:ln>
              </p:spPr>
              <p:txBody>
                <a:bodyPr/>
                <a:lstStyle/>
                <a:p>
                  <a:r>
                    <a:rPr lang="zh-CN" alt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8" name="椭圆 37">
                  <a:extLst>
                    <a:ext uri="{FF2B5EF4-FFF2-40B4-BE49-F238E27FC236}">
                      <a16:creationId xmlns:a16="http://schemas.microsoft.com/office/drawing/2014/main" id="{32A7E6FC-2062-4146-B50F-9C1CF1FB2551}"/>
                    </a:ext>
                  </a:extLst>
                </p:cNvPr>
                <p:cNvSpPr/>
                <p:nvPr/>
              </p:nvSpPr>
              <p:spPr>
                <a:xfrm>
                  <a:off x="1552842" y="5342876"/>
                  <a:ext cx="914400" cy="914400"/>
                </a:xfrm>
                <a:prstGeom prst="ellipse">
                  <a:avLst/>
                </a:prstGeom>
                <a:solidFill>
                  <a:srgbClr val="A8EFC6"/>
                </a:solidFill>
                <a:ln w="1905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14:m>
                    <m:oMathPara xmlns:m="http://schemas.openxmlformats.org/officeDocument/2006/math">
                      <m:oMathParaPr>
                        <m:jc m:val="center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US" altLang="zh-CN" sz="240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altLang="zh-CN" sz="24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altLang="zh-CN" sz="24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𝑚</m:t>
                            </m:r>
                          </m:sub>
                        </m:sSub>
                      </m:oMath>
                    </m:oMathPara>
                  </a14:m>
                  <a:endParaRPr lang="zh-CN" altLang="en-US" sz="2400" dirty="0">
                    <a:solidFill>
                      <a:schemeClr val="tx1"/>
                    </a:solidFill>
                  </a:endParaRPr>
                </a:p>
              </p:txBody>
            </p:sp>
          </mc:Choice>
          <mc:Fallback xmlns="">
            <p:sp>
              <p:nvSpPr>
                <p:cNvPr id="38" name="椭圆 37">
                  <a:extLst>
                    <a:ext uri="{FF2B5EF4-FFF2-40B4-BE49-F238E27FC236}">
                      <a16:creationId xmlns:a16="http://schemas.microsoft.com/office/drawing/2014/main" id="{32A7E6FC-2062-4146-B50F-9C1CF1FB2551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552842" y="5342876"/>
                  <a:ext cx="914400" cy="914400"/>
                </a:xfrm>
                <a:prstGeom prst="ellipse">
                  <a:avLst/>
                </a:prstGeom>
                <a:blipFill>
                  <a:blip r:embed="rId6"/>
                  <a:stretch>
                    <a:fillRect/>
                  </a:stretch>
                </a:blipFill>
                <a:ln w="19050">
                  <a:solidFill>
                    <a:schemeClr val="tx1"/>
                  </a:solidFill>
                </a:ln>
              </p:spPr>
              <p:txBody>
                <a:bodyPr/>
                <a:lstStyle/>
                <a:p>
                  <a:r>
                    <a:rPr lang="zh-CN" alt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9" name="椭圆 38">
                  <a:extLst>
                    <a:ext uri="{FF2B5EF4-FFF2-40B4-BE49-F238E27FC236}">
                      <a16:creationId xmlns:a16="http://schemas.microsoft.com/office/drawing/2014/main" id="{3C6B7B6D-E0BD-49B2-AD60-9371BB8FFE4B}"/>
                    </a:ext>
                  </a:extLst>
                </p:cNvPr>
                <p:cNvSpPr/>
                <p:nvPr/>
              </p:nvSpPr>
              <p:spPr>
                <a:xfrm>
                  <a:off x="7284865" y="3486086"/>
                  <a:ext cx="914400" cy="914400"/>
                </a:xfrm>
                <a:prstGeom prst="ellipse">
                  <a:avLst/>
                </a:prstGeom>
                <a:solidFill>
                  <a:srgbClr val="A8EFC6"/>
                </a:solidFill>
                <a:ln w="1905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14:m>
                    <m:oMathPara xmlns:m="http://schemas.openxmlformats.org/officeDocument/2006/math">
                      <m:oMathParaPr>
                        <m:jc m:val="center"/>
                      </m:oMathParaPr>
                      <m:oMath xmlns:m="http://schemas.openxmlformats.org/officeDocument/2006/math">
                        <m:acc>
                          <m:accPr>
                            <m:chr m:val="̂"/>
                            <m:ctrlPr>
                              <a:rPr lang="zh-CN" altLang="en-US" sz="240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altLang="zh-CN" sz="24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𝑦</m:t>
                            </m:r>
                          </m:e>
                        </m:acc>
                      </m:oMath>
                    </m:oMathPara>
                  </a14:m>
                  <a:endParaRPr lang="zh-CN" altLang="en-US" sz="2400" dirty="0">
                    <a:solidFill>
                      <a:schemeClr val="tx1"/>
                    </a:solidFill>
                  </a:endParaRPr>
                </a:p>
              </p:txBody>
            </p:sp>
          </mc:Choice>
          <mc:Fallback xmlns="">
            <p:sp>
              <p:nvSpPr>
                <p:cNvPr id="39" name="椭圆 38">
                  <a:extLst>
                    <a:ext uri="{FF2B5EF4-FFF2-40B4-BE49-F238E27FC236}">
                      <a16:creationId xmlns:a16="http://schemas.microsoft.com/office/drawing/2014/main" id="{3C6B7B6D-E0BD-49B2-AD60-9371BB8FFE4B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7284865" y="3486086"/>
                  <a:ext cx="914400" cy="914400"/>
                </a:xfrm>
                <a:prstGeom prst="ellipse">
                  <a:avLst/>
                </a:prstGeom>
                <a:blipFill>
                  <a:blip r:embed="rId7"/>
                  <a:stretch>
                    <a:fillRect r="-3268"/>
                  </a:stretch>
                </a:blipFill>
                <a:ln w="19050">
                  <a:solidFill>
                    <a:schemeClr val="tx1"/>
                  </a:solidFill>
                </a:ln>
              </p:spPr>
              <p:txBody>
                <a:bodyPr/>
                <a:lstStyle/>
                <a:p>
                  <a:r>
                    <a:rPr lang="zh-CN" altLang="en-US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40" name="直接箭头连接符 39">
              <a:extLst>
                <a:ext uri="{FF2B5EF4-FFF2-40B4-BE49-F238E27FC236}">
                  <a16:creationId xmlns:a16="http://schemas.microsoft.com/office/drawing/2014/main" id="{0D2B89BB-6398-497F-A43A-DE9008418A11}"/>
                </a:ext>
              </a:extLst>
            </p:cNvPr>
            <p:cNvCxnSpPr>
              <a:cxnSpLocks/>
            </p:cNvCxnSpPr>
            <p:nvPr/>
          </p:nvCxnSpPr>
          <p:spPr>
            <a:xfrm>
              <a:off x="2436762" y="2917065"/>
              <a:ext cx="1163002" cy="819163"/>
            </a:xfrm>
            <a:prstGeom prst="straightConnector1">
              <a:avLst/>
            </a:prstGeom>
            <a:ln w="28575">
              <a:solidFill>
                <a:srgbClr val="002060"/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直接箭头连接符 40">
              <a:extLst>
                <a:ext uri="{FF2B5EF4-FFF2-40B4-BE49-F238E27FC236}">
                  <a16:creationId xmlns:a16="http://schemas.microsoft.com/office/drawing/2014/main" id="{F5BAD0F6-BDB5-49F8-BF0B-CAD5CB68D874}"/>
                </a:ext>
              </a:extLst>
            </p:cNvPr>
            <p:cNvCxnSpPr>
              <a:cxnSpLocks/>
            </p:cNvCxnSpPr>
            <p:nvPr/>
          </p:nvCxnSpPr>
          <p:spPr>
            <a:xfrm>
              <a:off x="2467242" y="3943286"/>
              <a:ext cx="1039722" cy="3630"/>
            </a:xfrm>
            <a:prstGeom prst="straightConnector1">
              <a:avLst/>
            </a:prstGeom>
            <a:ln w="28575">
              <a:solidFill>
                <a:srgbClr val="002060"/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直接箭头连接符 41">
              <a:extLst>
                <a:ext uri="{FF2B5EF4-FFF2-40B4-BE49-F238E27FC236}">
                  <a16:creationId xmlns:a16="http://schemas.microsoft.com/office/drawing/2014/main" id="{0FB4738B-EF67-4968-BD30-2391B0B0ACD6}"/>
                </a:ext>
              </a:extLst>
            </p:cNvPr>
            <p:cNvCxnSpPr>
              <a:cxnSpLocks/>
              <a:stCxn id="38" idx="7"/>
            </p:cNvCxnSpPr>
            <p:nvPr/>
          </p:nvCxnSpPr>
          <p:spPr>
            <a:xfrm flipV="1">
              <a:off x="2333331" y="4148193"/>
              <a:ext cx="1266433" cy="1328594"/>
            </a:xfrm>
            <a:prstGeom prst="straightConnector1">
              <a:avLst/>
            </a:prstGeom>
            <a:ln w="28575">
              <a:solidFill>
                <a:srgbClr val="002060"/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直接箭头连接符 42">
              <a:extLst>
                <a:ext uri="{FF2B5EF4-FFF2-40B4-BE49-F238E27FC236}">
                  <a16:creationId xmlns:a16="http://schemas.microsoft.com/office/drawing/2014/main" id="{240AEF69-D9A7-488C-81E1-5FE0C25C1889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5400376" y="3943286"/>
              <a:ext cx="451642" cy="3630"/>
            </a:xfrm>
            <a:prstGeom prst="straightConnector1">
              <a:avLst/>
            </a:prstGeom>
            <a:ln w="28575">
              <a:solidFill>
                <a:srgbClr val="002060"/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4" name="椭圆 43">
              <a:extLst>
                <a:ext uri="{FF2B5EF4-FFF2-40B4-BE49-F238E27FC236}">
                  <a16:creationId xmlns:a16="http://schemas.microsoft.com/office/drawing/2014/main" id="{570BCCE0-7215-4B4A-A295-0AC7B2C6FF79}"/>
                </a:ext>
              </a:extLst>
            </p:cNvPr>
            <p:cNvSpPr/>
            <p:nvPr/>
          </p:nvSpPr>
          <p:spPr>
            <a:xfrm>
              <a:off x="5852018" y="3486086"/>
              <a:ext cx="914400" cy="914400"/>
            </a:xfrm>
            <a:prstGeom prst="ellipse">
              <a:avLst/>
            </a:prstGeom>
            <a:solidFill>
              <a:srgbClr val="A8EFC6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solidFill>
                  <a:schemeClr val="tx1"/>
                </a:solidFill>
              </a:endParaRPr>
            </a:p>
          </p:txBody>
        </p:sp>
        <p:cxnSp>
          <p:nvCxnSpPr>
            <p:cNvPr id="45" name="直接箭头连接符 44">
              <a:extLst>
                <a:ext uri="{FF2B5EF4-FFF2-40B4-BE49-F238E27FC236}">
                  <a16:creationId xmlns:a16="http://schemas.microsoft.com/office/drawing/2014/main" id="{1A39ED07-D1F1-42B5-B2B8-74314A660FE3}"/>
                </a:ext>
              </a:extLst>
            </p:cNvPr>
            <p:cNvCxnSpPr>
              <a:cxnSpLocks/>
            </p:cNvCxnSpPr>
            <p:nvPr/>
          </p:nvCxnSpPr>
          <p:spPr>
            <a:xfrm>
              <a:off x="6768979" y="3943286"/>
              <a:ext cx="498219" cy="0"/>
            </a:xfrm>
            <a:prstGeom prst="straightConnector1">
              <a:avLst/>
            </a:prstGeom>
            <a:ln w="28575">
              <a:solidFill>
                <a:srgbClr val="002060"/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连接符: 肘形 45">
              <a:extLst>
                <a:ext uri="{FF2B5EF4-FFF2-40B4-BE49-F238E27FC236}">
                  <a16:creationId xmlns:a16="http://schemas.microsoft.com/office/drawing/2014/main" id="{51533802-6FCD-41E8-A233-ECDB641D6443}"/>
                </a:ext>
              </a:extLst>
            </p:cNvPr>
            <p:cNvCxnSpPr>
              <a:cxnSpLocks/>
            </p:cNvCxnSpPr>
            <p:nvPr/>
          </p:nvCxnSpPr>
          <p:spPr>
            <a:xfrm rot="10800000" flipV="1">
              <a:off x="6090994" y="3696444"/>
              <a:ext cx="530939" cy="451747"/>
            </a:xfrm>
            <a:prstGeom prst="bentConnector3">
              <a:avLst>
                <a:gd name="adj1" fmla="val 42593"/>
              </a:avLst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7" name="矩形 46">
                  <a:extLst>
                    <a:ext uri="{FF2B5EF4-FFF2-40B4-BE49-F238E27FC236}">
                      <a16:creationId xmlns:a16="http://schemas.microsoft.com/office/drawing/2014/main" id="{E6F30B9C-BB0C-4DF4-AA89-5FB54CA0D42F}"/>
                    </a:ext>
                  </a:extLst>
                </p:cNvPr>
                <p:cNvSpPr/>
                <p:nvPr/>
              </p:nvSpPr>
              <p:spPr>
                <a:xfrm>
                  <a:off x="2433685" y="2656392"/>
                  <a:ext cx="611898" cy="461665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US" altLang="zh-CN" sz="240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zh-CN" altLang="en-US" sz="2400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𝜔</m:t>
                            </m:r>
                          </m:e>
                          <m:sub>
                            <m:r>
                              <a:rPr lang="en-US" altLang="zh-CN" sz="2400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</m:oMath>
                    </m:oMathPara>
                  </a14:m>
                  <a:endParaRPr lang="zh-CN" altLang="en-US" sz="2400" dirty="0">
                    <a:solidFill>
                      <a:srgbClr val="FF0000"/>
                    </a:solidFill>
                  </a:endParaRPr>
                </a:p>
              </p:txBody>
            </p:sp>
          </mc:Choice>
          <mc:Fallback xmlns="">
            <p:sp>
              <p:nvSpPr>
                <p:cNvPr id="47" name="矩形 46">
                  <a:extLst>
                    <a:ext uri="{FF2B5EF4-FFF2-40B4-BE49-F238E27FC236}">
                      <a16:creationId xmlns:a16="http://schemas.microsoft.com/office/drawing/2014/main" id="{E6F30B9C-BB0C-4DF4-AA89-5FB54CA0D42F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433685" y="2656392"/>
                  <a:ext cx="611898" cy="461665"/>
                </a:xfrm>
                <a:prstGeom prst="rect">
                  <a:avLst/>
                </a:prstGeom>
                <a:blipFill>
                  <a:blip r:embed="rId8"/>
                  <a:stretch>
                    <a:fillRect b="-1333"/>
                  </a:stretch>
                </a:blipFill>
              </p:spPr>
              <p:txBody>
                <a:bodyPr/>
                <a:lstStyle/>
                <a:p>
                  <a:r>
                    <a:rPr lang="zh-CN" alt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8" name="矩形 47">
                  <a:extLst>
                    <a:ext uri="{FF2B5EF4-FFF2-40B4-BE49-F238E27FC236}">
                      <a16:creationId xmlns:a16="http://schemas.microsoft.com/office/drawing/2014/main" id="{F443F0F0-BF88-406C-97AA-D33383743808}"/>
                    </a:ext>
                  </a:extLst>
                </p:cNvPr>
                <p:cNvSpPr/>
                <p:nvPr/>
              </p:nvSpPr>
              <p:spPr>
                <a:xfrm>
                  <a:off x="2433685" y="3508277"/>
                  <a:ext cx="619016" cy="461665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US" altLang="zh-CN" sz="240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zh-CN" altLang="en-US" sz="2400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𝜔</m:t>
                            </m:r>
                          </m:e>
                          <m:sub>
                            <m:r>
                              <a:rPr lang="en-US" altLang="zh-CN" sz="2400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</m:oMath>
                    </m:oMathPara>
                  </a14:m>
                  <a:endParaRPr lang="zh-CN" altLang="en-US" sz="2400" dirty="0">
                    <a:solidFill>
                      <a:srgbClr val="FF0000"/>
                    </a:solidFill>
                  </a:endParaRPr>
                </a:p>
              </p:txBody>
            </p:sp>
          </mc:Choice>
          <mc:Fallback xmlns="">
            <p:sp>
              <p:nvSpPr>
                <p:cNvPr id="48" name="矩形 47">
                  <a:extLst>
                    <a:ext uri="{FF2B5EF4-FFF2-40B4-BE49-F238E27FC236}">
                      <a16:creationId xmlns:a16="http://schemas.microsoft.com/office/drawing/2014/main" id="{F443F0F0-BF88-406C-97AA-D33383743808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433685" y="3508277"/>
                  <a:ext cx="619016" cy="461665"/>
                </a:xfrm>
                <a:prstGeom prst="rect">
                  <a:avLst/>
                </a:prstGeom>
                <a:blipFill>
                  <a:blip r:embed="rId9"/>
                  <a:stretch>
                    <a:fillRect b="-1333"/>
                  </a:stretch>
                </a:blipFill>
              </p:spPr>
              <p:txBody>
                <a:bodyPr/>
                <a:lstStyle/>
                <a:p>
                  <a:r>
                    <a:rPr lang="zh-CN" alt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9" name="矩形 48">
                  <a:extLst>
                    <a:ext uri="{FF2B5EF4-FFF2-40B4-BE49-F238E27FC236}">
                      <a16:creationId xmlns:a16="http://schemas.microsoft.com/office/drawing/2014/main" id="{FD591C79-0339-47DA-90A2-86FE69F09E49}"/>
                    </a:ext>
                  </a:extLst>
                </p:cNvPr>
                <p:cNvSpPr/>
                <p:nvPr/>
              </p:nvSpPr>
              <p:spPr>
                <a:xfrm>
                  <a:off x="2423853" y="4466490"/>
                  <a:ext cx="619016" cy="461665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US" altLang="zh-CN" sz="240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zh-CN" altLang="en-US" sz="2400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𝜔</m:t>
                            </m:r>
                          </m:e>
                          <m:sub>
                            <m:r>
                              <a:rPr lang="en-US" altLang="zh-CN" sz="2400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3</m:t>
                            </m:r>
                          </m:sub>
                        </m:sSub>
                      </m:oMath>
                    </m:oMathPara>
                  </a14:m>
                  <a:endParaRPr lang="zh-CN" altLang="en-US" sz="2400" dirty="0">
                    <a:solidFill>
                      <a:srgbClr val="FF0000"/>
                    </a:solidFill>
                  </a:endParaRPr>
                </a:p>
              </p:txBody>
            </p:sp>
          </mc:Choice>
          <mc:Fallback xmlns="">
            <p:sp>
              <p:nvSpPr>
                <p:cNvPr id="49" name="矩形 48">
                  <a:extLst>
                    <a:ext uri="{FF2B5EF4-FFF2-40B4-BE49-F238E27FC236}">
                      <a16:creationId xmlns:a16="http://schemas.microsoft.com/office/drawing/2014/main" id="{FD591C79-0339-47DA-90A2-86FE69F09E49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423853" y="4466490"/>
                  <a:ext cx="619016" cy="461665"/>
                </a:xfrm>
                <a:prstGeom prst="rect">
                  <a:avLst/>
                </a:prstGeom>
                <a:blipFill>
                  <a:blip r:embed="rId10"/>
                  <a:stretch>
                    <a:fillRect b="-1333"/>
                  </a:stretch>
                </a:blipFill>
              </p:spPr>
              <p:txBody>
                <a:bodyPr/>
                <a:lstStyle/>
                <a:p>
                  <a:r>
                    <a:rPr lang="en-CA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" name="矩形: 圆角 1">
                  <a:extLst>
                    <a:ext uri="{FF2B5EF4-FFF2-40B4-BE49-F238E27FC236}">
                      <a16:creationId xmlns:a16="http://schemas.microsoft.com/office/drawing/2014/main" id="{74376E52-1E38-4A45-95C7-976EAB60C7ED}"/>
                    </a:ext>
                  </a:extLst>
                </p:cNvPr>
                <p:cNvSpPr/>
                <p:nvPr/>
              </p:nvSpPr>
              <p:spPr>
                <a:xfrm>
                  <a:off x="6853740" y="1467684"/>
                  <a:ext cx="1787944" cy="717397"/>
                </a:xfrm>
                <a:prstGeom prst="roundRect">
                  <a:avLst/>
                </a:prstGeom>
                <a:solidFill>
                  <a:srgbClr val="DED5FF"/>
                </a:solidFill>
                <a:ln w="1905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zh-CN" altLang="en-US" sz="2000" b="1" i="1" dirty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Microsoft YaHei" panose="020B0503020204020204" pitchFamily="34" charset="-122"/>
                          </a:rPr>
                          <m:t>𝝎</m:t>
                        </m:r>
                        <m:r>
                          <a:rPr lang="en-US" altLang="zh-CN" sz="20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Microsoft YaHei" panose="020B0503020204020204" pitchFamily="34" charset="-122"/>
                          </a:rPr>
                          <m:t>=</m:t>
                        </m:r>
                        <m:r>
                          <a:rPr lang="zh-CN" altLang="en-US" sz="2000" b="1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Microsoft YaHei" panose="020B0503020204020204" pitchFamily="34" charset="-122"/>
                          </a:rPr>
                          <m:t>𝝎</m:t>
                        </m:r>
                        <m:r>
                          <a:rPr lang="en-US" altLang="zh-CN" sz="20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Microsoft YaHei" panose="020B0503020204020204" pitchFamily="34" charset="-122"/>
                          </a:rPr>
                          <m:t>+</m:t>
                        </m:r>
                        <m:r>
                          <a:rPr lang="en-US" altLang="zh-CN" sz="20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∆</m:t>
                        </m:r>
                        <m:r>
                          <a:rPr lang="zh-CN" altLang="en-US" sz="2000" b="1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Microsoft YaHei" panose="020B0503020204020204" pitchFamily="34" charset="-122"/>
                          </a:rPr>
                          <m:t>𝝎</m:t>
                        </m:r>
                      </m:oMath>
                    </m:oMathPara>
                  </a14:m>
                  <a:endParaRPr lang="en-CA" altLang="zh-CN" sz="2000" b="1" dirty="0">
                    <a:solidFill>
                      <a:schemeClr val="tx1"/>
                    </a:solidFill>
                  </a:endParaRPr>
                </a:p>
                <a:p>
                  <a:pPr algn="ctr"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altLang="zh-CN" sz="20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Microsoft YaHei" panose="020B0503020204020204" pitchFamily="34" charset="-122"/>
                          </a:rPr>
                          <m:t>𝑏</m:t>
                        </m:r>
                        <m:r>
                          <a:rPr lang="en-US" altLang="zh-CN" sz="20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Microsoft YaHei" panose="020B0503020204020204" pitchFamily="34" charset="-122"/>
                          </a:rPr>
                          <m:t>=</m:t>
                        </m:r>
                        <m:r>
                          <a:rPr lang="en-US" altLang="zh-CN" sz="20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Microsoft YaHei" panose="020B0503020204020204" pitchFamily="34" charset="-122"/>
                          </a:rPr>
                          <m:t>𝑏</m:t>
                        </m:r>
                        <m:r>
                          <a:rPr lang="en-US" altLang="zh-CN" sz="20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Microsoft YaHei" panose="020B0503020204020204" pitchFamily="34" charset="-122"/>
                          </a:rPr>
                          <m:t>+∆</m:t>
                        </m:r>
                        <m:r>
                          <a:rPr lang="en-US" altLang="zh-CN" sz="20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𝑏</m:t>
                        </m:r>
                      </m:oMath>
                    </m:oMathPara>
                  </a14:m>
                  <a:endParaRPr lang="zh-CN" altLang="en-US" sz="2000" b="1" dirty="0">
                    <a:solidFill>
                      <a:schemeClr val="tx1"/>
                    </a:solidFill>
                  </a:endParaRPr>
                </a:p>
              </p:txBody>
            </p:sp>
          </mc:Choice>
          <mc:Fallback xmlns="">
            <p:sp>
              <p:nvSpPr>
                <p:cNvPr id="2" name="矩形: 圆角 1">
                  <a:extLst>
                    <a:ext uri="{FF2B5EF4-FFF2-40B4-BE49-F238E27FC236}">
                      <a16:creationId xmlns:a16="http://schemas.microsoft.com/office/drawing/2014/main" id="{74376E52-1E38-4A45-95C7-976EAB60C7ED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853740" y="1467684"/>
                  <a:ext cx="1787944" cy="717397"/>
                </a:xfrm>
                <a:prstGeom prst="roundRect">
                  <a:avLst/>
                </a:prstGeom>
                <a:blipFill>
                  <a:blip r:embed="rId11"/>
                  <a:stretch>
                    <a:fillRect/>
                  </a:stretch>
                </a:blipFill>
                <a:ln w="19050">
                  <a:solidFill>
                    <a:schemeClr val="tx1"/>
                  </a:solidFill>
                </a:ln>
              </p:spPr>
              <p:txBody>
                <a:bodyPr/>
                <a:lstStyle/>
                <a:p>
                  <a:r>
                    <a:rPr lang="en-CA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51" name="直接箭头连接符 50">
              <a:extLst>
                <a:ext uri="{FF2B5EF4-FFF2-40B4-BE49-F238E27FC236}">
                  <a16:creationId xmlns:a16="http://schemas.microsoft.com/office/drawing/2014/main" id="{EB2FE0FD-1BD1-493B-8591-181ABE36BC4F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7733729" y="2185081"/>
              <a:ext cx="0" cy="1301005"/>
            </a:xfrm>
            <a:prstGeom prst="straightConnector1">
              <a:avLst/>
            </a:prstGeom>
            <a:ln w="28575">
              <a:solidFill>
                <a:schemeClr val="tx1"/>
              </a:solidFill>
              <a:tailEnd type="stealth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6" name="矩形 5">
                  <a:extLst>
                    <a:ext uri="{FF2B5EF4-FFF2-40B4-BE49-F238E27FC236}">
                      <a16:creationId xmlns:a16="http://schemas.microsoft.com/office/drawing/2014/main" id="{2C248886-ED84-45C4-AE13-4EC55D337636}"/>
                    </a:ext>
                  </a:extLst>
                </p:cNvPr>
                <p:cNvSpPr/>
                <p:nvPr/>
              </p:nvSpPr>
              <p:spPr>
                <a:xfrm>
                  <a:off x="8996515" y="1595549"/>
                  <a:ext cx="430374" cy="461665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altLang="zh-CN" sz="2400" i="1">
                            <a:latin typeface="Cambria Math" panose="02040503050406030204" pitchFamily="18" charset="0"/>
                          </a:rPr>
                          <m:t>𝑦</m:t>
                        </m:r>
                      </m:oMath>
                    </m:oMathPara>
                  </a14:m>
                  <a:endParaRPr lang="zh-CN" altLang="en-US" sz="2400" dirty="0"/>
                </a:p>
              </p:txBody>
            </p:sp>
          </mc:Choice>
          <mc:Fallback xmlns="">
            <p:sp>
              <p:nvSpPr>
                <p:cNvPr id="6" name="矩形 5">
                  <a:extLst>
                    <a:ext uri="{FF2B5EF4-FFF2-40B4-BE49-F238E27FC236}">
                      <a16:creationId xmlns:a16="http://schemas.microsoft.com/office/drawing/2014/main" id="{2C248886-ED84-45C4-AE13-4EC55D337636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8996515" y="1595549"/>
                  <a:ext cx="430374" cy="461665"/>
                </a:xfrm>
                <a:prstGeom prst="rect">
                  <a:avLst/>
                </a:prstGeom>
                <a:blipFill>
                  <a:blip r:embed="rId12"/>
                  <a:stretch>
                    <a:fillRect b="-10667"/>
                  </a:stretch>
                </a:blipFill>
              </p:spPr>
              <p:txBody>
                <a:bodyPr/>
                <a:lstStyle/>
                <a:p>
                  <a:r>
                    <a:rPr lang="en-CA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53" name="直接箭头连接符 52">
              <a:extLst>
                <a:ext uri="{FF2B5EF4-FFF2-40B4-BE49-F238E27FC236}">
                  <a16:creationId xmlns:a16="http://schemas.microsoft.com/office/drawing/2014/main" id="{99BF1549-6144-41EA-8861-0A80B9C54C00}"/>
                </a:ext>
              </a:extLst>
            </p:cNvPr>
            <p:cNvCxnSpPr>
              <a:cxnSpLocks/>
              <a:endCxn id="2" idx="3"/>
            </p:cNvCxnSpPr>
            <p:nvPr/>
          </p:nvCxnSpPr>
          <p:spPr>
            <a:xfrm flipH="1">
              <a:off x="8641684" y="1826382"/>
              <a:ext cx="256512" cy="1"/>
            </a:xfrm>
            <a:prstGeom prst="straightConnector1">
              <a:avLst/>
            </a:prstGeom>
            <a:ln w="28575">
              <a:solidFill>
                <a:schemeClr val="tx1"/>
              </a:solidFill>
              <a:tailEnd type="stealth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" name="连接符: 曲线 54">
              <a:extLst>
                <a:ext uri="{FF2B5EF4-FFF2-40B4-BE49-F238E27FC236}">
                  <a16:creationId xmlns:a16="http://schemas.microsoft.com/office/drawing/2014/main" id="{C100693C-FD6B-43A9-AE6F-CD5036553620}"/>
                </a:ext>
              </a:extLst>
            </p:cNvPr>
            <p:cNvCxnSpPr>
              <a:cxnSpLocks/>
              <a:stCxn id="2" idx="1"/>
              <a:endCxn id="47" idx="0"/>
            </p:cNvCxnSpPr>
            <p:nvPr/>
          </p:nvCxnSpPr>
          <p:spPr>
            <a:xfrm rot="10800000" flipV="1">
              <a:off x="2739634" y="1826382"/>
              <a:ext cx="4114106" cy="830009"/>
            </a:xfrm>
            <a:prstGeom prst="curvedConnector2">
              <a:avLst/>
            </a:prstGeom>
            <a:ln w="19050">
              <a:solidFill>
                <a:schemeClr val="tx1"/>
              </a:solidFill>
              <a:tailEnd type="stealth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" name="连接符: 曲线 57">
              <a:extLst>
                <a:ext uri="{FF2B5EF4-FFF2-40B4-BE49-F238E27FC236}">
                  <a16:creationId xmlns:a16="http://schemas.microsoft.com/office/drawing/2014/main" id="{FFCF98A6-8A17-44D6-AC7A-B35E4E2428E7}"/>
                </a:ext>
              </a:extLst>
            </p:cNvPr>
            <p:cNvCxnSpPr>
              <a:cxnSpLocks/>
              <a:stCxn id="2" idx="1"/>
              <a:endCxn id="48" idx="0"/>
            </p:cNvCxnSpPr>
            <p:nvPr/>
          </p:nvCxnSpPr>
          <p:spPr>
            <a:xfrm rot="10800000" flipV="1">
              <a:off x="2743194" y="1826383"/>
              <a:ext cx="4110547" cy="1681894"/>
            </a:xfrm>
            <a:prstGeom prst="curvedConnector2">
              <a:avLst/>
            </a:prstGeom>
            <a:ln w="19050">
              <a:solidFill>
                <a:schemeClr val="tx1"/>
              </a:solidFill>
              <a:tailEnd type="stealth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4" name="连接符: 曲线 63">
              <a:extLst>
                <a:ext uri="{FF2B5EF4-FFF2-40B4-BE49-F238E27FC236}">
                  <a16:creationId xmlns:a16="http://schemas.microsoft.com/office/drawing/2014/main" id="{7044D95F-7176-49C7-B46F-98F954F733FB}"/>
                </a:ext>
              </a:extLst>
            </p:cNvPr>
            <p:cNvCxnSpPr>
              <a:cxnSpLocks/>
              <a:stCxn id="2" idx="1"/>
              <a:endCxn id="49" idx="0"/>
            </p:cNvCxnSpPr>
            <p:nvPr/>
          </p:nvCxnSpPr>
          <p:spPr>
            <a:xfrm rot="10800000" flipV="1">
              <a:off x="2733362" y="1826382"/>
              <a:ext cx="4120379" cy="2640107"/>
            </a:xfrm>
            <a:prstGeom prst="curvedConnector2">
              <a:avLst/>
            </a:prstGeom>
            <a:ln w="19050">
              <a:solidFill>
                <a:schemeClr val="tx1"/>
              </a:solidFill>
              <a:tailEnd type="stealth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76" name="矩形 75">
                  <a:extLst>
                    <a:ext uri="{FF2B5EF4-FFF2-40B4-BE49-F238E27FC236}">
                      <a16:creationId xmlns:a16="http://schemas.microsoft.com/office/drawing/2014/main" id="{23A81AB3-8CC8-419B-9857-39F26CEE6215}"/>
                    </a:ext>
                  </a:extLst>
                </p:cNvPr>
                <p:cNvSpPr/>
                <p:nvPr/>
              </p:nvSpPr>
              <p:spPr>
                <a:xfrm>
                  <a:off x="4191868" y="3138362"/>
                  <a:ext cx="427040" cy="461665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altLang="zh-CN" sz="240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𝑏</m:t>
                        </m:r>
                      </m:oMath>
                    </m:oMathPara>
                  </a14:m>
                  <a:endParaRPr lang="zh-CN" altLang="en-US" sz="2400" dirty="0">
                    <a:solidFill>
                      <a:srgbClr val="FF0000"/>
                    </a:solidFill>
                  </a:endParaRPr>
                </a:p>
              </p:txBody>
            </p:sp>
          </mc:Choice>
          <mc:Fallback xmlns="">
            <p:sp>
              <p:nvSpPr>
                <p:cNvPr id="76" name="矩形 75">
                  <a:extLst>
                    <a:ext uri="{FF2B5EF4-FFF2-40B4-BE49-F238E27FC236}">
                      <a16:creationId xmlns:a16="http://schemas.microsoft.com/office/drawing/2014/main" id="{23A81AB3-8CC8-419B-9857-39F26CEE6215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191868" y="3138362"/>
                  <a:ext cx="427040" cy="461665"/>
                </a:xfrm>
                <a:prstGeom prst="rect">
                  <a:avLst/>
                </a:prstGeom>
                <a:blipFill>
                  <a:blip r:embed="rId13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zh-CN" altLang="en-US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77" name="连接符: 曲线 76">
              <a:extLst>
                <a:ext uri="{FF2B5EF4-FFF2-40B4-BE49-F238E27FC236}">
                  <a16:creationId xmlns:a16="http://schemas.microsoft.com/office/drawing/2014/main" id="{B69E97E2-4FAC-4F87-86A6-CB234594D63A}"/>
                </a:ext>
              </a:extLst>
            </p:cNvPr>
            <p:cNvCxnSpPr>
              <a:cxnSpLocks/>
              <a:stCxn id="2" idx="1"/>
              <a:endCxn id="76" idx="0"/>
            </p:cNvCxnSpPr>
            <p:nvPr/>
          </p:nvCxnSpPr>
          <p:spPr>
            <a:xfrm rot="10800000" flipV="1">
              <a:off x="4405388" y="1826382"/>
              <a:ext cx="2448352" cy="1311979"/>
            </a:xfrm>
            <a:prstGeom prst="curvedConnector2">
              <a:avLst/>
            </a:prstGeom>
            <a:ln w="19050">
              <a:solidFill>
                <a:schemeClr val="tx1"/>
              </a:solidFill>
              <a:tailEnd type="stealth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92" name="文本框 91">
                  <a:extLst>
                    <a:ext uri="{FF2B5EF4-FFF2-40B4-BE49-F238E27FC236}">
                      <a16:creationId xmlns:a16="http://schemas.microsoft.com/office/drawing/2014/main" id="{339680F9-336D-4598-ABB8-1789E675B4B3}"/>
                    </a:ext>
                  </a:extLst>
                </p:cNvPr>
                <p:cNvSpPr txBox="1"/>
                <p:nvPr/>
              </p:nvSpPr>
              <p:spPr>
                <a:xfrm>
                  <a:off x="1947525" y="4750685"/>
                  <a:ext cx="125034" cy="276999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zh-CN" altLang="en-US" i="1" smtClean="0">
                            <a:latin typeface="Cambria Math" panose="02040503050406030204" pitchFamily="18" charset="0"/>
                          </a:rPr>
                          <m:t>⋮</m:t>
                        </m:r>
                      </m:oMath>
                    </m:oMathPara>
                  </a14:m>
                  <a:endParaRPr lang="zh-CN" altLang="en-US" dirty="0"/>
                </a:p>
              </p:txBody>
            </p:sp>
          </mc:Choice>
          <mc:Fallback xmlns="">
            <p:sp>
              <p:nvSpPr>
                <p:cNvPr id="92" name="文本框 91">
                  <a:extLst>
                    <a:ext uri="{FF2B5EF4-FFF2-40B4-BE49-F238E27FC236}">
                      <a16:creationId xmlns:a16="http://schemas.microsoft.com/office/drawing/2014/main" id="{339680F9-336D-4598-ABB8-1789E675B4B3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947525" y="4750685"/>
                  <a:ext cx="125034" cy="276999"/>
                </a:xfrm>
                <a:prstGeom prst="rect">
                  <a:avLst/>
                </a:prstGeom>
                <a:blipFill>
                  <a:blip r:embed="rId14"/>
                  <a:stretch>
                    <a:fillRect l="-42857" r="-38095" b="-4348"/>
                  </a:stretch>
                </a:blipFill>
              </p:spPr>
              <p:txBody>
                <a:bodyPr/>
                <a:lstStyle/>
                <a:p>
                  <a:r>
                    <a:rPr lang="zh-CN" alt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sp>
        <p:nvSpPr>
          <p:cNvPr id="99" name="任意多边形: 形状 98">
            <a:extLst>
              <a:ext uri="{FF2B5EF4-FFF2-40B4-BE49-F238E27FC236}">
                <a16:creationId xmlns:a16="http://schemas.microsoft.com/office/drawing/2014/main" id="{F63D1B35-4514-4674-BFFA-4272847B2777}"/>
              </a:ext>
            </a:extLst>
          </p:cNvPr>
          <p:cNvSpPr/>
          <p:nvPr/>
        </p:nvSpPr>
        <p:spPr>
          <a:xfrm rot="10800000">
            <a:off x="9426049" y="1376516"/>
            <a:ext cx="482706" cy="1762910"/>
          </a:xfrm>
          <a:custGeom>
            <a:avLst/>
            <a:gdLst>
              <a:gd name="connsiteX0" fmla="*/ 152394 w 226143"/>
              <a:gd name="connsiteY0" fmla="*/ 0 h 914400"/>
              <a:gd name="connsiteX1" fmla="*/ 226143 w 226143"/>
              <a:gd name="connsiteY1" fmla="*/ 0 h 914400"/>
              <a:gd name="connsiteX2" fmla="*/ 226143 w 226143"/>
              <a:gd name="connsiteY2" fmla="*/ 914400 h 914400"/>
              <a:gd name="connsiteX3" fmla="*/ 152394 w 226143"/>
              <a:gd name="connsiteY3" fmla="*/ 914400 h 914400"/>
              <a:gd name="connsiteX4" fmla="*/ 76197 w 226143"/>
              <a:gd name="connsiteY4" fmla="*/ 838203 h 914400"/>
              <a:gd name="connsiteX5" fmla="*/ 76197 w 226143"/>
              <a:gd name="connsiteY5" fmla="*/ 533397 h 914400"/>
              <a:gd name="connsiteX6" fmla="*/ 0 w 226143"/>
              <a:gd name="connsiteY6" fmla="*/ 457200 h 914400"/>
              <a:gd name="connsiteX7" fmla="*/ 76197 w 226143"/>
              <a:gd name="connsiteY7" fmla="*/ 381003 h 914400"/>
              <a:gd name="connsiteX8" fmla="*/ 76197 w 226143"/>
              <a:gd name="connsiteY8" fmla="*/ 76197 h 914400"/>
              <a:gd name="connsiteX9" fmla="*/ 152394 w 226143"/>
              <a:gd name="connsiteY9" fmla="*/ 0 h 914400"/>
              <a:gd name="connsiteX0" fmla="*/ 226143 w 255871"/>
              <a:gd name="connsiteY0" fmla="*/ 0 h 914400"/>
              <a:gd name="connsiteX1" fmla="*/ 226143 w 255871"/>
              <a:gd name="connsiteY1" fmla="*/ 914400 h 914400"/>
              <a:gd name="connsiteX2" fmla="*/ 152394 w 255871"/>
              <a:gd name="connsiteY2" fmla="*/ 914400 h 914400"/>
              <a:gd name="connsiteX3" fmla="*/ 76197 w 255871"/>
              <a:gd name="connsiteY3" fmla="*/ 838203 h 914400"/>
              <a:gd name="connsiteX4" fmla="*/ 76197 w 255871"/>
              <a:gd name="connsiteY4" fmla="*/ 533397 h 914400"/>
              <a:gd name="connsiteX5" fmla="*/ 0 w 255871"/>
              <a:gd name="connsiteY5" fmla="*/ 457200 h 914400"/>
              <a:gd name="connsiteX6" fmla="*/ 76197 w 255871"/>
              <a:gd name="connsiteY6" fmla="*/ 381003 h 914400"/>
              <a:gd name="connsiteX7" fmla="*/ 76197 w 255871"/>
              <a:gd name="connsiteY7" fmla="*/ 76197 h 914400"/>
              <a:gd name="connsiteX8" fmla="*/ 152394 w 255871"/>
              <a:gd name="connsiteY8" fmla="*/ 0 h 914400"/>
              <a:gd name="connsiteX9" fmla="*/ 255871 w 255871"/>
              <a:gd name="connsiteY9" fmla="*/ 17345 h 914400"/>
              <a:gd name="connsiteX0" fmla="*/ 366793 w 366793"/>
              <a:gd name="connsiteY0" fmla="*/ 39167 h 914400"/>
              <a:gd name="connsiteX1" fmla="*/ 226143 w 366793"/>
              <a:gd name="connsiteY1" fmla="*/ 914400 h 914400"/>
              <a:gd name="connsiteX2" fmla="*/ 152394 w 366793"/>
              <a:gd name="connsiteY2" fmla="*/ 914400 h 914400"/>
              <a:gd name="connsiteX3" fmla="*/ 76197 w 366793"/>
              <a:gd name="connsiteY3" fmla="*/ 838203 h 914400"/>
              <a:gd name="connsiteX4" fmla="*/ 76197 w 366793"/>
              <a:gd name="connsiteY4" fmla="*/ 533397 h 914400"/>
              <a:gd name="connsiteX5" fmla="*/ 0 w 366793"/>
              <a:gd name="connsiteY5" fmla="*/ 457200 h 914400"/>
              <a:gd name="connsiteX6" fmla="*/ 76197 w 366793"/>
              <a:gd name="connsiteY6" fmla="*/ 381003 h 914400"/>
              <a:gd name="connsiteX7" fmla="*/ 76197 w 366793"/>
              <a:gd name="connsiteY7" fmla="*/ 76197 h 914400"/>
              <a:gd name="connsiteX8" fmla="*/ 152394 w 366793"/>
              <a:gd name="connsiteY8" fmla="*/ 0 h 914400"/>
              <a:gd name="connsiteX9" fmla="*/ 255871 w 366793"/>
              <a:gd name="connsiteY9" fmla="*/ 17345 h 914400"/>
              <a:gd name="connsiteX0" fmla="*/ 366793 w 366793"/>
              <a:gd name="connsiteY0" fmla="*/ 39167 h 914400"/>
              <a:gd name="connsiteX1" fmla="*/ 226143 w 366793"/>
              <a:gd name="connsiteY1" fmla="*/ 914400 h 914400"/>
              <a:gd name="connsiteX2" fmla="*/ 152394 w 366793"/>
              <a:gd name="connsiteY2" fmla="*/ 914400 h 914400"/>
              <a:gd name="connsiteX3" fmla="*/ 76197 w 366793"/>
              <a:gd name="connsiteY3" fmla="*/ 838203 h 914400"/>
              <a:gd name="connsiteX4" fmla="*/ 76197 w 366793"/>
              <a:gd name="connsiteY4" fmla="*/ 533397 h 914400"/>
              <a:gd name="connsiteX5" fmla="*/ 0 w 366793"/>
              <a:gd name="connsiteY5" fmla="*/ 457200 h 914400"/>
              <a:gd name="connsiteX6" fmla="*/ 76197 w 366793"/>
              <a:gd name="connsiteY6" fmla="*/ 381003 h 914400"/>
              <a:gd name="connsiteX7" fmla="*/ 76197 w 366793"/>
              <a:gd name="connsiteY7" fmla="*/ 76197 h 914400"/>
              <a:gd name="connsiteX8" fmla="*/ 152394 w 366793"/>
              <a:gd name="connsiteY8" fmla="*/ 0 h 914400"/>
              <a:gd name="connsiteX9" fmla="*/ 255871 w 366793"/>
              <a:gd name="connsiteY9" fmla="*/ 2424 h 914400"/>
              <a:gd name="connsiteX0" fmla="*/ 229299 w 255871"/>
              <a:gd name="connsiteY0" fmla="*/ 914379 h 914400"/>
              <a:gd name="connsiteX1" fmla="*/ 226143 w 255871"/>
              <a:gd name="connsiteY1" fmla="*/ 914400 h 914400"/>
              <a:gd name="connsiteX2" fmla="*/ 152394 w 255871"/>
              <a:gd name="connsiteY2" fmla="*/ 914400 h 914400"/>
              <a:gd name="connsiteX3" fmla="*/ 76197 w 255871"/>
              <a:gd name="connsiteY3" fmla="*/ 838203 h 914400"/>
              <a:gd name="connsiteX4" fmla="*/ 76197 w 255871"/>
              <a:gd name="connsiteY4" fmla="*/ 533397 h 914400"/>
              <a:gd name="connsiteX5" fmla="*/ 0 w 255871"/>
              <a:gd name="connsiteY5" fmla="*/ 457200 h 914400"/>
              <a:gd name="connsiteX6" fmla="*/ 76197 w 255871"/>
              <a:gd name="connsiteY6" fmla="*/ 381003 h 914400"/>
              <a:gd name="connsiteX7" fmla="*/ 76197 w 255871"/>
              <a:gd name="connsiteY7" fmla="*/ 76197 h 914400"/>
              <a:gd name="connsiteX8" fmla="*/ 152394 w 255871"/>
              <a:gd name="connsiteY8" fmla="*/ 0 h 914400"/>
              <a:gd name="connsiteX9" fmla="*/ 255871 w 255871"/>
              <a:gd name="connsiteY9" fmla="*/ 2424 h 914400"/>
              <a:gd name="connsiteX0" fmla="*/ 229299 w 257110"/>
              <a:gd name="connsiteY0" fmla="*/ 915568 h 915589"/>
              <a:gd name="connsiteX1" fmla="*/ 226143 w 257110"/>
              <a:gd name="connsiteY1" fmla="*/ 915589 h 915589"/>
              <a:gd name="connsiteX2" fmla="*/ 152394 w 257110"/>
              <a:gd name="connsiteY2" fmla="*/ 915589 h 915589"/>
              <a:gd name="connsiteX3" fmla="*/ 76197 w 257110"/>
              <a:gd name="connsiteY3" fmla="*/ 839392 h 915589"/>
              <a:gd name="connsiteX4" fmla="*/ 76197 w 257110"/>
              <a:gd name="connsiteY4" fmla="*/ 534586 h 915589"/>
              <a:gd name="connsiteX5" fmla="*/ 0 w 257110"/>
              <a:gd name="connsiteY5" fmla="*/ 458389 h 915589"/>
              <a:gd name="connsiteX6" fmla="*/ 76197 w 257110"/>
              <a:gd name="connsiteY6" fmla="*/ 382192 h 915589"/>
              <a:gd name="connsiteX7" fmla="*/ 76197 w 257110"/>
              <a:gd name="connsiteY7" fmla="*/ 77386 h 915589"/>
              <a:gd name="connsiteX8" fmla="*/ 152394 w 257110"/>
              <a:gd name="connsiteY8" fmla="*/ 1189 h 915589"/>
              <a:gd name="connsiteX9" fmla="*/ 257110 w 257110"/>
              <a:gd name="connsiteY9" fmla="*/ 0 h 915589"/>
              <a:gd name="connsiteX0" fmla="*/ 229299 w 232336"/>
              <a:gd name="connsiteY0" fmla="*/ 914845 h 914866"/>
              <a:gd name="connsiteX1" fmla="*/ 226143 w 232336"/>
              <a:gd name="connsiteY1" fmla="*/ 914866 h 914866"/>
              <a:gd name="connsiteX2" fmla="*/ 152394 w 232336"/>
              <a:gd name="connsiteY2" fmla="*/ 914866 h 914866"/>
              <a:gd name="connsiteX3" fmla="*/ 76197 w 232336"/>
              <a:gd name="connsiteY3" fmla="*/ 838669 h 914866"/>
              <a:gd name="connsiteX4" fmla="*/ 76197 w 232336"/>
              <a:gd name="connsiteY4" fmla="*/ 533863 h 914866"/>
              <a:gd name="connsiteX5" fmla="*/ 0 w 232336"/>
              <a:gd name="connsiteY5" fmla="*/ 457666 h 914866"/>
              <a:gd name="connsiteX6" fmla="*/ 76197 w 232336"/>
              <a:gd name="connsiteY6" fmla="*/ 381469 h 914866"/>
              <a:gd name="connsiteX7" fmla="*/ 76197 w 232336"/>
              <a:gd name="connsiteY7" fmla="*/ 76663 h 914866"/>
              <a:gd name="connsiteX8" fmla="*/ 152394 w 232336"/>
              <a:gd name="connsiteY8" fmla="*/ 466 h 914866"/>
              <a:gd name="connsiteX9" fmla="*/ 232336 w 232336"/>
              <a:gd name="connsiteY9" fmla="*/ 0 h 914866"/>
              <a:gd name="connsiteX0" fmla="*/ 229299 w 229299"/>
              <a:gd name="connsiteY0" fmla="*/ 914845 h 914866"/>
              <a:gd name="connsiteX1" fmla="*/ 226143 w 229299"/>
              <a:gd name="connsiteY1" fmla="*/ 914866 h 914866"/>
              <a:gd name="connsiteX2" fmla="*/ 152394 w 229299"/>
              <a:gd name="connsiteY2" fmla="*/ 914866 h 914866"/>
              <a:gd name="connsiteX3" fmla="*/ 76197 w 229299"/>
              <a:gd name="connsiteY3" fmla="*/ 838669 h 914866"/>
              <a:gd name="connsiteX4" fmla="*/ 76197 w 229299"/>
              <a:gd name="connsiteY4" fmla="*/ 533863 h 914866"/>
              <a:gd name="connsiteX5" fmla="*/ 0 w 229299"/>
              <a:gd name="connsiteY5" fmla="*/ 457666 h 914866"/>
              <a:gd name="connsiteX6" fmla="*/ 76197 w 229299"/>
              <a:gd name="connsiteY6" fmla="*/ 381469 h 914866"/>
              <a:gd name="connsiteX7" fmla="*/ 76197 w 229299"/>
              <a:gd name="connsiteY7" fmla="*/ 76663 h 914866"/>
              <a:gd name="connsiteX8" fmla="*/ 152394 w 229299"/>
              <a:gd name="connsiteY8" fmla="*/ 466 h 914866"/>
              <a:gd name="connsiteX9" fmla="*/ 222427 w 229299"/>
              <a:gd name="connsiteY9" fmla="*/ 0 h 914866"/>
              <a:gd name="connsiteX0" fmla="*/ 229299 w 229859"/>
              <a:gd name="connsiteY0" fmla="*/ 914845 h 914866"/>
              <a:gd name="connsiteX1" fmla="*/ 226143 w 229859"/>
              <a:gd name="connsiteY1" fmla="*/ 914866 h 914866"/>
              <a:gd name="connsiteX2" fmla="*/ 152394 w 229859"/>
              <a:gd name="connsiteY2" fmla="*/ 914866 h 914866"/>
              <a:gd name="connsiteX3" fmla="*/ 76197 w 229859"/>
              <a:gd name="connsiteY3" fmla="*/ 838669 h 914866"/>
              <a:gd name="connsiteX4" fmla="*/ 76197 w 229859"/>
              <a:gd name="connsiteY4" fmla="*/ 533863 h 914866"/>
              <a:gd name="connsiteX5" fmla="*/ 0 w 229859"/>
              <a:gd name="connsiteY5" fmla="*/ 457666 h 914866"/>
              <a:gd name="connsiteX6" fmla="*/ 76197 w 229859"/>
              <a:gd name="connsiteY6" fmla="*/ 381469 h 914866"/>
              <a:gd name="connsiteX7" fmla="*/ 76197 w 229859"/>
              <a:gd name="connsiteY7" fmla="*/ 76663 h 914866"/>
              <a:gd name="connsiteX8" fmla="*/ 152394 w 229859"/>
              <a:gd name="connsiteY8" fmla="*/ 466 h 914866"/>
              <a:gd name="connsiteX9" fmla="*/ 229859 w 229859"/>
              <a:gd name="connsiteY9" fmla="*/ 0 h 9148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229859" h="914866">
                <a:moveTo>
                  <a:pt x="229299" y="914845"/>
                </a:moveTo>
                <a:lnTo>
                  <a:pt x="226143" y="914866"/>
                </a:lnTo>
                <a:lnTo>
                  <a:pt x="152394" y="914866"/>
                </a:lnTo>
                <a:cubicBezTo>
                  <a:pt x="110312" y="914866"/>
                  <a:pt x="76197" y="880751"/>
                  <a:pt x="76197" y="838669"/>
                </a:cubicBezTo>
                <a:lnTo>
                  <a:pt x="76197" y="533863"/>
                </a:lnTo>
                <a:cubicBezTo>
                  <a:pt x="76197" y="491781"/>
                  <a:pt x="42082" y="457666"/>
                  <a:pt x="0" y="457666"/>
                </a:cubicBezTo>
                <a:cubicBezTo>
                  <a:pt x="42082" y="457666"/>
                  <a:pt x="76197" y="423551"/>
                  <a:pt x="76197" y="381469"/>
                </a:cubicBezTo>
                <a:lnTo>
                  <a:pt x="76197" y="76663"/>
                </a:lnTo>
                <a:cubicBezTo>
                  <a:pt x="76197" y="34581"/>
                  <a:pt x="110312" y="466"/>
                  <a:pt x="152394" y="466"/>
                </a:cubicBezTo>
                <a:lnTo>
                  <a:pt x="229859" y="0"/>
                </a:lnTo>
              </a:path>
            </a:pathLst>
          </a:cu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 dirty="0">
              <a:ea typeface="微软雅黑" panose="020B0503020204020204" pitchFamily="34" charset="-122"/>
            </a:endParaRPr>
          </a:p>
        </p:txBody>
      </p:sp>
      <p:sp>
        <p:nvSpPr>
          <p:cNvPr id="100" name="文本框 99">
            <a:extLst>
              <a:ext uri="{FF2B5EF4-FFF2-40B4-BE49-F238E27FC236}">
                <a16:creationId xmlns:a16="http://schemas.microsoft.com/office/drawing/2014/main" id="{DE14D4DC-A2D0-43A3-B157-94BD70BE9D62}"/>
              </a:ext>
            </a:extLst>
          </p:cNvPr>
          <p:cNvSpPr txBox="1"/>
          <p:nvPr/>
        </p:nvSpPr>
        <p:spPr>
          <a:xfrm>
            <a:off x="10206538" y="3922317"/>
            <a:ext cx="6463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预测</a:t>
            </a:r>
          </a:p>
        </p:txBody>
      </p:sp>
      <p:sp>
        <p:nvSpPr>
          <p:cNvPr id="101" name="文本框 100">
            <a:extLst>
              <a:ext uri="{FF2B5EF4-FFF2-40B4-BE49-F238E27FC236}">
                <a16:creationId xmlns:a16="http://schemas.microsoft.com/office/drawing/2014/main" id="{8617576D-4D80-4441-BD6F-D6B4575DF40D}"/>
              </a:ext>
            </a:extLst>
          </p:cNvPr>
          <p:cNvSpPr txBox="1"/>
          <p:nvPr/>
        </p:nvSpPr>
        <p:spPr>
          <a:xfrm>
            <a:off x="10165266" y="2080936"/>
            <a:ext cx="11079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参数调整</a:t>
            </a: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AC054D80-1FB4-4E97-B9E6-012F343073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vert="horz" lIns="91440" tIns="45720" rIns="91440" bIns="45720" rtlCol="0" anchor="ctr"/>
          <a:lstStyle/>
          <a:p>
            <a:fld id="{480129B1-A262-48CD-B261-35550DC5F028}" type="slidenum">
              <a:rPr lang="en-US" sz="2400" smtClean="0"/>
              <a:pPr/>
              <a:t>14</a:t>
            </a:fld>
            <a:endParaRPr lang="en-US" sz="2400" dirty="0"/>
          </a:p>
        </p:txBody>
      </p:sp>
      <p:cxnSp>
        <p:nvCxnSpPr>
          <p:cNvPr id="50" name="直接连接符 49">
            <a:extLst>
              <a:ext uri="{FF2B5EF4-FFF2-40B4-BE49-F238E27FC236}">
                <a16:creationId xmlns:a16="http://schemas.microsoft.com/office/drawing/2014/main" id="{FDAF84C7-0512-4C32-A646-91782A1F5E1C}"/>
              </a:ext>
            </a:extLst>
          </p:cNvPr>
          <p:cNvCxnSpPr>
            <a:cxnSpLocks/>
          </p:cNvCxnSpPr>
          <p:nvPr/>
        </p:nvCxnSpPr>
        <p:spPr>
          <a:xfrm>
            <a:off x="0" y="695771"/>
            <a:ext cx="12192000" cy="0"/>
          </a:xfrm>
          <a:prstGeom prst="line">
            <a:avLst/>
          </a:prstGeom>
          <a:ln w="50800">
            <a:gradFill flip="none" rotWithShape="1">
              <a:gsLst>
                <a:gs pos="0">
                  <a:srgbClr val="0000FF"/>
                </a:gs>
                <a:gs pos="100000">
                  <a:srgbClr val="A5D0FF"/>
                </a:gs>
              </a:gsLst>
              <a:lin ang="0" scaled="0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2" name="文本框 51">
            <a:extLst>
              <a:ext uri="{FF2B5EF4-FFF2-40B4-BE49-F238E27FC236}">
                <a16:creationId xmlns:a16="http://schemas.microsoft.com/office/drawing/2014/main" id="{FEBFC48E-4304-454E-9F32-ABD961F67C18}"/>
              </a:ext>
            </a:extLst>
          </p:cNvPr>
          <p:cNvSpPr txBox="1"/>
          <p:nvPr/>
        </p:nvSpPr>
        <p:spPr>
          <a:xfrm>
            <a:off x="359911" y="65112"/>
            <a:ext cx="761358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b="1" dirty="0">
                <a:solidFill>
                  <a:srgbClr val="0A05D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3. </a:t>
            </a:r>
            <a:r>
              <a:rPr lang="zh-CN" altLang="en-US" sz="3200" b="1" dirty="0">
                <a:solidFill>
                  <a:srgbClr val="0A05D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感知机参数更新规则</a:t>
            </a:r>
            <a:endParaRPr lang="en-US" altLang="zh-CN" sz="3200" b="1" dirty="0">
              <a:solidFill>
                <a:srgbClr val="0A05D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62042735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: 对角圆角 5">
            <a:extLst>
              <a:ext uri="{FF2B5EF4-FFF2-40B4-BE49-F238E27FC236}">
                <a16:creationId xmlns:a16="http://schemas.microsoft.com/office/drawing/2014/main" id="{70CE660A-36DB-4D35-92D2-C06ACD9B0102}"/>
              </a:ext>
            </a:extLst>
          </p:cNvPr>
          <p:cNvSpPr/>
          <p:nvPr/>
        </p:nvSpPr>
        <p:spPr>
          <a:xfrm>
            <a:off x="621008" y="3581693"/>
            <a:ext cx="6400800" cy="540000"/>
          </a:xfrm>
          <a:prstGeom prst="round2DiagRect">
            <a:avLst/>
          </a:prstGeom>
          <a:solidFill>
            <a:srgbClr val="6C88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CA" sz="24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8" name="文本框 17"/>
          <p:cNvSpPr txBox="1"/>
          <p:nvPr/>
        </p:nvSpPr>
        <p:spPr>
          <a:xfrm>
            <a:off x="359911" y="65112"/>
            <a:ext cx="761358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altLang="zh-CN" sz="3200" b="1" dirty="0">
                <a:solidFill>
                  <a:srgbClr val="0A05D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4</a:t>
            </a:r>
            <a:r>
              <a:rPr lang="en-US" altLang="zh-CN" sz="3200" b="1" dirty="0">
                <a:solidFill>
                  <a:srgbClr val="0A05D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. </a:t>
            </a:r>
            <a:r>
              <a:rPr lang="zh-CN" altLang="en-US" sz="3200" b="1" dirty="0">
                <a:solidFill>
                  <a:srgbClr val="0A05D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感知机训练与测试伪代码</a:t>
            </a:r>
            <a:endParaRPr lang="en-US" altLang="zh-CN" sz="3200" b="1" dirty="0">
              <a:solidFill>
                <a:srgbClr val="0A05D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5" name="直接连接符 4">
            <a:extLst>
              <a:ext uri="{FF2B5EF4-FFF2-40B4-BE49-F238E27FC236}">
                <a16:creationId xmlns:a16="http://schemas.microsoft.com/office/drawing/2014/main" id="{8DF88B2E-251A-48AA-86AF-33B6DA361620}"/>
              </a:ext>
            </a:extLst>
          </p:cNvPr>
          <p:cNvCxnSpPr>
            <a:cxnSpLocks/>
          </p:cNvCxnSpPr>
          <p:nvPr/>
        </p:nvCxnSpPr>
        <p:spPr>
          <a:xfrm>
            <a:off x="0" y="695771"/>
            <a:ext cx="12192000" cy="0"/>
          </a:xfrm>
          <a:prstGeom prst="line">
            <a:avLst/>
          </a:prstGeom>
          <a:ln w="50800">
            <a:gradFill flip="none" rotWithShape="1">
              <a:gsLst>
                <a:gs pos="0">
                  <a:srgbClr val="0000FF"/>
                </a:gs>
                <a:gs pos="100000">
                  <a:srgbClr val="A5D0FF"/>
                </a:gs>
              </a:gsLst>
              <a:lin ang="0" scaled="0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文本框 6">
            <a:extLst>
              <a:ext uri="{FF2B5EF4-FFF2-40B4-BE49-F238E27FC236}">
                <a16:creationId xmlns:a16="http://schemas.microsoft.com/office/drawing/2014/main" id="{76E324B4-041E-41D6-9B7C-27BC9826D53C}"/>
              </a:ext>
            </a:extLst>
          </p:cNvPr>
          <p:cNvSpPr txBox="1"/>
          <p:nvPr/>
        </p:nvSpPr>
        <p:spPr>
          <a:xfrm>
            <a:off x="619845" y="1321829"/>
            <a:ext cx="11301490" cy="42789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lnSpc>
                <a:spcPct val="150000"/>
              </a:lnSpc>
              <a:spcAft>
                <a:spcPts val="600"/>
              </a:spcAft>
              <a:buFont typeface="+mj-lt"/>
              <a:buAutoNum type="arabicPeriod"/>
            </a:pPr>
            <a:r>
              <a:rPr lang="zh-CN" altLang="en-US" sz="28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感知机模型概述</a:t>
            </a:r>
            <a:endParaRPr lang="en-CA" altLang="zh-CN" sz="28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457200" indent="-457200">
              <a:lnSpc>
                <a:spcPct val="150000"/>
              </a:lnSpc>
              <a:spcAft>
                <a:spcPts val="600"/>
              </a:spcAft>
              <a:buFont typeface="+mj-lt"/>
              <a:buAutoNum type="arabicPeriod"/>
            </a:pPr>
            <a:r>
              <a:rPr lang="zh-CN" altLang="en-US" sz="28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神经元数学模型</a:t>
            </a:r>
            <a:endParaRPr lang="en-CA" altLang="zh-CN" sz="28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457200" indent="-457200">
              <a:lnSpc>
                <a:spcPct val="150000"/>
              </a:lnSpc>
              <a:spcAft>
                <a:spcPts val="600"/>
              </a:spcAft>
              <a:buFont typeface="+mj-lt"/>
              <a:buAutoNum type="arabicPeriod"/>
            </a:pPr>
            <a:r>
              <a:rPr lang="zh-CN" altLang="en-US" sz="28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感知机参数更新规则</a:t>
            </a:r>
            <a:endParaRPr lang="en-CA" altLang="zh-CN" sz="28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457200" indent="-457200">
              <a:lnSpc>
                <a:spcPct val="150000"/>
              </a:lnSpc>
              <a:spcAft>
                <a:spcPts val="600"/>
              </a:spcAft>
              <a:buFont typeface="+mj-lt"/>
              <a:buAutoNum type="arabicPeriod"/>
            </a:pPr>
            <a:r>
              <a:rPr lang="zh-CN" altLang="en-US" sz="28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感知机训练与测试伪代码</a:t>
            </a:r>
            <a:endParaRPr lang="en-CA" altLang="zh-CN" sz="28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457200" indent="-457200">
              <a:lnSpc>
                <a:spcPct val="150000"/>
              </a:lnSpc>
              <a:spcAft>
                <a:spcPts val="600"/>
              </a:spcAft>
              <a:buFont typeface="+mj-lt"/>
              <a:buAutoNum type="arabicPeriod"/>
            </a:pPr>
            <a:r>
              <a:rPr lang="zh-CN" altLang="en-US" sz="28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感知机收敛性</a:t>
            </a:r>
            <a:endParaRPr lang="en-CA" altLang="zh-CN" sz="28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457200" indent="-457200">
              <a:lnSpc>
                <a:spcPct val="150000"/>
              </a:lnSpc>
              <a:spcAft>
                <a:spcPts val="600"/>
              </a:spcAft>
              <a:buFont typeface="+mj-lt"/>
              <a:buAutoNum type="arabicPeriod"/>
            </a:pPr>
            <a:r>
              <a:rPr lang="zh-CN" altLang="en-US" sz="28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小结</a:t>
            </a:r>
            <a:endParaRPr lang="en-CA" altLang="zh-CN" sz="28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76252760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23" name="表格 22">
                <a:extLst>
                  <a:ext uri="{FF2B5EF4-FFF2-40B4-BE49-F238E27FC236}">
                    <a16:creationId xmlns:a16="http://schemas.microsoft.com/office/drawing/2014/main" id="{4DDE1FF2-7D81-45C4-9680-18135E6FC069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770934393"/>
                  </p:ext>
                </p:extLst>
              </p:nvPr>
            </p:nvGraphicFramePr>
            <p:xfrm>
              <a:off x="611572" y="1772843"/>
              <a:ext cx="10378983" cy="3931920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10378983">
                      <a:extLst>
                        <a:ext uri="{9D8B030D-6E8A-4147-A177-3AD203B41FA5}">
                          <a16:colId xmlns:a16="http://schemas.microsoft.com/office/drawing/2014/main" val="1014799904"/>
                        </a:ext>
                      </a:extLst>
                    </a:gridCol>
                  </a:tblGrid>
                  <a:tr h="335904">
                    <a:tc>
                      <a:txBody>
                        <a:bodyPr/>
                        <a:lstStyle/>
                        <a:p>
                          <a:r>
                            <a:rPr lang="zh-CN" altLang="en-US" sz="2400" b="1" dirty="0">
                              <a:solidFill>
                                <a:schemeClr val="tx1"/>
                              </a:solidFill>
                              <a:latin typeface="Times New Roman" panose="02020603050405020304" pitchFamily="18" charset="0"/>
                              <a:ea typeface="楷体" panose="02010609060101010101" pitchFamily="49" charset="-122"/>
                              <a:cs typeface="Times New Roman" panose="02020603050405020304" pitchFamily="18" charset="0"/>
                            </a:rPr>
                            <a:t>输入</a:t>
                          </a:r>
                          <a:r>
                            <a:rPr lang="en-US" altLang="zh-CN" sz="2400" b="0" dirty="0">
                              <a:solidFill>
                                <a:schemeClr val="tx1"/>
                              </a:solidFill>
                              <a:latin typeface="Times New Roman" panose="02020603050405020304" pitchFamily="18" charset="0"/>
                              <a:ea typeface="楷体" panose="02010609060101010101" pitchFamily="49" charset="-122"/>
                              <a:cs typeface="Times New Roman" panose="02020603050405020304" pitchFamily="18" charset="0"/>
                            </a:rPr>
                            <a:t>:</a:t>
                          </a:r>
                          <a:r>
                            <a:rPr lang="en-US" altLang="zh-CN" sz="2400" b="1" dirty="0">
                              <a:solidFill>
                                <a:schemeClr val="tx1"/>
                              </a:solidFill>
                              <a:latin typeface="Times New Roman" panose="02020603050405020304" pitchFamily="18" charset="0"/>
                              <a:ea typeface="楷体" panose="02010609060101010101" pitchFamily="49" charset="-122"/>
                              <a:cs typeface="Times New Roman" panose="02020603050405020304" pitchFamily="18" charset="0"/>
                            </a:rPr>
                            <a:t> </a:t>
                          </a:r>
                          <a:r>
                            <a:rPr lang="zh-CN" altLang="en-US" sz="2400" b="0" dirty="0">
                              <a:solidFill>
                                <a:schemeClr val="tx1"/>
                              </a:solidFill>
                              <a:latin typeface="Times New Roman" panose="02020603050405020304" pitchFamily="18" charset="0"/>
                              <a:ea typeface="楷体" panose="02010609060101010101" pitchFamily="49" charset="-122"/>
                              <a:cs typeface="Times New Roman" panose="02020603050405020304" pitchFamily="18" charset="0"/>
                            </a:rPr>
                            <a:t>训练数据</a:t>
                          </a:r>
                          <a:r>
                            <a:rPr lang="en-CA" altLang="zh-CN" sz="2400" b="0" dirty="0">
                              <a:solidFill>
                                <a:schemeClr val="tx1"/>
                              </a:solidFill>
                              <a:latin typeface="Times New Roman" panose="02020603050405020304" pitchFamily="18" charset="0"/>
                              <a:ea typeface="楷体" panose="02010609060101010101" pitchFamily="49" charset="-122"/>
                              <a:cs typeface="Times New Roman" panose="02020603050405020304" pitchFamily="18" charset="0"/>
                            </a:rPr>
                            <a:t>(</a:t>
                          </a:r>
                          <a14:m>
                            <m:oMath xmlns:m="http://schemas.openxmlformats.org/officeDocument/2006/math">
                              <m:r>
                                <a:rPr lang="en-US" altLang="zh-CN" sz="2400" b="1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𝑿</m:t>
                              </m:r>
                            </m:oMath>
                          </a14:m>
                          <a:r>
                            <a:rPr lang="en-US" altLang="zh-CN" sz="2400" b="0" dirty="0">
                              <a:solidFill>
                                <a:schemeClr val="tx1"/>
                              </a:solidFill>
                              <a:latin typeface="Times New Roman" panose="02020603050405020304" pitchFamily="18" charset="0"/>
                              <a:ea typeface="楷体" panose="02010609060101010101" pitchFamily="49" charset="-122"/>
                              <a:cs typeface="Times New Roman" panose="02020603050405020304" pitchFamily="18" charset="0"/>
                            </a:rPr>
                            <a:t>, </a:t>
                          </a:r>
                          <a14:m>
                            <m:oMath xmlns:m="http://schemas.openxmlformats.org/officeDocument/2006/math">
                              <m:r>
                                <a:rPr lang="en-US" altLang="zh-CN" sz="2400" b="1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𝒚</m:t>
                              </m:r>
                            </m:oMath>
                          </a14:m>
                          <a:r>
                            <a:rPr lang="en-CA" altLang="zh-CN" sz="2400" b="0" dirty="0">
                              <a:solidFill>
                                <a:schemeClr val="tx1"/>
                              </a:solidFill>
                              <a:latin typeface="Times New Roman" panose="02020603050405020304" pitchFamily="18" charset="0"/>
                              <a:ea typeface="楷体" panose="02010609060101010101" pitchFamily="49" charset="-122"/>
                              <a:cs typeface="Times New Roman" panose="02020603050405020304" pitchFamily="18" charset="0"/>
                            </a:rPr>
                            <a:t>)</a:t>
                          </a:r>
                          <a:r>
                            <a:rPr lang="en-CA" sz="2400" b="0" dirty="0">
                              <a:solidFill>
                                <a:schemeClr val="tx1"/>
                              </a:solidFill>
                              <a:latin typeface="Times New Roman" panose="02020603050405020304" pitchFamily="18" charset="0"/>
                              <a:ea typeface="楷体" panose="02010609060101010101" pitchFamily="49" charset="-122"/>
                              <a:cs typeface="Times New Roman" panose="02020603050405020304" pitchFamily="18" charset="0"/>
                            </a:rPr>
                            <a:t>, epoch</a:t>
                          </a:r>
                          <a:r>
                            <a:rPr lang="en-US" sz="2400" b="0" dirty="0">
                              <a:solidFill>
                                <a:schemeClr val="tx1"/>
                              </a:solidFill>
                              <a:latin typeface="Times New Roman" panose="02020603050405020304" pitchFamily="18" charset="0"/>
                              <a:ea typeface="楷体" panose="02010609060101010101" pitchFamily="49" charset="-122"/>
                              <a:cs typeface="Times New Roman" panose="02020603050405020304" pitchFamily="18" charset="0"/>
                            </a:rPr>
                            <a:t>es</a:t>
                          </a:r>
                          <a:r>
                            <a:rPr lang="zh-CN" altLang="en-US" sz="2400" b="0" dirty="0">
                              <a:solidFill>
                                <a:schemeClr val="tx1"/>
                              </a:solidFill>
                              <a:latin typeface="Times New Roman" panose="02020603050405020304" pitchFamily="18" charset="0"/>
                              <a:ea typeface="楷体" panose="02010609060101010101" pitchFamily="49" charset="-122"/>
                              <a:cs typeface="Times New Roman" panose="02020603050405020304" pitchFamily="18" charset="0"/>
                            </a:rPr>
                            <a:t>，学习率</a:t>
                          </a:r>
                          <a14:m>
                            <m:oMath xmlns:m="http://schemas.openxmlformats.org/officeDocument/2006/math">
                              <m:r>
                                <a:rPr lang="zh-CN" altLang="en-US" sz="240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Microsoft YaHei" panose="020B0503020204020204" pitchFamily="34" charset="-122"/>
                                </a:rPr>
                                <m:t>𝜂</m:t>
                              </m:r>
                            </m:oMath>
                          </a14:m>
                          <a:endParaRPr lang="en-CA" sz="2400" b="0" dirty="0">
                            <a:solidFill>
                              <a:schemeClr val="tx1"/>
                            </a:solidFill>
                            <a:latin typeface="Times New Roman" panose="02020603050405020304" pitchFamily="18" charset="0"/>
                            <a:ea typeface="楷体" panose="02010609060101010101" pitchFamily="49" charset="-122"/>
                            <a:cs typeface="Times New Roman" panose="02020603050405020304" pitchFamily="18" charset="0"/>
                          </a:endParaRPr>
                        </a:p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60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zh-CN" altLang="en-US" sz="2400" b="1" dirty="0">
                              <a:solidFill>
                                <a:schemeClr val="tx1"/>
                              </a:solidFill>
                              <a:latin typeface="Times New Roman" panose="02020603050405020304" pitchFamily="18" charset="0"/>
                              <a:ea typeface="楷体" panose="02010609060101010101" pitchFamily="49" charset="-122"/>
                              <a:cs typeface="Times New Roman" panose="02020603050405020304" pitchFamily="18" charset="0"/>
                            </a:rPr>
                            <a:t>输出</a:t>
                          </a:r>
                          <a:r>
                            <a:rPr lang="en-US" altLang="zh-CN" sz="2400" b="0" dirty="0">
                              <a:solidFill>
                                <a:schemeClr val="tx1"/>
                              </a:solidFill>
                              <a:latin typeface="Times New Roman" panose="02020603050405020304" pitchFamily="18" charset="0"/>
                              <a:ea typeface="楷体" panose="02010609060101010101" pitchFamily="49" charset="-122"/>
                              <a:cs typeface="Times New Roman" panose="02020603050405020304" pitchFamily="18" charset="0"/>
                            </a:rPr>
                            <a:t>: </a:t>
                          </a:r>
                          <a:r>
                            <a:rPr lang="zh-CN" altLang="en-US" sz="2400" b="0" dirty="0">
                              <a:solidFill>
                                <a:schemeClr val="tx1"/>
                              </a:solidFill>
                              <a:latin typeface="Times New Roman" panose="02020603050405020304" pitchFamily="18" charset="0"/>
                              <a:ea typeface="楷体" panose="02010609060101010101" pitchFamily="49" charset="-122"/>
                              <a:cs typeface="Times New Roman" panose="02020603050405020304" pitchFamily="18" charset="0"/>
                            </a:rPr>
                            <a:t>参数</a:t>
                          </a:r>
                          <a14:m>
                            <m:oMath xmlns:m="http://schemas.openxmlformats.org/officeDocument/2006/math">
                              <m:r>
                                <a:rPr lang="zh-CN" altLang="en-US" sz="2400" b="1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𝝎</m:t>
                              </m:r>
                            </m:oMath>
                          </a14:m>
                          <a:r>
                            <a:rPr lang="en-US" altLang="zh-CN" sz="2400" b="0" baseline="0" dirty="0">
                              <a:solidFill>
                                <a:schemeClr val="tx1"/>
                              </a:solidFill>
                              <a:latin typeface="Times New Roman" panose="02020603050405020304" pitchFamily="18" charset="0"/>
                              <a:ea typeface="楷体" panose="02010609060101010101" pitchFamily="49" charset="-122"/>
                              <a:cs typeface="Times New Roman" panose="02020603050405020304" pitchFamily="18" charset="0"/>
                            </a:rPr>
                            <a:t>, </a:t>
                          </a:r>
                          <a14:m>
                            <m:oMath xmlns:m="http://schemas.openxmlformats.org/officeDocument/2006/math">
                              <m:r>
                                <a:rPr lang="en-US" altLang="zh-CN" sz="2400" b="0" i="1" baseline="0" dirty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楷体" panose="02010609060101010101" pitchFamily="49" charset="-122"/>
                                </a:rPr>
                                <m:t>𝑏</m:t>
                              </m:r>
                            </m:oMath>
                          </a14:m>
                          <a:r>
                            <a:rPr lang="en-US" altLang="zh-CN" sz="2400" b="0" baseline="0" dirty="0">
                              <a:solidFill>
                                <a:schemeClr val="tx1"/>
                              </a:solidFill>
                              <a:latin typeface="Times New Roman" panose="02020603050405020304" pitchFamily="18" charset="0"/>
                              <a:ea typeface="楷体" panose="02010609060101010101" pitchFamily="49" charset="-122"/>
                              <a:cs typeface="Times New Roman" panose="02020603050405020304" pitchFamily="18" charset="0"/>
                            </a:rPr>
                            <a:t>.</a:t>
                          </a:r>
                          <a:endParaRPr lang="zh-CN" altLang="en-US" sz="2400" b="0" dirty="0">
                            <a:solidFill>
                              <a:schemeClr val="tx1"/>
                            </a:solidFill>
                            <a:latin typeface="Times New Roman" panose="02020603050405020304" pitchFamily="18" charset="0"/>
                            <a:ea typeface="楷体" panose="02010609060101010101" pitchFamily="49" charset="-122"/>
                            <a:cs typeface="Times New Roman" panose="02020603050405020304" pitchFamily="18" charset="0"/>
                          </a:endParaRPr>
                        </a:p>
                      </a:txBody>
                      <a:tcPr>
                        <a:solidFill>
                          <a:srgbClr val="E6E6E6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3706239670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600"/>
                            </a:spcAft>
                            <a:buClrTx/>
                            <a:buSzTx/>
                            <a:buFont typeface="Arial" panose="020B0604020202020204" pitchFamily="34" charset="0"/>
                            <a:buNone/>
                            <a:tabLst/>
                            <a:defRPr/>
                          </a:pPr>
                          <a:r>
                            <a:rPr lang="zh-CN" altLang="en-US" sz="2400" b="0" dirty="0">
                              <a:solidFill>
                                <a:schemeClr val="tx1"/>
                              </a:solidFill>
                              <a:latin typeface="Times New Roman" panose="02020603050405020304" pitchFamily="18" charset="0"/>
                              <a:ea typeface="楷体" panose="02010609060101010101" pitchFamily="49" charset="-122"/>
                              <a:cs typeface="Times New Roman" panose="02020603050405020304" pitchFamily="18" charset="0"/>
                            </a:rPr>
                            <a:t>（</a:t>
                          </a:r>
                          <a:r>
                            <a:rPr lang="en-US" altLang="zh-CN" sz="2400" b="0" dirty="0">
                              <a:solidFill>
                                <a:schemeClr val="tx1"/>
                              </a:solidFill>
                              <a:latin typeface="Times New Roman" panose="02020603050405020304" pitchFamily="18" charset="0"/>
                              <a:ea typeface="楷体" panose="02010609060101010101" pitchFamily="49" charset="-122"/>
                              <a:cs typeface="Times New Roman" panose="02020603050405020304" pitchFamily="18" charset="0"/>
                            </a:rPr>
                            <a:t>1</a:t>
                          </a:r>
                          <a:r>
                            <a:rPr lang="zh-CN" altLang="en-US" sz="2400" b="0" dirty="0">
                              <a:solidFill>
                                <a:schemeClr val="tx1"/>
                              </a:solidFill>
                              <a:latin typeface="Times New Roman" panose="02020603050405020304" pitchFamily="18" charset="0"/>
                              <a:ea typeface="楷体" panose="02010609060101010101" pitchFamily="49" charset="-122"/>
                              <a:cs typeface="Times New Roman" panose="02020603050405020304" pitchFamily="18" charset="0"/>
                            </a:rPr>
                            <a:t>）计算样本个数</a:t>
                          </a:r>
                          <a14:m>
                            <m:oMath xmlns:m="http://schemas.openxmlformats.org/officeDocument/2006/math">
                              <m:r>
                                <a:rPr lang="en-US" altLang="zh-CN" sz="24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𝑛</m:t>
                              </m:r>
                            </m:oMath>
                          </a14:m>
                          <a:r>
                            <a:rPr lang="zh-CN" altLang="en-US" sz="2400" b="0" dirty="0">
                              <a:solidFill>
                                <a:schemeClr val="tx1"/>
                              </a:solidFill>
                              <a:latin typeface="Times New Roman" panose="02020603050405020304" pitchFamily="18" charset="0"/>
                              <a:ea typeface="楷体" panose="02010609060101010101" pitchFamily="49" charset="-122"/>
                              <a:cs typeface="Times New Roman" panose="02020603050405020304" pitchFamily="18" charset="0"/>
                            </a:rPr>
                            <a:t>，初始化</a:t>
                          </a:r>
                          <a14:m>
                            <m:oMath xmlns:m="http://schemas.openxmlformats.org/officeDocument/2006/math">
                              <m:r>
                                <a:rPr lang="zh-CN" altLang="en-US" sz="2400" b="1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𝝎</m:t>
                              </m:r>
                            </m:oMath>
                          </a14:m>
                          <a:r>
                            <a:rPr lang="en-US" altLang="zh-CN" sz="2400" b="0" baseline="0" dirty="0">
                              <a:solidFill>
                                <a:schemeClr val="tx1"/>
                              </a:solidFill>
                              <a:latin typeface="Times New Roman" panose="02020603050405020304" pitchFamily="18" charset="0"/>
                              <a:ea typeface="楷体" panose="02010609060101010101" pitchFamily="49" charset="-122"/>
                              <a:cs typeface="Times New Roman" panose="02020603050405020304" pitchFamily="18" charset="0"/>
                            </a:rPr>
                            <a:t>, </a:t>
                          </a:r>
                          <a14:m>
                            <m:oMath xmlns:m="http://schemas.openxmlformats.org/officeDocument/2006/math">
                              <m:r>
                                <a:rPr lang="en-US" altLang="zh-CN" sz="2400" b="0" i="1" baseline="0" dirty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楷体" panose="02010609060101010101" pitchFamily="49" charset="-122"/>
                                </a:rPr>
                                <m:t>𝑏</m:t>
                              </m:r>
                            </m:oMath>
                          </a14:m>
                          <a:endParaRPr lang="en-US" altLang="zh-CN" sz="2400" b="0" dirty="0">
                            <a:solidFill>
                              <a:schemeClr val="tx1"/>
                            </a:solidFill>
                            <a:latin typeface="Times New Roman" panose="02020603050405020304" pitchFamily="18" charset="0"/>
                            <a:ea typeface="楷体" panose="02010609060101010101" pitchFamily="49" charset="-122"/>
                            <a:cs typeface="Times New Roman" panose="02020603050405020304" pitchFamily="18" charset="0"/>
                          </a:endParaRPr>
                        </a:p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600"/>
                            </a:spcAft>
                            <a:buClrTx/>
                            <a:buSzTx/>
                            <a:buFont typeface="Arial" panose="020B0604020202020204" pitchFamily="34" charset="0"/>
                            <a:buNone/>
                            <a:tabLst/>
                            <a:defRPr/>
                          </a:pPr>
                          <a:r>
                            <a:rPr lang="zh-CN" altLang="en-US" sz="2400" b="0" dirty="0">
                              <a:solidFill>
                                <a:schemeClr val="tx1"/>
                              </a:solidFill>
                              <a:latin typeface="Times New Roman" panose="02020603050405020304" pitchFamily="18" charset="0"/>
                              <a:ea typeface="楷体" panose="02010609060101010101" pitchFamily="49" charset="-122"/>
                              <a:cs typeface="Times New Roman" panose="02020603050405020304" pitchFamily="18" charset="0"/>
                            </a:rPr>
                            <a:t>（</a:t>
                          </a:r>
                          <a:r>
                            <a:rPr lang="en-US" altLang="zh-CN" sz="2400" b="0" dirty="0">
                              <a:solidFill>
                                <a:schemeClr val="tx1"/>
                              </a:solidFill>
                              <a:latin typeface="Times New Roman" panose="02020603050405020304" pitchFamily="18" charset="0"/>
                              <a:ea typeface="楷体" panose="02010609060101010101" pitchFamily="49" charset="-122"/>
                              <a:cs typeface="Times New Roman" panose="02020603050405020304" pitchFamily="18" charset="0"/>
                            </a:rPr>
                            <a:t>2</a:t>
                          </a:r>
                          <a:r>
                            <a:rPr lang="zh-CN" altLang="en-US" sz="2400" b="0" dirty="0">
                              <a:solidFill>
                                <a:schemeClr val="tx1"/>
                              </a:solidFill>
                              <a:latin typeface="Times New Roman" panose="02020603050405020304" pitchFamily="18" charset="0"/>
                              <a:ea typeface="楷体" panose="02010609060101010101" pitchFamily="49" charset="-122"/>
                              <a:cs typeface="Times New Roman" panose="02020603050405020304" pitchFamily="18" charset="0"/>
                            </a:rPr>
                            <a:t>） </a:t>
                          </a:r>
                          <a:r>
                            <a:rPr lang="en-US" altLang="zh-CN" sz="2400" b="0" dirty="0">
                              <a:solidFill>
                                <a:schemeClr val="tx1"/>
                              </a:solidFill>
                              <a:latin typeface="Times New Roman" panose="02020603050405020304" pitchFamily="18" charset="0"/>
                              <a:ea typeface="楷体" panose="02010609060101010101" pitchFamily="49" charset="-122"/>
                              <a:cs typeface="Times New Roman" panose="02020603050405020304" pitchFamily="18" charset="0"/>
                            </a:rPr>
                            <a:t>epoch</a:t>
                          </a:r>
                          <a:r>
                            <a:rPr lang="zh-CN" altLang="en-US" sz="2400" b="0" dirty="0">
                              <a:solidFill>
                                <a:schemeClr val="tx1"/>
                              </a:solidFill>
                              <a:latin typeface="Times New Roman" panose="02020603050405020304" pitchFamily="18" charset="0"/>
                              <a:ea typeface="楷体" panose="02010609060101010101" pitchFamily="49" charset="-122"/>
                              <a:cs typeface="Times New Roman" panose="02020603050405020304" pitchFamily="18" charset="0"/>
                            </a:rPr>
                            <a:t>从</a:t>
                          </a:r>
                          <a:r>
                            <a:rPr lang="en-CA" altLang="zh-CN" sz="2400" b="0" dirty="0">
                              <a:solidFill>
                                <a:schemeClr val="tx1"/>
                              </a:solidFill>
                              <a:latin typeface="Times New Roman" panose="02020603050405020304" pitchFamily="18" charset="0"/>
                              <a:ea typeface="楷体" panose="02010609060101010101" pitchFamily="49" charset="-122"/>
                              <a:cs typeface="Times New Roman" panose="02020603050405020304" pitchFamily="18" charset="0"/>
                            </a:rPr>
                            <a:t>1</a:t>
                          </a:r>
                          <a:r>
                            <a:rPr lang="zh-CN" altLang="en-US" sz="2400" b="0" dirty="0">
                              <a:solidFill>
                                <a:schemeClr val="tx1"/>
                              </a:solidFill>
                              <a:latin typeface="Times New Roman" panose="02020603050405020304" pitchFamily="18" charset="0"/>
                              <a:ea typeface="楷体" panose="02010609060101010101" pitchFamily="49" charset="-122"/>
                              <a:cs typeface="Times New Roman" panose="02020603050405020304" pitchFamily="18" charset="0"/>
                            </a:rPr>
                            <a:t>循环到</a:t>
                          </a:r>
                          <a:r>
                            <a:rPr lang="en-US" altLang="zh-CN" sz="2400" b="0" dirty="0">
                              <a:solidFill>
                                <a:schemeClr val="tx1"/>
                              </a:solidFill>
                              <a:latin typeface="Times New Roman" panose="02020603050405020304" pitchFamily="18" charset="0"/>
                              <a:ea typeface="楷体" panose="02010609060101010101" pitchFamily="49" charset="-122"/>
                              <a:cs typeface="Times New Roman" panose="02020603050405020304" pitchFamily="18" charset="0"/>
                            </a:rPr>
                            <a:t> epochs:</a:t>
                          </a:r>
                        </a:p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600"/>
                            </a:spcAft>
                            <a:buClrTx/>
                            <a:buSzTx/>
                            <a:buFont typeface="Arial" panose="020B0604020202020204" pitchFamily="34" charset="0"/>
                            <a:buNone/>
                            <a:tabLst/>
                            <a:defRPr/>
                          </a:pPr>
                          <a:r>
                            <a:rPr lang="zh-CN" altLang="en-US" sz="2400" b="0" dirty="0">
                              <a:solidFill>
                                <a:schemeClr val="tx1"/>
                              </a:solidFill>
                              <a:latin typeface="Times New Roman" panose="02020603050405020304" pitchFamily="18" charset="0"/>
                              <a:ea typeface="楷体" panose="02010609060101010101" pitchFamily="49" charset="-122"/>
                              <a:cs typeface="Times New Roman" panose="02020603050405020304" pitchFamily="18" charset="0"/>
                            </a:rPr>
                            <a:t>（</a:t>
                          </a:r>
                          <a:r>
                            <a:rPr lang="en-US" altLang="zh-CN" sz="2400" b="0" dirty="0">
                              <a:solidFill>
                                <a:schemeClr val="tx1"/>
                              </a:solidFill>
                              <a:latin typeface="Times New Roman" panose="02020603050405020304" pitchFamily="18" charset="0"/>
                              <a:ea typeface="楷体" panose="02010609060101010101" pitchFamily="49" charset="-122"/>
                              <a:cs typeface="Times New Roman" panose="02020603050405020304" pitchFamily="18" charset="0"/>
                            </a:rPr>
                            <a:t>3</a:t>
                          </a:r>
                          <a:r>
                            <a:rPr lang="zh-CN" altLang="en-US" sz="2400" b="0" dirty="0">
                              <a:solidFill>
                                <a:schemeClr val="tx1"/>
                              </a:solidFill>
                              <a:latin typeface="Times New Roman" panose="02020603050405020304" pitchFamily="18" charset="0"/>
                              <a:ea typeface="楷体" panose="02010609060101010101" pitchFamily="49" charset="-122"/>
                              <a:cs typeface="Times New Roman" panose="02020603050405020304" pitchFamily="18" charset="0"/>
                            </a:rPr>
                            <a:t>）       所有样本乱序</a:t>
                          </a:r>
                          <a:endParaRPr lang="en-US" altLang="zh-CN" sz="2400" b="0" dirty="0">
                            <a:solidFill>
                              <a:schemeClr val="tx1"/>
                            </a:solidFill>
                            <a:latin typeface="Times New Roman" panose="02020603050405020304" pitchFamily="18" charset="0"/>
                            <a:ea typeface="楷体" panose="02010609060101010101" pitchFamily="49" charset="-122"/>
                            <a:cs typeface="Times New Roman" panose="02020603050405020304" pitchFamily="18" charset="0"/>
                          </a:endParaRPr>
                        </a:p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600"/>
                            </a:spcAft>
                            <a:buClrTx/>
                            <a:buSzTx/>
                            <a:buFont typeface="Arial" panose="020B0604020202020204" pitchFamily="34" charset="0"/>
                            <a:buNone/>
                            <a:tabLst/>
                            <a:defRPr/>
                          </a:pPr>
                          <a:r>
                            <a:rPr lang="zh-CN" altLang="en-US" sz="2400" b="0" dirty="0">
                              <a:solidFill>
                                <a:schemeClr val="tx1"/>
                              </a:solidFill>
                              <a:latin typeface="Times New Roman" panose="02020603050405020304" pitchFamily="18" charset="0"/>
                              <a:ea typeface="楷体" panose="02010609060101010101" pitchFamily="49" charset="-122"/>
                              <a:cs typeface="Times New Roman" panose="02020603050405020304" pitchFamily="18" charset="0"/>
                            </a:rPr>
                            <a:t>（</a:t>
                          </a:r>
                          <a:r>
                            <a:rPr lang="en-US" altLang="zh-CN" sz="2400" b="0" dirty="0">
                              <a:solidFill>
                                <a:schemeClr val="tx1"/>
                              </a:solidFill>
                              <a:latin typeface="Times New Roman" panose="02020603050405020304" pitchFamily="18" charset="0"/>
                              <a:ea typeface="楷体" panose="02010609060101010101" pitchFamily="49" charset="-122"/>
                              <a:cs typeface="Times New Roman" panose="02020603050405020304" pitchFamily="18" charset="0"/>
                            </a:rPr>
                            <a:t>4</a:t>
                          </a:r>
                          <a:r>
                            <a:rPr lang="zh-CN" altLang="en-US" sz="2400" b="0" dirty="0">
                              <a:solidFill>
                                <a:schemeClr val="tx1"/>
                              </a:solidFill>
                              <a:latin typeface="Times New Roman" panose="02020603050405020304" pitchFamily="18" charset="0"/>
                              <a:ea typeface="楷体" panose="02010609060101010101" pitchFamily="49" charset="-122"/>
                              <a:cs typeface="Times New Roman" panose="02020603050405020304" pitchFamily="18" charset="0"/>
                            </a:rPr>
                            <a:t>）</a:t>
                          </a:r>
                          <a:r>
                            <a:rPr lang="en-US" altLang="zh-CN" sz="2400" b="0" dirty="0">
                              <a:solidFill>
                                <a:schemeClr val="tx1"/>
                              </a:solidFill>
                              <a:latin typeface="Times New Roman" panose="02020603050405020304" pitchFamily="18" charset="0"/>
                              <a:ea typeface="楷体" panose="02010609060101010101" pitchFamily="49" charset="-122"/>
                              <a:cs typeface="Times New Roman" panose="02020603050405020304" pitchFamily="18" charset="0"/>
                            </a:rPr>
                            <a:t>        </a:t>
                          </a:r>
                          <a:r>
                            <a:rPr lang="en-US" altLang="zh-CN" sz="2400" b="0" i="1" dirty="0" err="1">
                              <a:solidFill>
                                <a:schemeClr val="tx1"/>
                              </a:solidFill>
                              <a:latin typeface="Times New Roman" panose="02020603050405020304" pitchFamily="18" charset="0"/>
                              <a:ea typeface="楷体" panose="02010609060101010101" pitchFamily="49" charset="-122"/>
                              <a:cs typeface="Times New Roman" panose="02020603050405020304" pitchFamily="18" charset="0"/>
                            </a:rPr>
                            <a:t>i</a:t>
                          </a:r>
                          <a:r>
                            <a:rPr lang="en-US" altLang="zh-CN" sz="2400" b="0" i="1" dirty="0">
                              <a:solidFill>
                                <a:schemeClr val="tx1"/>
                              </a:solidFill>
                              <a:latin typeface="Times New Roman" panose="02020603050405020304" pitchFamily="18" charset="0"/>
                              <a:ea typeface="楷体" panose="02010609060101010101" pitchFamily="49" charset="-122"/>
                              <a:cs typeface="Times New Roman" panose="02020603050405020304" pitchFamily="18" charset="0"/>
                            </a:rPr>
                            <a:t> </a:t>
                          </a:r>
                          <a:r>
                            <a:rPr lang="zh-CN" altLang="en-US" sz="2400" b="0" i="0" dirty="0">
                              <a:solidFill>
                                <a:schemeClr val="tx1"/>
                              </a:solidFill>
                              <a:latin typeface="Times New Roman" panose="02020603050405020304" pitchFamily="18" charset="0"/>
                              <a:ea typeface="楷体" panose="02010609060101010101" pitchFamily="49" charset="-122"/>
                              <a:cs typeface="Times New Roman" panose="02020603050405020304" pitchFamily="18" charset="0"/>
                            </a:rPr>
                            <a:t>从</a:t>
                          </a:r>
                          <a:r>
                            <a:rPr lang="en-CA" altLang="zh-CN" sz="2400" b="0" i="0" dirty="0">
                              <a:solidFill>
                                <a:schemeClr val="tx1"/>
                              </a:solidFill>
                              <a:latin typeface="Times New Roman" panose="02020603050405020304" pitchFamily="18" charset="0"/>
                              <a:ea typeface="楷体" panose="02010609060101010101" pitchFamily="49" charset="-122"/>
                              <a:cs typeface="Times New Roman" panose="02020603050405020304" pitchFamily="18" charset="0"/>
                            </a:rPr>
                            <a:t>1</a:t>
                          </a:r>
                          <a:r>
                            <a:rPr lang="zh-CN" altLang="en-US" sz="2400" b="0" i="0" dirty="0">
                              <a:solidFill>
                                <a:schemeClr val="tx1"/>
                              </a:solidFill>
                              <a:latin typeface="Times New Roman" panose="02020603050405020304" pitchFamily="18" charset="0"/>
                              <a:ea typeface="楷体" panose="02010609060101010101" pitchFamily="49" charset="-122"/>
                              <a:cs typeface="Times New Roman" panose="02020603050405020304" pitchFamily="18" charset="0"/>
                            </a:rPr>
                            <a:t>循环到</a:t>
                          </a:r>
                          <a:r>
                            <a:rPr lang="en-CA" altLang="zh-CN" sz="2400" b="0" i="1" dirty="0">
                              <a:solidFill>
                                <a:schemeClr val="tx1"/>
                              </a:solidFill>
                              <a:latin typeface="Times New Roman" panose="02020603050405020304" pitchFamily="18" charset="0"/>
                              <a:ea typeface="楷体" panose="02010609060101010101" pitchFamily="49" charset="-122"/>
                              <a:cs typeface="Times New Roman" panose="02020603050405020304" pitchFamily="18" charset="0"/>
                            </a:rPr>
                            <a:t>n</a:t>
                          </a:r>
                          <a:r>
                            <a:rPr lang="en-US" altLang="zh-CN" sz="2400" b="0" i="0" dirty="0">
                              <a:solidFill>
                                <a:schemeClr val="tx1"/>
                              </a:solidFill>
                              <a:latin typeface="Times New Roman" panose="02020603050405020304" pitchFamily="18" charset="0"/>
                              <a:ea typeface="楷体" panose="02010609060101010101" pitchFamily="49" charset="-122"/>
                              <a:cs typeface="Times New Roman" panose="02020603050405020304" pitchFamily="18" charset="0"/>
                            </a:rPr>
                            <a:t>:</a:t>
                          </a:r>
                          <a:endParaRPr lang="en-US" altLang="zh-CN" sz="2400" b="0" i="1" dirty="0">
                            <a:solidFill>
                              <a:schemeClr val="tx1"/>
                            </a:solidFill>
                            <a:latin typeface="Times New Roman" panose="02020603050405020304" pitchFamily="18" charset="0"/>
                            <a:ea typeface="楷体" panose="02010609060101010101" pitchFamily="49" charset="-122"/>
                            <a:cs typeface="Times New Roman" panose="02020603050405020304" pitchFamily="18" charset="0"/>
                          </a:endParaRPr>
                        </a:p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600"/>
                            </a:spcAft>
                            <a:buClrTx/>
                            <a:buSzTx/>
                            <a:buFont typeface="Arial" panose="020B0604020202020204" pitchFamily="34" charset="0"/>
                            <a:buNone/>
                            <a:tabLst/>
                            <a:defRPr/>
                          </a:pPr>
                          <a:r>
                            <a:rPr lang="zh-CN" altLang="en-US" sz="2400" b="0" i="0" dirty="0">
                              <a:solidFill>
                                <a:schemeClr val="tx1"/>
                              </a:solidFill>
                              <a:latin typeface="Times New Roman" panose="02020603050405020304" pitchFamily="18" charset="0"/>
                              <a:ea typeface="楷体" panose="02010609060101010101" pitchFamily="49" charset="-122"/>
                              <a:cs typeface="Times New Roman" panose="02020603050405020304" pitchFamily="18" charset="0"/>
                            </a:rPr>
                            <a:t>（</a:t>
                          </a:r>
                          <a:r>
                            <a:rPr lang="en-US" altLang="zh-CN" sz="2400" b="0" i="0" dirty="0">
                              <a:solidFill>
                                <a:schemeClr val="tx1"/>
                              </a:solidFill>
                              <a:latin typeface="Times New Roman" panose="02020603050405020304" pitchFamily="18" charset="0"/>
                              <a:ea typeface="楷体" panose="02010609060101010101" pitchFamily="49" charset="-122"/>
                              <a:cs typeface="Times New Roman" panose="02020603050405020304" pitchFamily="18" charset="0"/>
                            </a:rPr>
                            <a:t>5</a:t>
                          </a:r>
                          <a:r>
                            <a:rPr lang="zh-CN" altLang="en-US" sz="2400" b="0" i="0" dirty="0">
                              <a:solidFill>
                                <a:schemeClr val="tx1"/>
                              </a:solidFill>
                              <a:latin typeface="Times New Roman" panose="02020603050405020304" pitchFamily="18" charset="0"/>
                              <a:ea typeface="楷体" panose="02010609060101010101" pitchFamily="49" charset="-122"/>
                              <a:cs typeface="Times New Roman" panose="02020603050405020304" pitchFamily="18" charset="0"/>
                            </a:rPr>
                            <a:t>）        </a:t>
                          </a:r>
                          <a:r>
                            <a:rPr lang="zh-CN" altLang="en-US" sz="2400" b="1" i="1" dirty="0">
                              <a:latin typeface="Times New Roman" panose="02020603050405020304" pitchFamily="18" charset="0"/>
                              <a:ea typeface="Microsoft YaHei" panose="020B0503020204020204" pitchFamily="34" charset="-122"/>
                              <a:cs typeface="Times New Roman" panose="02020603050405020304" pitchFamily="18" charset="0"/>
                            </a:rPr>
                            <a:t>            </a:t>
                          </a:r>
                          <a14:m>
                            <m:oMath xmlns:m="http://schemas.openxmlformats.org/officeDocument/2006/math">
                              <m:r>
                                <a:rPr lang="zh-CN" altLang="en-US" sz="2400" b="1" i="1" dirty="0" smtClean="0">
                                  <a:latin typeface="Cambria Math" panose="02040503050406030204" pitchFamily="18" charset="0"/>
                                  <a:ea typeface="Microsoft YaHei" panose="020B0503020204020204" pitchFamily="34" charset="-122"/>
                                </a:rPr>
                                <m:t>𝝎</m:t>
                              </m:r>
                              <m:r>
                                <a:rPr lang="en-US" altLang="zh-CN" sz="2400" i="1">
                                  <a:latin typeface="Cambria Math" panose="02040503050406030204" pitchFamily="18" charset="0"/>
                                  <a:ea typeface="Microsoft YaHei" panose="020B0503020204020204" pitchFamily="34" charset="-122"/>
                                </a:rPr>
                                <m:t>=</m:t>
                              </m:r>
                              <m:r>
                                <a:rPr lang="zh-CN" altLang="en-US" sz="2400" b="1" i="1" smtClean="0">
                                  <a:latin typeface="Cambria Math" panose="02040503050406030204" pitchFamily="18" charset="0"/>
                                  <a:ea typeface="Microsoft YaHei" panose="020B0503020204020204" pitchFamily="34" charset="-122"/>
                                </a:rPr>
                                <m:t>𝝎</m:t>
                              </m:r>
                              <m:r>
                                <a:rPr lang="en-US" altLang="zh-CN" sz="2400" i="1" smtClean="0">
                                  <a:latin typeface="Cambria Math" panose="02040503050406030204" pitchFamily="18" charset="0"/>
                                  <a:ea typeface="Microsoft YaHei" panose="020B0503020204020204" pitchFamily="34" charset="-122"/>
                                </a:rPr>
                                <m:t>+</m:t>
                              </m:r>
                              <m:r>
                                <a:rPr lang="zh-CN" altLang="en-US" sz="2400" i="1">
                                  <a:latin typeface="Cambria Math" panose="02040503050406030204" pitchFamily="18" charset="0"/>
                                  <a:ea typeface="Microsoft YaHei" panose="020B0503020204020204" pitchFamily="34" charset="-122"/>
                                </a:rPr>
                                <m:t>𝜂</m:t>
                              </m:r>
                              <m:d>
                                <m:dPr>
                                  <m:ctrlPr>
                                    <a:rPr lang="en-US" altLang="zh-CN" sz="2400" i="1">
                                      <a:latin typeface="Cambria Math" panose="02040503050406030204" pitchFamily="18" charset="0"/>
                                      <a:ea typeface="Microsoft YaHei" panose="020B0503020204020204" pitchFamily="34" charset="-122"/>
                                    </a:rPr>
                                  </m:ctrlPr>
                                </m:dPr>
                                <m:e>
                                  <m:sSub>
                                    <m:sSubPr>
                                      <m:ctrlPr>
                                        <a:rPr lang="en-US" altLang="zh-CN" sz="2400" i="1">
                                          <a:latin typeface="Cambria Math" panose="02040503050406030204" pitchFamily="18" charset="0"/>
                                          <a:ea typeface="Microsoft YaHei" panose="020B0503020204020204" pitchFamily="34" charset="-122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altLang="zh-CN" sz="2400" i="1">
                                          <a:latin typeface="Cambria Math" panose="02040503050406030204" pitchFamily="18" charset="0"/>
                                          <a:ea typeface="Microsoft YaHei" panose="020B0503020204020204" pitchFamily="34" charset="-122"/>
                                        </a:rPr>
                                        <m:t>𝑦</m:t>
                                      </m:r>
                                    </m:e>
                                    <m:sub>
                                      <m:r>
                                        <a:rPr lang="en-US" altLang="zh-CN" sz="2400" i="1">
                                          <a:latin typeface="Cambria Math" panose="02040503050406030204" pitchFamily="18" charset="0"/>
                                          <a:ea typeface="Microsoft YaHei" panose="020B0503020204020204" pitchFamily="34" charset="-122"/>
                                        </a:rPr>
                                        <m:t>𝑖</m:t>
                                      </m:r>
                                    </m:sub>
                                  </m:sSub>
                                  <m:r>
                                    <a:rPr lang="en-US" altLang="zh-CN" sz="2400" i="1">
                                      <a:latin typeface="Cambria Math" panose="02040503050406030204" pitchFamily="18" charset="0"/>
                                      <a:ea typeface="Microsoft YaHei" panose="020B0503020204020204" pitchFamily="34" charset="-122"/>
                                    </a:rPr>
                                    <m:t>−</m:t>
                                  </m:r>
                                  <m:sSub>
                                    <m:sSubPr>
                                      <m:ctrlPr>
                                        <a:rPr lang="en-US" altLang="zh-CN" sz="2400" i="1">
                                          <a:latin typeface="Cambria Math" panose="02040503050406030204" pitchFamily="18" charset="0"/>
                                          <a:ea typeface="Microsoft YaHei" panose="020B0503020204020204" pitchFamily="34" charset="-122"/>
                                        </a:rPr>
                                      </m:ctrlPr>
                                    </m:sSubPr>
                                    <m:e>
                                      <m:acc>
                                        <m:accPr>
                                          <m:chr m:val="̂"/>
                                          <m:ctrlPr>
                                            <a:rPr lang="en-US" altLang="zh-CN" sz="2400" i="1">
                                              <a:latin typeface="Cambria Math" panose="02040503050406030204" pitchFamily="18" charset="0"/>
                                              <a:ea typeface="Microsoft YaHei" panose="020B0503020204020204" pitchFamily="34" charset="-122"/>
                                            </a:rPr>
                                          </m:ctrlPr>
                                        </m:accPr>
                                        <m:e>
                                          <m:r>
                                            <a:rPr lang="en-US" altLang="zh-CN" sz="2400" i="1">
                                              <a:latin typeface="Cambria Math" panose="02040503050406030204" pitchFamily="18" charset="0"/>
                                              <a:ea typeface="Microsoft YaHei" panose="020B0503020204020204" pitchFamily="34" charset="-122"/>
                                            </a:rPr>
                                            <m:t>𝑦</m:t>
                                          </m:r>
                                        </m:e>
                                      </m:acc>
                                    </m:e>
                                    <m:sub>
                                      <m:r>
                                        <a:rPr lang="en-US" altLang="zh-CN" sz="2400" i="1">
                                          <a:latin typeface="Cambria Math" panose="02040503050406030204" pitchFamily="18" charset="0"/>
                                          <a:ea typeface="Microsoft YaHei" panose="020B0503020204020204" pitchFamily="34" charset="-122"/>
                                        </a:rPr>
                                        <m:t>𝑖</m:t>
                                      </m:r>
                                    </m:sub>
                                  </m:sSub>
                                </m:e>
                              </m:d>
                              <m:sSub>
                                <m:sSubPr>
                                  <m:ctrlPr>
                                    <a:rPr lang="en-US" altLang="zh-CN" sz="2400" i="1">
                                      <a:latin typeface="Cambria Math" panose="02040503050406030204" pitchFamily="18" charset="0"/>
                                      <a:ea typeface="Microsoft YaHei" panose="020B0503020204020204" pitchFamily="34" charset="-122"/>
                                    </a:rPr>
                                  </m:ctrlPr>
                                </m:sSubPr>
                                <m:e>
                                  <m:r>
                                    <a:rPr lang="en-US" altLang="zh-CN" sz="2400" b="1" i="1">
                                      <a:latin typeface="Cambria Math" panose="02040503050406030204" pitchFamily="18" charset="0"/>
                                      <a:ea typeface="Microsoft YaHei" panose="020B0503020204020204" pitchFamily="34" charset="-122"/>
                                    </a:rPr>
                                    <m:t>𝒙</m:t>
                                  </m:r>
                                </m:e>
                                <m:sub>
                                  <m:r>
                                    <a:rPr lang="en-US" altLang="zh-CN" sz="2400" i="1">
                                      <a:latin typeface="Cambria Math" panose="02040503050406030204" pitchFamily="18" charset="0"/>
                                      <a:ea typeface="Microsoft YaHei" panose="020B0503020204020204" pitchFamily="34" charset="-122"/>
                                    </a:rPr>
                                    <m:t>𝑖</m:t>
                                  </m:r>
                                </m:sub>
                              </m:sSub>
                            </m:oMath>
                          </a14:m>
                          <a:endParaRPr lang="en-US" altLang="zh-CN" sz="2400" dirty="0">
                            <a:latin typeface="Times New Roman" panose="02020603050405020304" pitchFamily="18" charset="0"/>
                            <a:ea typeface="Microsoft YaHei" panose="020B0503020204020204" pitchFamily="34" charset="-122"/>
                            <a:cs typeface="Times New Roman" panose="02020603050405020304" pitchFamily="18" charset="0"/>
                          </a:endParaRPr>
                        </a:p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600"/>
                            </a:spcAft>
                            <a:buClrTx/>
                            <a:buSzTx/>
                            <a:buFont typeface="Arial" panose="020B0604020202020204" pitchFamily="34" charset="0"/>
                            <a:buNone/>
                            <a:tabLst/>
                            <a:defRPr/>
                          </a:pPr>
                          <a:r>
                            <a:rPr lang="zh-CN" altLang="en-US" sz="2400" b="0" i="0" dirty="0">
                              <a:solidFill>
                                <a:schemeClr val="tx1"/>
                              </a:solidFill>
                              <a:latin typeface="Times New Roman" panose="02020603050405020304" pitchFamily="18" charset="0"/>
                              <a:ea typeface="楷体" panose="02010609060101010101" pitchFamily="49" charset="-122"/>
                              <a:cs typeface="Times New Roman" panose="02020603050405020304" pitchFamily="18" charset="0"/>
                            </a:rPr>
                            <a:t>（</a:t>
                          </a:r>
                          <a:r>
                            <a:rPr lang="en-US" altLang="zh-CN" sz="2400" b="0" i="0" dirty="0">
                              <a:solidFill>
                                <a:schemeClr val="tx1"/>
                              </a:solidFill>
                              <a:latin typeface="Times New Roman" panose="02020603050405020304" pitchFamily="18" charset="0"/>
                              <a:ea typeface="楷体" panose="02010609060101010101" pitchFamily="49" charset="-122"/>
                              <a:cs typeface="Times New Roman" panose="02020603050405020304" pitchFamily="18" charset="0"/>
                            </a:rPr>
                            <a:t>6</a:t>
                          </a:r>
                          <a:r>
                            <a:rPr lang="zh-CN" altLang="en-US" sz="2400" b="0" i="0" dirty="0">
                              <a:solidFill>
                                <a:schemeClr val="tx1"/>
                              </a:solidFill>
                              <a:latin typeface="Times New Roman" panose="02020603050405020304" pitchFamily="18" charset="0"/>
                              <a:ea typeface="楷体" panose="02010609060101010101" pitchFamily="49" charset="-122"/>
                              <a:cs typeface="Times New Roman" panose="02020603050405020304" pitchFamily="18" charset="0"/>
                            </a:rPr>
                            <a:t>）</a:t>
                          </a:r>
                          <a:r>
                            <a:rPr lang="zh-CN" altLang="en-US" sz="2400" dirty="0">
                              <a:latin typeface="Times New Roman" panose="02020603050405020304" pitchFamily="18" charset="0"/>
                              <a:ea typeface="Microsoft YaHei" panose="020B0503020204020204" pitchFamily="34" charset="-122"/>
                              <a:cs typeface="Times New Roman" panose="02020603050405020304" pitchFamily="18" charset="0"/>
                            </a:rPr>
                            <a:t>                    </a:t>
                          </a:r>
                          <a14:m>
                            <m:oMath xmlns:m="http://schemas.openxmlformats.org/officeDocument/2006/math">
                              <m:r>
                                <a:rPr lang="en-US" altLang="zh-CN" sz="2400" b="0" i="1" smtClean="0">
                                  <a:latin typeface="Cambria Math" panose="02040503050406030204" pitchFamily="18" charset="0"/>
                                  <a:ea typeface="Microsoft YaHei" panose="020B0503020204020204" pitchFamily="34" charset="-122"/>
                                </a:rPr>
                                <m:t>𝑏</m:t>
                              </m:r>
                              <m:r>
                                <a:rPr lang="en-US" altLang="zh-CN" sz="2400" i="1">
                                  <a:latin typeface="Cambria Math" panose="02040503050406030204" pitchFamily="18" charset="0"/>
                                  <a:ea typeface="Microsoft YaHei" panose="020B0503020204020204" pitchFamily="34" charset="-122"/>
                                </a:rPr>
                                <m:t>=</m:t>
                              </m:r>
                              <m:r>
                                <a:rPr lang="en-US" altLang="zh-CN" sz="2400" b="0" i="1" smtClean="0">
                                  <a:latin typeface="Cambria Math" panose="02040503050406030204" pitchFamily="18" charset="0"/>
                                  <a:ea typeface="Microsoft YaHei" panose="020B0503020204020204" pitchFamily="34" charset="-122"/>
                                </a:rPr>
                                <m:t>𝑏</m:t>
                              </m:r>
                              <m:r>
                                <a:rPr lang="en-US" altLang="zh-CN" sz="2400" i="1">
                                  <a:latin typeface="Cambria Math" panose="02040503050406030204" pitchFamily="18" charset="0"/>
                                  <a:ea typeface="Microsoft YaHei" panose="020B0503020204020204" pitchFamily="34" charset="-122"/>
                                </a:rPr>
                                <m:t>+</m:t>
                              </m:r>
                              <m:r>
                                <a:rPr lang="zh-CN" altLang="en-US" sz="2400" i="1">
                                  <a:latin typeface="Cambria Math" panose="02040503050406030204" pitchFamily="18" charset="0"/>
                                  <a:ea typeface="Microsoft YaHei" panose="020B0503020204020204" pitchFamily="34" charset="-122"/>
                                </a:rPr>
                                <m:t>𝜂</m:t>
                              </m:r>
                              <m:d>
                                <m:dPr>
                                  <m:ctrlPr>
                                    <a:rPr lang="en-US" altLang="zh-CN" sz="2400" i="1">
                                      <a:latin typeface="Cambria Math" panose="02040503050406030204" pitchFamily="18" charset="0"/>
                                      <a:ea typeface="Microsoft YaHei" panose="020B0503020204020204" pitchFamily="34" charset="-122"/>
                                    </a:rPr>
                                  </m:ctrlPr>
                                </m:dPr>
                                <m:e>
                                  <m:sSub>
                                    <m:sSubPr>
                                      <m:ctrlPr>
                                        <a:rPr lang="en-US" altLang="zh-CN" sz="2400" i="1">
                                          <a:latin typeface="Cambria Math" panose="02040503050406030204" pitchFamily="18" charset="0"/>
                                          <a:ea typeface="Microsoft YaHei" panose="020B0503020204020204" pitchFamily="34" charset="-122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altLang="zh-CN" sz="2400" i="1">
                                          <a:latin typeface="Cambria Math" panose="02040503050406030204" pitchFamily="18" charset="0"/>
                                          <a:ea typeface="Microsoft YaHei" panose="020B0503020204020204" pitchFamily="34" charset="-122"/>
                                        </a:rPr>
                                        <m:t>𝑦</m:t>
                                      </m:r>
                                    </m:e>
                                    <m:sub>
                                      <m:r>
                                        <a:rPr lang="en-US" altLang="zh-CN" sz="2400" i="1">
                                          <a:latin typeface="Cambria Math" panose="02040503050406030204" pitchFamily="18" charset="0"/>
                                          <a:ea typeface="Microsoft YaHei" panose="020B0503020204020204" pitchFamily="34" charset="-122"/>
                                        </a:rPr>
                                        <m:t>𝑖</m:t>
                                      </m:r>
                                    </m:sub>
                                  </m:sSub>
                                  <m:r>
                                    <a:rPr lang="en-US" altLang="zh-CN" sz="2400" i="1">
                                      <a:latin typeface="Cambria Math" panose="02040503050406030204" pitchFamily="18" charset="0"/>
                                      <a:ea typeface="Microsoft YaHei" panose="020B0503020204020204" pitchFamily="34" charset="-122"/>
                                    </a:rPr>
                                    <m:t>−</m:t>
                                  </m:r>
                                  <m:sSub>
                                    <m:sSubPr>
                                      <m:ctrlPr>
                                        <a:rPr lang="en-US" altLang="zh-CN" sz="2400" i="1">
                                          <a:latin typeface="Cambria Math" panose="02040503050406030204" pitchFamily="18" charset="0"/>
                                          <a:ea typeface="Microsoft YaHei" panose="020B0503020204020204" pitchFamily="34" charset="-122"/>
                                        </a:rPr>
                                      </m:ctrlPr>
                                    </m:sSubPr>
                                    <m:e>
                                      <m:acc>
                                        <m:accPr>
                                          <m:chr m:val="̂"/>
                                          <m:ctrlPr>
                                            <a:rPr lang="en-US" altLang="zh-CN" sz="2400" i="1">
                                              <a:latin typeface="Cambria Math" panose="02040503050406030204" pitchFamily="18" charset="0"/>
                                              <a:ea typeface="Microsoft YaHei" panose="020B0503020204020204" pitchFamily="34" charset="-122"/>
                                            </a:rPr>
                                          </m:ctrlPr>
                                        </m:accPr>
                                        <m:e>
                                          <m:r>
                                            <a:rPr lang="en-US" altLang="zh-CN" sz="2400" i="1">
                                              <a:latin typeface="Cambria Math" panose="02040503050406030204" pitchFamily="18" charset="0"/>
                                              <a:ea typeface="Microsoft YaHei" panose="020B0503020204020204" pitchFamily="34" charset="-122"/>
                                            </a:rPr>
                                            <m:t>𝑦</m:t>
                                          </m:r>
                                        </m:e>
                                      </m:acc>
                                    </m:e>
                                    <m:sub>
                                      <m:r>
                                        <a:rPr lang="en-US" altLang="zh-CN" sz="2400" i="1">
                                          <a:latin typeface="Cambria Math" panose="02040503050406030204" pitchFamily="18" charset="0"/>
                                          <a:ea typeface="Microsoft YaHei" panose="020B0503020204020204" pitchFamily="34" charset="-122"/>
                                        </a:rPr>
                                        <m:t>𝑖</m:t>
                                      </m:r>
                                    </m:sub>
                                  </m:sSub>
                                </m:e>
                              </m:d>
                            </m:oMath>
                          </a14:m>
                          <a:endParaRPr lang="en-US" altLang="zh-CN" sz="2400" b="0" kern="1200" dirty="0">
                            <a:solidFill>
                              <a:schemeClr val="tx1"/>
                            </a:solidFill>
                            <a:latin typeface="Times New Roman" panose="02020603050405020304" pitchFamily="18" charset="0"/>
                            <a:ea typeface="楷体" panose="02010609060101010101" pitchFamily="49" charset="-122"/>
                            <a:cs typeface="Times New Roman" panose="02020603050405020304" pitchFamily="18" charset="0"/>
                          </a:endParaRPr>
                        </a:p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600"/>
                            </a:spcAft>
                            <a:buClrTx/>
                            <a:buSzTx/>
                            <a:buFont typeface="Arial" panose="020B0604020202020204" pitchFamily="34" charset="0"/>
                            <a:buNone/>
                            <a:tabLst/>
                            <a:defRPr/>
                          </a:pPr>
                          <a:r>
                            <a:rPr lang="zh-CN" altLang="en-US" sz="2400" b="0" kern="1200" dirty="0">
                              <a:solidFill>
                                <a:schemeClr val="tx1"/>
                              </a:solidFill>
                              <a:latin typeface="Times New Roman" panose="02020603050405020304" pitchFamily="18" charset="0"/>
                              <a:ea typeface="楷体" panose="02010609060101010101" pitchFamily="49" charset="-122"/>
                              <a:cs typeface="Times New Roman" panose="02020603050405020304" pitchFamily="18" charset="0"/>
                            </a:rPr>
                            <a:t>（</a:t>
                          </a:r>
                          <a:r>
                            <a:rPr lang="en-US" altLang="zh-CN" sz="2400" b="0" kern="1200" dirty="0">
                              <a:solidFill>
                                <a:schemeClr val="tx1"/>
                              </a:solidFill>
                              <a:latin typeface="Times New Roman" panose="02020603050405020304" pitchFamily="18" charset="0"/>
                              <a:ea typeface="楷体" panose="02010609060101010101" pitchFamily="49" charset="-122"/>
                              <a:cs typeface="Times New Roman" panose="02020603050405020304" pitchFamily="18" charset="0"/>
                            </a:rPr>
                            <a:t>7</a:t>
                          </a:r>
                          <a:r>
                            <a:rPr lang="zh-CN" altLang="en-US" sz="2400" b="0" kern="1200" dirty="0">
                              <a:solidFill>
                                <a:schemeClr val="tx1"/>
                              </a:solidFill>
                              <a:latin typeface="Times New Roman" panose="02020603050405020304" pitchFamily="18" charset="0"/>
                              <a:ea typeface="楷体" panose="02010609060101010101" pitchFamily="49" charset="-122"/>
                              <a:cs typeface="Times New Roman" panose="02020603050405020304" pitchFamily="18" charset="0"/>
                            </a:rPr>
                            <a:t>）返回</a:t>
                          </a:r>
                          <a14:m>
                            <m:oMath xmlns:m="http://schemas.openxmlformats.org/officeDocument/2006/math">
                              <m:r>
                                <a:rPr lang="zh-CN" altLang="en-US" sz="2400" b="1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𝝎</m:t>
                              </m:r>
                            </m:oMath>
                          </a14:m>
                          <a:r>
                            <a:rPr lang="en-US" altLang="zh-CN" sz="2400" b="0" kern="1200" dirty="0">
                              <a:solidFill>
                                <a:schemeClr val="tx1"/>
                              </a:solidFill>
                              <a:latin typeface="Times New Roman" panose="02020603050405020304" pitchFamily="18" charset="0"/>
                              <a:ea typeface="楷体" panose="02010609060101010101" pitchFamily="49" charset="-122"/>
                              <a:cs typeface="Times New Roman" panose="02020603050405020304" pitchFamily="18" charset="0"/>
                            </a:rPr>
                            <a:t>, </a:t>
                          </a:r>
                          <a:r>
                            <a:rPr lang="en-US" altLang="zh-CN" sz="2400" b="0" i="1" kern="1200" dirty="0">
                              <a:solidFill>
                                <a:schemeClr val="tx1"/>
                              </a:solidFill>
                              <a:latin typeface="Times New Roman" panose="02020603050405020304" pitchFamily="18" charset="0"/>
                              <a:ea typeface="楷体" panose="02010609060101010101" pitchFamily="49" charset="-122"/>
                              <a:cs typeface="Times New Roman" panose="02020603050405020304" pitchFamily="18" charset="0"/>
                            </a:rPr>
                            <a:t>b</a:t>
                          </a:r>
                          <a:r>
                            <a:rPr lang="en-US" altLang="zh-CN" sz="2400" b="0" kern="1200" dirty="0">
                              <a:solidFill>
                                <a:schemeClr val="tx1"/>
                              </a:solidFill>
                              <a:latin typeface="Times New Roman" panose="02020603050405020304" pitchFamily="18" charset="0"/>
                              <a:ea typeface="楷体" panose="02010609060101010101" pitchFamily="49" charset="-122"/>
                              <a:cs typeface="Times New Roman" panose="02020603050405020304" pitchFamily="18" charset="0"/>
                            </a:rPr>
                            <a:t>.</a:t>
                          </a:r>
                        </a:p>
                      </a:txBody>
                      <a:tcPr>
                        <a:solidFill>
                          <a:srgbClr val="E6E6E6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2209002028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23" name="表格 22">
                <a:extLst>
                  <a:ext uri="{FF2B5EF4-FFF2-40B4-BE49-F238E27FC236}">
                    <a16:creationId xmlns:a16="http://schemas.microsoft.com/office/drawing/2014/main" id="{4DDE1FF2-7D81-45C4-9680-18135E6FC069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770934393"/>
                  </p:ext>
                </p:extLst>
              </p:nvPr>
            </p:nvGraphicFramePr>
            <p:xfrm>
              <a:off x="611572" y="1772843"/>
              <a:ext cx="10378983" cy="3931920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10378983">
                      <a:extLst>
                        <a:ext uri="{9D8B030D-6E8A-4147-A177-3AD203B41FA5}">
                          <a16:colId xmlns:a16="http://schemas.microsoft.com/office/drawing/2014/main" val="1014799904"/>
                        </a:ext>
                      </a:extLst>
                    </a:gridCol>
                  </a:tblGrid>
                  <a:tr h="82296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3"/>
                          <a:stretch>
                            <a:fillRect l="-59" t="-7407" r="-294" b="-396296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3706239670"/>
                      </a:ext>
                    </a:extLst>
                  </a:tr>
                  <a:tr h="310896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3"/>
                          <a:stretch>
                            <a:fillRect l="-59" t="-28376" r="-294" b="-4697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2209002028"/>
                      </a:ext>
                    </a:extLst>
                  </a:tr>
                </a:tbl>
              </a:graphicData>
            </a:graphic>
          </p:graphicFrame>
        </mc:Fallback>
      </mc:AlternateContent>
      <p:sp>
        <p:nvSpPr>
          <p:cNvPr id="2" name="文本框 1">
            <a:extLst>
              <a:ext uri="{FF2B5EF4-FFF2-40B4-BE49-F238E27FC236}">
                <a16:creationId xmlns:a16="http://schemas.microsoft.com/office/drawing/2014/main" id="{2811E219-7FA0-42DF-AB37-1F3F2A89E40A}"/>
              </a:ext>
            </a:extLst>
          </p:cNvPr>
          <p:cNvSpPr txBox="1"/>
          <p:nvPr/>
        </p:nvSpPr>
        <p:spPr>
          <a:xfrm>
            <a:off x="611572" y="1098986"/>
            <a:ext cx="264687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感知机训练伪代码</a:t>
            </a: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2092D5CD-1C41-41E1-97BC-414F9BB807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vert="horz" lIns="91440" tIns="45720" rIns="91440" bIns="45720" rtlCol="0" anchor="ctr"/>
          <a:lstStyle/>
          <a:p>
            <a:fld id="{480129B1-A262-48CD-B261-35550DC5F028}" type="slidenum">
              <a:rPr lang="en-US" sz="2400" smtClean="0"/>
              <a:pPr/>
              <a:t>16</a:t>
            </a:fld>
            <a:endParaRPr lang="en-US" sz="2400" dirty="0"/>
          </a:p>
        </p:txBody>
      </p:sp>
      <p:cxnSp>
        <p:nvCxnSpPr>
          <p:cNvPr id="6" name="直接连接符 5">
            <a:extLst>
              <a:ext uri="{FF2B5EF4-FFF2-40B4-BE49-F238E27FC236}">
                <a16:creationId xmlns:a16="http://schemas.microsoft.com/office/drawing/2014/main" id="{4BA6F4F7-3BE9-4239-9DC7-A94FF11D4F8C}"/>
              </a:ext>
            </a:extLst>
          </p:cNvPr>
          <p:cNvCxnSpPr>
            <a:cxnSpLocks/>
          </p:cNvCxnSpPr>
          <p:nvPr/>
        </p:nvCxnSpPr>
        <p:spPr>
          <a:xfrm>
            <a:off x="0" y="695771"/>
            <a:ext cx="12192000" cy="0"/>
          </a:xfrm>
          <a:prstGeom prst="line">
            <a:avLst/>
          </a:prstGeom>
          <a:ln w="50800">
            <a:gradFill flip="none" rotWithShape="1">
              <a:gsLst>
                <a:gs pos="0">
                  <a:srgbClr val="0000FF"/>
                </a:gs>
                <a:gs pos="100000">
                  <a:srgbClr val="A5D0FF"/>
                </a:gs>
              </a:gsLst>
              <a:lin ang="0" scaled="0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文本框 6">
            <a:extLst>
              <a:ext uri="{FF2B5EF4-FFF2-40B4-BE49-F238E27FC236}">
                <a16:creationId xmlns:a16="http://schemas.microsoft.com/office/drawing/2014/main" id="{1B0DE52F-3D6E-4EAB-960C-6046CAE07792}"/>
              </a:ext>
            </a:extLst>
          </p:cNvPr>
          <p:cNvSpPr txBox="1"/>
          <p:nvPr/>
        </p:nvSpPr>
        <p:spPr>
          <a:xfrm>
            <a:off x="359911" y="65112"/>
            <a:ext cx="761358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altLang="zh-CN" sz="3200" b="1" dirty="0">
                <a:solidFill>
                  <a:srgbClr val="0A05D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4</a:t>
            </a:r>
            <a:r>
              <a:rPr lang="en-US" altLang="zh-CN" sz="3200" b="1" dirty="0">
                <a:solidFill>
                  <a:srgbClr val="0A05D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. </a:t>
            </a:r>
            <a:r>
              <a:rPr lang="zh-CN" altLang="en-US" sz="3200" b="1" dirty="0">
                <a:solidFill>
                  <a:srgbClr val="0A05D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感知机训练与测试伪代码</a:t>
            </a:r>
            <a:endParaRPr lang="en-US" altLang="zh-CN" sz="3200" b="1" dirty="0">
              <a:solidFill>
                <a:srgbClr val="0A05D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85369878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23" name="表格 22">
                <a:extLst>
                  <a:ext uri="{FF2B5EF4-FFF2-40B4-BE49-F238E27FC236}">
                    <a16:creationId xmlns:a16="http://schemas.microsoft.com/office/drawing/2014/main" id="{4DDE1FF2-7D81-45C4-9680-18135E6FC069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669305945"/>
                  </p:ext>
                </p:extLst>
              </p:nvPr>
            </p:nvGraphicFramePr>
            <p:xfrm>
              <a:off x="611572" y="1772843"/>
              <a:ext cx="10378983" cy="2164080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10378983">
                      <a:extLst>
                        <a:ext uri="{9D8B030D-6E8A-4147-A177-3AD203B41FA5}">
                          <a16:colId xmlns:a16="http://schemas.microsoft.com/office/drawing/2014/main" val="1014799904"/>
                        </a:ext>
                      </a:extLst>
                    </a:gridCol>
                  </a:tblGrid>
                  <a:tr h="335904"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zh-CN" altLang="en-US" sz="2400" b="1" dirty="0">
                              <a:solidFill>
                                <a:schemeClr val="tx1"/>
                              </a:solidFill>
                              <a:latin typeface="Times New Roman" panose="02020603050405020304" pitchFamily="18" charset="0"/>
                              <a:ea typeface="楷体" panose="02010609060101010101" pitchFamily="49" charset="-122"/>
                              <a:cs typeface="Times New Roman" panose="02020603050405020304" pitchFamily="18" charset="0"/>
                            </a:rPr>
                            <a:t>输入</a:t>
                          </a:r>
                          <a:r>
                            <a:rPr lang="en-US" altLang="zh-CN" sz="2400" b="0">
                              <a:solidFill>
                                <a:schemeClr val="tx1"/>
                              </a:solidFill>
                              <a:latin typeface="Times New Roman" panose="02020603050405020304" pitchFamily="18" charset="0"/>
                              <a:ea typeface="楷体" panose="02010609060101010101" pitchFamily="49" charset="-122"/>
                              <a:cs typeface="Times New Roman" panose="02020603050405020304" pitchFamily="18" charset="0"/>
                            </a:rPr>
                            <a:t>:</a:t>
                          </a:r>
                          <a:r>
                            <a:rPr lang="en-US" altLang="zh-CN" sz="2400" b="1">
                              <a:solidFill>
                                <a:schemeClr val="tx1"/>
                              </a:solidFill>
                              <a:latin typeface="Times New Roman" panose="02020603050405020304" pitchFamily="18" charset="0"/>
                              <a:ea typeface="楷体" panose="02010609060101010101" pitchFamily="49" charset="-122"/>
                              <a:cs typeface="Times New Roman" panose="02020603050405020304" pitchFamily="18" charset="0"/>
                            </a:rPr>
                            <a:t> </a:t>
                          </a:r>
                          <a:r>
                            <a:rPr lang="zh-CN" altLang="en-US" sz="2400" b="0" i="0">
                              <a:solidFill>
                                <a:schemeClr val="tx1"/>
                              </a:solidFill>
                              <a:latin typeface="Times New Roman" panose="02020603050405020304" pitchFamily="18" charset="0"/>
                              <a:ea typeface="楷体" panose="02010609060101010101" pitchFamily="49" charset="-122"/>
                              <a:cs typeface="Times New Roman" panose="02020603050405020304" pitchFamily="18" charset="0"/>
                            </a:rPr>
                            <a:t>样本特征向量</a:t>
                          </a:r>
                          <a14:m>
                            <m:oMath xmlns:m="http://schemas.openxmlformats.org/officeDocument/2006/math">
                              <m:r>
                                <a:rPr lang="en-CA" altLang="zh-CN" sz="2400" b="1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𝒙</m:t>
                              </m:r>
                            </m:oMath>
                          </a14:m>
                          <a:r>
                            <a:rPr lang="en-US" altLang="zh-CN" sz="2400" b="0" dirty="0">
                              <a:solidFill>
                                <a:schemeClr val="tx1"/>
                              </a:solidFill>
                              <a:latin typeface="Times New Roman" panose="02020603050405020304" pitchFamily="18" charset="0"/>
                              <a:ea typeface="楷体" panose="02010609060101010101" pitchFamily="49" charset="-122"/>
                              <a:cs typeface="Times New Roman" panose="02020603050405020304" pitchFamily="18" charset="0"/>
                            </a:rPr>
                            <a:t>, </a:t>
                          </a:r>
                          <a:r>
                            <a:rPr lang="zh-CN" altLang="en-US" sz="2400" b="0" dirty="0">
                              <a:solidFill>
                                <a:schemeClr val="tx1"/>
                              </a:solidFill>
                              <a:latin typeface="Times New Roman" panose="02020603050405020304" pitchFamily="18" charset="0"/>
                              <a:ea typeface="楷体" panose="02010609060101010101" pitchFamily="49" charset="-122"/>
                              <a:cs typeface="Times New Roman" panose="02020603050405020304" pitchFamily="18" charset="0"/>
                            </a:rPr>
                            <a:t>模型参数</a:t>
                          </a:r>
                          <a14:m>
                            <m:oMath xmlns:m="http://schemas.openxmlformats.org/officeDocument/2006/math">
                              <m:r>
                                <a:rPr lang="zh-CN" altLang="en-US" sz="2400" b="1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𝝎</m:t>
                              </m:r>
                              <m:r>
                                <m:rPr>
                                  <m:nor/>
                                </m:rPr>
                                <a:rPr lang="en-US" altLang="zh-CN" sz="2400" b="0" baseline="0" dirty="0">
                                  <a:solidFill>
                                    <a:schemeClr val="tx1"/>
                                  </a:solidFill>
                                  <a:latin typeface="Times New Roman" panose="02020603050405020304" pitchFamily="18" charset="0"/>
                                  <a:ea typeface="楷体" panose="02010609060101010101" pitchFamily="49" charset="-122"/>
                                  <a:cs typeface="Times New Roman" panose="02020603050405020304" pitchFamily="18" charset="0"/>
                                </a:rPr>
                                <m:t>, </m:t>
                              </m:r>
                              <m:r>
                                <a:rPr lang="en-US" altLang="zh-CN" sz="2400" b="0" i="1" baseline="0" dirty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楷体" panose="02010609060101010101" pitchFamily="49" charset="-122"/>
                                </a:rPr>
                                <m:t>𝑏</m:t>
                              </m:r>
                            </m:oMath>
                          </a14:m>
                          <a:r>
                            <a:rPr lang="en-CA" sz="2400" b="0">
                              <a:solidFill>
                                <a:schemeClr val="tx1"/>
                              </a:solidFill>
                              <a:latin typeface="Times New Roman" panose="02020603050405020304" pitchFamily="18" charset="0"/>
                              <a:ea typeface="楷体" panose="02010609060101010101" pitchFamily="49" charset="-122"/>
                              <a:cs typeface="Times New Roman" panose="02020603050405020304" pitchFamily="18" charset="0"/>
                            </a:rPr>
                            <a:t>. </a:t>
                          </a:r>
                          <a:endParaRPr lang="en-CA" sz="2400" b="0" dirty="0">
                            <a:solidFill>
                              <a:schemeClr val="tx1"/>
                            </a:solidFill>
                            <a:latin typeface="Times New Roman" panose="02020603050405020304" pitchFamily="18" charset="0"/>
                            <a:ea typeface="楷体" panose="02010609060101010101" pitchFamily="49" charset="-122"/>
                            <a:cs typeface="Times New Roman" panose="02020603050405020304" pitchFamily="18" charset="0"/>
                          </a:endParaRPr>
                        </a:p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60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zh-CN" altLang="en-US" sz="2400" b="1">
                              <a:solidFill>
                                <a:schemeClr val="tx1"/>
                              </a:solidFill>
                              <a:latin typeface="Times New Roman" panose="02020603050405020304" pitchFamily="18" charset="0"/>
                              <a:ea typeface="楷体" panose="02010609060101010101" pitchFamily="49" charset="-122"/>
                              <a:cs typeface="Times New Roman" panose="02020603050405020304" pitchFamily="18" charset="0"/>
                            </a:rPr>
                            <a:t>输出</a:t>
                          </a:r>
                          <a:r>
                            <a:rPr lang="en-US" altLang="zh-CN" sz="2400" b="0">
                              <a:solidFill>
                                <a:schemeClr val="tx1"/>
                              </a:solidFill>
                              <a:latin typeface="Times New Roman" panose="02020603050405020304" pitchFamily="18" charset="0"/>
                              <a:ea typeface="楷体" panose="02010609060101010101" pitchFamily="49" charset="-122"/>
                              <a:cs typeface="Times New Roman" panose="02020603050405020304" pitchFamily="18" charset="0"/>
                            </a:rPr>
                            <a:t>: </a:t>
                          </a:r>
                          <a:r>
                            <a:rPr lang="zh-CN" altLang="en-US" sz="2400" b="0">
                              <a:solidFill>
                                <a:schemeClr val="tx1"/>
                              </a:solidFill>
                              <a:latin typeface="Times New Roman" panose="02020603050405020304" pitchFamily="18" charset="0"/>
                              <a:ea typeface="楷体" panose="02010609060101010101" pitchFamily="49" charset="-122"/>
                              <a:cs typeface="Times New Roman" panose="02020603050405020304" pitchFamily="18" charset="0"/>
                            </a:rPr>
                            <a:t>预测标签</a:t>
                          </a:r>
                          <a14:m>
                            <m:oMath xmlns:m="http://schemas.openxmlformats.org/officeDocument/2006/math">
                              <m:sSub>
                                <m:sSubPr>
                                  <m:ctrlPr>
                                    <a:rPr lang="en-US" altLang="zh-CN" sz="240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Microsoft YaHei" panose="020B0503020204020204" pitchFamily="34" charset="-122"/>
                                    </a:rPr>
                                  </m:ctrlPr>
                                </m:sSubPr>
                                <m:e>
                                  <m:acc>
                                    <m:accPr>
                                      <m:chr m:val="̂"/>
                                      <m:ctrlPr>
                                        <a:rPr lang="en-US" altLang="zh-CN" sz="2400" i="1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  <a:ea typeface="Microsoft YaHei" panose="020B0503020204020204" pitchFamily="34" charset="-122"/>
                                        </a:rPr>
                                      </m:ctrlPr>
                                    </m:accPr>
                                    <m:e>
                                      <m:r>
                                        <a:rPr lang="en-US" altLang="zh-CN" sz="2400" i="1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  <a:ea typeface="Microsoft YaHei" panose="020B0503020204020204" pitchFamily="34" charset="-122"/>
                                        </a:rPr>
                                        <m:t>𝑦</m:t>
                                      </m:r>
                                    </m:e>
                                  </m:acc>
                                </m:e>
                                <m:sub/>
                              </m:sSub>
                            </m:oMath>
                          </a14:m>
                          <a:r>
                            <a:rPr lang="en-US" altLang="zh-CN" sz="2400" b="0" baseline="0">
                              <a:solidFill>
                                <a:schemeClr val="tx1"/>
                              </a:solidFill>
                              <a:latin typeface="Times New Roman" panose="02020603050405020304" pitchFamily="18" charset="0"/>
                              <a:ea typeface="楷体" panose="02010609060101010101" pitchFamily="49" charset="-122"/>
                              <a:cs typeface="Times New Roman" panose="02020603050405020304" pitchFamily="18" charset="0"/>
                            </a:rPr>
                            <a:t>.</a:t>
                          </a:r>
                          <a:endParaRPr lang="zh-CN" altLang="en-US" sz="2400" b="0" dirty="0">
                            <a:solidFill>
                              <a:schemeClr val="tx1"/>
                            </a:solidFill>
                            <a:latin typeface="Times New Roman" panose="02020603050405020304" pitchFamily="18" charset="0"/>
                            <a:ea typeface="楷体" panose="02010609060101010101" pitchFamily="49" charset="-122"/>
                            <a:cs typeface="Times New Roman" panose="02020603050405020304" pitchFamily="18" charset="0"/>
                          </a:endParaRPr>
                        </a:p>
                      </a:txBody>
                      <a:tcPr>
                        <a:solidFill>
                          <a:srgbClr val="E6E6E6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3706239670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600"/>
                            </a:spcAft>
                            <a:buClrTx/>
                            <a:buSzTx/>
                            <a:buFont typeface="Arial" panose="020B0604020202020204" pitchFamily="34" charset="0"/>
                            <a:buNone/>
                            <a:tabLst/>
                            <a:defRPr/>
                          </a:pPr>
                          <a:r>
                            <a:rPr lang="zh-CN" altLang="en-US" sz="2400" b="0" dirty="0">
                              <a:solidFill>
                                <a:schemeClr val="tx1"/>
                              </a:solidFill>
                              <a:latin typeface="Times New Roman" panose="02020603050405020304" pitchFamily="18" charset="0"/>
                              <a:ea typeface="楷体" panose="02010609060101010101" pitchFamily="49" charset="-122"/>
                              <a:cs typeface="Times New Roman" panose="02020603050405020304" pitchFamily="18" charset="0"/>
                            </a:rPr>
                            <a:t>（</a:t>
                          </a:r>
                          <a:r>
                            <a:rPr lang="en-US" altLang="zh-CN" sz="2400" b="0" dirty="0">
                              <a:solidFill>
                                <a:schemeClr val="tx1"/>
                              </a:solidFill>
                              <a:latin typeface="Times New Roman" panose="02020603050405020304" pitchFamily="18" charset="0"/>
                              <a:ea typeface="楷体" panose="02010609060101010101" pitchFamily="49" charset="-122"/>
                              <a:cs typeface="Times New Roman" panose="02020603050405020304" pitchFamily="18" charset="0"/>
                            </a:rPr>
                            <a:t>1</a:t>
                          </a:r>
                          <a:r>
                            <a:rPr lang="zh-CN" altLang="en-US" sz="2400" b="0" dirty="0">
                              <a:solidFill>
                                <a:schemeClr val="tx1"/>
                              </a:solidFill>
                              <a:latin typeface="Times New Roman" panose="02020603050405020304" pitchFamily="18" charset="0"/>
                              <a:ea typeface="楷体" panose="02010609060101010101" pitchFamily="49" charset="-122"/>
                              <a:cs typeface="Times New Roman" panose="02020603050405020304" pitchFamily="18" charset="0"/>
                            </a:rPr>
                            <a:t>）计算</a:t>
                          </a:r>
                          <a14:m>
                            <m:oMath xmlns:m="http://schemas.openxmlformats.org/officeDocument/2006/math">
                              <m:sSup>
                                <m:sSupPr>
                                  <m:ctrlPr>
                                    <a:rPr lang="en-US" altLang="zh-CN" sz="240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altLang="zh-CN" sz="2400" b="0" i="1" smtClean="0">
                                      <a:latin typeface="Cambria Math" panose="02040503050406030204" pitchFamily="18" charset="0"/>
                                    </a:rPr>
                                    <m:t>𝑧</m:t>
                                  </m:r>
                                  <m:r>
                                    <a:rPr lang="en-US" altLang="zh-CN" sz="2400" b="1" i="1" smtClean="0">
                                      <a:latin typeface="Cambria Math" panose="02040503050406030204" pitchFamily="18" charset="0"/>
                                    </a:rPr>
                                    <m:t>=</m:t>
                                  </m:r>
                                  <m:r>
                                    <a:rPr lang="zh-CN" altLang="en-US" sz="2400" b="1" i="1">
                                      <a:latin typeface="Cambria Math" panose="02040503050406030204" pitchFamily="18" charset="0"/>
                                    </a:rPr>
                                    <m:t>𝝎</m:t>
                                  </m:r>
                                </m:e>
                                <m:sup>
                                  <m:r>
                                    <a:rPr lang="en-US" altLang="zh-CN" sz="2400" i="1">
                                      <a:latin typeface="Cambria Math" panose="02040503050406030204" pitchFamily="18" charset="0"/>
                                    </a:rPr>
                                    <m:t>𝑇</m:t>
                                  </m:r>
                                </m:sup>
                              </m:sSup>
                              <m:r>
                                <a:rPr lang="en-US" altLang="zh-CN" sz="2400" b="1" i="1">
                                  <a:latin typeface="Cambria Math" panose="02040503050406030204" pitchFamily="18" charset="0"/>
                                </a:rPr>
                                <m:t>𝒙</m:t>
                              </m:r>
                              <m:r>
                                <a:rPr lang="en-US" altLang="zh-CN" sz="2400" i="1"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r>
                                <a:rPr lang="en-US" altLang="zh-CN" sz="2400" i="1">
                                  <a:latin typeface="Cambria Math" panose="02040503050406030204" pitchFamily="18" charset="0"/>
                                </a:rPr>
                                <m:t>𝑏</m:t>
                              </m:r>
                            </m:oMath>
                          </a14:m>
                          <a:endParaRPr lang="en-CA" altLang="zh-CN" sz="2400" b="0" dirty="0">
                            <a:solidFill>
                              <a:schemeClr val="tx1"/>
                            </a:solidFill>
                            <a:latin typeface="Times New Roman" panose="02020603050405020304" pitchFamily="18" charset="0"/>
                            <a:ea typeface="楷体" panose="02010609060101010101" pitchFamily="49" charset="-122"/>
                            <a:cs typeface="Times New Roman" panose="02020603050405020304" pitchFamily="18" charset="0"/>
                          </a:endParaRPr>
                        </a:p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600"/>
                            </a:spcAft>
                            <a:buClrTx/>
                            <a:buSzTx/>
                            <a:buFont typeface="Arial" panose="020B0604020202020204" pitchFamily="34" charset="0"/>
                            <a:buNone/>
                            <a:tabLst/>
                            <a:defRPr/>
                          </a:pPr>
                          <a:r>
                            <a:rPr lang="zh-CN" altLang="en-US" sz="2400" b="0" dirty="0">
                              <a:solidFill>
                                <a:schemeClr val="tx1"/>
                              </a:solidFill>
                              <a:latin typeface="Times New Roman" panose="02020603050405020304" pitchFamily="18" charset="0"/>
                              <a:ea typeface="楷体" panose="02010609060101010101" pitchFamily="49" charset="-122"/>
                              <a:cs typeface="Times New Roman" panose="02020603050405020304" pitchFamily="18" charset="0"/>
                            </a:rPr>
                            <a:t>（</a:t>
                          </a:r>
                          <a:r>
                            <a:rPr lang="en-US" altLang="zh-CN" sz="2400" b="0" dirty="0">
                              <a:solidFill>
                                <a:schemeClr val="tx1"/>
                              </a:solidFill>
                              <a:latin typeface="Times New Roman" panose="02020603050405020304" pitchFamily="18" charset="0"/>
                              <a:ea typeface="楷体" panose="02010609060101010101" pitchFamily="49" charset="-122"/>
                              <a:cs typeface="Times New Roman" panose="02020603050405020304" pitchFamily="18" charset="0"/>
                            </a:rPr>
                            <a:t>2</a:t>
                          </a:r>
                          <a:r>
                            <a:rPr lang="zh-CN" altLang="en-US" sz="2400" b="0" dirty="0">
                              <a:solidFill>
                                <a:schemeClr val="tx1"/>
                              </a:solidFill>
                              <a:latin typeface="Times New Roman" panose="02020603050405020304" pitchFamily="18" charset="0"/>
                              <a:ea typeface="楷体" panose="02010609060101010101" pitchFamily="49" charset="-122"/>
                              <a:cs typeface="Times New Roman" panose="02020603050405020304" pitchFamily="18" charset="0"/>
                            </a:rPr>
                            <a:t>）</a:t>
                          </a:r>
                          <a14:m>
                            <m:oMath xmlns:m="http://schemas.openxmlformats.org/officeDocument/2006/math">
                              <m:acc>
                                <m:accPr>
                                  <m:chr m:val="̂"/>
                                  <m:ctrlPr>
                                    <a:rPr lang="en-US" altLang="zh-CN" sz="240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Microsoft YaHei" panose="020B0503020204020204" pitchFamily="34" charset="-122"/>
                                    </a:rPr>
                                  </m:ctrlPr>
                                </m:accPr>
                                <m:e>
                                  <m:r>
                                    <a:rPr lang="en-US" altLang="zh-CN" sz="2400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Microsoft YaHei" panose="020B0503020204020204" pitchFamily="34" charset="-122"/>
                                    </a:rPr>
                                    <m:t>𝑦</m:t>
                                  </m:r>
                                </m:e>
                              </m:acc>
                              <m:r>
                                <a:rPr lang="en-CA" altLang="zh-CN" sz="24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Microsoft YaHei" panose="020B0503020204020204" pitchFamily="34" charset="-122"/>
                                </a:rPr>
                                <m:t>=</m:t>
                              </m:r>
                              <m:r>
                                <m:rPr>
                                  <m:sty m:val="p"/>
                                </m:rPr>
                                <a:rPr lang="en-CA" altLang="zh-CN" sz="2400" b="0" i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Microsoft YaHei" panose="020B0503020204020204" pitchFamily="34" charset="-122"/>
                                </a:rPr>
                                <m:t>sgn</m:t>
                              </m:r>
                              <m:r>
                                <a:rPr lang="en-CA" altLang="zh-CN" sz="2400" b="0" i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Microsoft YaHei" panose="020B0503020204020204" pitchFamily="34" charset="-122"/>
                                </a:rPr>
                                <m:t>(</m:t>
                              </m:r>
                              <m:r>
                                <a:rPr lang="en-CA" altLang="zh-CN" sz="24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Microsoft YaHei" panose="020B0503020204020204" pitchFamily="34" charset="-122"/>
                                </a:rPr>
                                <m:t>𝑧</m:t>
                              </m:r>
                              <m:r>
                                <a:rPr lang="en-CA" altLang="zh-CN" sz="2400" b="0" i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Microsoft YaHei" panose="020B0503020204020204" pitchFamily="34" charset="-122"/>
                                </a:rPr>
                                <m:t>)</m:t>
                              </m:r>
                            </m:oMath>
                          </a14:m>
                          <a:endParaRPr lang="en-US" altLang="zh-CN" sz="2400" b="0" i="0" dirty="0">
                            <a:solidFill>
                              <a:schemeClr val="tx1"/>
                            </a:solidFill>
                            <a:latin typeface="Times New Roman" panose="02020603050405020304" pitchFamily="18" charset="0"/>
                            <a:ea typeface="楷体" panose="02010609060101010101" pitchFamily="49" charset="-122"/>
                            <a:cs typeface="Times New Roman" panose="02020603050405020304" pitchFamily="18" charset="0"/>
                          </a:endParaRPr>
                        </a:p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600"/>
                            </a:spcAft>
                            <a:buClrTx/>
                            <a:buSzTx/>
                            <a:buFont typeface="Arial" panose="020B0604020202020204" pitchFamily="34" charset="0"/>
                            <a:buNone/>
                            <a:tabLst/>
                            <a:defRPr/>
                          </a:pPr>
                          <a:r>
                            <a:rPr lang="zh-CN" altLang="en-US" sz="2400" b="0" kern="1200" dirty="0">
                              <a:solidFill>
                                <a:schemeClr val="tx1"/>
                              </a:solidFill>
                              <a:latin typeface="Times New Roman" panose="02020603050405020304" pitchFamily="18" charset="0"/>
                              <a:ea typeface="楷体" panose="02010609060101010101" pitchFamily="49" charset="-122"/>
                              <a:cs typeface="Times New Roman" panose="02020603050405020304" pitchFamily="18" charset="0"/>
                            </a:rPr>
                            <a:t>（</a:t>
                          </a:r>
                          <a:r>
                            <a:rPr lang="en-US" altLang="zh-CN" sz="2400" b="0" kern="1200" dirty="0">
                              <a:solidFill>
                                <a:schemeClr val="tx1"/>
                              </a:solidFill>
                              <a:latin typeface="Times New Roman" panose="02020603050405020304" pitchFamily="18" charset="0"/>
                              <a:ea typeface="楷体" panose="02010609060101010101" pitchFamily="49" charset="-122"/>
                              <a:cs typeface="Times New Roman" panose="02020603050405020304" pitchFamily="18" charset="0"/>
                            </a:rPr>
                            <a:t>3</a:t>
                          </a:r>
                          <a:r>
                            <a:rPr lang="zh-CN" altLang="en-US" sz="2400" b="0" kern="1200" dirty="0">
                              <a:solidFill>
                                <a:schemeClr val="tx1"/>
                              </a:solidFill>
                              <a:latin typeface="Times New Roman" panose="02020603050405020304" pitchFamily="18" charset="0"/>
                              <a:ea typeface="楷体" panose="02010609060101010101" pitchFamily="49" charset="-122"/>
                              <a:cs typeface="Times New Roman" panose="02020603050405020304" pitchFamily="18" charset="0"/>
                            </a:rPr>
                            <a:t>）返回</a:t>
                          </a:r>
                          <a14:m>
                            <m:oMath xmlns:m="http://schemas.openxmlformats.org/officeDocument/2006/math">
                              <m:acc>
                                <m:accPr>
                                  <m:chr m:val="̂"/>
                                  <m:ctrlPr>
                                    <a:rPr lang="en-US" altLang="zh-CN" sz="240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Microsoft YaHei" panose="020B0503020204020204" pitchFamily="34" charset="-122"/>
                                    </a:rPr>
                                  </m:ctrlPr>
                                </m:accPr>
                                <m:e>
                                  <m:r>
                                    <a:rPr lang="en-US" altLang="zh-CN" sz="2400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Microsoft YaHei" panose="020B0503020204020204" pitchFamily="34" charset="-122"/>
                                    </a:rPr>
                                    <m:t>𝑦</m:t>
                                  </m:r>
                                </m:e>
                              </m:acc>
                            </m:oMath>
                          </a14:m>
                          <a:r>
                            <a:rPr lang="en-US" altLang="zh-CN" sz="2400" b="0" kern="1200" dirty="0">
                              <a:solidFill>
                                <a:schemeClr val="tx1"/>
                              </a:solidFill>
                              <a:latin typeface="Times New Roman" panose="02020603050405020304" pitchFamily="18" charset="0"/>
                              <a:ea typeface="楷体" panose="02010609060101010101" pitchFamily="49" charset="-122"/>
                              <a:cs typeface="Times New Roman" panose="02020603050405020304" pitchFamily="18" charset="0"/>
                            </a:rPr>
                            <a:t>.</a:t>
                          </a:r>
                        </a:p>
                      </a:txBody>
                      <a:tcPr>
                        <a:solidFill>
                          <a:srgbClr val="E6E6E6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2209002028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23" name="表格 22">
                <a:extLst>
                  <a:ext uri="{FF2B5EF4-FFF2-40B4-BE49-F238E27FC236}">
                    <a16:creationId xmlns:a16="http://schemas.microsoft.com/office/drawing/2014/main" id="{4DDE1FF2-7D81-45C4-9680-18135E6FC069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669305945"/>
                  </p:ext>
                </p:extLst>
              </p:nvPr>
            </p:nvGraphicFramePr>
            <p:xfrm>
              <a:off x="611572" y="1772843"/>
              <a:ext cx="10378983" cy="2164080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10378983">
                      <a:extLst>
                        <a:ext uri="{9D8B030D-6E8A-4147-A177-3AD203B41FA5}">
                          <a16:colId xmlns:a16="http://schemas.microsoft.com/office/drawing/2014/main" val="1014799904"/>
                        </a:ext>
                      </a:extLst>
                    </a:gridCol>
                  </a:tblGrid>
                  <a:tr h="82296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3"/>
                          <a:stretch>
                            <a:fillRect l="-59" t="-7407" r="-294" b="-181481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3706239670"/>
                      </a:ext>
                    </a:extLst>
                  </a:tr>
                  <a:tr h="134112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3"/>
                          <a:stretch>
                            <a:fillRect l="-59" t="-65611" r="-294" b="-10860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2209002028"/>
                      </a:ext>
                    </a:extLst>
                  </a:tr>
                </a:tbl>
              </a:graphicData>
            </a:graphic>
          </p:graphicFrame>
        </mc:Fallback>
      </mc:AlternateContent>
      <p:sp>
        <p:nvSpPr>
          <p:cNvPr id="2" name="文本框 1">
            <a:extLst>
              <a:ext uri="{FF2B5EF4-FFF2-40B4-BE49-F238E27FC236}">
                <a16:creationId xmlns:a16="http://schemas.microsoft.com/office/drawing/2014/main" id="{2811E219-7FA0-42DF-AB37-1F3F2A89E40A}"/>
              </a:ext>
            </a:extLst>
          </p:cNvPr>
          <p:cNvSpPr txBox="1"/>
          <p:nvPr/>
        </p:nvSpPr>
        <p:spPr>
          <a:xfrm>
            <a:off x="611572" y="1098986"/>
            <a:ext cx="264687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400">
                <a:latin typeface="微软雅黑" panose="020B0503020204020204" pitchFamily="34" charset="-122"/>
                <a:ea typeface="微软雅黑" panose="020B0503020204020204" pitchFamily="34" charset="-122"/>
              </a:rPr>
              <a:t>感知机测试伪代码</a:t>
            </a:r>
            <a:endParaRPr lang="zh-CN" altLang="en-US" sz="2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881BB9E9-FA32-44F0-95CB-7A8B2EADC5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vert="horz" lIns="91440" tIns="45720" rIns="91440" bIns="45720" rtlCol="0" anchor="ctr"/>
          <a:lstStyle/>
          <a:p>
            <a:fld id="{480129B1-A262-48CD-B261-35550DC5F028}" type="slidenum">
              <a:rPr lang="en-US" sz="2400" smtClean="0"/>
              <a:pPr/>
              <a:t>17</a:t>
            </a:fld>
            <a:endParaRPr lang="en-US" sz="2400" dirty="0"/>
          </a:p>
        </p:txBody>
      </p:sp>
      <p:cxnSp>
        <p:nvCxnSpPr>
          <p:cNvPr id="10" name="直接连接符 9">
            <a:extLst>
              <a:ext uri="{FF2B5EF4-FFF2-40B4-BE49-F238E27FC236}">
                <a16:creationId xmlns:a16="http://schemas.microsoft.com/office/drawing/2014/main" id="{68CC66D4-E7AA-40B6-AEAF-CA7B775ADE2F}"/>
              </a:ext>
            </a:extLst>
          </p:cNvPr>
          <p:cNvCxnSpPr>
            <a:cxnSpLocks/>
          </p:cNvCxnSpPr>
          <p:nvPr/>
        </p:nvCxnSpPr>
        <p:spPr>
          <a:xfrm>
            <a:off x="0" y="695771"/>
            <a:ext cx="12192000" cy="0"/>
          </a:xfrm>
          <a:prstGeom prst="line">
            <a:avLst/>
          </a:prstGeom>
          <a:ln w="50800">
            <a:gradFill flip="none" rotWithShape="1">
              <a:gsLst>
                <a:gs pos="0">
                  <a:srgbClr val="0000FF"/>
                </a:gs>
                <a:gs pos="100000">
                  <a:srgbClr val="A5D0FF"/>
                </a:gs>
              </a:gsLst>
              <a:lin ang="0" scaled="0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文本框 10">
            <a:extLst>
              <a:ext uri="{FF2B5EF4-FFF2-40B4-BE49-F238E27FC236}">
                <a16:creationId xmlns:a16="http://schemas.microsoft.com/office/drawing/2014/main" id="{FEE7BC97-226E-45D5-8906-B9D94D8B8E33}"/>
              </a:ext>
            </a:extLst>
          </p:cNvPr>
          <p:cNvSpPr txBox="1"/>
          <p:nvPr/>
        </p:nvSpPr>
        <p:spPr>
          <a:xfrm>
            <a:off x="359911" y="65112"/>
            <a:ext cx="761358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altLang="zh-CN" sz="3200" b="1" dirty="0">
                <a:solidFill>
                  <a:srgbClr val="0A05D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4</a:t>
            </a:r>
            <a:r>
              <a:rPr lang="en-US" altLang="zh-CN" sz="3200" b="1" dirty="0">
                <a:solidFill>
                  <a:srgbClr val="0A05D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. </a:t>
            </a:r>
            <a:r>
              <a:rPr lang="zh-CN" altLang="en-US" sz="3200" b="1" dirty="0">
                <a:solidFill>
                  <a:srgbClr val="0A05D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感知机训练与测试伪代码</a:t>
            </a:r>
            <a:endParaRPr lang="en-US" altLang="zh-CN" sz="3200" b="1" dirty="0">
              <a:solidFill>
                <a:srgbClr val="0A05D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18087735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: 对角圆角 5">
            <a:extLst>
              <a:ext uri="{FF2B5EF4-FFF2-40B4-BE49-F238E27FC236}">
                <a16:creationId xmlns:a16="http://schemas.microsoft.com/office/drawing/2014/main" id="{70CE660A-36DB-4D35-92D2-C06ACD9B0102}"/>
              </a:ext>
            </a:extLst>
          </p:cNvPr>
          <p:cNvSpPr/>
          <p:nvPr/>
        </p:nvSpPr>
        <p:spPr>
          <a:xfrm>
            <a:off x="621008" y="4341041"/>
            <a:ext cx="6400800" cy="540000"/>
          </a:xfrm>
          <a:prstGeom prst="round2DiagRect">
            <a:avLst/>
          </a:prstGeom>
          <a:solidFill>
            <a:srgbClr val="6C88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CA" sz="24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8" name="文本框 17"/>
          <p:cNvSpPr txBox="1"/>
          <p:nvPr/>
        </p:nvSpPr>
        <p:spPr>
          <a:xfrm>
            <a:off x="359911" y="65112"/>
            <a:ext cx="761358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altLang="zh-CN" sz="3200" b="1" dirty="0">
                <a:solidFill>
                  <a:srgbClr val="0A05D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5</a:t>
            </a:r>
            <a:r>
              <a:rPr lang="en-US" altLang="zh-CN" sz="3200" b="1" dirty="0">
                <a:solidFill>
                  <a:srgbClr val="0A05D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. </a:t>
            </a:r>
            <a:r>
              <a:rPr lang="zh-CN" altLang="en-US" sz="3200" b="1" dirty="0">
                <a:solidFill>
                  <a:srgbClr val="0A05D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感知机收敛性</a:t>
            </a:r>
            <a:endParaRPr lang="en-US" altLang="zh-CN" sz="3200" b="1" dirty="0">
              <a:solidFill>
                <a:srgbClr val="0A05D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5" name="直接连接符 4">
            <a:extLst>
              <a:ext uri="{FF2B5EF4-FFF2-40B4-BE49-F238E27FC236}">
                <a16:creationId xmlns:a16="http://schemas.microsoft.com/office/drawing/2014/main" id="{8DF88B2E-251A-48AA-86AF-33B6DA361620}"/>
              </a:ext>
            </a:extLst>
          </p:cNvPr>
          <p:cNvCxnSpPr>
            <a:cxnSpLocks/>
          </p:cNvCxnSpPr>
          <p:nvPr/>
        </p:nvCxnSpPr>
        <p:spPr>
          <a:xfrm>
            <a:off x="0" y="695771"/>
            <a:ext cx="12192000" cy="0"/>
          </a:xfrm>
          <a:prstGeom prst="line">
            <a:avLst/>
          </a:prstGeom>
          <a:ln w="50800">
            <a:gradFill flip="none" rotWithShape="1">
              <a:gsLst>
                <a:gs pos="0">
                  <a:srgbClr val="0000FF"/>
                </a:gs>
                <a:gs pos="100000">
                  <a:srgbClr val="A5D0FF"/>
                </a:gs>
              </a:gsLst>
              <a:lin ang="0" scaled="0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文本框 6">
            <a:extLst>
              <a:ext uri="{FF2B5EF4-FFF2-40B4-BE49-F238E27FC236}">
                <a16:creationId xmlns:a16="http://schemas.microsoft.com/office/drawing/2014/main" id="{62C49903-A6C4-41E5-B5D3-E6A36A101894}"/>
              </a:ext>
            </a:extLst>
          </p:cNvPr>
          <p:cNvSpPr txBox="1"/>
          <p:nvPr/>
        </p:nvSpPr>
        <p:spPr>
          <a:xfrm>
            <a:off x="612172" y="1382816"/>
            <a:ext cx="11301490" cy="42789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lnSpc>
                <a:spcPct val="150000"/>
              </a:lnSpc>
              <a:spcAft>
                <a:spcPts val="600"/>
              </a:spcAft>
              <a:buFont typeface="+mj-lt"/>
              <a:buAutoNum type="arabicPeriod"/>
            </a:pPr>
            <a:r>
              <a:rPr lang="zh-CN" altLang="en-US" sz="28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感知机模型概述</a:t>
            </a:r>
            <a:endParaRPr lang="en-CA" altLang="zh-CN" sz="28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457200" indent="-457200">
              <a:lnSpc>
                <a:spcPct val="150000"/>
              </a:lnSpc>
              <a:spcAft>
                <a:spcPts val="600"/>
              </a:spcAft>
              <a:buFont typeface="+mj-lt"/>
              <a:buAutoNum type="arabicPeriod"/>
            </a:pPr>
            <a:r>
              <a:rPr lang="zh-CN" altLang="en-US" sz="28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神经元数学模型</a:t>
            </a:r>
            <a:endParaRPr lang="en-CA" altLang="zh-CN" sz="28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457200" indent="-457200">
              <a:lnSpc>
                <a:spcPct val="150000"/>
              </a:lnSpc>
              <a:spcAft>
                <a:spcPts val="600"/>
              </a:spcAft>
              <a:buFont typeface="+mj-lt"/>
              <a:buAutoNum type="arabicPeriod"/>
            </a:pPr>
            <a:r>
              <a:rPr lang="zh-CN" altLang="en-US" sz="28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感知机参数更新规则</a:t>
            </a:r>
            <a:endParaRPr lang="en-CA" altLang="zh-CN" sz="28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457200" indent="-457200">
              <a:lnSpc>
                <a:spcPct val="150000"/>
              </a:lnSpc>
              <a:spcAft>
                <a:spcPts val="600"/>
              </a:spcAft>
              <a:buFont typeface="+mj-lt"/>
              <a:buAutoNum type="arabicPeriod"/>
            </a:pPr>
            <a:r>
              <a:rPr lang="zh-CN" altLang="en-US" sz="28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感知机训练与测试伪代码</a:t>
            </a:r>
            <a:endParaRPr lang="en-CA" altLang="zh-CN" sz="28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457200" indent="-457200">
              <a:lnSpc>
                <a:spcPct val="150000"/>
              </a:lnSpc>
              <a:spcAft>
                <a:spcPts val="600"/>
              </a:spcAft>
              <a:buFont typeface="+mj-lt"/>
              <a:buAutoNum type="arabicPeriod"/>
            </a:pPr>
            <a:r>
              <a:rPr lang="zh-CN" altLang="en-US" sz="28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感知机收敛性</a:t>
            </a:r>
            <a:endParaRPr lang="en-CA" altLang="zh-CN" sz="28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457200" indent="-457200">
              <a:lnSpc>
                <a:spcPct val="150000"/>
              </a:lnSpc>
              <a:spcAft>
                <a:spcPts val="600"/>
              </a:spcAft>
              <a:buFont typeface="+mj-lt"/>
              <a:buAutoNum type="arabicPeriod"/>
            </a:pPr>
            <a:r>
              <a:rPr lang="zh-CN" altLang="en-US" sz="28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小结</a:t>
            </a:r>
            <a:endParaRPr lang="en-CA" altLang="zh-CN" sz="28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420890908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9" name="文本框 8">
                <a:extLst>
                  <a:ext uri="{FF2B5EF4-FFF2-40B4-BE49-F238E27FC236}">
                    <a16:creationId xmlns:a16="http://schemas.microsoft.com/office/drawing/2014/main" id="{945B5BEF-F33E-49C2-B7DE-690CA8258898}"/>
                  </a:ext>
                </a:extLst>
              </p:cNvPr>
              <p:cNvSpPr txBox="1"/>
              <p:nvPr/>
            </p:nvSpPr>
            <p:spPr>
              <a:xfrm>
                <a:off x="1052050" y="1251626"/>
                <a:ext cx="3667463" cy="134216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̂"/>
                          <m:ctrlPr>
                            <a:rPr lang="en-US" altLang="zh-CN" sz="2000" i="1" smtClean="0">
                              <a:latin typeface="Cambria Math" panose="02040503050406030204" pitchFamily="18" charset="0"/>
                              <a:ea typeface="Microsoft YaHei" panose="020B0503020204020204" pitchFamily="34" charset="-122"/>
                            </a:rPr>
                          </m:ctrlPr>
                        </m:accPr>
                        <m:e>
                          <m:r>
                            <a:rPr lang="en-US" altLang="zh-CN" sz="2000" i="1">
                              <a:latin typeface="Cambria Math" panose="02040503050406030204" pitchFamily="18" charset="0"/>
                              <a:ea typeface="Microsoft YaHei" panose="020B0503020204020204" pitchFamily="34" charset="-122"/>
                            </a:rPr>
                            <m:t>𝑦</m:t>
                          </m:r>
                        </m:e>
                      </m:acc>
                      <m:r>
                        <a:rPr lang="en-CA" altLang="zh-CN" sz="2000" b="0" i="0" smtClean="0">
                          <a:latin typeface="Cambria Math" panose="02040503050406030204" pitchFamily="18" charset="0"/>
                          <a:ea typeface="Microsoft YaHei" panose="020B0503020204020204" pitchFamily="34" charset="-122"/>
                        </a:rPr>
                        <m:t>=</m:t>
                      </m:r>
                      <m:d>
                        <m:dPr>
                          <m:begChr m:val="{"/>
                          <m:endChr m:val=""/>
                          <m:ctrlPr>
                            <a:rPr lang="en-US" altLang="zh-CN" sz="2200" i="1" dirty="0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2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altLang="zh-CN" sz="2200" i="1" dirty="0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m:rPr>
                                    <m:brk m:alnAt="7"/>
                                  </m:rPr>
                                  <a:rPr lang="en-US" altLang="zh-CN" sz="2200" b="0" i="1" dirty="0" smtClean="0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  <m:e>
                                <m:r>
                                  <a:rPr lang="zh-CN" altLang="en-US" sz="2200" i="1" dirty="0">
                                    <a:latin typeface="Cambria Math" panose="02040503050406030204" pitchFamily="18" charset="0"/>
                                  </a:rPr>
                                  <m:t>如果</m:t>
                                </m:r>
                                <m:sSup>
                                  <m:sSupPr>
                                    <m:ctrlPr>
                                      <a:rPr lang="en-US" altLang="zh-CN" sz="2400" i="1"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zh-CN" altLang="en-US" sz="2400" b="1" i="1">
                                        <a:latin typeface="Cambria Math" panose="02040503050406030204" pitchFamily="18" charset="0"/>
                                      </a:rPr>
                                      <m:t>𝝎</m:t>
                                    </m:r>
                                  </m:e>
                                  <m:sup>
                                    <m:r>
                                      <a:rPr lang="en-US" altLang="zh-CN" sz="2400" i="1">
                                        <a:latin typeface="Cambria Math" panose="02040503050406030204" pitchFamily="18" charset="0"/>
                                      </a:rPr>
                                      <m:t>𝑇</m:t>
                                    </m:r>
                                  </m:sup>
                                </m:sSup>
                                <m:r>
                                  <a:rPr lang="en-US" altLang="zh-CN" sz="2400" b="1" i="1">
                                    <a:latin typeface="Cambria Math" panose="02040503050406030204" pitchFamily="18" charset="0"/>
                                  </a:rPr>
                                  <m:t>𝒙</m:t>
                                </m:r>
                                <m:r>
                                  <a:rPr lang="en-US" altLang="zh-CN" sz="2400" i="1">
                                    <a:latin typeface="Cambria Math" panose="02040503050406030204" pitchFamily="18" charset="0"/>
                                  </a:rPr>
                                  <m:t>+</m:t>
                                </m:r>
                                <m:r>
                                  <a:rPr lang="en-US" altLang="zh-CN" sz="2400" i="1">
                                    <a:latin typeface="Cambria Math" panose="02040503050406030204" pitchFamily="18" charset="0"/>
                                  </a:rPr>
                                  <m:t>𝑏</m:t>
                                </m:r>
                                <m:r>
                                  <a:rPr lang="en-US" altLang="zh-CN" sz="2200" i="1">
                                    <a:latin typeface="Cambria Math" panose="02040503050406030204" pitchFamily="18" charset="0"/>
                                    <a:ea typeface="Microsoft YaHei" panose="020B0503020204020204" pitchFamily="34" charset="-122"/>
                                  </a:rPr>
                                  <m:t>&gt;</m:t>
                                </m:r>
                                <m:r>
                                  <a:rPr lang="en-US" altLang="zh-CN" sz="2200" b="0" i="1" smtClean="0">
                                    <a:latin typeface="Cambria Math" panose="02040503050406030204" pitchFamily="18" charset="0"/>
                                    <a:ea typeface="Microsoft YaHei" panose="020B0503020204020204" pitchFamily="34" charset="-122"/>
                                  </a:rPr>
                                  <m:t>0</m:t>
                                </m:r>
                              </m:e>
                            </m:mr>
                            <m:mr>
                              <m:e/>
                              <m:e/>
                            </m:mr>
                            <m:mr>
                              <m:e>
                                <m:r>
                                  <a:rPr lang="en-CA" altLang="zh-CN" sz="2200" b="0" i="1" smtClean="0">
                                    <a:latin typeface="Cambria Math" panose="02040503050406030204" pitchFamily="18" charset="0"/>
                                    <a:ea typeface="Microsoft YaHei" panose="020B0503020204020204" pitchFamily="34" charset="-122"/>
                                  </a:rPr>
                                  <m:t>−</m:t>
                                </m:r>
                                <m:r>
                                  <a:rPr lang="en-CA" altLang="zh-CN" sz="2200" b="0" i="1" smtClean="0">
                                    <a:latin typeface="Cambria Math" panose="02040503050406030204" pitchFamily="18" charset="0"/>
                                    <a:ea typeface="Microsoft YaHei" panose="020B0503020204020204" pitchFamily="34" charset="-122"/>
                                  </a:rPr>
                                  <m:t>1</m:t>
                                </m:r>
                              </m:e>
                              <m:e>
                                <m:r>
                                  <a:rPr lang="zh-CN" altLang="en-US" sz="2200" i="1" dirty="0">
                                    <a:latin typeface="Cambria Math" panose="02040503050406030204" pitchFamily="18" charset="0"/>
                                  </a:rPr>
                                  <m:t>如果</m:t>
                                </m:r>
                                <m:sSup>
                                  <m:sSupPr>
                                    <m:ctrlPr>
                                      <a:rPr lang="en-US" altLang="zh-CN" sz="2400" i="1"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zh-CN" altLang="en-US" sz="2400" b="1" i="1">
                                        <a:latin typeface="Cambria Math" panose="02040503050406030204" pitchFamily="18" charset="0"/>
                                      </a:rPr>
                                      <m:t>𝝎</m:t>
                                    </m:r>
                                  </m:e>
                                  <m:sup>
                                    <m:r>
                                      <a:rPr lang="en-US" altLang="zh-CN" sz="2400" i="1">
                                        <a:latin typeface="Cambria Math" panose="02040503050406030204" pitchFamily="18" charset="0"/>
                                      </a:rPr>
                                      <m:t>𝑇</m:t>
                                    </m:r>
                                  </m:sup>
                                </m:sSup>
                                <m:r>
                                  <a:rPr lang="en-US" altLang="zh-CN" sz="2400" b="1" i="1">
                                    <a:latin typeface="Cambria Math" panose="02040503050406030204" pitchFamily="18" charset="0"/>
                                  </a:rPr>
                                  <m:t>𝒙</m:t>
                                </m:r>
                                <m:r>
                                  <a:rPr lang="en-US" altLang="zh-CN" sz="2400" i="1">
                                    <a:latin typeface="Cambria Math" panose="02040503050406030204" pitchFamily="18" charset="0"/>
                                  </a:rPr>
                                  <m:t>+</m:t>
                                </m:r>
                                <m:r>
                                  <a:rPr lang="en-US" altLang="zh-CN" sz="2400" i="1">
                                    <a:latin typeface="Cambria Math" panose="02040503050406030204" pitchFamily="18" charset="0"/>
                                  </a:rPr>
                                  <m:t>𝑏</m:t>
                                </m:r>
                                <m:r>
                                  <a:rPr lang="en-US" altLang="zh-CN" sz="22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≤</m:t>
                                </m:r>
                                <m:r>
                                  <a:rPr lang="en-US" altLang="zh-CN" sz="2200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CA" sz="2200" dirty="0"/>
              </a:p>
            </p:txBody>
          </p:sp>
        </mc:Choice>
        <mc:Fallback>
          <p:sp>
            <p:nvSpPr>
              <p:cNvPr id="9" name="文本框 8">
                <a:extLst>
                  <a:ext uri="{FF2B5EF4-FFF2-40B4-BE49-F238E27FC236}">
                    <a16:creationId xmlns:a16="http://schemas.microsoft.com/office/drawing/2014/main" id="{945B5BEF-F33E-49C2-B7DE-690CA825889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52050" y="1251626"/>
                <a:ext cx="3667463" cy="1342162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arrow-to-the-left-silhouette_32536">
            <a:extLst>
              <a:ext uri="{FF2B5EF4-FFF2-40B4-BE49-F238E27FC236}">
                <a16:creationId xmlns:a16="http://schemas.microsoft.com/office/drawing/2014/main" id="{F35BF992-35A8-4840-A994-E7BF891337E4}"/>
              </a:ext>
            </a:extLst>
          </p:cNvPr>
          <p:cNvSpPr/>
          <p:nvPr/>
        </p:nvSpPr>
        <p:spPr>
          <a:xfrm rot="10800000">
            <a:off x="4827639" y="1420575"/>
            <a:ext cx="611110" cy="414876"/>
          </a:xfrm>
          <a:custGeom>
            <a:avLst/>
            <a:gdLst>
              <a:gd name="T0" fmla="*/ 602275 w 602487"/>
              <a:gd name="T1" fmla="*/ 602275 w 602487"/>
              <a:gd name="T2" fmla="*/ 602275 w 602487"/>
              <a:gd name="T3" fmla="*/ 602275 w 602487"/>
              <a:gd name="T4" fmla="*/ 602275 w 602487"/>
              <a:gd name="T5" fmla="*/ 602275 w 602487"/>
              <a:gd name="T6" fmla="*/ 602275 w 602487"/>
              <a:gd name="T7" fmla="*/ 602275 w 602487"/>
              <a:gd name="T8" fmla="*/ 602275 w 602487"/>
              <a:gd name="T9" fmla="*/ 602275 w 602487"/>
              <a:gd name="T10" fmla="*/ 602275 w 602487"/>
              <a:gd name="T11" fmla="*/ 602275 w 602487"/>
              <a:gd name="T12" fmla="*/ 602275 w 602487"/>
              <a:gd name="T13" fmla="*/ 602275 w 602487"/>
              <a:gd name="T14" fmla="*/ 602275 w 602487"/>
              <a:gd name="T15" fmla="*/ 602275 w 602487"/>
              <a:gd name="T16" fmla="*/ 602275 w 602487"/>
              <a:gd name="T17" fmla="*/ 602275 w 602487"/>
              <a:gd name="T18" fmla="*/ 602275 w 602487"/>
              <a:gd name="T19" fmla="*/ 602275 w 602487"/>
              <a:gd name="T20" fmla="*/ 602275 w 602487"/>
              <a:gd name="T21" fmla="*/ 602275 w 602487"/>
              <a:gd name="T22" fmla="*/ 602275 w 602487"/>
              <a:gd name="T23" fmla="*/ 602275 w 602487"/>
              <a:gd name="T24" fmla="*/ 602275 w 602487"/>
              <a:gd name="T25" fmla="*/ 602275 w 602487"/>
              <a:gd name="T26" fmla="*/ 602275 w 602487"/>
              <a:gd name="T27" fmla="*/ 602275 w 602487"/>
              <a:gd name="T28" fmla="*/ 602275 w 602487"/>
              <a:gd name="T29" fmla="*/ 602275 w 602487"/>
              <a:gd name="T30" fmla="*/ 602275 w 602487"/>
              <a:gd name="T31" fmla="*/ 602275 w 602487"/>
              <a:gd name="T32" fmla="*/ 602275 w 602487"/>
              <a:gd name="T33" fmla="*/ 602275 w 60248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</a:cxnLst>
            <a:rect l="0" t="0" r="r" b="b"/>
            <a:pathLst>
              <a:path w="6223" h="4813">
                <a:moveTo>
                  <a:pt x="6223" y="3007"/>
                </a:moveTo>
                <a:cubicBezTo>
                  <a:pt x="6222" y="3074"/>
                  <a:pt x="6168" y="3129"/>
                  <a:pt x="6101" y="3129"/>
                </a:cubicBezTo>
                <a:lnTo>
                  <a:pt x="2604" y="3129"/>
                </a:lnTo>
                <a:lnTo>
                  <a:pt x="3201" y="4639"/>
                </a:lnTo>
                <a:cubicBezTo>
                  <a:pt x="3221" y="4690"/>
                  <a:pt x="3205" y="4748"/>
                  <a:pt x="3161" y="4780"/>
                </a:cubicBezTo>
                <a:cubicBezTo>
                  <a:pt x="3118" y="4813"/>
                  <a:pt x="3058" y="4813"/>
                  <a:pt x="3015" y="4780"/>
                </a:cubicBezTo>
                <a:lnTo>
                  <a:pt x="47" y="2498"/>
                </a:lnTo>
                <a:cubicBezTo>
                  <a:pt x="17" y="2475"/>
                  <a:pt x="0" y="2440"/>
                  <a:pt x="0" y="2402"/>
                </a:cubicBezTo>
                <a:cubicBezTo>
                  <a:pt x="0" y="2365"/>
                  <a:pt x="17" y="2329"/>
                  <a:pt x="47" y="2306"/>
                </a:cubicBezTo>
                <a:lnTo>
                  <a:pt x="3015" y="25"/>
                </a:lnTo>
                <a:cubicBezTo>
                  <a:pt x="3036" y="8"/>
                  <a:pt x="3062" y="0"/>
                  <a:pt x="3089" y="0"/>
                </a:cubicBezTo>
                <a:cubicBezTo>
                  <a:pt x="3114" y="0"/>
                  <a:pt x="3140" y="8"/>
                  <a:pt x="3161" y="24"/>
                </a:cubicBezTo>
                <a:cubicBezTo>
                  <a:pt x="3205" y="57"/>
                  <a:pt x="3221" y="115"/>
                  <a:pt x="3201" y="165"/>
                </a:cubicBezTo>
                <a:lnTo>
                  <a:pt x="2604" y="1676"/>
                </a:lnTo>
                <a:lnTo>
                  <a:pt x="6101" y="1676"/>
                </a:lnTo>
                <a:cubicBezTo>
                  <a:pt x="6168" y="1676"/>
                  <a:pt x="6222" y="1730"/>
                  <a:pt x="6222" y="1797"/>
                </a:cubicBezTo>
                <a:lnTo>
                  <a:pt x="6223" y="3007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矩形: 圆角 2">
                <a:extLst>
                  <a:ext uri="{FF2B5EF4-FFF2-40B4-BE49-F238E27FC236}">
                    <a16:creationId xmlns:a16="http://schemas.microsoft.com/office/drawing/2014/main" id="{AC68EBC2-8C3E-450F-BB11-C446E2D57CC8}"/>
                  </a:ext>
                </a:extLst>
              </p:cNvPr>
              <p:cNvSpPr/>
              <p:nvPr/>
            </p:nvSpPr>
            <p:spPr>
              <a:xfrm>
                <a:off x="5763215" y="1396669"/>
                <a:ext cx="2895601" cy="414877"/>
              </a:xfrm>
              <a:prstGeom prst="roundRect">
                <a:avLst/>
              </a:prstGeom>
              <a:solidFill>
                <a:srgbClr val="A8EFC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zh-CN" altLang="en-US"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超平面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altLang="zh-CN" sz="200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zh-CN" altLang="en-US" sz="2000" b="1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𝝎</m:t>
                        </m:r>
                      </m:e>
                      <m:sup>
                        <m:r>
                          <a:rPr lang="en-US" altLang="zh-CN" sz="20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𝑇</m:t>
                        </m:r>
                      </m:sup>
                    </m:sSup>
                    <m:r>
                      <a:rPr lang="en-US" altLang="zh-CN" sz="2000" b="1" i="1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𝒙</m:t>
                    </m:r>
                    <m:r>
                      <a:rPr lang="en-US" altLang="zh-CN" sz="2000" i="1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altLang="zh-CN" sz="2000" i="1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𝑏</m:t>
                    </m:r>
                  </m:oMath>
                </a14:m>
                <a:r>
                  <a:rPr lang="en-CA"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=0</a:t>
                </a:r>
                <a:r>
                  <a:rPr lang="zh-CN" altLang="en-US"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上方</a:t>
                </a:r>
                <a:endParaRPr lang="en-CA"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mc:Choice>
        <mc:Fallback xmlns="">
          <p:sp>
            <p:nvSpPr>
              <p:cNvPr id="3" name="矩形: 圆角 2">
                <a:extLst>
                  <a:ext uri="{FF2B5EF4-FFF2-40B4-BE49-F238E27FC236}">
                    <a16:creationId xmlns:a16="http://schemas.microsoft.com/office/drawing/2014/main" id="{AC68EBC2-8C3E-450F-BB11-C446E2D57CC8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63215" y="1396669"/>
                <a:ext cx="2895601" cy="414877"/>
              </a:xfrm>
              <a:prstGeom prst="roundRect">
                <a:avLst/>
              </a:prstGeom>
              <a:blipFill>
                <a:blip r:embed="rId4"/>
                <a:stretch>
                  <a:fillRect t="-5882" b="-25000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矩形: 圆角 14">
                <a:extLst>
                  <a:ext uri="{FF2B5EF4-FFF2-40B4-BE49-F238E27FC236}">
                    <a16:creationId xmlns:a16="http://schemas.microsoft.com/office/drawing/2014/main" id="{CBFE7AA6-359C-4028-A7D1-00E2A0FF98CC}"/>
                  </a:ext>
                </a:extLst>
              </p:cNvPr>
              <p:cNvSpPr/>
              <p:nvPr/>
            </p:nvSpPr>
            <p:spPr>
              <a:xfrm>
                <a:off x="5763215" y="2065754"/>
                <a:ext cx="2895601" cy="414877"/>
              </a:xfrm>
              <a:prstGeom prst="roundRect">
                <a:avLst/>
              </a:prstGeom>
              <a:solidFill>
                <a:srgbClr val="A8EFC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zh-CN" altLang="en-US"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超平面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altLang="zh-CN" sz="200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zh-CN" altLang="en-US" sz="2000" b="1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𝝎</m:t>
                        </m:r>
                      </m:e>
                      <m:sup>
                        <m:r>
                          <a:rPr lang="en-US" altLang="zh-CN" sz="20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𝑇</m:t>
                        </m:r>
                      </m:sup>
                    </m:sSup>
                    <m:r>
                      <a:rPr lang="en-US" altLang="zh-CN" sz="2000" b="1" i="1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𝒙</m:t>
                    </m:r>
                    <m:r>
                      <a:rPr lang="en-US" altLang="zh-CN" sz="2000" i="1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altLang="zh-CN" sz="2000" i="1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𝑏</m:t>
                    </m:r>
                  </m:oMath>
                </a14:m>
                <a:r>
                  <a:rPr lang="en-CA"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=0</a:t>
                </a:r>
                <a:r>
                  <a:rPr lang="zh-CN" altLang="en-US"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下方</a:t>
                </a:r>
                <a:endParaRPr lang="en-CA"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mc:Choice>
        <mc:Fallback xmlns="">
          <p:sp>
            <p:nvSpPr>
              <p:cNvPr id="15" name="矩形: 圆角 14">
                <a:extLst>
                  <a:ext uri="{FF2B5EF4-FFF2-40B4-BE49-F238E27FC236}">
                    <a16:creationId xmlns:a16="http://schemas.microsoft.com/office/drawing/2014/main" id="{CBFE7AA6-359C-4028-A7D1-00E2A0FF98CC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63215" y="2065754"/>
                <a:ext cx="2895601" cy="414877"/>
              </a:xfrm>
              <a:prstGeom prst="roundRect">
                <a:avLst/>
              </a:prstGeom>
              <a:blipFill>
                <a:blip r:embed="rId5"/>
                <a:stretch>
                  <a:fillRect t="-5882" b="-23529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6" name="任意多边形: 形状 15">
            <a:extLst>
              <a:ext uri="{FF2B5EF4-FFF2-40B4-BE49-F238E27FC236}">
                <a16:creationId xmlns:a16="http://schemas.microsoft.com/office/drawing/2014/main" id="{2DF91CD3-FCC0-4D6F-B814-80CE3C6FEC0D}"/>
              </a:ext>
            </a:extLst>
          </p:cNvPr>
          <p:cNvSpPr/>
          <p:nvPr/>
        </p:nvSpPr>
        <p:spPr>
          <a:xfrm rot="10800000">
            <a:off x="8835796" y="1328408"/>
            <a:ext cx="482706" cy="1229005"/>
          </a:xfrm>
          <a:custGeom>
            <a:avLst/>
            <a:gdLst>
              <a:gd name="connsiteX0" fmla="*/ 152394 w 226143"/>
              <a:gd name="connsiteY0" fmla="*/ 0 h 914400"/>
              <a:gd name="connsiteX1" fmla="*/ 226143 w 226143"/>
              <a:gd name="connsiteY1" fmla="*/ 0 h 914400"/>
              <a:gd name="connsiteX2" fmla="*/ 226143 w 226143"/>
              <a:gd name="connsiteY2" fmla="*/ 914400 h 914400"/>
              <a:gd name="connsiteX3" fmla="*/ 152394 w 226143"/>
              <a:gd name="connsiteY3" fmla="*/ 914400 h 914400"/>
              <a:gd name="connsiteX4" fmla="*/ 76197 w 226143"/>
              <a:gd name="connsiteY4" fmla="*/ 838203 h 914400"/>
              <a:gd name="connsiteX5" fmla="*/ 76197 w 226143"/>
              <a:gd name="connsiteY5" fmla="*/ 533397 h 914400"/>
              <a:gd name="connsiteX6" fmla="*/ 0 w 226143"/>
              <a:gd name="connsiteY6" fmla="*/ 457200 h 914400"/>
              <a:gd name="connsiteX7" fmla="*/ 76197 w 226143"/>
              <a:gd name="connsiteY7" fmla="*/ 381003 h 914400"/>
              <a:gd name="connsiteX8" fmla="*/ 76197 w 226143"/>
              <a:gd name="connsiteY8" fmla="*/ 76197 h 914400"/>
              <a:gd name="connsiteX9" fmla="*/ 152394 w 226143"/>
              <a:gd name="connsiteY9" fmla="*/ 0 h 914400"/>
              <a:gd name="connsiteX0" fmla="*/ 226143 w 255871"/>
              <a:gd name="connsiteY0" fmla="*/ 0 h 914400"/>
              <a:gd name="connsiteX1" fmla="*/ 226143 w 255871"/>
              <a:gd name="connsiteY1" fmla="*/ 914400 h 914400"/>
              <a:gd name="connsiteX2" fmla="*/ 152394 w 255871"/>
              <a:gd name="connsiteY2" fmla="*/ 914400 h 914400"/>
              <a:gd name="connsiteX3" fmla="*/ 76197 w 255871"/>
              <a:gd name="connsiteY3" fmla="*/ 838203 h 914400"/>
              <a:gd name="connsiteX4" fmla="*/ 76197 w 255871"/>
              <a:gd name="connsiteY4" fmla="*/ 533397 h 914400"/>
              <a:gd name="connsiteX5" fmla="*/ 0 w 255871"/>
              <a:gd name="connsiteY5" fmla="*/ 457200 h 914400"/>
              <a:gd name="connsiteX6" fmla="*/ 76197 w 255871"/>
              <a:gd name="connsiteY6" fmla="*/ 381003 h 914400"/>
              <a:gd name="connsiteX7" fmla="*/ 76197 w 255871"/>
              <a:gd name="connsiteY7" fmla="*/ 76197 h 914400"/>
              <a:gd name="connsiteX8" fmla="*/ 152394 w 255871"/>
              <a:gd name="connsiteY8" fmla="*/ 0 h 914400"/>
              <a:gd name="connsiteX9" fmla="*/ 255871 w 255871"/>
              <a:gd name="connsiteY9" fmla="*/ 17345 h 914400"/>
              <a:gd name="connsiteX0" fmla="*/ 366793 w 366793"/>
              <a:gd name="connsiteY0" fmla="*/ 39167 h 914400"/>
              <a:gd name="connsiteX1" fmla="*/ 226143 w 366793"/>
              <a:gd name="connsiteY1" fmla="*/ 914400 h 914400"/>
              <a:gd name="connsiteX2" fmla="*/ 152394 w 366793"/>
              <a:gd name="connsiteY2" fmla="*/ 914400 h 914400"/>
              <a:gd name="connsiteX3" fmla="*/ 76197 w 366793"/>
              <a:gd name="connsiteY3" fmla="*/ 838203 h 914400"/>
              <a:gd name="connsiteX4" fmla="*/ 76197 w 366793"/>
              <a:gd name="connsiteY4" fmla="*/ 533397 h 914400"/>
              <a:gd name="connsiteX5" fmla="*/ 0 w 366793"/>
              <a:gd name="connsiteY5" fmla="*/ 457200 h 914400"/>
              <a:gd name="connsiteX6" fmla="*/ 76197 w 366793"/>
              <a:gd name="connsiteY6" fmla="*/ 381003 h 914400"/>
              <a:gd name="connsiteX7" fmla="*/ 76197 w 366793"/>
              <a:gd name="connsiteY7" fmla="*/ 76197 h 914400"/>
              <a:gd name="connsiteX8" fmla="*/ 152394 w 366793"/>
              <a:gd name="connsiteY8" fmla="*/ 0 h 914400"/>
              <a:gd name="connsiteX9" fmla="*/ 255871 w 366793"/>
              <a:gd name="connsiteY9" fmla="*/ 17345 h 914400"/>
              <a:gd name="connsiteX0" fmla="*/ 366793 w 366793"/>
              <a:gd name="connsiteY0" fmla="*/ 39167 h 914400"/>
              <a:gd name="connsiteX1" fmla="*/ 226143 w 366793"/>
              <a:gd name="connsiteY1" fmla="*/ 914400 h 914400"/>
              <a:gd name="connsiteX2" fmla="*/ 152394 w 366793"/>
              <a:gd name="connsiteY2" fmla="*/ 914400 h 914400"/>
              <a:gd name="connsiteX3" fmla="*/ 76197 w 366793"/>
              <a:gd name="connsiteY3" fmla="*/ 838203 h 914400"/>
              <a:gd name="connsiteX4" fmla="*/ 76197 w 366793"/>
              <a:gd name="connsiteY4" fmla="*/ 533397 h 914400"/>
              <a:gd name="connsiteX5" fmla="*/ 0 w 366793"/>
              <a:gd name="connsiteY5" fmla="*/ 457200 h 914400"/>
              <a:gd name="connsiteX6" fmla="*/ 76197 w 366793"/>
              <a:gd name="connsiteY6" fmla="*/ 381003 h 914400"/>
              <a:gd name="connsiteX7" fmla="*/ 76197 w 366793"/>
              <a:gd name="connsiteY7" fmla="*/ 76197 h 914400"/>
              <a:gd name="connsiteX8" fmla="*/ 152394 w 366793"/>
              <a:gd name="connsiteY8" fmla="*/ 0 h 914400"/>
              <a:gd name="connsiteX9" fmla="*/ 255871 w 366793"/>
              <a:gd name="connsiteY9" fmla="*/ 2424 h 914400"/>
              <a:gd name="connsiteX0" fmla="*/ 229299 w 255871"/>
              <a:gd name="connsiteY0" fmla="*/ 914379 h 914400"/>
              <a:gd name="connsiteX1" fmla="*/ 226143 w 255871"/>
              <a:gd name="connsiteY1" fmla="*/ 914400 h 914400"/>
              <a:gd name="connsiteX2" fmla="*/ 152394 w 255871"/>
              <a:gd name="connsiteY2" fmla="*/ 914400 h 914400"/>
              <a:gd name="connsiteX3" fmla="*/ 76197 w 255871"/>
              <a:gd name="connsiteY3" fmla="*/ 838203 h 914400"/>
              <a:gd name="connsiteX4" fmla="*/ 76197 w 255871"/>
              <a:gd name="connsiteY4" fmla="*/ 533397 h 914400"/>
              <a:gd name="connsiteX5" fmla="*/ 0 w 255871"/>
              <a:gd name="connsiteY5" fmla="*/ 457200 h 914400"/>
              <a:gd name="connsiteX6" fmla="*/ 76197 w 255871"/>
              <a:gd name="connsiteY6" fmla="*/ 381003 h 914400"/>
              <a:gd name="connsiteX7" fmla="*/ 76197 w 255871"/>
              <a:gd name="connsiteY7" fmla="*/ 76197 h 914400"/>
              <a:gd name="connsiteX8" fmla="*/ 152394 w 255871"/>
              <a:gd name="connsiteY8" fmla="*/ 0 h 914400"/>
              <a:gd name="connsiteX9" fmla="*/ 255871 w 255871"/>
              <a:gd name="connsiteY9" fmla="*/ 2424 h 914400"/>
              <a:gd name="connsiteX0" fmla="*/ 229299 w 257110"/>
              <a:gd name="connsiteY0" fmla="*/ 915568 h 915589"/>
              <a:gd name="connsiteX1" fmla="*/ 226143 w 257110"/>
              <a:gd name="connsiteY1" fmla="*/ 915589 h 915589"/>
              <a:gd name="connsiteX2" fmla="*/ 152394 w 257110"/>
              <a:gd name="connsiteY2" fmla="*/ 915589 h 915589"/>
              <a:gd name="connsiteX3" fmla="*/ 76197 w 257110"/>
              <a:gd name="connsiteY3" fmla="*/ 839392 h 915589"/>
              <a:gd name="connsiteX4" fmla="*/ 76197 w 257110"/>
              <a:gd name="connsiteY4" fmla="*/ 534586 h 915589"/>
              <a:gd name="connsiteX5" fmla="*/ 0 w 257110"/>
              <a:gd name="connsiteY5" fmla="*/ 458389 h 915589"/>
              <a:gd name="connsiteX6" fmla="*/ 76197 w 257110"/>
              <a:gd name="connsiteY6" fmla="*/ 382192 h 915589"/>
              <a:gd name="connsiteX7" fmla="*/ 76197 w 257110"/>
              <a:gd name="connsiteY7" fmla="*/ 77386 h 915589"/>
              <a:gd name="connsiteX8" fmla="*/ 152394 w 257110"/>
              <a:gd name="connsiteY8" fmla="*/ 1189 h 915589"/>
              <a:gd name="connsiteX9" fmla="*/ 257110 w 257110"/>
              <a:gd name="connsiteY9" fmla="*/ 0 h 915589"/>
              <a:gd name="connsiteX0" fmla="*/ 229299 w 232336"/>
              <a:gd name="connsiteY0" fmla="*/ 914845 h 914866"/>
              <a:gd name="connsiteX1" fmla="*/ 226143 w 232336"/>
              <a:gd name="connsiteY1" fmla="*/ 914866 h 914866"/>
              <a:gd name="connsiteX2" fmla="*/ 152394 w 232336"/>
              <a:gd name="connsiteY2" fmla="*/ 914866 h 914866"/>
              <a:gd name="connsiteX3" fmla="*/ 76197 w 232336"/>
              <a:gd name="connsiteY3" fmla="*/ 838669 h 914866"/>
              <a:gd name="connsiteX4" fmla="*/ 76197 w 232336"/>
              <a:gd name="connsiteY4" fmla="*/ 533863 h 914866"/>
              <a:gd name="connsiteX5" fmla="*/ 0 w 232336"/>
              <a:gd name="connsiteY5" fmla="*/ 457666 h 914866"/>
              <a:gd name="connsiteX6" fmla="*/ 76197 w 232336"/>
              <a:gd name="connsiteY6" fmla="*/ 381469 h 914866"/>
              <a:gd name="connsiteX7" fmla="*/ 76197 w 232336"/>
              <a:gd name="connsiteY7" fmla="*/ 76663 h 914866"/>
              <a:gd name="connsiteX8" fmla="*/ 152394 w 232336"/>
              <a:gd name="connsiteY8" fmla="*/ 466 h 914866"/>
              <a:gd name="connsiteX9" fmla="*/ 232336 w 232336"/>
              <a:gd name="connsiteY9" fmla="*/ 0 h 914866"/>
              <a:gd name="connsiteX0" fmla="*/ 229299 w 229299"/>
              <a:gd name="connsiteY0" fmla="*/ 914845 h 914866"/>
              <a:gd name="connsiteX1" fmla="*/ 226143 w 229299"/>
              <a:gd name="connsiteY1" fmla="*/ 914866 h 914866"/>
              <a:gd name="connsiteX2" fmla="*/ 152394 w 229299"/>
              <a:gd name="connsiteY2" fmla="*/ 914866 h 914866"/>
              <a:gd name="connsiteX3" fmla="*/ 76197 w 229299"/>
              <a:gd name="connsiteY3" fmla="*/ 838669 h 914866"/>
              <a:gd name="connsiteX4" fmla="*/ 76197 w 229299"/>
              <a:gd name="connsiteY4" fmla="*/ 533863 h 914866"/>
              <a:gd name="connsiteX5" fmla="*/ 0 w 229299"/>
              <a:gd name="connsiteY5" fmla="*/ 457666 h 914866"/>
              <a:gd name="connsiteX6" fmla="*/ 76197 w 229299"/>
              <a:gd name="connsiteY6" fmla="*/ 381469 h 914866"/>
              <a:gd name="connsiteX7" fmla="*/ 76197 w 229299"/>
              <a:gd name="connsiteY7" fmla="*/ 76663 h 914866"/>
              <a:gd name="connsiteX8" fmla="*/ 152394 w 229299"/>
              <a:gd name="connsiteY8" fmla="*/ 466 h 914866"/>
              <a:gd name="connsiteX9" fmla="*/ 222427 w 229299"/>
              <a:gd name="connsiteY9" fmla="*/ 0 h 914866"/>
              <a:gd name="connsiteX0" fmla="*/ 229299 w 229859"/>
              <a:gd name="connsiteY0" fmla="*/ 914845 h 914866"/>
              <a:gd name="connsiteX1" fmla="*/ 226143 w 229859"/>
              <a:gd name="connsiteY1" fmla="*/ 914866 h 914866"/>
              <a:gd name="connsiteX2" fmla="*/ 152394 w 229859"/>
              <a:gd name="connsiteY2" fmla="*/ 914866 h 914866"/>
              <a:gd name="connsiteX3" fmla="*/ 76197 w 229859"/>
              <a:gd name="connsiteY3" fmla="*/ 838669 h 914866"/>
              <a:gd name="connsiteX4" fmla="*/ 76197 w 229859"/>
              <a:gd name="connsiteY4" fmla="*/ 533863 h 914866"/>
              <a:gd name="connsiteX5" fmla="*/ 0 w 229859"/>
              <a:gd name="connsiteY5" fmla="*/ 457666 h 914866"/>
              <a:gd name="connsiteX6" fmla="*/ 76197 w 229859"/>
              <a:gd name="connsiteY6" fmla="*/ 381469 h 914866"/>
              <a:gd name="connsiteX7" fmla="*/ 76197 w 229859"/>
              <a:gd name="connsiteY7" fmla="*/ 76663 h 914866"/>
              <a:gd name="connsiteX8" fmla="*/ 152394 w 229859"/>
              <a:gd name="connsiteY8" fmla="*/ 466 h 914866"/>
              <a:gd name="connsiteX9" fmla="*/ 229859 w 229859"/>
              <a:gd name="connsiteY9" fmla="*/ 0 h 9148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229859" h="914866">
                <a:moveTo>
                  <a:pt x="229299" y="914845"/>
                </a:moveTo>
                <a:lnTo>
                  <a:pt x="226143" y="914866"/>
                </a:lnTo>
                <a:lnTo>
                  <a:pt x="152394" y="914866"/>
                </a:lnTo>
                <a:cubicBezTo>
                  <a:pt x="110312" y="914866"/>
                  <a:pt x="76197" y="880751"/>
                  <a:pt x="76197" y="838669"/>
                </a:cubicBezTo>
                <a:lnTo>
                  <a:pt x="76197" y="533863"/>
                </a:lnTo>
                <a:cubicBezTo>
                  <a:pt x="76197" y="491781"/>
                  <a:pt x="42082" y="457666"/>
                  <a:pt x="0" y="457666"/>
                </a:cubicBezTo>
                <a:cubicBezTo>
                  <a:pt x="42082" y="457666"/>
                  <a:pt x="76197" y="423551"/>
                  <a:pt x="76197" y="381469"/>
                </a:cubicBezTo>
                <a:lnTo>
                  <a:pt x="76197" y="76663"/>
                </a:lnTo>
                <a:cubicBezTo>
                  <a:pt x="76197" y="34581"/>
                  <a:pt x="110312" y="466"/>
                  <a:pt x="152394" y="466"/>
                </a:cubicBezTo>
                <a:lnTo>
                  <a:pt x="229859" y="0"/>
                </a:lnTo>
              </a:path>
            </a:pathLst>
          </a:cu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 dirty="0">
              <a:ea typeface="微软雅黑" panose="020B0503020204020204" pitchFamily="34" charset="-122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矩形: 圆角 3">
                <a:extLst>
                  <a:ext uri="{FF2B5EF4-FFF2-40B4-BE49-F238E27FC236}">
                    <a16:creationId xmlns:a16="http://schemas.microsoft.com/office/drawing/2014/main" id="{EE651C1E-FD89-4D45-9F21-66F56D2F7DDA}"/>
                  </a:ext>
                </a:extLst>
              </p:cNvPr>
              <p:cNvSpPr/>
              <p:nvPr/>
            </p:nvSpPr>
            <p:spPr>
              <a:xfrm>
                <a:off x="9592879" y="1376754"/>
                <a:ext cx="2286003" cy="1091906"/>
              </a:xfrm>
              <a:prstGeom prst="roundRect">
                <a:avLst/>
              </a:prstGeom>
              <a:solidFill>
                <a:srgbClr val="A8EFC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 xmlns:m="http://schemas.openxmlformats.org/officeDocument/2006/math">
                    <m:sSup>
                      <m:sSupPr>
                        <m:ctrlPr>
                          <a:rPr lang="en-US" altLang="zh-CN" sz="200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zh-CN" altLang="en-US" sz="2000" b="1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𝝎</m:t>
                        </m:r>
                      </m:e>
                      <m:sup>
                        <m:r>
                          <a:rPr lang="en-US" altLang="zh-CN" sz="20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𝑇</m:t>
                        </m:r>
                      </m:sup>
                    </m:sSup>
                    <m:r>
                      <a:rPr lang="en-US" altLang="zh-CN" sz="2000" b="1" i="1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𝒙</m:t>
                    </m:r>
                    <m:r>
                      <a:rPr lang="en-US" altLang="zh-CN" sz="2000" i="1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altLang="zh-CN" sz="2000" i="1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𝑏</m:t>
                    </m:r>
                  </m:oMath>
                </a14:m>
                <a:r>
                  <a:rPr lang="en-CA"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=0</a:t>
                </a:r>
              </a:p>
              <a:p>
                <a:pPr algn="ctr"/>
                <a:r>
                  <a:rPr lang="zh-CN" altLang="en-US"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为分类平面或分类边界</a:t>
                </a:r>
                <a:endParaRPr lang="en-CA" sz="200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mc:Choice>
        <mc:Fallback xmlns="">
          <p:sp>
            <p:nvSpPr>
              <p:cNvPr id="4" name="矩形: 圆角 3">
                <a:extLst>
                  <a:ext uri="{FF2B5EF4-FFF2-40B4-BE49-F238E27FC236}">
                    <a16:creationId xmlns:a16="http://schemas.microsoft.com/office/drawing/2014/main" id="{EE651C1E-FD89-4D45-9F21-66F56D2F7DDA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592879" y="1376754"/>
                <a:ext cx="2286003" cy="1091906"/>
              </a:xfrm>
              <a:prstGeom prst="roundRect">
                <a:avLst/>
              </a:prstGeom>
              <a:blipFill>
                <a:blip r:embed="rId6"/>
                <a:stretch>
                  <a:fillRect b="-6145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0" name="矩形 19">
            <a:extLst>
              <a:ext uri="{FF2B5EF4-FFF2-40B4-BE49-F238E27FC236}">
                <a16:creationId xmlns:a16="http://schemas.microsoft.com/office/drawing/2014/main" id="{14B374E0-8C89-44F7-9440-6C93DAF5F526}"/>
              </a:ext>
            </a:extLst>
          </p:cNvPr>
          <p:cNvSpPr/>
          <p:nvPr/>
        </p:nvSpPr>
        <p:spPr>
          <a:xfrm>
            <a:off x="10154236" y="3247292"/>
            <a:ext cx="914400" cy="9144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26" name="矩形 25">
            <a:extLst>
              <a:ext uri="{FF2B5EF4-FFF2-40B4-BE49-F238E27FC236}">
                <a16:creationId xmlns:a16="http://schemas.microsoft.com/office/drawing/2014/main" id="{A3D5A651-EDE7-4A2D-88E2-92DF593E5A8D}"/>
              </a:ext>
            </a:extLst>
          </p:cNvPr>
          <p:cNvSpPr/>
          <p:nvPr/>
        </p:nvSpPr>
        <p:spPr>
          <a:xfrm>
            <a:off x="4339591" y="3035676"/>
            <a:ext cx="914400" cy="4572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27" name="文本框 26">
            <a:extLst>
              <a:ext uri="{FF2B5EF4-FFF2-40B4-BE49-F238E27FC236}">
                <a16:creationId xmlns:a16="http://schemas.microsoft.com/office/drawing/2014/main" id="{045FC71D-1D65-42B9-A5F3-9FBC3D63D326}"/>
              </a:ext>
            </a:extLst>
          </p:cNvPr>
          <p:cNvSpPr txBox="1"/>
          <p:nvPr/>
        </p:nvSpPr>
        <p:spPr>
          <a:xfrm>
            <a:off x="2537839" y="6317967"/>
            <a:ext cx="318548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b="1"/>
              <a:t>二维特征空间样本和分类边界</a:t>
            </a:r>
            <a:endParaRPr lang="en-CA" b="1"/>
          </a:p>
        </p:txBody>
      </p:sp>
      <p:sp>
        <p:nvSpPr>
          <p:cNvPr id="28" name="文本框 27">
            <a:extLst>
              <a:ext uri="{FF2B5EF4-FFF2-40B4-BE49-F238E27FC236}">
                <a16:creationId xmlns:a16="http://schemas.microsoft.com/office/drawing/2014/main" id="{60965B9D-3AF9-4E06-945F-EC07943E6F58}"/>
              </a:ext>
            </a:extLst>
          </p:cNvPr>
          <p:cNvSpPr txBox="1"/>
          <p:nvPr/>
        </p:nvSpPr>
        <p:spPr>
          <a:xfrm>
            <a:off x="7107420" y="6317967"/>
            <a:ext cx="343876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b="1"/>
              <a:t>三维特征空间样本和分类超平面</a:t>
            </a:r>
            <a:endParaRPr lang="en-CA" b="1"/>
          </a:p>
        </p:txBody>
      </p:sp>
      <p:sp>
        <p:nvSpPr>
          <p:cNvPr id="17" name="arrow-to-the-left-silhouette_32536">
            <a:extLst>
              <a:ext uri="{FF2B5EF4-FFF2-40B4-BE49-F238E27FC236}">
                <a16:creationId xmlns:a16="http://schemas.microsoft.com/office/drawing/2014/main" id="{750651ED-A317-449E-9B14-08D014933547}"/>
              </a:ext>
            </a:extLst>
          </p:cNvPr>
          <p:cNvSpPr/>
          <p:nvPr/>
        </p:nvSpPr>
        <p:spPr>
          <a:xfrm rot="10800000">
            <a:off x="4827639" y="2065754"/>
            <a:ext cx="611110" cy="414876"/>
          </a:xfrm>
          <a:custGeom>
            <a:avLst/>
            <a:gdLst>
              <a:gd name="T0" fmla="*/ 602275 w 602487"/>
              <a:gd name="T1" fmla="*/ 602275 w 602487"/>
              <a:gd name="T2" fmla="*/ 602275 w 602487"/>
              <a:gd name="T3" fmla="*/ 602275 w 602487"/>
              <a:gd name="T4" fmla="*/ 602275 w 602487"/>
              <a:gd name="T5" fmla="*/ 602275 w 602487"/>
              <a:gd name="T6" fmla="*/ 602275 w 602487"/>
              <a:gd name="T7" fmla="*/ 602275 w 602487"/>
              <a:gd name="T8" fmla="*/ 602275 w 602487"/>
              <a:gd name="T9" fmla="*/ 602275 w 602487"/>
              <a:gd name="T10" fmla="*/ 602275 w 602487"/>
              <a:gd name="T11" fmla="*/ 602275 w 602487"/>
              <a:gd name="T12" fmla="*/ 602275 w 602487"/>
              <a:gd name="T13" fmla="*/ 602275 w 602487"/>
              <a:gd name="T14" fmla="*/ 602275 w 602487"/>
              <a:gd name="T15" fmla="*/ 602275 w 602487"/>
              <a:gd name="T16" fmla="*/ 602275 w 602487"/>
              <a:gd name="T17" fmla="*/ 602275 w 602487"/>
              <a:gd name="T18" fmla="*/ 602275 w 602487"/>
              <a:gd name="T19" fmla="*/ 602275 w 602487"/>
              <a:gd name="T20" fmla="*/ 602275 w 602487"/>
              <a:gd name="T21" fmla="*/ 602275 w 602487"/>
              <a:gd name="T22" fmla="*/ 602275 w 602487"/>
              <a:gd name="T23" fmla="*/ 602275 w 602487"/>
              <a:gd name="T24" fmla="*/ 602275 w 602487"/>
              <a:gd name="T25" fmla="*/ 602275 w 602487"/>
              <a:gd name="T26" fmla="*/ 602275 w 602487"/>
              <a:gd name="T27" fmla="*/ 602275 w 602487"/>
              <a:gd name="T28" fmla="*/ 602275 w 602487"/>
              <a:gd name="T29" fmla="*/ 602275 w 602487"/>
              <a:gd name="T30" fmla="*/ 602275 w 602487"/>
              <a:gd name="T31" fmla="*/ 602275 w 602487"/>
              <a:gd name="T32" fmla="*/ 602275 w 602487"/>
              <a:gd name="T33" fmla="*/ 602275 w 60248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</a:cxnLst>
            <a:rect l="0" t="0" r="r" b="b"/>
            <a:pathLst>
              <a:path w="6223" h="4813">
                <a:moveTo>
                  <a:pt x="6223" y="3007"/>
                </a:moveTo>
                <a:cubicBezTo>
                  <a:pt x="6222" y="3074"/>
                  <a:pt x="6168" y="3129"/>
                  <a:pt x="6101" y="3129"/>
                </a:cubicBezTo>
                <a:lnTo>
                  <a:pt x="2604" y="3129"/>
                </a:lnTo>
                <a:lnTo>
                  <a:pt x="3201" y="4639"/>
                </a:lnTo>
                <a:cubicBezTo>
                  <a:pt x="3221" y="4690"/>
                  <a:pt x="3205" y="4748"/>
                  <a:pt x="3161" y="4780"/>
                </a:cubicBezTo>
                <a:cubicBezTo>
                  <a:pt x="3118" y="4813"/>
                  <a:pt x="3058" y="4813"/>
                  <a:pt x="3015" y="4780"/>
                </a:cubicBezTo>
                <a:lnTo>
                  <a:pt x="47" y="2498"/>
                </a:lnTo>
                <a:cubicBezTo>
                  <a:pt x="17" y="2475"/>
                  <a:pt x="0" y="2440"/>
                  <a:pt x="0" y="2402"/>
                </a:cubicBezTo>
                <a:cubicBezTo>
                  <a:pt x="0" y="2365"/>
                  <a:pt x="17" y="2329"/>
                  <a:pt x="47" y="2306"/>
                </a:cubicBezTo>
                <a:lnTo>
                  <a:pt x="3015" y="25"/>
                </a:lnTo>
                <a:cubicBezTo>
                  <a:pt x="3036" y="8"/>
                  <a:pt x="3062" y="0"/>
                  <a:pt x="3089" y="0"/>
                </a:cubicBezTo>
                <a:cubicBezTo>
                  <a:pt x="3114" y="0"/>
                  <a:pt x="3140" y="8"/>
                  <a:pt x="3161" y="24"/>
                </a:cubicBezTo>
                <a:cubicBezTo>
                  <a:pt x="3205" y="57"/>
                  <a:pt x="3221" y="115"/>
                  <a:pt x="3201" y="165"/>
                </a:cubicBezTo>
                <a:lnTo>
                  <a:pt x="2604" y="1676"/>
                </a:lnTo>
                <a:lnTo>
                  <a:pt x="6101" y="1676"/>
                </a:lnTo>
                <a:cubicBezTo>
                  <a:pt x="6168" y="1676"/>
                  <a:pt x="6222" y="1730"/>
                  <a:pt x="6222" y="1797"/>
                </a:cubicBezTo>
                <a:lnTo>
                  <a:pt x="6223" y="3007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图片 1">
            <a:extLst>
              <a:ext uri="{FF2B5EF4-FFF2-40B4-BE49-F238E27FC236}">
                <a16:creationId xmlns:a16="http://schemas.microsoft.com/office/drawing/2014/main" id="{DB60E82A-B3C7-497D-9A42-6709D78CBEED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580733" y="2723942"/>
            <a:ext cx="9467850" cy="3457575"/>
          </a:xfrm>
          <a:prstGeom prst="rect">
            <a:avLst/>
          </a:prstGeom>
        </p:spPr>
      </p:pic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9A99AEAA-94EE-4D0E-B0AB-DF1C3B3CB9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vert="horz" lIns="91440" tIns="45720" rIns="91440" bIns="45720" rtlCol="0" anchor="ctr"/>
          <a:lstStyle/>
          <a:p>
            <a:fld id="{480129B1-A262-48CD-B261-35550DC5F028}" type="slidenum">
              <a:rPr lang="en-US" sz="2400" smtClean="0"/>
              <a:pPr/>
              <a:t>19</a:t>
            </a:fld>
            <a:endParaRPr lang="en-US" sz="2400" dirty="0"/>
          </a:p>
        </p:txBody>
      </p:sp>
      <p:cxnSp>
        <p:nvCxnSpPr>
          <p:cNvPr id="18" name="直接连接符 17">
            <a:extLst>
              <a:ext uri="{FF2B5EF4-FFF2-40B4-BE49-F238E27FC236}">
                <a16:creationId xmlns:a16="http://schemas.microsoft.com/office/drawing/2014/main" id="{60C50BE3-21E5-4AB2-B37A-34EEC9AE1D89}"/>
              </a:ext>
            </a:extLst>
          </p:cNvPr>
          <p:cNvCxnSpPr>
            <a:cxnSpLocks/>
          </p:cNvCxnSpPr>
          <p:nvPr/>
        </p:nvCxnSpPr>
        <p:spPr>
          <a:xfrm>
            <a:off x="0" y="695771"/>
            <a:ext cx="12192000" cy="0"/>
          </a:xfrm>
          <a:prstGeom prst="line">
            <a:avLst/>
          </a:prstGeom>
          <a:ln w="50800">
            <a:gradFill flip="none" rotWithShape="1">
              <a:gsLst>
                <a:gs pos="0">
                  <a:srgbClr val="0000FF"/>
                </a:gs>
                <a:gs pos="100000">
                  <a:srgbClr val="A5D0FF"/>
                </a:gs>
              </a:gsLst>
              <a:lin ang="0" scaled="0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文本框 18">
            <a:extLst>
              <a:ext uri="{FF2B5EF4-FFF2-40B4-BE49-F238E27FC236}">
                <a16:creationId xmlns:a16="http://schemas.microsoft.com/office/drawing/2014/main" id="{D56B264C-56F4-4152-9240-81F6C081EEDA}"/>
              </a:ext>
            </a:extLst>
          </p:cNvPr>
          <p:cNvSpPr txBox="1"/>
          <p:nvPr/>
        </p:nvSpPr>
        <p:spPr>
          <a:xfrm>
            <a:off x="359911" y="65112"/>
            <a:ext cx="761358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altLang="zh-CN" sz="3200" b="1" dirty="0">
                <a:solidFill>
                  <a:srgbClr val="0A05D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5</a:t>
            </a:r>
            <a:r>
              <a:rPr lang="en-US" altLang="zh-CN" sz="3200" b="1" dirty="0">
                <a:solidFill>
                  <a:srgbClr val="0A05D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. </a:t>
            </a:r>
            <a:r>
              <a:rPr lang="zh-CN" altLang="en-US" sz="3200" b="1" dirty="0">
                <a:solidFill>
                  <a:srgbClr val="0A05D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感知机收敛性</a:t>
            </a:r>
            <a:endParaRPr lang="en-US" altLang="zh-CN" sz="3200" b="1" dirty="0">
              <a:solidFill>
                <a:srgbClr val="0A05D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41485146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文本框 11">
            <a:extLst>
              <a:ext uri="{FF2B5EF4-FFF2-40B4-BE49-F238E27FC236}">
                <a16:creationId xmlns:a16="http://schemas.microsoft.com/office/drawing/2014/main" id="{1B1BD536-9FF6-4A81-ACA1-B45FF7AB300A}"/>
              </a:ext>
            </a:extLst>
          </p:cNvPr>
          <p:cNvSpPr txBox="1"/>
          <p:nvPr/>
        </p:nvSpPr>
        <p:spPr>
          <a:xfrm>
            <a:off x="108155" y="6434308"/>
            <a:ext cx="117513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/>
              <a:t>图片来自</a:t>
            </a:r>
            <a:r>
              <a:rPr lang="en-US" altLang="zh-CN"/>
              <a:t>《Machine Learning with Pytorch and Scikit-Learn》.</a:t>
            </a:r>
            <a:endParaRPr lang="en-US" altLang="zh-CN" dirty="0"/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F2DE5A2F-0A0B-486A-A8DA-1338B3C9CE27}"/>
              </a:ext>
            </a:extLst>
          </p:cNvPr>
          <p:cNvSpPr txBox="1"/>
          <p:nvPr/>
        </p:nvSpPr>
        <p:spPr>
          <a:xfrm>
            <a:off x="313680" y="5018560"/>
            <a:ext cx="11110734" cy="11350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457200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zh-CN" altLang="en-US" sz="2400" b="1">
                <a:latin typeface="微软雅黑" panose="020B0503020204020204" pitchFamily="34" charset="-122"/>
                <a:ea typeface="微软雅黑" panose="020B0503020204020204" pitchFamily="34" charset="-122"/>
              </a:rPr>
              <a:t>线性可</a:t>
            </a:r>
            <a:r>
              <a:rPr lang="zh-CN" altLang="en-US" sz="24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分数据</a:t>
            </a:r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：存在一条直线或者一个平面或一个超平面可以把数据分开</a:t>
            </a:r>
            <a:endParaRPr lang="en-CA" altLang="zh-CN" sz="2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457200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zh-CN" altLang="en-US" sz="24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线性不可分数据</a:t>
            </a:r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：不存在一条直线或者一个平面或一个超平面可以把数据分开</a:t>
            </a:r>
          </a:p>
        </p:txBody>
      </p:sp>
      <p:sp>
        <p:nvSpPr>
          <p:cNvPr id="15" name="矩形 14">
            <a:extLst>
              <a:ext uri="{FF2B5EF4-FFF2-40B4-BE49-F238E27FC236}">
                <a16:creationId xmlns:a16="http://schemas.microsoft.com/office/drawing/2014/main" id="{EB53A085-8536-4C31-9C62-550BDE3D0751}"/>
              </a:ext>
            </a:extLst>
          </p:cNvPr>
          <p:cNvSpPr/>
          <p:nvPr/>
        </p:nvSpPr>
        <p:spPr>
          <a:xfrm>
            <a:off x="2497015" y="1090251"/>
            <a:ext cx="914400" cy="67993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17" name="文本框 16">
            <a:extLst>
              <a:ext uri="{FF2B5EF4-FFF2-40B4-BE49-F238E27FC236}">
                <a16:creationId xmlns:a16="http://schemas.microsoft.com/office/drawing/2014/main" id="{6AB3C927-A5AE-4043-AC47-E83EC93FB91B}"/>
              </a:ext>
            </a:extLst>
          </p:cNvPr>
          <p:cNvSpPr txBox="1"/>
          <p:nvPr/>
        </p:nvSpPr>
        <p:spPr>
          <a:xfrm>
            <a:off x="1110849" y="4346537"/>
            <a:ext cx="172354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000">
                <a:latin typeface="微软雅黑" panose="020B0503020204020204" pitchFamily="34" charset="-122"/>
                <a:ea typeface="微软雅黑" panose="020B0503020204020204" pitchFamily="34" charset="-122"/>
              </a:rPr>
              <a:t>线性可分数据</a:t>
            </a:r>
            <a:endParaRPr lang="zh-CN" altLang="en-US" sz="20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8" name="文本框 17">
            <a:extLst>
              <a:ext uri="{FF2B5EF4-FFF2-40B4-BE49-F238E27FC236}">
                <a16:creationId xmlns:a16="http://schemas.microsoft.com/office/drawing/2014/main" id="{042F8F18-869C-431B-8C1E-243B0B440B4A}"/>
              </a:ext>
            </a:extLst>
          </p:cNvPr>
          <p:cNvSpPr txBox="1"/>
          <p:nvPr/>
        </p:nvSpPr>
        <p:spPr>
          <a:xfrm>
            <a:off x="5413951" y="4346537"/>
            <a:ext cx="198002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000">
                <a:latin typeface="微软雅黑" panose="020B0503020204020204" pitchFamily="34" charset="-122"/>
                <a:ea typeface="微软雅黑" panose="020B0503020204020204" pitchFamily="34" charset="-122"/>
              </a:rPr>
              <a:t>线性不可分数据</a:t>
            </a:r>
            <a:endParaRPr lang="zh-CN" altLang="en-US" sz="20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2" name="文本框 21">
            <a:extLst>
              <a:ext uri="{FF2B5EF4-FFF2-40B4-BE49-F238E27FC236}">
                <a16:creationId xmlns:a16="http://schemas.microsoft.com/office/drawing/2014/main" id="{B79809D4-6AC9-496A-B4C8-F26A5CD53E0E}"/>
              </a:ext>
            </a:extLst>
          </p:cNvPr>
          <p:cNvSpPr txBox="1"/>
          <p:nvPr/>
        </p:nvSpPr>
        <p:spPr>
          <a:xfrm>
            <a:off x="9388074" y="4346537"/>
            <a:ext cx="198002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000">
                <a:latin typeface="微软雅黑" panose="020B0503020204020204" pitchFamily="34" charset="-122"/>
                <a:ea typeface="微软雅黑" panose="020B0503020204020204" pitchFamily="34" charset="-122"/>
              </a:rPr>
              <a:t>线性不可分数据</a:t>
            </a:r>
            <a:endParaRPr lang="zh-CN" altLang="en-US" sz="20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2" name="图片 1">
            <a:extLst>
              <a:ext uri="{FF2B5EF4-FFF2-40B4-BE49-F238E27FC236}">
                <a16:creationId xmlns:a16="http://schemas.microsoft.com/office/drawing/2014/main" id="{5EFEE9BA-177F-409D-A679-B8C349D4FC0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83" y="1000694"/>
            <a:ext cx="12192000" cy="3429000"/>
          </a:xfrm>
          <a:prstGeom prst="rect">
            <a:avLst/>
          </a:prstGeom>
        </p:spPr>
      </p:pic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E87B3FF0-F55E-4B38-9523-A3F4EF98BD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vert="horz" lIns="91440" tIns="45720" rIns="91440" bIns="45720" rtlCol="0" anchor="ctr"/>
          <a:lstStyle/>
          <a:p>
            <a:fld id="{480129B1-A262-48CD-B261-35550DC5F028}" type="slidenum">
              <a:rPr lang="en-US" sz="2400" smtClean="0"/>
              <a:pPr/>
              <a:t>20</a:t>
            </a:fld>
            <a:endParaRPr lang="en-US" sz="2400" dirty="0"/>
          </a:p>
        </p:txBody>
      </p:sp>
      <p:cxnSp>
        <p:nvCxnSpPr>
          <p:cNvPr id="11" name="直接连接符 10">
            <a:extLst>
              <a:ext uri="{FF2B5EF4-FFF2-40B4-BE49-F238E27FC236}">
                <a16:creationId xmlns:a16="http://schemas.microsoft.com/office/drawing/2014/main" id="{02BEF3DA-5C88-46BB-9754-6FD42E3D0C8A}"/>
              </a:ext>
            </a:extLst>
          </p:cNvPr>
          <p:cNvCxnSpPr>
            <a:cxnSpLocks/>
          </p:cNvCxnSpPr>
          <p:nvPr/>
        </p:nvCxnSpPr>
        <p:spPr>
          <a:xfrm>
            <a:off x="0" y="695771"/>
            <a:ext cx="12192000" cy="0"/>
          </a:xfrm>
          <a:prstGeom prst="line">
            <a:avLst/>
          </a:prstGeom>
          <a:ln w="50800">
            <a:gradFill flip="none" rotWithShape="1">
              <a:gsLst>
                <a:gs pos="0">
                  <a:srgbClr val="0000FF"/>
                </a:gs>
                <a:gs pos="100000">
                  <a:srgbClr val="A5D0FF"/>
                </a:gs>
              </a:gsLst>
              <a:lin ang="0" scaled="0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文本框 12">
            <a:extLst>
              <a:ext uri="{FF2B5EF4-FFF2-40B4-BE49-F238E27FC236}">
                <a16:creationId xmlns:a16="http://schemas.microsoft.com/office/drawing/2014/main" id="{668D9528-136C-4C8D-8AD8-186E8F871425}"/>
              </a:ext>
            </a:extLst>
          </p:cNvPr>
          <p:cNvSpPr txBox="1"/>
          <p:nvPr/>
        </p:nvSpPr>
        <p:spPr>
          <a:xfrm>
            <a:off x="359911" y="65112"/>
            <a:ext cx="761358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altLang="zh-CN" sz="3200" b="1" dirty="0">
                <a:solidFill>
                  <a:srgbClr val="0A05D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5</a:t>
            </a:r>
            <a:r>
              <a:rPr lang="en-US" altLang="zh-CN" sz="3200" b="1" dirty="0">
                <a:solidFill>
                  <a:srgbClr val="0A05D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. </a:t>
            </a:r>
            <a:r>
              <a:rPr lang="zh-CN" altLang="en-US" sz="3200" b="1" dirty="0">
                <a:solidFill>
                  <a:srgbClr val="0A05D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感知机收敛性</a:t>
            </a:r>
            <a:endParaRPr lang="en-US" altLang="zh-CN" sz="3200" b="1" dirty="0">
              <a:solidFill>
                <a:srgbClr val="0A05D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75440247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文本框 11">
            <a:extLst>
              <a:ext uri="{FF2B5EF4-FFF2-40B4-BE49-F238E27FC236}">
                <a16:creationId xmlns:a16="http://schemas.microsoft.com/office/drawing/2014/main" id="{1B1BD536-9FF6-4A81-ACA1-B45FF7AB300A}"/>
              </a:ext>
            </a:extLst>
          </p:cNvPr>
          <p:cNvSpPr txBox="1"/>
          <p:nvPr/>
        </p:nvSpPr>
        <p:spPr>
          <a:xfrm>
            <a:off x="108155" y="6434308"/>
            <a:ext cx="117513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/>
              <a:t>图片来自</a:t>
            </a:r>
            <a:r>
              <a:rPr lang="en-US" altLang="zh-CN"/>
              <a:t>《Machine Learning with Pytorch and Scikit-Learn》.</a:t>
            </a:r>
            <a:endParaRPr lang="en-US" altLang="zh-CN" dirty="0"/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F2DE5A2F-0A0B-486A-A8DA-1338B3C9CE27}"/>
              </a:ext>
            </a:extLst>
          </p:cNvPr>
          <p:cNvSpPr txBox="1"/>
          <p:nvPr/>
        </p:nvSpPr>
        <p:spPr>
          <a:xfrm>
            <a:off x="313680" y="5018560"/>
            <a:ext cx="5878532" cy="11350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457200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感知机在线性可分数据上收敛</a:t>
            </a:r>
            <a:endParaRPr lang="en-CA" altLang="zh-CN" sz="2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457200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感知机在线性不可分数据上永远不收敛</a:t>
            </a:r>
          </a:p>
        </p:txBody>
      </p:sp>
      <p:sp>
        <p:nvSpPr>
          <p:cNvPr id="15" name="矩形 14">
            <a:extLst>
              <a:ext uri="{FF2B5EF4-FFF2-40B4-BE49-F238E27FC236}">
                <a16:creationId xmlns:a16="http://schemas.microsoft.com/office/drawing/2014/main" id="{EB53A085-8536-4C31-9C62-550BDE3D0751}"/>
              </a:ext>
            </a:extLst>
          </p:cNvPr>
          <p:cNvSpPr/>
          <p:nvPr/>
        </p:nvSpPr>
        <p:spPr>
          <a:xfrm>
            <a:off x="2497015" y="1000694"/>
            <a:ext cx="914400" cy="67993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17" name="文本框 16">
            <a:extLst>
              <a:ext uri="{FF2B5EF4-FFF2-40B4-BE49-F238E27FC236}">
                <a16:creationId xmlns:a16="http://schemas.microsoft.com/office/drawing/2014/main" id="{6AB3C927-A5AE-4043-AC47-E83EC93FB91B}"/>
              </a:ext>
            </a:extLst>
          </p:cNvPr>
          <p:cNvSpPr txBox="1"/>
          <p:nvPr/>
        </p:nvSpPr>
        <p:spPr>
          <a:xfrm>
            <a:off x="1110849" y="4346537"/>
            <a:ext cx="172354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000">
                <a:latin typeface="微软雅黑" panose="020B0503020204020204" pitchFamily="34" charset="-122"/>
                <a:ea typeface="微软雅黑" panose="020B0503020204020204" pitchFamily="34" charset="-122"/>
              </a:rPr>
              <a:t>线性可分数据</a:t>
            </a:r>
            <a:endParaRPr lang="zh-CN" altLang="en-US" sz="20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8" name="文本框 17">
            <a:extLst>
              <a:ext uri="{FF2B5EF4-FFF2-40B4-BE49-F238E27FC236}">
                <a16:creationId xmlns:a16="http://schemas.microsoft.com/office/drawing/2014/main" id="{042F8F18-869C-431B-8C1E-243B0B440B4A}"/>
              </a:ext>
            </a:extLst>
          </p:cNvPr>
          <p:cNvSpPr txBox="1"/>
          <p:nvPr/>
        </p:nvSpPr>
        <p:spPr>
          <a:xfrm>
            <a:off x="5413951" y="4346537"/>
            <a:ext cx="198002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000">
                <a:latin typeface="微软雅黑" panose="020B0503020204020204" pitchFamily="34" charset="-122"/>
                <a:ea typeface="微软雅黑" panose="020B0503020204020204" pitchFamily="34" charset="-122"/>
              </a:rPr>
              <a:t>线性不可分数据</a:t>
            </a:r>
            <a:endParaRPr lang="zh-CN" altLang="en-US" sz="20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2" name="文本框 21">
            <a:extLst>
              <a:ext uri="{FF2B5EF4-FFF2-40B4-BE49-F238E27FC236}">
                <a16:creationId xmlns:a16="http://schemas.microsoft.com/office/drawing/2014/main" id="{B79809D4-6AC9-496A-B4C8-F26A5CD53E0E}"/>
              </a:ext>
            </a:extLst>
          </p:cNvPr>
          <p:cNvSpPr txBox="1"/>
          <p:nvPr/>
        </p:nvSpPr>
        <p:spPr>
          <a:xfrm>
            <a:off x="9388074" y="4346537"/>
            <a:ext cx="198002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000">
                <a:latin typeface="微软雅黑" panose="020B0503020204020204" pitchFamily="34" charset="-122"/>
                <a:ea typeface="微软雅黑" panose="020B0503020204020204" pitchFamily="34" charset="-122"/>
              </a:rPr>
              <a:t>线性不可分数据</a:t>
            </a:r>
            <a:endParaRPr lang="zh-CN" altLang="en-US" sz="20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2" name="图片 1">
            <a:extLst>
              <a:ext uri="{FF2B5EF4-FFF2-40B4-BE49-F238E27FC236}">
                <a16:creationId xmlns:a16="http://schemas.microsoft.com/office/drawing/2014/main" id="{B991B1BC-6EC8-4DAC-87E3-0411E98C5E6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917537"/>
            <a:ext cx="12192000" cy="3429000"/>
          </a:xfrm>
          <a:prstGeom prst="rect">
            <a:avLst/>
          </a:prstGeom>
        </p:spPr>
      </p:pic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EE011BD1-E733-4652-8340-CAF0535FE6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vert="horz" lIns="91440" tIns="45720" rIns="91440" bIns="45720" rtlCol="0" anchor="ctr"/>
          <a:lstStyle/>
          <a:p>
            <a:fld id="{480129B1-A262-48CD-B261-35550DC5F028}" type="slidenum">
              <a:rPr lang="en-US" sz="2400" smtClean="0"/>
              <a:pPr/>
              <a:t>21</a:t>
            </a:fld>
            <a:endParaRPr lang="en-US" sz="2400" dirty="0"/>
          </a:p>
        </p:txBody>
      </p:sp>
      <p:cxnSp>
        <p:nvCxnSpPr>
          <p:cNvPr id="11" name="直接连接符 10">
            <a:extLst>
              <a:ext uri="{FF2B5EF4-FFF2-40B4-BE49-F238E27FC236}">
                <a16:creationId xmlns:a16="http://schemas.microsoft.com/office/drawing/2014/main" id="{FC9587A3-E5D3-40B4-A5DF-738873201492}"/>
              </a:ext>
            </a:extLst>
          </p:cNvPr>
          <p:cNvCxnSpPr>
            <a:cxnSpLocks/>
          </p:cNvCxnSpPr>
          <p:nvPr/>
        </p:nvCxnSpPr>
        <p:spPr>
          <a:xfrm>
            <a:off x="0" y="695771"/>
            <a:ext cx="12192000" cy="0"/>
          </a:xfrm>
          <a:prstGeom prst="line">
            <a:avLst/>
          </a:prstGeom>
          <a:ln w="50800">
            <a:gradFill flip="none" rotWithShape="1">
              <a:gsLst>
                <a:gs pos="0">
                  <a:srgbClr val="0000FF"/>
                </a:gs>
                <a:gs pos="100000">
                  <a:srgbClr val="A5D0FF"/>
                </a:gs>
              </a:gsLst>
              <a:lin ang="0" scaled="0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文本框 12">
            <a:extLst>
              <a:ext uri="{FF2B5EF4-FFF2-40B4-BE49-F238E27FC236}">
                <a16:creationId xmlns:a16="http://schemas.microsoft.com/office/drawing/2014/main" id="{D60263D3-B1F5-4787-813C-F0BCFDE38E6C}"/>
              </a:ext>
            </a:extLst>
          </p:cNvPr>
          <p:cNvSpPr txBox="1"/>
          <p:nvPr/>
        </p:nvSpPr>
        <p:spPr>
          <a:xfrm>
            <a:off x="359911" y="65112"/>
            <a:ext cx="761358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altLang="zh-CN" sz="3200" b="1" dirty="0">
                <a:solidFill>
                  <a:srgbClr val="0A05D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5</a:t>
            </a:r>
            <a:r>
              <a:rPr lang="en-US" altLang="zh-CN" sz="3200" b="1" dirty="0">
                <a:solidFill>
                  <a:srgbClr val="0A05D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. </a:t>
            </a:r>
            <a:r>
              <a:rPr lang="zh-CN" altLang="en-US" sz="3200" b="1" dirty="0">
                <a:solidFill>
                  <a:srgbClr val="0A05D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感知机收敛性</a:t>
            </a:r>
            <a:endParaRPr lang="en-US" altLang="zh-CN" sz="3200" b="1" dirty="0">
              <a:solidFill>
                <a:srgbClr val="0A05D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46353827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: 对角圆角 5">
            <a:extLst>
              <a:ext uri="{FF2B5EF4-FFF2-40B4-BE49-F238E27FC236}">
                <a16:creationId xmlns:a16="http://schemas.microsoft.com/office/drawing/2014/main" id="{70CE660A-36DB-4D35-92D2-C06ACD9B0102}"/>
              </a:ext>
            </a:extLst>
          </p:cNvPr>
          <p:cNvSpPr/>
          <p:nvPr/>
        </p:nvSpPr>
        <p:spPr>
          <a:xfrm>
            <a:off x="621008" y="5125667"/>
            <a:ext cx="6400800" cy="540000"/>
          </a:xfrm>
          <a:prstGeom prst="round2DiagRect">
            <a:avLst/>
          </a:prstGeom>
          <a:solidFill>
            <a:srgbClr val="6C88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CA" sz="24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8" name="文本框 17"/>
          <p:cNvSpPr txBox="1"/>
          <p:nvPr/>
        </p:nvSpPr>
        <p:spPr>
          <a:xfrm>
            <a:off x="359911" y="65112"/>
            <a:ext cx="761358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altLang="zh-CN" sz="3200" b="1" dirty="0">
                <a:solidFill>
                  <a:srgbClr val="0A05D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6</a:t>
            </a:r>
            <a:r>
              <a:rPr lang="en-US" altLang="zh-CN" sz="3200" b="1" dirty="0">
                <a:solidFill>
                  <a:srgbClr val="0A05D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. </a:t>
            </a:r>
            <a:r>
              <a:rPr lang="zh-CN" altLang="en-US" sz="3200" b="1" dirty="0">
                <a:solidFill>
                  <a:srgbClr val="0A05D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小结</a:t>
            </a:r>
            <a:endParaRPr lang="en-US" altLang="zh-CN" sz="3200" b="1" dirty="0">
              <a:solidFill>
                <a:srgbClr val="0A05D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5" name="直接连接符 4">
            <a:extLst>
              <a:ext uri="{FF2B5EF4-FFF2-40B4-BE49-F238E27FC236}">
                <a16:creationId xmlns:a16="http://schemas.microsoft.com/office/drawing/2014/main" id="{8DF88B2E-251A-48AA-86AF-33B6DA361620}"/>
              </a:ext>
            </a:extLst>
          </p:cNvPr>
          <p:cNvCxnSpPr>
            <a:cxnSpLocks/>
          </p:cNvCxnSpPr>
          <p:nvPr/>
        </p:nvCxnSpPr>
        <p:spPr>
          <a:xfrm>
            <a:off x="0" y="695771"/>
            <a:ext cx="12192000" cy="0"/>
          </a:xfrm>
          <a:prstGeom prst="line">
            <a:avLst/>
          </a:prstGeom>
          <a:ln w="50800">
            <a:gradFill flip="none" rotWithShape="1">
              <a:gsLst>
                <a:gs pos="0">
                  <a:srgbClr val="0000FF"/>
                </a:gs>
                <a:gs pos="100000">
                  <a:srgbClr val="A5D0FF"/>
                </a:gs>
              </a:gsLst>
              <a:lin ang="0" scaled="0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文本框 6">
            <a:extLst>
              <a:ext uri="{FF2B5EF4-FFF2-40B4-BE49-F238E27FC236}">
                <a16:creationId xmlns:a16="http://schemas.microsoft.com/office/drawing/2014/main" id="{E46A2168-E003-4000-AEF6-E9BF27F00486}"/>
              </a:ext>
            </a:extLst>
          </p:cNvPr>
          <p:cNvSpPr txBox="1"/>
          <p:nvPr/>
        </p:nvSpPr>
        <p:spPr>
          <a:xfrm>
            <a:off x="615867" y="1380976"/>
            <a:ext cx="11301490" cy="42789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lnSpc>
                <a:spcPct val="150000"/>
              </a:lnSpc>
              <a:spcAft>
                <a:spcPts val="600"/>
              </a:spcAft>
              <a:buFont typeface="+mj-lt"/>
              <a:buAutoNum type="arabicPeriod"/>
            </a:pPr>
            <a:r>
              <a:rPr lang="zh-CN" altLang="en-US" sz="28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感知机模型概述</a:t>
            </a:r>
            <a:endParaRPr lang="en-CA" altLang="zh-CN" sz="28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457200" indent="-457200">
              <a:lnSpc>
                <a:spcPct val="150000"/>
              </a:lnSpc>
              <a:spcAft>
                <a:spcPts val="600"/>
              </a:spcAft>
              <a:buFont typeface="+mj-lt"/>
              <a:buAutoNum type="arabicPeriod"/>
            </a:pPr>
            <a:r>
              <a:rPr lang="zh-CN" altLang="en-US" sz="28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神经元数学模型</a:t>
            </a:r>
            <a:endParaRPr lang="en-CA" altLang="zh-CN" sz="28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457200" indent="-457200">
              <a:lnSpc>
                <a:spcPct val="150000"/>
              </a:lnSpc>
              <a:spcAft>
                <a:spcPts val="600"/>
              </a:spcAft>
              <a:buFont typeface="+mj-lt"/>
              <a:buAutoNum type="arabicPeriod"/>
            </a:pPr>
            <a:r>
              <a:rPr lang="zh-CN" altLang="en-US" sz="28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感知机参数更新规则</a:t>
            </a:r>
            <a:endParaRPr lang="en-CA" altLang="zh-CN" sz="28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457200" indent="-457200">
              <a:lnSpc>
                <a:spcPct val="150000"/>
              </a:lnSpc>
              <a:spcAft>
                <a:spcPts val="600"/>
              </a:spcAft>
              <a:buFont typeface="+mj-lt"/>
              <a:buAutoNum type="arabicPeriod"/>
            </a:pPr>
            <a:r>
              <a:rPr lang="zh-CN" altLang="en-US" sz="28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感知机训练与测试伪代码</a:t>
            </a:r>
            <a:endParaRPr lang="en-CA" altLang="zh-CN" sz="28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457200" indent="-457200">
              <a:lnSpc>
                <a:spcPct val="150000"/>
              </a:lnSpc>
              <a:spcAft>
                <a:spcPts val="600"/>
              </a:spcAft>
              <a:buFont typeface="+mj-lt"/>
              <a:buAutoNum type="arabicPeriod"/>
            </a:pPr>
            <a:r>
              <a:rPr lang="zh-CN" altLang="en-US" sz="28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感知机收敛性</a:t>
            </a:r>
            <a:endParaRPr lang="en-CA" altLang="zh-CN" sz="28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457200" indent="-457200">
              <a:lnSpc>
                <a:spcPct val="150000"/>
              </a:lnSpc>
              <a:spcAft>
                <a:spcPts val="600"/>
              </a:spcAft>
              <a:buFont typeface="+mj-lt"/>
              <a:buAutoNum type="arabicPeriod"/>
            </a:pPr>
            <a:r>
              <a:rPr lang="zh-CN" altLang="en-US" sz="28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小结</a:t>
            </a:r>
            <a:endParaRPr lang="en-CA" altLang="zh-CN" sz="28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13669442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本框 4">
            <a:extLst>
              <a:ext uri="{FF2B5EF4-FFF2-40B4-BE49-F238E27FC236}">
                <a16:creationId xmlns:a16="http://schemas.microsoft.com/office/drawing/2014/main" id="{F2DE5A2F-0A0B-486A-A8DA-1338B3C9CE27}"/>
              </a:ext>
            </a:extLst>
          </p:cNvPr>
          <p:cNvSpPr txBox="1"/>
          <p:nvPr/>
        </p:nvSpPr>
        <p:spPr>
          <a:xfrm>
            <a:off x="617188" y="1379204"/>
            <a:ext cx="11303094" cy="224305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342900" lvl="1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感知机是一个二分类器，以迭代方式更新模型参数。</a:t>
            </a:r>
            <a:endParaRPr lang="en-CA" altLang="zh-CN" sz="2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342900" lvl="1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感知机在参数更新的每次迭代中，只使用一个数据样本，适用于在线学习问题。</a:t>
            </a:r>
            <a:endParaRPr lang="en-CA" altLang="zh-CN" sz="2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342900" lvl="1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感知机优点：训练过程简单。</a:t>
            </a:r>
            <a:endParaRPr lang="en-CA" altLang="zh-CN" sz="2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342900" lvl="1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感知机缺点：在线性不可分数据上训练过程不收敛。</a:t>
            </a:r>
            <a:endParaRPr lang="en-CA" altLang="zh-CN" sz="2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" name="灯片编号占位符 2">
            <a:extLst>
              <a:ext uri="{FF2B5EF4-FFF2-40B4-BE49-F238E27FC236}">
                <a16:creationId xmlns:a16="http://schemas.microsoft.com/office/drawing/2014/main" id="{7FED0524-84D0-4A17-88E6-74AE08D8BB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vert="horz" lIns="91440" tIns="45720" rIns="91440" bIns="45720" rtlCol="0" anchor="ctr"/>
          <a:lstStyle/>
          <a:p>
            <a:fld id="{480129B1-A262-48CD-B261-35550DC5F028}" type="slidenum">
              <a:rPr lang="en-US" sz="2400" smtClean="0"/>
              <a:pPr/>
              <a:t>23</a:t>
            </a:fld>
            <a:endParaRPr lang="en-US" sz="2400" dirty="0"/>
          </a:p>
        </p:txBody>
      </p:sp>
      <p:cxnSp>
        <p:nvCxnSpPr>
          <p:cNvPr id="6" name="直接连接符 5">
            <a:extLst>
              <a:ext uri="{FF2B5EF4-FFF2-40B4-BE49-F238E27FC236}">
                <a16:creationId xmlns:a16="http://schemas.microsoft.com/office/drawing/2014/main" id="{5B3E516A-360F-4F57-9E2F-36C16CE7265C}"/>
              </a:ext>
            </a:extLst>
          </p:cNvPr>
          <p:cNvCxnSpPr>
            <a:cxnSpLocks/>
          </p:cNvCxnSpPr>
          <p:nvPr/>
        </p:nvCxnSpPr>
        <p:spPr>
          <a:xfrm>
            <a:off x="0" y="695771"/>
            <a:ext cx="12192000" cy="0"/>
          </a:xfrm>
          <a:prstGeom prst="line">
            <a:avLst/>
          </a:prstGeom>
          <a:ln w="50800">
            <a:gradFill flip="none" rotWithShape="1">
              <a:gsLst>
                <a:gs pos="0">
                  <a:srgbClr val="0000FF"/>
                </a:gs>
                <a:gs pos="100000">
                  <a:srgbClr val="A5D0FF"/>
                </a:gs>
              </a:gsLst>
              <a:lin ang="0" scaled="0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文本框 6">
            <a:extLst>
              <a:ext uri="{FF2B5EF4-FFF2-40B4-BE49-F238E27FC236}">
                <a16:creationId xmlns:a16="http://schemas.microsoft.com/office/drawing/2014/main" id="{0ACE84C0-5144-4E77-B4D6-3AC59B126BFC}"/>
              </a:ext>
            </a:extLst>
          </p:cNvPr>
          <p:cNvSpPr txBox="1"/>
          <p:nvPr/>
        </p:nvSpPr>
        <p:spPr>
          <a:xfrm>
            <a:off x="359911" y="65112"/>
            <a:ext cx="761358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altLang="zh-CN" sz="3200" b="1" dirty="0">
                <a:solidFill>
                  <a:srgbClr val="0A05D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6</a:t>
            </a:r>
            <a:r>
              <a:rPr lang="en-US" altLang="zh-CN" sz="3200" b="1" dirty="0">
                <a:solidFill>
                  <a:srgbClr val="0A05D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. </a:t>
            </a:r>
            <a:r>
              <a:rPr lang="zh-CN" altLang="en-US" sz="3200" b="1" dirty="0">
                <a:solidFill>
                  <a:srgbClr val="0A05D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小结</a:t>
            </a:r>
            <a:endParaRPr lang="en-US" altLang="zh-CN" sz="3200" b="1" dirty="0">
              <a:solidFill>
                <a:srgbClr val="0A05D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56523352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28571</TotalTime>
  <Words>1326</Words>
  <Application>Microsoft Office PowerPoint</Application>
  <PresentationFormat>宽屏</PresentationFormat>
  <Paragraphs>245</Paragraphs>
  <Slides>23</Slides>
  <Notes>15</Notes>
  <HiddenSlides>0</HiddenSlides>
  <MMClips>0</MMClips>
  <ScaleCrop>false</ScaleCrop>
  <HeadingPairs>
    <vt:vector size="6" baseType="variant">
      <vt:variant>
        <vt:lpstr>已用的字体</vt:lpstr>
      </vt:variant>
      <vt:variant>
        <vt:i4>10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23</vt:i4>
      </vt:variant>
    </vt:vector>
  </HeadingPairs>
  <TitlesOfParts>
    <vt:vector size="34" baseType="lpstr">
      <vt:lpstr>Calibri</vt:lpstr>
      <vt:lpstr>楷体</vt:lpstr>
      <vt:lpstr>微软雅黑</vt:lpstr>
      <vt:lpstr>Arial</vt:lpstr>
      <vt:lpstr>宋体</vt:lpstr>
      <vt:lpstr>华文楷体</vt:lpstr>
      <vt:lpstr>微软雅黑</vt:lpstr>
      <vt:lpstr>Times New Roman</vt:lpstr>
      <vt:lpstr>Cambria Math</vt:lpstr>
      <vt:lpstr>Calibri Light</vt:lpstr>
      <vt:lpstr>Office 主题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Machine Learning</dc:title>
  <dc:creator>Bo Li</dc:creator>
  <cp:lastModifiedBy>Bo Li</cp:lastModifiedBy>
  <cp:revision>1287</cp:revision>
  <cp:lastPrinted>2023-12-05T08:51:44Z</cp:lastPrinted>
  <dcterms:created xsi:type="dcterms:W3CDTF">2020-04-18T12:12:52Z</dcterms:created>
  <dcterms:modified xsi:type="dcterms:W3CDTF">2024-03-29T08:51:28Z</dcterms:modified>
</cp:coreProperties>
</file>