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9"/>
  </p:notesMasterIdLst>
  <p:handoutMasterIdLst>
    <p:handoutMasterId r:id="rId30"/>
  </p:handoutMasterIdLst>
  <p:sldIdLst>
    <p:sldId id="3146" r:id="rId3"/>
    <p:sldId id="3394" r:id="rId4"/>
    <p:sldId id="3373" r:id="rId5"/>
    <p:sldId id="3365" r:id="rId6"/>
    <p:sldId id="3377" r:id="rId7"/>
    <p:sldId id="3378" r:id="rId8"/>
    <p:sldId id="3379" r:id="rId9"/>
    <p:sldId id="3380" r:id="rId10"/>
    <p:sldId id="3381" r:id="rId11"/>
    <p:sldId id="3382" r:id="rId12"/>
    <p:sldId id="3383" r:id="rId13"/>
    <p:sldId id="3384" r:id="rId14"/>
    <p:sldId id="3385" r:id="rId15"/>
    <p:sldId id="3386" r:id="rId16"/>
    <p:sldId id="3387" r:id="rId17"/>
    <p:sldId id="3388" r:id="rId18"/>
    <p:sldId id="3389" r:id="rId19"/>
    <p:sldId id="3396" r:id="rId20"/>
    <p:sldId id="3397" r:id="rId21"/>
    <p:sldId id="3398" r:id="rId22"/>
    <p:sldId id="3399" r:id="rId23"/>
    <p:sldId id="3400" r:id="rId24"/>
    <p:sldId id="3395" r:id="rId25"/>
    <p:sldId id="3391" r:id="rId26"/>
    <p:sldId id="3393" r:id="rId27"/>
    <p:sldId id="3316" r:id="rId28"/>
  </p:sldIdLst>
  <p:sldSz cx="9644063" cy="723265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228">
          <p15:clr>
            <a:srgbClr val="A4A3A4"/>
          </p15:clr>
        </p15:guide>
        <p15:guide id="3" pos="1983">
          <p15:clr>
            <a:srgbClr val="A4A3A4"/>
          </p15:clr>
        </p15:guide>
        <p15:guide id="4" pos="418">
          <p15:clr>
            <a:srgbClr val="A4A3A4"/>
          </p15:clr>
        </p15:guide>
        <p15:guide id="5" pos="5691">
          <p15:clr>
            <a:srgbClr val="A4A3A4"/>
          </p15:clr>
        </p15:guide>
        <p15:guide id="6" pos="282">
          <p15:clr>
            <a:srgbClr val="A4A3A4"/>
          </p15:clr>
        </p15:guide>
        <p15:guide id="7" pos="10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5EA6"/>
    <a:srgbClr val="F2F2F2"/>
    <a:srgbClr val="003399"/>
    <a:srgbClr val="007DDD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424" autoAdjust="0"/>
  </p:normalViewPr>
  <p:slideViewPr>
    <p:cSldViewPr>
      <p:cViewPr varScale="1">
        <p:scale>
          <a:sx n="109" d="100"/>
          <a:sy n="109" d="100"/>
        </p:scale>
        <p:origin x="948" y="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9F666DC-25F4-4CC4-ACF9-170CFD2E12E6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4874562-943B-4DC3-A204-33CB9D42BD80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5D1845-A0A1-4468-A956-FC92A26A3F84}" type="datetimeFigureOut">
              <a:rPr lang="zh-CN" altLang="en-US"/>
              <a:pPr>
                <a:defRPr/>
              </a:pPr>
              <a:t>2021/3/18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EA8080D-8DE2-4D3F-999D-3A67E05757E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7DF05E-645F-4C10-BBEC-DEF494219CCE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888772-5827-4978-AE03-131CE4FC2ACF}" type="slidenum">
              <a:rPr lang="zh-CN" altLang="en-US" sz="1200">
                <a:latin typeface="Times New Roman" pitchFamily="18" charset="0"/>
                <a:ea typeface="微软雅黑" pitchFamily="34" charset="-122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845FD1-D35E-461F-B4D8-6E92053FAB09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913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6713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5713" y="6943725"/>
            <a:ext cx="268287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8288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575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2325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1300" y="998538"/>
            <a:ext cx="9183688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0813" y="909638"/>
            <a:ext cx="6480175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0"/>
            <a:ext cx="541338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0" y="347663"/>
            <a:ext cx="141288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7025" y="469900"/>
            <a:ext cx="120650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0813" y="506413"/>
            <a:ext cx="12858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482600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9D8D871-058D-4B59-843A-657972BB1CE2}" type="datetimeFigureOut">
              <a:rPr lang="zh-CN" altLang="en-US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3"/>
            <a:ext cx="3054350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975" y="6704013"/>
            <a:ext cx="2249488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A81FA71-3BFD-4C6E-82CD-CC42A96A23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F5AFA-CE9A-4A77-9B4C-605CCF833D2E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8C3B-29DE-4776-9C5F-B3FE89F8B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2134-89C8-4E6E-B5C2-A6077C6979DD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BBA26-2D52-4472-93A1-808CB5A77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1C67B-EA48-4B01-A95F-506B8A5A5D9E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E8868-44C7-49A7-9A65-14FE55808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04B29-7456-4A5F-947D-7E26E107C53B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674B3-D02D-41DD-99E5-1A05B72CD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E1EA3-EA5E-4DE2-9789-31F5E9C8AA72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664BF-A1A1-459E-9758-2A762961D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75B8-508E-422E-BA37-3A8E016EDD1A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3799-105F-4FB1-B47D-3BF86ADA9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8"/>
          <p:cNvCxnSpPr/>
          <p:nvPr/>
        </p:nvCxnSpPr>
        <p:spPr bwMode="auto">
          <a:xfrm flipH="1">
            <a:off x="150813" y="790575"/>
            <a:ext cx="6480175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9"/>
          <p:cNvCxnSpPr/>
          <p:nvPr/>
        </p:nvCxnSpPr>
        <p:spPr bwMode="auto">
          <a:xfrm flipH="1">
            <a:off x="150813" y="904875"/>
            <a:ext cx="6480175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1113" y="12700"/>
            <a:ext cx="200025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583"/>
          <p:cNvSpPr>
            <a:spLocks/>
          </p:cNvSpPr>
          <p:nvPr userDrawn="1"/>
        </p:nvSpPr>
        <p:spPr bwMode="auto">
          <a:xfrm>
            <a:off x="177800" y="87313"/>
            <a:ext cx="720725" cy="277812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 userDrawn="1"/>
        </p:nvSpPr>
        <p:spPr bwMode="auto">
          <a:xfrm>
            <a:off x="660400" y="225425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 userDrawn="1"/>
        </p:nvSpPr>
        <p:spPr bwMode="auto">
          <a:xfrm>
            <a:off x="434975" y="347663"/>
            <a:ext cx="161925" cy="338137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 userDrawn="1"/>
        </p:nvSpPr>
        <p:spPr bwMode="auto">
          <a:xfrm>
            <a:off x="201613" y="384175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CFA98E-749E-4421-A3A3-1713A621400E}" type="datetimeFigureOut">
              <a:rPr lang="zh-CN" altLang="en-US"/>
              <a:pPr>
                <a:defRPr/>
              </a:pPr>
              <a:t>2021/3/18</a:t>
            </a:fld>
            <a:endParaRPr lang="zh-CN" alt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F787A7-74D6-41E1-A1AC-B8A88E051D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49B7A-7966-45E5-8E66-8B6393909231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1DA13-B1FA-4B45-AB38-D28503A02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D8D44-496E-40C9-BE6C-2E1A3B562FAB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6B7BB-E618-4B12-AD4F-62FEC30B5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99650-69D3-43AE-9CEF-15B374AAD271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2102C-587C-4967-A1C5-0FB6A8415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B7261-B092-47A7-8B46-6F515071730E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501E0-F263-48C1-A341-2A0832EC95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ransition advTm="0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69863" indent="-169863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575" y="385763"/>
            <a:ext cx="8316913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575" y="1925638"/>
            <a:ext cx="8316913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5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80F479-497F-4322-AE2C-C92993010A36}" type="datetimeFigureOut">
              <a:rPr lang="en-US"/>
              <a:pPr>
                <a:defRPr/>
              </a:pPr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050" y="6704013"/>
            <a:ext cx="325596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0375" y="6704013"/>
            <a:ext cx="21701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66ADE1-B11C-484B-98B2-A883C109F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76" r:id="rId7"/>
    <p:sldLayoutId id="2147483964" r:id="rId8"/>
    <p:sldLayoutId id="2147483963" r:id="rId9"/>
    <p:sldLayoutId id="2147483962" r:id="rId10"/>
    <p:sldLayoutId id="2147483961" r:id="rId11"/>
    <p:sldLayoutId id="2147483977" r:id="rId12"/>
    <p:sldLayoutId id="2147483978" r:id="rId13"/>
    <p:sldLayoutId id="2147483979" r:id="rId14"/>
  </p:sldLayoutIdLst>
  <p:timing>
    <p:tnLst>
      <p:par>
        <p:cTn id="1" dur="indefinite" restart="never" nodeType="tmRoot"/>
      </p:par>
    </p:tnLst>
  </p:timing>
  <p:txStyles>
    <p:titleStyle>
      <a:lvl1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defTabSz="96361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39713" indent="-239713" algn="l" defTabSz="96361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513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168525" indent="-239713" algn="l" defTabSz="96361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__7.docx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Word___9.docx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__11.docx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3.docx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4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5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7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8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2.png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9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0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__21.docx"/><Relationship Id="rId4" Type="http://schemas.openxmlformats.org/officeDocument/2006/relationships/image" Target="../media/image3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9.emf"/><Relationship Id="rId5" Type="http://schemas.openxmlformats.org/officeDocument/2006/relationships/package" Target="../embeddings/Microsoft_Word___23.docx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855663" y="2246313"/>
            <a:ext cx="4964112" cy="744537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924943" y="3030720"/>
            <a:ext cx="4761185" cy="513597"/>
          </a:xfrm>
          <a:prstGeom prst="rect">
            <a:avLst/>
          </a:prstGeom>
        </p:spPr>
        <p:txBody>
          <a:bodyPr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79475" y="4460875"/>
            <a:ext cx="46910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 </a:t>
            </a:r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概率论与数理统计教学组</a:t>
            </a:r>
            <a:r>
              <a:rPr lang="en-US" altLang="zh-CN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—</a:t>
            </a:r>
            <a:endParaRPr lang="zh-CN" altLang="en-US" sz="2700" b="1">
              <a:solidFill>
                <a:srgbClr val="863C36"/>
              </a:solidFill>
              <a:latin typeface="华文行楷" pitchFamily="2" charset="-122"/>
              <a:ea typeface="华文行楷" pitchFamily="2" charset="-122"/>
              <a:cs typeface="叶根友毛笔行书简体"/>
            </a:endParaRPr>
          </a:p>
        </p:txBody>
      </p:sp>
      <p:pic>
        <p:nvPicPr>
          <p:cNvPr id="2458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2481263"/>
            <a:ext cx="3427413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97050" y="5065713"/>
            <a:ext cx="252888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213"/>
            <a:r>
              <a:rPr lang="zh-CN" altLang="en-US" sz="2700" b="1">
                <a:solidFill>
                  <a:srgbClr val="863C36"/>
                </a:solidFill>
                <a:latin typeface="华文行楷" pitchFamily="2" charset="-122"/>
                <a:ea typeface="华文行楷" pitchFamily="2" charset="-122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3" y="1725613"/>
            <a:ext cx="715962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350" y="1233488"/>
            <a:ext cx="290513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80500" y="1793875"/>
            <a:ext cx="288925" cy="28892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9388" y="1420813"/>
            <a:ext cx="142875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4713" y="4967288"/>
            <a:ext cx="400050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6238" y="1187450"/>
            <a:ext cx="144462" cy="144463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075" y="5572125"/>
            <a:ext cx="144463" cy="146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808039" y="3821113"/>
            <a:ext cx="7453312" cy="754062"/>
            <a:chOff x="4200032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2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26646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1.1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随机试验、样本空间、随机事件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225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583" tIns="64291" rIns="128583" bIns="64291">
            <a:spAutoFit/>
          </a:bodyPr>
          <a:lstStyle/>
          <a:p>
            <a:pPr algn="ctr"/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第</a:t>
            </a:r>
            <a:r>
              <a:rPr lang="en-US" altLang="zh-CN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1</a:t>
            </a:r>
            <a:r>
              <a:rPr lang="zh-CN" altLang="en-US" sz="4000" b="1">
                <a:solidFill>
                  <a:srgbClr val="20517E"/>
                </a:solidFill>
                <a:latin typeface="微软雅黑" pitchFamily="34" charset="-122"/>
                <a:ea typeface="迷你简菱心"/>
                <a:cs typeface="迷你简菱心"/>
              </a:rPr>
              <a:t>章  随机事件及其概率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-376238" y="0"/>
            <a:ext cx="10115551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2865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1087" y="904081"/>
              <a:ext cx="2636652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8686" name="Picture 12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38355" y="904082"/>
              <a:ext cx="2000250" cy="73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74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150813" y="3917950"/>
            <a:ext cx="2738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70338" y="2592388"/>
            <a:ext cx="35877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样本空间与样本点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6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90838" y="225107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79863" y="1576388"/>
            <a:ext cx="4452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随机试验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78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22588" y="1244600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MH_Text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49700" y="3543300"/>
            <a:ext cx="40227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随机事件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8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78138" y="3189288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MH_Text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970338" y="4603750"/>
            <a:ext cx="44513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20517E"/>
                </a:solidFill>
                <a:latin typeface="Arial" charset="0"/>
                <a:ea typeface="微软雅黑" pitchFamily="34" charset="-122"/>
                <a:sym typeface="Arial" charset="0"/>
              </a:rPr>
              <a:t>随机事件的关系与运算</a:t>
            </a:r>
            <a:endParaRPr lang="en-US" altLang="zh-CN" sz="3200" b="1">
              <a:solidFill>
                <a:srgbClr val="20517E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28682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79725" y="4262438"/>
            <a:ext cx="94456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Others_1"/>
          <p:cNvSpPr txBox="1"/>
          <p:nvPr>
            <p:custDataLst>
              <p:tags r:id="rId6"/>
            </p:custDataLst>
          </p:nvPr>
        </p:nvSpPr>
        <p:spPr>
          <a:xfrm>
            <a:off x="-290537" y="1898005"/>
            <a:ext cx="2873745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</p:spTree>
    <p:custDataLst>
      <p:tags r:id="rId1"/>
    </p:custData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200025" y="1125538"/>
          <a:ext cx="8461375" cy="569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文档" r:id="rId3" imgW="8598783" imgH="5789895" progId="Word.Document.12">
                  <p:embed/>
                </p:oleObj>
              </mc:Choice>
              <mc:Fallback>
                <p:oleObj name="文档" r:id="rId3" imgW="8598783" imgH="5789895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1125538"/>
                        <a:ext cx="8461375" cy="569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直接箭头连接符 6"/>
          <p:cNvCxnSpPr/>
          <p:nvPr/>
        </p:nvCxnSpPr>
        <p:spPr>
          <a:xfrm>
            <a:off x="2006600" y="3386138"/>
            <a:ext cx="989013" cy="758825"/>
          </a:xfrm>
          <a:prstGeom prst="straightConnector1">
            <a:avLst/>
          </a:prstGeom>
          <a:ln w="381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260850" y="3387725"/>
            <a:ext cx="876300" cy="790575"/>
          </a:xfrm>
          <a:prstGeom prst="straightConnector1">
            <a:avLst/>
          </a:prstGeom>
          <a:ln w="381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165100" y="973138"/>
          <a:ext cx="8610600" cy="409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文档" r:id="rId3" imgW="8763465" imgH="4159497" progId="Word.Document.12">
                  <p:embed/>
                </p:oleObj>
              </mc:Choice>
              <mc:Fallback>
                <p:oleObj name="文档" r:id="rId3" imgW="8763465" imgH="4159497" progId="Word.Document.12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973138"/>
                        <a:ext cx="8610600" cy="409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8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48188" y="5029200"/>
            <a:ext cx="3600450" cy="2160588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dist="38100" dir="5400000" algn="ctr" rotWithShape="0">
              <a:schemeClr val="bg2"/>
            </a:outerShdw>
          </a:effectLst>
        </p:spPr>
      </p:pic>
      <p:pic>
        <p:nvPicPr>
          <p:cNvPr id="11" name="Picture 4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9425" y="5056188"/>
            <a:ext cx="3600450" cy="2160587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dist="38100" dir="5400000" algn="ctr" rotWithShape="0">
              <a:schemeClr val="bg2"/>
            </a:outerShdw>
          </a:effec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228600" y="1189038"/>
          <a:ext cx="8521700" cy="542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文档" r:id="rId3" imgW="8558451" imgH="5438189" progId="Word.Document.12">
                  <p:embed/>
                </p:oleObj>
              </mc:Choice>
              <mc:Fallback>
                <p:oleObj name="文档" r:id="rId3" imgW="8558451" imgH="5438189" progId="Word.Documen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89038"/>
                        <a:ext cx="8521700" cy="542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88637" y="866574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35050" y="2093913"/>
            <a:ext cx="4557713" cy="7921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152775" y="4495800"/>
            <a:ext cx="5389563" cy="7921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511675" y="3201988"/>
            <a:ext cx="936625" cy="8270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云形标注 6"/>
          <p:cNvSpPr/>
          <p:nvPr/>
        </p:nvSpPr>
        <p:spPr>
          <a:xfrm>
            <a:off x="5656263" y="1311275"/>
            <a:ext cx="2671762" cy="603250"/>
          </a:xfrm>
          <a:prstGeom prst="cloudCallout">
            <a:avLst>
              <a:gd name="adj1" fmla="val -42602"/>
              <a:gd name="adj2" fmla="val 8559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随机试验</a:t>
            </a:r>
            <a:r>
              <a:rPr lang="en-US" altLang="zh-CN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</a:t>
            </a:r>
            <a:endParaRPr lang="zh-CN" altLang="en-US" sz="2400" b="1" i="1" dirty="0">
              <a:solidFill>
                <a:srgbClr val="8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云形标注 7"/>
          <p:cNvSpPr/>
          <p:nvPr/>
        </p:nvSpPr>
        <p:spPr>
          <a:xfrm>
            <a:off x="5656263" y="2606675"/>
            <a:ext cx="2159000" cy="603250"/>
          </a:xfrm>
          <a:prstGeom prst="cloudCallout">
            <a:avLst>
              <a:gd name="adj1" fmla="val -42602"/>
              <a:gd name="adj2" fmla="val 8559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样本点</a:t>
            </a:r>
          </a:p>
        </p:txBody>
      </p:sp>
      <p:sp>
        <p:nvSpPr>
          <p:cNvPr id="9" name="云形标注 8"/>
          <p:cNvSpPr/>
          <p:nvPr/>
        </p:nvSpPr>
        <p:spPr>
          <a:xfrm>
            <a:off x="5808663" y="5946775"/>
            <a:ext cx="2159000" cy="603250"/>
          </a:xfrm>
          <a:prstGeom prst="cloudCallout">
            <a:avLst>
              <a:gd name="adj1" fmla="val -46230"/>
              <a:gd name="adj2" fmla="val -10781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样本空间</a:t>
            </a:r>
          </a:p>
        </p:txBody>
      </p:sp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187325" y="1009650"/>
          <a:ext cx="8461375" cy="570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文档" r:id="rId3" imgW="8598783" imgH="5791335" progId="Word.Document.12">
                  <p:embed/>
                </p:oleObj>
              </mc:Choice>
              <mc:Fallback>
                <p:oleObj name="文档" r:id="rId3" imgW="8598783" imgH="5791335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" y="1009650"/>
                        <a:ext cx="8461375" cy="570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176213" y="1112838"/>
          <a:ext cx="8612187" cy="564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文档" r:id="rId3" imgW="8763465" imgH="5743827" progId="Word.Document.12">
                  <p:embed/>
                </p:oleObj>
              </mc:Choice>
              <mc:Fallback>
                <p:oleObj name="文档" r:id="rId3" imgW="8763465" imgH="5743827" progId="Word.Documen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3" y="1112838"/>
                        <a:ext cx="8612187" cy="564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173038" y="2527300"/>
            <a:ext cx="86518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174625" y="1082675"/>
          <a:ext cx="8521700" cy="542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文档" r:id="rId3" imgW="8558451" imgH="5438189" progId="Word.Document.12">
                  <p:embed/>
                </p:oleObj>
              </mc:Choice>
              <mc:Fallback>
                <p:oleObj name="文档" r:id="rId3" imgW="8558451" imgH="5438189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082675"/>
                        <a:ext cx="8521700" cy="542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48188" y="5029200"/>
            <a:ext cx="3600450" cy="2160588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dist="38100" dir="5400000" algn="ctr" rotWithShape="0">
              <a:schemeClr val="bg2"/>
            </a:outerShdw>
          </a:effectLst>
        </p:spPr>
      </p:pic>
      <p:pic>
        <p:nvPicPr>
          <p:cNvPr id="6" name="Picture 4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9425" y="5056188"/>
            <a:ext cx="3600450" cy="2160587"/>
          </a:xfrm>
          <a:prstGeom prst="rect">
            <a:avLst/>
          </a:prstGeom>
          <a:noFill/>
          <a:ln w="762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dist="38100" dir="5400000" algn="ctr" rotWithShape="0">
              <a:schemeClr val="bg2"/>
            </a:outerShdw>
          </a:effec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26"/>
          <p:cNvGraphicFramePr>
            <a:graphicFrameLocks noChangeAspect="1"/>
          </p:cNvGraphicFramePr>
          <p:nvPr/>
        </p:nvGraphicFramePr>
        <p:xfrm>
          <a:off x="217488" y="3541713"/>
          <a:ext cx="8534400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文档" r:id="rId3" imgW="8629360" imgH="2381103" progId="Word.Document.12">
                  <p:embed/>
                </p:oleObj>
              </mc:Choice>
              <mc:Fallback>
                <p:oleObj name="文档" r:id="rId3" imgW="8629360" imgH="2381103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8" y="3541713"/>
                        <a:ext cx="8534400" cy="235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5" name="Object 27"/>
          <p:cNvGraphicFramePr>
            <a:graphicFrameLocks noChangeAspect="1"/>
          </p:cNvGraphicFramePr>
          <p:nvPr/>
        </p:nvGraphicFramePr>
        <p:xfrm>
          <a:off x="212725" y="1223963"/>
          <a:ext cx="8629650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文档" r:id="rId5" imgW="8629360" imgH="1876064" progId="Word.Document.12">
                  <p:embed/>
                </p:oleObj>
              </mc:Choice>
              <mc:Fallback>
                <p:oleObj name="文档" r:id="rId5" imgW="8629360" imgH="1876064" progId="Word.Document.12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1223963"/>
                        <a:ext cx="8629650" cy="187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880021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556125" y="3341688"/>
            <a:ext cx="3330575" cy="2447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2075" y="3322638"/>
            <a:ext cx="2298700" cy="2447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8218" name="Object 26"/>
          <p:cNvGraphicFramePr>
            <a:graphicFrameLocks noChangeAspect="1"/>
          </p:cNvGraphicFramePr>
          <p:nvPr/>
        </p:nvGraphicFramePr>
        <p:xfrm>
          <a:off x="157163" y="938213"/>
          <a:ext cx="8866187" cy="496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文档" r:id="rId3" imgW="8865758" imgH="4968006" progId="Word.Document.12">
                  <p:embed/>
                </p:oleObj>
              </mc:Choice>
              <mc:Fallback>
                <p:oleObj name="文档" r:id="rId3" imgW="8865758" imgH="4968006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938213"/>
                        <a:ext cx="8866187" cy="4967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7"/>
          <p:cNvGraphicFramePr>
            <a:graphicFrameLocks noChangeAspect="1"/>
          </p:cNvGraphicFramePr>
          <p:nvPr/>
        </p:nvGraphicFramePr>
        <p:xfrm>
          <a:off x="-411163" y="5964238"/>
          <a:ext cx="9061451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文档" r:id="rId5" imgW="5230641" imgH="799955" progId="Word.Document.12">
                  <p:embed/>
                </p:oleObj>
              </mc:Choice>
              <mc:Fallback>
                <p:oleObj name="文档" r:id="rId5" imgW="5230641" imgH="799955" progId="Word.Document.12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11163" y="5964238"/>
                        <a:ext cx="9061451" cy="139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242" name="Object 26"/>
          <p:cNvGraphicFramePr>
            <a:graphicFrameLocks noChangeAspect="1"/>
          </p:cNvGraphicFramePr>
          <p:nvPr/>
        </p:nvGraphicFramePr>
        <p:xfrm>
          <a:off x="174625" y="987425"/>
          <a:ext cx="9209088" cy="356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文档" r:id="rId3" imgW="9210338" imgH="3569268" progId="Word.Document.12">
                  <p:embed/>
                </p:oleObj>
              </mc:Choice>
              <mc:Fallback>
                <p:oleObj name="文档" r:id="rId3" imgW="9210338" imgH="3569268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987425"/>
                        <a:ext cx="9209088" cy="356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57188" y="4911725"/>
            <a:ext cx="8974137" cy="2506663"/>
            <a:chOff x="1604839" y="5200501"/>
            <a:chExt cx="8973598" cy="2506639"/>
          </a:xfrm>
        </p:grpSpPr>
        <p:sp>
          <p:nvSpPr>
            <p:cNvPr id="6" name="圆角矩形 5"/>
            <p:cNvSpPr/>
            <p:nvPr/>
          </p:nvSpPr>
          <p:spPr>
            <a:xfrm>
              <a:off x="1604839" y="5200501"/>
              <a:ext cx="8784697" cy="200340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aphicFrame>
          <p:nvGraphicFramePr>
            <p:cNvPr id="9243" name="Object 27"/>
            <p:cNvGraphicFramePr>
              <a:graphicFrameLocks noChangeAspect="1"/>
            </p:cNvGraphicFramePr>
            <p:nvPr/>
          </p:nvGraphicFramePr>
          <p:xfrm>
            <a:off x="1810132" y="5330002"/>
            <a:ext cx="8768305" cy="2377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7" name="文档" r:id="rId5" imgW="8768305" imgH="2377138" progId="Word.Document.12">
                    <p:embed/>
                  </p:oleObj>
                </mc:Choice>
                <mc:Fallback>
                  <p:oleObj name="文档" r:id="rId5" imgW="8768305" imgH="2377138" progId="Word.Document.12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0132" y="5330002"/>
                          <a:ext cx="8768305" cy="23771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185738" y="1323975"/>
          <a:ext cx="7737475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文档" r:id="rId3" imgW="7954735" imgH="4204626" progId="Word.Document.12">
                  <p:embed/>
                </p:oleObj>
              </mc:Choice>
              <mc:Fallback>
                <p:oleObj name="文档" r:id="rId3" imgW="7954735" imgH="4204626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8" y="1323975"/>
                        <a:ext cx="7737475" cy="409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870075" y="4911725"/>
            <a:ext cx="7127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4000" b="1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——引出事件的关系及运算！</a:t>
            </a:r>
          </a:p>
          <a:p>
            <a:endParaRPr lang="zh-CN" altLang="en-US" sz="4000" b="1">
              <a:solidFill>
                <a:srgbClr val="8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3787" y="1029486"/>
            <a:ext cx="7042551" cy="58861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3375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endParaRPr lang="zh-CN" altLang="en-US" sz="3375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1278" name="Object 14"/>
          <p:cNvGraphicFramePr>
            <a:graphicFrameLocks noChangeAspect="1"/>
          </p:cNvGraphicFramePr>
          <p:nvPr/>
        </p:nvGraphicFramePr>
        <p:xfrm>
          <a:off x="0" y="871538"/>
          <a:ext cx="10871200" cy="712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文档" r:id="rId3" imgW="9776557" imgH="6406466" progId="Word.Document.12">
                  <p:embed/>
                </p:oleObj>
              </mc:Choice>
              <mc:Fallback>
                <p:oleObj name="文档" r:id="rId3" imgW="9776557" imgH="6406466" progId="Word.Document.12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71538"/>
                        <a:ext cx="10871200" cy="7126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80" name="组合 4"/>
          <p:cNvGrpSpPr>
            <a:grpSpLocks/>
          </p:cNvGrpSpPr>
          <p:nvPr/>
        </p:nvGrpSpPr>
        <p:grpSpPr bwMode="auto">
          <a:xfrm>
            <a:off x="4994275" y="2219325"/>
            <a:ext cx="1752600" cy="4827588"/>
            <a:chOff x="4406460" y="2273526"/>
            <a:chExt cx="1751748" cy="4827618"/>
          </a:xfrm>
        </p:grpSpPr>
        <p:sp>
          <p:nvSpPr>
            <p:cNvPr id="11284" name="Rectangle 8"/>
            <p:cNvSpPr>
              <a:spLocks noChangeArrowheads="1"/>
            </p:cNvSpPr>
            <p:nvPr/>
          </p:nvSpPr>
          <p:spPr bwMode="auto">
            <a:xfrm>
              <a:off x="4407206" y="2273526"/>
              <a:ext cx="1711424" cy="621804"/>
            </a:xfrm>
            <a:prstGeom prst="rect">
              <a:avLst/>
            </a:prstGeom>
            <a:noFill/>
            <a:ln w="38100">
              <a:solidFill>
                <a:srgbClr val="005EA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zh-CN" altLang="zh-CN" sz="2800" b="1">
                <a:solidFill>
                  <a:srgbClr val="F0F3B3"/>
                </a:solidFill>
                <a:latin typeface="Times New Roman" pitchFamily="18" charset="0"/>
                <a:ea typeface="楷体_GB2312"/>
                <a:cs typeface="楷体_GB2312"/>
              </a:endParaRPr>
            </a:p>
          </p:txBody>
        </p:sp>
        <p:sp>
          <p:nvSpPr>
            <p:cNvPr id="11285" name="Oval 9"/>
            <p:cNvSpPr>
              <a:spLocks noChangeArrowheads="1"/>
            </p:cNvSpPr>
            <p:nvPr/>
          </p:nvSpPr>
          <p:spPr bwMode="auto">
            <a:xfrm>
              <a:off x="4692443" y="2327416"/>
              <a:ext cx="1093410" cy="497443"/>
            </a:xfrm>
            <a:prstGeom prst="ellipse">
              <a:avLst/>
            </a:prstGeom>
            <a:solidFill>
              <a:srgbClr val="99FF99">
                <a:alpha val="50195"/>
              </a:srgbClr>
            </a:solidFill>
            <a:ln w="9525">
              <a:solidFill>
                <a:srgbClr val="005EA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 altLang="zh-CN" sz="2000" b="1" i="1">
                  <a:solidFill>
                    <a:srgbClr val="163794"/>
                  </a:solidFill>
                  <a:latin typeface="Times New Roman" pitchFamily="18" charset="0"/>
                </a:rPr>
                <a:t>B   </a:t>
              </a:r>
            </a:p>
          </p:txBody>
        </p:sp>
        <p:sp>
          <p:nvSpPr>
            <p:cNvPr id="11286" name="Oval 10"/>
            <p:cNvSpPr>
              <a:spLocks noChangeArrowheads="1"/>
            </p:cNvSpPr>
            <p:nvPr/>
          </p:nvSpPr>
          <p:spPr bwMode="auto">
            <a:xfrm>
              <a:off x="5192524" y="2447631"/>
              <a:ext cx="475396" cy="22384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005EA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 altLang="zh-CN" sz="2000" b="1" i="1">
                  <a:solidFill>
                    <a:srgbClr val="163794"/>
                  </a:solidFill>
                  <a:latin typeface="Times New Roman" pitchFamily="18" charset="0"/>
                </a:rPr>
                <a:t>A</a:t>
              </a:r>
            </a:p>
          </p:txBody>
        </p:sp>
        <p:grpSp>
          <p:nvGrpSpPr>
            <p:cNvPr id="11287" name="Group 9"/>
            <p:cNvGrpSpPr>
              <a:grpSpLocks/>
            </p:cNvGrpSpPr>
            <p:nvPr/>
          </p:nvGrpSpPr>
          <p:grpSpPr bwMode="auto">
            <a:xfrm>
              <a:off x="4415791" y="3647020"/>
              <a:ext cx="1714424" cy="589384"/>
              <a:chOff x="0" y="0"/>
              <a:chExt cx="1728" cy="1200"/>
            </a:xfrm>
          </p:grpSpPr>
          <p:sp>
            <p:nvSpPr>
              <p:cNvPr id="11313" name="Rectangle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28" cy="1200"/>
              </a:xfrm>
              <a:prstGeom prst="rect">
                <a:avLst/>
              </a:prstGeom>
              <a:noFill/>
              <a:ln w="38100">
                <a:solidFill>
                  <a:srgbClr val="005EA6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800" b="1">
                  <a:solidFill>
                    <a:srgbClr val="F0F3B3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grpSp>
            <p:nvGrpSpPr>
              <p:cNvPr id="11314" name="Group 11"/>
              <p:cNvGrpSpPr>
                <a:grpSpLocks/>
              </p:cNvGrpSpPr>
              <p:nvPr/>
            </p:nvGrpSpPr>
            <p:grpSpPr bwMode="auto">
              <a:xfrm>
                <a:off x="96" y="120"/>
                <a:ext cx="1488" cy="1056"/>
                <a:chOff x="0" y="0"/>
                <a:chExt cx="1488" cy="1056"/>
              </a:xfrm>
            </p:grpSpPr>
            <p:sp>
              <p:nvSpPr>
                <p:cNvPr id="11315" name="Oval 12" descr="宽下对角线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912" cy="816"/>
                </a:xfrm>
                <a:prstGeom prst="ellipse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 w="9525">
                  <a:solidFill>
                    <a:srgbClr val="005EA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 altLang="zh-CN" sz="2000" b="1" i="1">
                      <a:solidFill>
                        <a:srgbClr val="163794"/>
                      </a:solidFill>
                      <a:latin typeface="Times New Roman" pitchFamily="18" charset="0"/>
                    </a:rPr>
                    <a:t>A</a:t>
                  </a:r>
                </a:p>
              </p:txBody>
            </p:sp>
            <p:grpSp>
              <p:nvGrpSpPr>
                <p:cNvPr id="11316" name="Group 1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488" cy="1056"/>
                  <a:chOff x="0" y="0"/>
                  <a:chExt cx="1488" cy="1056"/>
                </a:xfrm>
              </p:grpSpPr>
              <p:sp>
                <p:nvSpPr>
                  <p:cNvPr id="11317" name="Oval 14" descr="宽下对角线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144"/>
                    <a:ext cx="864" cy="912"/>
                  </a:xfrm>
                  <a:prstGeom prst="ellipse">
                    <a:avLst/>
                  </a:prstGeom>
                  <a:blipFill dpi="0" rotWithShape="0">
                    <a:blip r:embed="rId5"/>
                    <a:srcRect/>
                    <a:tile tx="0" ty="0" sx="100000" sy="100000" flip="none" algn="tl"/>
                  </a:blipFill>
                  <a:ln w="9525">
                    <a:solidFill>
                      <a:srgbClr val="005EA6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r>
                      <a:rPr lang="en-US" altLang="zh-CN" sz="2800" b="1" i="1">
                        <a:solidFill>
                          <a:srgbClr val="163794"/>
                        </a:solidFill>
                        <a:latin typeface="Times New Roman" pitchFamily="18" charset="0"/>
                      </a:rPr>
                      <a:t> </a:t>
                    </a:r>
                  </a:p>
                  <a:p>
                    <a:pPr>
                      <a:spcBef>
                        <a:spcPct val="20000"/>
                      </a:spcBef>
                    </a:pPr>
                    <a:r>
                      <a:rPr lang="en-US" altLang="zh-CN" sz="2000" b="1" i="1">
                        <a:solidFill>
                          <a:srgbClr val="163794"/>
                        </a:solidFill>
                        <a:latin typeface="Times New Roman" pitchFamily="18" charset="0"/>
                      </a:rPr>
                      <a:t>  B   </a:t>
                    </a:r>
                  </a:p>
                  <a:p>
                    <a:pPr>
                      <a:spcBef>
                        <a:spcPct val="20000"/>
                      </a:spcBef>
                    </a:pPr>
                    <a:endParaRPr lang="en-US" altLang="zh-CN" sz="2800" b="1" i="1">
                      <a:solidFill>
                        <a:srgbClr val="163794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11318" name="Oval 15" descr="宽下对角线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912" cy="81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5EA6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zh-CN" sz="2000" b="1" i="1">
                      <a:solidFill>
                        <a:srgbClr val="163794"/>
                      </a:solidFill>
                      <a:latin typeface="Times New Roman" pitchFamily="18" charset="0"/>
                    </a:endParaRPr>
                  </a:p>
                </p:txBody>
              </p:sp>
            </p:grpSp>
          </p:grpSp>
        </p:grpSp>
        <p:grpSp>
          <p:nvGrpSpPr>
            <p:cNvPr id="11288" name="组合 9"/>
            <p:cNvGrpSpPr>
              <a:grpSpLocks/>
            </p:cNvGrpSpPr>
            <p:nvPr/>
          </p:nvGrpSpPr>
          <p:grpSpPr bwMode="auto">
            <a:xfrm>
              <a:off x="4415790" y="4343962"/>
              <a:ext cx="1714425" cy="582491"/>
              <a:chOff x="4313149" y="4297308"/>
              <a:chExt cx="1714425" cy="624492"/>
            </a:xfrm>
          </p:grpSpPr>
          <p:sp>
            <p:nvSpPr>
              <p:cNvPr id="11306" name="Oval 10"/>
              <p:cNvSpPr>
                <a:spLocks noChangeArrowheads="1"/>
              </p:cNvSpPr>
              <p:nvPr/>
            </p:nvSpPr>
            <p:spPr bwMode="auto">
              <a:xfrm>
                <a:off x="4556162" y="4347268"/>
                <a:ext cx="1028028" cy="449634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000" b="1" i="1">
                  <a:solidFill>
                    <a:srgbClr val="163794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sp>
            <p:nvSpPr>
              <p:cNvPr id="11307" name="Rectangle 11"/>
              <p:cNvSpPr>
                <a:spLocks noChangeArrowheads="1"/>
              </p:cNvSpPr>
              <p:nvPr/>
            </p:nvSpPr>
            <p:spPr bwMode="auto">
              <a:xfrm>
                <a:off x="4654069" y="4297308"/>
                <a:ext cx="34176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A</a:t>
                </a: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4313339" y="4296962"/>
                <a:ext cx="1713666" cy="624627"/>
              </a:xfrm>
              <a:prstGeom prst="rect">
                <a:avLst/>
              </a:prstGeom>
              <a:noFill/>
              <a:ln w="38100">
                <a:solidFill>
                  <a:srgbClr val="005EA6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marL="2514600" indent="-228600"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marL="2971800" indent="-228600"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marL="3429000" indent="-228600"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marL="3886200" indent="-228600" algn="ctr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3200" b="1">
                    <a:solidFill>
                      <a:srgbClr val="163794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defRPr/>
                </a:pPr>
                <a:endParaRPr lang="zh-CN" altLang="zh-CN" sz="2000">
                  <a:ln>
                    <a:solidFill>
                      <a:srgbClr val="005EA6"/>
                    </a:solidFill>
                  </a:ln>
                  <a:solidFill>
                    <a:srgbClr val="F0F3B3"/>
                  </a:solidFill>
                </a:endParaRPr>
              </a:p>
            </p:txBody>
          </p:sp>
          <p:sp>
            <p:nvSpPr>
              <p:cNvPr id="11309" name="Oval 16"/>
              <p:cNvSpPr>
                <a:spLocks noChangeArrowheads="1"/>
              </p:cNvSpPr>
              <p:nvPr/>
            </p:nvSpPr>
            <p:spPr bwMode="auto">
              <a:xfrm>
                <a:off x="4998546" y="4327074"/>
                <a:ext cx="929205" cy="499593"/>
              </a:xfrm>
              <a:prstGeom prst="ellipse">
                <a:avLst/>
              </a:prstGeom>
              <a:solidFill>
                <a:srgbClr val="99FF99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000" b="1" i="1">
                  <a:solidFill>
                    <a:srgbClr val="163794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sp>
            <p:nvSpPr>
              <p:cNvPr id="11310" name="Oval 17"/>
              <p:cNvSpPr>
                <a:spLocks noChangeArrowheads="1"/>
              </p:cNvSpPr>
              <p:nvPr/>
            </p:nvSpPr>
            <p:spPr bwMode="auto">
              <a:xfrm>
                <a:off x="4556162" y="4347268"/>
                <a:ext cx="1028028" cy="44963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000" b="1" i="1">
                  <a:solidFill>
                    <a:srgbClr val="163794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sp>
            <p:nvSpPr>
              <p:cNvPr id="11311" name="Rectangle 13"/>
              <p:cNvSpPr>
                <a:spLocks noChangeArrowheads="1"/>
              </p:cNvSpPr>
              <p:nvPr/>
            </p:nvSpPr>
            <p:spPr bwMode="auto">
              <a:xfrm>
                <a:off x="4961723" y="4368343"/>
                <a:ext cx="68480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A</a:t>
                </a:r>
                <a:r>
                  <a:rPr lang="en-US" altLang="zh-CN" sz="2000" b="1">
                    <a:solidFill>
                      <a:srgbClr val="163794"/>
                    </a:solidFill>
                    <a:latin typeface="Times New Roman" pitchFamily="18" charset="0"/>
                  </a:rPr>
                  <a:t>∩</a:t>
                </a: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1312" name="Rectangle 12"/>
              <p:cNvSpPr>
                <a:spLocks noChangeArrowheads="1"/>
              </p:cNvSpPr>
              <p:nvPr/>
            </p:nvSpPr>
            <p:spPr bwMode="auto">
              <a:xfrm>
                <a:off x="5633144" y="4354033"/>
                <a:ext cx="34176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1289" name="Group 10"/>
            <p:cNvGrpSpPr>
              <a:grpSpLocks/>
            </p:cNvGrpSpPr>
            <p:nvPr/>
          </p:nvGrpSpPr>
          <p:grpSpPr bwMode="auto">
            <a:xfrm>
              <a:off x="4425122" y="5044227"/>
              <a:ext cx="1705093" cy="548655"/>
              <a:chOff x="0" y="0"/>
              <a:chExt cx="1776" cy="1200"/>
            </a:xfrm>
          </p:grpSpPr>
          <p:sp>
            <p:nvSpPr>
              <p:cNvPr id="11302" name="Oval 11" descr="宽下对角线"/>
              <p:cNvSpPr>
                <a:spLocks noChangeArrowheads="1"/>
              </p:cNvSpPr>
              <p:nvPr/>
            </p:nvSpPr>
            <p:spPr bwMode="auto">
              <a:xfrm>
                <a:off x="256" y="72"/>
                <a:ext cx="960" cy="816"/>
              </a:xfrm>
              <a:prstGeom prst="ellipse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800" b="1">
                  <a:solidFill>
                    <a:srgbClr val="163794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sp>
            <p:nvSpPr>
              <p:cNvPr id="11303" name="Oval 12"/>
              <p:cNvSpPr>
                <a:spLocks noChangeArrowheads="1"/>
              </p:cNvSpPr>
              <p:nvPr/>
            </p:nvSpPr>
            <p:spPr bwMode="auto">
              <a:xfrm>
                <a:off x="784" y="360"/>
                <a:ext cx="816" cy="720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1304" name="Text Box 14"/>
              <p:cNvSpPr txBox="1">
                <a:spLocks noChangeArrowheads="1"/>
              </p:cNvSpPr>
              <p:nvPr/>
            </p:nvSpPr>
            <p:spPr bwMode="auto">
              <a:xfrm>
                <a:off x="208" y="47"/>
                <a:ext cx="1311" cy="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    A</a:t>
                </a:r>
              </a:p>
            </p:txBody>
          </p:sp>
          <p:sp>
            <p:nvSpPr>
              <p:cNvPr id="11305" name="Rectangle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76" cy="1200"/>
              </a:xfrm>
              <a:prstGeom prst="rect">
                <a:avLst/>
              </a:prstGeom>
              <a:noFill/>
              <a:ln w="38100">
                <a:solidFill>
                  <a:srgbClr val="005EA6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zh-CN" altLang="zh-CN" sz="2800" b="1">
                  <a:solidFill>
                    <a:srgbClr val="F0F3B3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</p:grpSp>
        <p:grpSp>
          <p:nvGrpSpPr>
            <p:cNvPr id="11290" name="Group 10"/>
            <p:cNvGrpSpPr>
              <a:grpSpLocks/>
            </p:cNvGrpSpPr>
            <p:nvPr/>
          </p:nvGrpSpPr>
          <p:grpSpPr bwMode="auto">
            <a:xfrm>
              <a:off x="4436345" y="5706926"/>
              <a:ext cx="1693870" cy="573695"/>
              <a:chOff x="0" y="0"/>
              <a:chExt cx="1776" cy="1152"/>
            </a:xfrm>
          </p:grpSpPr>
          <p:grpSp>
            <p:nvGrpSpPr>
              <p:cNvPr id="11298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776" cy="1152"/>
                <a:chOff x="0" y="0"/>
                <a:chExt cx="1776" cy="1152"/>
              </a:xfrm>
            </p:grpSpPr>
            <p:sp>
              <p:nvSpPr>
                <p:cNvPr id="11300" name="Rectangle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776" cy="1152"/>
                </a:xfrm>
                <a:prstGeom prst="rect">
                  <a:avLst/>
                </a:prstGeom>
                <a:noFill/>
                <a:ln w="38100">
                  <a:solidFill>
                    <a:srgbClr val="005EA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 sz="3200" b="1">
                    <a:solidFill>
                      <a:srgbClr val="163794"/>
                    </a:solidFill>
                    <a:latin typeface="Times New Roman" pitchFamily="18" charset="0"/>
                    <a:ea typeface="楷体_GB2312"/>
                    <a:cs typeface="楷体_GB2312"/>
                  </a:endParaRPr>
                </a:p>
              </p:txBody>
            </p:sp>
            <p:sp>
              <p:nvSpPr>
                <p:cNvPr id="11301" name="Oval 14"/>
                <p:cNvSpPr>
                  <a:spLocks noChangeArrowheads="1"/>
                </p:cNvSpPr>
                <p:nvPr/>
              </p:nvSpPr>
              <p:spPr bwMode="auto">
                <a:xfrm>
                  <a:off x="96" y="48"/>
                  <a:ext cx="912" cy="768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5EA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 altLang="zh-CN" sz="2000" b="1" i="1">
                      <a:solidFill>
                        <a:srgbClr val="163794"/>
                      </a:solidFill>
                      <a:latin typeface="Times New Roman" pitchFamily="18" charset="0"/>
                    </a:rPr>
                    <a:t>A</a:t>
                  </a:r>
                </a:p>
              </p:txBody>
            </p:sp>
          </p:grpSp>
          <p:sp>
            <p:nvSpPr>
              <p:cNvPr id="11299" name="Oval 15"/>
              <p:cNvSpPr>
                <a:spLocks noChangeArrowheads="1"/>
              </p:cNvSpPr>
              <p:nvPr/>
            </p:nvSpPr>
            <p:spPr bwMode="auto">
              <a:xfrm>
                <a:off x="1008" y="624"/>
                <a:ext cx="480" cy="432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rgbClr val="005EA6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r>
                  <a:rPr lang="en-US" altLang="zh-CN" sz="2000" b="1" i="1">
                    <a:solidFill>
                      <a:srgbClr val="163794"/>
                    </a:solidFill>
                    <a:latin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1291" name="Group 10"/>
            <p:cNvGrpSpPr>
              <a:grpSpLocks/>
            </p:cNvGrpSpPr>
            <p:nvPr/>
          </p:nvGrpSpPr>
          <p:grpSpPr bwMode="auto">
            <a:xfrm>
              <a:off x="4435199" y="6440659"/>
              <a:ext cx="1723009" cy="660485"/>
              <a:chOff x="0" y="0"/>
              <a:chExt cx="1776" cy="1200"/>
            </a:xfrm>
          </p:grpSpPr>
          <p:sp>
            <p:nvSpPr>
              <p:cNvPr id="11294" name="Rectangle 11" descr="宽下对角线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76" cy="1200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 w="38100">
                <a:solidFill>
                  <a:srgbClr val="005EA6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  <a:buFont typeface="Arial" charset="0"/>
                  <a:buChar char="•"/>
                </a:pPr>
                <a:endParaRPr lang="zh-CN" altLang="zh-CN" sz="2800" b="1">
                  <a:solidFill>
                    <a:srgbClr val="163794"/>
                  </a:solidFill>
                  <a:latin typeface="Times New Roman" pitchFamily="18" charset="0"/>
                  <a:ea typeface="楷体_GB2312"/>
                  <a:cs typeface="楷体_GB2312"/>
                </a:endParaRPr>
              </a:p>
            </p:txBody>
          </p:sp>
          <p:grpSp>
            <p:nvGrpSpPr>
              <p:cNvPr id="11295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776" cy="1200"/>
                <a:chOff x="0" y="0"/>
                <a:chExt cx="1776" cy="1200"/>
              </a:xfrm>
            </p:grpSpPr>
            <p:sp>
              <p:nvSpPr>
                <p:cNvPr id="11296" name="Oval 13"/>
                <p:cNvSpPr>
                  <a:spLocks noChangeArrowheads="1"/>
                </p:cNvSpPr>
                <p:nvPr/>
              </p:nvSpPr>
              <p:spPr bwMode="auto">
                <a:xfrm>
                  <a:off x="432" y="224"/>
                  <a:ext cx="768" cy="784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5EA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 altLang="zh-CN" sz="2000" b="1" i="1">
                      <a:solidFill>
                        <a:srgbClr val="163794"/>
                      </a:solidFill>
                      <a:latin typeface="Times New Roman" pitchFamily="18" charset="0"/>
                    </a:rPr>
                    <a:t>A         B   </a:t>
                  </a:r>
                </a:p>
              </p:txBody>
            </p:sp>
            <p:sp>
              <p:nvSpPr>
                <p:cNvPr id="11297" name="Rectangle 15" descr="宽下对角线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776" cy="1200"/>
                </a:xfrm>
                <a:prstGeom prst="rect">
                  <a:avLst/>
                </a:prstGeom>
                <a:noFill/>
                <a:ln w="38100">
                  <a:solidFill>
                    <a:srgbClr val="005EA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  <a:buFont typeface="Arial" charset="0"/>
                    <a:buChar char="•"/>
                  </a:pPr>
                  <a:endParaRPr lang="zh-CN" altLang="zh-CN" sz="2800" b="1">
                    <a:solidFill>
                      <a:srgbClr val="163794"/>
                    </a:solidFill>
                    <a:latin typeface="Times New Roman" pitchFamily="18" charset="0"/>
                    <a:ea typeface="楷体_GB2312"/>
                    <a:cs typeface="楷体_GB2312"/>
                  </a:endParaRPr>
                </a:p>
              </p:txBody>
            </p:sp>
          </p:grpSp>
        </p:grpSp>
        <p:sp>
          <p:nvSpPr>
            <p:cNvPr id="11292" name="Rectangle 8"/>
            <p:cNvSpPr>
              <a:spLocks noChangeArrowheads="1"/>
            </p:cNvSpPr>
            <p:nvPr/>
          </p:nvSpPr>
          <p:spPr bwMode="auto">
            <a:xfrm>
              <a:off x="4406460" y="2953146"/>
              <a:ext cx="1711424" cy="621804"/>
            </a:xfrm>
            <a:prstGeom prst="rect">
              <a:avLst/>
            </a:prstGeom>
            <a:noFill/>
            <a:ln w="38100">
              <a:solidFill>
                <a:srgbClr val="005EA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zh-CN" altLang="zh-CN" sz="2800" b="1">
                <a:solidFill>
                  <a:srgbClr val="F0F3B3"/>
                </a:solidFill>
                <a:latin typeface="Times New Roman" pitchFamily="18" charset="0"/>
                <a:ea typeface="楷体_GB2312"/>
                <a:cs typeface="楷体_GB2312"/>
              </a:endParaRPr>
            </a:p>
          </p:txBody>
        </p:sp>
        <p:sp>
          <p:nvSpPr>
            <p:cNvPr id="11293" name="Oval 9"/>
            <p:cNvSpPr>
              <a:spLocks noChangeArrowheads="1"/>
            </p:cNvSpPr>
            <p:nvPr/>
          </p:nvSpPr>
          <p:spPr bwMode="auto">
            <a:xfrm>
              <a:off x="4675830" y="3021521"/>
              <a:ext cx="1093410" cy="497443"/>
            </a:xfrm>
            <a:prstGeom prst="ellipse">
              <a:avLst/>
            </a:prstGeom>
            <a:solidFill>
              <a:srgbClr val="99FF99">
                <a:alpha val="50195"/>
              </a:srgbClr>
            </a:solidFill>
            <a:ln w="9525">
              <a:solidFill>
                <a:srgbClr val="005EA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 altLang="zh-CN" sz="2000" b="1" i="1">
                  <a:solidFill>
                    <a:srgbClr val="163794"/>
                  </a:solidFill>
                  <a:latin typeface="Times New Roman" pitchFamily="18" charset="0"/>
                </a:rPr>
                <a:t>A=B   </a:t>
              </a:r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73025" y="1530350"/>
            <a:ext cx="0" cy="558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9588500" y="1509713"/>
            <a:ext cx="0" cy="558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0" name="文本框 4"/>
          <p:cNvSpPr txBox="1">
            <a:spLocks noChangeArrowheads="1"/>
          </p:cNvSpPr>
          <p:nvPr/>
        </p:nvSpPr>
        <p:spPr bwMode="auto">
          <a:xfrm>
            <a:off x="120650" y="1154113"/>
            <a:ext cx="100234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5EA6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问题：</a:t>
            </a:r>
            <a:endParaRPr lang="en-US" altLang="zh-CN" sz="2400" b="1">
              <a:solidFill>
                <a:srgbClr val="005EA6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1. 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包含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： 是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发生导致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发生，还是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发生导致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发生？</a:t>
            </a:r>
            <a:endParaRPr lang="en-US" altLang="zh-CN" sz="2400" b="1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2. 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差事件：                                        对吗？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3. 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互不相容、对立的关系？</a:t>
            </a:r>
          </a:p>
          <a:p>
            <a:pPr>
              <a:lnSpc>
                <a:spcPct val="150000"/>
              </a:lnSpc>
            </a:pPr>
            <a:endParaRPr lang="zh-CN" altLang="en-US" sz="3000" b="1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aphicFrame>
        <p:nvGraphicFramePr>
          <p:cNvPr id="12308" name="Object 20"/>
          <p:cNvGraphicFramePr>
            <a:graphicFrameLocks noChangeAspect="1"/>
          </p:cNvGraphicFramePr>
          <p:nvPr/>
        </p:nvGraphicFramePr>
        <p:xfrm>
          <a:off x="1843088" y="2435225"/>
          <a:ext cx="27797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name="Equation" r:id="rId3" imgW="2781000" imgH="317160" progId="Equation.DSMT4">
                  <p:embed/>
                </p:oleObj>
              </mc:Choice>
              <mc:Fallback>
                <p:oleObj name="Equation" r:id="rId3" imgW="2781000" imgH="31716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2435225"/>
                        <a:ext cx="2779712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5575" y="3860800"/>
            <a:ext cx="100234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5EA6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答：</a:t>
            </a:r>
            <a:endParaRPr lang="en-US" altLang="zh-CN" sz="2400" b="1">
              <a:solidFill>
                <a:srgbClr val="005EA6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1</a:t>
            </a:r>
            <a:r>
              <a:rPr lang="en-US" altLang="zh-CN" sz="2400" b="1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. B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包含</a:t>
            </a: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： </a:t>
            </a: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A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发生导致</a:t>
            </a: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B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发生</a:t>
            </a: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2. 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差事件：                                        对！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3. </a:t>
            </a:r>
            <a:r>
              <a:rPr lang="zh-CN" altLang="en-US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互不相容未必对立，对立一定互不相容</a:t>
            </a:r>
            <a:r>
              <a:rPr lang="en-US" altLang="zh-CN" sz="2400" b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.</a:t>
            </a:r>
            <a:endParaRPr lang="zh-CN" altLang="en-US" sz="3000" b="1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graphicFrame>
        <p:nvGraphicFramePr>
          <p:cNvPr id="8" name="Object 21"/>
          <p:cNvGraphicFramePr>
            <a:graphicFrameLocks noChangeAspect="1"/>
          </p:cNvGraphicFramePr>
          <p:nvPr/>
        </p:nvGraphicFramePr>
        <p:xfrm>
          <a:off x="1912938" y="5126038"/>
          <a:ext cx="2781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Equation" r:id="rId5" imgW="2781000" imgH="317160" progId="Equation.DSMT4">
                  <p:embed/>
                </p:oleObj>
              </mc:Choice>
              <mc:Fallback>
                <p:oleObj name="Equation" r:id="rId5" imgW="2781000" imgH="31716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38" y="5126038"/>
                        <a:ext cx="27813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8" name="Object 26"/>
          <p:cNvGraphicFramePr>
            <a:graphicFrameLocks noChangeAspect="1"/>
          </p:cNvGraphicFramePr>
          <p:nvPr/>
        </p:nvGraphicFramePr>
        <p:xfrm>
          <a:off x="214313" y="952500"/>
          <a:ext cx="11160125" cy="542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文档" r:id="rId3" imgW="11247721" imgH="5489498" progId="Word.Document.12">
                  <p:embed/>
                </p:oleObj>
              </mc:Choice>
              <mc:Fallback>
                <p:oleObj name="文档" r:id="rId3" imgW="11247721" imgH="5489498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952500"/>
                        <a:ext cx="11160125" cy="542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91680"/>
              </p:ext>
            </p:extLst>
          </p:nvPr>
        </p:nvGraphicFramePr>
        <p:xfrm>
          <a:off x="92075" y="4119563"/>
          <a:ext cx="10196513" cy="301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Document" r:id="rId5" imgW="10313770" imgH="3064584" progId="Word.Document.8">
                  <p:embed/>
                </p:oleObj>
              </mc:Choice>
              <mc:Fallback>
                <p:oleObj name="Document" r:id="rId5" imgW="10313770" imgH="3064584" progId="Word.Document.8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4119563"/>
                        <a:ext cx="10196513" cy="301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0" y="4005263"/>
            <a:ext cx="964406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4841" y="4902209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51121" y="4902209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4907" y="5473713"/>
            <a:ext cx="27146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错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412163" cy="501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文档" r:id="rId3" imgW="8628464" imgH="5160171" progId="Word.Document.12">
                  <p:embed/>
                </p:oleObj>
              </mc:Choice>
              <mc:Fallback>
                <p:oleObj name="文档" r:id="rId3" imgW="8628464" imgH="5160171" progId="Word.Document.12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412163" cy="501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-1" y="4187829"/>
            <a:ext cx="9322625" cy="257176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26843"/>
              </p:ext>
            </p:extLst>
          </p:nvPr>
        </p:nvGraphicFramePr>
        <p:xfrm>
          <a:off x="239713" y="1238250"/>
          <a:ext cx="8618537" cy="574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" name="文档" r:id="rId3" imgW="8628464" imgH="5766381" progId="Word.Document.12">
                  <p:embed/>
                </p:oleObj>
              </mc:Choice>
              <mc:Fallback>
                <p:oleObj name="文档" r:id="rId3" imgW="8628464" imgH="576638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1238250"/>
                        <a:ext cx="8618537" cy="574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274050" cy="608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文档" r:id="rId3" imgW="8628464" imgH="6350952" progId="Word.Document.12">
                  <p:embed/>
                </p:oleObj>
              </mc:Choice>
              <mc:Fallback>
                <p:oleObj name="文档" r:id="rId3" imgW="8628464" imgH="635095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274050" cy="608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0" y="4660882"/>
            <a:ext cx="9322625" cy="257176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229" y="4912469"/>
            <a:ext cx="7100166" cy="19029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274050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文档" r:id="rId3" imgW="8628464" imgH="6362492" progId="Word.Document.12">
                  <p:embed/>
                </p:oleObj>
              </mc:Choice>
              <mc:Fallback>
                <p:oleObj name="文档" r:id="rId3" imgW="8628464" imgH="636249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274050" cy="609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869363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文档" r:id="rId3" imgW="8805562" imgH="5374382" progId="Word.Document.12">
                  <p:embed/>
                </p:oleObj>
              </mc:Choice>
              <mc:Fallback>
                <p:oleObj name="文档" r:id="rId3" imgW="8805562" imgH="537438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869363" cy="539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0" y="4259267"/>
            <a:ext cx="9322625" cy="257176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229" y="4912469"/>
            <a:ext cx="7100166" cy="19029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869363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8" name="文档" r:id="rId3" imgW="8805562" imgH="5374382" progId="Word.Document.12">
                  <p:embed/>
                </p:oleObj>
              </mc:Choice>
              <mc:Fallback>
                <p:oleObj name="文档" r:id="rId3" imgW="8805562" imgH="537438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869363" cy="539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244475" y="1235075"/>
          <a:ext cx="8720138" cy="579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文档" r:id="rId3" imgW="8628464" imgH="5755562" progId="Word.Document.12">
                  <p:embed/>
                </p:oleObj>
              </mc:Choice>
              <mc:Fallback>
                <p:oleObj name="文档" r:id="rId3" imgW="8628464" imgH="575556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235075"/>
                        <a:ext cx="8720138" cy="579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4845050" y="1816100"/>
            <a:ext cx="4297363" cy="3744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315775" y="2466997"/>
          <a:ext cx="3935412" cy="436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文档" r:id="rId5" imgW="3936060" imgH="4364099" progId="Word.Document.12">
                  <p:embed/>
                </p:oleObj>
              </mc:Choice>
              <mc:Fallback>
                <p:oleObj name="文档" r:id="rId5" imgW="3936060" imgH="4364099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775" y="2466997"/>
                        <a:ext cx="3935412" cy="4364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06" name="Object 22"/>
          <p:cNvGraphicFramePr>
            <a:graphicFrameLocks noChangeAspect="1"/>
          </p:cNvGraphicFramePr>
          <p:nvPr/>
        </p:nvGraphicFramePr>
        <p:xfrm>
          <a:off x="168275" y="1127125"/>
          <a:ext cx="9128125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name="文档" r:id="rId3" imgW="9222242" imgH="1420740" progId="Word.Document.12">
                  <p:embed/>
                </p:oleObj>
              </mc:Choice>
              <mc:Fallback>
                <p:oleObj name="文档" r:id="rId3" imgW="9222242" imgH="1420740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" y="1127125"/>
                        <a:ext cx="9128125" cy="140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85738" y="2435225"/>
            <a:ext cx="9201150" cy="3960813"/>
            <a:chOff x="82892" y="2405579"/>
            <a:chExt cx="9202481" cy="3962017"/>
          </a:xfrm>
        </p:grpSpPr>
        <p:sp>
          <p:nvSpPr>
            <p:cNvPr id="2" name="矩形 1"/>
            <p:cNvSpPr/>
            <p:nvPr/>
          </p:nvSpPr>
          <p:spPr>
            <a:xfrm>
              <a:off x="5887632" y="3579099"/>
              <a:ext cx="435038" cy="5049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4112550" y="3590214"/>
              <a:ext cx="431862" cy="50339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407328" y="3579099"/>
              <a:ext cx="503310" cy="5049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aphicFrame>
          <p:nvGraphicFramePr>
            <p:cNvPr id="16407" name="Object 23"/>
            <p:cNvGraphicFramePr>
              <a:graphicFrameLocks noChangeAspect="1"/>
            </p:cNvGraphicFramePr>
            <p:nvPr/>
          </p:nvGraphicFramePr>
          <p:xfrm>
            <a:off x="82892" y="2405579"/>
            <a:ext cx="9202481" cy="39620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11" name="文档" r:id="rId5" imgW="9222242" imgH="3962017" progId="Word.Document.12">
                    <p:embed/>
                  </p:oleObj>
                </mc:Choice>
                <mc:Fallback>
                  <p:oleObj name="文档" r:id="rId5" imgW="9222242" imgH="3962017" progId="Word.Document.12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892" y="2405579"/>
                          <a:ext cx="9202481" cy="39620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36893" y="79259"/>
            <a:ext cx="7042551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36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89" name="组合 164"/>
          <p:cNvGrpSpPr>
            <a:grpSpLocks/>
          </p:cNvGrpSpPr>
          <p:nvPr/>
        </p:nvGrpSpPr>
        <p:grpSpPr bwMode="auto">
          <a:xfrm>
            <a:off x="0" y="1463675"/>
            <a:ext cx="347663" cy="5707063"/>
            <a:chOff x="5715008" y="1471884"/>
            <a:chExt cx="360448" cy="3419387"/>
          </a:xfrm>
        </p:grpSpPr>
        <p:sp>
          <p:nvSpPr>
            <p:cNvPr id="63514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63515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63516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17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18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19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0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1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2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3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4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5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6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7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8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29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0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1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2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3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4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5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6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7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8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39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0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1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2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3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4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5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6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7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8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49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0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1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2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3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4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5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6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7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8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59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0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1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2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3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4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5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6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7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8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69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0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3873080 w 247"/>
                  <a:gd name="T1" fmla="*/ 1078799889 h 628"/>
                  <a:gd name="T2" fmla="*/ 3873080 w 247"/>
                  <a:gd name="T3" fmla="*/ 1055558657 h 628"/>
                  <a:gd name="T4" fmla="*/ 238227134 w 247"/>
                  <a:gd name="T5" fmla="*/ 1055558657 h 628"/>
                  <a:gd name="T6" fmla="*/ 238227134 w 247"/>
                  <a:gd name="T7" fmla="*/ 1078799889 h 628"/>
                  <a:gd name="T8" fmla="*/ 3873080 w 247"/>
                  <a:gd name="T9" fmla="*/ 1078799889 h 628"/>
                  <a:gd name="T10" fmla="*/ 3873080 w 247"/>
                  <a:gd name="T11" fmla="*/ 958717870 h 628"/>
                  <a:gd name="T12" fmla="*/ 3873080 w 247"/>
                  <a:gd name="T13" fmla="*/ 935476638 h 628"/>
                  <a:gd name="T14" fmla="*/ 238227134 w 247"/>
                  <a:gd name="T15" fmla="*/ 935476638 h 628"/>
                  <a:gd name="T16" fmla="*/ 238227134 w 247"/>
                  <a:gd name="T17" fmla="*/ 958717870 h 628"/>
                  <a:gd name="T18" fmla="*/ 3873080 w 247"/>
                  <a:gd name="T19" fmla="*/ 958717870 h 628"/>
                  <a:gd name="T20" fmla="*/ 3873080 w 247"/>
                  <a:gd name="T21" fmla="*/ 856066776 h 628"/>
                  <a:gd name="T22" fmla="*/ 3873080 w 247"/>
                  <a:gd name="T23" fmla="*/ 834762777 h 628"/>
                  <a:gd name="T24" fmla="*/ 238227134 w 247"/>
                  <a:gd name="T25" fmla="*/ 834762777 h 628"/>
                  <a:gd name="T26" fmla="*/ 238227134 w 247"/>
                  <a:gd name="T27" fmla="*/ 856066776 h 628"/>
                  <a:gd name="T28" fmla="*/ 3873080 w 247"/>
                  <a:gd name="T29" fmla="*/ 856066776 h 628"/>
                  <a:gd name="T30" fmla="*/ 3873080 w 247"/>
                  <a:gd name="T31" fmla="*/ 743732299 h 628"/>
                  <a:gd name="T32" fmla="*/ 3873080 w 247"/>
                  <a:gd name="T33" fmla="*/ 720490893 h 628"/>
                  <a:gd name="T34" fmla="*/ 238227134 w 247"/>
                  <a:gd name="T35" fmla="*/ 720490893 h 628"/>
                  <a:gd name="T36" fmla="*/ 238227134 w 247"/>
                  <a:gd name="T37" fmla="*/ 743732299 h 628"/>
                  <a:gd name="T38" fmla="*/ 3873080 w 247"/>
                  <a:gd name="T39" fmla="*/ 743732299 h 628"/>
                  <a:gd name="T40" fmla="*/ 478391503 w 247"/>
                  <a:gd name="T41" fmla="*/ 0 h 628"/>
                  <a:gd name="T42" fmla="*/ 0 w 247"/>
                  <a:gd name="T43" fmla="*/ 0 h 628"/>
                  <a:gd name="T44" fmla="*/ 0 w 247"/>
                  <a:gd name="T45" fmla="*/ 17430929 h 628"/>
                  <a:gd name="T46" fmla="*/ 443529619 w 247"/>
                  <a:gd name="T47" fmla="*/ 17430929 h 628"/>
                  <a:gd name="T48" fmla="*/ 443529619 w 247"/>
                  <a:gd name="T49" fmla="*/ 40673559 h 628"/>
                  <a:gd name="T50" fmla="*/ 0 w 247"/>
                  <a:gd name="T51" fmla="*/ 40673559 h 628"/>
                  <a:gd name="T52" fmla="*/ 0 w 247"/>
                  <a:gd name="T53" fmla="*/ 149133602 h 628"/>
                  <a:gd name="T54" fmla="*/ 224669271 w 247"/>
                  <a:gd name="T55" fmla="*/ 149133602 h 628"/>
                  <a:gd name="T56" fmla="*/ 224669271 w 247"/>
                  <a:gd name="T57" fmla="*/ 170438992 h 628"/>
                  <a:gd name="T58" fmla="*/ 0 w 247"/>
                  <a:gd name="T59" fmla="*/ 170438992 h 628"/>
                  <a:gd name="T60" fmla="*/ 0 w 247"/>
                  <a:gd name="T61" fmla="*/ 261468123 h 628"/>
                  <a:gd name="T62" fmla="*/ 224669271 w 247"/>
                  <a:gd name="T63" fmla="*/ 261468123 h 628"/>
                  <a:gd name="T64" fmla="*/ 224669271 w 247"/>
                  <a:gd name="T65" fmla="*/ 284710746 h 628"/>
                  <a:gd name="T66" fmla="*/ 0 w 247"/>
                  <a:gd name="T67" fmla="*/ 284710746 h 628"/>
                  <a:gd name="T68" fmla="*/ 0 w 247"/>
                  <a:gd name="T69" fmla="*/ 364119217 h 628"/>
                  <a:gd name="T70" fmla="*/ 224669271 w 247"/>
                  <a:gd name="T71" fmla="*/ 364119217 h 628"/>
                  <a:gd name="T72" fmla="*/ 224669271 w 247"/>
                  <a:gd name="T73" fmla="*/ 385424694 h 628"/>
                  <a:gd name="T74" fmla="*/ 0 w 247"/>
                  <a:gd name="T75" fmla="*/ 385424694 h 628"/>
                  <a:gd name="T76" fmla="*/ 0 w 247"/>
                  <a:gd name="T77" fmla="*/ 482264089 h 628"/>
                  <a:gd name="T78" fmla="*/ 224669271 w 247"/>
                  <a:gd name="T79" fmla="*/ 482264089 h 628"/>
                  <a:gd name="T80" fmla="*/ 224669271 w 247"/>
                  <a:gd name="T81" fmla="*/ 505505321 h 628"/>
                  <a:gd name="T82" fmla="*/ 0 w 247"/>
                  <a:gd name="T83" fmla="*/ 505505321 h 628"/>
                  <a:gd name="T84" fmla="*/ 0 w 247"/>
                  <a:gd name="T85" fmla="*/ 602346107 h 628"/>
                  <a:gd name="T86" fmla="*/ 294394430 w 247"/>
                  <a:gd name="T87" fmla="*/ 602346107 h 628"/>
                  <a:gd name="T88" fmla="*/ 294394430 w 247"/>
                  <a:gd name="T89" fmla="*/ 623651498 h 628"/>
                  <a:gd name="T90" fmla="*/ 0 w 247"/>
                  <a:gd name="T91" fmla="*/ 623651498 h 628"/>
                  <a:gd name="T92" fmla="*/ 0 w 247"/>
                  <a:gd name="T93" fmla="*/ 1204692215 h 628"/>
                  <a:gd name="T94" fmla="*/ 455150247 w 247"/>
                  <a:gd name="T95" fmla="*/ 1204692215 h 628"/>
                  <a:gd name="T96" fmla="*/ 455150247 w 247"/>
                  <a:gd name="T97" fmla="*/ 1216312831 h 628"/>
                  <a:gd name="T98" fmla="*/ 478391503 w 247"/>
                  <a:gd name="T99" fmla="*/ 1216312831 h 628"/>
                  <a:gd name="T100" fmla="*/ 478391503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1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2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7747871 w 4"/>
                  <a:gd name="T1" fmla="*/ 623651601 h 622"/>
                  <a:gd name="T2" fmla="*/ 0 w 4"/>
                  <a:gd name="T3" fmla="*/ 623651601 h 622"/>
                  <a:gd name="T4" fmla="*/ 0 w 4"/>
                  <a:gd name="T5" fmla="*/ 1204692414 h 622"/>
                  <a:gd name="T6" fmla="*/ 7747871 w 4"/>
                  <a:gd name="T7" fmla="*/ 1204692414 h 622"/>
                  <a:gd name="T8" fmla="*/ 7747871 w 4"/>
                  <a:gd name="T9" fmla="*/ 623651601 h 622"/>
                  <a:gd name="T10" fmla="*/ 7747871 w 4"/>
                  <a:gd name="T11" fmla="*/ 505505405 h 622"/>
                  <a:gd name="T12" fmla="*/ 0 w 4"/>
                  <a:gd name="T13" fmla="*/ 505505405 h 622"/>
                  <a:gd name="T14" fmla="*/ 0 w 4"/>
                  <a:gd name="T15" fmla="*/ 602346207 h 622"/>
                  <a:gd name="T16" fmla="*/ 7747871 w 4"/>
                  <a:gd name="T17" fmla="*/ 602346207 h 622"/>
                  <a:gd name="T18" fmla="*/ 7747871 w 4"/>
                  <a:gd name="T19" fmla="*/ 505505405 h 622"/>
                  <a:gd name="T20" fmla="*/ 7747871 w 4"/>
                  <a:gd name="T21" fmla="*/ 385424758 h 622"/>
                  <a:gd name="T22" fmla="*/ 0 w 4"/>
                  <a:gd name="T23" fmla="*/ 385424758 h 622"/>
                  <a:gd name="T24" fmla="*/ 0 w 4"/>
                  <a:gd name="T25" fmla="*/ 482264169 h 622"/>
                  <a:gd name="T26" fmla="*/ 7747871 w 4"/>
                  <a:gd name="T27" fmla="*/ 482264169 h 622"/>
                  <a:gd name="T28" fmla="*/ 7747871 w 4"/>
                  <a:gd name="T29" fmla="*/ 385424758 h 622"/>
                  <a:gd name="T30" fmla="*/ 7747871 w 4"/>
                  <a:gd name="T31" fmla="*/ 284710793 h 622"/>
                  <a:gd name="T32" fmla="*/ 0 w 4"/>
                  <a:gd name="T33" fmla="*/ 284710793 h 622"/>
                  <a:gd name="T34" fmla="*/ 0 w 4"/>
                  <a:gd name="T35" fmla="*/ 364119277 h 622"/>
                  <a:gd name="T36" fmla="*/ 7747871 w 4"/>
                  <a:gd name="T37" fmla="*/ 364119277 h 622"/>
                  <a:gd name="T38" fmla="*/ 7747871 w 4"/>
                  <a:gd name="T39" fmla="*/ 284710793 h 622"/>
                  <a:gd name="T40" fmla="*/ 7747871 w 4"/>
                  <a:gd name="T41" fmla="*/ 170439021 h 622"/>
                  <a:gd name="T42" fmla="*/ 0 w 4"/>
                  <a:gd name="T43" fmla="*/ 170439021 h 622"/>
                  <a:gd name="T44" fmla="*/ 0 w 4"/>
                  <a:gd name="T45" fmla="*/ 261468166 h 622"/>
                  <a:gd name="T46" fmla="*/ 7747871 w 4"/>
                  <a:gd name="T47" fmla="*/ 261468166 h 622"/>
                  <a:gd name="T48" fmla="*/ 7747871 w 4"/>
                  <a:gd name="T49" fmla="*/ 170439021 h 622"/>
                  <a:gd name="T50" fmla="*/ 7747871 w 4"/>
                  <a:gd name="T51" fmla="*/ 40673565 h 622"/>
                  <a:gd name="T52" fmla="*/ 0 w 4"/>
                  <a:gd name="T53" fmla="*/ 40673565 h 622"/>
                  <a:gd name="T54" fmla="*/ 0 w 4"/>
                  <a:gd name="T55" fmla="*/ 149133627 h 622"/>
                  <a:gd name="T56" fmla="*/ 7747871 w 4"/>
                  <a:gd name="T57" fmla="*/ 149133627 h 622"/>
                  <a:gd name="T58" fmla="*/ 7747871 w 4"/>
                  <a:gd name="T59" fmla="*/ 40673565 h 622"/>
                  <a:gd name="T60" fmla="*/ 7747871 w 4"/>
                  <a:gd name="T61" fmla="*/ 0 h 622"/>
                  <a:gd name="T62" fmla="*/ 0 w 4"/>
                  <a:gd name="T63" fmla="*/ 0 h 622"/>
                  <a:gd name="T64" fmla="*/ 0 w 4"/>
                  <a:gd name="T65" fmla="*/ 17430932 h 622"/>
                  <a:gd name="T66" fmla="*/ 7747871 w 4"/>
                  <a:gd name="T67" fmla="*/ 17430932 h 622"/>
                  <a:gd name="T68" fmla="*/ 7747871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3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4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302141936 w 156"/>
                  <a:gd name="T1" fmla="*/ 0 h 11"/>
                  <a:gd name="T2" fmla="*/ 7747551 w 156"/>
                  <a:gd name="T3" fmla="*/ 0 h 11"/>
                  <a:gd name="T4" fmla="*/ 0 w 156"/>
                  <a:gd name="T5" fmla="*/ 0 h 11"/>
                  <a:gd name="T6" fmla="*/ 0 w 156"/>
                  <a:gd name="T7" fmla="*/ 21305951 h 11"/>
                  <a:gd name="T8" fmla="*/ 7747551 w 156"/>
                  <a:gd name="T9" fmla="*/ 21305951 h 11"/>
                  <a:gd name="T10" fmla="*/ 302141936 w 156"/>
                  <a:gd name="T11" fmla="*/ 21305951 h 11"/>
                  <a:gd name="T12" fmla="*/ 30214193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5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6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7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8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79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0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232416711 w 120"/>
                  <a:gd name="T1" fmla="*/ 0 h 12"/>
                  <a:gd name="T2" fmla="*/ 7747548 w 120"/>
                  <a:gd name="T3" fmla="*/ 0 h 12"/>
                  <a:gd name="T4" fmla="*/ 0 w 120"/>
                  <a:gd name="T5" fmla="*/ 0 h 12"/>
                  <a:gd name="T6" fmla="*/ 0 w 120"/>
                  <a:gd name="T7" fmla="*/ 23240837 h 12"/>
                  <a:gd name="T8" fmla="*/ 7747548 w 120"/>
                  <a:gd name="T9" fmla="*/ 23240837 h 12"/>
                  <a:gd name="T10" fmla="*/ 232416711 w 120"/>
                  <a:gd name="T11" fmla="*/ 23240837 h 12"/>
                  <a:gd name="T12" fmla="*/ 232416711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1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2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232416711 w 120"/>
                  <a:gd name="T1" fmla="*/ 0 h 11"/>
                  <a:gd name="T2" fmla="*/ 7747548 w 120"/>
                  <a:gd name="T3" fmla="*/ 0 h 11"/>
                  <a:gd name="T4" fmla="*/ 0 w 120"/>
                  <a:gd name="T5" fmla="*/ 0 h 11"/>
                  <a:gd name="T6" fmla="*/ 0 w 120"/>
                  <a:gd name="T7" fmla="*/ 21305951 h 11"/>
                  <a:gd name="T8" fmla="*/ 7747548 w 120"/>
                  <a:gd name="T9" fmla="*/ 21305951 h 11"/>
                  <a:gd name="T10" fmla="*/ 232416711 w 120"/>
                  <a:gd name="T11" fmla="*/ 21305951 h 11"/>
                  <a:gd name="T12" fmla="*/ 232416711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3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4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5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6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7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8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89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90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91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92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451275342 w 233"/>
                  <a:gd name="T1" fmla="*/ 0 h 12"/>
                  <a:gd name="T2" fmla="*/ 7747544 w 233"/>
                  <a:gd name="T3" fmla="*/ 0 h 12"/>
                  <a:gd name="T4" fmla="*/ 0 w 233"/>
                  <a:gd name="T5" fmla="*/ 0 h 12"/>
                  <a:gd name="T6" fmla="*/ 0 w 233"/>
                  <a:gd name="T7" fmla="*/ 23240837 h 12"/>
                  <a:gd name="T8" fmla="*/ 7747544 w 233"/>
                  <a:gd name="T9" fmla="*/ 23240837 h 12"/>
                  <a:gd name="T10" fmla="*/ 451275342 w 233"/>
                  <a:gd name="T11" fmla="*/ 23240837 h 12"/>
                  <a:gd name="T12" fmla="*/ 451275342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93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63594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462895759 w 239"/>
                  <a:gd name="T1" fmla="*/ 0 h 6"/>
                  <a:gd name="T2" fmla="*/ 7747541 w 239"/>
                  <a:gd name="T3" fmla="*/ 0 h 6"/>
                  <a:gd name="T4" fmla="*/ 0 w 239"/>
                  <a:gd name="T5" fmla="*/ 0 h 6"/>
                  <a:gd name="T6" fmla="*/ 0 w 239"/>
                  <a:gd name="T7" fmla="*/ 11620418 h 6"/>
                  <a:gd name="T8" fmla="*/ 462895759 w 239"/>
                  <a:gd name="T9" fmla="*/ 11620418 h 6"/>
                  <a:gd name="T10" fmla="*/ 462895759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8988" y="1346200"/>
            <a:ext cx="707390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8988" y="1433513"/>
            <a:ext cx="707390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492" name="组合 13"/>
          <p:cNvGrpSpPr>
            <a:grpSpLocks/>
          </p:cNvGrpSpPr>
          <p:nvPr/>
        </p:nvGrpSpPr>
        <p:grpSpPr bwMode="auto">
          <a:xfrm>
            <a:off x="215900" y="376238"/>
            <a:ext cx="1517650" cy="1784350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356" y="2000992"/>
              <a:ext cx="880561" cy="7799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500"/>
            <a:ext cx="4781550" cy="58738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513"/>
            <a:ext cx="3457575" cy="904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238"/>
            <a:ext cx="1954213" cy="1285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6349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00" y="2092325"/>
            <a:ext cx="7175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7" name="MH_Text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41488" y="2260600"/>
            <a:ext cx="44307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005EA6"/>
                </a:solidFill>
                <a:latin typeface="Arial" charset="0"/>
                <a:ea typeface="微软雅黑" pitchFamily="34" charset="-122"/>
                <a:sym typeface="Arial" charset="0"/>
              </a:rPr>
              <a:t>随机试验</a:t>
            </a:r>
            <a:endParaRPr lang="en-US" altLang="zh-CN" sz="3200" b="1">
              <a:solidFill>
                <a:srgbClr val="005EA6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63498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00" y="3040063"/>
            <a:ext cx="71755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MH_Text_1"/>
          <p:cNvSpPr/>
          <p:nvPr>
            <p:custDataLst>
              <p:tags r:id="rId2"/>
            </p:custDataLst>
          </p:nvPr>
        </p:nvSpPr>
        <p:spPr>
          <a:xfrm>
            <a:off x="1741488" y="3268663"/>
            <a:ext cx="3316287" cy="49212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样本空间与样本点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3500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00" y="3981450"/>
            <a:ext cx="7175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01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97050" y="4195763"/>
            <a:ext cx="44323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zh-CN" altLang="en-US" sz="3200" b="1">
                <a:solidFill>
                  <a:srgbClr val="005EA6"/>
                </a:solidFill>
                <a:latin typeface="Arial" charset="0"/>
                <a:ea typeface="微软雅黑" pitchFamily="34" charset="-122"/>
                <a:sym typeface="Arial" charset="0"/>
              </a:rPr>
              <a:t>随机事件</a:t>
            </a:r>
            <a:endParaRPr lang="en-US" altLang="zh-CN" sz="3200" b="1">
              <a:solidFill>
                <a:srgbClr val="005EA6"/>
              </a:solidFill>
              <a:latin typeface="Arial" charset="0"/>
              <a:ea typeface="微软雅黑" pitchFamily="34" charset="-122"/>
              <a:sym typeface="Arial" charset="0"/>
            </a:endParaRPr>
          </a:p>
        </p:txBody>
      </p:sp>
      <p:pic>
        <p:nvPicPr>
          <p:cNvPr id="63502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00" y="4902200"/>
            <a:ext cx="717550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MH_Text_1"/>
          <p:cNvSpPr/>
          <p:nvPr>
            <p:custDataLst>
              <p:tags r:id="rId4"/>
            </p:custDataLst>
          </p:nvPr>
        </p:nvSpPr>
        <p:spPr>
          <a:xfrm>
            <a:off x="1741488" y="5130800"/>
            <a:ext cx="4879975" cy="492125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随机事件的关系与运算</a:t>
            </a:r>
            <a:endParaRPr lang="en-US" altLang="zh-CN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3504" name="Picture 1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3988" y="0"/>
            <a:ext cx="20002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文本框 106"/>
          <p:cNvSpPr txBox="1">
            <a:spLocks noChangeArrowheads="1"/>
          </p:cNvSpPr>
          <p:nvPr/>
        </p:nvSpPr>
        <p:spPr bwMode="auto">
          <a:xfrm>
            <a:off x="1163294" y="584854"/>
            <a:ext cx="7763193" cy="684797"/>
          </a:xfrm>
          <a:prstGeom prst="rect">
            <a:avLst/>
          </a:prstGeom>
          <a:noFill/>
          <a:ln>
            <a:noFill/>
          </a:ln>
          <a:extLst/>
        </p:spPr>
        <p:txBody>
          <a:bodyPr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40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随机试验、样本空间、随机事件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900" y="1590675"/>
            <a:ext cx="4586288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33599" y="3238283"/>
            <a:ext cx="3186354" cy="7560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50938" y="3995738"/>
            <a:ext cx="3484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33"/>
                </a:solidFill>
                <a:latin typeface="microsoft yahei" pitchFamily="34" charset="-122"/>
                <a:ea typeface="microsoft yahei" pitchFamily="34" charset="-122"/>
              </a:rPr>
              <a:t>Harbin Engineering University</a:t>
            </a:r>
            <a:endParaRPr lang="zh-CN" altLang="en-US"/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</Words>
  <Application>Microsoft Office PowerPoint</Application>
  <PresentationFormat>自定义</PresentationFormat>
  <Paragraphs>83</Paragraphs>
  <Slides>26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microsoft yahei</vt:lpstr>
      <vt:lpstr>华文行楷</vt:lpstr>
      <vt:lpstr>楷体_GB2312</vt:lpstr>
      <vt:lpstr>迷你简菱心</vt:lpstr>
      <vt:lpstr>宋体</vt:lpstr>
      <vt:lpstr>微软雅黑</vt:lpstr>
      <vt:lpstr>叶根友毛笔行书简体</vt:lpstr>
      <vt:lpstr>Arial</vt:lpstr>
      <vt:lpstr>Calibri</vt:lpstr>
      <vt:lpstr>Calibri Light</vt:lpstr>
      <vt:lpstr>Times New Roman</vt:lpstr>
      <vt:lpstr>1_自定义设计方案</vt:lpstr>
      <vt:lpstr>2_自定义设计方案</vt:lpstr>
      <vt:lpstr>文档</vt:lpstr>
      <vt:lpstr>Equation</vt:lpstr>
      <vt:lpstr>Microsoft Word 97 - 2003 文档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3</cp:revision>
  <dcterms:created xsi:type="dcterms:W3CDTF">2016-10-17T14:00:15Z</dcterms:created>
  <dcterms:modified xsi:type="dcterms:W3CDTF">2021-03-18T09:47:40Z</dcterms:modified>
</cp:coreProperties>
</file>