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  <p:sldMasterId id="2147483951" r:id="rId2"/>
  </p:sldMasterIdLst>
  <p:notesMasterIdLst>
    <p:notesMasterId r:id="rId22"/>
  </p:notesMasterIdLst>
  <p:handoutMasterIdLst>
    <p:handoutMasterId r:id="rId23"/>
  </p:handoutMasterIdLst>
  <p:sldIdLst>
    <p:sldId id="3146" r:id="rId3"/>
    <p:sldId id="3382" r:id="rId4"/>
    <p:sldId id="3362" r:id="rId5"/>
    <p:sldId id="3419" r:id="rId6"/>
    <p:sldId id="3420" r:id="rId7"/>
    <p:sldId id="3421" r:id="rId8"/>
    <p:sldId id="3422" r:id="rId9"/>
    <p:sldId id="3433" r:id="rId10"/>
    <p:sldId id="3432" r:id="rId11"/>
    <p:sldId id="3424" r:id="rId12"/>
    <p:sldId id="3423" r:id="rId13"/>
    <p:sldId id="3425" r:id="rId14"/>
    <p:sldId id="3427" r:id="rId15"/>
    <p:sldId id="3428" r:id="rId16"/>
    <p:sldId id="3429" r:id="rId17"/>
    <p:sldId id="3434" r:id="rId18"/>
    <p:sldId id="3431" r:id="rId19"/>
    <p:sldId id="3380" r:id="rId20"/>
    <p:sldId id="3416" r:id="rId21"/>
  </p:sldIdLst>
  <p:sldSz cx="9644063" cy="7232650"/>
  <p:notesSz cx="6858000" cy="9144000"/>
  <p:custDataLst>
    <p:tags r:id="rId2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orient="horz" pos="4228" userDrawn="1">
          <p15:clr>
            <a:srgbClr val="A4A3A4"/>
          </p15:clr>
        </p15:guide>
        <p15:guide id="3" pos="1983" userDrawn="1">
          <p15:clr>
            <a:srgbClr val="A4A3A4"/>
          </p15:clr>
        </p15:guide>
        <p15:guide id="4" pos="418" userDrawn="1">
          <p15:clr>
            <a:srgbClr val="A4A3A4"/>
          </p15:clr>
        </p15:guide>
        <p15:guide id="5" pos="5691" userDrawn="1">
          <p15:clr>
            <a:srgbClr val="A4A3A4"/>
          </p15:clr>
        </p15:guide>
        <p15:guide id="6" pos="282" userDrawn="1">
          <p15:clr>
            <a:srgbClr val="A4A3A4"/>
          </p15:clr>
        </p15:guide>
        <p15:guide id="7" pos="10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BF7"/>
    <a:srgbClr val="005EA6"/>
    <a:srgbClr val="FF99FF"/>
    <a:srgbClr val="FFFFCC"/>
    <a:srgbClr val="800000"/>
    <a:srgbClr val="FFFFFF"/>
    <a:srgbClr val="C9F0FF"/>
    <a:srgbClr val="0000FF"/>
    <a:srgbClr val="007DDD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424" autoAdjust="0"/>
  </p:normalViewPr>
  <p:slideViewPr>
    <p:cSldViewPr>
      <p:cViewPr varScale="1">
        <p:scale>
          <a:sx n="110" d="100"/>
          <a:sy n="110" d="100"/>
        </p:scale>
        <p:origin x="930" y="114"/>
      </p:cViewPr>
      <p:guideLst>
        <p:guide orient="horz" pos="328"/>
        <p:guide orient="horz" pos="4228"/>
        <p:guide pos="1983"/>
        <p:guide pos="418"/>
        <p:guide pos="5691"/>
        <p:guide pos="282"/>
        <p:guide pos="101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19.wmf"/><Relationship Id="rId1" Type="http://schemas.openxmlformats.org/officeDocument/2006/relationships/image" Target="../media/image20.emf"/><Relationship Id="rId4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D3BCFC-F944-4A89-939F-A3208DC3DC1C}" type="datetimeFigureOut">
              <a:rPr lang="zh-CN" altLang="en-US"/>
              <a:pPr>
                <a:defRPr/>
              </a:pPr>
              <a:t>2021/4/13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FDCF637-3FBC-4EB0-82F5-707FB6FC46B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8053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A532A2E-3163-4399-AE8F-BFC002754DCC}" type="datetimeFigureOut">
              <a:rPr lang="zh-CN" altLang="en-US"/>
              <a:pPr>
                <a:defRPr/>
              </a:pPr>
              <a:t>2021/4/13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361ED6A-3255-4587-A870-9826FB29878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11779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9663C7-0F40-40BC-9B36-0148061F6F0A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9863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1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9707836-D19F-4E63-8900-3E7EA04AD119}" type="slidenum">
              <a:rPr lang="zh-CN" altLang="en-US" sz="1200">
                <a:latin typeface="Times New Roman" pitchFamily="18" charset="0"/>
                <a:ea typeface="微软雅黑"/>
                <a:cs typeface="微软雅黑"/>
              </a:rPr>
              <a:pPr algn="r"/>
              <a:t>2</a:t>
            </a:fld>
            <a:endParaRPr lang="en-US" altLang="zh-CN" sz="1200">
              <a:latin typeface="Times New Roman" pitchFamily="18" charset="0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98656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1433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DB2F0D-1579-48F7-923D-37EC1D6D736A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5778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-1588"/>
            <a:ext cx="9644063" cy="72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 userDrawn="1"/>
        </p:nvSpPr>
        <p:spPr bwMode="auto">
          <a:xfrm flipH="1">
            <a:off x="242888" y="555625"/>
            <a:ext cx="0" cy="3702050"/>
          </a:xfrm>
          <a:prstGeom prst="line">
            <a:avLst/>
          </a:prstGeom>
          <a:noFill/>
          <a:ln w="28575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 flipH="1">
            <a:off x="188119" y="411163"/>
            <a:ext cx="0" cy="4037012"/>
          </a:xfrm>
          <a:prstGeom prst="line">
            <a:avLst/>
          </a:prstGeom>
          <a:noFill/>
          <a:ln w="28575">
            <a:solidFill>
              <a:srgbClr val="1188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9053"/>
            <a:ext cx="9672638" cy="724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445919" y="6943725"/>
            <a:ext cx="266700" cy="101600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5066111" y="6943725"/>
            <a:ext cx="267890" cy="101600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686300" y="6943725"/>
            <a:ext cx="267891" cy="101600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/>
          <a:srcRect t="16666" b="29166"/>
          <a:stretch>
            <a:fillRect/>
          </a:stretch>
        </p:blipFill>
        <p:spPr bwMode="auto">
          <a:xfrm>
            <a:off x="155973" y="41275"/>
            <a:ext cx="10144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901930" y="6943725"/>
            <a:ext cx="3514725" cy="101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40507" y="998541"/>
            <a:ext cx="9184482" cy="5762625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180" y="385763"/>
            <a:ext cx="8317707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51210" y="909638"/>
            <a:ext cx="6479382" cy="114300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33350" y="209553"/>
            <a:ext cx="540544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95301" y="347666"/>
            <a:ext cx="141685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26232" y="469900"/>
            <a:ext cx="121444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51211" y="506416"/>
            <a:ext cx="127397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9" name="日期占位符 1"/>
          <p:cNvSpPr>
            <a:spLocks noGrp="1"/>
          </p:cNvSpPr>
          <p:nvPr>
            <p:ph type="dt" sz="half" idx="10"/>
          </p:nvPr>
        </p:nvSpPr>
        <p:spPr>
          <a:xfrm>
            <a:off x="482205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5F72FB6-1D71-47D6-B44C-4AA7AA901A58}" type="datetimeFigureOut">
              <a:rPr lang="zh-CN" altLang="en-US"/>
              <a:pPr>
                <a:defRPr/>
              </a:pPr>
              <a:t>2021/4/13</a:t>
            </a:fld>
            <a:endParaRPr lang="zh-CN" altLang="en-US"/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295650" y="6704016"/>
            <a:ext cx="3053954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11580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46C1F45-5AFF-4A8B-ADCA-DBD6785A07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2" name="Picture 12">
            <a:extLst>
              <a:ext uri="{FF2B5EF4-FFF2-40B4-BE49-F238E27FC236}">
                <a16:creationId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279" y="13447"/>
            <a:ext cx="2576315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05" y="1183677"/>
            <a:ext cx="8197454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5508" y="3798816"/>
            <a:ext cx="7233047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831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711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07" y="1803142"/>
            <a:ext cx="8318004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007" y="4840185"/>
            <a:ext cx="8318004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/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962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029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2307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458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385073"/>
            <a:ext cx="8318004" cy="139797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287" y="1773004"/>
            <a:ext cx="4079890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287" y="2641926"/>
            <a:ext cx="4079890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2307" y="1773004"/>
            <a:ext cx="409998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2307" y="2641926"/>
            <a:ext cx="4099983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29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04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72FB6-1D71-47D6-B44C-4AA7AA901A58}" type="datetimeFigureOut">
              <a:rPr lang="zh-CN" altLang="en-US" smtClean="0"/>
              <a:pPr>
                <a:defRPr/>
              </a:pPr>
              <a:t>2021/4/13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6C1F45-5AFF-4A8B-ADCA-DBD6785A07B2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cxnSp>
        <p:nvCxnSpPr>
          <p:cNvPr id="6" name="直接连接符 8"/>
          <p:cNvCxnSpPr/>
          <p:nvPr/>
        </p:nvCxnSpPr>
        <p:spPr bwMode="auto">
          <a:xfrm flipH="1">
            <a:off x="151210" y="789793"/>
            <a:ext cx="6479382" cy="0"/>
          </a:xfrm>
          <a:prstGeom prst="line">
            <a:avLst/>
          </a:prstGeom>
          <a:ln w="2540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9"/>
          <p:cNvCxnSpPr/>
          <p:nvPr/>
        </p:nvCxnSpPr>
        <p:spPr bwMode="auto">
          <a:xfrm flipH="1">
            <a:off x="151210" y="904093"/>
            <a:ext cx="6479382" cy="0"/>
          </a:xfrm>
          <a:prstGeom prst="line">
            <a:avLst/>
          </a:prstGeom>
          <a:ln w="57150">
            <a:solidFill>
              <a:srgbClr val="20517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583"/>
          <p:cNvSpPr>
            <a:spLocks/>
          </p:cNvSpPr>
          <p:nvPr userDrawn="1"/>
        </p:nvSpPr>
        <p:spPr bwMode="auto">
          <a:xfrm>
            <a:off x="177800" y="87933"/>
            <a:ext cx="720725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 dirty="0">
              <a:ea typeface="宋体" panose="02010600030101010101" pitchFamily="2" charset="-122"/>
            </a:endParaRPr>
          </a:p>
        </p:txBody>
      </p:sp>
      <p:sp>
        <p:nvSpPr>
          <p:cNvPr id="10" name="Freeform 584"/>
          <p:cNvSpPr>
            <a:spLocks/>
          </p:cNvSpPr>
          <p:nvPr userDrawn="1"/>
        </p:nvSpPr>
        <p:spPr bwMode="auto">
          <a:xfrm>
            <a:off x="660400" y="226046"/>
            <a:ext cx="188913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1" name="Freeform 585"/>
          <p:cNvSpPr>
            <a:spLocks/>
          </p:cNvSpPr>
          <p:nvPr userDrawn="1"/>
        </p:nvSpPr>
        <p:spPr bwMode="auto">
          <a:xfrm>
            <a:off x="434975" y="348283"/>
            <a:ext cx="161925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2" name="Freeform 586"/>
          <p:cNvSpPr>
            <a:spLocks/>
          </p:cNvSpPr>
          <p:nvPr userDrawn="1"/>
        </p:nvSpPr>
        <p:spPr bwMode="auto">
          <a:xfrm>
            <a:off x="201613" y="384796"/>
            <a:ext cx="169862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279" y="13447"/>
            <a:ext cx="2576315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2"/>
          <p:cNvSpPr txBox="1">
            <a:spLocks noChangeArrowheads="1"/>
          </p:cNvSpPr>
          <p:nvPr userDrawn="1"/>
        </p:nvSpPr>
        <p:spPr bwMode="auto">
          <a:xfrm>
            <a:off x="1118691" y="136058"/>
            <a:ext cx="2839244" cy="611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6" rIns="91434" bIns="45716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buNone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迷你简菱心"/>
                <a:sym typeface="Arial" panose="020B0604020202020204" pitchFamily="34" charset="0"/>
              </a:rPr>
              <a:t>统  计  量</a:t>
            </a:r>
          </a:p>
        </p:txBody>
      </p:sp>
    </p:spTree>
    <p:extLst>
      <p:ext uri="{BB962C8B-B14F-4D97-AF65-F5344CB8AC3E}">
        <p14:creationId xmlns:p14="http://schemas.microsoft.com/office/powerpoint/2010/main" val="2435087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83" y="1041369"/>
            <a:ext cx="4882307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067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99983" y="1041369"/>
            <a:ext cx="4882307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82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366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1533" y="385071"/>
            <a:ext cx="2079501" cy="612933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030" y="385071"/>
            <a:ext cx="6117952" cy="61293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724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079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880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995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</p:sldLayoutIdLst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3030" y="385073"/>
            <a:ext cx="8318004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030" y="1925358"/>
            <a:ext cx="8318004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029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4596" y="6703596"/>
            <a:ext cx="3254871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1120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71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5" r:id="rId13"/>
    <p:sldLayoutId id="2147483966" r:id="rId14"/>
  </p:sldLayoutIdLst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tags" Target="../tags/tag4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6.xml"/><Relationship Id="rId10" Type="http://schemas.openxmlformats.org/officeDocument/2006/relationships/image" Target="../media/image6.png"/><Relationship Id="rId4" Type="http://schemas.openxmlformats.org/officeDocument/2006/relationships/tags" Target="../tags/tag5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pic.sogou.com/d?query=%CD%B3%BC%C6&amp;mode=1&amp;did=20" TargetMode="Externa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2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3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emf"/><Relationship Id="rId5" Type="http://schemas.openxmlformats.org/officeDocument/2006/relationships/package" Target="../embeddings/Microsoft_Word___4.docx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5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emf"/><Relationship Id="rId5" Type="http://schemas.openxmlformats.org/officeDocument/2006/relationships/package" Target="../embeddings/Microsoft_Word___6.docx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7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emf"/><Relationship Id="rId5" Type="http://schemas.openxmlformats.org/officeDocument/2006/relationships/package" Target="../embeddings/Microsoft_Word___8.docx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9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22.wmf"/><Relationship Id="rId4" Type="http://schemas.openxmlformats.org/officeDocument/2006/relationships/image" Target="../media/image20.emf"/><Relationship Id="rId9" Type="http://schemas.openxmlformats.org/officeDocument/2006/relationships/oleObject" Target="../embeddings/oleObject7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2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0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6.emf"/><Relationship Id="rId5" Type="http://schemas.openxmlformats.org/officeDocument/2006/relationships/package" Target="../embeddings/Microsoft_Word___11.docx"/><Relationship Id="rId4" Type="http://schemas.openxmlformats.org/officeDocument/2006/relationships/image" Target="../media/image2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8.emf"/><Relationship Id="rId5" Type="http://schemas.openxmlformats.org/officeDocument/2006/relationships/package" Target="../embeddings/Microsoft_Word___12.docx"/><Relationship Id="rId4" Type="http://schemas.openxmlformats.org/officeDocument/2006/relationships/image" Target="../media/image2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0.emf"/><Relationship Id="rId5" Type="http://schemas.openxmlformats.org/officeDocument/2006/relationships/package" Target="../embeddings/Microsoft_Word___13.docx"/><Relationship Id="rId4" Type="http://schemas.openxmlformats.org/officeDocument/2006/relationships/image" Target="../media/image2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645567" y="2104157"/>
            <a:ext cx="4964167" cy="744430"/>
          </a:xfrm>
          <a:prstGeom prst="rect">
            <a:avLst/>
          </a:prstGeom>
          <a:noFill/>
        </p:spPr>
        <p:txBody>
          <a:bodyPr wrap="none" lIns="51429" tIns="25715" rIns="51429" bIns="25715">
            <a:spAutoFit/>
          </a:bodyPr>
          <a:lstStyle/>
          <a:p>
            <a:pPr algn="ctr">
              <a:defRPr/>
            </a:pPr>
            <a:r>
              <a:rPr lang="zh-CN" altLang="en-US" sz="4500" b="1" spc="225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714677" y="2888252"/>
            <a:ext cx="4761185" cy="513597"/>
          </a:xfrm>
          <a:prstGeom prst="rect">
            <a:avLst/>
          </a:prstGeom>
        </p:spPr>
        <p:txBody>
          <a:bodyPr wrap="square" lIns="51429" tIns="25715" rIns="51429" bIns="25715" anchor="ctr">
            <a:spAutoFit/>
          </a:bodyPr>
          <a:lstStyle/>
          <a:p>
            <a:pPr algn="ctr">
              <a:defRPr/>
            </a:pPr>
            <a:r>
              <a:rPr lang="en-US" altLang="zh-CN" sz="3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3000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61591" y="4336405"/>
            <a:ext cx="4690066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 </a:t>
            </a:r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概率论与数理统计教学组</a:t>
            </a:r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</a:t>
            </a:r>
            <a:endParaRPr lang="zh-CN" altLang="en-US" sz="2700" b="1" dirty="0">
              <a:solidFill>
                <a:srgbClr val="863C36"/>
              </a:solidFill>
              <a:latin typeface="华文行楷"/>
              <a:ea typeface="华文行楷"/>
              <a:cs typeface="叶根友毛笔行书简体"/>
            </a:endParaRPr>
          </a:p>
        </p:txBody>
      </p:sp>
      <p:pic>
        <p:nvPicPr>
          <p:cNvPr id="9220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1928" y="2481661"/>
            <a:ext cx="3427809" cy="302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779412" y="4941227"/>
            <a:ext cx="2527615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28612" y="1725613"/>
            <a:ext cx="715566" cy="71437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8261748" y="1232694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643807" y="4807525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862531" y="1111899"/>
            <a:ext cx="658023" cy="65798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864879" y="5495500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7239151" y="4814454"/>
            <a:ext cx="303665" cy="30364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9079707" y="1793478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78594" y="1420814"/>
            <a:ext cx="14287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92810" y="940851"/>
            <a:ext cx="476921" cy="47689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493919" y="4966494"/>
            <a:ext cx="401241" cy="400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641805" y="5491030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445597" y="1087726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9126591" y="2467319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725842" y="1187450"/>
            <a:ext cx="144065" cy="14406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742973" y="2154885"/>
            <a:ext cx="767711" cy="76766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550818" y="1930201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823474" y="5572524"/>
            <a:ext cx="14406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895813" y="2176165"/>
            <a:ext cx="6891986" cy="98672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2" name="圆角矩形 5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39763" indent="-182563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638" indent="-55403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39763" indent="-182563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638" indent="-55403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TextBox 24"/>
          <p:cNvSpPr txBox="1">
            <a:spLocks noChangeArrowheads="1"/>
          </p:cNvSpPr>
          <p:nvPr/>
        </p:nvSpPr>
        <p:spPr bwMode="auto">
          <a:xfrm>
            <a:off x="789583" y="2300341"/>
            <a:ext cx="6952505" cy="745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583" tIns="64291" rIns="128583" bIns="64291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39763" indent="-1825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638" indent="-55403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4000" b="1" dirty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第</a:t>
            </a:r>
            <a:r>
              <a:rPr lang="en-US" altLang="zh-CN" sz="4000" b="1" dirty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6</a:t>
            </a:r>
            <a:r>
              <a:rPr lang="zh-CN" altLang="en-US" sz="4000" b="1" dirty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章  数理统计的基本概念</a:t>
            </a:r>
          </a:p>
        </p:txBody>
      </p:sp>
      <p:grpSp>
        <p:nvGrpSpPr>
          <p:cNvPr id="58" name="组合 50"/>
          <p:cNvGrpSpPr/>
          <p:nvPr/>
        </p:nvGrpSpPr>
        <p:grpSpPr>
          <a:xfrm>
            <a:off x="2445767" y="3692618"/>
            <a:ext cx="3476252" cy="754283"/>
            <a:chOff x="3152337" y="3140059"/>
            <a:chExt cx="8006508" cy="1353108"/>
          </a:xfrm>
        </p:grpSpPr>
        <p:sp>
          <p:nvSpPr>
            <p:cNvPr id="59" name="圆角矩形 58"/>
            <p:cNvSpPr/>
            <p:nvPr/>
          </p:nvSpPr>
          <p:spPr>
            <a:xfrm>
              <a:off x="3639988" y="3140059"/>
              <a:ext cx="7518857" cy="1353108"/>
            </a:xfrm>
            <a:prstGeom prst="round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Times New Roman" pitchFamily="18" charset="0"/>
                <a:ea typeface="迷你简菱心"/>
              </a:endParaRPr>
            </a:p>
          </p:txBody>
        </p:sp>
        <p:sp>
          <p:nvSpPr>
            <p:cNvPr id="60" name="TextBox 24"/>
            <p:cNvSpPr txBox="1">
              <a:spLocks noChangeArrowheads="1"/>
            </p:cNvSpPr>
            <p:nvPr/>
          </p:nvSpPr>
          <p:spPr bwMode="auto">
            <a:xfrm>
              <a:off x="3152337" y="3216488"/>
              <a:ext cx="7507796" cy="1159453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zh-CN" altLang="en-US" sz="3600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</a:rPr>
                <a:t>      </a:t>
              </a:r>
              <a:r>
                <a:rPr lang="en-US" altLang="zh-CN" sz="3200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</a:rPr>
                <a:t>6</a:t>
              </a:r>
              <a:r>
                <a:rPr lang="en-US" altLang="zh-CN" sz="3200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.2    </a:t>
              </a:r>
              <a:r>
                <a:rPr lang="zh-CN" altLang="en-US" sz="3200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统计量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7124750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76237" y="0"/>
            <a:ext cx="10114842" cy="7232650"/>
            <a:chOff x="-376237" y="904081"/>
            <a:chExt cx="10114842" cy="5424488"/>
          </a:xfrm>
        </p:grpSpPr>
        <p:sp>
          <p:nvSpPr>
            <p:cNvPr id="19" name="任意多边形 18"/>
            <p:cNvSpPr/>
            <p:nvPr/>
          </p:nvSpPr>
          <p:spPr>
            <a:xfrm>
              <a:off x="-376237" y="979091"/>
              <a:ext cx="3013472" cy="5349478"/>
            </a:xfrm>
            <a:custGeom>
              <a:avLst/>
              <a:gdLst>
                <a:gd name="connsiteX0" fmla="*/ 0 w 4092551"/>
                <a:gd name="connsiteY0" fmla="*/ 0 h 7232650"/>
                <a:gd name="connsiteX1" fmla="*/ 3970644 w 4092551"/>
                <a:gd name="connsiteY1" fmla="*/ 0 h 7232650"/>
                <a:gd name="connsiteX2" fmla="*/ 3901482 w 4092551"/>
                <a:gd name="connsiteY2" fmla="*/ 83956 h 7232650"/>
                <a:gd name="connsiteX3" fmla="*/ 3775778 w 4092551"/>
                <a:gd name="connsiteY3" fmla="*/ 271197 h 7232650"/>
                <a:gd name="connsiteX4" fmla="*/ 3665160 w 4092551"/>
                <a:gd name="connsiteY4" fmla="*/ 462568 h 7232650"/>
                <a:gd name="connsiteX5" fmla="*/ 3577168 w 4092551"/>
                <a:gd name="connsiteY5" fmla="*/ 656692 h 7232650"/>
                <a:gd name="connsiteX6" fmla="*/ 3501746 w 4092551"/>
                <a:gd name="connsiteY6" fmla="*/ 857702 h 7232650"/>
                <a:gd name="connsiteX7" fmla="*/ 3448950 w 4092551"/>
                <a:gd name="connsiteY7" fmla="*/ 1060085 h 7232650"/>
                <a:gd name="connsiteX8" fmla="*/ 3406211 w 4092551"/>
                <a:gd name="connsiteY8" fmla="*/ 1265224 h 7232650"/>
                <a:gd name="connsiteX9" fmla="*/ 3378556 w 4092551"/>
                <a:gd name="connsiteY9" fmla="*/ 1474493 h 7232650"/>
                <a:gd name="connsiteX10" fmla="*/ 3365985 w 4092551"/>
                <a:gd name="connsiteY10" fmla="*/ 1686516 h 7232650"/>
                <a:gd name="connsiteX11" fmla="*/ 3365985 w 4092551"/>
                <a:gd name="connsiteY11" fmla="*/ 1901292 h 7232650"/>
                <a:gd name="connsiteX12" fmla="*/ 3373529 w 4092551"/>
                <a:gd name="connsiteY12" fmla="*/ 2117444 h 7232650"/>
                <a:gd name="connsiteX13" fmla="*/ 3396154 w 4092551"/>
                <a:gd name="connsiteY13" fmla="*/ 2337728 h 7232650"/>
                <a:gd name="connsiteX14" fmla="*/ 3423810 w 4092551"/>
                <a:gd name="connsiteY14" fmla="*/ 2556633 h 7232650"/>
                <a:gd name="connsiteX15" fmla="*/ 3459007 w 4092551"/>
                <a:gd name="connsiteY15" fmla="*/ 2781047 h 7232650"/>
                <a:gd name="connsiteX16" fmla="*/ 3496718 w 4092551"/>
                <a:gd name="connsiteY16" fmla="*/ 3005461 h 7232650"/>
                <a:gd name="connsiteX17" fmla="*/ 3546999 w 4092551"/>
                <a:gd name="connsiteY17" fmla="*/ 3231249 h 7232650"/>
                <a:gd name="connsiteX18" fmla="*/ 3594766 w 4092551"/>
                <a:gd name="connsiteY18" fmla="*/ 3458416 h 7232650"/>
                <a:gd name="connsiteX19" fmla="*/ 3647561 w 4092551"/>
                <a:gd name="connsiteY19" fmla="*/ 3684206 h 7232650"/>
                <a:gd name="connsiteX20" fmla="*/ 3705385 w 4092551"/>
                <a:gd name="connsiteY20" fmla="*/ 3914125 h 7232650"/>
                <a:gd name="connsiteX21" fmla="*/ 3758180 w 4092551"/>
                <a:gd name="connsiteY21" fmla="*/ 4142670 h 7232650"/>
                <a:gd name="connsiteX22" fmla="*/ 3813489 w 4092551"/>
                <a:gd name="connsiteY22" fmla="*/ 4371213 h 7232650"/>
                <a:gd name="connsiteX23" fmla="*/ 3866285 w 4092551"/>
                <a:gd name="connsiteY23" fmla="*/ 4603887 h 7232650"/>
                <a:gd name="connsiteX24" fmla="*/ 3916566 w 4092551"/>
                <a:gd name="connsiteY24" fmla="*/ 4832430 h 7232650"/>
                <a:gd name="connsiteX25" fmla="*/ 3964334 w 4092551"/>
                <a:gd name="connsiteY25" fmla="*/ 5060974 h 7232650"/>
                <a:gd name="connsiteX26" fmla="*/ 4004558 w 4092551"/>
                <a:gd name="connsiteY26" fmla="*/ 5288141 h 7232650"/>
                <a:gd name="connsiteX27" fmla="*/ 4039755 w 4092551"/>
                <a:gd name="connsiteY27" fmla="*/ 5513930 h 7232650"/>
                <a:gd name="connsiteX28" fmla="*/ 4064896 w 4092551"/>
                <a:gd name="connsiteY28" fmla="*/ 5741097 h 7232650"/>
                <a:gd name="connsiteX29" fmla="*/ 4082494 w 4092551"/>
                <a:gd name="connsiteY29" fmla="*/ 5968264 h 7232650"/>
                <a:gd name="connsiteX30" fmla="*/ 4092551 w 4092551"/>
                <a:gd name="connsiteY30" fmla="*/ 6189924 h 7232650"/>
                <a:gd name="connsiteX31" fmla="*/ 4092551 w 4092551"/>
                <a:gd name="connsiteY31" fmla="*/ 6411583 h 7232650"/>
                <a:gd name="connsiteX32" fmla="*/ 4077466 w 4092551"/>
                <a:gd name="connsiteY32" fmla="*/ 6630490 h 7232650"/>
                <a:gd name="connsiteX33" fmla="*/ 4052325 w 4092551"/>
                <a:gd name="connsiteY33" fmla="*/ 6849396 h 7232650"/>
                <a:gd name="connsiteX34" fmla="*/ 4012101 w 4092551"/>
                <a:gd name="connsiteY34" fmla="*/ 7064172 h 7232650"/>
                <a:gd name="connsiteX35" fmla="*/ 3966153 w 4092551"/>
                <a:gd name="connsiteY35" fmla="*/ 7232650 h 7232650"/>
                <a:gd name="connsiteX36" fmla="*/ 3317841 w 4092551"/>
                <a:gd name="connsiteY36" fmla="*/ 7232650 h 7232650"/>
                <a:gd name="connsiteX37" fmla="*/ 3372178 w 4092551"/>
                <a:gd name="connsiteY37" fmla="*/ 7038402 h 7232650"/>
                <a:gd name="connsiteX38" fmla="*/ 3409977 w 4092551"/>
                <a:gd name="connsiteY38" fmla="*/ 6841630 h 7232650"/>
                <a:gd name="connsiteX39" fmla="*/ 3433602 w 4092551"/>
                <a:gd name="connsiteY39" fmla="*/ 6641073 h 7232650"/>
                <a:gd name="connsiteX40" fmla="*/ 3447778 w 4092551"/>
                <a:gd name="connsiteY40" fmla="*/ 6440516 h 7232650"/>
                <a:gd name="connsiteX41" fmla="*/ 3447778 w 4092551"/>
                <a:gd name="connsiteY41" fmla="*/ 6237437 h 7232650"/>
                <a:gd name="connsiteX42" fmla="*/ 3438327 w 4092551"/>
                <a:gd name="connsiteY42" fmla="*/ 6034358 h 7232650"/>
                <a:gd name="connsiteX43" fmla="*/ 3421790 w 4092551"/>
                <a:gd name="connsiteY43" fmla="*/ 5826233 h 7232650"/>
                <a:gd name="connsiteX44" fmla="*/ 3398165 w 4092551"/>
                <a:gd name="connsiteY44" fmla="*/ 5618108 h 7232650"/>
                <a:gd name="connsiteX45" fmla="*/ 3365090 w 4092551"/>
                <a:gd name="connsiteY45" fmla="*/ 5411245 h 7232650"/>
                <a:gd name="connsiteX46" fmla="*/ 3327290 w 4092551"/>
                <a:gd name="connsiteY46" fmla="*/ 5203120 h 7232650"/>
                <a:gd name="connsiteX47" fmla="*/ 3282402 w 4092551"/>
                <a:gd name="connsiteY47" fmla="*/ 4993734 h 7232650"/>
                <a:gd name="connsiteX48" fmla="*/ 3235153 w 4092551"/>
                <a:gd name="connsiteY48" fmla="*/ 4784348 h 7232650"/>
                <a:gd name="connsiteX49" fmla="*/ 3185540 w 4092551"/>
                <a:gd name="connsiteY49" fmla="*/ 4571178 h 7232650"/>
                <a:gd name="connsiteX50" fmla="*/ 3133565 w 4092551"/>
                <a:gd name="connsiteY50" fmla="*/ 4361792 h 7232650"/>
                <a:gd name="connsiteX51" fmla="*/ 3083953 w 4092551"/>
                <a:gd name="connsiteY51" fmla="*/ 4152405 h 7232650"/>
                <a:gd name="connsiteX52" fmla="*/ 3029615 w 4092551"/>
                <a:gd name="connsiteY52" fmla="*/ 3941758 h 7232650"/>
                <a:gd name="connsiteX53" fmla="*/ 2980003 w 4092551"/>
                <a:gd name="connsiteY53" fmla="*/ 3734895 h 7232650"/>
                <a:gd name="connsiteX54" fmla="*/ 2935115 w 4092551"/>
                <a:gd name="connsiteY54" fmla="*/ 3526770 h 7232650"/>
                <a:gd name="connsiteX55" fmla="*/ 2887865 w 4092551"/>
                <a:gd name="connsiteY55" fmla="*/ 3319907 h 7232650"/>
                <a:gd name="connsiteX56" fmla="*/ 2852428 w 4092551"/>
                <a:gd name="connsiteY56" fmla="*/ 3114306 h 7232650"/>
                <a:gd name="connsiteX57" fmla="*/ 2819353 w 4092551"/>
                <a:gd name="connsiteY57" fmla="*/ 2908704 h 7232650"/>
                <a:gd name="connsiteX58" fmla="*/ 2793365 w 4092551"/>
                <a:gd name="connsiteY58" fmla="*/ 2708147 h 7232650"/>
                <a:gd name="connsiteX59" fmla="*/ 2772103 w 4092551"/>
                <a:gd name="connsiteY59" fmla="*/ 2506328 h 7232650"/>
                <a:gd name="connsiteX60" fmla="*/ 2765015 w 4092551"/>
                <a:gd name="connsiteY60" fmla="*/ 2308294 h 7232650"/>
                <a:gd name="connsiteX61" fmla="*/ 2765015 w 4092551"/>
                <a:gd name="connsiteY61" fmla="*/ 2111522 h 7232650"/>
                <a:gd name="connsiteX62" fmla="*/ 2776827 w 4092551"/>
                <a:gd name="connsiteY62" fmla="*/ 1917273 h 7232650"/>
                <a:gd name="connsiteX63" fmla="*/ 2802815 w 4092551"/>
                <a:gd name="connsiteY63" fmla="*/ 1725546 h 7232650"/>
                <a:gd name="connsiteX64" fmla="*/ 2842978 w 4092551"/>
                <a:gd name="connsiteY64" fmla="*/ 1537603 h 7232650"/>
                <a:gd name="connsiteX65" fmla="*/ 2892590 w 4092551"/>
                <a:gd name="connsiteY65" fmla="*/ 1352182 h 7232650"/>
                <a:gd name="connsiteX66" fmla="*/ 2963465 w 4092551"/>
                <a:gd name="connsiteY66" fmla="*/ 1168023 h 7232650"/>
                <a:gd name="connsiteX67" fmla="*/ 3046152 w 4092551"/>
                <a:gd name="connsiteY67" fmla="*/ 990172 h 7232650"/>
                <a:gd name="connsiteX68" fmla="*/ 3150102 w 4092551"/>
                <a:gd name="connsiteY68" fmla="*/ 814841 h 7232650"/>
                <a:gd name="connsiteX69" fmla="*/ 3268228 w 4092551"/>
                <a:gd name="connsiteY69" fmla="*/ 643297 h 7232650"/>
                <a:gd name="connsiteX70" fmla="*/ 3409977 w 4092551"/>
                <a:gd name="connsiteY70" fmla="*/ 475536 h 7232650"/>
                <a:gd name="connsiteX71" fmla="*/ 3570627 w 4092551"/>
                <a:gd name="connsiteY71" fmla="*/ 314081 h 7232650"/>
                <a:gd name="connsiteX72" fmla="*/ 3752540 w 4092551"/>
                <a:gd name="connsiteY72" fmla="*/ 155149 h 7232650"/>
                <a:gd name="connsiteX73" fmla="*/ 3960440 w 4092551"/>
                <a:gd name="connsiteY73" fmla="*/ 2 h 7232650"/>
                <a:gd name="connsiteX74" fmla="*/ 2301446 w 4092551"/>
                <a:gd name="connsiteY74" fmla="*/ 2 h 7232650"/>
                <a:gd name="connsiteX75" fmla="*/ 2301446 w 4092551"/>
                <a:gd name="connsiteY75" fmla="*/ 0 h 7232650"/>
                <a:gd name="connsiteX76" fmla="*/ 0 w 4092551"/>
                <a:gd name="connsiteY76" fmla="*/ 0 h 723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092551" h="7232650">
                  <a:moveTo>
                    <a:pt x="0" y="0"/>
                  </a:moveTo>
                  <a:lnTo>
                    <a:pt x="3970644" y="0"/>
                  </a:lnTo>
                  <a:lnTo>
                    <a:pt x="3901482" y="83956"/>
                  </a:lnTo>
                  <a:lnTo>
                    <a:pt x="3775778" y="271197"/>
                  </a:lnTo>
                  <a:lnTo>
                    <a:pt x="3665160" y="462568"/>
                  </a:lnTo>
                  <a:lnTo>
                    <a:pt x="3577168" y="656692"/>
                  </a:lnTo>
                  <a:lnTo>
                    <a:pt x="3501746" y="857702"/>
                  </a:lnTo>
                  <a:lnTo>
                    <a:pt x="3448950" y="1060085"/>
                  </a:lnTo>
                  <a:lnTo>
                    <a:pt x="3406211" y="1265224"/>
                  </a:lnTo>
                  <a:lnTo>
                    <a:pt x="3378556" y="1474493"/>
                  </a:lnTo>
                  <a:lnTo>
                    <a:pt x="3365985" y="1686516"/>
                  </a:lnTo>
                  <a:lnTo>
                    <a:pt x="3365985" y="1901292"/>
                  </a:lnTo>
                  <a:lnTo>
                    <a:pt x="3373529" y="2117444"/>
                  </a:lnTo>
                  <a:lnTo>
                    <a:pt x="3396154" y="2337728"/>
                  </a:lnTo>
                  <a:lnTo>
                    <a:pt x="3423810" y="2556633"/>
                  </a:lnTo>
                  <a:lnTo>
                    <a:pt x="3459007" y="2781047"/>
                  </a:lnTo>
                  <a:lnTo>
                    <a:pt x="3496718" y="3005461"/>
                  </a:lnTo>
                  <a:lnTo>
                    <a:pt x="3546999" y="3231249"/>
                  </a:lnTo>
                  <a:lnTo>
                    <a:pt x="3594766" y="3458416"/>
                  </a:lnTo>
                  <a:lnTo>
                    <a:pt x="3647561" y="3684206"/>
                  </a:lnTo>
                  <a:lnTo>
                    <a:pt x="3705385" y="3914125"/>
                  </a:lnTo>
                  <a:lnTo>
                    <a:pt x="3758180" y="4142670"/>
                  </a:lnTo>
                  <a:lnTo>
                    <a:pt x="3813489" y="4371213"/>
                  </a:lnTo>
                  <a:lnTo>
                    <a:pt x="3866285" y="4603887"/>
                  </a:lnTo>
                  <a:lnTo>
                    <a:pt x="3916566" y="4832430"/>
                  </a:lnTo>
                  <a:lnTo>
                    <a:pt x="3964334" y="5060974"/>
                  </a:lnTo>
                  <a:lnTo>
                    <a:pt x="4004558" y="5288141"/>
                  </a:lnTo>
                  <a:lnTo>
                    <a:pt x="4039755" y="5513930"/>
                  </a:lnTo>
                  <a:lnTo>
                    <a:pt x="4064896" y="5741097"/>
                  </a:lnTo>
                  <a:lnTo>
                    <a:pt x="4082494" y="5968264"/>
                  </a:lnTo>
                  <a:lnTo>
                    <a:pt x="4092551" y="6189924"/>
                  </a:lnTo>
                  <a:lnTo>
                    <a:pt x="4092551" y="6411583"/>
                  </a:lnTo>
                  <a:lnTo>
                    <a:pt x="4077466" y="6630490"/>
                  </a:lnTo>
                  <a:lnTo>
                    <a:pt x="4052325" y="6849396"/>
                  </a:lnTo>
                  <a:lnTo>
                    <a:pt x="4012101" y="7064172"/>
                  </a:lnTo>
                  <a:lnTo>
                    <a:pt x="3966153" y="7232650"/>
                  </a:lnTo>
                  <a:lnTo>
                    <a:pt x="3317841" y="7232650"/>
                  </a:lnTo>
                  <a:lnTo>
                    <a:pt x="3372178" y="7038402"/>
                  </a:lnTo>
                  <a:lnTo>
                    <a:pt x="3409977" y="6841630"/>
                  </a:lnTo>
                  <a:lnTo>
                    <a:pt x="3433602" y="6641073"/>
                  </a:lnTo>
                  <a:lnTo>
                    <a:pt x="3447778" y="6440516"/>
                  </a:lnTo>
                  <a:lnTo>
                    <a:pt x="3447778" y="6237437"/>
                  </a:lnTo>
                  <a:lnTo>
                    <a:pt x="3438327" y="6034358"/>
                  </a:lnTo>
                  <a:lnTo>
                    <a:pt x="3421790" y="5826233"/>
                  </a:lnTo>
                  <a:lnTo>
                    <a:pt x="3398165" y="5618108"/>
                  </a:lnTo>
                  <a:lnTo>
                    <a:pt x="3365090" y="5411245"/>
                  </a:lnTo>
                  <a:lnTo>
                    <a:pt x="3327290" y="5203120"/>
                  </a:lnTo>
                  <a:lnTo>
                    <a:pt x="3282402" y="4993734"/>
                  </a:lnTo>
                  <a:lnTo>
                    <a:pt x="3235153" y="4784348"/>
                  </a:lnTo>
                  <a:lnTo>
                    <a:pt x="3185540" y="4571178"/>
                  </a:lnTo>
                  <a:lnTo>
                    <a:pt x="3133565" y="4361792"/>
                  </a:lnTo>
                  <a:lnTo>
                    <a:pt x="3083953" y="4152405"/>
                  </a:lnTo>
                  <a:lnTo>
                    <a:pt x="3029615" y="3941758"/>
                  </a:lnTo>
                  <a:lnTo>
                    <a:pt x="2980003" y="3734895"/>
                  </a:lnTo>
                  <a:lnTo>
                    <a:pt x="2935115" y="3526770"/>
                  </a:lnTo>
                  <a:lnTo>
                    <a:pt x="2887865" y="3319907"/>
                  </a:lnTo>
                  <a:lnTo>
                    <a:pt x="2852428" y="3114306"/>
                  </a:lnTo>
                  <a:lnTo>
                    <a:pt x="2819353" y="2908704"/>
                  </a:lnTo>
                  <a:lnTo>
                    <a:pt x="2793365" y="2708147"/>
                  </a:lnTo>
                  <a:lnTo>
                    <a:pt x="2772103" y="2506328"/>
                  </a:lnTo>
                  <a:lnTo>
                    <a:pt x="2765015" y="2308294"/>
                  </a:lnTo>
                  <a:lnTo>
                    <a:pt x="2765015" y="2111522"/>
                  </a:lnTo>
                  <a:lnTo>
                    <a:pt x="2776827" y="1917273"/>
                  </a:lnTo>
                  <a:lnTo>
                    <a:pt x="2802815" y="1725546"/>
                  </a:lnTo>
                  <a:lnTo>
                    <a:pt x="2842978" y="1537603"/>
                  </a:lnTo>
                  <a:lnTo>
                    <a:pt x="2892590" y="1352182"/>
                  </a:lnTo>
                  <a:lnTo>
                    <a:pt x="2963465" y="1168023"/>
                  </a:lnTo>
                  <a:lnTo>
                    <a:pt x="3046152" y="990172"/>
                  </a:lnTo>
                  <a:lnTo>
                    <a:pt x="3150102" y="814841"/>
                  </a:lnTo>
                  <a:lnTo>
                    <a:pt x="3268228" y="643297"/>
                  </a:lnTo>
                  <a:lnTo>
                    <a:pt x="3409977" y="475536"/>
                  </a:lnTo>
                  <a:lnTo>
                    <a:pt x="3570627" y="314081"/>
                  </a:lnTo>
                  <a:lnTo>
                    <a:pt x="3752540" y="155149"/>
                  </a:lnTo>
                  <a:lnTo>
                    <a:pt x="3960440" y="2"/>
                  </a:lnTo>
                  <a:lnTo>
                    <a:pt x="2301446" y="2"/>
                  </a:lnTo>
                  <a:lnTo>
                    <a:pt x="23014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72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BE7202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0716" y="904081"/>
              <a:ext cx="2637234" cy="5424488"/>
            </a:xfrm>
            <a:custGeom>
              <a:avLst/>
              <a:gdLst>
                <a:gd name="connsiteX0" fmla="*/ 0 w 5137382"/>
                <a:gd name="connsiteY0" fmla="*/ 0 h 7232652"/>
                <a:gd name="connsiteX1" fmla="*/ 3477047 w 5137382"/>
                <a:gd name="connsiteY1" fmla="*/ 0 h 7232652"/>
                <a:gd name="connsiteX2" fmla="*/ 3477047 w 5137382"/>
                <a:gd name="connsiteY2" fmla="*/ 2 h 7232652"/>
                <a:gd name="connsiteX3" fmla="*/ 5137382 w 5137382"/>
                <a:gd name="connsiteY3" fmla="*/ 2 h 7232652"/>
                <a:gd name="connsiteX4" fmla="*/ 4929314 w 5137382"/>
                <a:gd name="connsiteY4" fmla="*/ 155149 h 7232652"/>
                <a:gd name="connsiteX5" fmla="*/ 4747254 w 5137382"/>
                <a:gd name="connsiteY5" fmla="*/ 314081 h 7232652"/>
                <a:gd name="connsiteX6" fmla="*/ 4586474 w 5137382"/>
                <a:gd name="connsiteY6" fmla="*/ 475535 h 7232652"/>
                <a:gd name="connsiteX7" fmla="*/ 4444610 w 5137382"/>
                <a:gd name="connsiteY7" fmla="*/ 643296 h 7232652"/>
                <a:gd name="connsiteX8" fmla="*/ 4326389 w 5137382"/>
                <a:gd name="connsiteY8" fmla="*/ 814841 h 7232652"/>
                <a:gd name="connsiteX9" fmla="*/ 4222355 w 5137382"/>
                <a:gd name="connsiteY9" fmla="*/ 990171 h 7232652"/>
                <a:gd name="connsiteX10" fmla="*/ 4139601 w 5137382"/>
                <a:gd name="connsiteY10" fmla="*/ 1168023 h 7232652"/>
                <a:gd name="connsiteX11" fmla="*/ 4068669 w 5137382"/>
                <a:gd name="connsiteY11" fmla="*/ 1352182 h 7232652"/>
                <a:gd name="connsiteX12" fmla="*/ 4019016 w 5137382"/>
                <a:gd name="connsiteY12" fmla="*/ 1537602 h 7232652"/>
                <a:gd name="connsiteX13" fmla="*/ 3978821 w 5137382"/>
                <a:gd name="connsiteY13" fmla="*/ 1725545 h 7232652"/>
                <a:gd name="connsiteX14" fmla="*/ 3952812 w 5137382"/>
                <a:gd name="connsiteY14" fmla="*/ 1917272 h 7232652"/>
                <a:gd name="connsiteX15" fmla="*/ 3940990 w 5137382"/>
                <a:gd name="connsiteY15" fmla="*/ 2111522 h 7232652"/>
                <a:gd name="connsiteX16" fmla="*/ 3940990 w 5137382"/>
                <a:gd name="connsiteY16" fmla="*/ 2308294 h 7232652"/>
                <a:gd name="connsiteX17" fmla="*/ 3948084 w 5137382"/>
                <a:gd name="connsiteY17" fmla="*/ 2506328 h 7232652"/>
                <a:gd name="connsiteX18" fmla="*/ 3969363 w 5137382"/>
                <a:gd name="connsiteY18" fmla="*/ 2708146 h 7232652"/>
                <a:gd name="connsiteX19" fmla="*/ 3995372 w 5137382"/>
                <a:gd name="connsiteY19" fmla="*/ 2908703 h 7232652"/>
                <a:gd name="connsiteX20" fmla="*/ 4028474 w 5137382"/>
                <a:gd name="connsiteY20" fmla="*/ 3114305 h 7232652"/>
                <a:gd name="connsiteX21" fmla="*/ 4063940 w 5137382"/>
                <a:gd name="connsiteY21" fmla="*/ 3319907 h 7232652"/>
                <a:gd name="connsiteX22" fmla="*/ 4111228 w 5137382"/>
                <a:gd name="connsiteY22" fmla="*/ 3526770 h 7232652"/>
                <a:gd name="connsiteX23" fmla="*/ 4156152 w 5137382"/>
                <a:gd name="connsiteY23" fmla="*/ 3734895 h 7232652"/>
                <a:gd name="connsiteX24" fmla="*/ 4205804 w 5137382"/>
                <a:gd name="connsiteY24" fmla="*/ 3941758 h 7232652"/>
                <a:gd name="connsiteX25" fmla="*/ 4260186 w 5137382"/>
                <a:gd name="connsiteY25" fmla="*/ 4152405 h 7232652"/>
                <a:gd name="connsiteX26" fmla="*/ 4309838 w 5137382"/>
                <a:gd name="connsiteY26" fmla="*/ 4361792 h 7232652"/>
                <a:gd name="connsiteX27" fmla="*/ 4361855 w 5137382"/>
                <a:gd name="connsiteY27" fmla="*/ 4571178 h 7232652"/>
                <a:gd name="connsiteX28" fmla="*/ 4411508 w 5137382"/>
                <a:gd name="connsiteY28" fmla="*/ 4784348 h 7232652"/>
                <a:gd name="connsiteX29" fmla="*/ 4458796 w 5137382"/>
                <a:gd name="connsiteY29" fmla="*/ 4993734 h 7232652"/>
                <a:gd name="connsiteX30" fmla="*/ 4503720 w 5137382"/>
                <a:gd name="connsiteY30" fmla="*/ 5203120 h 7232652"/>
                <a:gd name="connsiteX31" fmla="*/ 4541550 w 5137382"/>
                <a:gd name="connsiteY31" fmla="*/ 5411245 h 7232652"/>
                <a:gd name="connsiteX32" fmla="*/ 4574652 w 5137382"/>
                <a:gd name="connsiteY32" fmla="*/ 5618108 h 7232652"/>
                <a:gd name="connsiteX33" fmla="*/ 4598296 w 5137382"/>
                <a:gd name="connsiteY33" fmla="*/ 5826233 h 7232652"/>
                <a:gd name="connsiteX34" fmla="*/ 4614847 w 5137382"/>
                <a:gd name="connsiteY34" fmla="*/ 6034358 h 7232652"/>
                <a:gd name="connsiteX35" fmla="*/ 4624305 w 5137382"/>
                <a:gd name="connsiteY35" fmla="*/ 6237437 h 7232652"/>
                <a:gd name="connsiteX36" fmla="*/ 4624305 w 5137382"/>
                <a:gd name="connsiteY36" fmla="*/ 6440516 h 7232652"/>
                <a:gd name="connsiteX37" fmla="*/ 4610118 w 5137382"/>
                <a:gd name="connsiteY37" fmla="*/ 6641073 h 7232652"/>
                <a:gd name="connsiteX38" fmla="*/ 4586474 w 5137382"/>
                <a:gd name="connsiteY38" fmla="*/ 6841630 h 7232652"/>
                <a:gd name="connsiteX39" fmla="*/ 4548644 w 5137382"/>
                <a:gd name="connsiteY39" fmla="*/ 7038402 h 7232652"/>
                <a:gd name="connsiteX40" fmla="*/ 4494262 w 5137382"/>
                <a:gd name="connsiteY40" fmla="*/ 7232652 h 7232652"/>
                <a:gd name="connsiteX41" fmla="*/ 3042515 w 5137382"/>
                <a:gd name="connsiteY41" fmla="*/ 7232652 h 7232652"/>
                <a:gd name="connsiteX42" fmla="*/ 3042515 w 5137382"/>
                <a:gd name="connsiteY42" fmla="*/ 7232650 h 7232652"/>
                <a:gd name="connsiteX43" fmla="*/ 0 w 5137382"/>
                <a:gd name="connsiteY43" fmla="*/ 7232650 h 723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37382" h="7232652">
                  <a:moveTo>
                    <a:pt x="0" y="0"/>
                  </a:moveTo>
                  <a:lnTo>
                    <a:pt x="3477047" y="0"/>
                  </a:lnTo>
                  <a:lnTo>
                    <a:pt x="3477047" y="2"/>
                  </a:lnTo>
                  <a:lnTo>
                    <a:pt x="5137382" y="2"/>
                  </a:lnTo>
                  <a:lnTo>
                    <a:pt x="4929314" y="155149"/>
                  </a:lnTo>
                  <a:lnTo>
                    <a:pt x="4747254" y="314081"/>
                  </a:lnTo>
                  <a:lnTo>
                    <a:pt x="4586474" y="475535"/>
                  </a:lnTo>
                  <a:lnTo>
                    <a:pt x="4444610" y="643296"/>
                  </a:lnTo>
                  <a:lnTo>
                    <a:pt x="4326389" y="814841"/>
                  </a:lnTo>
                  <a:lnTo>
                    <a:pt x="4222355" y="990171"/>
                  </a:lnTo>
                  <a:lnTo>
                    <a:pt x="4139601" y="1168023"/>
                  </a:lnTo>
                  <a:lnTo>
                    <a:pt x="4068669" y="1352182"/>
                  </a:lnTo>
                  <a:lnTo>
                    <a:pt x="4019016" y="1537602"/>
                  </a:lnTo>
                  <a:lnTo>
                    <a:pt x="3978821" y="1725545"/>
                  </a:lnTo>
                  <a:lnTo>
                    <a:pt x="3952812" y="1917272"/>
                  </a:lnTo>
                  <a:lnTo>
                    <a:pt x="3940990" y="2111522"/>
                  </a:lnTo>
                  <a:lnTo>
                    <a:pt x="3940990" y="2308294"/>
                  </a:lnTo>
                  <a:lnTo>
                    <a:pt x="3948084" y="2506328"/>
                  </a:lnTo>
                  <a:lnTo>
                    <a:pt x="3969363" y="2708146"/>
                  </a:lnTo>
                  <a:lnTo>
                    <a:pt x="3995372" y="2908703"/>
                  </a:lnTo>
                  <a:lnTo>
                    <a:pt x="4028474" y="3114305"/>
                  </a:lnTo>
                  <a:lnTo>
                    <a:pt x="4063940" y="3319907"/>
                  </a:lnTo>
                  <a:lnTo>
                    <a:pt x="4111228" y="3526770"/>
                  </a:lnTo>
                  <a:lnTo>
                    <a:pt x="4156152" y="3734895"/>
                  </a:lnTo>
                  <a:lnTo>
                    <a:pt x="4205804" y="3941758"/>
                  </a:lnTo>
                  <a:lnTo>
                    <a:pt x="4260186" y="4152405"/>
                  </a:lnTo>
                  <a:lnTo>
                    <a:pt x="4309838" y="4361792"/>
                  </a:lnTo>
                  <a:lnTo>
                    <a:pt x="4361855" y="4571178"/>
                  </a:lnTo>
                  <a:lnTo>
                    <a:pt x="4411508" y="4784348"/>
                  </a:lnTo>
                  <a:lnTo>
                    <a:pt x="4458796" y="4993734"/>
                  </a:lnTo>
                  <a:lnTo>
                    <a:pt x="4503720" y="5203120"/>
                  </a:lnTo>
                  <a:lnTo>
                    <a:pt x="4541550" y="5411245"/>
                  </a:lnTo>
                  <a:lnTo>
                    <a:pt x="4574652" y="5618108"/>
                  </a:lnTo>
                  <a:lnTo>
                    <a:pt x="4598296" y="5826233"/>
                  </a:lnTo>
                  <a:lnTo>
                    <a:pt x="4614847" y="6034358"/>
                  </a:lnTo>
                  <a:lnTo>
                    <a:pt x="4624305" y="6237437"/>
                  </a:lnTo>
                  <a:lnTo>
                    <a:pt x="4624305" y="6440516"/>
                  </a:lnTo>
                  <a:lnTo>
                    <a:pt x="4610118" y="6641073"/>
                  </a:lnTo>
                  <a:lnTo>
                    <a:pt x="4586474" y="6841630"/>
                  </a:lnTo>
                  <a:lnTo>
                    <a:pt x="4548644" y="7038402"/>
                  </a:lnTo>
                  <a:lnTo>
                    <a:pt x="4494262" y="7232652"/>
                  </a:lnTo>
                  <a:lnTo>
                    <a:pt x="3042515" y="7232652"/>
                  </a:lnTo>
                  <a:lnTo>
                    <a:pt x="3042515" y="7232650"/>
                  </a:lnTo>
                  <a:lnTo>
                    <a:pt x="0" y="7232650"/>
                  </a:lnTo>
                  <a:close/>
                </a:path>
              </a:pathLst>
            </a:cu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20517E"/>
                </a:solidFill>
              </a:endParaRPr>
            </a:p>
          </p:txBody>
        </p:sp>
        <p:pic>
          <p:nvPicPr>
            <p:cNvPr id="20" name="Picture 12">
              <a:extLst>
                <a:ext uri="{FF2B5EF4-FFF2-40B4-BE49-F238E27FC236}">
                  <a16:creationId xmlns:a16="http://schemas.microsoft.com/office/drawing/2014/main" xmlns="" id="{650712FE-073D-4929-90BF-4CFD45A8E5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4319" y="904082"/>
              <a:ext cx="2324286" cy="7393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MH_Others_1"/>
          <p:cNvSpPr txBox="1"/>
          <p:nvPr>
            <p:custDataLst>
              <p:tags r:id="rId2"/>
            </p:custDataLst>
          </p:nvPr>
        </p:nvSpPr>
        <p:spPr>
          <a:xfrm>
            <a:off x="74434" y="1802863"/>
            <a:ext cx="2155309" cy="1723549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6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  <p:pic>
        <p:nvPicPr>
          <p:cNvPr id="13316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-150019" y="3917554"/>
            <a:ext cx="2737247" cy="187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MH_Text_1">
            <a:extLst>
              <a:ext uri="{FF2B5EF4-FFF2-40B4-BE49-F238E27FC236}">
                <a16:creationId xmlns:a16="http://schemas.microsoft.com/office/drawing/2014/main" xmlns="" id="{CE520F23-FD6D-40B7-B893-A45450A289E4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422775" y="1724040"/>
            <a:ext cx="358775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统计量的定义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pic>
        <p:nvPicPr>
          <p:cNvPr id="13" name="Picture 3" descr="D:\哈尔滨工程大学-课程\幕课\概率论与数理统计\PPT\包图网_134176金融数据PPT矢量图形\未标题-1.png">
            <a:extLst>
              <a:ext uri="{FF2B5EF4-FFF2-40B4-BE49-F238E27FC236}">
                <a16:creationId xmlns:a16="http://schemas.microsoft.com/office/drawing/2014/main" xmlns="" id="{17B5DA16-A25D-442F-A33F-22160E884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417888" y="1382092"/>
            <a:ext cx="944562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MH_Text_1">
            <a:extLst>
              <a:ext uri="{FF2B5EF4-FFF2-40B4-BE49-F238E27FC236}">
                <a16:creationId xmlns:a16="http://schemas.microsoft.com/office/drawing/2014/main" xmlns="" id="{C9C811A2-A23B-4280-8672-378858F86414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422775" y="2904967"/>
            <a:ext cx="344328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常用统计量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pic>
        <p:nvPicPr>
          <p:cNvPr id="15" name="Picture 3" descr="D:\哈尔滨工程大学-课程\幕课\概率论与数理统计\PPT\包图网_134176金融数据PPT矢量图形\未标题-1.png">
            <a:extLst>
              <a:ext uri="{FF2B5EF4-FFF2-40B4-BE49-F238E27FC236}">
                <a16:creationId xmlns:a16="http://schemas.microsoft.com/office/drawing/2014/main" xmlns="" id="{86FC0291-8D49-46D4-9D53-44003D89D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417888" y="2563813"/>
            <a:ext cx="944562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MH_Text_1">
            <a:extLst>
              <a:ext uri="{FF2B5EF4-FFF2-40B4-BE49-F238E27FC236}">
                <a16:creationId xmlns:a16="http://schemas.microsoft.com/office/drawing/2014/main" xmlns="" id="{820C38A6-E38A-400C-882E-7F7953B6B182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422775" y="4100701"/>
            <a:ext cx="431085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样本矩与总体矩的关系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pic>
        <p:nvPicPr>
          <p:cNvPr id="18" name="Picture 3" descr="D:\哈尔滨工程大学-课程\幕课\概率论与数理统计\PPT\包图网_134176金融数据PPT矢量图形\未标题-1.png">
            <a:extLst>
              <a:ext uri="{FF2B5EF4-FFF2-40B4-BE49-F238E27FC236}">
                <a16:creationId xmlns:a16="http://schemas.microsoft.com/office/drawing/2014/main" xmlns="" id="{4282EE1F-0E32-42C5-A031-6B6A8A292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417888" y="3760341"/>
            <a:ext cx="944562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742686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https://i03picsos.sogoucdn.com/c43c7638ac1c10ad">
            <a:hlinkClick r:id="rId2"/>
            <a:extLst>
              <a:ext uri="{FF2B5EF4-FFF2-40B4-BE49-F238E27FC236}">
                <a16:creationId xmlns:a16="http://schemas.microsoft.com/office/drawing/2014/main" xmlns="" id="{8F7BC73D-4E01-4ED7-B4FB-1899B71F6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36" y="3040261"/>
            <a:ext cx="6631382" cy="3926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1A9C3360-685C-4742-9E6A-FFBEC0F5B02D}"/>
              </a:ext>
            </a:extLst>
          </p:cNvPr>
          <p:cNvSpPr txBox="1"/>
          <p:nvPr/>
        </p:nvSpPr>
        <p:spPr>
          <a:xfrm>
            <a:off x="875696" y="1096045"/>
            <a:ext cx="74747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微软雅黑" pitchFamily="34" charset="-122"/>
              </a:rPr>
              <a:t>统计学</a:t>
            </a:r>
            <a:r>
              <a:rPr lang="zh-CN" altLang="en-US" sz="2400" b="1" dirty="0">
                <a:latin typeface="Times New Roman" pitchFamily="18" charset="0"/>
                <a:ea typeface="微软雅黑" pitchFamily="34" charset="-122"/>
              </a:rPr>
              <a:t>是用一定的方法把大量的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微软雅黑" pitchFamily="34" charset="-122"/>
              </a:rPr>
              <a:t>原始数据</a:t>
            </a:r>
            <a:r>
              <a:rPr lang="zh-CN" altLang="en-US" sz="2400" b="1" dirty="0">
                <a:latin typeface="Times New Roman" pitchFamily="18" charset="0"/>
                <a:ea typeface="微软雅黑" pitchFamily="34" charset="-122"/>
              </a:rPr>
              <a:t>进行处理，</a:t>
            </a:r>
            <a:r>
              <a:rPr lang="zh-CN" altLang="zh-CN" sz="2400" b="1" dirty="0">
                <a:solidFill>
                  <a:srgbClr val="C00000"/>
                </a:solidFill>
                <a:latin typeface="Times New Roman" pitchFamily="18" charset="0"/>
                <a:ea typeface="微软雅黑" pitchFamily="34" charset="-122"/>
              </a:rPr>
              <a:t>构造</a:t>
            </a:r>
            <a:r>
              <a:rPr lang="zh-CN" altLang="zh-CN" sz="2400" b="1" dirty="0">
                <a:latin typeface="Times New Roman" pitchFamily="18" charset="0"/>
                <a:ea typeface="微软雅黑" pitchFamily="34" charset="-122"/>
              </a:rPr>
              <a:t>适当的</a:t>
            </a:r>
            <a:r>
              <a:rPr lang="zh-CN" altLang="zh-CN" sz="2400" b="1" dirty="0">
                <a:solidFill>
                  <a:srgbClr val="C00000"/>
                </a:solidFill>
                <a:latin typeface="Times New Roman" pitchFamily="18" charset="0"/>
                <a:ea typeface="微软雅黑" pitchFamily="34" charset="-122"/>
              </a:rPr>
              <a:t>函数</a:t>
            </a:r>
            <a:r>
              <a:rPr lang="zh-CN" altLang="en-US" sz="2400" b="1" dirty="0">
                <a:latin typeface="Times New Roman" pitchFamily="18" charset="0"/>
                <a:ea typeface="微软雅黑" pitchFamily="34" charset="-122"/>
              </a:rPr>
              <a:t>，进行一定的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微软雅黑" pitchFamily="34" charset="-122"/>
              </a:rPr>
              <a:t>运算</a:t>
            </a:r>
            <a:r>
              <a:rPr lang="zh-CN" altLang="zh-CN" sz="2400" b="1" dirty="0">
                <a:latin typeface="Times New Roman" pitchFamily="18" charset="0"/>
                <a:ea typeface="微软雅黑" pitchFamily="34" charset="-122"/>
              </a:rPr>
              <a:t>，</a:t>
            </a:r>
            <a:r>
              <a:rPr lang="zh-CN" altLang="en-US" sz="2400" b="1" dirty="0">
                <a:latin typeface="Times New Roman" pitchFamily="18" charset="0"/>
                <a:ea typeface="微软雅黑" pitchFamily="34" charset="-122"/>
              </a:rPr>
              <a:t>得出某些代表性的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微软雅黑" pitchFamily="34" charset="-122"/>
              </a:rPr>
              <a:t>数字</a:t>
            </a:r>
            <a:r>
              <a:rPr lang="zh-CN" altLang="en-US" sz="2400" b="1" dirty="0">
                <a:latin typeface="Times New Roman" pitchFamily="18" charset="0"/>
                <a:ea typeface="微软雅黑" pitchFamily="34" charset="-122"/>
              </a:rPr>
              <a:t>，以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微软雅黑" pitchFamily="34" charset="-122"/>
              </a:rPr>
              <a:t>反映</a:t>
            </a:r>
            <a:r>
              <a:rPr lang="zh-CN" altLang="en-US" sz="2400" b="1" dirty="0">
                <a:latin typeface="Times New Roman" pitchFamily="18" charset="0"/>
                <a:ea typeface="微软雅黑" pitchFamily="34" charset="-122"/>
              </a:rPr>
              <a:t>数据某些方面的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微软雅黑" pitchFamily="34" charset="-122"/>
              </a:rPr>
              <a:t>特征</a:t>
            </a:r>
            <a:r>
              <a:rPr lang="zh-CN" altLang="en-US" sz="2400" b="1" dirty="0">
                <a:latin typeface="Times New Roman" pitchFamily="18" charset="0"/>
                <a:ea typeface="微软雅黑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03253401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:a16="http://schemas.microsoft.com/office/drawing/2014/main" xmlns="" id="{979596DE-FE36-4945-AE7B-CDEF3B1D8E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1937077"/>
              </p:ext>
            </p:extLst>
          </p:nvPr>
        </p:nvGraphicFramePr>
        <p:xfrm>
          <a:off x="536575" y="1166813"/>
          <a:ext cx="9321736" cy="64324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7" name="文档" r:id="rId3" imgW="9321736" imgH="6432453" progId="Word.Document.12">
                  <p:embed/>
                </p:oleObj>
              </mc:Choice>
              <mc:Fallback>
                <p:oleObj name="文档" r:id="rId3" imgW="9321736" imgH="6432453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" y="1166813"/>
                        <a:ext cx="9321736" cy="64324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817953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:a16="http://schemas.microsoft.com/office/drawing/2014/main" xmlns="" id="{22459EE9-9C20-4CFC-837A-87088E54AE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30357"/>
              </p:ext>
            </p:extLst>
          </p:nvPr>
        </p:nvGraphicFramePr>
        <p:xfrm>
          <a:off x="731838" y="1352550"/>
          <a:ext cx="6427787" cy="188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1" name="文档" r:id="rId3" imgW="6432168" imgH="1888293" progId="Word.Document.12">
                  <p:embed/>
                </p:oleObj>
              </mc:Choice>
              <mc:Fallback>
                <p:oleObj name="文档" r:id="rId3" imgW="6432168" imgH="1888293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838" y="1352550"/>
                        <a:ext cx="6427787" cy="1884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椭圆 2">
            <a:extLst>
              <a:ext uri="{FF2B5EF4-FFF2-40B4-BE49-F238E27FC236}">
                <a16:creationId xmlns:a16="http://schemas.microsoft.com/office/drawing/2014/main" xmlns="" id="{64302FB0-4379-4B65-BDF9-644DAC495D4E}"/>
              </a:ext>
            </a:extLst>
          </p:cNvPr>
          <p:cNvSpPr/>
          <p:nvPr/>
        </p:nvSpPr>
        <p:spPr>
          <a:xfrm>
            <a:off x="589950" y="1998604"/>
            <a:ext cx="1440160" cy="792088"/>
          </a:xfrm>
          <a:prstGeom prst="ellipse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0617" y="3193787"/>
            <a:ext cx="830185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400" b="1" kern="100" dirty="0">
                <a:latin typeface="Calibri" panose="020F0502020204030204"/>
                <a:ea typeface="微软雅黑" panose="020B0503020204020204" pitchFamily="34" charset="-122"/>
                <a:cs typeface="Times New Roman" panose="02020603050405020304" pitchFamily="18" charset="0"/>
              </a:rPr>
              <a:t>从平均成绩可以看出成绩</a:t>
            </a:r>
            <a:r>
              <a:rPr lang="zh-CN" altLang="zh-CN" sz="2400" b="1" kern="100" dirty="0" smtClean="0">
                <a:latin typeface="Calibri" panose="020F0502020204030204"/>
                <a:ea typeface="微软雅黑" panose="020B0503020204020204" pitchFamily="34" charset="-122"/>
                <a:cs typeface="Times New Roman" panose="02020603050405020304" pitchFamily="18" charset="0"/>
              </a:rPr>
              <a:t>中等</a:t>
            </a:r>
            <a:r>
              <a:rPr lang="en-US" altLang="zh-CN" sz="2400" b="1" kern="100" dirty="0" smtClean="0">
                <a:latin typeface="Calibri" panose="020F0502020204030204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en-US" altLang="zh-CN" sz="2400" b="1" kern="100" dirty="0" smtClean="0">
              <a:latin typeface="Calibri" panose="020F0502020204030204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400" b="1" kern="100" dirty="0" smtClean="0">
                <a:latin typeface="Calibri" panose="020F0502020204030204"/>
                <a:ea typeface="微软雅黑" panose="020B0503020204020204" pitchFamily="34" charset="-122"/>
                <a:cs typeface="Times New Roman" panose="02020603050405020304" pitchFamily="18" charset="0"/>
              </a:rPr>
              <a:t>是否还有</a:t>
            </a:r>
            <a:r>
              <a:rPr lang="zh-CN" altLang="en-US" sz="2400" b="1" kern="100" dirty="0" smtClean="0">
                <a:solidFill>
                  <a:srgbClr val="C00000"/>
                </a:solidFill>
                <a:latin typeface="Calibri" panose="020F0502020204030204"/>
                <a:ea typeface="微软雅黑" panose="020B0503020204020204" pitchFamily="34" charset="-122"/>
                <a:cs typeface="Times New Roman" panose="02020603050405020304" pitchFamily="18" charset="0"/>
              </a:rPr>
              <a:t>其他指标，帮助分析数据？</a:t>
            </a:r>
            <a:endParaRPr lang="zh-CN" altLang="zh-CN" sz="2400" kern="100" dirty="0">
              <a:solidFill>
                <a:srgbClr val="C00000"/>
              </a:solidFill>
              <a:effectLst/>
              <a:latin typeface="Calibri" panose="020F0502020204030204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29921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:a16="http://schemas.microsoft.com/office/drawing/2014/main" xmlns="" id="{4753D589-20DB-4182-B8E2-3EC85A683D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675494"/>
              </p:ext>
            </p:extLst>
          </p:nvPr>
        </p:nvGraphicFramePr>
        <p:xfrm>
          <a:off x="-219075" y="1381125"/>
          <a:ext cx="9170988" cy="250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63" name="文档" r:id="rId3" imgW="9188194" imgH="2515682" progId="Word.Document.12">
                  <p:embed/>
                </p:oleObj>
              </mc:Choice>
              <mc:Fallback>
                <p:oleObj name="文档" r:id="rId3" imgW="9188194" imgH="2515682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19075" y="1381125"/>
                        <a:ext cx="9170988" cy="2505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1">
            <a:extLst>
              <a:ext uri="{FF2B5EF4-FFF2-40B4-BE49-F238E27FC236}">
                <a16:creationId xmlns:a16="http://schemas.microsoft.com/office/drawing/2014/main" xmlns="" id="{4753D589-20DB-4182-B8E2-3EC85A683D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8339165"/>
              </p:ext>
            </p:extLst>
          </p:nvPr>
        </p:nvGraphicFramePr>
        <p:xfrm>
          <a:off x="-219075" y="4406900"/>
          <a:ext cx="9161463" cy="191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64" name="文档" r:id="rId5" imgW="9180638" imgH="1924329" progId="Word.Document.12">
                  <p:embed/>
                </p:oleObj>
              </mc:Choice>
              <mc:Fallback>
                <p:oleObj name="文档" r:id="rId5" imgW="9180638" imgH="1924329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19075" y="4406900"/>
                        <a:ext cx="9161463" cy="191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414870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31">
            <a:extLst>
              <a:ext uri="{FF2B5EF4-FFF2-40B4-BE49-F238E27FC236}">
                <a16:creationId xmlns:a16="http://schemas.microsoft.com/office/drawing/2014/main" xmlns="" id="{4753D589-20DB-4182-B8E2-3EC85A683D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0948649"/>
              </p:ext>
            </p:extLst>
          </p:nvPr>
        </p:nvGraphicFramePr>
        <p:xfrm>
          <a:off x="433388" y="1382713"/>
          <a:ext cx="8429625" cy="275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0" name="文档" r:id="rId3" imgW="8463608" imgH="2777039" progId="Word.Document.12">
                  <p:embed/>
                </p:oleObj>
              </mc:Choice>
              <mc:Fallback>
                <p:oleObj name="文档" r:id="rId3" imgW="8463608" imgH="2777039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388" y="1382713"/>
                        <a:ext cx="8429625" cy="275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1">
            <a:extLst>
              <a:ext uri="{FF2B5EF4-FFF2-40B4-BE49-F238E27FC236}">
                <a16:creationId xmlns:a16="http://schemas.microsoft.com/office/drawing/2014/main" xmlns="" id="{4753D589-20DB-4182-B8E2-3EC85A683D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826886"/>
              </p:ext>
            </p:extLst>
          </p:nvPr>
        </p:nvGraphicFramePr>
        <p:xfrm>
          <a:off x="-290537" y="4408413"/>
          <a:ext cx="9390063" cy="188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1" name="文档" r:id="rId5" imgW="9397374" imgH="1889904" progId="Word.Document.12">
                  <p:embed/>
                </p:oleObj>
              </mc:Choice>
              <mc:Fallback>
                <p:oleObj name="文档" r:id="rId5" imgW="9397374" imgH="1889904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90537" y="4408413"/>
                        <a:ext cx="9390063" cy="188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672339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1352E21C-58A1-4E41-8B31-0B122E58D4C1}"/>
              </a:ext>
            </a:extLst>
          </p:cNvPr>
          <p:cNvSpPr/>
          <p:nvPr/>
        </p:nvSpPr>
        <p:spPr>
          <a:xfrm>
            <a:off x="2932707" y="3546728"/>
            <a:ext cx="3385704" cy="864096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7369336-5B32-447F-B4CA-B9C905D8095D}"/>
              </a:ext>
            </a:extLst>
          </p:cNvPr>
          <p:cNvSpPr/>
          <p:nvPr/>
        </p:nvSpPr>
        <p:spPr>
          <a:xfrm>
            <a:off x="2932707" y="2650780"/>
            <a:ext cx="2261421" cy="864096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" name="Object 31">
            <a:extLst>
              <a:ext uri="{FF2B5EF4-FFF2-40B4-BE49-F238E27FC236}">
                <a16:creationId xmlns:a16="http://schemas.microsoft.com/office/drawing/2014/main" xmlns="" id="{9B479EC9-779F-4EDE-BCA4-277AF9D310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5480058"/>
              </p:ext>
            </p:extLst>
          </p:nvPr>
        </p:nvGraphicFramePr>
        <p:xfrm>
          <a:off x="472529" y="950913"/>
          <a:ext cx="9390062" cy="426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7" name="文档" r:id="rId3" imgW="9500537" imgH="4317489" progId="Word.Document.12">
                  <p:embed/>
                </p:oleObj>
              </mc:Choice>
              <mc:Fallback>
                <p:oleObj name="文档" r:id="rId3" imgW="9500537" imgH="4317489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529" y="950913"/>
                        <a:ext cx="9390062" cy="4260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1">
            <a:extLst>
              <a:ext uri="{FF2B5EF4-FFF2-40B4-BE49-F238E27FC236}">
                <a16:creationId xmlns:a16="http://schemas.microsoft.com/office/drawing/2014/main" xmlns="" id="{9B479EC9-779F-4EDE-BCA4-277AF9D310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7174407"/>
              </p:ext>
            </p:extLst>
          </p:nvPr>
        </p:nvGraphicFramePr>
        <p:xfrm>
          <a:off x="493166" y="4700588"/>
          <a:ext cx="8499475" cy="216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8" name="文档" r:id="rId5" imgW="8523567" imgH="2183429" progId="Word.Document.12">
                  <p:embed/>
                </p:oleObj>
              </mc:Choice>
              <mc:Fallback>
                <p:oleObj name="文档" r:id="rId5" imgW="8523567" imgH="2183429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166" y="4700588"/>
                        <a:ext cx="8499475" cy="2168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202440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497BAD2F-E832-4C0A-A51F-695F3EEB6B60}"/>
              </a:ext>
            </a:extLst>
          </p:cNvPr>
          <p:cNvSpPr/>
          <p:nvPr/>
        </p:nvSpPr>
        <p:spPr>
          <a:xfrm>
            <a:off x="1265225" y="4336405"/>
            <a:ext cx="1368152" cy="720080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6520D45E-C86A-462E-8AED-4727910D50CA}"/>
              </a:ext>
            </a:extLst>
          </p:cNvPr>
          <p:cNvSpPr/>
          <p:nvPr/>
        </p:nvSpPr>
        <p:spPr>
          <a:xfrm>
            <a:off x="2769781" y="4278349"/>
            <a:ext cx="2095843" cy="864096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Object 31">
            <a:extLst>
              <a:ext uri="{FF2B5EF4-FFF2-40B4-BE49-F238E27FC236}">
                <a16:creationId xmlns:a16="http://schemas.microsoft.com/office/drawing/2014/main" xmlns="" id="{93D2122A-DD89-495A-AF61-B8427E2099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25053"/>
              </p:ext>
            </p:extLst>
          </p:nvPr>
        </p:nvGraphicFramePr>
        <p:xfrm>
          <a:off x="649288" y="1527175"/>
          <a:ext cx="9280525" cy="497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3" name="文档" r:id="rId3" imgW="9297226" imgH="4992806" progId="Word.Document.12">
                  <p:embed/>
                </p:oleObj>
              </mc:Choice>
              <mc:Fallback>
                <p:oleObj name="文档" r:id="rId3" imgW="9297226" imgH="4992806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288" y="1527175"/>
                        <a:ext cx="9280525" cy="4973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715928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55600" y="1168400"/>
            <a:ext cx="9004300" cy="5664200"/>
            <a:chOff x="355600" y="1168400"/>
            <a:chExt cx="9004300" cy="5664200"/>
          </a:xfrm>
        </p:grpSpPr>
        <p:sp>
          <p:nvSpPr>
            <p:cNvPr id="3" name="圆角矩形 2"/>
            <p:cNvSpPr/>
            <p:nvPr/>
          </p:nvSpPr>
          <p:spPr>
            <a:xfrm>
              <a:off x="1797695" y="4120381"/>
              <a:ext cx="4752528" cy="237626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2" name="Object 31">
              <a:extLst>
                <a:ext uri="{FF2B5EF4-FFF2-40B4-BE49-F238E27FC236}">
                  <a16:creationId xmlns:a16="http://schemas.microsoft.com/office/drawing/2014/main" xmlns="" id="{4861CA44-537B-4136-8011-E04B2C21258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96094771"/>
                </p:ext>
              </p:extLst>
            </p:nvPr>
          </p:nvGraphicFramePr>
          <p:xfrm>
            <a:off x="355600" y="1168400"/>
            <a:ext cx="9004300" cy="5664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87" name="文档" r:id="rId3" imgW="9004976" imgH="5680552" progId="Word.Document.12">
                    <p:embed/>
                  </p:oleObj>
                </mc:Choice>
                <mc:Fallback>
                  <p:oleObj name="文档" r:id="rId3" imgW="9004976" imgH="5680552" progId="Word.Document.12">
                    <p:embed/>
                    <p:pic>
                      <p:nvPicPr>
                        <p:cNvPr id="336927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600" y="1168400"/>
                          <a:ext cx="9004300" cy="5664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" name="矩形 3"/>
            <p:cNvSpPr/>
            <p:nvPr/>
          </p:nvSpPr>
          <p:spPr>
            <a:xfrm>
              <a:off x="3813919" y="5704557"/>
              <a:ext cx="216024" cy="360040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3300078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:a16="http://schemas.microsoft.com/office/drawing/2014/main" xmlns="" id="{1FC64765-DC6E-4C0D-965D-E9A77088BB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3577668"/>
              </p:ext>
            </p:extLst>
          </p:nvPr>
        </p:nvGraphicFramePr>
        <p:xfrm>
          <a:off x="177800" y="1308100"/>
          <a:ext cx="9004300" cy="561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31" name="文档" r:id="rId3" imgW="9004976" imgH="5632589" progId="Word.Document.12">
                  <p:embed/>
                </p:oleObj>
              </mc:Choice>
              <mc:Fallback>
                <p:oleObj name="文档" r:id="rId3" imgW="9004976" imgH="5632589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800" y="1308100"/>
                        <a:ext cx="9004300" cy="561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xmlns="" id="{0F3F1E41-436E-4C86-9E23-56FDDECD28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2184269"/>
              </p:ext>
            </p:extLst>
          </p:nvPr>
        </p:nvGraphicFramePr>
        <p:xfrm>
          <a:off x="7270303" y="1306513"/>
          <a:ext cx="16002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32" name="Equation" r:id="rId5" imgW="1586811" imgH="812447" progId="Equation.DSMT4">
                  <p:embed/>
                </p:oleObj>
              </mc:Choice>
              <mc:Fallback>
                <p:oleObj name="Equation" r:id="rId5" imgW="1586811" imgH="812447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303" y="1306513"/>
                        <a:ext cx="1600200" cy="77152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  <a:alpha val="29000"/>
                        </a:schemeClr>
                      </a:solidFill>
                      <a:ln>
                        <a:solidFill>
                          <a:srgbClr val="005EA6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587002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:a16="http://schemas.microsoft.com/office/drawing/2014/main" xmlns="" id="{2B10C7D7-8269-440A-AA85-FAB4C93D3F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1164700"/>
              </p:ext>
            </p:extLst>
          </p:nvPr>
        </p:nvGraphicFramePr>
        <p:xfrm>
          <a:off x="148829" y="1456085"/>
          <a:ext cx="9009854" cy="5613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7" name="文档" r:id="rId3" imgW="9004976" imgH="5623213" progId="Word.Document.12">
                  <p:embed/>
                </p:oleObj>
              </mc:Choice>
              <mc:Fallback>
                <p:oleObj name="文档" r:id="rId3" imgW="9004976" imgH="5623213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829" y="1456085"/>
                        <a:ext cx="9009854" cy="56139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xmlns="" id="{BDDDDA8C-5819-4A68-B2F0-FC3F023703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1630698"/>
              </p:ext>
            </p:extLst>
          </p:nvPr>
        </p:nvGraphicFramePr>
        <p:xfrm>
          <a:off x="6766247" y="2392189"/>
          <a:ext cx="16002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8" name="Equation" r:id="rId5" imgW="1586811" imgH="812447" progId="Equation.DSMT4">
                  <p:embed/>
                </p:oleObj>
              </mc:Choice>
              <mc:Fallback>
                <p:oleObj name="Equation" r:id="rId5" imgW="1586811" imgH="812447" progId="Equation.DSMT4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xmlns="" id="{0F3F1E41-436E-4C86-9E23-56FDDECD28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6247" y="2392189"/>
                        <a:ext cx="1600200" cy="77152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  <a:alpha val="29000"/>
                        </a:schemeClr>
                      </a:solidFill>
                      <a:ln>
                        <a:solidFill>
                          <a:srgbClr val="005EA6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椭圆 3">
            <a:extLst>
              <a:ext uri="{FF2B5EF4-FFF2-40B4-BE49-F238E27FC236}">
                <a16:creationId xmlns:a16="http://schemas.microsoft.com/office/drawing/2014/main" xmlns="" id="{09F97C18-11F4-4ACB-8695-B973F2514EB0}"/>
              </a:ext>
            </a:extLst>
          </p:cNvPr>
          <p:cNvSpPr/>
          <p:nvPr/>
        </p:nvSpPr>
        <p:spPr>
          <a:xfrm>
            <a:off x="3789660" y="2415932"/>
            <a:ext cx="864096" cy="771525"/>
          </a:xfrm>
          <a:prstGeom prst="ellipse">
            <a:avLst/>
          </a:prstGeom>
          <a:noFill/>
          <a:ln w="28575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箭头: 下 4">
            <a:extLst>
              <a:ext uri="{FF2B5EF4-FFF2-40B4-BE49-F238E27FC236}">
                <a16:creationId xmlns:a16="http://schemas.microsoft.com/office/drawing/2014/main" xmlns="" id="{5514A374-B849-49F0-90EC-E2945A79FDB7}"/>
              </a:ext>
            </a:extLst>
          </p:cNvPr>
          <p:cNvSpPr/>
          <p:nvPr/>
        </p:nvSpPr>
        <p:spPr>
          <a:xfrm>
            <a:off x="7386327" y="3299065"/>
            <a:ext cx="360040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xmlns="" id="{41BEEA17-3A10-4641-9C4C-C6FEB6D186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9908699"/>
              </p:ext>
            </p:extLst>
          </p:nvPr>
        </p:nvGraphicFramePr>
        <p:xfrm>
          <a:off x="6777038" y="3929063"/>
          <a:ext cx="1497012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9" name="Equation" r:id="rId7" imgW="1485720" imgH="799920" progId="Equation.DSMT4">
                  <p:embed/>
                </p:oleObj>
              </mc:Choice>
              <mc:Fallback>
                <p:oleObj name="Equation" r:id="rId7" imgW="1485720" imgH="79992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xmlns="" id="{BDDDDA8C-5819-4A68-B2F0-FC3F023703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7038" y="3929063"/>
                        <a:ext cx="1497012" cy="760412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  <a:alpha val="29000"/>
                        </a:schemeClr>
                      </a:solidFill>
                      <a:ln>
                        <a:solidFill>
                          <a:srgbClr val="005EA6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箭头: 下 6">
            <a:extLst>
              <a:ext uri="{FF2B5EF4-FFF2-40B4-BE49-F238E27FC236}">
                <a16:creationId xmlns:a16="http://schemas.microsoft.com/office/drawing/2014/main" xmlns="" id="{0E95F057-F8A7-49EF-A272-29871C5E7EB9}"/>
              </a:ext>
            </a:extLst>
          </p:cNvPr>
          <p:cNvSpPr/>
          <p:nvPr/>
        </p:nvSpPr>
        <p:spPr>
          <a:xfrm>
            <a:off x="4221708" y="3187457"/>
            <a:ext cx="96267" cy="2848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A6B7279B-1222-4EA3-A9E5-0886389B8B32}"/>
              </a:ext>
            </a:extLst>
          </p:cNvPr>
          <p:cNvSpPr/>
          <p:nvPr/>
        </p:nvSpPr>
        <p:spPr>
          <a:xfrm>
            <a:off x="3741911" y="3508476"/>
            <a:ext cx="648072" cy="504057"/>
          </a:xfrm>
          <a:prstGeom prst="ellipse">
            <a:avLst/>
          </a:prstGeom>
          <a:noFill/>
          <a:ln w="28575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xmlns="" id="{D669AAC3-B7F1-42E8-B8EE-D8B06672C1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8703418"/>
              </p:ext>
            </p:extLst>
          </p:nvPr>
        </p:nvGraphicFramePr>
        <p:xfrm>
          <a:off x="2795588" y="5646738"/>
          <a:ext cx="3189287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20" name="Equation" r:id="rId9" imgW="3200400" imgH="799920" progId="Equation.DSMT4">
                  <p:embed/>
                </p:oleObj>
              </mc:Choice>
              <mc:Fallback>
                <p:oleObj name="Equation" r:id="rId9" imgW="3200400" imgH="79992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5588" y="5646738"/>
                        <a:ext cx="3189287" cy="788987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  <a:alpha val="48000"/>
                        </a:schemeClr>
                      </a:solidFill>
                      <a:ln>
                        <a:solidFill>
                          <a:srgbClr val="005EA6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00548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81F6EAF1-E04B-45D1-94E7-57D07D3FA09A}"/>
              </a:ext>
            </a:extLst>
          </p:cNvPr>
          <p:cNvSpPr/>
          <p:nvPr/>
        </p:nvSpPr>
        <p:spPr>
          <a:xfrm>
            <a:off x="7771171" y="2195215"/>
            <a:ext cx="864096" cy="720080"/>
          </a:xfrm>
          <a:prstGeom prst="rect">
            <a:avLst/>
          </a:prstGeom>
          <a:solidFill>
            <a:srgbClr val="FF99FF">
              <a:alpha val="3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0CAECAB0-906F-455F-B51D-E38054A4A4B8}"/>
              </a:ext>
            </a:extLst>
          </p:cNvPr>
          <p:cNvSpPr/>
          <p:nvPr/>
        </p:nvSpPr>
        <p:spPr>
          <a:xfrm>
            <a:off x="5541417" y="3316168"/>
            <a:ext cx="2536799" cy="720080"/>
          </a:xfrm>
          <a:prstGeom prst="rect">
            <a:avLst/>
          </a:prstGeom>
          <a:solidFill>
            <a:srgbClr val="FF99FF">
              <a:alpha val="3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FBA0399A-5480-43D4-ABB8-B843D9C92BA9}"/>
              </a:ext>
            </a:extLst>
          </p:cNvPr>
          <p:cNvSpPr/>
          <p:nvPr/>
        </p:nvSpPr>
        <p:spPr>
          <a:xfrm>
            <a:off x="6413685" y="2195215"/>
            <a:ext cx="864096" cy="720080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9BD073FA-DFBB-4ECB-A82F-935C31A0C9FC}"/>
              </a:ext>
            </a:extLst>
          </p:cNvPr>
          <p:cNvSpPr/>
          <p:nvPr/>
        </p:nvSpPr>
        <p:spPr>
          <a:xfrm>
            <a:off x="2864920" y="3347344"/>
            <a:ext cx="2166661" cy="648072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Object 31">
            <a:extLst>
              <a:ext uri="{FF2B5EF4-FFF2-40B4-BE49-F238E27FC236}">
                <a16:creationId xmlns:a16="http://schemas.microsoft.com/office/drawing/2014/main" xmlns="" id="{5C2C9D2D-A688-46A7-8826-F3EC957C1E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4479004"/>
              </p:ext>
            </p:extLst>
          </p:nvPr>
        </p:nvGraphicFramePr>
        <p:xfrm>
          <a:off x="177586" y="1265222"/>
          <a:ext cx="9004976" cy="61050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04" name="文档" r:id="rId3" imgW="9004976" imgH="6105007" progId="Word.Document.12">
                  <p:embed/>
                </p:oleObj>
              </mc:Choice>
              <mc:Fallback>
                <p:oleObj name="文档" r:id="rId3" imgW="9004976" imgH="6105007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586" y="1265222"/>
                        <a:ext cx="9004976" cy="610500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箭头: 左弧形 6">
            <a:extLst>
              <a:ext uri="{FF2B5EF4-FFF2-40B4-BE49-F238E27FC236}">
                <a16:creationId xmlns:a16="http://schemas.microsoft.com/office/drawing/2014/main" xmlns="" id="{20BAA00B-F7A7-46F4-9258-CCE05D573338}"/>
              </a:ext>
            </a:extLst>
          </p:cNvPr>
          <p:cNvSpPr/>
          <p:nvPr/>
        </p:nvSpPr>
        <p:spPr>
          <a:xfrm rot="4053023">
            <a:off x="4868032" y="1531273"/>
            <a:ext cx="405633" cy="241046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箭头: 右弧形 9">
            <a:extLst>
              <a:ext uri="{FF2B5EF4-FFF2-40B4-BE49-F238E27FC236}">
                <a16:creationId xmlns:a16="http://schemas.microsoft.com/office/drawing/2014/main" xmlns="" id="{5F8E3AA2-30C7-485E-989E-3649A1725C46}"/>
              </a:ext>
            </a:extLst>
          </p:cNvPr>
          <p:cNvSpPr/>
          <p:nvPr/>
        </p:nvSpPr>
        <p:spPr>
          <a:xfrm rot="1612181">
            <a:off x="8241209" y="2537653"/>
            <a:ext cx="481757" cy="14401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8B91CB20-C6F9-43DE-BA5C-C9454E1CC9BB}"/>
              </a:ext>
            </a:extLst>
          </p:cNvPr>
          <p:cNvCxnSpPr/>
          <p:nvPr/>
        </p:nvCxnSpPr>
        <p:spPr>
          <a:xfrm flipH="1">
            <a:off x="2485207" y="4327731"/>
            <a:ext cx="504056" cy="504056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2ED53249-9FD0-4042-AA46-13E8B921684B}"/>
              </a:ext>
            </a:extLst>
          </p:cNvPr>
          <p:cNvCxnSpPr/>
          <p:nvPr/>
        </p:nvCxnSpPr>
        <p:spPr>
          <a:xfrm flipH="1">
            <a:off x="3958125" y="4317726"/>
            <a:ext cx="504056" cy="504056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对象 14">
            <a:extLst>
              <a:ext uri="{FF2B5EF4-FFF2-40B4-BE49-F238E27FC236}">
                <a16:creationId xmlns:a16="http://schemas.microsoft.com/office/drawing/2014/main" xmlns="" id="{01D4C9B9-5489-4916-BFAF-7750021DFF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0643909"/>
              </p:ext>
            </p:extLst>
          </p:nvPr>
        </p:nvGraphicFramePr>
        <p:xfrm>
          <a:off x="534047" y="5683044"/>
          <a:ext cx="8488363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05" name="Equation" r:id="rId5" imgW="8534160" imgH="799920" progId="Equation.DSMT4">
                  <p:embed/>
                </p:oleObj>
              </mc:Choice>
              <mc:Fallback>
                <p:oleObj name="Equation" r:id="rId5" imgW="8534160" imgH="79992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047" y="5683044"/>
                        <a:ext cx="8488363" cy="788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519449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4" grpId="0" animBg="1"/>
      <p:bldP spid="5" grpId="0" animBg="1"/>
      <p:bldP spid="7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:a16="http://schemas.microsoft.com/office/drawing/2014/main" xmlns="" id="{1E35BA30-B261-4136-9BC5-B4AF352888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0601601"/>
              </p:ext>
            </p:extLst>
          </p:nvPr>
        </p:nvGraphicFramePr>
        <p:xfrm>
          <a:off x="284163" y="1096963"/>
          <a:ext cx="8759825" cy="375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20" name="文档" r:id="rId3" imgW="8771138" imgH="3774064" progId="Word.Document.12">
                  <p:embed/>
                </p:oleObj>
              </mc:Choice>
              <mc:Fallback>
                <p:oleObj name="文档" r:id="rId3" imgW="8771138" imgH="3774064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163" y="1096963"/>
                        <a:ext cx="8759825" cy="375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1">
            <a:extLst>
              <a:ext uri="{FF2B5EF4-FFF2-40B4-BE49-F238E27FC236}">
                <a16:creationId xmlns:a16="http://schemas.microsoft.com/office/drawing/2014/main" xmlns="" id="{1E35BA30-B261-4136-9BC5-B4AF352888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8101117"/>
              </p:ext>
            </p:extLst>
          </p:nvPr>
        </p:nvGraphicFramePr>
        <p:xfrm>
          <a:off x="319003" y="4480421"/>
          <a:ext cx="8740410" cy="1984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21" name="文档" r:id="rId5" imgW="8737673" imgH="1986312" progId="Word.Document.12">
                  <p:embed/>
                </p:oleObj>
              </mc:Choice>
              <mc:Fallback>
                <p:oleObj name="文档" r:id="rId5" imgW="8737673" imgH="1986312" progId="Word.Document.12">
                  <p:embed/>
                  <p:pic>
                    <p:nvPicPr>
                      <p:cNvPr id="2" name="Object 31">
                        <a:extLst>
                          <a:ext uri="{FF2B5EF4-FFF2-40B4-BE49-F238E27FC236}">
                            <a16:creationId xmlns:a16="http://schemas.microsoft.com/office/drawing/2014/main" xmlns="" id="{1E35BA30-B261-4136-9BC5-B4AF3528884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003" y="4480421"/>
                        <a:ext cx="8740410" cy="198451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281551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:a16="http://schemas.microsoft.com/office/drawing/2014/main" xmlns="" id="{1E35BA30-B261-4136-9BC5-B4AF352888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2493523"/>
              </p:ext>
            </p:extLst>
          </p:nvPr>
        </p:nvGraphicFramePr>
        <p:xfrm>
          <a:off x="571500" y="1244600"/>
          <a:ext cx="8763000" cy="237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4" name="文档" r:id="rId3" imgW="8773886" imgH="2385529" progId="Word.Document.12">
                  <p:embed/>
                </p:oleObj>
              </mc:Choice>
              <mc:Fallback>
                <p:oleObj name="文档" r:id="rId3" imgW="8773886" imgH="2385529" progId="Word.Document.12">
                  <p:embed/>
                  <p:pic>
                    <p:nvPicPr>
                      <p:cNvPr id="2" name="Object 31">
                        <a:extLst>
                          <a:ext uri="{FF2B5EF4-FFF2-40B4-BE49-F238E27FC236}">
                            <a16:creationId xmlns:a16="http://schemas.microsoft.com/office/drawing/2014/main" xmlns="" id="{1E35BA30-B261-4136-9BC5-B4AF3528884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1244600"/>
                        <a:ext cx="8763000" cy="2374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1">
            <a:extLst>
              <a:ext uri="{FF2B5EF4-FFF2-40B4-BE49-F238E27FC236}">
                <a16:creationId xmlns:a16="http://schemas.microsoft.com/office/drawing/2014/main" xmlns="" id="{85AF1E23-E4E1-494F-9955-620DE83EDB9E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507675" y="2979737"/>
          <a:ext cx="9059689" cy="4374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5" name="文档" r:id="rId5" imgW="9059689" imgH="4374011" progId="Word.Document.12">
                  <p:embed/>
                </p:oleObj>
              </mc:Choice>
              <mc:Fallback>
                <p:oleObj name="文档" r:id="rId5" imgW="9059689" imgH="4374011" progId="Word.Document.12">
                  <p:embed/>
                  <p:pic>
                    <p:nvPicPr>
                      <p:cNvPr id="3" name="Object 31">
                        <a:extLst>
                          <a:ext uri="{FF2B5EF4-FFF2-40B4-BE49-F238E27FC236}">
                            <a16:creationId xmlns:a16="http://schemas.microsoft.com/office/drawing/2014/main" xmlns="" id="{85AF1E23-E4E1-494F-9955-620DE83EDB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75" y="2979737"/>
                        <a:ext cx="9059689" cy="43740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946625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1">
            <a:extLst>
              <a:ext uri="{FF2B5EF4-FFF2-40B4-BE49-F238E27FC236}">
                <a16:creationId xmlns:a16="http://schemas.microsoft.com/office/drawing/2014/main" xmlns="" id="{9184338B-F193-48AC-B8BE-F35307CA6B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0097987"/>
              </p:ext>
            </p:extLst>
          </p:nvPr>
        </p:nvGraphicFramePr>
        <p:xfrm>
          <a:off x="571500" y="1168400"/>
          <a:ext cx="8483600" cy="519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8" name="文档" r:id="rId3" imgW="8485202" imgH="5209577" progId="Word.Document.12">
                  <p:embed/>
                </p:oleObj>
              </mc:Choice>
              <mc:Fallback>
                <p:oleObj name="文档" r:id="rId3" imgW="8485202" imgH="5209577" progId="Word.Document.12">
                  <p:embed/>
                  <p:pic>
                    <p:nvPicPr>
                      <p:cNvPr id="3369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1168400"/>
                        <a:ext cx="8483600" cy="5194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1">
            <a:extLst>
              <a:ext uri="{FF2B5EF4-FFF2-40B4-BE49-F238E27FC236}">
                <a16:creationId xmlns:a16="http://schemas.microsoft.com/office/drawing/2014/main" xmlns="" id="{B8E63304-A0FC-4352-8283-296626A672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0071580"/>
              </p:ext>
            </p:extLst>
          </p:nvPr>
        </p:nvGraphicFramePr>
        <p:xfrm>
          <a:off x="566738" y="4833938"/>
          <a:ext cx="8557553" cy="1892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9" name="文档" r:id="rId5" imgW="8557553" imgH="1892556" progId="Word.Document.12">
                  <p:embed/>
                </p:oleObj>
              </mc:Choice>
              <mc:Fallback>
                <p:oleObj name="文档" r:id="rId5" imgW="8557553" imgH="189255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8" y="4833938"/>
                        <a:ext cx="8557553" cy="18925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090826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905" name="组合 164"/>
          <p:cNvGrpSpPr>
            <a:grpSpLocks/>
          </p:cNvGrpSpPr>
          <p:nvPr/>
        </p:nvGrpSpPr>
        <p:grpSpPr bwMode="auto">
          <a:xfrm>
            <a:off x="0" y="1463146"/>
            <a:ext cx="347661" cy="5707837"/>
            <a:chOff x="5715008" y="1471884"/>
            <a:chExt cx="360448" cy="3419387"/>
          </a:xfrm>
        </p:grpSpPr>
        <p:sp>
          <p:nvSpPr>
            <p:cNvPr id="379930" name="Rectangle 62"/>
            <p:cNvSpPr>
              <a:spLocks noChangeArrowheads="1"/>
            </p:cNvSpPr>
            <p:nvPr/>
          </p:nvSpPr>
          <p:spPr bwMode="auto">
            <a:xfrm>
              <a:off x="5715008" y="4874571"/>
              <a:ext cx="335398" cy="16700"/>
            </a:xfrm>
            <a:prstGeom prst="rect">
              <a:avLst/>
            </a:prstGeom>
            <a:solidFill>
              <a:srgbClr val="5E5F5E"/>
            </a:solidFill>
            <a:ln w="9525">
              <a:noFill/>
              <a:miter lim="800000"/>
              <a:headEnd/>
              <a:tailEnd/>
            </a:ln>
          </p:spPr>
          <p:txBody>
            <a:bodyPr lIns="96435" tIns="48218" rIns="96435" bIns="48218"/>
            <a:lstStyle/>
            <a:p>
              <a:endParaRPr lang="zh-CN" altLang="en-US"/>
            </a:p>
          </p:txBody>
        </p:sp>
        <p:grpSp>
          <p:nvGrpSpPr>
            <p:cNvPr id="379931" name="组合 163"/>
            <p:cNvGrpSpPr>
              <a:grpSpLocks/>
            </p:cNvGrpSpPr>
            <p:nvPr/>
          </p:nvGrpSpPr>
          <p:grpSpPr bwMode="auto">
            <a:xfrm>
              <a:off x="5715008" y="1471884"/>
              <a:ext cx="360448" cy="3411037"/>
              <a:chOff x="5715008" y="1471884"/>
              <a:chExt cx="360448" cy="3411037"/>
            </a:xfrm>
          </p:grpSpPr>
          <p:sp>
            <p:nvSpPr>
              <p:cNvPr id="379932" name="Rectangle 9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3" name="Rectangle 10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4" name="Rectangle 11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5" name="Rectangle 12"/>
              <p:cNvSpPr>
                <a:spLocks noChangeArrowheads="1"/>
              </p:cNvSpPr>
              <p:nvPr/>
            </p:nvSpPr>
            <p:spPr bwMode="auto">
              <a:xfrm>
                <a:off x="5715008" y="2316641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6" name="Rectangle 13"/>
              <p:cNvSpPr>
                <a:spLocks noChangeArrowheads="1"/>
              </p:cNvSpPr>
              <p:nvPr/>
            </p:nvSpPr>
            <p:spPr bwMode="auto">
              <a:xfrm>
                <a:off x="5715008" y="1889392"/>
                <a:ext cx="219887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7" name="Rectangle 14"/>
              <p:cNvSpPr>
                <a:spLocks noChangeArrowheads="1"/>
              </p:cNvSpPr>
              <p:nvPr/>
            </p:nvSpPr>
            <p:spPr bwMode="auto">
              <a:xfrm>
                <a:off x="5715008" y="180310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8" name="Rectangle 15"/>
              <p:cNvSpPr>
                <a:spLocks noChangeArrowheads="1"/>
              </p:cNvSpPr>
              <p:nvPr/>
            </p:nvSpPr>
            <p:spPr bwMode="auto">
              <a:xfrm>
                <a:off x="5715008" y="1718214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9" name="Rectangle 16"/>
              <p:cNvSpPr>
                <a:spLocks noChangeArrowheads="1"/>
              </p:cNvSpPr>
              <p:nvPr/>
            </p:nvSpPr>
            <p:spPr bwMode="auto">
              <a:xfrm>
                <a:off x="5715008" y="1644454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0" name="Rectangle 17"/>
              <p:cNvSpPr>
                <a:spLocks noChangeArrowheads="1"/>
              </p:cNvSpPr>
              <p:nvPr/>
            </p:nvSpPr>
            <p:spPr bwMode="auto">
              <a:xfrm>
                <a:off x="5715008" y="1563736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1" name="Rectangle 18"/>
              <p:cNvSpPr>
                <a:spLocks noChangeArrowheads="1"/>
              </p:cNvSpPr>
              <p:nvPr/>
            </p:nvSpPr>
            <p:spPr bwMode="auto">
              <a:xfrm>
                <a:off x="5733100" y="221504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2" name="Rectangle 19"/>
              <p:cNvSpPr>
                <a:spLocks noChangeArrowheads="1"/>
              </p:cNvSpPr>
              <p:nvPr/>
            </p:nvSpPr>
            <p:spPr bwMode="auto">
              <a:xfrm>
                <a:off x="5733100" y="2128763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3" name="Rectangle 20"/>
              <p:cNvSpPr>
                <a:spLocks noChangeArrowheads="1"/>
              </p:cNvSpPr>
              <p:nvPr/>
            </p:nvSpPr>
            <p:spPr bwMode="auto">
              <a:xfrm>
                <a:off x="5733100" y="2056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4" name="Rectangle 21"/>
              <p:cNvSpPr>
                <a:spLocks noChangeArrowheads="1"/>
              </p:cNvSpPr>
              <p:nvPr/>
            </p:nvSpPr>
            <p:spPr bwMode="auto">
              <a:xfrm>
                <a:off x="5733100" y="197428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5" name="Rectangle 22"/>
              <p:cNvSpPr>
                <a:spLocks noChangeArrowheads="1"/>
              </p:cNvSpPr>
              <p:nvPr/>
            </p:nvSpPr>
            <p:spPr bwMode="auto">
              <a:xfrm>
                <a:off x="5715008" y="2753633"/>
                <a:ext cx="219887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6" name="Rectangle 23"/>
              <p:cNvSpPr>
                <a:spLocks noChangeArrowheads="1"/>
              </p:cNvSpPr>
              <p:nvPr/>
            </p:nvSpPr>
            <p:spPr bwMode="auto">
              <a:xfrm>
                <a:off x="5715008" y="2668739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7" name="Rectangle 24"/>
              <p:cNvSpPr>
                <a:spLocks noChangeArrowheads="1"/>
              </p:cNvSpPr>
              <p:nvPr/>
            </p:nvSpPr>
            <p:spPr bwMode="auto">
              <a:xfrm>
                <a:off x="5715008" y="258245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8" name="Rectangle 25"/>
              <p:cNvSpPr>
                <a:spLocks noChangeArrowheads="1"/>
              </p:cNvSpPr>
              <p:nvPr/>
            </p:nvSpPr>
            <p:spPr bwMode="auto">
              <a:xfrm>
                <a:off x="5715008" y="2510087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9" name="Rectangle 26"/>
              <p:cNvSpPr>
                <a:spLocks noChangeArrowheads="1"/>
              </p:cNvSpPr>
              <p:nvPr/>
            </p:nvSpPr>
            <p:spPr bwMode="auto">
              <a:xfrm>
                <a:off x="5715008" y="242797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0" name="Rectangle 27"/>
              <p:cNvSpPr>
                <a:spLocks noChangeArrowheads="1"/>
              </p:cNvSpPr>
              <p:nvPr/>
            </p:nvSpPr>
            <p:spPr bwMode="auto">
              <a:xfrm>
                <a:off x="5733100" y="307928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1" name="Rectangle 28"/>
              <p:cNvSpPr>
                <a:spLocks noChangeArrowheads="1"/>
              </p:cNvSpPr>
              <p:nvPr/>
            </p:nvSpPr>
            <p:spPr bwMode="auto">
              <a:xfrm>
                <a:off x="5733100" y="2994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2" name="Rectangle 29"/>
              <p:cNvSpPr>
                <a:spLocks noChangeArrowheads="1"/>
              </p:cNvSpPr>
              <p:nvPr/>
            </p:nvSpPr>
            <p:spPr bwMode="auto">
              <a:xfrm>
                <a:off x="5733100" y="2920636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3" name="Rectangle 30"/>
              <p:cNvSpPr>
                <a:spLocks noChangeArrowheads="1"/>
              </p:cNvSpPr>
              <p:nvPr/>
            </p:nvSpPr>
            <p:spPr bwMode="auto">
              <a:xfrm>
                <a:off x="5733100" y="2839918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4" name="Rectangle 31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5" name="Rectangle 32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6" name="Rectangle 33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7" name="Rectangle 34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8" name="Rectangle 35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9" name="Rectangle 36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0" name="Rectangle 37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1" name="Rectangle 38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2" name="Rectangle 39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3" name="Rectangle 40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4" name="Rectangle 41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5" name="Rectangle 42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6" name="Rectangle 43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7" name="Rectangle 44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8" name="Rectangle 45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9" name="Rectangle 46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0" name="Rectangle 47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1" name="Rectangle 48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2" name="Rectangle 49"/>
              <p:cNvSpPr>
                <a:spLocks noChangeArrowheads="1"/>
              </p:cNvSpPr>
              <p:nvPr/>
            </p:nvSpPr>
            <p:spPr bwMode="auto">
              <a:xfrm>
                <a:off x="5733100" y="4466805"/>
                <a:ext cx="218496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3" name="Rectangle 50"/>
              <p:cNvSpPr>
                <a:spLocks noChangeArrowheads="1"/>
              </p:cNvSpPr>
              <p:nvPr/>
            </p:nvSpPr>
            <p:spPr bwMode="auto">
              <a:xfrm>
                <a:off x="5733100" y="4381912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4" name="Rectangle 51"/>
              <p:cNvSpPr>
                <a:spLocks noChangeArrowheads="1"/>
              </p:cNvSpPr>
              <p:nvPr/>
            </p:nvSpPr>
            <p:spPr bwMode="auto">
              <a:xfrm>
                <a:off x="5733100" y="429562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5" name="Rectangle 52"/>
              <p:cNvSpPr>
                <a:spLocks noChangeArrowheads="1"/>
              </p:cNvSpPr>
              <p:nvPr/>
            </p:nvSpPr>
            <p:spPr bwMode="auto">
              <a:xfrm>
                <a:off x="5733100" y="422186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6" name="Rectangle 53"/>
              <p:cNvSpPr>
                <a:spLocks noChangeArrowheads="1"/>
              </p:cNvSpPr>
              <p:nvPr/>
            </p:nvSpPr>
            <p:spPr bwMode="auto">
              <a:xfrm>
                <a:off x="5733100" y="414114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7" name="Rectangle 54"/>
              <p:cNvSpPr>
                <a:spLocks noChangeArrowheads="1"/>
              </p:cNvSpPr>
              <p:nvPr/>
            </p:nvSpPr>
            <p:spPr bwMode="auto">
              <a:xfrm>
                <a:off x="5734492" y="479246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8" name="Rectangle 55"/>
              <p:cNvSpPr>
                <a:spLocks noChangeArrowheads="1"/>
              </p:cNvSpPr>
              <p:nvPr/>
            </p:nvSpPr>
            <p:spPr bwMode="auto">
              <a:xfrm>
                <a:off x="5734492" y="4707568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9" name="Rectangle 56"/>
              <p:cNvSpPr>
                <a:spLocks noChangeArrowheads="1"/>
              </p:cNvSpPr>
              <p:nvPr/>
            </p:nvSpPr>
            <p:spPr bwMode="auto">
              <a:xfrm>
                <a:off x="5734492" y="4633808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0" name="Rectangle 57"/>
              <p:cNvSpPr>
                <a:spLocks noChangeArrowheads="1"/>
              </p:cNvSpPr>
              <p:nvPr/>
            </p:nvSpPr>
            <p:spPr bwMode="auto">
              <a:xfrm>
                <a:off x="5734492" y="4551699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1" name="Rectangle 58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2" name="Rectangle 59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3" name="Rectangle 60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4" name="Rectangle 61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5" name="Freeform 72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close/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close/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close/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close/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ABF3E0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6" name="Freeform 73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7" name="Freeform 74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close/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close/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close/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close/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close/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close/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8" name="Freeform 75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9" name="Freeform 76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0" name="Freeform 77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1" name="Freeform 78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2" name="Freeform 79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3" name="Freeform 80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4" name="Freeform 81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5" name="Freeform 82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6" name="Freeform 83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7" name="Freeform 84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8" name="Freeform 85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9" name="Rectangle 86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0" name="Rectangle 87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1" name="Rectangle 88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2" name="Rectangle 89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3" name="Rectangle 90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4" name="Rectangle 91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5" name="Rectangle 92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6" name="Rectangle 93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7" name="Freeform 94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8" name="Freeform 95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9" name="Freeform 96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10" name="Freeform 97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</p:grpSp>
      </p:grpSp>
      <p:cxnSp>
        <p:nvCxnSpPr>
          <p:cNvPr id="3" name="直接连接符 2"/>
          <p:cNvCxnSpPr/>
          <p:nvPr/>
        </p:nvCxnSpPr>
        <p:spPr bwMode="auto">
          <a:xfrm flipH="1">
            <a:off x="789583" y="1345484"/>
            <a:ext cx="7072560" cy="0"/>
          </a:xfrm>
          <a:prstGeom prst="line">
            <a:avLst/>
          </a:prstGeom>
          <a:ln w="28575">
            <a:solidFill>
              <a:srgbClr val="007DDD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 flipH="1">
            <a:off x="789583" y="1433964"/>
            <a:ext cx="7072560" cy="0"/>
          </a:xfrm>
          <a:prstGeom prst="line">
            <a:avLst/>
          </a:prstGeom>
          <a:ln w="5715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9907" name="组合 13"/>
          <p:cNvGrpSpPr>
            <a:grpSpLocks/>
          </p:cNvGrpSpPr>
          <p:nvPr/>
        </p:nvGrpSpPr>
        <p:grpSpPr bwMode="auto">
          <a:xfrm>
            <a:off x="215503" y="375965"/>
            <a:ext cx="1518047" cy="1784747"/>
            <a:chOff x="1174421" y="1862469"/>
            <a:chExt cx="1439003" cy="169239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 rot="10800000">
              <a:off x="1174421" y="1890349"/>
              <a:ext cx="1131727" cy="10030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2760000">
              <a:off x="1212324" y="2153761"/>
              <a:ext cx="1692392" cy="110980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68">
                <a:solidFill>
                  <a:prstClr val="white"/>
                </a:solidFill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 rot="10800000">
              <a:off x="1299699" y="2001337"/>
              <a:ext cx="880331" cy="780149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solidFill>
                <a:schemeClr val="accent6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1310704" y="2098809"/>
              <a:ext cx="1013350" cy="496565"/>
            </a:xfrm>
            <a:prstGeom prst="rect">
              <a:avLst/>
            </a:prstGeom>
            <a:noFill/>
            <a:ln>
              <a:noFill/>
            </a:ln>
          </p:spPr>
          <p:txBody>
            <a:bodyPr lIns="68576" tIns="34287" rIns="68576" bIns="3428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defRPr/>
              </a:pPr>
              <a:r>
                <a:rPr lang="zh-CN" altLang="en-US" sz="2953" b="1" dirty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迷你简菱心" pitchFamily="49" charset="-122"/>
                  <a:ea typeface="迷你简菱心" pitchFamily="49" charset="-122"/>
                  <a:sym typeface="Arial" panose="020B0604020202020204" pitchFamily="34" charset="0"/>
                </a:rPr>
                <a:t>小结</a:t>
              </a:r>
            </a:p>
          </p:txBody>
        </p:sp>
      </p:grpSp>
      <p:sp>
        <p:nvSpPr>
          <p:cNvPr id="52" name="Rectangle 11"/>
          <p:cNvSpPr>
            <a:spLocks noChangeArrowheads="1"/>
          </p:cNvSpPr>
          <p:nvPr/>
        </p:nvSpPr>
        <p:spPr bwMode="auto">
          <a:xfrm rot="10800000">
            <a:off x="0" y="7175744"/>
            <a:ext cx="4781550" cy="58340"/>
          </a:xfrm>
          <a:prstGeom prst="rect">
            <a:avLst/>
          </a:prstGeom>
          <a:solidFill>
            <a:srgbClr val="4DD0E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 rot="10800000">
            <a:off x="0" y="7148358"/>
            <a:ext cx="3457575" cy="904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 rot="10800000">
            <a:off x="0" y="7107878"/>
            <a:ext cx="1953816" cy="12739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379914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34528" y="2176165"/>
            <a:ext cx="716756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" name="Picture 12">
            <a:extLst>
              <a:ext uri="{FF2B5EF4-FFF2-40B4-BE49-F238E27FC236}">
                <a16:creationId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335" y="0"/>
            <a:ext cx="2216274" cy="86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59427" y="3328293"/>
            <a:ext cx="716756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" name="文本框 12"/>
          <p:cNvSpPr txBox="1">
            <a:spLocks noChangeArrowheads="1"/>
          </p:cNvSpPr>
          <p:nvPr/>
        </p:nvSpPr>
        <p:spPr bwMode="auto">
          <a:xfrm>
            <a:off x="1439439" y="611881"/>
            <a:ext cx="295054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6" rIns="91434" bIns="45716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32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统  计  量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0" name="MH_Text_1">
            <a:extLst>
              <a:ext uri="{FF2B5EF4-FFF2-40B4-BE49-F238E27FC236}">
                <a16:creationId xmlns:a16="http://schemas.microsoft.com/office/drawing/2014/main" xmlns="" id="{0FF2AEA8-3818-4F4A-9354-C6232032EE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301751" y="2404393"/>
            <a:ext cx="3567113" cy="497700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34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统计量的定义</a:t>
            </a:r>
            <a:endParaRPr lang="en-US" altLang="zh-CN" sz="3234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" name="MH_Text_1">
            <a:extLst>
              <a:ext uri="{FF2B5EF4-FFF2-40B4-BE49-F238E27FC236}">
                <a16:creationId xmlns:a16="http://schemas.microsoft.com/office/drawing/2014/main" xmlns="" id="{251B3E4B-D2B8-4179-B678-2FA6187AED0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301751" y="3491681"/>
            <a:ext cx="3567113" cy="496888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34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常用的统计量</a:t>
            </a:r>
            <a:endParaRPr lang="en-US" altLang="zh-CN" sz="3234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" name="MH_Text_1">
            <a:extLst>
              <a:ext uri="{FF2B5EF4-FFF2-40B4-BE49-F238E27FC236}">
                <a16:creationId xmlns:a16="http://schemas.microsoft.com/office/drawing/2014/main" xmlns="" id="{45715EF0-215E-487B-83B7-A4DFE72BBD7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301751" y="4686410"/>
            <a:ext cx="4669333" cy="4977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34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样本矩和总体矩的关系</a:t>
            </a:r>
            <a:endParaRPr lang="en-US" altLang="zh-CN" sz="3234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4" name="Picture 2" descr="D:\哈尔滨工程大学-课程\幕课\概率论与数理统计\PPT\包图网_136771PPT数据表矢量图形图标\未标题-1.png">
            <a:extLst>
              <a:ext uri="{FF2B5EF4-FFF2-40B4-BE49-F238E27FC236}">
                <a16:creationId xmlns:a16="http://schemas.microsoft.com/office/drawing/2014/main" xmlns="" id="{6B82A714-1CB8-42F6-A742-D942BDCC8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42048" y="4483921"/>
            <a:ext cx="716756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1815909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1791" y="159941"/>
            <a:ext cx="4586288" cy="405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361758" y="4574655"/>
            <a:ext cx="3186354" cy="756084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numCol="1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300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70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70886" y="5694947"/>
            <a:ext cx="7568097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altLang="zh-CN" sz="3300" b="1" cap="all" dirty="0">
                <a:solidFill>
                  <a:srgbClr val="1B4C7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Harbin Engineering University</a:t>
            </a:r>
            <a:endParaRPr lang="zh-CN" altLang="en-US" sz="3300" b="1" cap="all" dirty="0">
              <a:solidFill>
                <a:srgbClr val="1B4C7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996831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117</Words>
  <Application>Microsoft Office PowerPoint</Application>
  <PresentationFormat>自定义</PresentationFormat>
  <Paragraphs>25</Paragraphs>
  <Slides>19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Calibri</vt:lpstr>
      <vt:lpstr>华文行楷</vt:lpstr>
      <vt:lpstr>迷你简菱心</vt:lpstr>
      <vt:lpstr>宋体</vt:lpstr>
      <vt:lpstr>微软雅黑</vt:lpstr>
      <vt:lpstr>叶根友毛笔行书简体</vt:lpstr>
      <vt:lpstr>Arial</vt:lpstr>
      <vt:lpstr>Calibri Light</vt:lpstr>
      <vt:lpstr>Times New Roman</vt:lpstr>
      <vt:lpstr>1_自定义设计方案</vt:lpstr>
      <vt:lpstr>2_自定义设计方案</vt:lpstr>
      <vt:lpstr>文档</vt:lpstr>
      <vt:lpstr>Microsoft Word 文档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2</cp:revision>
  <dcterms:created xsi:type="dcterms:W3CDTF">2016-10-17T14:00:15Z</dcterms:created>
  <dcterms:modified xsi:type="dcterms:W3CDTF">2021-04-13T10:22:36Z</dcterms:modified>
</cp:coreProperties>
</file>