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2" r:id="rId4"/>
    <p:sldId id="290" r:id="rId5"/>
    <p:sldId id="377" r:id="rId6"/>
    <p:sldId id="378" r:id="rId7"/>
    <p:sldId id="379" r:id="rId8"/>
    <p:sldId id="380" r:id="rId9"/>
    <p:sldId id="381" r:id="rId10"/>
    <p:sldId id="384" r:id="rId11"/>
    <p:sldId id="386" r:id="rId12"/>
    <p:sldId id="387" r:id="rId13"/>
    <p:sldId id="391" r:id="rId14"/>
    <p:sldId id="392" r:id="rId15"/>
    <p:sldId id="396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  <p:sldId id="406" r:id="rId26"/>
    <p:sldId id="407" r:id="rId27"/>
    <p:sldId id="408" r:id="rId28"/>
    <p:sldId id="409" r:id="rId29"/>
    <p:sldId id="410" r:id="rId30"/>
    <p:sldId id="411" r:id="rId31"/>
    <p:sldId id="412" r:id="rId32"/>
    <p:sldId id="413" r:id="rId33"/>
    <p:sldId id="414" r:id="rId34"/>
    <p:sldId id="415" r:id="rId35"/>
    <p:sldId id="416" r:id="rId36"/>
    <p:sldId id="417" r:id="rId37"/>
    <p:sldId id="418" r:id="rId38"/>
    <p:sldId id="419" r:id="rId39"/>
    <p:sldId id="420" r:id="rId40"/>
    <p:sldId id="421" r:id="rId41"/>
    <p:sldId id="422" r:id="rId42"/>
    <p:sldId id="423" r:id="rId43"/>
    <p:sldId id="424" r:id="rId44"/>
    <p:sldId id="425" r:id="rId45"/>
    <p:sldId id="426" r:id="rId46"/>
    <p:sldId id="427" r:id="rId47"/>
    <p:sldId id="428" r:id="rId48"/>
    <p:sldId id="429" r:id="rId49"/>
    <p:sldId id="436" r:id="rId50"/>
    <p:sldId id="437" r:id="rId51"/>
    <p:sldId id="438" r:id="rId52"/>
    <p:sldId id="439" r:id="rId53"/>
    <p:sldId id="440" r:id="rId54"/>
    <p:sldId id="441" r:id="rId55"/>
    <p:sldId id="442" r:id="rId56"/>
    <p:sldId id="443" r:id="rId57"/>
    <p:sldId id="444" r:id="rId58"/>
    <p:sldId id="445" r:id="rId59"/>
    <p:sldId id="446" r:id="rId60"/>
    <p:sldId id="447" r:id="rId61"/>
    <p:sldId id="448" r:id="rId62"/>
    <p:sldId id="449" r:id="rId63"/>
    <p:sldId id="450" r:id="rId64"/>
    <p:sldId id="451" r:id="rId65"/>
    <p:sldId id="452" r:id="rId66"/>
    <p:sldId id="453" r:id="rId67"/>
    <p:sldId id="454" r:id="rId68"/>
    <p:sldId id="455" r:id="rId69"/>
    <p:sldId id="457" r:id="rId70"/>
    <p:sldId id="285" r:id="rId71"/>
  </p:sldIdLst>
  <p:sldSz cx="9144000" cy="6858000" type="screen4x3"/>
  <p:notesSz cx="6858000" cy="9144000"/>
  <p:custDataLst>
    <p:tags r:id="rId75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D5EAFF"/>
    <a:srgbClr val="F9EADF"/>
    <a:srgbClr val="FFDFAF"/>
    <a:srgbClr val="F8E8DC"/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23"/>
    <p:restoredTop sz="94660"/>
  </p:normalViewPr>
  <p:slideViewPr>
    <p:cSldViewPr showGuides="1">
      <p:cViewPr varScale="1">
        <p:scale>
          <a:sx n="68" d="100"/>
          <a:sy n="68" d="100"/>
        </p:scale>
        <p:origin x="1128" y="24"/>
      </p:cViewPr>
      <p:guideLst>
        <p:guide orient="horz" pos="2160"/>
        <p:guide pos="28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5" Type="http://schemas.openxmlformats.org/officeDocument/2006/relationships/tags" Target="tags/tag38.xml"/><Relationship Id="rId74" Type="http://schemas.openxmlformats.org/officeDocument/2006/relationships/tableStyles" Target="tableStyles.xml"/><Relationship Id="rId73" Type="http://schemas.openxmlformats.org/officeDocument/2006/relationships/viewProps" Target="viewProps.xml"/><Relationship Id="rId72" Type="http://schemas.openxmlformats.org/officeDocument/2006/relationships/presProps" Target="presProps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gradFill rotWithShape="0">
          <a:gsLst>
            <a:gs pos="0">
              <a:srgbClr val="93C9FF"/>
            </a:gs>
            <a:gs pos="50000">
              <a:schemeClr val="bg1"/>
            </a:gs>
            <a:gs pos="100000">
              <a:srgbClr val="93C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/>
          <p:nvPr/>
        </p:nvSpPr>
        <p:spPr>
          <a:xfrm>
            <a:off x="0" y="0"/>
            <a:ext cx="9147175" cy="6869113"/>
          </a:xfrm>
          <a:prstGeom prst="rect">
            <a:avLst/>
          </a:prstGeom>
          <a:solidFill>
            <a:srgbClr val="1188FF"/>
          </a:solid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051" name="Group 3"/>
          <p:cNvGrpSpPr/>
          <p:nvPr/>
        </p:nvGrpSpPr>
        <p:grpSpPr>
          <a:xfrm>
            <a:off x="1143000" y="2133600"/>
            <a:ext cx="1000125" cy="4724400"/>
            <a:chOff x="768" y="1104"/>
            <a:chExt cx="624" cy="3216"/>
          </a:xfrm>
        </p:grpSpPr>
        <p:sp>
          <p:nvSpPr>
            <p:cNvPr id="2068" name="Oval 4"/>
            <p:cNvSpPr/>
            <p:nvPr userDrawn="1"/>
          </p:nvSpPr>
          <p:spPr>
            <a:xfrm>
              <a:off x="768" y="1104"/>
              <a:ext cx="624" cy="624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69" name="Rectangle 5"/>
            <p:cNvSpPr/>
            <p:nvPr userDrawn="1"/>
          </p:nvSpPr>
          <p:spPr>
            <a:xfrm>
              <a:off x="768" y="1440"/>
              <a:ext cx="576" cy="2880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52" name="Rectangle 6"/>
          <p:cNvSpPr/>
          <p:nvPr/>
        </p:nvSpPr>
        <p:spPr>
          <a:xfrm>
            <a:off x="1566863" y="2133600"/>
            <a:ext cx="7577137" cy="4724400"/>
          </a:xfrm>
          <a:prstGeom prst="rect">
            <a:avLst/>
          </a:prstGeom>
          <a:solidFill>
            <a:schemeClr val="hlink"/>
          </a:solidFill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accent1"/>
            </a:outerShdw>
          </a:effectLst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53" name="Rectangle 7" descr="宽上对角线"/>
          <p:cNvSpPr/>
          <p:nvPr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0066CC"/>
            </a:fgClr>
            <a:bgClr>
              <a:srgbClr val="93C9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054" name="Picture 8" descr="角标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0" y="0"/>
            <a:ext cx="2667000" cy="985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943600"/>
            <a:ext cx="1371600" cy="73818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56" name="AutoShape 10"/>
          <p:cNvSpPr/>
          <p:nvPr/>
        </p:nvSpPr>
        <p:spPr>
          <a:xfrm>
            <a:off x="609600" y="1295400"/>
            <a:ext cx="7239000" cy="1828800"/>
          </a:xfrm>
          <a:prstGeom prst="flowChartAlternateProcess">
            <a:avLst/>
          </a:prstGeom>
          <a:solidFill>
            <a:srgbClr val="003399"/>
          </a:solidFill>
          <a:ln w="9525">
            <a:noFill/>
          </a:ln>
          <a:effectLst>
            <a:outerShdw dist="107763" dir="2699999" algn="ctr" rotWithShape="0">
              <a:srgbClr val="3B9DFF">
                <a:alpha val="50000"/>
              </a:srgbClr>
            </a:outerShdw>
          </a:effectLst>
        </p:spPr>
        <p:txBody>
          <a:bodyPr wrap="none" anchor="ctr" anchorCtr="0"/>
          <a:p>
            <a:pPr lvl="0" algn="ctr" eaLnBrk="1" hangingPunct="1">
              <a:buNone/>
            </a:pPr>
            <a:endParaRPr lang="zh-CN" altLang="en-US" sz="3200" b="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7" name="Rectangle 11"/>
          <p:cNvSpPr/>
          <p:nvPr/>
        </p:nvSpPr>
        <p:spPr>
          <a:xfrm>
            <a:off x="1905000" y="1524000"/>
            <a:ext cx="5381625" cy="1189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r" eaLnBrk="1" hangingPunct="1">
              <a:buNone/>
            </a:pPr>
            <a:r>
              <a:rPr lang="zh-CN" altLang="en-US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矩阵论教程</a:t>
            </a:r>
            <a:r>
              <a:rPr lang="en-US" altLang="zh-CN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A</a:t>
            </a:r>
            <a:endParaRPr lang="en-US" altLang="zh-CN" sz="660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058" name="Picture 12" descr="图片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81000"/>
            <a:ext cx="1279525" cy="2438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9" name="Group 13"/>
          <p:cNvGrpSpPr/>
          <p:nvPr userDrawn="1"/>
        </p:nvGrpSpPr>
        <p:grpSpPr>
          <a:xfrm>
            <a:off x="1143000" y="2133600"/>
            <a:ext cx="1000125" cy="4724400"/>
            <a:chOff x="768" y="1104"/>
            <a:chExt cx="624" cy="3216"/>
          </a:xfrm>
        </p:grpSpPr>
        <p:sp>
          <p:nvSpPr>
            <p:cNvPr id="2066" name="Oval 14"/>
            <p:cNvSpPr/>
            <p:nvPr userDrawn="1"/>
          </p:nvSpPr>
          <p:spPr>
            <a:xfrm>
              <a:off x="768" y="1104"/>
              <a:ext cx="624" cy="624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67" name="Rectangle 15"/>
            <p:cNvSpPr/>
            <p:nvPr userDrawn="1"/>
          </p:nvSpPr>
          <p:spPr>
            <a:xfrm>
              <a:off x="768" y="1440"/>
              <a:ext cx="576" cy="2880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60" name="Rectangle 16" descr="宽上对角线"/>
          <p:cNvSpPr/>
          <p:nvPr userDrawn="1"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0066CC"/>
            </a:fgClr>
            <a:bgClr>
              <a:srgbClr val="93C9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061" name="Picture 17" descr="角标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0" y="0"/>
            <a:ext cx="2667000" cy="985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800" y="5943600"/>
            <a:ext cx="1371600" cy="73818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63" name="AutoShape 19"/>
          <p:cNvSpPr/>
          <p:nvPr userDrawn="1"/>
        </p:nvSpPr>
        <p:spPr>
          <a:xfrm>
            <a:off x="609600" y="1295400"/>
            <a:ext cx="7239000" cy="1828800"/>
          </a:xfrm>
          <a:prstGeom prst="flowChartAlternateProcess">
            <a:avLst/>
          </a:prstGeom>
          <a:solidFill>
            <a:srgbClr val="003399"/>
          </a:solidFill>
          <a:ln w="9525">
            <a:noFill/>
          </a:ln>
          <a:effectLst>
            <a:outerShdw dist="107763" dir="2699999" algn="ctr" rotWithShape="0">
              <a:srgbClr val="3B9DFF">
                <a:alpha val="50000"/>
              </a:srgbClr>
            </a:outerShdw>
          </a:effectLst>
        </p:spPr>
        <p:txBody>
          <a:bodyPr wrap="none" anchor="ctr" anchorCtr="0"/>
          <a:p>
            <a:pPr lvl="0" algn="ctr" eaLnBrk="1" hangingPunct="1">
              <a:buNone/>
            </a:pPr>
            <a:endParaRPr lang="zh-CN" altLang="en-US" sz="3200" b="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64" name="Rectangle 20"/>
          <p:cNvSpPr/>
          <p:nvPr userDrawn="1"/>
        </p:nvSpPr>
        <p:spPr>
          <a:xfrm>
            <a:off x="2530475" y="1554163"/>
            <a:ext cx="4756150" cy="11890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r" eaLnBrk="1" hangingPunct="1">
              <a:buNone/>
            </a:pPr>
            <a:r>
              <a:rPr lang="zh-CN" altLang="en-US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矩阵论讲义</a:t>
            </a:r>
            <a:endParaRPr lang="en-US" altLang="zh-CN" sz="660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065" name="Picture 21" descr="图片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9600" y="381000"/>
            <a:ext cx="1279525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5.jpeg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rotWithShape="0">
          <a:gsLst>
            <a:gs pos="0">
              <a:srgbClr val="93C9FF"/>
            </a:gs>
            <a:gs pos="50000">
              <a:schemeClr val="bg1"/>
            </a:gs>
            <a:gs pos="100000">
              <a:srgbClr val="93C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Line 2"/>
          <p:cNvSpPr/>
          <p:nvPr/>
        </p:nvSpPr>
        <p:spPr>
          <a:xfrm flipH="1">
            <a:off x="304800" y="1066800"/>
            <a:ext cx="0" cy="579120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1027" name="Picture 3" descr="pencil"/>
          <p:cNvPicPr>
            <a:picLocks noChangeAspect="1"/>
          </p:cNvPicPr>
          <p:nvPr/>
        </p:nvPicPr>
        <p:blipFill>
          <a:blip r:embed="rId12"/>
          <a:srcRect b="6082"/>
          <a:stretch>
            <a:fillRect/>
          </a:stretch>
        </p:blipFill>
        <p:spPr>
          <a:xfrm>
            <a:off x="152400" y="5988050"/>
            <a:ext cx="1524000" cy="102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 descr="宽上对角线"/>
          <p:cNvSpPr/>
          <p:nvPr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1188FF"/>
            </a:fgClr>
            <a:bgClr>
              <a:srgbClr val="8FC7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29" name="Line 5"/>
          <p:cNvSpPr/>
          <p:nvPr/>
        </p:nvSpPr>
        <p:spPr>
          <a:xfrm flipH="1">
            <a:off x="228600" y="533400"/>
            <a:ext cx="0" cy="5791200"/>
          </a:xfrm>
          <a:prstGeom prst="line">
            <a:avLst/>
          </a:prstGeom>
          <a:ln w="28575" cap="flat" cmpd="sng">
            <a:solidFill>
              <a:srgbClr val="1188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0" name="Rectangle 6" descr="宽上对角线"/>
          <p:cNvSpPr/>
          <p:nvPr/>
        </p:nvSpPr>
        <p:spPr>
          <a:xfrm>
            <a:off x="3492500" y="6742113"/>
            <a:ext cx="5651500" cy="115887"/>
          </a:xfrm>
          <a:prstGeom prst="rect">
            <a:avLst/>
          </a:prstGeom>
          <a:pattFill prst="wdUpDiag">
            <a:fgClr>
              <a:srgbClr val="3B9DFF"/>
            </a:fgClr>
            <a:bgClr>
              <a:srgbClr val="C5E2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031" name="Picture 7" descr="角标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0"/>
            <a:ext cx="2133600" cy="788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2" name="Line 8"/>
          <p:cNvSpPr/>
          <p:nvPr userDrawn="1"/>
        </p:nvSpPr>
        <p:spPr>
          <a:xfrm flipH="1">
            <a:off x="304800" y="1066800"/>
            <a:ext cx="0" cy="579120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1033" name="Picture 9" descr="pencil"/>
          <p:cNvPicPr>
            <a:picLocks noChangeAspect="1"/>
          </p:cNvPicPr>
          <p:nvPr userDrawn="1"/>
        </p:nvPicPr>
        <p:blipFill>
          <a:blip r:embed="rId12"/>
          <a:srcRect b="6082"/>
          <a:stretch>
            <a:fillRect/>
          </a:stretch>
        </p:blipFill>
        <p:spPr>
          <a:xfrm>
            <a:off x="152400" y="5988050"/>
            <a:ext cx="1524000" cy="102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4" name="Rectangle 10" descr="宽上对角线"/>
          <p:cNvSpPr/>
          <p:nvPr userDrawn="1"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1188FF"/>
            </a:fgClr>
            <a:bgClr>
              <a:srgbClr val="8FC7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35" name="Line 11"/>
          <p:cNvSpPr/>
          <p:nvPr userDrawn="1"/>
        </p:nvSpPr>
        <p:spPr>
          <a:xfrm flipH="1">
            <a:off x="228600" y="533400"/>
            <a:ext cx="0" cy="5791200"/>
          </a:xfrm>
          <a:prstGeom prst="line">
            <a:avLst/>
          </a:prstGeom>
          <a:ln w="28575" cap="flat" cmpd="sng">
            <a:solidFill>
              <a:srgbClr val="1188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6" name="Rectangle 12" descr="宽上对角线"/>
          <p:cNvSpPr/>
          <p:nvPr userDrawn="1"/>
        </p:nvSpPr>
        <p:spPr>
          <a:xfrm>
            <a:off x="3492500" y="6742113"/>
            <a:ext cx="5651500" cy="115887"/>
          </a:xfrm>
          <a:prstGeom prst="rect">
            <a:avLst/>
          </a:prstGeom>
          <a:pattFill prst="wdUpDiag">
            <a:fgClr>
              <a:srgbClr val="3B9DFF"/>
            </a:fgClr>
            <a:bgClr>
              <a:srgbClr val="C5E2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037" name="Picture 13" descr="角标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0"/>
            <a:ext cx="2133600" cy="78898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13.xml"/><Relationship Id="rId7" Type="http://schemas.openxmlformats.org/officeDocument/2006/relationships/image" Target="../media/image8.png"/><Relationship Id="rId6" Type="http://schemas.openxmlformats.org/officeDocument/2006/relationships/tags" Target="../tags/tag12.xml"/><Relationship Id="rId5" Type="http://schemas.openxmlformats.org/officeDocument/2006/relationships/image" Target="../media/image7.png"/><Relationship Id="rId4" Type="http://schemas.openxmlformats.org/officeDocument/2006/relationships/tags" Target="../tags/tag11.xml"/><Relationship Id="rId3" Type="http://schemas.openxmlformats.org/officeDocument/2006/relationships/image" Target="../media/image6.png"/><Relationship Id="rId2" Type="http://schemas.openxmlformats.org/officeDocument/2006/relationships/tags" Target="../tags/tag10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openxmlformats.org/officeDocument/2006/relationships/tags" Target="../tags/tag17.xml"/><Relationship Id="rId5" Type="http://schemas.openxmlformats.org/officeDocument/2006/relationships/image" Target="../media/image11.png"/><Relationship Id="rId4" Type="http://schemas.openxmlformats.org/officeDocument/2006/relationships/tags" Target="../tags/tag16.xml"/><Relationship Id="rId3" Type="http://schemas.openxmlformats.org/officeDocument/2006/relationships/image" Target="../media/image10.png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22.xml"/><Relationship Id="rId7" Type="http://schemas.openxmlformats.org/officeDocument/2006/relationships/image" Target="../media/image15.png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image" Target="../media/image14.png"/><Relationship Id="rId3" Type="http://schemas.openxmlformats.org/officeDocument/2006/relationships/tags" Target="../tags/tag19.xml"/><Relationship Id="rId2" Type="http://schemas.openxmlformats.org/officeDocument/2006/relationships/image" Target="../media/image13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26.xml"/><Relationship Id="rId5" Type="http://schemas.openxmlformats.org/officeDocument/2006/relationships/image" Target="../media/image18.png"/><Relationship Id="rId4" Type="http://schemas.openxmlformats.org/officeDocument/2006/relationships/tags" Target="../tags/tag25.xml"/><Relationship Id="rId3" Type="http://schemas.openxmlformats.org/officeDocument/2006/relationships/image" Target="../media/image17.png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30.xml"/><Relationship Id="rId5" Type="http://schemas.openxmlformats.org/officeDocument/2006/relationships/image" Target="../media/image20.png"/><Relationship Id="rId4" Type="http://schemas.openxmlformats.org/officeDocument/2006/relationships/tags" Target="../tags/tag29.xml"/><Relationship Id="rId3" Type="http://schemas.openxmlformats.org/officeDocument/2006/relationships/image" Target="../media/image19.png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emf"/><Relationship Id="rId2" Type="http://schemas.openxmlformats.org/officeDocument/2006/relationships/oleObject" Target="../embeddings/oleObject1.bin"/><Relationship Id="rId1" Type="http://schemas.openxmlformats.org/officeDocument/2006/relationships/tags" Target="../tags/tag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.emf"/><Relationship Id="rId3" Type="http://schemas.openxmlformats.org/officeDocument/2006/relationships/oleObject" Target="../embeddings/oleObject2.bin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emf"/><Relationship Id="rId1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emf"/><Relationship Id="rId1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emf"/><Relationship Id="rId1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emf"/><Relationship Id="rId1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emf"/><Relationship Id="rId1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emf"/><Relationship Id="rId1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emf"/><Relationship Id="rId1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emf"/><Relationship Id="rId1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emf"/><Relationship Id="rId1" Type="http://schemas.openxmlformats.org/officeDocument/2006/relationships/oleObject" Target="../embeddings/oleObject13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emf"/><Relationship Id="rId1" Type="http://schemas.openxmlformats.org/officeDocument/2006/relationships/oleObject" Target="../embeddings/oleObject14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emf"/><Relationship Id="rId1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emf"/><Relationship Id="rId1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emf"/><Relationship Id="rId1" Type="http://schemas.openxmlformats.org/officeDocument/2006/relationships/oleObject" Target="../embeddings/oleObject17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emf"/><Relationship Id="rId1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emf"/><Relationship Id="rId1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emf"/><Relationship Id="rId1" Type="http://schemas.openxmlformats.org/officeDocument/2006/relationships/oleObject" Target="../embeddings/oleObject20.bin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emf"/><Relationship Id="rId1" Type="http://schemas.openxmlformats.org/officeDocument/2006/relationships/oleObject" Target="../embeddings/oleObject21.bin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emf"/><Relationship Id="rId1" Type="http://schemas.openxmlformats.org/officeDocument/2006/relationships/oleObject" Target="../embeddings/oleObject22.bin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3.emf"/><Relationship Id="rId1" Type="http://schemas.openxmlformats.org/officeDocument/2006/relationships/oleObject" Target="../embeddings/oleObject23.bin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emf"/><Relationship Id="rId1" Type="http://schemas.openxmlformats.org/officeDocument/2006/relationships/oleObject" Target="../embeddings/oleObject24.bin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emf"/><Relationship Id="rId1" Type="http://schemas.openxmlformats.org/officeDocument/2006/relationships/oleObject" Target="../embeddings/oleObject25.bin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emf"/><Relationship Id="rId1" Type="http://schemas.openxmlformats.org/officeDocument/2006/relationships/oleObject" Target="../embeddings/oleObject26.bin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emf"/><Relationship Id="rId1" Type="http://schemas.openxmlformats.org/officeDocument/2006/relationships/oleObject" Target="../embeddings/oleObject27.bin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emf"/><Relationship Id="rId1" Type="http://schemas.openxmlformats.org/officeDocument/2006/relationships/oleObject" Target="../embeddings/oleObject28.bin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9.emf"/><Relationship Id="rId1" Type="http://schemas.openxmlformats.org/officeDocument/2006/relationships/oleObject" Target="../embeddings/oleObject29.bin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emf"/><Relationship Id="rId1" Type="http://schemas.openxmlformats.org/officeDocument/2006/relationships/oleObject" Target="../embeddings/oleObject30.bin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emf"/><Relationship Id="rId1" Type="http://schemas.openxmlformats.org/officeDocument/2006/relationships/oleObject" Target="../embeddings/oleObject31.bin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2.emf"/><Relationship Id="rId1" Type="http://schemas.openxmlformats.org/officeDocument/2006/relationships/oleObject" Target="../embeddings/oleObject32.bin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emf"/><Relationship Id="rId1" Type="http://schemas.openxmlformats.org/officeDocument/2006/relationships/oleObject" Target="../embeddings/oleObject33.bin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4.emf"/><Relationship Id="rId1" Type="http://schemas.openxmlformats.org/officeDocument/2006/relationships/oleObject" Target="../embeddings/oleObject34.bin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5.v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image" Target="../media/image55.emf"/><Relationship Id="rId1" Type="http://schemas.openxmlformats.org/officeDocument/2006/relationships/oleObject" Target="../embeddings/oleObject35.bin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6.emf"/><Relationship Id="rId1" Type="http://schemas.openxmlformats.org/officeDocument/2006/relationships/oleObject" Target="../embeddings/oleObject36.bin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emf"/><Relationship Id="rId1" Type="http://schemas.openxmlformats.org/officeDocument/2006/relationships/oleObject" Target="../embeddings/oleObject37.bin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8.emf"/><Relationship Id="rId1" Type="http://schemas.openxmlformats.org/officeDocument/2006/relationships/oleObject" Target="../embeddings/oleObject38.bin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9.emf"/><Relationship Id="rId1" Type="http://schemas.openxmlformats.org/officeDocument/2006/relationships/oleObject" Target="../embeddings/oleObject39.bin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0.emf"/><Relationship Id="rId1" Type="http://schemas.openxmlformats.org/officeDocument/2006/relationships/oleObject" Target="../embeddings/oleObject40.bin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1.emf"/><Relationship Id="rId1" Type="http://schemas.openxmlformats.org/officeDocument/2006/relationships/oleObject" Target="../embeddings/oleObject41.bin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2.emf"/><Relationship Id="rId1" Type="http://schemas.openxmlformats.org/officeDocument/2006/relationships/oleObject" Target="../embeddings/oleObject42.bin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3.emf"/><Relationship Id="rId1" Type="http://schemas.openxmlformats.org/officeDocument/2006/relationships/oleObject" Target="../embeddings/oleObject43.bin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emf"/><Relationship Id="rId1" Type="http://schemas.openxmlformats.org/officeDocument/2006/relationships/oleObject" Target="../embeddings/oleObject44.bin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5.emf"/><Relationship Id="rId1" Type="http://schemas.openxmlformats.org/officeDocument/2006/relationships/oleObject" Target="../embeddings/oleObject45.bin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emf"/><Relationship Id="rId1" Type="http://schemas.openxmlformats.org/officeDocument/2006/relationships/oleObject" Target="../embeddings/oleObject46.bin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7.emf"/><Relationship Id="rId1" Type="http://schemas.openxmlformats.org/officeDocument/2006/relationships/oleObject" Target="../embeddings/oleObject47.bin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emf"/><Relationship Id="rId1" Type="http://schemas.openxmlformats.org/officeDocument/2006/relationships/oleObject" Target="../embeddings/oleObject48.bin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9.emf"/><Relationship Id="rId1" Type="http://schemas.openxmlformats.org/officeDocument/2006/relationships/oleObject" Target="../embeddings/oleObject49.bin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0.emf"/><Relationship Id="rId1" Type="http://schemas.openxmlformats.org/officeDocument/2006/relationships/oleObject" Target="../embeddings/oleObject50.bin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1.emf"/><Relationship Id="rId1" Type="http://schemas.openxmlformats.org/officeDocument/2006/relationships/oleObject" Target="../embeddings/oleObject51.bin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2.emf"/><Relationship Id="rId1" Type="http://schemas.openxmlformats.org/officeDocument/2006/relationships/oleObject" Target="../embeddings/oleObject52.bin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3.emf"/><Relationship Id="rId1" Type="http://schemas.openxmlformats.org/officeDocument/2006/relationships/oleObject" Target="../embeddings/oleObject53.bin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4.emf"/><Relationship Id="rId1" Type="http://schemas.openxmlformats.org/officeDocument/2006/relationships/oleObject" Target="../embeddings/oleObject54.bin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5.emf"/><Relationship Id="rId1" Type="http://schemas.openxmlformats.org/officeDocument/2006/relationships/oleObject" Target="../embeddings/oleObject55.bin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6.emf"/><Relationship Id="rId1" Type="http://schemas.openxmlformats.org/officeDocument/2006/relationships/oleObject" Target="../embeddings/oleObject56.bin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7.emf"/><Relationship Id="rId1" Type="http://schemas.openxmlformats.org/officeDocument/2006/relationships/oleObject" Target="../embeddings/oleObject57.bin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8.emf"/><Relationship Id="rId1" Type="http://schemas.openxmlformats.org/officeDocument/2006/relationships/oleObject" Target="../embeddings/oleObject58.bin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9.emf"/><Relationship Id="rId1" Type="http://schemas.openxmlformats.org/officeDocument/2006/relationships/oleObject" Target="../embeddings/oleObject59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6" name="Rectangle 8"/>
          <p:cNvSpPr/>
          <p:nvPr/>
        </p:nvSpPr>
        <p:spPr>
          <a:xfrm>
            <a:off x="0" y="2362200"/>
            <a:ext cx="4572000" cy="1371600"/>
          </a:xfrm>
          <a:prstGeom prst="rect">
            <a:avLst/>
          </a:prstGeom>
          <a:noFill/>
          <a:ln w="9525">
            <a:noFill/>
          </a:ln>
          <a:effectLst>
            <a:outerShdw dist="52363" dir="842174" algn="ctr" rotWithShape="0">
              <a:srgbClr val="E0965E">
                <a:alpha val="50000"/>
              </a:srgbClr>
            </a:outerShdw>
          </a:effectLst>
        </p:spPr>
        <p:txBody>
          <a:bodyPr lIns="92075" tIns="46038" rIns="92075" bIns="46038"/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endParaRPr lang="en-US" altLang="zh-CN" b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" name="Rectangle 9"/>
          <p:cNvSpPr/>
          <p:nvPr/>
        </p:nvSpPr>
        <p:spPr>
          <a:xfrm>
            <a:off x="2057400" y="4724400"/>
            <a:ext cx="6248400" cy="1260475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0000FF"/>
            </a:outerShdw>
          </a:effectLst>
        </p:spPr>
        <p:txBody>
          <a:bodyPr>
            <a:spAutoFit/>
          </a:bodyPr>
          <a:p>
            <a:pPr eaLnBrk="1" hangingPunct="1">
              <a:lnSpc>
                <a:spcPct val="120000"/>
              </a:lnSpc>
              <a:buNone/>
            </a:pPr>
            <a:r>
              <a:rPr lang="zh-CN" altLang="en-US" sz="3200" dirty="0">
                <a:latin typeface="Arial" panose="020B0604020202020204" pitchFamily="34" charset="0"/>
                <a:ea typeface="华文新魏" pitchFamily="2" charset="-122"/>
              </a:rPr>
              <a:t>           </a:t>
            </a: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华文新魏" pitchFamily="2" charset="-122"/>
              </a:rPr>
              <a:t>哈尔滨工程大学</a:t>
            </a:r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理学院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华文新魏" pitchFamily="2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                              矩阵论教学团队                  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3076" name="Rectangle 17"/>
          <p:cNvSpPr/>
          <p:nvPr/>
        </p:nvSpPr>
        <p:spPr>
          <a:xfrm>
            <a:off x="3657600" y="6461125"/>
            <a:ext cx="6172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ko-KR" sz="2000" i="1" dirty="0">
                <a:solidFill>
                  <a:srgbClr val="FFFF66"/>
                </a:solidFill>
                <a:latin typeface="Times New Roman" panose="02020603050405020304" pitchFamily="18" charset="0"/>
              </a:rPr>
              <a:t>Department of Mathematics, College of Sciences</a:t>
            </a:r>
            <a:endParaRPr lang="en-US" altLang="zh-CN" sz="2000" i="1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814" name="AutoShape 54"/>
          <p:cNvSpPr>
            <a:spLocks noChangeArrowheads="1"/>
          </p:cNvSpPr>
          <p:nvPr/>
        </p:nvSpPr>
        <p:spPr bwMode="gray">
          <a:xfrm>
            <a:off x="1600200" y="381000"/>
            <a:ext cx="57150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60784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60784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099" name="Group 22"/>
          <p:cNvGrpSpPr/>
          <p:nvPr/>
        </p:nvGrpSpPr>
        <p:grpSpPr>
          <a:xfrm>
            <a:off x="1743075" y="1524000"/>
            <a:ext cx="609600" cy="488950"/>
            <a:chOff x="1110" y="2656"/>
            <a:chExt cx="1549" cy="1351"/>
          </a:xfrm>
        </p:grpSpPr>
        <p:sp>
          <p:nvSpPr>
            <p:cNvPr id="4144" name="AutoShape 23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5" name="AutoShape 24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785" name="AutoShape 25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00" name="Line 26"/>
          <p:cNvSpPr/>
          <p:nvPr/>
        </p:nvSpPr>
        <p:spPr>
          <a:xfrm>
            <a:off x="2286000" y="1981200"/>
            <a:ext cx="5791200" cy="0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1" name="Text Box 27"/>
          <p:cNvSpPr txBox="1"/>
          <p:nvPr/>
        </p:nvSpPr>
        <p:spPr>
          <a:xfrm>
            <a:off x="3276600" y="18097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2" name="Text Box 28"/>
          <p:cNvSpPr txBox="1"/>
          <p:nvPr/>
        </p:nvSpPr>
        <p:spPr>
          <a:xfrm>
            <a:off x="1855788" y="1576388"/>
            <a:ext cx="3540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03" name="Group 30"/>
          <p:cNvGrpSpPr/>
          <p:nvPr/>
        </p:nvGrpSpPr>
        <p:grpSpPr>
          <a:xfrm>
            <a:off x="1752600" y="2209800"/>
            <a:ext cx="609600" cy="533400"/>
            <a:chOff x="3174" y="2656"/>
            <a:chExt cx="1549" cy="1351"/>
          </a:xfrm>
        </p:grpSpPr>
        <p:sp>
          <p:nvSpPr>
            <p:cNvPr id="4141" name="AutoShape 31"/>
            <p:cNvSpPr/>
            <p:nvPr/>
          </p:nvSpPr>
          <p:spPr>
            <a:xfrm>
              <a:off x="3187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2" name="AutoShape 32"/>
            <p:cNvSpPr/>
            <p:nvPr/>
          </p:nvSpPr>
          <p:spPr>
            <a:xfrm>
              <a:off x="3174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3" name="AutoShape 33"/>
            <p:cNvSpPr/>
            <p:nvPr/>
          </p:nvSpPr>
          <p:spPr>
            <a:xfrm>
              <a:off x="3264" y="2736"/>
              <a:ext cx="1350" cy="1168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1188FF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104" name="Line 34"/>
          <p:cNvSpPr/>
          <p:nvPr/>
        </p:nvSpPr>
        <p:spPr>
          <a:xfrm flipV="1">
            <a:off x="2286000" y="2674938"/>
            <a:ext cx="58674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5" name="Text Box 35"/>
          <p:cNvSpPr txBox="1"/>
          <p:nvPr/>
        </p:nvSpPr>
        <p:spPr>
          <a:xfrm>
            <a:off x="3276600" y="22669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6" name="Text Box 36"/>
          <p:cNvSpPr txBox="1"/>
          <p:nvPr/>
        </p:nvSpPr>
        <p:spPr>
          <a:xfrm>
            <a:off x="1893888" y="2263775"/>
            <a:ext cx="261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7" name="Line 42"/>
          <p:cNvSpPr/>
          <p:nvPr/>
        </p:nvSpPr>
        <p:spPr>
          <a:xfrm flipV="1">
            <a:off x="2286000" y="3352800"/>
            <a:ext cx="57912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8" name="Text Box 43"/>
          <p:cNvSpPr txBox="1"/>
          <p:nvPr/>
        </p:nvSpPr>
        <p:spPr>
          <a:xfrm>
            <a:off x="3276600" y="31051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9" name="Text Box 44"/>
          <p:cNvSpPr txBox="1"/>
          <p:nvPr/>
        </p:nvSpPr>
        <p:spPr>
          <a:xfrm>
            <a:off x="1873250" y="3146425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0" name="Rectangle 53"/>
          <p:cNvSpPr/>
          <p:nvPr/>
        </p:nvSpPr>
        <p:spPr>
          <a:xfrm>
            <a:off x="2819400" y="533400"/>
            <a:ext cx="324421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第一章  </a:t>
            </a:r>
            <a:r>
              <a:rPr lang="zh-CN" altLang="en-US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线性空间</a:t>
            </a:r>
            <a:endParaRPr lang="zh-CN" altLang="en-US" sz="3200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1" name="Rectangle 55"/>
          <p:cNvSpPr/>
          <p:nvPr/>
        </p:nvSpPr>
        <p:spPr>
          <a:xfrm>
            <a:off x="3274695" y="1522413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预备知识</a:t>
            </a:r>
            <a:endParaRPr lang="zh-CN" altLang="en-US" sz="24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2" name="Rectangle 56"/>
          <p:cNvSpPr/>
          <p:nvPr/>
        </p:nvSpPr>
        <p:spPr>
          <a:xfrm>
            <a:off x="3276600" y="2262347"/>
            <a:ext cx="149606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线性空间</a:t>
            </a:r>
            <a:r>
              <a:rPr lang="zh-CN" altLang="en-US" dirty="0"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113" name="Rectangle 57"/>
          <p:cNvSpPr/>
          <p:nvPr/>
        </p:nvSpPr>
        <p:spPr>
          <a:xfrm>
            <a:off x="3265170" y="2862421"/>
            <a:ext cx="180213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线性子空间</a:t>
            </a:r>
            <a:r>
              <a:rPr lang="zh-CN" alt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4" name="Text Box 65"/>
          <p:cNvSpPr txBox="1"/>
          <p:nvPr/>
        </p:nvSpPr>
        <p:spPr>
          <a:xfrm>
            <a:off x="3276600" y="40957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5" name="Text Box 66"/>
          <p:cNvSpPr txBox="1"/>
          <p:nvPr/>
        </p:nvSpPr>
        <p:spPr>
          <a:xfrm>
            <a:off x="1905000" y="4114800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17" name="Group 68"/>
          <p:cNvGrpSpPr/>
          <p:nvPr/>
        </p:nvGrpSpPr>
        <p:grpSpPr>
          <a:xfrm>
            <a:off x="1752600" y="2940050"/>
            <a:ext cx="609600" cy="488950"/>
            <a:chOff x="1110" y="2656"/>
            <a:chExt cx="1549" cy="1351"/>
          </a:xfrm>
        </p:grpSpPr>
        <p:sp>
          <p:nvSpPr>
            <p:cNvPr id="4136" name="AutoShape 69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7" name="AutoShape 70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831" name="AutoShape 71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18" name="Text Box 72"/>
          <p:cNvSpPr txBox="1"/>
          <p:nvPr/>
        </p:nvSpPr>
        <p:spPr>
          <a:xfrm>
            <a:off x="1874838" y="2952750"/>
            <a:ext cx="3540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9" name="Text Box 83"/>
          <p:cNvSpPr txBox="1"/>
          <p:nvPr/>
        </p:nvSpPr>
        <p:spPr>
          <a:xfrm>
            <a:off x="3286125" y="320040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20" name="Group 86"/>
          <p:cNvGrpSpPr/>
          <p:nvPr/>
        </p:nvGrpSpPr>
        <p:grpSpPr>
          <a:xfrm>
            <a:off x="1754188" y="3530600"/>
            <a:ext cx="609600" cy="533400"/>
            <a:chOff x="3174" y="2656"/>
            <a:chExt cx="1549" cy="1351"/>
          </a:xfrm>
        </p:grpSpPr>
        <p:sp>
          <p:nvSpPr>
            <p:cNvPr id="4133" name="AutoShape 87"/>
            <p:cNvSpPr/>
            <p:nvPr/>
          </p:nvSpPr>
          <p:spPr>
            <a:xfrm>
              <a:off x="3187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4" name="AutoShape 88"/>
            <p:cNvSpPr/>
            <p:nvPr/>
          </p:nvSpPr>
          <p:spPr>
            <a:xfrm>
              <a:off x="3174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5" name="AutoShape 89"/>
            <p:cNvSpPr/>
            <p:nvPr/>
          </p:nvSpPr>
          <p:spPr>
            <a:xfrm>
              <a:off x="3264" y="2736"/>
              <a:ext cx="1350" cy="1168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1188FF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121" name="Line 90"/>
          <p:cNvSpPr/>
          <p:nvPr/>
        </p:nvSpPr>
        <p:spPr>
          <a:xfrm flipV="1">
            <a:off x="2287588" y="3995738"/>
            <a:ext cx="58674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22" name="Text Box 91"/>
          <p:cNvSpPr txBox="1"/>
          <p:nvPr/>
        </p:nvSpPr>
        <p:spPr>
          <a:xfrm>
            <a:off x="3278188" y="35877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3" name="Text Box 92"/>
          <p:cNvSpPr txBox="1"/>
          <p:nvPr/>
        </p:nvSpPr>
        <p:spPr>
          <a:xfrm>
            <a:off x="1895475" y="3584575"/>
            <a:ext cx="2619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4" name="Rectangle 93"/>
          <p:cNvSpPr/>
          <p:nvPr/>
        </p:nvSpPr>
        <p:spPr>
          <a:xfrm>
            <a:off x="3278188" y="3613944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内积</a:t>
            </a:r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空间</a:t>
            </a:r>
            <a:endParaRPr lang="zh-CN" altLang="en-US" sz="2400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125" name="Group 94"/>
          <p:cNvGrpSpPr/>
          <p:nvPr/>
        </p:nvGrpSpPr>
        <p:grpSpPr>
          <a:xfrm>
            <a:off x="1754188" y="4189413"/>
            <a:ext cx="609600" cy="488950"/>
            <a:chOff x="1110" y="2656"/>
            <a:chExt cx="1549" cy="1351"/>
          </a:xfrm>
        </p:grpSpPr>
        <p:sp>
          <p:nvSpPr>
            <p:cNvPr id="4130" name="AutoShape 95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1" name="AutoShape 96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857" name="AutoShape 97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26" name="Line 98"/>
          <p:cNvSpPr/>
          <p:nvPr/>
        </p:nvSpPr>
        <p:spPr>
          <a:xfrm>
            <a:off x="2297113" y="4646613"/>
            <a:ext cx="5791200" cy="0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27" name="Text Box 99"/>
          <p:cNvSpPr txBox="1"/>
          <p:nvPr/>
        </p:nvSpPr>
        <p:spPr>
          <a:xfrm>
            <a:off x="3287713" y="5770563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8" name="Text Box 100"/>
          <p:cNvSpPr txBox="1"/>
          <p:nvPr/>
        </p:nvSpPr>
        <p:spPr>
          <a:xfrm>
            <a:off x="1866900" y="4241800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9" name="Rectangle 101"/>
          <p:cNvSpPr/>
          <p:nvPr/>
        </p:nvSpPr>
        <p:spPr>
          <a:xfrm>
            <a:off x="3265170" y="4187825"/>
            <a:ext cx="3905250" cy="4838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noAutofit/>
          </a:bodyPr>
          <a:p>
            <a:pPr algn="l"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标准正交基与向量的</a:t>
            </a:r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正交化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grpSp>
        <p:nvGrpSpPr>
          <p:cNvPr id="2" name="Group 86"/>
          <p:cNvGrpSpPr/>
          <p:nvPr/>
        </p:nvGrpSpPr>
        <p:grpSpPr>
          <a:xfrm>
            <a:off x="1761173" y="4844415"/>
            <a:ext cx="609600" cy="533400"/>
            <a:chOff x="3174" y="2656"/>
            <a:chExt cx="1549" cy="1351"/>
          </a:xfrm>
        </p:grpSpPr>
        <p:sp>
          <p:nvSpPr>
            <p:cNvPr id="3" name="AutoShape 87"/>
            <p:cNvSpPr/>
            <p:nvPr>
              <p:custDataLst>
                <p:tags r:id="rId1"/>
              </p:custDataLst>
            </p:nvPr>
          </p:nvSpPr>
          <p:spPr>
            <a:xfrm>
              <a:off x="3187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" name="AutoShape 88"/>
            <p:cNvSpPr/>
            <p:nvPr>
              <p:custDataLst>
                <p:tags r:id="rId2"/>
              </p:custDataLst>
            </p:nvPr>
          </p:nvSpPr>
          <p:spPr>
            <a:xfrm>
              <a:off x="3174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AutoShape 89"/>
            <p:cNvSpPr/>
            <p:nvPr>
              <p:custDataLst>
                <p:tags r:id="rId3"/>
              </p:custDataLst>
            </p:nvPr>
          </p:nvSpPr>
          <p:spPr>
            <a:xfrm>
              <a:off x="3264" y="2736"/>
              <a:ext cx="1350" cy="1168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1188FF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Line 90"/>
          <p:cNvSpPr/>
          <p:nvPr>
            <p:custDataLst>
              <p:tags r:id="rId4"/>
            </p:custDataLst>
          </p:nvPr>
        </p:nvSpPr>
        <p:spPr>
          <a:xfrm flipV="1">
            <a:off x="2294573" y="5309553"/>
            <a:ext cx="58674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7" name="Text Box 91"/>
          <p:cNvSpPr txBox="1"/>
          <p:nvPr>
            <p:custDataLst>
              <p:tags r:id="rId5"/>
            </p:custDataLst>
          </p:nvPr>
        </p:nvSpPr>
        <p:spPr>
          <a:xfrm>
            <a:off x="3285173" y="4901565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 Box 92"/>
          <p:cNvSpPr txBox="1"/>
          <p:nvPr>
            <p:custDataLst>
              <p:tags r:id="rId6"/>
            </p:custDataLst>
          </p:nvPr>
        </p:nvSpPr>
        <p:spPr>
          <a:xfrm>
            <a:off x="1902460" y="4898390"/>
            <a:ext cx="26193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Rectangle 93"/>
          <p:cNvSpPr/>
          <p:nvPr>
            <p:custDataLst>
              <p:tags r:id="rId7"/>
            </p:custDataLst>
          </p:nvPr>
        </p:nvSpPr>
        <p:spPr>
          <a:xfrm>
            <a:off x="3285173" y="4927759"/>
            <a:ext cx="171323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正交</a:t>
            </a:r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子空间</a:t>
            </a:r>
            <a:endParaRPr lang="zh-CN" altLang="en-US" sz="2400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/>
        </p:nvSpPr>
        <p:spPr>
          <a:xfrm>
            <a:off x="1371600" y="13716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预备知识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123" name="AutoShape 23"/>
          <p:cNvSpPr/>
          <p:nvPr/>
        </p:nvSpPr>
        <p:spPr>
          <a:xfrm>
            <a:off x="914400" y="13716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§1.1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Rectangle 31"/>
          <p:cNvSpPr/>
          <p:nvPr/>
        </p:nvSpPr>
        <p:spPr>
          <a:xfrm>
            <a:off x="685800" y="2057400"/>
            <a:ext cx="8686800" cy="40976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 eaLnBrk="1" hangingPunct="1">
              <a:lnSpc>
                <a:spcPct val="13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zh-CN" altLang="en-US" dirty="0">
                <a:solidFill>
                  <a:srgbClr val="80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zh-CN" dirty="0">
                <a:solidFill>
                  <a:srgbClr val="800000"/>
                </a:solidFill>
                <a:latin typeface="Times New Roman" panose="02020603050405020304" pitchFamily="18" charset="0"/>
              </a:rPr>
              <a:t>          </a:t>
            </a:r>
            <a:endParaRPr lang="zh-CN" altLang="en-US" dirty="0">
              <a:solidFill>
                <a:srgbClr val="8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en-US" altLang="zh-CN" dirty="0">
                <a:solidFill>
                  <a:srgbClr val="0000FF"/>
                </a:solidFill>
                <a:sym typeface="+mn-ea"/>
              </a:rPr>
              <a:t>1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.1.1</a:t>
            </a:r>
            <a:r>
              <a:rPr lang="en-US" altLang="zh-CN" dirty="0">
                <a:solidFill>
                  <a:srgbClr val="660033"/>
                </a:solidFill>
                <a:latin typeface="Times New Roman" panose="02020603050405020304" pitchFamily="18" charset="0"/>
              </a:rPr>
              <a:t>.   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映射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原像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定义域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值域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映射相等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endParaRPr lang="zh-CN" altLang="en-US" dirty="0">
              <a:solidFill>
                <a:srgbClr val="660033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zh-CN" altLang="en-US" dirty="0">
                <a:solidFill>
                  <a:srgbClr val="660033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660033"/>
                </a:solidFill>
                <a:sym typeface="+mn-ea"/>
              </a:rPr>
              <a:t>            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单射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满射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双射（也称为一一映射）。</a:t>
            </a:r>
            <a:endParaRPr lang="zh-CN" altLang="en-US" dirty="0">
              <a:solidFill>
                <a:srgbClr val="660033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en-US" altLang="zh-CN" dirty="0">
                <a:solidFill>
                  <a:srgbClr val="0000FF"/>
                </a:solidFill>
                <a:sym typeface="+mn-ea"/>
              </a:rPr>
              <a:t>1.1.2</a:t>
            </a:r>
            <a:r>
              <a:rPr lang="en-US" altLang="zh-CN" dirty="0">
                <a:solidFill>
                  <a:srgbClr val="660033"/>
                </a:solidFill>
                <a:sym typeface="+mn-ea"/>
              </a:rPr>
              <a:t>.   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乘积映射（也称为与的复合映射）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endParaRPr lang="zh-CN" altLang="en-US" dirty="0">
              <a:solidFill>
                <a:srgbClr val="660033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en-US" altLang="zh-CN" dirty="0">
                <a:solidFill>
                  <a:srgbClr val="0000FF"/>
                </a:solidFill>
                <a:sym typeface="+mn-ea"/>
              </a:rPr>
              <a:t>1.1.3</a:t>
            </a:r>
            <a:r>
              <a:rPr lang="en-US" altLang="zh-CN" dirty="0">
                <a:solidFill>
                  <a:srgbClr val="660033"/>
                </a:solidFill>
                <a:sym typeface="+mn-ea"/>
              </a:rPr>
              <a:t>.   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单位映射（也称恒等映射）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</a:t>
            </a:r>
            <a:endParaRPr lang="zh-CN" altLang="en-US" dirty="0">
              <a:solidFill>
                <a:srgbClr val="660033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en-US" altLang="zh-CN" dirty="0">
                <a:solidFill>
                  <a:srgbClr val="660033"/>
                </a:solidFill>
                <a:latin typeface="Times New Roman" panose="02020603050405020304" pitchFamily="18" charset="0"/>
              </a:rPr>
              <a:t>            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可逆映射，逆映射。</a:t>
            </a:r>
            <a:endParaRPr lang="zh-CN" altLang="en-US" dirty="0">
              <a:solidFill>
                <a:srgbClr val="6600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66800" y="6096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66800" y="6858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124" name="Rectangle 31"/>
          <p:cNvSpPr/>
          <p:nvPr>
            <p:custDataLst>
              <p:tags r:id="rId1"/>
            </p:custDataLst>
          </p:nvPr>
        </p:nvSpPr>
        <p:spPr>
          <a:xfrm>
            <a:off x="533400" y="1285240"/>
            <a:ext cx="8686800" cy="33458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algn="l" eaLnBrk="1" hangingPunct="1">
              <a:lnSpc>
                <a:spcPct val="13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en-US" altLang="zh-CN" dirty="0">
                <a:solidFill>
                  <a:srgbClr val="0000FF"/>
                </a:solidFill>
                <a:sym typeface="+mn-ea"/>
              </a:rPr>
              <a:t>1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.1.4</a:t>
            </a:r>
            <a:r>
              <a:rPr lang="en-US" altLang="zh-CN" dirty="0">
                <a:solidFill>
                  <a:srgbClr val="660033"/>
                </a:solidFill>
                <a:latin typeface="Times New Roman" panose="02020603050405020304" pitchFamily="18" charset="0"/>
              </a:rPr>
              <a:t>.   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数域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、有理数域、实数域、复数域。</a:t>
            </a:r>
            <a:endParaRPr lang="zh-CN" altLang="en-US" dirty="0">
              <a:solidFill>
                <a:srgbClr val="660033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endParaRPr lang="zh-CN" altLang="en-US" dirty="0">
              <a:solidFill>
                <a:srgbClr val="660033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en-US" altLang="zh-CN" dirty="0">
                <a:solidFill>
                  <a:srgbClr val="0000FF"/>
                </a:solidFill>
                <a:sym typeface="+mn-ea"/>
              </a:rPr>
              <a:t>                                           </a:t>
            </a:r>
            <a:r>
              <a:rPr lang="zh-CN" altLang="en-US" dirty="0">
                <a:solidFill>
                  <a:srgbClr val="660033"/>
                </a:solidFill>
                <a:sym typeface="+mn-ea"/>
              </a:rPr>
              <a:t>及对加减乘除封闭。</a:t>
            </a:r>
            <a:endParaRPr lang="en-US" altLang="zh-CN" dirty="0">
              <a:solidFill>
                <a:srgbClr val="0000FF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r>
              <a:rPr lang="en-US" altLang="zh-CN" dirty="0">
                <a:solidFill>
                  <a:srgbClr val="0000FF"/>
                </a:solidFill>
                <a:sym typeface="+mn-ea"/>
              </a:rPr>
              <a:t>1.1.5</a:t>
            </a:r>
            <a:r>
              <a:rPr lang="en-US" altLang="zh-CN" dirty="0">
                <a:solidFill>
                  <a:srgbClr val="660033"/>
                </a:solidFill>
                <a:sym typeface="+mn-ea"/>
              </a:rPr>
              <a:t>   </a:t>
            </a:r>
            <a:r>
              <a:rPr lang="zh-CN" altLang="en-US" dirty="0">
                <a:solidFill>
                  <a:srgbClr val="660033"/>
                </a:solidFill>
                <a:latin typeface="Times New Roman" panose="02020603050405020304" pitchFamily="18" charset="0"/>
              </a:rPr>
              <a:t>实矩阵与复矩阵。</a:t>
            </a:r>
            <a:endParaRPr lang="zh-CN" altLang="en-US" dirty="0">
              <a:solidFill>
                <a:srgbClr val="660033"/>
              </a:solidFill>
              <a:sym typeface="+mn-ea"/>
            </a:endParaRPr>
          </a:p>
          <a:p>
            <a:pPr eaLnBrk="1" hangingPunct="1">
              <a:lnSpc>
                <a:spcPct val="16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anose="05000000000000000000" pitchFamily="2" charset="2"/>
            </a:pPr>
            <a:endParaRPr lang="zh-CN" altLang="en-US" dirty="0">
              <a:solidFill>
                <a:srgbClr val="660033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33170" y="1918970"/>
            <a:ext cx="6428740" cy="5867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33170" y="2617470"/>
            <a:ext cx="3198495" cy="6051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81000" y="4114800"/>
            <a:ext cx="4433570" cy="17735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814570" y="4191000"/>
            <a:ext cx="4353560" cy="16821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66800" y="6858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3400" y="1295400"/>
            <a:ext cx="8089265" cy="2025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04800" y="3505200"/>
            <a:ext cx="4512945" cy="2522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572000" y="3429000"/>
            <a:ext cx="4531360" cy="18249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1000" y="1207770"/>
            <a:ext cx="4354195" cy="11226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43780" y="1143000"/>
            <a:ext cx="4296410" cy="118872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066800" y="5334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04800" y="2743200"/>
            <a:ext cx="4429760" cy="11264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843780" y="2667000"/>
            <a:ext cx="4210685" cy="16408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3400" y="4419600"/>
            <a:ext cx="8226425" cy="1969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660033"/>
                </a:solidFill>
                <a:sym typeface="+mn-ea"/>
              </a:rPr>
              <a:t>      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实矩阵中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对称阵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和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反对称阵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，与复矩阵中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埃尔米特阵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和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斜埃尔米特阵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具有类似性质，具体参见教材。</a:t>
            </a:r>
            <a:endParaRPr lang="zh-CN" altLang="en-US" sz="2600" dirty="0">
              <a:solidFill>
                <a:srgbClr val="660033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66800" y="6858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7070" y="1371600"/>
            <a:ext cx="5506720" cy="12769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85800" y="2895600"/>
            <a:ext cx="5507990" cy="129222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533400" y="4419600"/>
            <a:ext cx="8226425" cy="1969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660033"/>
                </a:solidFill>
                <a:sym typeface="+mn-ea"/>
              </a:rPr>
              <a:t>      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实矩阵中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正交阵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与复矩阵中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酉阵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具有类似性质，具体参见教材。</a:t>
            </a:r>
            <a:endParaRPr lang="zh-CN" altLang="en-US" sz="2600" dirty="0">
              <a:solidFill>
                <a:srgbClr val="660033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66800" y="6858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200" y="1371600"/>
            <a:ext cx="5078095" cy="19773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70585" y="3505200"/>
            <a:ext cx="5045710" cy="195834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524000" y="5410200"/>
            <a:ext cx="7083425" cy="1981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660033"/>
                </a:solidFill>
                <a:sym typeface="+mn-ea"/>
              </a:rPr>
              <a:t>      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实矩阵中与复矩阵中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合同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具有类似性质，具体参见教材。</a:t>
            </a:r>
            <a:endParaRPr lang="zh-CN" altLang="en-US" sz="2600" dirty="0">
              <a:solidFill>
                <a:srgbClr val="660033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66800" y="4572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09295" y="1123950"/>
          <a:ext cx="10260330" cy="5989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5286375" imgH="3086100" progId="Word.Document.12">
                  <p:embed/>
                </p:oleObj>
              </mc:Choice>
              <mc:Fallback>
                <p:oleObj name="" r:id="rId2" imgW="5286375" imgH="3086100" progId="Word.Document.12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9295" y="1123950"/>
                        <a:ext cx="10260330" cy="5989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66800" y="533400"/>
            <a:ext cx="6057265" cy="760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本节内容不讲，请同学们看教材自学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533400" y="1371600"/>
            <a:ext cx="8265795" cy="4478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200000"/>
              </a:lnSpc>
            </a:pP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复矩阵中以下概念请同学们阅读教材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自学。</a:t>
            </a:r>
            <a:endParaRPr lang="zh-CN" altLang="en-US" sz="2600" dirty="0">
              <a:solidFill>
                <a:srgbClr val="660033"/>
              </a:solidFill>
              <a:sym typeface="+mn-ea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600" dirty="0">
                <a:solidFill>
                  <a:srgbClr val="0000FF"/>
                </a:solidFill>
                <a:sym typeface="+mn-ea"/>
              </a:rPr>
              <a:t>        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特征值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特征向量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特征矩阵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特征多项式</a:t>
            </a:r>
            <a:endParaRPr lang="zh-CN" altLang="en-US" sz="2600" dirty="0">
              <a:solidFill>
                <a:srgbClr val="660033"/>
              </a:solidFill>
              <a:sym typeface="+mn-ea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600" dirty="0">
                <a:solidFill>
                  <a:srgbClr val="0000FF"/>
                </a:solidFill>
                <a:sym typeface="+mn-ea"/>
              </a:rPr>
              <a:t>        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方阵可对角化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单纯矩阵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、</a:t>
            </a:r>
            <a:r>
              <a:rPr lang="zh-CN" altLang="en-US" sz="2600" dirty="0">
                <a:solidFill>
                  <a:srgbClr val="0000FF"/>
                </a:solidFill>
                <a:sym typeface="+mn-ea"/>
              </a:rPr>
              <a:t>正规矩阵</a:t>
            </a:r>
            <a:r>
              <a:rPr lang="zh-CN" altLang="en-US" sz="2600" dirty="0">
                <a:solidFill>
                  <a:srgbClr val="660033"/>
                </a:solidFill>
                <a:sym typeface="+mn-ea"/>
              </a:rPr>
              <a:t>。</a:t>
            </a:r>
            <a:endParaRPr lang="zh-CN" altLang="en-US" sz="2600" dirty="0">
              <a:solidFill>
                <a:srgbClr val="660033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>
            <p:custDataLst>
              <p:tags r:id="rId1"/>
            </p:custDataLst>
          </p:nvPr>
        </p:nvSpPr>
        <p:spPr>
          <a:xfrm>
            <a:off x="1219200" y="7620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线性空间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2"/>
            </p:custDataLst>
          </p:nvPr>
        </p:nvSpPr>
        <p:spPr>
          <a:xfrm>
            <a:off x="762000" y="7620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§1.2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000" y="1828800"/>
          <a:ext cx="7961630" cy="4812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4286250" imgH="2590800" progId="Word.Document.12">
                  <p:embed/>
                </p:oleObj>
              </mc:Choice>
              <mc:Fallback>
                <p:oleObj name="" r:id="rId3" imgW="4286250" imgH="25908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1828800"/>
                        <a:ext cx="7961630" cy="4812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000" y="670243"/>
          <a:ext cx="7961630" cy="5910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181350" progId="Word.Document.12">
                  <p:embed/>
                </p:oleObj>
              </mc:Choice>
              <mc:Fallback>
                <p:oleObj name="" r:id="rId1" imgW="4286250" imgH="31813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670243"/>
                        <a:ext cx="7961630" cy="5910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000" y="1023303"/>
          <a:ext cx="7961630" cy="444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90775" progId="Word.Document.12">
                  <p:embed/>
                </p:oleObj>
              </mc:Choice>
              <mc:Fallback>
                <p:oleObj name="" r:id="rId1" imgW="4286250" imgH="23907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1023303"/>
                        <a:ext cx="7961630" cy="4442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1208723"/>
          <a:ext cx="7961630" cy="407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190750" progId="Word.Document.12">
                  <p:embed/>
                </p:oleObj>
              </mc:Choice>
              <mc:Fallback>
                <p:oleObj name="" r:id="rId1" imgW="4286250" imgH="21907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208723"/>
                        <a:ext cx="7961630" cy="407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714375"/>
          <a:ext cx="7961630" cy="5365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886075" progId="Word.Document.12">
                  <p:embed/>
                </p:oleObj>
              </mc:Choice>
              <mc:Fallback>
                <p:oleObj name="" r:id="rId1" imgW="4286250" imgH="28860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714375"/>
                        <a:ext cx="7961630" cy="5365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616268"/>
          <a:ext cx="7961630" cy="5561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90850" progId="Word.Document.12">
                  <p:embed/>
                </p:oleObj>
              </mc:Choice>
              <mc:Fallback>
                <p:oleObj name="" r:id="rId1" imgW="4286250" imgH="29908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616268"/>
                        <a:ext cx="7961630" cy="5561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897890"/>
          <a:ext cx="7961630" cy="4998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86050" progId="Word.Document.12">
                  <p:embed/>
                </p:oleObj>
              </mc:Choice>
              <mc:Fallback>
                <p:oleObj name="" r:id="rId1" imgW="4286250" imgH="26860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897890"/>
                        <a:ext cx="7961630" cy="4998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38518"/>
          <a:ext cx="7961630" cy="725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895725" progId="Word.Document.12">
                  <p:embed/>
                </p:oleObj>
              </mc:Choice>
              <mc:Fallback>
                <p:oleObj name="" r:id="rId1" imgW="4286250" imgH="38957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38518"/>
                        <a:ext cx="7961630" cy="7250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114108"/>
          <a:ext cx="7961630" cy="471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533650" progId="Word.Document.12">
                  <p:embed/>
                </p:oleObj>
              </mc:Choice>
              <mc:Fallback>
                <p:oleObj name="" r:id="rId1" imgW="4286250" imgH="25336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114108"/>
                        <a:ext cx="7961630" cy="471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397635"/>
          <a:ext cx="7961630" cy="4150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228850" progId="Word.Document.12">
                  <p:embed/>
                </p:oleObj>
              </mc:Choice>
              <mc:Fallback>
                <p:oleObj name="" r:id="rId1" imgW="4286250" imgH="22288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397635"/>
                        <a:ext cx="7961630" cy="4150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86778"/>
          <a:ext cx="7961630" cy="4258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286000" progId="Word.Document.12">
                  <p:embed/>
                </p:oleObj>
              </mc:Choice>
              <mc:Fallback>
                <p:oleObj name="" r:id="rId1" imgW="4286250" imgH="22860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86778"/>
                        <a:ext cx="7961630" cy="4258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979805"/>
          <a:ext cx="7961630" cy="4986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76525" progId="Word.Document.12">
                  <p:embed/>
                </p:oleObj>
              </mc:Choice>
              <mc:Fallback>
                <p:oleObj name="" r:id="rId1" imgW="4286250" imgH="26765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979805"/>
                        <a:ext cx="7961630" cy="4986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254760"/>
          <a:ext cx="7961630" cy="4436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81250" progId="Word.Document.12">
                  <p:embed/>
                </p:oleObj>
              </mc:Choice>
              <mc:Fallback>
                <p:oleObj name="" r:id="rId1" imgW="4286250" imgH="23812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254760"/>
                        <a:ext cx="7961630" cy="44367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245235"/>
          <a:ext cx="7961630" cy="4455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90775" progId="Word.Document.12">
                  <p:embed/>
                </p:oleObj>
              </mc:Choice>
              <mc:Fallback>
                <p:oleObj name="" r:id="rId1" imgW="4286250" imgH="23907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245235"/>
                        <a:ext cx="7961630" cy="4455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397828"/>
          <a:ext cx="7961630" cy="6303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81375" progId="Word.Document.12">
                  <p:embed/>
                </p:oleObj>
              </mc:Choice>
              <mc:Fallback>
                <p:oleObj name="" r:id="rId1" imgW="4286250" imgH="3381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397828"/>
                        <a:ext cx="7961630" cy="6303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134428"/>
          <a:ext cx="7961630" cy="4829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590800" progId="Word.Document.12">
                  <p:embed/>
                </p:oleObj>
              </mc:Choice>
              <mc:Fallback>
                <p:oleObj name="" r:id="rId1" imgW="4286250" imgH="25908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134428"/>
                        <a:ext cx="7961630" cy="4829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58838"/>
          <a:ext cx="7961630" cy="5380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886075" progId="Word.Document.12">
                  <p:embed/>
                </p:oleObj>
              </mc:Choice>
              <mc:Fallback>
                <p:oleObj name="" r:id="rId1" imgW="4286250" imgH="28860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58838"/>
                        <a:ext cx="7961630" cy="5380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583248"/>
          <a:ext cx="7961630" cy="593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181350" progId="Word.Document.12">
                  <p:embed/>
                </p:oleObj>
              </mc:Choice>
              <mc:Fallback>
                <p:oleObj name="" r:id="rId1" imgW="4286250" imgH="31813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583248"/>
                        <a:ext cx="7961630" cy="5932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24523"/>
          <a:ext cx="7961630" cy="6306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81375" progId="Word.Document.12">
                  <p:embed/>
                </p:oleObj>
              </mc:Choice>
              <mc:Fallback>
                <p:oleObj name="" r:id="rId1" imgW="4286250" imgH="3381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24523"/>
                        <a:ext cx="7961630" cy="6306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988378"/>
          <a:ext cx="7961630" cy="557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90850" progId="Word.Document.12">
                  <p:embed/>
                </p:oleObj>
              </mc:Choice>
              <mc:Fallback>
                <p:oleObj name="" r:id="rId1" imgW="4286250" imgH="29908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988378"/>
                        <a:ext cx="7961630" cy="5579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987743"/>
          <a:ext cx="7961630" cy="558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90850" progId="Word.Document.12">
                  <p:embed/>
                </p:oleObj>
              </mc:Choice>
              <mc:Fallback>
                <p:oleObj name="" r:id="rId1" imgW="4286250" imgH="29908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987743"/>
                        <a:ext cx="7961630" cy="558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1790" y="754380"/>
          <a:ext cx="8712835" cy="634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810125" imgH="3486150" progId="Word.Document.12">
                  <p:embed/>
                </p:oleObj>
              </mc:Choice>
              <mc:Fallback>
                <p:oleObj name="" r:id="rId1" imgW="4810125" imgH="34861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1790" y="754380"/>
                        <a:ext cx="8712835" cy="634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26135" y="849313"/>
          <a:ext cx="7764145" cy="615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81375" progId="Word.Document.12">
                  <p:embed/>
                </p:oleObj>
              </mc:Choice>
              <mc:Fallback>
                <p:oleObj name="" r:id="rId1" imgW="4286250" imgH="3381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6135" y="849313"/>
                        <a:ext cx="7764145" cy="6152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103948"/>
          <a:ext cx="7961630" cy="428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295525" progId="Word.Document.12">
                  <p:embed/>
                </p:oleObj>
              </mc:Choice>
              <mc:Fallback>
                <p:oleObj name="" r:id="rId1" imgW="4286250" imgH="22955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103948"/>
                        <a:ext cx="7961630" cy="4281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594995"/>
          <a:ext cx="7961630" cy="575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086100" progId="Word.Document.12">
                  <p:embed/>
                </p:oleObj>
              </mc:Choice>
              <mc:Fallback>
                <p:oleObj name="" r:id="rId1" imgW="4286250" imgH="30861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594995"/>
                        <a:ext cx="7961630" cy="575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967740"/>
          <a:ext cx="7961630" cy="5010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86050" progId="Word.Document.12">
                  <p:embed/>
                </p:oleObj>
              </mc:Choice>
              <mc:Fallback>
                <p:oleObj name="" r:id="rId1" imgW="4286250" imgH="26860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967740"/>
                        <a:ext cx="7961630" cy="5010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207135"/>
          <a:ext cx="7961630" cy="4531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428875" progId="Word.Document.12">
                  <p:embed/>
                </p:oleObj>
              </mc:Choice>
              <mc:Fallback>
                <p:oleObj name="" r:id="rId1" imgW="4286250" imgH="24288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207135"/>
                        <a:ext cx="7961630" cy="4531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891030"/>
          <a:ext cx="7961630" cy="3164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695450" progId="Word.Document.12">
                  <p:embed/>
                </p:oleObj>
              </mc:Choice>
              <mc:Fallback>
                <p:oleObj name="" r:id="rId1" imgW="4286250" imgH="16954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891030"/>
                        <a:ext cx="7961630" cy="3164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34683"/>
          <a:ext cx="7961630" cy="613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86125" progId="Word.Document.12">
                  <p:embed/>
                </p:oleObj>
              </mc:Choice>
              <mc:Fallback>
                <p:oleObj name="" r:id="rId1" imgW="4286250" imgH="32861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34683"/>
                        <a:ext cx="7961630" cy="613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089343"/>
          <a:ext cx="7961630" cy="4462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90775" progId="Word.Document.12">
                  <p:embed/>
                </p:oleObj>
              </mc:Choice>
              <mc:Fallback>
                <p:oleObj name="" r:id="rId1" imgW="4286250" imgH="23907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089343"/>
                        <a:ext cx="7961630" cy="4462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8200" y="426403"/>
          <a:ext cx="7961630" cy="7769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4162425" progId="Word.Document.12">
                  <p:embed/>
                </p:oleObj>
              </mc:Choice>
              <mc:Fallback>
                <p:oleObj name="" r:id="rId1" imgW="4286250" imgH="41624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426403"/>
                        <a:ext cx="7961630" cy="7769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8200" y="580073"/>
          <a:ext cx="7961630" cy="593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181350" progId="Word.Document.12">
                  <p:embed/>
                </p:oleObj>
              </mc:Choice>
              <mc:Fallback>
                <p:oleObj name="" r:id="rId1" imgW="4286250" imgH="31813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580073"/>
                        <a:ext cx="7961630" cy="5938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025843"/>
          <a:ext cx="7961630" cy="428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295525" progId="Word.Document.12">
                  <p:embed/>
                </p:oleObj>
              </mc:Choice>
              <mc:Fallback>
                <p:oleObj name="" r:id="rId1" imgW="4286250" imgH="22955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025843"/>
                        <a:ext cx="7961630" cy="4284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430973"/>
          <a:ext cx="7961630" cy="5760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086100" progId="Word.Document.12">
                  <p:embed/>
                </p:oleObj>
              </mc:Choice>
              <mc:Fallback>
                <p:oleObj name="" r:id="rId1" imgW="4286250" imgH="30861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430973"/>
                        <a:ext cx="7961630" cy="5760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" name="AutoShape 22"/>
          <p:cNvSpPr/>
          <p:nvPr>
            <p:custDataLst>
              <p:tags r:id="rId3"/>
            </p:custDataLst>
          </p:nvPr>
        </p:nvSpPr>
        <p:spPr>
          <a:xfrm>
            <a:off x="1219200" y="3810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子空间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4"/>
            </p:custDataLst>
          </p:nvPr>
        </p:nvSpPr>
        <p:spPr>
          <a:xfrm>
            <a:off x="762000" y="3810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§1.3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915353"/>
          <a:ext cx="7961630" cy="4658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495550" progId="Word.Document.12">
                  <p:embed/>
                </p:oleObj>
              </mc:Choice>
              <mc:Fallback>
                <p:oleObj name="" r:id="rId1" imgW="4286250" imgH="24955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915353"/>
                        <a:ext cx="7961630" cy="4658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60743"/>
          <a:ext cx="7961630" cy="4462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90775" progId="Word.Document.12">
                  <p:embed/>
                </p:oleObj>
              </mc:Choice>
              <mc:Fallback>
                <p:oleObj name="" r:id="rId1" imgW="4286250" imgH="23907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60743"/>
                        <a:ext cx="7961630" cy="4462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732473"/>
          <a:ext cx="7961630" cy="4871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09850" progId="Word.Document.12">
                  <p:embed/>
                </p:oleObj>
              </mc:Choice>
              <mc:Fallback>
                <p:oleObj name="" r:id="rId1" imgW="4286250" imgH="26098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732473"/>
                        <a:ext cx="7961630" cy="4871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376873"/>
          <a:ext cx="7961630" cy="6649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562350" progId="Word.Document.12">
                  <p:embed/>
                </p:oleObj>
              </mc:Choice>
              <mc:Fallback>
                <p:oleObj name="" r:id="rId1" imgW="4286250" imgH="35623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376873"/>
                        <a:ext cx="7961630" cy="6649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7995" y="709613"/>
          <a:ext cx="8244840" cy="583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438650" imgH="3124200" progId="Word.Document.12">
                  <p:embed/>
                </p:oleObj>
              </mc:Choice>
              <mc:Fallback>
                <p:oleObj name="" r:id="rId1" imgW="4438650" imgH="31242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7995" y="709613"/>
                        <a:ext cx="8244840" cy="5831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283" y="1043623"/>
          <a:ext cx="7962265" cy="3182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704975" progId="Word.Document.12">
                  <p:embed/>
                </p:oleObj>
              </mc:Choice>
              <mc:Fallback>
                <p:oleObj name="" r:id="rId1" imgW="4286250" imgH="17049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283" y="1043623"/>
                        <a:ext cx="7962265" cy="3182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283" y="1052513"/>
          <a:ext cx="7962265" cy="316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695450" progId="Word.Document.12">
                  <p:embed/>
                </p:oleObj>
              </mc:Choice>
              <mc:Fallback>
                <p:oleObj name="" r:id="rId1" imgW="4286250" imgH="16954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283" y="1052513"/>
                        <a:ext cx="7962265" cy="3164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283" y="190183"/>
          <a:ext cx="7962265" cy="488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19375" progId="Word.Document.12">
                  <p:embed/>
                </p:oleObj>
              </mc:Choice>
              <mc:Fallback>
                <p:oleObj name="" r:id="rId1" imgW="4286250" imgH="2619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283" y="190183"/>
                        <a:ext cx="7962265" cy="488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283" y="566103"/>
          <a:ext cx="7962265" cy="4658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495550" progId="Word.Document.12">
                  <p:embed/>
                </p:oleObj>
              </mc:Choice>
              <mc:Fallback>
                <p:oleObj name="" r:id="rId1" imgW="4286250" imgH="24955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283" y="566103"/>
                        <a:ext cx="7962265" cy="4658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283" y="780733"/>
          <a:ext cx="7962265" cy="560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000375" progId="Word.Document.12">
                  <p:embed/>
                </p:oleObj>
              </mc:Choice>
              <mc:Fallback>
                <p:oleObj name="" r:id="rId1" imgW="4286250" imgH="3000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283" y="780733"/>
                        <a:ext cx="7962265" cy="560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6883" y="991553"/>
          <a:ext cx="7962265" cy="3502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876425" progId="Word.Document.12">
                  <p:embed/>
                </p:oleObj>
              </mc:Choice>
              <mc:Fallback>
                <p:oleObj name="" r:id="rId1" imgW="4286250" imgH="18764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6883" y="991553"/>
                        <a:ext cx="7962265" cy="3502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283" y="439103"/>
          <a:ext cx="8068945" cy="7076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343400" imgH="3790950" progId="Word.Document.12">
                  <p:embed/>
                </p:oleObj>
              </mc:Choice>
              <mc:Fallback>
                <p:oleObj name="" r:id="rId1" imgW="4343400" imgH="37909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283" y="439103"/>
                        <a:ext cx="8068945" cy="7076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8625" y="227013"/>
          <a:ext cx="8582660" cy="7805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619625" imgH="4181475" progId="Word.Document.12">
                  <p:embed/>
                </p:oleObj>
              </mc:Choice>
              <mc:Fallback>
                <p:oleObj name="" r:id="rId1" imgW="4619625" imgH="41814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28625" y="227013"/>
                        <a:ext cx="8582660" cy="7805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1988" y="614363"/>
          <a:ext cx="7963535" cy="7183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848100" progId="Word.Document.12">
                  <p:embed/>
                </p:oleObj>
              </mc:Choice>
              <mc:Fallback>
                <p:oleObj name="" r:id="rId1" imgW="4286250" imgH="38481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1988" y="614363"/>
                        <a:ext cx="7963535" cy="7183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1988" y="775653"/>
          <a:ext cx="7963535" cy="5031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95575" progId="Word.Document.12">
                  <p:embed/>
                </p:oleObj>
              </mc:Choice>
              <mc:Fallback>
                <p:oleObj name="" r:id="rId1" imgW="4286250" imgH="26955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1988" y="775653"/>
                        <a:ext cx="7963535" cy="5031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5788" y="614363"/>
          <a:ext cx="7963535" cy="611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76600" progId="Word.Document.12">
                  <p:embed/>
                </p:oleObj>
              </mc:Choice>
              <mc:Fallback>
                <p:oleObj name="" r:id="rId1" imgW="4286250" imgH="32766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5788" y="614363"/>
                        <a:ext cx="7963535" cy="6116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5788" y="892493"/>
          <a:ext cx="7963535" cy="7236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876675" progId="Word.Document.12">
                  <p:embed/>
                </p:oleObj>
              </mc:Choice>
              <mc:Fallback>
                <p:oleObj name="" r:id="rId1" imgW="4286250" imgH="38766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5788" y="892493"/>
                        <a:ext cx="7963535" cy="7236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5788" y="356553"/>
          <a:ext cx="7963535" cy="7698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4124325" progId="Word.Document.12">
                  <p:embed/>
                </p:oleObj>
              </mc:Choice>
              <mc:Fallback>
                <p:oleObj name="" r:id="rId1" imgW="4286250" imgH="41243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5788" y="356553"/>
                        <a:ext cx="7963535" cy="7698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5788" y="727393"/>
          <a:ext cx="7963535" cy="3147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685925" progId="Word.Document.12">
                  <p:embed/>
                </p:oleObj>
              </mc:Choice>
              <mc:Fallback>
                <p:oleObj name="" r:id="rId1" imgW="4286250" imgH="16859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5788" y="727393"/>
                        <a:ext cx="7963535" cy="3147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5788" y="699453"/>
          <a:ext cx="7963535" cy="6098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67075" progId="Word.Document.12">
                  <p:embed/>
                </p:oleObj>
              </mc:Choice>
              <mc:Fallback>
                <p:oleObj name="" r:id="rId1" imgW="4286250" imgH="32670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5788" y="699453"/>
                        <a:ext cx="7963535" cy="6098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5788" y="1001713"/>
          <a:ext cx="7963535" cy="5494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43225" progId="Word.Document.12">
                  <p:embed/>
                </p:oleObj>
              </mc:Choice>
              <mc:Fallback>
                <p:oleObj name="" r:id="rId1" imgW="4286250" imgH="29432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5788" y="1001713"/>
                        <a:ext cx="7963535" cy="5494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1988" y="1010603"/>
          <a:ext cx="7963535" cy="4409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62200" progId="Word.Document.12">
                  <p:embed/>
                </p:oleObj>
              </mc:Choice>
              <mc:Fallback>
                <p:oleObj name="" r:id="rId1" imgW="4286250" imgH="23622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1988" y="1010603"/>
                        <a:ext cx="7963535" cy="4409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5788" y="854393"/>
          <a:ext cx="7963535" cy="3502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876425" progId="Word.Document.12">
                  <p:embed/>
                </p:oleObj>
              </mc:Choice>
              <mc:Fallback>
                <p:oleObj name="" r:id="rId1" imgW="4286250" imgH="18764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5788" y="854393"/>
                        <a:ext cx="7963535" cy="3502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9588" y="794703"/>
          <a:ext cx="7963535" cy="6365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409950" progId="Word.Document.12">
                  <p:embed/>
                </p:oleObj>
              </mc:Choice>
              <mc:Fallback>
                <p:oleObj name="" r:id="rId1" imgW="4286250" imgH="34099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9588" y="794703"/>
                        <a:ext cx="7963535" cy="6365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Picture 2" descr="MCj0193224000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25051">
            <a:off x="1692275" y="1557338"/>
            <a:ext cx="5545138" cy="457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WordArt 3"/>
          <p:cNvSpPr>
            <a:spLocks noTextEdit="1"/>
          </p:cNvSpPr>
          <p:nvPr/>
        </p:nvSpPr>
        <p:spPr>
          <a:xfrm>
            <a:off x="1476375" y="2565400"/>
            <a:ext cx="2376488" cy="228123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5509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/>
            <a:r>
              <a:rPr lang="zh-CN" altLang="en-US" sz="8000" b="1">
                <a:gradFill rotWithShape="1">
                  <a:gsLst>
                    <a:gs pos="0">
                      <a:srgbClr val="FF3300"/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latin typeface="华文行楷" charset="0"/>
                <a:ea typeface="华文行楷" charset="0"/>
              </a:rPr>
              <a:t>Good</a:t>
            </a:r>
            <a:endParaRPr lang="zh-CN" altLang="en-US" sz="8000" b="1">
              <a:gradFill rotWithShape="1">
                <a:gsLst>
                  <a:gs pos="0">
                    <a:srgbClr val="FF3300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atin typeface="华文行楷" charset="0"/>
              <a:ea typeface="华文行楷" charset="0"/>
            </a:endParaRPr>
          </a:p>
        </p:txBody>
      </p:sp>
      <p:sp>
        <p:nvSpPr>
          <p:cNvPr id="21508" name="WordArt 4"/>
          <p:cNvSpPr>
            <a:spLocks noTextEdit="1"/>
          </p:cNvSpPr>
          <p:nvPr/>
        </p:nvSpPr>
        <p:spPr>
          <a:xfrm>
            <a:off x="6084888" y="1916113"/>
            <a:ext cx="1800225" cy="22447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6625"/>
              </a:avLst>
            </a:prstTxWarp>
            <a:normAutofit/>
            <a:scene3d>
              <a:camera prst="legacyPerspectiveTopLeft">
                <a:rot lat="0" lon="20520000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p>
            <a:pPr algn="ctr"/>
            <a:r>
              <a:rPr lang="zh-CN" altLang="en-US" sz="9600" b="1">
                <a:gradFill rotWithShape="1">
                  <a:gsLst>
                    <a:gs pos="0">
                      <a:srgbClr val="006600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latin typeface="华文行楷" charset="0"/>
                <a:ea typeface="华文行楷" charset="0"/>
              </a:rPr>
              <a:t>Bye</a:t>
            </a:r>
            <a:endParaRPr lang="zh-CN" altLang="en-US" sz="9600" b="1">
              <a:gradFill rotWithShape="1">
                <a:gsLst>
                  <a:gs pos="0">
                    <a:srgbClr val="006600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atin typeface="华文行楷" charset="0"/>
              <a:ea typeface="华文行楷" charset="0"/>
            </a:endParaRPr>
          </a:p>
        </p:txBody>
      </p:sp>
      <p:pic>
        <p:nvPicPr>
          <p:cNvPr id="21509" name="Picture 5" descr="MCj01932100000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650" y="5157788"/>
            <a:ext cx="1163638" cy="1508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COMMONDATA" val="eyJoZGlkIjoiYmVhNzUwMzc0ZjQzNzI4Y2M5MzA2M2EyZDYzZmNjMTYifQ=="/>
  <p:tag name="KSO_WPP_MARK_KEY" val="e2c3cf2e-3d86-481a-85ae-18820ead721f"/>
</p:tagLst>
</file>

<file path=ppt/theme/theme1.xml><?xml version="1.0" encoding="utf-8"?>
<a:theme xmlns:a="http://schemas.openxmlformats.org/drawingml/2006/main" name="1_sample">
  <a:themeElements>
    <a:clrScheme name="1_sample 1">
      <a:dk1>
        <a:srgbClr val="000000"/>
      </a:dk1>
      <a:lt1>
        <a:srgbClr val="FFFFFF"/>
      </a:lt1>
      <a:dk2>
        <a:srgbClr val="006666"/>
      </a:dk2>
      <a:lt2>
        <a:srgbClr val="808080"/>
      </a:lt2>
      <a:accent1>
        <a:srgbClr val="48B063"/>
      </a:accent1>
      <a:accent2>
        <a:srgbClr val="CCCC00"/>
      </a:accent2>
      <a:accent3>
        <a:srgbClr val="FFFFFF"/>
      </a:accent3>
      <a:accent4>
        <a:srgbClr val="000000"/>
      </a:accent4>
      <a:accent5>
        <a:srgbClr val="B1D4B7"/>
      </a:accent5>
      <a:accent6>
        <a:srgbClr val="B9B900"/>
      </a:accent6>
      <a:hlink>
        <a:srgbClr val="DB8647"/>
      </a:hlink>
      <a:folHlink>
        <a:srgbClr val="90B7CA"/>
      </a:folHlink>
    </a:clrScheme>
    <a:fontScheme name="1_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1_sample 1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48B06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B1D4B7"/>
        </a:accent5>
        <a:accent6>
          <a:srgbClr val="B9B900"/>
        </a:accent6>
        <a:hlink>
          <a:srgbClr val="DB8647"/>
        </a:hlink>
        <a:folHlink>
          <a:srgbClr val="90B7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ample 2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3587E1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AEC3EE"/>
        </a:accent5>
        <a:accent6>
          <a:srgbClr val="8AB9E7"/>
        </a:accent6>
        <a:hlink>
          <a:srgbClr val="6666FF"/>
        </a:hlink>
        <a:folHlink>
          <a:srgbClr val="C68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ample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6657B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B8B4DC"/>
        </a:accent5>
        <a:accent6>
          <a:srgbClr val="8AB9E7"/>
        </a:accent6>
        <a:hlink>
          <a:srgbClr val="6666FF"/>
        </a:hlink>
        <a:folHlink>
          <a:srgbClr val="C68D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1-1 线性空间</Template>
  <TotalTime>0</TotalTime>
  <Words>830</Words>
  <Application>WPS 演示</Application>
  <PresentationFormat>全屏显示(4:3)</PresentationFormat>
  <Paragraphs>90</Paragraphs>
  <Slides>69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59</vt:i4>
      </vt:variant>
      <vt:variant>
        <vt:lpstr>幻灯片标题</vt:lpstr>
      </vt:variant>
      <vt:variant>
        <vt:i4>69</vt:i4>
      </vt:variant>
    </vt:vector>
  </HeadingPairs>
  <TitlesOfParts>
    <vt:vector size="144" baseType="lpstr">
      <vt:lpstr>Arial</vt:lpstr>
      <vt:lpstr>宋体</vt:lpstr>
      <vt:lpstr>Wingdings</vt:lpstr>
      <vt:lpstr>Times New Roman</vt:lpstr>
      <vt:lpstr>楷体_GB2312</vt:lpstr>
      <vt:lpstr>新宋体</vt:lpstr>
      <vt:lpstr>Verdana</vt:lpstr>
      <vt:lpstr>华文行楷</vt:lpstr>
      <vt:lpstr>微软雅黑</vt:lpstr>
      <vt:lpstr>华文新魏</vt:lpstr>
      <vt:lpstr>黑体</vt:lpstr>
      <vt:lpstr>Wingdings</vt:lpstr>
      <vt:lpstr>Arial Unicode MS</vt:lpstr>
      <vt:lpstr>Calibri</vt:lpstr>
      <vt:lpstr>华文行楷</vt:lpstr>
      <vt:lpstr>1_sample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ThemeGallery.com</dc:creator>
  <cp:lastModifiedBy>邱威</cp:lastModifiedBy>
  <cp:revision>82</cp:revision>
  <dcterms:created xsi:type="dcterms:W3CDTF">2004-08-26T06:30:00Z</dcterms:created>
  <dcterms:modified xsi:type="dcterms:W3CDTF">2023-08-27T06:22:42Z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5504C2F6E9664A7F99DACABA99125201_13</vt:lpwstr>
  </property>
  <property fmtid="{D5CDD505-2E9C-101B-9397-08002B2CF9AE}" pid="3" name="KSOProductBuildVer">
    <vt:lpwstr>2052-11.1.0.14309</vt:lpwstr>
  </property>
</Properties>
</file>