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emf" ContentType="image/x-emf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82" r:id="rId4"/>
    <p:sldId id="387" r:id="rId5"/>
    <p:sldId id="460" r:id="rId6"/>
    <p:sldId id="462" r:id="rId7"/>
    <p:sldId id="463" r:id="rId8"/>
    <p:sldId id="464" r:id="rId9"/>
    <p:sldId id="465" r:id="rId10"/>
    <p:sldId id="467" r:id="rId11"/>
    <p:sldId id="468" r:id="rId12"/>
    <p:sldId id="469" r:id="rId13"/>
    <p:sldId id="470" r:id="rId14"/>
    <p:sldId id="471" r:id="rId15"/>
    <p:sldId id="461" r:id="rId16"/>
    <p:sldId id="475" r:id="rId17"/>
    <p:sldId id="476" r:id="rId18"/>
    <p:sldId id="477" r:id="rId19"/>
    <p:sldId id="478" r:id="rId20"/>
    <p:sldId id="479" r:id="rId21"/>
    <p:sldId id="481" r:id="rId22"/>
    <p:sldId id="483" r:id="rId23"/>
    <p:sldId id="484" r:id="rId24"/>
    <p:sldId id="459" r:id="rId25"/>
    <p:sldId id="482" r:id="rId26"/>
    <p:sldId id="485" r:id="rId27"/>
    <p:sldId id="486" r:id="rId28"/>
    <p:sldId id="487" r:id="rId29"/>
    <p:sldId id="490" r:id="rId30"/>
    <p:sldId id="491" r:id="rId31"/>
    <p:sldId id="492" r:id="rId32"/>
    <p:sldId id="493" r:id="rId33"/>
    <p:sldId id="494" r:id="rId34"/>
    <p:sldId id="285" r:id="rId35"/>
  </p:sldIdLst>
  <p:sldSz cx="9144000" cy="6858000" type="screen4x3"/>
  <p:notesSz cx="6858000" cy="9144000"/>
  <p:custDataLst>
    <p:tags r:id="rId39"/>
  </p:custDataLst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9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33CC"/>
    <a:srgbClr val="D5EAFF"/>
    <a:srgbClr val="F9EADF"/>
    <a:srgbClr val="FFDFAF"/>
    <a:srgbClr val="F8E8DC"/>
    <a:srgbClr val="FF00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623"/>
    <p:restoredTop sz="94660"/>
  </p:normalViewPr>
  <p:slideViewPr>
    <p:cSldViewPr showGuides="1">
      <p:cViewPr varScale="1">
        <p:scale>
          <a:sx n="68" d="100"/>
          <a:sy n="68" d="100"/>
        </p:scale>
        <p:origin x="1128" y="24"/>
      </p:cViewPr>
      <p:guideLst>
        <p:guide orient="horz" pos="2160"/>
        <p:guide pos="289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9" Type="http://schemas.openxmlformats.org/officeDocument/2006/relationships/tags" Target="tags/tag17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gradFill rotWithShape="0">
          <a:gsLst>
            <a:gs pos="0">
              <a:srgbClr val="93C9FF"/>
            </a:gs>
            <a:gs pos="50000">
              <a:schemeClr val="bg1"/>
            </a:gs>
            <a:gs pos="100000">
              <a:srgbClr val="93C9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/>
          <p:nvPr/>
        </p:nvSpPr>
        <p:spPr>
          <a:xfrm>
            <a:off x="0" y="0"/>
            <a:ext cx="9147175" cy="6869113"/>
          </a:xfrm>
          <a:prstGeom prst="rect">
            <a:avLst/>
          </a:prstGeom>
          <a:solidFill>
            <a:srgbClr val="1188FF"/>
          </a:solidFill>
          <a:ln w="9525">
            <a:noFill/>
          </a:ln>
        </p:spPr>
        <p:txBody>
          <a:bodyPr wrap="none" anchor="ctr" anchorCtr="0"/>
          <a:p>
            <a:pPr lvl="0" eaLnBrk="1" hangingPunct="1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2051" name="Group 3"/>
          <p:cNvGrpSpPr/>
          <p:nvPr/>
        </p:nvGrpSpPr>
        <p:grpSpPr>
          <a:xfrm>
            <a:off x="1143000" y="2133600"/>
            <a:ext cx="1000125" cy="4724400"/>
            <a:chOff x="768" y="1104"/>
            <a:chExt cx="624" cy="3216"/>
          </a:xfrm>
        </p:grpSpPr>
        <p:sp>
          <p:nvSpPr>
            <p:cNvPr id="2068" name="Oval 4"/>
            <p:cNvSpPr/>
            <p:nvPr userDrawn="1"/>
          </p:nvSpPr>
          <p:spPr>
            <a:xfrm>
              <a:off x="768" y="1104"/>
              <a:ext cx="624" cy="624"/>
            </a:xfrm>
            <a:prstGeom prst="ellipse">
              <a:avLst/>
            </a:prstGeom>
            <a:solidFill>
              <a:schemeClr val="hlink"/>
            </a:solidFill>
            <a:ln w="9525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accent1"/>
              </a:outerShdw>
            </a:effectLst>
          </p:spPr>
          <p:txBody>
            <a:bodyPr wrap="none" anchor="ctr" anchorCtr="0"/>
            <a:p>
              <a:pPr lvl="0" eaLnBrk="1" hangingPunct="1">
                <a:buNone/>
              </a:pP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2069" name="Rectangle 5"/>
            <p:cNvSpPr/>
            <p:nvPr userDrawn="1"/>
          </p:nvSpPr>
          <p:spPr>
            <a:xfrm>
              <a:off x="768" y="1440"/>
              <a:ext cx="576" cy="2880"/>
            </a:xfrm>
            <a:prstGeom prst="rect">
              <a:avLst/>
            </a:prstGeom>
            <a:solidFill>
              <a:schemeClr val="hlink"/>
            </a:solidFill>
            <a:ln w="9525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accent1"/>
              </a:outerShdw>
            </a:effectLst>
          </p:spPr>
          <p:txBody>
            <a:bodyPr wrap="none" anchor="ctr" anchorCtr="0"/>
            <a:p>
              <a:pPr lvl="0" eaLnBrk="1" hangingPunct="1">
                <a:buNone/>
              </a:pPr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2052" name="Rectangle 6"/>
          <p:cNvSpPr/>
          <p:nvPr/>
        </p:nvSpPr>
        <p:spPr>
          <a:xfrm>
            <a:off x="1566863" y="2133600"/>
            <a:ext cx="7577137" cy="4724400"/>
          </a:xfrm>
          <a:prstGeom prst="rect">
            <a:avLst/>
          </a:prstGeom>
          <a:solidFill>
            <a:schemeClr val="hlink"/>
          </a:solidFill>
          <a:ln w="9525" cap="flat" cmpd="sng">
            <a:solidFill>
              <a:schemeClr val="hlink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chemeClr val="accent1"/>
            </a:outerShdw>
          </a:effectLst>
        </p:spPr>
        <p:txBody>
          <a:bodyPr wrap="none" anchor="ctr" anchorCtr="0"/>
          <a:p>
            <a:pPr lvl="0" eaLnBrk="1" hangingPunct="1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053" name="Rectangle 7" descr="宽上对角线"/>
          <p:cNvSpPr/>
          <p:nvPr/>
        </p:nvSpPr>
        <p:spPr>
          <a:xfrm>
            <a:off x="0" y="0"/>
            <a:ext cx="5580063" cy="115888"/>
          </a:xfrm>
          <a:prstGeom prst="rect">
            <a:avLst/>
          </a:prstGeom>
          <a:pattFill prst="wdUpDiag">
            <a:fgClr>
              <a:srgbClr val="0066CC"/>
            </a:fgClr>
            <a:bgClr>
              <a:srgbClr val="93C9FF"/>
            </a:bgClr>
          </a:pattFill>
          <a:ln w="9525">
            <a:noFill/>
          </a:ln>
        </p:spPr>
        <p:txBody>
          <a:bodyPr wrap="none" anchor="ctr" anchorCtr="0"/>
          <a:p>
            <a:pPr lvl="0" eaLnBrk="1" hangingPunct="1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2054" name="Picture 8" descr="角标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77000" y="0"/>
            <a:ext cx="2667000" cy="9858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5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5943600"/>
            <a:ext cx="1371600" cy="738188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2056" name="AutoShape 10"/>
          <p:cNvSpPr/>
          <p:nvPr/>
        </p:nvSpPr>
        <p:spPr>
          <a:xfrm>
            <a:off x="609600" y="1295400"/>
            <a:ext cx="7239000" cy="1828800"/>
          </a:xfrm>
          <a:prstGeom prst="flowChartAlternateProcess">
            <a:avLst/>
          </a:prstGeom>
          <a:solidFill>
            <a:srgbClr val="003399"/>
          </a:solidFill>
          <a:ln w="9525">
            <a:noFill/>
          </a:ln>
          <a:effectLst>
            <a:outerShdw dist="107763" dir="2699999" algn="ctr" rotWithShape="0">
              <a:srgbClr val="3B9DFF">
                <a:alpha val="50000"/>
              </a:srgbClr>
            </a:outerShdw>
          </a:effectLst>
        </p:spPr>
        <p:txBody>
          <a:bodyPr wrap="none" anchor="ctr" anchorCtr="0"/>
          <a:p>
            <a:pPr lvl="0" algn="ctr" eaLnBrk="1" hangingPunct="1">
              <a:buNone/>
            </a:pPr>
            <a:endParaRPr lang="zh-CN" altLang="en-US" sz="3200" b="0" dirty="0">
              <a:solidFill>
                <a:schemeClr val="bg1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057" name="Rectangle 11"/>
          <p:cNvSpPr/>
          <p:nvPr/>
        </p:nvSpPr>
        <p:spPr>
          <a:xfrm>
            <a:off x="1905000" y="1524000"/>
            <a:ext cx="5381625" cy="11890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r" eaLnBrk="1" hangingPunct="1">
              <a:buNone/>
            </a:pPr>
            <a:r>
              <a:rPr lang="zh-CN" altLang="en-US" sz="7200" b="0" dirty="0">
                <a:solidFill>
                  <a:schemeClr val="bg1"/>
                </a:solidFill>
                <a:latin typeface="Verdana" panose="020B0604030504040204" pitchFamily="34" charset="0"/>
                <a:ea typeface="华文行楷" pitchFamily="2" charset="-122"/>
              </a:rPr>
              <a:t>矩阵论教程</a:t>
            </a:r>
            <a:r>
              <a:rPr lang="en-US" altLang="zh-CN" sz="7200" b="0" dirty="0">
                <a:solidFill>
                  <a:schemeClr val="bg1"/>
                </a:solidFill>
                <a:latin typeface="Verdana" panose="020B0604030504040204" pitchFamily="34" charset="0"/>
                <a:ea typeface="华文行楷" pitchFamily="2" charset="-122"/>
              </a:rPr>
              <a:t>A</a:t>
            </a:r>
            <a:endParaRPr lang="en-US" altLang="zh-CN" sz="6600" dirty="0">
              <a:solidFill>
                <a:schemeClr val="bg1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pic>
        <p:nvPicPr>
          <p:cNvPr id="2058" name="Picture 12" descr="图片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81000"/>
            <a:ext cx="1279525" cy="24384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059" name="Group 13"/>
          <p:cNvGrpSpPr/>
          <p:nvPr userDrawn="1"/>
        </p:nvGrpSpPr>
        <p:grpSpPr>
          <a:xfrm>
            <a:off x="1143000" y="2133600"/>
            <a:ext cx="1000125" cy="4724400"/>
            <a:chOff x="768" y="1104"/>
            <a:chExt cx="624" cy="3216"/>
          </a:xfrm>
        </p:grpSpPr>
        <p:sp>
          <p:nvSpPr>
            <p:cNvPr id="2066" name="Oval 14"/>
            <p:cNvSpPr/>
            <p:nvPr userDrawn="1"/>
          </p:nvSpPr>
          <p:spPr>
            <a:xfrm>
              <a:off x="768" y="1104"/>
              <a:ext cx="624" cy="624"/>
            </a:xfrm>
            <a:prstGeom prst="ellipse">
              <a:avLst/>
            </a:prstGeom>
            <a:solidFill>
              <a:schemeClr val="hlink"/>
            </a:solidFill>
            <a:ln w="9525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accent1"/>
              </a:outerShdw>
            </a:effectLst>
          </p:spPr>
          <p:txBody>
            <a:bodyPr wrap="none" anchor="ctr" anchorCtr="0"/>
            <a:p>
              <a:pPr lvl="0" eaLnBrk="1" hangingPunct="1">
                <a:buNone/>
              </a:pP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2067" name="Rectangle 15"/>
            <p:cNvSpPr/>
            <p:nvPr userDrawn="1"/>
          </p:nvSpPr>
          <p:spPr>
            <a:xfrm>
              <a:off x="768" y="1440"/>
              <a:ext cx="576" cy="2880"/>
            </a:xfrm>
            <a:prstGeom prst="rect">
              <a:avLst/>
            </a:prstGeom>
            <a:solidFill>
              <a:schemeClr val="hlink"/>
            </a:solidFill>
            <a:ln w="9525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5921" dir="2699999" algn="ctr" rotWithShape="0">
                <a:schemeClr val="accent1"/>
              </a:outerShdw>
            </a:effectLst>
          </p:spPr>
          <p:txBody>
            <a:bodyPr wrap="none" anchor="ctr" anchorCtr="0"/>
            <a:p>
              <a:pPr lvl="0" eaLnBrk="1" hangingPunct="1">
                <a:buNone/>
              </a:pPr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2060" name="Rectangle 16" descr="宽上对角线"/>
          <p:cNvSpPr/>
          <p:nvPr userDrawn="1"/>
        </p:nvSpPr>
        <p:spPr>
          <a:xfrm>
            <a:off x="0" y="0"/>
            <a:ext cx="5580063" cy="115888"/>
          </a:xfrm>
          <a:prstGeom prst="rect">
            <a:avLst/>
          </a:prstGeom>
          <a:pattFill prst="wdUpDiag">
            <a:fgClr>
              <a:srgbClr val="0066CC"/>
            </a:fgClr>
            <a:bgClr>
              <a:srgbClr val="93C9FF"/>
            </a:bgClr>
          </a:pattFill>
          <a:ln w="9525">
            <a:noFill/>
          </a:ln>
        </p:spPr>
        <p:txBody>
          <a:bodyPr wrap="none" anchor="ctr" anchorCtr="0"/>
          <a:p>
            <a:pPr lvl="0" eaLnBrk="1" hangingPunct="1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2061" name="Picture 17" descr="角标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77000" y="0"/>
            <a:ext cx="2667000" cy="9858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2" name="Picture 1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4800" y="5943600"/>
            <a:ext cx="1371600" cy="738188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2063" name="AutoShape 19"/>
          <p:cNvSpPr/>
          <p:nvPr userDrawn="1"/>
        </p:nvSpPr>
        <p:spPr>
          <a:xfrm>
            <a:off x="609600" y="1295400"/>
            <a:ext cx="7239000" cy="1828800"/>
          </a:xfrm>
          <a:prstGeom prst="flowChartAlternateProcess">
            <a:avLst/>
          </a:prstGeom>
          <a:solidFill>
            <a:srgbClr val="003399"/>
          </a:solidFill>
          <a:ln w="9525">
            <a:noFill/>
          </a:ln>
          <a:effectLst>
            <a:outerShdw dist="107763" dir="2699999" algn="ctr" rotWithShape="0">
              <a:srgbClr val="3B9DFF">
                <a:alpha val="50000"/>
              </a:srgbClr>
            </a:outerShdw>
          </a:effectLst>
        </p:spPr>
        <p:txBody>
          <a:bodyPr wrap="none" anchor="ctr" anchorCtr="0"/>
          <a:p>
            <a:pPr lvl="0" algn="ctr" eaLnBrk="1" hangingPunct="1">
              <a:buNone/>
            </a:pPr>
            <a:endParaRPr lang="zh-CN" altLang="en-US" sz="3200" b="0" dirty="0">
              <a:solidFill>
                <a:schemeClr val="bg1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064" name="Rectangle 20"/>
          <p:cNvSpPr/>
          <p:nvPr userDrawn="1"/>
        </p:nvSpPr>
        <p:spPr>
          <a:xfrm>
            <a:off x="2530475" y="1554163"/>
            <a:ext cx="4756150" cy="11890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r" eaLnBrk="1" hangingPunct="1">
              <a:buNone/>
            </a:pPr>
            <a:r>
              <a:rPr lang="zh-CN" altLang="en-US" sz="7200" b="0" dirty="0">
                <a:solidFill>
                  <a:schemeClr val="bg1"/>
                </a:solidFill>
                <a:latin typeface="Verdana" panose="020B0604030504040204" pitchFamily="34" charset="0"/>
                <a:ea typeface="华文行楷" pitchFamily="2" charset="-122"/>
              </a:rPr>
              <a:t>矩阵论讲义</a:t>
            </a:r>
            <a:endParaRPr lang="en-US" altLang="zh-CN" sz="6600" dirty="0">
              <a:solidFill>
                <a:schemeClr val="bg1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pic>
        <p:nvPicPr>
          <p:cNvPr id="2065" name="Picture 21" descr="图片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09600" y="381000"/>
            <a:ext cx="1279525" cy="2438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5.jpeg"/><Relationship Id="rId12" Type="http://schemas.openxmlformats.org/officeDocument/2006/relationships/image" Target="../media/image4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rotWithShape="0">
          <a:gsLst>
            <a:gs pos="0">
              <a:srgbClr val="93C9FF"/>
            </a:gs>
            <a:gs pos="50000">
              <a:schemeClr val="bg1"/>
            </a:gs>
            <a:gs pos="100000">
              <a:srgbClr val="93C9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26" name="Line 2"/>
          <p:cNvSpPr/>
          <p:nvPr/>
        </p:nvSpPr>
        <p:spPr>
          <a:xfrm flipH="1">
            <a:off x="304800" y="1066800"/>
            <a:ext cx="0" cy="5791200"/>
          </a:xfrm>
          <a:prstGeom prst="line">
            <a:avLst/>
          </a:prstGeom>
          <a:ln w="28575" cap="flat" cmpd="sng">
            <a:solidFill>
              <a:srgbClr val="FF9900"/>
            </a:solidFill>
            <a:prstDash val="solid"/>
            <a:headEnd type="none" w="med" len="med"/>
            <a:tailEnd type="none" w="med" len="med"/>
          </a:ln>
        </p:spPr>
      </p:sp>
      <p:pic>
        <p:nvPicPr>
          <p:cNvPr id="1027" name="Picture 3" descr="pencil"/>
          <p:cNvPicPr>
            <a:picLocks noChangeAspect="1"/>
          </p:cNvPicPr>
          <p:nvPr/>
        </p:nvPicPr>
        <p:blipFill>
          <a:blip r:embed="rId12"/>
          <a:srcRect b="6082"/>
          <a:stretch>
            <a:fillRect/>
          </a:stretch>
        </p:blipFill>
        <p:spPr>
          <a:xfrm>
            <a:off x="152400" y="5988050"/>
            <a:ext cx="1524000" cy="1022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8" name="Rectangle 4" descr="宽上对角线"/>
          <p:cNvSpPr/>
          <p:nvPr/>
        </p:nvSpPr>
        <p:spPr>
          <a:xfrm>
            <a:off x="0" y="0"/>
            <a:ext cx="5580063" cy="115888"/>
          </a:xfrm>
          <a:prstGeom prst="rect">
            <a:avLst/>
          </a:prstGeom>
          <a:pattFill prst="wdUpDiag">
            <a:fgClr>
              <a:srgbClr val="1188FF"/>
            </a:fgClr>
            <a:bgClr>
              <a:srgbClr val="8FC7FF"/>
            </a:bgClr>
          </a:pattFill>
          <a:ln w="9525">
            <a:noFill/>
          </a:ln>
        </p:spPr>
        <p:txBody>
          <a:bodyPr wrap="none" anchor="ctr" anchorCtr="0"/>
          <a:p>
            <a:pPr lvl="0" eaLnBrk="1" hangingPunct="1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029" name="Line 5"/>
          <p:cNvSpPr/>
          <p:nvPr/>
        </p:nvSpPr>
        <p:spPr>
          <a:xfrm flipH="1">
            <a:off x="228600" y="533400"/>
            <a:ext cx="0" cy="5791200"/>
          </a:xfrm>
          <a:prstGeom prst="line">
            <a:avLst/>
          </a:prstGeom>
          <a:ln w="28575" cap="flat" cmpd="sng">
            <a:solidFill>
              <a:srgbClr val="1188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30" name="Rectangle 6" descr="宽上对角线"/>
          <p:cNvSpPr/>
          <p:nvPr/>
        </p:nvSpPr>
        <p:spPr>
          <a:xfrm>
            <a:off x="3492500" y="6742113"/>
            <a:ext cx="5651500" cy="115887"/>
          </a:xfrm>
          <a:prstGeom prst="rect">
            <a:avLst/>
          </a:prstGeom>
          <a:pattFill prst="wdUpDiag">
            <a:fgClr>
              <a:srgbClr val="3B9DFF"/>
            </a:fgClr>
            <a:bgClr>
              <a:srgbClr val="C5E2FF"/>
            </a:bgClr>
          </a:pattFill>
          <a:ln w="9525">
            <a:noFill/>
          </a:ln>
        </p:spPr>
        <p:txBody>
          <a:bodyPr wrap="none" anchor="ctr" anchorCtr="0"/>
          <a:p>
            <a:pPr lvl="0" eaLnBrk="1" hangingPunct="1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1031" name="Picture 7" descr="角标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10400" y="0"/>
            <a:ext cx="2133600" cy="7889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2" name="Line 8"/>
          <p:cNvSpPr/>
          <p:nvPr userDrawn="1"/>
        </p:nvSpPr>
        <p:spPr>
          <a:xfrm flipH="1">
            <a:off x="304800" y="1066800"/>
            <a:ext cx="0" cy="5791200"/>
          </a:xfrm>
          <a:prstGeom prst="line">
            <a:avLst/>
          </a:prstGeom>
          <a:ln w="28575" cap="flat" cmpd="sng">
            <a:solidFill>
              <a:srgbClr val="FF9900"/>
            </a:solidFill>
            <a:prstDash val="solid"/>
            <a:headEnd type="none" w="med" len="med"/>
            <a:tailEnd type="none" w="med" len="med"/>
          </a:ln>
        </p:spPr>
      </p:sp>
      <p:pic>
        <p:nvPicPr>
          <p:cNvPr id="1033" name="Picture 9" descr="pencil"/>
          <p:cNvPicPr>
            <a:picLocks noChangeAspect="1"/>
          </p:cNvPicPr>
          <p:nvPr userDrawn="1"/>
        </p:nvPicPr>
        <p:blipFill>
          <a:blip r:embed="rId12"/>
          <a:srcRect b="6082"/>
          <a:stretch>
            <a:fillRect/>
          </a:stretch>
        </p:blipFill>
        <p:spPr>
          <a:xfrm>
            <a:off x="152400" y="5988050"/>
            <a:ext cx="1524000" cy="1022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4" name="Rectangle 10" descr="宽上对角线"/>
          <p:cNvSpPr/>
          <p:nvPr userDrawn="1"/>
        </p:nvSpPr>
        <p:spPr>
          <a:xfrm>
            <a:off x="0" y="0"/>
            <a:ext cx="5580063" cy="115888"/>
          </a:xfrm>
          <a:prstGeom prst="rect">
            <a:avLst/>
          </a:prstGeom>
          <a:pattFill prst="wdUpDiag">
            <a:fgClr>
              <a:srgbClr val="1188FF"/>
            </a:fgClr>
            <a:bgClr>
              <a:srgbClr val="8FC7FF"/>
            </a:bgClr>
          </a:pattFill>
          <a:ln w="9525">
            <a:noFill/>
          </a:ln>
        </p:spPr>
        <p:txBody>
          <a:bodyPr wrap="none" anchor="ctr" anchorCtr="0"/>
          <a:p>
            <a:pPr lvl="0" eaLnBrk="1" hangingPunct="1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035" name="Line 11"/>
          <p:cNvSpPr/>
          <p:nvPr userDrawn="1"/>
        </p:nvSpPr>
        <p:spPr>
          <a:xfrm flipH="1">
            <a:off x="228600" y="533400"/>
            <a:ext cx="0" cy="5791200"/>
          </a:xfrm>
          <a:prstGeom prst="line">
            <a:avLst/>
          </a:prstGeom>
          <a:ln w="28575" cap="flat" cmpd="sng">
            <a:solidFill>
              <a:srgbClr val="1188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36" name="Rectangle 12" descr="宽上对角线"/>
          <p:cNvSpPr/>
          <p:nvPr userDrawn="1"/>
        </p:nvSpPr>
        <p:spPr>
          <a:xfrm>
            <a:off x="3492500" y="6742113"/>
            <a:ext cx="5651500" cy="115887"/>
          </a:xfrm>
          <a:prstGeom prst="rect">
            <a:avLst/>
          </a:prstGeom>
          <a:pattFill prst="wdUpDiag">
            <a:fgClr>
              <a:srgbClr val="3B9DFF"/>
            </a:fgClr>
            <a:bgClr>
              <a:srgbClr val="C5E2FF"/>
            </a:bgClr>
          </a:pattFill>
          <a:ln w="9525">
            <a:noFill/>
          </a:ln>
        </p:spPr>
        <p:txBody>
          <a:bodyPr wrap="none" anchor="ctr" anchorCtr="0"/>
          <a:p>
            <a:pPr lvl="0" eaLnBrk="1" hangingPunct="1"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1037" name="Picture 13" descr="角标"/>
          <p:cNvPicPr>
            <a:picLocks noChangeAspect="1"/>
          </p:cNvPicPr>
          <p:nvPr userDrawn="1"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10400" y="0"/>
            <a:ext cx="2133600" cy="788988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emf"/><Relationship Id="rId3" Type="http://schemas.openxmlformats.org/officeDocument/2006/relationships/oleObject" Target="../embeddings/oleObject1.bin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emf"/><Relationship Id="rId1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emf"/><Relationship Id="rId1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emf"/><Relationship Id="rId1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emf"/><Relationship Id="rId1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emf"/><Relationship Id="rId1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emf"/><Relationship Id="rId1" Type="http://schemas.openxmlformats.org/officeDocument/2006/relationships/oleObject" Target="../embeddings/oleObject7.bin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emf"/><Relationship Id="rId1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emf"/><Relationship Id="rId1" Type="http://schemas.openxmlformats.org/officeDocument/2006/relationships/oleObject" Target="../embeddings/oleObject9.bin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0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emf"/><Relationship Id="rId1" Type="http://schemas.openxmlformats.org/officeDocument/2006/relationships/oleObject" Target="../embeddings/oleObject10.bin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emf"/><Relationship Id="rId1" Type="http://schemas.openxmlformats.org/officeDocument/2006/relationships/oleObject" Target="../embeddings/oleObject11.bin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2.v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2.bin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3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emf"/><Relationship Id="rId1" Type="http://schemas.openxmlformats.org/officeDocument/2006/relationships/oleObject" Target="../embeddings/oleObject13.bin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4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emf"/><Relationship Id="rId1" Type="http://schemas.openxmlformats.org/officeDocument/2006/relationships/oleObject" Target="../embeddings/oleObject14.bin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5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emf"/><Relationship Id="rId1" Type="http://schemas.openxmlformats.org/officeDocument/2006/relationships/oleObject" Target="../embeddings/oleObject15.bin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6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emf"/><Relationship Id="rId1" Type="http://schemas.openxmlformats.org/officeDocument/2006/relationships/oleObject" Target="../embeddings/oleObject16.bin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7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emf"/><Relationship Id="rId1" Type="http://schemas.openxmlformats.org/officeDocument/2006/relationships/oleObject" Target="../embeddings/oleObject17.bin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8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emf"/><Relationship Id="rId1" Type="http://schemas.openxmlformats.org/officeDocument/2006/relationships/oleObject" Target="../embeddings/oleObject18.bin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9.v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26.emf"/><Relationship Id="rId6" Type="http://schemas.openxmlformats.org/officeDocument/2006/relationships/oleObject" Target="../embeddings/oleObject21.bin"/><Relationship Id="rId5" Type="http://schemas.openxmlformats.org/officeDocument/2006/relationships/tags" Target="../tags/tag13.xml"/><Relationship Id="rId4" Type="http://schemas.openxmlformats.org/officeDocument/2006/relationships/image" Target="../media/image25.emf"/><Relationship Id="rId3" Type="http://schemas.openxmlformats.org/officeDocument/2006/relationships/oleObject" Target="../embeddings/oleObject20.bin"/><Relationship Id="rId2" Type="http://schemas.openxmlformats.org/officeDocument/2006/relationships/image" Target="../media/image24.emf"/><Relationship Id="rId1" Type="http://schemas.openxmlformats.org/officeDocument/2006/relationships/oleObject" Target="../embeddings/oleObject19.bin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0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7.emf"/><Relationship Id="rId1" Type="http://schemas.openxmlformats.org/officeDocument/2006/relationships/oleObject" Target="../embeddings/oleObject22.bin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21.v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8.emf"/><Relationship Id="rId4" Type="http://schemas.openxmlformats.org/officeDocument/2006/relationships/oleObject" Target="../embeddings/oleObject23.bin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9.emf"/><Relationship Id="rId1" Type="http://schemas.openxmlformats.org/officeDocument/2006/relationships/oleObject" Target="../embeddings/oleObject24.bin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3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0.emf"/><Relationship Id="rId1" Type="http://schemas.openxmlformats.org/officeDocument/2006/relationships/oleObject" Target="../embeddings/oleObject25.bin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4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1.emf"/><Relationship Id="rId1" Type="http://schemas.openxmlformats.org/officeDocument/2006/relationships/oleObject" Target="../embeddings/oleObject26.bin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5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2.emf"/><Relationship Id="rId1" Type="http://schemas.openxmlformats.org/officeDocument/2006/relationships/oleObject" Target="../embeddings/oleObject27.bin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6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3.emf"/><Relationship Id="rId1" Type="http://schemas.openxmlformats.org/officeDocument/2006/relationships/oleObject" Target="../embeddings/oleObject28.bin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7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4.emf"/><Relationship Id="rId1" Type="http://schemas.openxmlformats.org/officeDocument/2006/relationships/oleObject" Target="../embeddings/oleObject29.bin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8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5.emf"/><Relationship Id="rId1" Type="http://schemas.openxmlformats.org/officeDocument/2006/relationships/oleObject" Target="../embeddings/oleObject30.bin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9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6.emf"/><Relationship Id="rId1" Type="http://schemas.openxmlformats.org/officeDocument/2006/relationships/oleObject" Target="../embeddings/oleObject31.bin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0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7.emf"/><Relationship Id="rId1" Type="http://schemas.openxmlformats.org/officeDocument/2006/relationships/oleObject" Target="../embeddings/oleObject32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6" name="Rectangle 8"/>
          <p:cNvSpPr/>
          <p:nvPr/>
        </p:nvSpPr>
        <p:spPr>
          <a:xfrm>
            <a:off x="0" y="2362200"/>
            <a:ext cx="4572000" cy="1371600"/>
          </a:xfrm>
          <a:prstGeom prst="rect">
            <a:avLst/>
          </a:prstGeom>
          <a:noFill/>
          <a:ln w="9525">
            <a:noFill/>
          </a:ln>
          <a:effectLst>
            <a:outerShdw dist="52363" dir="842174" algn="ctr" rotWithShape="0">
              <a:srgbClr val="E0965E">
                <a:alpha val="50000"/>
              </a:srgbClr>
            </a:outerShdw>
          </a:effectLst>
        </p:spPr>
        <p:txBody>
          <a:bodyPr lIns="92075" tIns="46038" rIns="92075" bIns="46038"/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</a:pPr>
            <a:endParaRPr lang="en-US" altLang="zh-CN" b="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5" name="Rectangle 9"/>
          <p:cNvSpPr/>
          <p:nvPr/>
        </p:nvSpPr>
        <p:spPr>
          <a:xfrm>
            <a:off x="2057400" y="4724400"/>
            <a:ext cx="6248400" cy="1260475"/>
          </a:xfrm>
          <a:prstGeom prst="rect">
            <a:avLst/>
          </a:prstGeom>
          <a:noFill/>
          <a:ln w="9525">
            <a:noFill/>
          </a:ln>
          <a:effectLst>
            <a:outerShdw dist="35921" dir="2699999" algn="ctr" rotWithShape="0">
              <a:srgbClr val="0000FF"/>
            </a:outerShdw>
          </a:effectLst>
        </p:spPr>
        <p:txBody>
          <a:bodyPr>
            <a:spAutoFit/>
          </a:bodyPr>
          <a:p>
            <a:pPr eaLnBrk="1" hangingPunct="1">
              <a:lnSpc>
                <a:spcPct val="120000"/>
              </a:lnSpc>
              <a:buNone/>
            </a:pPr>
            <a:r>
              <a:rPr lang="zh-CN" altLang="en-US" sz="3200" dirty="0">
                <a:latin typeface="Arial" panose="020B0604020202020204" pitchFamily="34" charset="0"/>
                <a:ea typeface="华文新魏" pitchFamily="2" charset="-122"/>
              </a:rPr>
              <a:t>           </a:t>
            </a: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华文新魏" pitchFamily="2" charset="-122"/>
              </a:rPr>
              <a:t>哈尔滨工程大学</a:t>
            </a:r>
            <a:r>
              <a:rPr lang="zh-CN" alt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华文新魏" pitchFamily="2" charset="-122"/>
              </a:rPr>
              <a:t>理学院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ea typeface="华文新魏" pitchFamily="2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华文新魏" pitchFamily="2" charset="-122"/>
              </a:rPr>
              <a:t>                              矩阵论教学团队                  </a:t>
            </a:r>
            <a:endParaRPr lang="en-US" altLang="zh-CN" sz="3200" dirty="0">
              <a:solidFill>
                <a:schemeClr val="bg1"/>
              </a:solidFill>
              <a:latin typeface="Times New Roman" panose="02020603050405020304" pitchFamily="18" charset="0"/>
              <a:ea typeface="华文新魏" pitchFamily="2" charset="-122"/>
            </a:endParaRPr>
          </a:p>
        </p:txBody>
      </p:sp>
      <p:sp>
        <p:nvSpPr>
          <p:cNvPr id="3076" name="Rectangle 17"/>
          <p:cNvSpPr/>
          <p:nvPr/>
        </p:nvSpPr>
        <p:spPr>
          <a:xfrm>
            <a:off x="3657600" y="6461125"/>
            <a:ext cx="61722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en-US" altLang="ko-KR" sz="2000" i="1" dirty="0">
                <a:solidFill>
                  <a:srgbClr val="FFFF66"/>
                </a:solidFill>
                <a:latin typeface="Times New Roman" panose="02020603050405020304" pitchFamily="18" charset="0"/>
              </a:rPr>
              <a:t>Department of Mathematics, College of Sciences</a:t>
            </a:r>
            <a:endParaRPr lang="en-US" altLang="zh-CN" sz="2000" i="1" dirty="0">
              <a:solidFill>
                <a:srgbClr val="FFFF66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7814" name="AutoShape 54"/>
          <p:cNvSpPr>
            <a:spLocks noChangeArrowheads="1"/>
          </p:cNvSpPr>
          <p:nvPr/>
        </p:nvSpPr>
        <p:spPr bwMode="gray">
          <a:xfrm>
            <a:off x="1600200" y="381000"/>
            <a:ext cx="5715000" cy="914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hlink">
                  <a:gamma/>
                  <a:shade val="60784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60784"/>
                  <a:invGamma/>
                </a:schemeClr>
              </a:gs>
            </a:gsLst>
            <a:lin ang="0" scaled="1"/>
          </a:gradFill>
          <a:ln w="38100" algn="ctr">
            <a:solidFill>
              <a:srgbClr val="FFFFFF"/>
            </a:solidFill>
            <a:rou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4099" name="Group 22"/>
          <p:cNvGrpSpPr/>
          <p:nvPr/>
        </p:nvGrpSpPr>
        <p:grpSpPr>
          <a:xfrm>
            <a:off x="1743075" y="1524000"/>
            <a:ext cx="609600" cy="488950"/>
            <a:chOff x="1110" y="2656"/>
            <a:chExt cx="1549" cy="1351"/>
          </a:xfrm>
        </p:grpSpPr>
        <p:sp>
          <p:nvSpPr>
            <p:cNvPr id="4144" name="AutoShape 23"/>
            <p:cNvSpPr/>
            <p:nvPr/>
          </p:nvSpPr>
          <p:spPr>
            <a:xfrm>
              <a:off x="1123" y="2679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solidFill>
              <a:srgbClr val="808080"/>
            </a:solidFill>
            <a:ln w="9525">
              <a:noFill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45" name="AutoShape 24"/>
            <p:cNvSpPr/>
            <p:nvPr/>
          </p:nvSpPr>
          <p:spPr>
            <a:xfrm>
              <a:off x="1110" y="2656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gradFill rotWithShape="1">
              <a:gsLst>
                <a:gs pos="0">
                  <a:srgbClr val="E6E6E6">
                    <a:alpha val="100000"/>
                  </a:srgbClr>
                </a:gs>
                <a:gs pos="7500">
                  <a:srgbClr val="7D8496">
                    <a:alpha val="100000"/>
                  </a:srgbClr>
                </a:gs>
                <a:gs pos="26500">
                  <a:srgbClr val="E6E6E6">
                    <a:alpha val="100000"/>
                  </a:srgbClr>
                </a:gs>
                <a:gs pos="34000">
                  <a:srgbClr val="7D8496">
                    <a:alpha val="100000"/>
                  </a:srgbClr>
                </a:gs>
                <a:gs pos="46500">
                  <a:srgbClr val="E6E6E6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53500">
                  <a:srgbClr val="E6E6E6">
                    <a:alpha val="100000"/>
                  </a:srgbClr>
                </a:gs>
                <a:gs pos="66000">
                  <a:srgbClr val="7D8496">
                    <a:alpha val="100000"/>
                  </a:srgbClr>
                </a:gs>
                <a:gs pos="73500">
                  <a:srgbClr val="E6E6E6">
                    <a:alpha val="100000"/>
                  </a:srgbClr>
                </a:gs>
                <a:gs pos="92500">
                  <a:srgbClr val="7D8496">
                    <a:alpha val="100000"/>
                  </a:srgbClr>
                </a:gs>
                <a:gs pos="100000">
                  <a:srgbClr val="E6E6E6">
                    <a:alpha val="100000"/>
                  </a:srgbClr>
                </a:gs>
              </a:gsLst>
              <a:lin ang="2700000" scaled="1"/>
              <a:tileRect/>
            </a:gradFill>
            <a:ln w="9525" cap="flat" cmpd="sng">
              <a:solidFill>
                <a:srgbClr val="C0C0C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17785" name="AutoShape 25"/>
            <p:cNvSpPr>
              <a:spLocks noChangeArrowheads="1"/>
            </p:cNvSpPr>
            <p:nvPr/>
          </p:nvSpPr>
          <p:spPr bwMode="gray">
            <a:xfrm>
              <a:off x="1199" y="2735"/>
              <a:ext cx="1351" cy="1171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bg1"/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endParaRPr>
            </a:p>
          </p:txBody>
        </p:sp>
      </p:grpSp>
      <p:sp>
        <p:nvSpPr>
          <p:cNvPr id="4100" name="Line 26"/>
          <p:cNvSpPr/>
          <p:nvPr/>
        </p:nvSpPr>
        <p:spPr>
          <a:xfrm>
            <a:off x="2286000" y="1981200"/>
            <a:ext cx="5791200" cy="0"/>
          </a:xfrm>
          <a:prstGeom prst="line">
            <a:avLst/>
          </a:prstGeom>
          <a:ln w="25400" cap="flat" cmpd="sng">
            <a:solidFill>
              <a:schemeClr val="tx2"/>
            </a:solidFill>
            <a:prstDash val="sysDot"/>
            <a:headEnd type="none" w="med" len="med"/>
            <a:tailEnd type="oval" w="med" len="med"/>
          </a:ln>
        </p:spPr>
      </p:sp>
      <p:sp>
        <p:nvSpPr>
          <p:cNvPr id="4101" name="Text Box 27"/>
          <p:cNvSpPr txBox="1"/>
          <p:nvPr/>
        </p:nvSpPr>
        <p:spPr>
          <a:xfrm>
            <a:off x="3276600" y="1809750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en-US" altLang="zh-CN" sz="24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02" name="Text Box 28"/>
          <p:cNvSpPr txBox="1"/>
          <p:nvPr/>
        </p:nvSpPr>
        <p:spPr>
          <a:xfrm>
            <a:off x="1855788" y="1576388"/>
            <a:ext cx="354012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103" name="Group 30"/>
          <p:cNvGrpSpPr/>
          <p:nvPr/>
        </p:nvGrpSpPr>
        <p:grpSpPr>
          <a:xfrm>
            <a:off x="1752600" y="2209800"/>
            <a:ext cx="609600" cy="533400"/>
            <a:chOff x="3174" y="2656"/>
            <a:chExt cx="1549" cy="1351"/>
          </a:xfrm>
        </p:grpSpPr>
        <p:sp>
          <p:nvSpPr>
            <p:cNvPr id="4141" name="AutoShape 31"/>
            <p:cNvSpPr/>
            <p:nvPr/>
          </p:nvSpPr>
          <p:spPr>
            <a:xfrm>
              <a:off x="3187" y="2679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solidFill>
              <a:srgbClr val="808080"/>
            </a:solidFill>
            <a:ln w="9525">
              <a:noFill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42" name="AutoShape 32"/>
            <p:cNvSpPr/>
            <p:nvPr/>
          </p:nvSpPr>
          <p:spPr>
            <a:xfrm>
              <a:off x="3174" y="2656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gradFill rotWithShape="1">
              <a:gsLst>
                <a:gs pos="0">
                  <a:srgbClr val="E6E6E6">
                    <a:alpha val="100000"/>
                  </a:srgbClr>
                </a:gs>
                <a:gs pos="7500">
                  <a:srgbClr val="7D8496">
                    <a:alpha val="100000"/>
                  </a:srgbClr>
                </a:gs>
                <a:gs pos="26500">
                  <a:srgbClr val="E6E6E6">
                    <a:alpha val="100000"/>
                  </a:srgbClr>
                </a:gs>
                <a:gs pos="34000">
                  <a:srgbClr val="7D8496">
                    <a:alpha val="100000"/>
                  </a:srgbClr>
                </a:gs>
                <a:gs pos="46500">
                  <a:srgbClr val="E6E6E6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53500">
                  <a:srgbClr val="E6E6E6">
                    <a:alpha val="100000"/>
                  </a:srgbClr>
                </a:gs>
                <a:gs pos="66000">
                  <a:srgbClr val="7D8496">
                    <a:alpha val="100000"/>
                  </a:srgbClr>
                </a:gs>
                <a:gs pos="73500">
                  <a:srgbClr val="E6E6E6">
                    <a:alpha val="100000"/>
                  </a:srgbClr>
                </a:gs>
                <a:gs pos="92500">
                  <a:srgbClr val="7D8496">
                    <a:alpha val="100000"/>
                  </a:srgbClr>
                </a:gs>
                <a:gs pos="100000">
                  <a:srgbClr val="E6E6E6">
                    <a:alpha val="100000"/>
                  </a:srgbClr>
                </a:gs>
              </a:gsLst>
              <a:lin ang="2700000" scaled="1"/>
              <a:tileRect/>
            </a:gradFill>
            <a:ln w="9525" cap="flat" cmpd="sng">
              <a:solidFill>
                <a:srgbClr val="C0C0C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43" name="AutoShape 33"/>
            <p:cNvSpPr/>
            <p:nvPr/>
          </p:nvSpPr>
          <p:spPr>
            <a:xfrm>
              <a:off x="3264" y="2736"/>
              <a:ext cx="1350" cy="1168"/>
            </a:xfrm>
            <a:prstGeom prst="hexagon">
              <a:avLst>
                <a:gd name="adj" fmla="val 28895"/>
                <a:gd name="vf" fmla="val 115470"/>
              </a:avLst>
            </a:prstGeom>
            <a:solidFill>
              <a:srgbClr val="1188FF"/>
            </a:solidFill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4104" name="Line 34"/>
          <p:cNvSpPr/>
          <p:nvPr/>
        </p:nvSpPr>
        <p:spPr>
          <a:xfrm flipV="1">
            <a:off x="2286000" y="2674938"/>
            <a:ext cx="5867400" cy="22225"/>
          </a:xfrm>
          <a:prstGeom prst="line">
            <a:avLst/>
          </a:prstGeom>
          <a:ln w="25400" cap="flat" cmpd="sng">
            <a:solidFill>
              <a:schemeClr val="tx2"/>
            </a:solidFill>
            <a:prstDash val="sysDot"/>
            <a:headEnd type="none" w="med" len="med"/>
            <a:tailEnd type="oval" w="med" len="med"/>
          </a:ln>
        </p:spPr>
      </p:sp>
      <p:sp>
        <p:nvSpPr>
          <p:cNvPr id="4105" name="Text Box 35"/>
          <p:cNvSpPr txBox="1"/>
          <p:nvPr/>
        </p:nvSpPr>
        <p:spPr>
          <a:xfrm>
            <a:off x="3276600" y="2266950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en-US" altLang="zh-CN" sz="24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06" name="Text Box 36"/>
          <p:cNvSpPr txBox="1"/>
          <p:nvPr/>
        </p:nvSpPr>
        <p:spPr>
          <a:xfrm>
            <a:off x="1893888" y="2263775"/>
            <a:ext cx="26193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07" name="Line 42"/>
          <p:cNvSpPr/>
          <p:nvPr/>
        </p:nvSpPr>
        <p:spPr>
          <a:xfrm flipV="1">
            <a:off x="2286000" y="3352800"/>
            <a:ext cx="5791200" cy="22225"/>
          </a:xfrm>
          <a:prstGeom prst="line">
            <a:avLst/>
          </a:prstGeom>
          <a:ln w="25400" cap="flat" cmpd="sng">
            <a:solidFill>
              <a:schemeClr val="tx2"/>
            </a:solidFill>
            <a:prstDash val="sysDot"/>
            <a:headEnd type="none" w="med" len="med"/>
            <a:tailEnd type="oval" w="med" len="med"/>
          </a:ln>
        </p:spPr>
      </p:sp>
      <p:sp>
        <p:nvSpPr>
          <p:cNvPr id="4108" name="Text Box 43"/>
          <p:cNvSpPr txBox="1"/>
          <p:nvPr/>
        </p:nvSpPr>
        <p:spPr>
          <a:xfrm>
            <a:off x="3276600" y="3105150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en-US" altLang="zh-CN" sz="24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09" name="Text Box 44"/>
          <p:cNvSpPr txBox="1"/>
          <p:nvPr/>
        </p:nvSpPr>
        <p:spPr>
          <a:xfrm>
            <a:off x="1873250" y="3146425"/>
            <a:ext cx="354013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10" name="Rectangle 53"/>
          <p:cNvSpPr/>
          <p:nvPr/>
        </p:nvSpPr>
        <p:spPr>
          <a:xfrm>
            <a:off x="2819400" y="533400"/>
            <a:ext cx="324421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3200" dirty="0">
                <a:solidFill>
                  <a:srgbClr val="FFFF66"/>
                </a:solidFill>
                <a:latin typeface="Times New Roman" panose="02020603050405020304" pitchFamily="18" charset="0"/>
              </a:rPr>
              <a:t>第一章  </a:t>
            </a:r>
            <a:r>
              <a:rPr lang="zh-CN" altLang="en-US" sz="3200" dirty="0">
                <a:solidFill>
                  <a:srgbClr val="FFFF66"/>
                </a:solidFill>
                <a:latin typeface="Times New Roman" panose="02020603050405020304" pitchFamily="18" charset="0"/>
              </a:rPr>
              <a:t>线性空间</a:t>
            </a:r>
            <a:endParaRPr lang="zh-CN" altLang="en-US" sz="3200" dirty="0">
              <a:solidFill>
                <a:srgbClr val="FFFF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11" name="Rectangle 55"/>
          <p:cNvSpPr/>
          <p:nvPr/>
        </p:nvSpPr>
        <p:spPr>
          <a:xfrm>
            <a:off x="3274695" y="1522413"/>
            <a:ext cx="140716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 eaLnBrk="1" hangingPunct="1"/>
            <a:r>
              <a:rPr lang="zh-CN" altLang="en-US" sz="2400" dirty="0">
                <a:solidFill>
                  <a:srgbClr val="663300"/>
                </a:solidFill>
                <a:latin typeface="Times New Roman" panose="02020603050405020304" pitchFamily="18" charset="0"/>
              </a:rPr>
              <a:t>预备知识</a:t>
            </a:r>
            <a:endParaRPr lang="zh-CN" altLang="en-US" sz="2400" dirty="0">
              <a:solidFill>
                <a:srgbClr val="66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12" name="Rectangle 56"/>
          <p:cNvSpPr/>
          <p:nvPr/>
        </p:nvSpPr>
        <p:spPr>
          <a:xfrm>
            <a:off x="3276600" y="2262347"/>
            <a:ext cx="149606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eaLnBrk="1" hangingPunct="1"/>
            <a:r>
              <a:rPr lang="zh-CN" altLang="en-US" sz="2400" dirty="0">
                <a:solidFill>
                  <a:srgbClr val="0033CC"/>
                </a:solidFill>
                <a:latin typeface="Times New Roman" panose="02020603050405020304" pitchFamily="18" charset="0"/>
              </a:rPr>
              <a:t>线性空间</a:t>
            </a:r>
            <a:r>
              <a:rPr lang="zh-CN" altLang="en-US" dirty="0"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113" name="Rectangle 57"/>
          <p:cNvSpPr/>
          <p:nvPr/>
        </p:nvSpPr>
        <p:spPr>
          <a:xfrm>
            <a:off x="3265170" y="2862421"/>
            <a:ext cx="180213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eaLnBrk="1" hangingPunct="1"/>
            <a:r>
              <a:rPr lang="zh-CN" altLang="en-US" sz="2400" dirty="0">
                <a:solidFill>
                  <a:srgbClr val="663300"/>
                </a:solidFill>
                <a:latin typeface="Times New Roman" panose="02020603050405020304" pitchFamily="18" charset="0"/>
              </a:rPr>
              <a:t>线性子空间</a:t>
            </a:r>
            <a:r>
              <a:rPr lang="zh-CN" altLang="en-US" dirty="0">
                <a:solidFill>
                  <a:srgbClr val="6633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solidFill>
                <a:srgbClr val="66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14" name="Text Box 65"/>
          <p:cNvSpPr txBox="1"/>
          <p:nvPr/>
        </p:nvSpPr>
        <p:spPr>
          <a:xfrm>
            <a:off x="3276600" y="4095750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en-US" altLang="zh-CN" sz="24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15" name="Text Box 66"/>
          <p:cNvSpPr txBox="1"/>
          <p:nvPr/>
        </p:nvSpPr>
        <p:spPr>
          <a:xfrm>
            <a:off x="1905000" y="4114800"/>
            <a:ext cx="354013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5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117" name="Group 68"/>
          <p:cNvGrpSpPr/>
          <p:nvPr/>
        </p:nvGrpSpPr>
        <p:grpSpPr>
          <a:xfrm>
            <a:off x="1752600" y="2940050"/>
            <a:ext cx="609600" cy="488950"/>
            <a:chOff x="1110" y="2656"/>
            <a:chExt cx="1549" cy="1351"/>
          </a:xfrm>
        </p:grpSpPr>
        <p:sp>
          <p:nvSpPr>
            <p:cNvPr id="4136" name="AutoShape 69"/>
            <p:cNvSpPr/>
            <p:nvPr/>
          </p:nvSpPr>
          <p:spPr>
            <a:xfrm>
              <a:off x="1123" y="2679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solidFill>
              <a:srgbClr val="808080"/>
            </a:solidFill>
            <a:ln w="9525">
              <a:noFill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37" name="AutoShape 70"/>
            <p:cNvSpPr/>
            <p:nvPr/>
          </p:nvSpPr>
          <p:spPr>
            <a:xfrm>
              <a:off x="1110" y="2656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gradFill rotWithShape="1">
              <a:gsLst>
                <a:gs pos="0">
                  <a:srgbClr val="E6E6E6">
                    <a:alpha val="100000"/>
                  </a:srgbClr>
                </a:gs>
                <a:gs pos="7500">
                  <a:srgbClr val="7D8496">
                    <a:alpha val="100000"/>
                  </a:srgbClr>
                </a:gs>
                <a:gs pos="26500">
                  <a:srgbClr val="E6E6E6">
                    <a:alpha val="100000"/>
                  </a:srgbClr>
                </a:gs>
                <a:gs pos="34000">
                  <a:srgbClr val="7D8496">
                    <a:alpha val="100000"/>
                  </a:srgbClr>
                </a:gs>
                <a:gs pos="46500">
                  <a:srgbClr val="E6E6E6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53500">
                  <a:srgbClr val="E6E6E6">
                    <a:alpha val="100000"/>
                  </a:srgbClr>
                </a:gs>
                <a:gs pos="66000">
                  <a:srgbClr val="7D8496">
                    <a:alpha val="100000"/>
                  </a:srgbClr>
                </a:gs>
                <a:gs pos="73500">
                  <a:srgbClr val="E6E6E6">
                    <a:alpha val="100000"/>
                  </a:srgbClr>
                </a:gs>
                <a:gs pos="92500">
                  <a:srgbClr val="7D8496">
                    <a:alpha val="100000"/>
                  </a:srgbClr>
                </a:gs>
                <a:gs pos="100000">
                  <a:srgbClr val="E6E6E6">
                    <a:alpha val="100000"/>
                  </a:srgbClr>
                </a:gs>
              </a:gsLst>
              <a:lin ang="2700000" scaled="1"/>
              <a:tileRect/>
            </a:gradFill>
            <a:ln w="9525" cap="flat" cmpd="sng">
              <a:solidFill>
                <a:srgbClr val="C0C0C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17831" name="AutoShape 71"/>
            <p:cNvSpPr>
              <a:spLocks noChangeArrowheads="1"/>
            </p:cNvSpPr>
            <p:nvPr/>
          </p:nvSpPr>
          <p:spPr bwMode="gray">
            <a:xfrm>
              <a:off x="1199" y="2735"/>
              <a:ext cx="1351" cy="1171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bg1"/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endParaRPr>
            </a:p>
          </p:txBody>
        </p:sp>
      </p:grpSp>
      <p:sp>
        <p:nvSpPr>
          <p:cNvPr id="4118" name="Text Box 72"/>
          <p:cNvSpPr txBox="1"/>
          <p:nvPr/>
        </p:nvSpPr>
        <p:spPr>
          <a:xfrm>
            <a:off x="1874838" y="2952750"/>
            <a:ext cx="354012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19" name="Text Box 83"/>
          <p:cNvSpPr txBox="1"/>
          <p:nvPr/>
        </p:nvSpPr>
        <p:spPr>
          <a:xfrm>
            <a:off x="3286125" y="3200400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en-US" altLang="zh-CN" sz="24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120" name="Group 86"/>
          <p:cNvGrpSpPr/>
          <p:nvPr/>
        </p:nvGrpSpPr>
        <p:grpSpPr>
          <a:xfrm>
            <a:off x="1754188" y="3530600"/>
            <a:ext cx="609600" cy="533400"/>
            <a:chOff x="3174" y="2656"/>
            <a:chExt cx="1549" cy="1351"/>
          </a:xfrm>
        </p:grpSpPr>
        <p:sp>
          <p:nvSpPr>
            <p:cNvPr id="4133" name="AutoShape 87"/>
            <p:cNvSpPr/>
            <p:nvPr/>
          </p:nvSpPr>
          <p:spPr>
            <a:xfrm>
              <a:off x="3187" y="2679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solidFill>
              <a:srgbClr val="808080"/>
            </a:solidFill>
            <a:ln w="9525">
              <a:noFill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34" name="AutoShape 88"/>
            <p:cNvSpPr/>
            <p:nvPr/>
          </p:nvSpPr>
          <p:spPr>
            <a:xfrm>
              <a:off x="3174" y="2656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gradFill rotWithShape="1">
              <a:gsLst>
                <a:gs pos="0">
                  <a:srgbClr val="E6E6E6">
                    <a:alpha val="100000"/>
                  </a:srgbClr>
                </a:gs>
                <a:gs pos="7500">
                  <a:srgbClr val="7D8496">
                    <a:alpha val="100000"/>
                  </a:srgbClr>
                </a:gs>
                <a:gs pos="26500">
                  <a:srgbClr val="E6E6E6">
                    <a:alpha val="100000"/>
                  </a:srgbClr>
                </a:gs>
                <a:gs pos="34000">
                  <a:srgbClr val="7D8496">
                    <a:alpha val="100000"/>
                  </a:srgbClr>
                </a:gs>
                <a:gs pos="46500">
                  <a:srgbClr val="E6E6E6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53500">
                  <a:srgbClr val="E6E6E6">
                    <a:alpha val="100000"/>
                  </a:srgbClr>
                </a:gs>
                <a:gs pos="66000">
                  <a:srgbClr val="7D8496">
                    <a:alpha val="100000"/>
                  </a:srgbClr>
                </a:gs>
                <a:gs pos="73500">
                  <a:srgbClr val="E6E6E6">
                    <a:alpha val="100000"/>
                  </a:srgbClr>
                </a:gs>
                <a:gs pos="92500">
                  <a:srgbClr val="7D8496">
                    <a:alpha val="100000"/>
                  </a:srgbClr>
                </a:gs>
                <a:gs pos="100000">
                  <a:srgbClr val="E6E6E6">
                    <a:alpha val="100000"/>
                  </a:srgbClr>
                </a:gs>
              </a:gsLst>
              <a:lin ang="2700000" scaled="1"/>
              <a:tileRect/>
            </a:gradFill>
            <a:ln w="9525" cap="flat" cmpd="sng">
              <a:solidFill>
                <a:srgbClr val="C0C0C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35" name="AutoShape 89"/>
            <p:cNvSpPr/>
            <p:nvPr/>
          </p:nvSpPr>
          <p:spPr>
            <a:xfrm>
              <a:off x="3264" y="2736"/>
              <a:ext cx="1350" cy="1168"/>
            </a:xfrm>
            <a:prstGeom prst="hexagon">
              <a:avLst>
                <a:gd name="adj" fmla="val 28895"/>
                <a:gd name="vf" fmla="val 115470"/>
              </a:avLst>
            </a:prstGeom>
            <a:solidFill>
              <a:srgbClr val="1188FF"/>
            </a:solidFill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4121" name="Line 90"/>
          <p:cNvSpPr/>
          <p:nvPr/>
        </p:nvSpPr>
        <p:spPr>
          <a:xfrm flipV="1">
            <a:off x="2287588" y="3995738"/>
            <a:ext cx="5867400" cy="22225"/>
          </a:xfrm>
          <a:prstGeom prst="line">
            <a:avLst/>
          </a:prstGeom>
          <a:ln w="25400" cap="flat" cmpd="sng">
            <a:solidFill>
              <a:schemeClr val="tx2"/>
            </a:solidFill>
            <a:prstDash val="sysDot"/>
            <a:headEnd type="none" w="med" len="med"/>
            <a:tailEnd type="oval" w="med" len="med"/>
          </a:ln>
        </p:spPr>
      </p:sp>
      <p:sp>
        <p:nvSpPr>
          <p:cNvPr id="4122" name="Text Box 91"/>
          <p:cNvSpPr txBox="1"/>
          <p:nvPr/>
        </p:nvSpPr>
        <p:spPr>
          <a:xfrm>
            <a:off x="3278188" y="3587750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en-US" altLang="zh-CN" sz="24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23" name="Text Box 92"/>
          <p:cNvSpPr txBox="1"/>
          <p:nvPr/>
        </p:nvSpPr>
        <p:spPr>
          <a:xfrm>
            <a:off x="1895475" y="3584575"/>
            <a:ext cx="26193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4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24" name="Rectangle 93"/>
          <p:cNvSpPr/>
          <p:nvPr/>
        </p:nvSpPr>
        <p:spPr>
          <a:xfrm>
            <a:off x="3278188" y="3613944"/>
            <a:ext cx="140716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eaLnBrk="1" hangingPunct="1"/>
            <a:r>
              <a:rPr lang="zh-CN" altLang="en-US" sz="2400" dirty="0">
                <a:solidFill>
                  <a:srgbClr val="0033CC"/>
                </a:solidFill>
                <a:latin typeface="Times New Roman" panose="02020603050405020304" pitchFamily="18" charset="0"/>
              </a:rPr>
              <a:t>内积</a:t>
            </a:r>
            <a:r>
              <a:rPr lang="zh-CN" altLang="en-US" sz="2400" dirty="0">
                <a:solidFill>
                  <a:srgbClr val="0033CC"/>
                </a:solidFill>
                <a:latin typeface="Times New Roman" panose="02020603050405020304" pitchFamily="18" charset="0"/>
              </a:rPr>
              <a:t>空间</a:t>
            </a:r>
            <a:endParaRPr lang="zh-CN" altLang="en-US" sz="2400" dirty="0">
              <a:solidFill>
                <a:srgbClr val="0033CC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4125" name="Group 94"/>
          <p:cNvGrpSpPr/>
          <p:nvPr/>
        </p:nvGrpSpPr>
        <p:grpSpPr>
          <a:xfrm>
            <a:off x="1754188" y="4189413"/>
            <a:ext cx="609600" cy="488950"/>
            <a:chOff x="1110" y="2656"/>
            <a:chExt cx="1549" cy="1351"/>
          </a:xfrm>
        </p:grpSpPr>
        <p:sp>
          <p:nvSpPr>
            <p:cNvPr id="4130" name="AutoShape 95"/>
            <p:cNvSpPr/>
            <p:nvPr/>
          </p:nvSpPr>
          <p:spPr>
            <a:xfrm>
              <a:off x="1123" y="2679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solidFill>
              <a:srgbClr val="808080"/>
            </a:solidFill>
            <a:ln w="9525">
              <a:noFill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31" name="AutoShape 96"/>
            <p:cNvSpPr/>
            <p:nvPr/>
          </p:nvSpPr>
          <p:spPr>
            <a:xfrm>
              <a:off x="1110" y="2656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gradFill rotWithShape="1">
              <a:gsLst>
                <a:gs pos="0">
                  <a:srgbClr val="E6E6E6">
                    <a:alpha val="100000"/>
                  </a:srgbClr>
                </a:gs>
                <a:gs pos="7500">
                  <a:srgbClr val="7D8496">
                    <a:alpha val="100000"/>
                  </a:srgbClr>
                </a:gs>
                <a:gs pos="26500">
                  <a:srgbClr val="E6E6E6">
                    <a:alpha val="100000"/>
                  </a:srgbClr>
                </a:gs>
                <a:gs pos="34000">
                  <a:srgbClr val="7D8496">
                    <a:alpha val="100000"/>
                  </a:srgbClr>
                </a:gs>
                <a:gs pos="46500">
                  <a:srgbClr val="E6E6E6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53500">
                  <a:srgbClr val="E6E6E6">
                    <a:alpha val="100000"/>
                  </a:srgbClr>
                </a:gs>
                <a:gs pos="66000">
                  <a:srgbClr val="7D8496">
                    <a:alpha val="100000"/>
                  </a:srgbClr>
                </a:gs>
                <a:gs pos="73500">
                  <a:srgbClr val="E6E6E6">
                    <a:alpha val="100000"/>
                  </a:srgbClr>
                </a:gs>
                <a:gs pos="92500">
                  <a:srgbClr val="7D8496">
                    <a:alpha val="100000"/>
                  </a:srgbClr>
                </a:gs>
                <a:gs pos="100000">
                  <a:srgbClr val="E6E6E6">
                    <a:alpha val="100000"/>
                  </a:srgbClr>
                </a:gs>
              </a:gsLst>
              <a:lin ang="2700000" scaled="1"/>
              <a:tileRect/>
            </a:gradFill>
            <a:ln w="9525" cap="flat" cmpd="sng">
              <a:solidFill>
                <a:srgbClr val="C0C0C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17857" name="AutoShape 97"/>
            <p:cNvSpPr>
              <a:spLocks noChangeArrowheads="1"/>
            </p:cNvSpPr>
            <p:nvPr/>
          </p:nvSpPr>
          <p:spPr bwMode="gray">
            <a:xfrm>
              <a:off x="1199" y="2735"/>
              <a:ext cx="1351" cy="1171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bg1"/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endParaRPr>
            </a:p>
          </p:txBody>
        </p:sp>
      </p:grpSp>
      <p:sp>
        <p:nvSpPr>
          <p:cNvPr id="4126" name="Line 98"/>
          <p:cNvSpPr/>
          <p:nvPr/>
        </p:nvSpPr>
        <p:spPr>
          <a:xfrm>
            <a:off x="2297113" y="4646613"/>
            <a:ext cx="5791200" cy="0"/>
          </a:xfrm>
          <a:prstGeom prst="line">
            <a:avLst/>
          </a:prstGeom>
          <a:ln w="25400" cap="flat" cmpd="sng">
            <a:solidFill>
              <a:schemeClr val="tx2"/>
            </a:solidFill>
            <a:prstDash val="sysDot"/>
            <a:headEnd type="none" w="med" len="med"/>
            <a:tailEnd type="oval" w="med" len="med"/>
          </a:ln>
        </p:spPr>
      </p:sp>
      <p:sp>
        <p:nvSpPr>
          <p:cNvPr id="4127" name="Text Box 99"/>
          <p:cNvSpPr txBox="1"/>
          <p:nvPr/>
        </p:nvSpPr>
        <p:spPr>
          <a:xfrm>
            <a:off x="3287713" y="5770563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en-US" altLang="zh-CN" sz="24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28" name="Text Box 100"/>
          <p:cNvSpPr txBox="1"/>
          <p:nvPr/>
        </p:nvSpPr>
        <p:spPr>
          <a:xfrm>
            <a:off x="1866900" y="4241800"/>
            <a:ext cx="354013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5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29" name="Rectangle 101"/>
          <p:cNvSpPr/>
          <p:nvPr/>
        </p:nvSpPr>
        <p:spPr>
          <a:xfrm>
            <a:off x="3265170" y="4187825"/>
            <a:ext cx="3905250" cy="48387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noAutofit/>
          </a:bodyPr>
          <a:p>
            <a:pPr algn="l" eaLnBrk="1" hangingPunct="1"/>
            <a:r>
              <a:rPr lang="zh-CN" altLang="en-US" sz="2400" dirty="0">
                <a:solidFill>
                  <a:srgbClr val="663300"/>
                </a:solidFill>
                <a:latin typeface="Times New Roman" panose="02020603050405020304" pitchFamily="18" charset="0"/>
              </a:rPr>
              <a:t>标准正交基与向量的</a:t>
            </a:r>
            <a:r>
              <a:rPr lang="zh-CN" altLang="en-US" sz="2400" dirty="0">
                <a:solidFill>
                  <a:srgbClr val="663300"/>
                </a:solidFill>
                <a:latin typeface="Times New Roman" panose="02020603050405020304" pitchFamily="18" charset="0"/>
              </a:rPr>
              <a:t>正交化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  <p:grpSp>
        <p:nvGrpSpPr>
          <p:cNvPr id="2" name="Group 86"/>
          <p:cNvGrpSpPr/>
          <p:nvPr/>
        </p:nvGrpSpPr>
        <p:grpSpPr>
          <a:xfrm>
            <a:off x="1761173" y="4844415"/>
            <a:ext cx="609600" cy="533400"/>
            <a:chOff x="3174" y="2656"/>
            <a:chExt cx="1549" cy="1351"/>
          </a:xfrm>
        </p:grpSpPr>
        <p:sp>
          <p:nvSpPr>
            <p:cNvPr id="3" name="AutoShape 87"/>
            <p:cNvSpPr/>
            <p:nvPr>
              <p:custDataLst>
                <p:tags r:id="rId1"/>
              </p:custDataLst>
            </p:nvPr>
          </p:nvSpPr>
          <p:spPr>
            <a:xfrm>
              <a:off x="3187" y="2679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solidFill>
              <a:srgbClr val="808080"/>
            </a:solidFill>
            <a:ln w="9525">
              <a:noFill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" name="AutoShape 88"/>
            <p:cNvSpPr/>
            <p:nvPr>
              <p:custDataLst>
                <p:tags r:id="rId2"/>
              </p:custDataLst>
            </p:nvPr>
          </p:nvSpPr>
          <p:spPr>
            <a:xfrm>
              <a:off x="3174" y="2656"/>
              <a:ext cx="1536" cy="1328"/>
            </a:xfrm>
            <a:prstGeom prst="hexagon">
              <a:avLst>
                <a:gd name="adj" fmla="val 28915"/>
                <a:gd name="vf" fmla="val 115470"/>
              </a:avLst>
            </a:prstGeom>
            <a:gradFill rotWithShape="1">
              <a:gsLst>
                <a:gs pos="0">
                  <a:srgbClr val="E6E6E6">
                    <a:alpha val="100000"/>
                  </a:srgbClr>
                </a:gs>
                <a:gs pos="7500">
                  <a:srgbClr val="7D8496">
                    <a:alpha val="100000"/>
                  </a:srgbClr>
                </a:gs>
                <a:gs pos="26500">
                  <a:srgbClr val="E6E6E6">
                    <a:alpha val="100000"/>
                  </a:srgbClr>
                </a:gs>
                <a:gs pos="34000">
                  <a:srgbClr val="7D8496">
                    <a:alpha val="100000"/>
                  </a:srgbClr>
                </a:gs>
                <a:gs pos="46500">
                  <a:srgbClr val="E6E6E6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53500">
                  <a:srgbClr val="E6E6E6">
                    <a:alpha val="100000"/>
                  </a:srgbClr>
                </a:gs>
                <a:gs pos="66000">
                  <a:srgbClr val="7D8496">
                    <a:alpha val="100000"/>
                  </a:srgbClr>
                </a:gs>
                <a:gs pos="73500">
                  <a:srgbClr val="E6E6E6">
                    <a:alpha val="100000"/>
                  </a:srgbClr>
                </a:gs>
                <a:gs pos="92500">
                  <a:srgbClr val="7D8496">
                    <a:alpha val="100000"/>
                  </a:srgbClr>
                </a:gs>
                <a:gs pos="100000">
                  <a:srgbClr val="E6E6E6">
                    <a:alpha val="100000"/>
                  </a:srgbClr>
                </a:gs>
              </a:gsLst>
              <a:lin ang="2700000" scaled="1"/>
              <a:tileRect/>
            </a:gradFill>
            <a:ln w="9525" cap="flat" cmpd="sng">
              <a:solidFill>
                <a:srgbClr val="C0C0C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5" name="AutoShape 89"/>
            <p:cNvSpPr/>
            <p:nvPr>
              <p:custDataLst>
                <p:tags r:id="rId3"/>
              </p:custDataLst>
            </p:nvPr>
          </p:nvSpPr>
          <p:spPr>
            <a:xfrm>
              <a:off x="3264" y="2736"/>
              <a:ext cx="1350" cy="1168"/>
            </a:xfrm>
            <a:prstGeom prst="hexagon">
              <a:avLst>
                <a:gd name="adj" fmla="val 28895"/>
                <a:gd name="vf" fmla="val 115470"/>
              </a:avLst>
            </a:prstGeom>
            <a:solidFill>
              <a:srgbClr val="1188FF"/>
            </a:solidFill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eaLnBrk="1" hangingPunct="1"/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6" name="Line 90"/>
          <p:cNvSpPr/>
          <p:nvPr>
            <p:custDataLst>
              <p:tags r:id="rId4"/>
            </p:custDataLst>
          </p:nvPr>
        </p:nvSpPr>
        <p:spPr>
          <a:xfrm flipV="1">
            <a:off x="2294573" y="5309553"/>
            <a:ext cx="5867400" cy="22225"/>
          </a:xfrm>
          <a:prstGeom prst="line">
            <a:avLst/>
          </a:prstGeom>
          <a:ln w="25400" cap="flat" cmpd="sng">
            <a:solidFill>
              <a:schemeClr val="tx2"/>
            </a:solidFill>
            <a:prstDash val="sysDot"/>
            <a:headEnd type="none" w="med" len="med"/>
            <a:tailEnd type="oval" w="med" len="med"/>
          </a:ln>
        </p:spPr>
      </p:sp>
      <p:sp>
        <p:nvSpPr>
          <p:cNvPr id="7" name="Text Box 91"/>
          <p:cNvSpPr txBox="1"/>
          <p:nvPr>
            <p:custDataLst>
              <p:tags r:id="rId5"/>
            </p:custDataLst>
          </p:nvPr>
        </p:nvSpPr>
        <p:spPr>
          <a:xfrm>
            <a:off x="3285173" y="4901565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en-US" altLang="zh-CN" sz="24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Text Box 92"/>
          <p:cNvSpPr txBox="1"/>
          <p:nvPr>
            <p:custDataLst>
              <p:tags r:id="rId6"/>
            </p:custDataLst>
          </p:nvPr>
        </p:nvSpPr>
        <p:spPr>
          <a:xfrm>
            <a:off x="1902460" y="4898390"/>
            <a:ext cx="261938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6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Rectangle 93"/>
          <p:cNvSpPr/>
          <p:nvPr>
            <p:custDataLst>
              <p:tags r:id="rId7"/>
            </p:custDataLst>
          </p:nvPr>
        </p:nvSpPr>
        <p:spPr>
          <a:xfrm>
            <a:off x="3285173" y="4927759"/>
            <a:ext cx="171323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eaLnBrk="1" hangingPunct="1"/>
            <a:r>
              <a:rPr lang="zh-CN" altLang="en-US" sz="2400" dirty="0">
                <a:solidFill>
                  <a:srgbClr val="0033CC"/>
                </a:solidFill>
                <a:latin typeface="Times New Roman" panose="02020603050405020304" pitchFamily="18" charset="0"/>
              </a:rPr>
              <a:t>正交</a:t>
            </a:r>
            <a:r>
              <a:rPr lang="zh-CN" altLang="en-US" sz="2400" dirty="0">
                <a:solidFill>
                  <a:srgbClr val="0033CC"/>
                </a:solidFill>
                <a:latin typeface="Times New Roman" panose="02020603050405020304" pitchFamily="18" charset="0"/>
              </a:rPr>
              <a:t>子空间</a:t>
            </a:r>
            <a:endParaRPr lang="zh-CN" altLang="en-US" sz="2400" dirty="0">
              <a:solidFill>
                <a:srgbClr val="0033CC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AutoShape 22"/>
          <p:cNvSpPr/>
          <p:nvPr>
            <p:custDataLst>
              <p:tags r:id="rId1"/>
            </p:custDataLst>
          </p:nvPr>
        </p:nvSpPr>
        <p:spPr>
          <a:xfrm>
            <a:off x="1219200" y="762000"/>
            <a:ext cx="6983095" cy="90995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D79B"/>
              </a:gs>
              <a:gs pos="100000">
                <a:srgbClr val="FFFFFF"/>
              </a:gs>
            </a:gsLst>
            <a:path path="rect">
              <a:fillToRect r="100000" b="100000"/>
            </a:path>
            <a:tileRect/>
          </a:gradFill>
          <a:ln w="127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l" eaLnBrk="1" hangingPunct="1"/>
            <a:r>
              <a:rPr lang="en-US" altLang="zh-CN" dirty="0">
                <a:solidFill>
                  <a:srgbClr val="3333CC"/>
                </a:solidFill>
                <a:latin typeface="Times New Roman" panose="02020603050405020304" pitchFamily="18" charset="0"/>
              </a:rPr>
              <a:t>                        </a:t>
            </a:r>
            <a:r>
              <a:rPr lang="zh-CN" altLang="en-US" dirty="0">
                <a:solidFill>
                  <a:srgbClr val="3333CC"/>
                </a:solidFill>
                <a:latin typeface="Times New Roman" panose="02020603050405020304" pitchFamily="18" charset="0"/>
              </a:rPr>
              <a:t>内积空间</a:t>
            </a:r>
            <a:endParaRPr lang="zh-CN" altLang="en-US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AutoShape 23"/>
          <p:cNvSpPr/>
          <p:nvPr>
            <p:custDataLst>
              <p:tags r:id="rId2"/>
            </p:custDataLst>
          </p:nvPr>
        </p:nvSpPr>
        <p:spPr>
          <a:xfrm>
            <a:off x="762000" y="762000"/>
            <a:ext cx="1066800" cy="914400"/>
          </a:xfrm>
          <a:prstGeom prst="diamond">
            <a:avLst/>
          </a:prstGeom>
          <a:gradFill rotWithShape="1">
            <a:gsLst>
              <a:gs pos="0">
                <a:srgbClr val="FFD79B"/>
              </a:gs>
              <a:gs pos="100000">
                <a:srgbClr val="FFFFFF"/>
              </a:gs>
            </a:gsLst>
            <a:path path="rect">
              <a:fillToRect r="100000" b="100000"/>
            </a:path>
            <a:tileRect/>
          </a:gra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en-US" altLang="zh-CN" dirty="0">
                <a:solidFill>
                  <a:srgbClr val="0000FF"/>
                </a:solidFill>
                <a:latin typeface="Times New Roman" panose="02020603050405020304" pitchFamily="18" charset="0"/>
              </a:rPr>
              <a:t>§1.4</a:t>
            </a:r>
            <a:endParaRPr lang="zh-CN" altLang="en-US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85800" y="1805623"/>
          <a:ext cx="7961630" cy="5468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3" imgW="4286250" imgH="2943225" progId="Word.Document.12">
                  <p:embed/>
                </p:oleObj>
              </mc:Choice>
              <mc:Fallback>
                <p:oleObj name="" r:id="rId3" imgW="4286250" imgH="29432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5800" y="1805623"/>
                        <a:ext cx="7961630" cy="5468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3400" y="882968"/>
          <a:ext cx="7961630" cy="4265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295525" progId="Word.Document.12">
                  <p:embed/>
                </p:oleObj>
              </mc:Choice>
              <mc:Fallback>
                <p:oleObj name="" r:id="rId1" imgW="4286250" imgH="22955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882968"/>
                        <a:ext cx="7961630" cy="42659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3400" y="602933"/>
          <a:ext cx="7961630" cy="665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581400" progId="Word.Document.12">
                  <p:embed/>
                </p:oleObj>
              </mc:Choice>
              <mc:Fallback>
                <p:oleObj name="" r:id="rId1" imgW="4286250" imgH="358140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602933"/>
                        <a:ext cx="7961630" cy="665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3400" y="1056323"/>
          <a:ext cx="7961630" cy="4071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190750" progId="Word.Document.12">
                  <p:embed/>
                </p:oleObj>
              </mc:Choice>
              <mc:Fallback>
                <p:oleObj name="" r:id="rId1" imgW="4286250" imgH="21907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1056323"/>
                        <a:ext cx="7961630" cy="4071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3400" y="415925"/>
          <a:ext cx="7961630" cy="7028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781425" progId="Word.Document.12">
                  <p:embed/>
                </p:oleObj>
              </mc:Choice>
              <mc:Fallback>
                <p:oleObj name="" r:id="rId1" imgW="4286250" imgH="37814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415925"/>
                        <a:ext cx="7961630" cy="70288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38200" y="903288"/>
          <a:ext cx="7961630" cy="4072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190750" progId="Word.Document.12">
                  <p:embed/>
                </p:oleObj>
              </mc:Choice>
              <mc:Fallback>
                <p:oleObj name="" r:id="rId1" imgW="4286250" imgH="21907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38200" y="903288"/>
                        <a:ext cx="7961630" cy="40728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62000" y="644525"/>
          <a:ext cx="7961630" cy="61144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286125" progId="Word.Document.12">
                  <p:embed/>
                </p:oleObj>
              </mc:Choice>
              <mc:Fallback>
                <p:oleObj name="" r:id="rId1" imgW="4286250" imgH="32861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62000" y="644525"/>
                        <a:ext cx="7961630" cy="61144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62000" y="769620"/>
          <a:ext cx="7961630" cy="464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495550" progId="Word.Document.12">
                  <p:embed/>
                </p:oleObj>
              </mc:Choice>
              <mc:Fallback>
                <p:oleObj name="" r:id="rId1" imgW="4286250" imgH="24955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62000" y="769620"/>
                        <a:ext cx="7961630" cy="464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62000" y="661670"/>
          <a:ext cx="7961630" cy="714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838575" progId="Word.Document.12">
                  <p:embed/>
                </p:oleObj>
              </mc:Choice>
              <mc:Fallback>
                <p:oleObj name="" r:id="rId1" imgW="4286250" imgH="38385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62000" y="661670"/>
                        <a:ext cx="7961630" cy="7146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632460"/>
          <a:ext cx="7961630" cy="5376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886075" progId="Word.Document.12">
                  <p:embed/>
                </p:oleObj>
              </mc:Choice>
              <mc:Fallback>
                <p:oleObj name="" r:id="rId1" imgW="4286250" imgH="28860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632460"/>
                        <a:ext cx="7961630" cy="5376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734060"/>
          <a:ext cx="7961630" cy="5173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771775" progId="Word.Document.12">
                  <p:embed/>
                </p:oleObj>
              </mc:Choice>
              <mc:Fallback>
                <p:oleObj name="" r:id="rId1" imgW="4286250" imgH="27717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734060"/>
                        <a:ext cx="7961630" cy="51733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AutoShape 22"/>
          <p:cNvSpPr/>
          <p:nvPr>
            <p:custDataLst>
              <p:tags r:id="rId1"/>
            </p:custDataLst>
          </p:nvPr>
        </p:nvSpPr>
        <p:spPr>
          <a:xfrm>
            <a:off x="1219200" y="762000"/>
            <a:ext cx="6983095" cy="90995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D79B"/>
              </a:gs>
              <a:gs pos="100000">
                <a:srgbClr val="FFFFFF"/>
              </a:gs>
            </a:gsLst>
            <a:path path="rect">
              <a:fillToRect r="100000" b="100000"/>
            </a:path>
            <a:tileRect/>
          </a:gradFill>
          <a:ln w="127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l" eaLnBrk="1" hangingPunct="1"/>
            <a:r>
              <a:rPr lang="en-US" altLang="zh-CN" dirty="0">
                <a:solidFill>
                  <a:srgbClr val="3333CC"/>
                </a:solidFill>
                <a:latin typeface="Times New Roman" panose="02020603050405020304" pitchFamily="18" charset="0"/>
              </a:rPr>
              <a:t>               </a:t>
            </a:r>
            <a:r>
              <a:rPr lang="zh-CN" altLang="en-US" dirty="0">
                <a:solidFill>
                  <a:srgbClr val="3333CC"/>
                </a:solidFill>
                <a:latin typeface="Times New Roman" panose="02020603050405020304" pitchFamily="18" charset="0"/>
              </a:rPr>
              <a:t>标准正交基与向量的正交化</a:t>
            </a:r>
            <a:endParaRPr lang="zh-CN" altLang="en-US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AutoShape 23"/>
          <p:cNvSpPr/>
          <p:nvPr>
            <p:custDataLst>
              <p:tags r:id="rId2"/>
            </p:custDataLst>
          </p:nvPr>
        </p:nvSpPr>
        <p:spPr>
          <a:xfrm>
            <a:off x="762000" y="762000"/>
            <a:ext cx="1066800" cy="914400"/>
          </a:xfrm>
          <a:prstGeom prst="diamond">
            <a:avLst/>
          </a:prstGeom>
          <a:gradFill rotWithShape="1">
            <a:gsLst>
              <a:gs pos="0">
                <a:srgbClr val="FFD79B"/>
              </a:gs>
              <a:gs pos="100000">
                <a:srgbClr val="FFFFFF"/>
              </a:gs>
            </a:gsLst>
            <a:path path="rect">
              <a:fillToRect r="100000" b="100000"/>
            </a:path>
            <a:tileRect/>
          </a:gra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en-US" altLang="zh-CN" dirty="0">
                <a:solidFill>
                  <a:srgbClr val="0000FF"/>
                </a:solidFill>
                <a:latin typeface="Times New Roman" panose="02020603050405020304" pitchFamily="18" charset="0"/>
              </a:rPr>
              <a:t>§1.5</a:t>
            </a:r>
            <a:endParaRPr lang="zh-CN" altLang="en-US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762000" y="1880553"/>
          <a:ext cx="7961630" cy="5013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4" imgW="4286250" imgH="2686050" progId="Word.Document.12">
                  <p:embed/>
                </p:oleObj>
              </mc:Choice>
              <mc:Fallback>
                <p:oleObj name="" r:id="rId4" imgW="4286250" imgH="26860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2000" y="1880553"/>
                        <a:ext cx="7961630" cy="50139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1089343"/>
          <a:ext cx="7961630" cy="4462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390775" progId="Word.Document.12">
                  <p:embed/>
                </p:oleObj>
              </mc:Choice>
              <mc:Fallback>
                <p:oleObj name="" r:id="rId1" imgW="4286250" imgH="23907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1089343"/>
                        <a:ext cx="7961630" cy="44627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85800" y="816293"/>
          <a:ext cx="7961630" cy="5618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009900" progId="Word.Document.12">
                  <p:embed/>
                </p:oleObj>
              </mc:Choice>
              <mc:Fallback>
                <p:oleObj name="" r:id="rId1" imgW="4286250" imgH="300990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85800" y="816293"/>
                        <a:ext cx="7961630" cy="5618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1066483"/>
          <a:ext cx="7961630" cy="391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095500" progId="Word.Document.12">
                  <p:embed/>
                </p:oleObj>
              </mc:Choice>
              <mc:Fallback>
                <p:oleObj name="" r:id="rId1" imgW="4286250" imgH="209550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1066483"/>
                        <a:ext cx="7961630" cy="3911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769303"/>
          <a:ext cx="7961630" cy="4658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495550" progId="Word.Document.12">
                  <p:embed/>
                </p:oleObj>
              </mc:Choice>
              <mc:Fallback>
                <p:oleObj name="" r:id="rId1" imgW="4286250" imgH="24955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769303"/>
                        <a:ext cx="7961630" cy="46583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81000" y="213043"/>
          <a:ext cx="7961630" cy="6685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581400" progId="Word.Document.12">
                  <p:embed/>
                </p:oleObj>
              </mc:Choice>
              <mc:Fallback>
                <p:oleObj name="" r:id="rId1" imgW="4286250" imgH="358140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81000" y="213043"/>
                        <a:ext cx="7961630" cy="66852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3400" y="717233"/>
          <a:ext cx="7961630" cy="613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286125" progId="Word.Document.12">
                  <p:embed/>
                </p:oleObj>
              </mc:Choice>
              <mc:Fallback>
                <p:oleObj name="" r:id="rId1" imgW="4286250" imgH="32861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717233"/>
                        <a:ext cx="7961630" cy="6134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2765" y="249873"/>
          <a:ext cx="7962900" cy="7983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4276725" progId="Word.Document.12">
                  <p:embed/>
                </p:oleObj>
              </mc:Choice>
              <mc:Fallback>
                <p:oleObj name="" r:id="rId1" imgW="4286250" imgH="42767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2765" y="249873"/>
                        <a:ext cx="7962900" cy="79832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038600" y="5181600"/>
          <a:ext cx="5001895" cy="702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3" imgW="2914650" imgH="409575" progId="Word.Document.12">
                  <p:embed/>
                </p:oleObj>
              </mc:Choice>
              <mc:Fallback>
                <p:oleObj name="" r:id="rId3" imgW="2914650" imgH="409575" progId="Word.Document.12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38600" y="5181600"/>
                        <a:ext cx="5001895" cy="702945"/>
                      </a:xfrm>
                      <a:prstGeom prst="rect">
                        <a:avLst/>
                      </a:prstGeom>
                      <a:solidFill>
                        <a:schemeClr val="tx2">
                          <a:lumMod val="75000"/>
                          <a:alpha val="5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3743960" y="967423"/>
          <a:ext cx="6048375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6" imgW="3524250" imgH="409575" progId="Word.Document.12">
                  <p:embed/>
                </p:oleObj>
              </mc:Choice>
              <mc:Fallback>
                <p:oleObj name="" r:id="rId6" imgW="3524250" imgH="409575" progId="Word.Document.12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743960" y="967423"/>
                        <a:ext cx="6048375" cy="70485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75000"/>
                          <a:alpha val="5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3400" y="837883"/>
          <a:ext cx="7961630" cy="3164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1695450" progId="Word.Document.12">
                  <p:embed/>
                </p:oleObj>
              </mc:Choice>
              <mc:Fallback>
                <p:oleObj name="" r:id="rId1" imgW="4286250" imgH="16954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837883"/>
                        <a:ext cx="7961630" cy="31648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AutoShape 22"/>
          <p:cNvSpPr/>
          <p:nvPr>
            <p:custDataLst>
              <p:tags r:id="rId1"/>
            </p:custDataLst>
          </p:nvPr>
        </p:nvSpPr>
        <p:spPr>
          <a:xfrm>
            <a:off x="1219200" y="304800"/>
            <a:ext cx="6983095" cy="90995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D79B"/>
              </a:gs>
              <a:gs pos="100000">
                <a:srgbClr val="FFFFFF"/>
              </a:gs>
            </a:gsLst>
            <a:path path="rect">
              <a:fillToRect r="100000" b="100000"/>
            </a:path>
            <a:tileRect/>
          </a:gradFill>
          <a:ln w="127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l" eaLnBrk="1" hangingPunct="1"/>
            <a:r>
              <a:rPr lang="en-US" altLang="zh-CN" dirty="0">
                <a:solidFill>
                  <a:srgbClr val="3333CC"/>
                </a:solidFill>
                <a:latin typeface="Times New Roman" panose="02020603050405020304" pitchFamily="18" charset="0"/>
              </a:rPr>
              <a:t>                        </a:t>
            </a:r>
            <a:r>
              <a:rPr lang="zh-CN" altLang="en-US" dirty="0">
                <a:solidFill>
                  <a:srgbClr val="3333CC"/>
                </a:solidFill>
                <a:latin typeface="Times New Roman" panose="02020603050405020304" pitchFamily="18" charset="0"/>
              </a:rPr>
              <a:t>正交</a:t>
            </a:r>
            <a:r>
              <a:rPr lang="zh-CN" altLang="en-US" dirty="0">
                <a:solidFill>
                  <a:srgbClr val="3333CC"/>
                </a:solidFill>
                <a:latin typeface="Times New Roman" panose="02020603050405020304" pitchFamily="18" charset="0"/>
              </a:rPr>
              <a:t>子空间</a:t>
            </a:r>
            <a:endParaRPr lang="zh-CN" altLang="en-US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AutoShape 23"/>
          <p:cNvSpPr/>
          <p:nvPr>
            <p:custDataLst>
              <p:tags r:id="rId2"/>
            </p:custDataLst>
          </p:nvPr>
        </p:nvSpPr>
        <p:spPr>
          <a:xfrm>
            <a:off x="762000" y="304800"/>
            <a:ext cx="1066800" cy="914400"/>
          </a:xfrm>
          <a:prstGeom prst="diamond">
            <a:avLst/>
          </a:prstGeom>
          <a:gradFill rotWithShape="1">
            <a:gsLst>
              <a:gs pos="0">
                <a:srgbClr val="FFD79B"/>
              </a:gs>
              <a:gs pos="100000">
                <a:srgbClr val="FFFFFF"/>
              </a:gs>
            </a:gsLst>
            <a:path path="rect">
              <a:fillToRect r="100000" b="100000"/>
            </a:path>
            <a:tileRect/>
          </a:gradFill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en-US" altLang="zh-CN" dirty="0">
                <a:solidFill>
                  <a:srgbClr val="0000FF"/>
                </a:solidFill>
                <a:latin typeface="Times New Roman" panose="02020603050405020304" pitchFamily="18" charset="0"/>
              </a:rPr>
              <a:t>§1.6</a:t>
            </a:r>
            <a:endParaRPr lang="zh-CN" altLang="en-US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533083" y="1182053"/>
          <a:ext cx="7962265" cy="613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4" imgW="4286250" imgH="3286125" progId="Word.Document.12">
                  <p:embed/>
                </p:oleObj>
              </mc:Choice>
              <mc:Fallback>
                <p:oleObj name="" r:id="rId4" imgW="4286250" imgH="328612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3083" y="1182053"/>
                        <a:ext cx="7962265" cy="6134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57200" y="586423"/>
          <a:ext cx="7961630" cy="5938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181350" progId="Word.Document.12">
                  <p:embed/>
                </p:oleObj>
              </mc:Choice>
              <mc:Fallback>
                <p:oleObj name="" r:id="rId1" imgW="4286250" imgH="31813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7200" y="586423"/>
                        <a:ext cx="7961630" cy="5938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85800" y="865823"/>
          <a:ext cx="7961630" cy="6294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371850" progId="Word.Document.12">
                  <p:embed/>
                </p:oleObj>
              </mc:Choice>
              <mc:Fallback>
                <p:oleObj name="" r:id="rId1" imgW="4286250" imgH="33718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85800" y="865823"/>
                        <a:ext cx="7961630" cy="6294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822643"/>
          <a:ext cx="7961630" cy="5618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009900" progId="Word.Document.12">
                  <p:embed/>
                </p:oleObj>
              </mc:Choice>
              <mc:Fallback>
                <p:oleObj name="" r:id="rId1" imgW="4286250" imgH="300990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822643"/>
                        <a:ext cx="7961630" cy="5618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840423"/>
          <a:ext cx="7961630" cy="5582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990850" progId="Word.Document.12">
                  <p:embed/>
                </p:oleObj>
              </mc:Choice>
              <mc:Fallback>
                <p:oleObj name="" r:id="rId1" imgW="4286250" imgH="29908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840423"/>
                        <a:ext cx="7961630" cy="55829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680403"/>
          <a:ext cx="7961630" cy="4836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590800" progId="Word.Document.12">
                  <p:embed/>
                </p:oleObj>
              </mc:Choice>
              <mc:Fallback>
                <p:oleObj name="" r:id="rId1" imgW="4286250" imgH="259080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680403"/>
                        <a:ext cx="7961630" cy="48361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552133"/>
          <a:ext cx="7961630" cy="631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381375" progId="Word.Document.12">
                  <p:embed/>
                </p:oleObj>
              </mc:Choice>
              <mc:Fallback>
                <p:oleObj name="" r:id="rId1" imgW="4286250" imgH="33813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552133"/>
                        <a:ext cx="7961630" cy="6311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85800" y="323533"/>
          <a:ext cx="7961630" cy="631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3381375" progId="Word.Document.12">
                  <p:embed/>
                </p:oleObj>
              </mc:Choice>
              <mc:Fallback>
                <p:oleObj name="" r:id="rId1" imgW="4286250" imgH="33813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85800" y="323533"/>
                        <a:ext cx="7961630" cy="6311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57200" y="990283"/>
          <a:ext cx="7961630" cy="3538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1895475" progId="Word.Document.12">
                  <p:embed/>
                </p:oleObj>
              </mc:Choice>
              <mc:Fallback>
                <p:oleObj name="" r:id="rId1" imgW="4286250" imgH="1895475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7200" y="990283"/>
                        <a:ext cx="7961630" cy="35382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3400" y="1142683"/>
          <a:ext cx="7961630" cy="408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86250" imgH="2190750" progId="Word.Document.12">
                  <p:embed/>
                </p:oleObj>
              </mc:Choice>
              <mc:Fallback>
                <p:oleObj name="" r:id="rId1" imgW="4286250" imgH="2190750" progId="Word.Document.12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1142683"/>
                        <a:ext cx="7961630" cy="408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1506" name="Picture 2" descr="MCj01932240000[1]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325051">
            <a:off x="1692275" y="1557338"/>
            <a:ext cx="5545138" cy="4572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07" name="WordArt 3"/>
          <p:cNvSpPr>
            <a:spLocks noTextEdit="1"/>
          </p:cNvSpPr>
          <p:nvPr/>
        </p:nvSpPr>
        <p:spPr>
          <a:xfrm>
            <a:off x="1476375" y="2565400"/>
            <a:ext cx="2376488" cy="2281238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75509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p>
            <a:pPr algn="ctr"/>
            <a:r>
              <a:rPr lang="zh-CN" altLang="en-US" sz="8000" b="1">
                <a:gradFill rotWithShape="1">
                  <a:gsLst>
                    <a:gs pos="0">
                      <a:srgbClr val="FF3300"/>
                    </a:gs>
                    <a:gs pos="100000">
                      <a:schemeClr val="bg1"/>
                    </a:gs>
                  </a:gsLst>
                  <a:lin ang="5400000" scaled="1"/>
                  <a:tileRect/>
                </a:gradFill>
                <a:latin typeface="华文行楷" charset="0"/>
                <a:ea typeface="华文行楷" charset="0"/>
              </a:rPr>
              <a:t>Good</a:t>
            </a:r>
            <a:endParaRPr lang="zh-CN" altLang="en-US" sz="8000" b="1">
              <a:gradFill rotWithShape="1">
                <a:gsLst>
                  <a:gs pos="0">
                    <a:srgbClr val="FF3300"/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  <a:latin typeface="华文行楷" charset="0"/>
              <a:ea typeface="华文行楷" charset="0"/>
            </a:endParaRPr>
          </a:p>
        </p:txBody>
      </p:sp>
      <p:sp>
        <p:nvSpPr>
          <p:cNvPr id="21508" name="WordArt 4"/>
          <p:cNvSpPr>
            <a:spLocks noTextEdit="1"/>
          </p:cNvSpPr>
          <p:nvPr/>
        </p:nvSpPr>
        <p:spPr>
          <a:xfrm>
            <a:off x="6084888" y="1916113"/>
            <a:ext cx="1800225" cy="224472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76625"/>
              </a:avLst>
            </a:prstTxWarp>
            <a:normAutofit/>
            <a:scene3d>
              <a:camera prst="legacyPerspectiveTopLeft">
                <a:rot lat="0" lon="20520000" rev="0"/>
              </a:camera>
              <a:lightRig rig="legacyHarsh3" dir="r"/>
            </a:scene3d>
            <a:sp3d extrusionH="430200" prstMaterial="legacyMatte">
              <a:extrusionClr>
                <a:srgbClr val="006600"/>
              </a:extrusionClr>
            </a:sp3d>
          </a:bodyPr>
          <a:p>
            <a:pPr algn="ctr"/>
            <a:r>
              <a:rPr lang="zh-CN" altLang="en-US" sz="9600" b="1">
                <a:gradFill rotWithShape="1">
                  <a:gsLst>
                    <a:gs pos="0">
                      <a:srgbClr val="006600"/>
                    </a:gs>
                    <a:gs pos="100000">
                      <a:srgbClr val="FFFFFF"/>
                    </a:gs>
                  </a:gsLst>
                  <a:lin ang="5400000" scaled="1"/>
                  <a:tileRect/>
                </a:gradFill>
                <a:latin typeface="华文行楷" charset="0"/>
                <a:ea typeface="华文行楷" charset="0"/>
              </a:rPr>
              <a:t>Bye</a:t>
            </a:r>
            <a:endParaRPr lang="zh-CN" altLang="en-US" sz="9600" b="1">
              <a:gradFill rotWithShape="1">
                <a:gsLst>
                  <a:gs pos="0">
                    <a:srgbClr val="006600"/>
                  </a:gs>
                  <a:gs pos="100000">
                    <a:srgbClr val="FFFFFF"/>
                  </a:gs>
                </a:gsLst>
                <a:lin ang="5400000" scaled="1"/>
                <a:tileRect/>
              </a:gradFill>
              <a:latin typeface="华文行楷" charset="0"/>
              <a:ea typeface="华文行楷" charset="0"/>
            </a:endParaRPr>
          </a:p>
        </p:txBody>
      </p:sp>
      <p:pic>
        <p:nvPicPr>
          <p:cNvPr id="21509" name="Picture 5" descr="MCj01932100000[1]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0650" y="5157788"/>
            <a:ext cx="1163638" cy="15081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COMMONDATA" val="eyJoZGlkIjoiYmVhNzUwMzc0ZjQzNzI4Y2M5MzA2M2EyZDYzZmNjMTYifQ=="/>
  <p:tag name="KSO_WPP_MARK_KEY" val="e2c3cf2e-3d86-481a-85ae-18820ead721f"/>
</p:tagLst>
</file>

<file path=ppt/theme/theme1.xml><?xml version="1.0" encoding="utf-8"?>
<a:theme xmlns:a="http://schemas.openxmlformats.org/drawingml/2006/main" name="1_sample">
  <a:themeElements>
    <a:clrScheme name="1_sample 1">
      <a:dk1>
        <a:srgbClr val="000000"/>
      </a:dk1>
      <a:lt1>
        <a:srgbClr val="FFFFFF"/>
      </a:lt1>
      <a:dk2>
        <a:srgbClr val="006666"/>
      </a:dk2>
      <a:lt2>
        <a:srgbClr val="808080"/>
      </a:lt2>
      <a:accent1>
        <a:srgbClr val="48B063"/>
      </a:accent1>
      <a:accent2>
        <a:srgbClr val="CCCC00"/>
      </a:accent2>
      <a:accent3>
        <a:srgbClr val="FFFFFF"/>
      </a:accent3>
      <a:accent4>
        <a:srgbClr val="000000"/>
      </a:accent4>
      <a:accent5>
        <a:srgbClr val="B1D4B7"/>
      </a:accent5>
      <a:accent6>
        <a:srgbClr val="B9B900"/>
      </a:accent6>
      <a:hlink>
        <a:srgbClr val="DB8647"/>
      </a:hlink>
      <a:folHlink>
        <a:srgbClr val="90B7CA"/>
      </a:folHlink>
    </a:clrScheme>
    <a:fontScheme name="1_sam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lnDef>
  </a:objectDefaults>
  <a:extraClrSchemeLst>
    <a:extraClrScheme>
      <a:clrScheme name="1_sample 1">
        <a:dk1>
          <a:srgbClr val="000000"/>
        </a:dk1>
        <a:lt1>
          <a:srgbClr val="FFFFFF"/>
        </a:lt1>
        <a:dk2>
          <a:srgbClr val="006666"/>
        </a:dk2>
        <a:lt2>
          <a:srgbClr val="808080"/>
        </a:lt2>
        <a:accent1>
          <a:srgbClr val="48B063"/>
        </a:accent1>
        <a:accent2>
          <a:srgbClr val="CCCC00"/>
        </a:accent2>
        <a:accent3>
          <a:srgbClr val="FFFFFF"/>
        </a:accent3>
        <a:accent4>
          <a:srgbClr val="000000"/>
        </a:accent4>
        <a:accent5>
          <a:srgbClr val="B1D4B7"/>
        </a:accent5>
        <a:accent6>
          <a:srgbClr val="B9B900"/>
        </a:accent6>
        <a:hlink>
          <a:srgbClr val="DB8647"/>
        </a:hlink>
        <a:folHlink>
          <a:srgbClr val="90B7C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ample 2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3587E1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AEC3EE"/>
        </a:accent5>
        <a:accent6>
          <a:srgbClr val="8AB9E7"/>
        </a:accent6>
        <a:hlink>
          <a:srgbClr val="6666FF"/>
        </a:hlink>
        <a:folHlink>
          <a:srgbClr val="C68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ample 3">
        <a:dk1>
          <a:srgbClr val="000000"/>
        </a:dk1>
        <a:lt1>
          <a:srgbClr val="FFFFFF"/>
        </a:lt1>
        <a:dk2>
          <a:srgbClr val="000066"/>
        </a:dk2>
        <a:lt2>
          <a:srgbClr val="808080"/>
        </a:lt2>
        <a:accent1>
          <a:srgbClr val="6657BF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B8B4DC"/>
        </a:accent5>
        <a:accent6>
          <a:srgbClr val="8AB9E7"/>
        </a:accent6>
        <a:hlink>
          <a:srgbClr val="6666FF"/>
        </a:hlink>
        <a:folHlink>
          <a:srgbClr val="C68D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1-1 线性空间</Template>
  <TotalTime>0</TotalTime>
  <Words>278</Words>
  <Application>WPS 演示</Application>
  <PresentationFormat>全屏显示(4:3)</PresentationFormat>
  <Paragraphs>51</Paragraphs>
  <Slides>33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32</vt:i4>
      </vt:variant>
      <vt:variant>
        <vt:lpstr>幻灯片标题</vt:lpstr>
      </vt:variant>
      <vt:variant>
        <vt:i4>33</vt:i4>
      </vt:variant>
    </vt:vector>
  </HeadingPairs>
  <TitlesOfParts>
    <vt:vector size="80" baseType="lpstr">
      <vt:lpstr>Arial</vt:lpstr>
      <vt:lpstr>宋体</vt:lpstr>
      <vt:lpstr>Wingdings</vt:lpstr>
      <vt:lpstr>Times New Roman</vt:lpstr>
      <vt:lpstr>楷体_GB2312</vt:lpstr>
      <vt:lpstr>新宋体</vt:lpstr>
      <vt:lpstr>Verdana</vt:lpstr>
      <vt:lpstr>华文行楷</vt:lpstr>
      <vt:lpstr>微软雅黑</vt:lpstr>
      <vt:lpstr>华文新魏</vt:lpstr>
      <vt:lpstr>华文行楷</vt:lpstr>
      <vt:lpstr>Arial Unicode MS</vt:lpstr>
      <vt:lpstr>Calibri</vt:lpstr>
      <vt:lpstr>黑体</vt:lpstr>
      <vt:lpstr>1_sample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GuildDesign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ThemeGallery.com</dc:creator>
  <cp:lastModifiedBy>邱威</cp:lastModifiedBy>
  <cp:revision>85</cp:revision>
  <dcterms:created xsi:type="dcterms:W3CDTF">2004-08-26T06:30:00Z</dcterms:created>
  <dcterms:modified xsi:type="dcterms:W3CDTF">2023-08-28T15:36:27Z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5504C2F6E9664A7F99DACABA99125201_13</vt:lpwstr>
  </property>
  <property fmtid="{D5CDD505-2E9C-101B-9397-08002B2CF9AE}" pid="3" name="KSOProductBuildVer">
    <vt:lpwstr>2052-11.1.0.14309</vt:lpwstr>
  </property>
</Properties>
</file>