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emf" ContentType="image/x-emf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82" r:id="rId4"/>
    <p:sldId id="387" r:id="rId5"/>
    <p:sldId id="460" r:id="rId6"/>
    <p:sldId id="462" r:id="rId7"/>
    <p:sldId id="463" r:id="rId8"/>
    <p:sldId id="464" r:id="rId9"/>
    <p:sldId id="465" r:id="rId10"/>
    <p:sldId id="467" r:id="rId11"/>
    <p:sldId id="468" r:id="rId12"/>
    <p:sldId id="469" r:id="rId13"/>
    <p:sldId id="470" r:id="rId14"/>
    <p:sldId id="471" r:id="rId15"/>
    <p:sldId id="496" r:id="rId16"/>
    <p:sldId id="497" r:id="rId17"/>
    <p:sldId id="498" r:id="rId18"/>
    <p:sldId id="501" r:id="rId19"/>
    <p:sldId id="500" r:id="rId20"/>
    <p:sldId id="502" r:id="rId21"/>
    <p:sldId id="503" r:id="rId22"/>
    <p:sldId id="504" r:id="rId23"/>
    <p:sldId id="505" r:id="rId24"/>
    <p:sldId id="506" r:id="rId25"/>
    <p:sldId id="507" r:id="rId26"/>
    <p:sldId id="508" r:id="rId27"/>
    <p:sldId id="509" r:id="rId28"/>
    <p:sldId id="510" r:id="rId29"/>
    <p:sldId id="511" r:id="rId30"/>
    <p:sldId id="516" r:id="rId31"/>
    <p:sldId id="512" r:id="rId32"/>
    <p:sldId id="513" r:id="rId33"/>
    <p:sldId id="514" r:id="rId34"/>
    <p:sldId id="515" r:id="rId35"/>
    <p:sldId id="517" r:id="rId36"/>
    <p:sldId id="522" r:id="rId37"/>
    <p:sldId id="518" r:id="rId38"/>
    <p:sldId id="519" r:id="rId39"/>
    <p:sldId id="520" r:id="rId40"/>
    <p:sldId id="523" r:id="rId41"/>
    <p:sldId id="461" r:id="rId42"/>
    <p:sldId id="475" r:id="rId43"/>
    <p:sldId id="476" r:id="rId44"/>
    <p:sldId id="477" r:id="rId45"/>
    <p:sldId id="524" r:id="rId46"/>
    <p:sldId id="478" r:id="rId47"/>
    <p:sldId id="459" r:id="rId48"/>
    <p:sldId id="482" r:id="rId49"/>
    <p:sldId id="485" r:id="rId50"/>
    <p:sldId id="486" r:id="rId51"/>
    <p:sldId id="487" r:id="rId52"/>
    <p:sldId id="285" r:id="rId53"/>
  </p:sldIdLst>
  <p:sldSz cx="9144000" cy="6858000" type="screen4x3"/>
  <p:notesSz cx="6858000" cy="9144000"/>
  <p:custDataLst>
    <p:tags r:id="rId57"/>
  </p:custDataLst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33CC"/>
    <a:srgbClr val="D5EAFF"/>
    <a:srgbClr val="F9EADF"/>
    <a:srgbClr val="FFDFAF"/>
    <a:srgbClr val="F8E8DC"/>
    <a:srgbClr val="FF00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623"/>
    <p:restoredTop sz="94660"/>
  </p:normalViewPr>
  <p:slideViewPr>
    <p:cSldViewPr showGuides="1">
      <p:cViewPr varScale="1">
        <p:scale>
          <a:sx n="68" d="100"/>
          <a:sy n="68" d="100"/>
        </p:scale>
        <p:origin x="1128" y="24"/>
      </p:cViewPr>
      <p:guideLst>
        <p:guide orient="horz" pos="2160"/>
        <p:guide pos="28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7" Type="http://schemas.openxmlformats.org/officeDocument/2006/relationships/tags" Target="tags/tag9.xml"/><Relationship Id="rId56" Type="http://schemas.openxmlformats.org/officeDocument/2006/relationships/tableStyles" Target="tableStyles.xml"/><Relationship Id="rId55" Type="http://schemas.openxmlformats.org/officeDocument/2006/relationships/viewProps" Target="viewProps.xml"/><Relationship Id="rId54" Type="http://schemas.openxmlformats.org/officeDocument/2006/relationships/presProps" Target="presProps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42.vml.rels><?xml version="1.0" encoding="UTF-8" standalone="yes"?>
<Relationships xmlns="http://schemas.openxmlformats.org/package/2006/relationships"><Relationship Id="rId9" Type="http://schemas.openxmlformats.org/officeDocument/2006/relationships/image" Target="../media/image58.wmf"/><Relationship Id="rId8" Type="http://schemas.openxmlformats.org/officeDocument/2006/relationships/image" Target="../media/image57.wmf"/><Relationship Id="rId7" Type="http://schemas.openxmlformats.org/officeDocument/2006/relationships/image" Target="../media/image56.wmf"/><Relationship Id="rId6" Type="http://schemas.openxmlformats.org/officeDocument/2006/relationships/image" Target="../media/image55.wmf"/><Relationship Id="rId5" Type="http://schemas.openxmlformats.org/officeDocument/2006/relationships/image" Target="../media/image54.wmf"/><Relationship Id="rId4" Type="http://schemas.openxmlformats.org/officeDocument/2006/relationships/image" Target="../media/image53.wmf"/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2" Type="http://schemas.openxmlformats.org/officeDocument/2006/relationships/image" Target="../media/image61.wmf"/><Relationship Id="rId11" Type="http://schemas.openxmlformats.org/officeDocument/2006/relationships/image" Target="../media/image60.wmf"/><Relationship Id="rId10" Type="http://schemas.openxmlformats.org/officeDocument/2006/relationships/image" Target="../media/image59.wmf"/><Relationship Id="rId1" Type="http://schemas.openxmlformats.org/officeDocument/2006/relationships/image" Target="../media/image50.w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emf"/></Relationship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gradFill rotWithShape="0">
          <a:gsLst>
            <a:gs pos="0">
              <a:srgbClr val="93C9FF"/>
            </a:gs>
            <a:gs pos="50000">
              <a:schemeClr val="bg1"/>
            </a:gs>
            <a:gs pos="100000">
              <a:srgbClr val="93C9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/>
          <p:nvPr/>
        </p:nvSpPr>
        <p:spPr>
          <a:xfrm>
            <a:off x="0" y="0"/>
            <a:ext cx="9147175" cy="6869113"/>
          </a:xfrm>
          <a:prstGeom prst="rect">
            <a:avLst/>
          </a:prstGeom>
          <a:solidFill>
            <a:srgbClr val="1188FF"/>
          </a:solidFill>
          <a:ln w="9525">
            <a:noFill/>
          </a:ln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2051" name="Group 3"/>
          <p:cNvGrpSpPr/>
          <p:nvPr/>
        </p:nvGrpSpPr>
        <p:grpSpPr>
          <a:xfrm>
            <a:off x="1143000" y="2133600"/>
            <a:ext cx="1000125" cy="4724400"/>
            <a:chOff x="768" y="1104"/>
            <a:chExt cx="624" cy="3216"/>
          </a:xfrm>
        </p:grpSpPr>
        <p:sp>
          <p:nvSpPr>
            <p:cNvPr id="2068" name="Oval 4"/>
            <p:cNvSpPr/>
            <p:nvPr userDrawn="1"/>
          </p:nvSpPr>
          <p:spPr>
            <a:xfrm>
              <a:off x="768" y="1104"/>
              <a:ext cx="624" cy="624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accent1"/>
              </a:outerShdw>
            </a:effectLst>
          </p:spPr>
          <p:txBody>
            <a:bodyPr wrap="none" anchor="ctr" anchorCtr="0"/>
            <a:p>
              <a:pPr lvl="0" eaLnBrk="1" hangingPunct="1">
                <a:buNone/>
              </a:pP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2069" name="Rectangle 5"/>
            <p:cNvSpPr/>
            <p:nvPr userDrawn="1"/>
          </p:nvSpPr>
          <p:spPr>
            <a:xfrm>
              <a:off x="768" y="1440"/>
              <a:ext cx="576" cy="2880"/>
            </a:xfrm>
            <a:prstGeom prst="rect">
              <a:avLst/>
            </a:pr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accent1"/>
              </a:outerShdw>
            </a:effectLst>
          </p:spPr>
          <p:txBody>
            <a:bodyPr wrap="none" anchor="ctr" anchorCtr="0"/>
            <a:p>
              <a:pPr lvl="0" eaLnBrk="1" hangingPunct="1">
                <a:buNone/>
              </a:pPr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052" name="Rectangle 6"/>
          <p:cNvSpPr/>
          <p:nvPr/>
        </p:nvSpPr>
        <p:spPr>
          <a:xfrm>
            <a:off x="1566863" y="2133600"/>
            <a:ext cx="7577137" cy="4724400"/>
          </a:xfrm>
          <a:prstGeom prst="rect">
            <a:avLst/>
          </a:prstGeom>
          <a:solidFill>
            <a:schemeClr val="hlink"/>
          </a:solidFill>
          <a:ln w="9525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chemeClr val="accent1"/>
            </a:outerShdw>
          </a:effectLst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053" name="Rectangle 7" descr="宽上对角线"/>
          <p:cNvSpPr/>
          <p:nvPr/>
        </p:nvSpPr>
        <p:spPr>
          <a:xfrm>
            <a:off x="0" y="0"/>
            <a:ext cx="5580063" cy="115888"/>
          </a:xfrm>
          <a:prstGeom prst="rect">
            <a:avLst/>
          </a:prstGeom>
          <a:pattFill prst="wdUpDiag">
            <a:fgClr>
              <a:srgbClr val="0066CC"/>
            </a:fgClr>
            <a:bgClr>
              <a:srgbClr val="93C9FF"/>
            </a:bgClr>
          </a:pattFill>
          <a:ln w="9525">
            <a:noFill/>
          </a:ln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2054" name="Picture 8" descr="角标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77000" y="0"/>
            <a:ext cx="2667000" cy="985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5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5943600"/>
            <a:ext cx="1371600" cy="738188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2056" name="AutoShape 10"/>
          <p:cNvSpPr/>
          <p:nvPr/>
        </p:nvSpPr>
        <p:spPr>
          <a:xfrm>
            <a:off x="609600" y="1295400"/>
            <a:ext cx="7239000" cy="1828800"/>
          </a:xfrm>
          <a:prstGeom prst="flowChartAlternateProcess">
            <a:avLst/>
          </a:prstGeom>
          <a:solidFill>
            <a:srgbClr val="003399"/>
          </a:solidFill>
          <a:ln w="9525">
            <a:noFill/>
          </a:ln>
          <a:effectLst>
            <a:outerShdw dist="107763" dir="2699999" algn="ctr" rotWithShape="0">
              <a:srgbClr val="3B9DFF">
                <a:alpha val="50000"/>
              </a:srgbClr>
            </a:outerShdw>
          </a:effectLst>
        </p:spPr>
        <p:txBody>
          <a:bodyPr wrap="none" anchor="ctr" anchorCtr="0"/>
          <a:p>
            <a:pPr lvl="0" algn="ctr" eaLnBrk="1" hangingPunct="1">
              <a:buNone/>
            </a:pPr>
            <a:endParaRPr lang="zh-CN" altLang="en-US" sz="3200" b="0" dirty="0">
              <a:solidFill>
                <a:schemeClr val="bg1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057" name="Rectangle 11"/>
          <p:cNvSpPr/>
          <p:nvPr/>
        </p:nvSpPr>
        <p:spPr>
          <a:xfrm>
            <a:off x="1905000" y="1524000"/>
            <a:ext cx="5381625" cy="11890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r" eaLnBrk="1" hangingPunct="1">
              <a:buNone/>
            </a:pPr>
            <a:r>
              <a:rPr lang="zh-CN" altLang="en-US" sz="7200" b="0" dirty="0">
                <a:solidFill>
                  <a:schemeClr val="bg1"/>
                </a:solidFill>
                <a:latin typeface="Verdana" panose="020B0604030504040204" pitchFamily="34" charset="0"/>
                <a:ea typeface="华文行楷" pitchFamily="2" charset="-122"/>
              </a:rPr>
              <a:t>矩阵论教程</a:t>
            </a:r>
            <a:r>
              <a:rPr lang="en-US" altLang="zh-CN" sz="7200" b="0" dirty="0">
                <a:solidFill>
                  <a:schemeClr val="bg1"/>
                </a:solidFill>
                <a:latin typeface="Verdana" panose="020B0604030504040204" pitchFamily="34" charset="0"/>
                <a:ea typeface="华文行楷" pitchFamily="2" charset="-122"/>
              </a:rPr>
              <a:t>A</a:t>
            </a:r>
            <a:endParaRPr lang="en-US" altLang="zh-CN" sz="6600" dirty="0">
              <a:solidFill>
                <a:schemeClr val="bg1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pic>
        <p:nvPicPr>
          <p:cNvPr id="2058" name="Picture 12" descr="图片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81000"/>
            <a:ext cx="1279525" cy="24384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059" name="Group 13"/>
          <p:cNvGrpSpPr/>
          <p:nvPr userDrawn="1"/>
        </p:nvGrpSpPr>
        <p:grpSpPr>
          <a:xfrm>
            <a:off x="1143000" y="2133600"/>
            <a:ext cx="1000125" cy="4724400"/>
            <a:chOff x="768" y="1104"/>
            <a:chExt cx="624" cy="3216"/>
          </a:xfrm>
        </p:grpSpPr>
        <p:sp>
          <p:nvSpPr>
            <p:cNvPr id="2066" name="Oval 14"/>
            <p:cNvSpPr/>
            <p:nvPr userDrawn="1"/>
          </p:nvSpPr>
          <p:spPr>
            <a:xfrm>
              <a:off x="768" y="1104"/>
              <a:ext cx="624" cy="624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accent1"/>
              </a:outerShdw>
            </a:effectLst>
          </p:spPr>
          <p:txBody>
            <a:bodyPr wrap="none" anchor="ctr" anchorCtr="0"/>
            <a:p>
              <a:pPr lvl="0" eaLnBrk="1" hangingPunct="1">
                <a:buNone/>
              </a:pP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2067" name="Rectangle 15"/>
            <p:cNvSpPr/>
            <p:nvPr userDrawn="1"/>
          </p:nvSpPr>
          <p:spPr>
            <a:xfrm>
              <a:off x="768" y="1440"/>
              <a:ext cx="576" cy="2880"/>
            </a:xfrm>
            <a:prstGeom prst="rect">
              <a:avLst/>
            </a:pr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accent1"/>
              </a:outerShdw>
            </a:effectLst>
          </p:spPr>
          <p:txBody>
            <a:bodyPr wrap="none" anchor="ctr" anchorCtr="0"/>
            <a:p>
              <a:pPr lvl="0" eaLnBrk="1" hangingPunct="1">
                <a:buNone/>
              </a:pPr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060" name="Rectangle 16" descr="宽上对角线"/>
          <p:cNvSpPr/>
          <p:nvPr userDrawn="1"/>
        </p:nvSpPr>
        <p:spPr>
          <a:xfrm>
            <a:off x="0" y="0"/>
            <a:ext cx="5580063" cy="115888"/>
          </a:xfrm>
          <a:prstGeom prst="rect">
            <a:avLst/>
          </a:prstGeom>
          <a:pattFill prst="wdUpDiag">
            <a:fgClr>
              <a:srgbClr val="0066CC"/>
            </a:fgClr>
            <a:bgClr>
              <a:srgbClr val="93C9FF"/>
            </a:bgClr>
          </a:pattFill>
          <a:ln w="9525">
            <a:noFill/>
          </a:ln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2061" name="Picture 17" descr="角标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77000" y="0"/>
            <a:ext cx="2667000" cy="985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2" name="Picture 1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4800" y="5943600"/>
            <a:ext cx="1371600" cy="738188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2063" name="AutoShape 19"/>
          <p:cNvSpPr/>
          <p:nvPr userDrawn="1"/>
        </p:nvSpPr>
        <p:spPr>
          <a:xfrm>
            <a:off x="609600" y="1295400"/>
            <a:ext cx="7239000" cy="1828800"/>
          </a:xfrm>
          <a:prstGeom prst="flowChartAlternateProcess">
            <a:avLst/>
          </a:prstGeom>
          <a:solidFill>
            <a:srgbClr val="003399"/>
          </a:solidFill>
          <a:ln w="9525">
            <a:noFill/>
          </a:ln>
          <a:effectLst>
            <a:outerShdw dist="107763" dir="2699999" algn="ctr" rotWithShape="0">
              <a:srgbClr val="3B9DFF">
                <a:alpha val="50000"/>
              </a:srgbClr>
            </a:outerShdw>
          </a:effectLst>
        </p:spPr>
        <p:txBody>
          <a:bodyPr wrap="none" anchor="ctr" anchorCtr="0"/>
          <a:p>
            <a:pPr lvl="0" algn="ctr" eaLnBrk="1" hangingPunct="1">
              <a:buNone/>
            </a:pPr>
            <a:endParaRPr lang="zh-CN" altLang="en-US" sz="3200" b="0" dirty="0">
              <a:solidFill>
                <a:schemeClr val="bg1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064" name="Rectangle 20"/>
          <p:cNvSpPr/>
          <p:nvPr userDrawn="1"/>
        </p:nvSpPr>
        <p:spPr>
          <a:xfrm>
            <a:off x="2530475" y="1554163"/>
            <a:ext cx="4756150" cy="11890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r" eaLnBrk="1" hangingPunct="1">
              <a:buNone/>
            </a:pPr>
            <a:r>
              <a:rPr lang="zh-CN" altLang="en-US" sz="7200" b="0" dirty="0">
                <a:solidFill>
                  <a:schemeClr val="bg1"/>
                </a:solidFill>
                <a:latin typeface="Verdana" panose="020B0604030504040204" pitchFamily="34" charset="0"/>
                <a:ea typeface="华文行楷" pitchFamily="2" charset="-122"/>
              </a:rPr>
              <a:t>矩阵论讲义</a:t>
            </a:r>
            <a:endParaRPr lang="en-US" altLang="zh-CN" sz="6600" dirty="0">
              <a:solidFill>
                <a:schemeClr val="bg1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pic>
        <p:nvPicPr>
          <p:cNvPr id="2065" name="Picture 21" descr="图片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9600" y="381000"/>
            <a:ext cx="1279525" cy="2438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5.jpeg"/><Relationship Id="rId12" Type="http://schemas.openxmlformats.org/officeDocument/2006/relationships/image" Target="../media/image4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rotWithShape="0">
          <a:gsLst>
            <a:gs pos="0">
              <a:srgbClr val="93C9FF"/>
            </a:gs>
            <a:gs pos="50000">
              <a:schemeClr val="bg1"/>
            </a:gs>
            <a:gs pos="100000">
              <a:srgbClr val="93C9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26" name="Line 2"/>
          <p:cNvSpPr/>
          <p:nvPr/>
        </p:nvSpPr>
        <p:spPr>
          <a:xfrm flipH="1">
            <a:off x="304800" y="1066800"/>
            <a:ext cx="0" cy="5791200"/>
          </a:xfrm>
          <a:prstGeom prst="line">
            <a:avLst/>
          </a:prstGeom>
          <a:ln w="28575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</p:sp>
      <p:pic>
        <p:nvPicPr>
          <p:cNvPr id="1027" name="Picture 3" descr="pencil"/>
          <p:cNvPicPr>
            <a:picLocks noChangeAspect="1"/>
          </p:cNvPicPr>
          <p:nvPr/>
        </p:nvPicPr>
        <p:blipFill>
          <a:blip r:embed="rId12"/>
          <a:srcRect b="6082"/>
          <a:stretch>
            <a:fillRect/>
          </a:stretch>
        </p:blipFill>
        <p:spPr>
          <a:xfrm>
            <a:off x="152400" y="5988050"/>
            <a:ext cx="1524000" cy="1022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8" name="Rectangle 4" descr="宽上对角线"/>
          <p:cNvSpPr/>
          <p:nvPr/>
        </p:nvSpPr>
        <p:spPr>
          <a:xfrm>
            <a:off x="0" y="0"/>
            <a:ext cx="5580063" cy="115888"/>
          </a:xfrm>
          <a:prstGeom prst="rect">
            <a:avLst/>
          </a:prstGeom>
          <a:pattFill prst="wdUpDiag">
            <a:fgClr>
              <a:srgbClr val="1188FF"/>
            </a:fgClr>
            <a:bgClr>
              <a:srgbClr val="8FC7FF"/>
            </a:bgClr>
          </a:pattFill>
          <a:ln w="9525">
            <a:noFill/>
          </a:ln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029" name="Line 5"/>
          <p:cNvSpPr/>
          <p:nvPr/>
        </p:nvSpPr>
        <p:spPr>
          <a:xfrm flipH="1">
            <a:off x="228600" y="533400"/>
            <a:ext cx="0" cy="5791200"/>
          </a:xfrm>
          <a:prstGeom prst="line">
            <a:avLst/>
          </a:prstGeom>
          <a:ln w="28575" cap="flat" cmpd="sng">
            <a:solidFill>
              <a:srgbClr val="1188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30" name="Rectangle 6" descr="宽上对角线"/>
          <p:cNvSpPr/>
          <p:nvPr/>
        </p:nvSpPr>
        <p:spPr>
          <a:xfrm>
            <a:off x="3492500" y="6742113"/>
            <a:ext cx="5651500" cy="115887"/>
          </a:xfrm>
          <a:prstGeom prst="rect">
            <a:avLst/>
          </a:prstGeom>
          <a:pattFill prst="wdUpDiag">
            <a:fgClr>
              <a:srgbClr val="3B9DFF"/>
            </a:fgClr>
            <a:bgClr>
              <a:srgbClr val="C5E2FF"/>
            </a:bgClr>
          </a:pattFill>
          <a:ln w="9525">
            <a:noFill/>
          </a:ln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1031" name="Picture 7" descr="角标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10400" y="0"/>
            <a:ext cx="2133600" cy="7889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2" name="Line 8"/>
          <p:cNvSpPr/>
          <p:nvPr userDrawn="1"/>
        </p:nvSpPr>
        <p:spPr>
          <a:xfrm flipH="1">
            <a:off x="304800" y="1066800"/>
            <a:ext cx="0" cy="5791200"/>
          </a:xfrm>
          <a:prstGeom prst="line">
            <a:avLst/>
          </a:prstGeom>
          <a:ln w="28575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</p:sp>
      <p:pic>
        <p:nvPicPr>
          <p:cNvPr id="1033" name="Picture 9" descr="pencil"/>
          <p:cNvPicPr>
            <a:picLocks noChangeAspect="1"/>
          </p:cNvPicPr>
          <p:nvPr userDrawn="1"/>
        </p:nvPicPr>
        <p:blipFill>
          <a:blip r:embed="rId12"/>
          <a:srcRect b="6082"/>
          <a:stretch>
            <a:fillRect/>
          </a:stretch>
        </p:blipFill>
        <p:spPr>
          <a:xfrm>
            <a:off x="152400" y="5988050"/>
            <a:ext cx="1524000" cy="1022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4" name="Rectangle 10" descr="宽上对角线"/>
          <p:cNvSpPr/>
          <p:nvPr userDrawn="1"/>
        </p:nvSpPr>
        <p:spPr>
          <a:xfrm>
            <a:off x="0" y="0"/>
            <a:ext cx="5580063" cy="115888"/>
          </a:xfrm>
          <a:prstGeom prst="rect">
            <a:avLst/>
          </a:prstGeom>
          <a:pattFill prst="wdUpDiag">
            <a:fgClr>
              <a:srgbClr val="1188FF"/>
            </a:fgClr>
            <a:bgClr>
              <a:srgbClr val="8FC7FF"/>
            </a:bgClr>
          </a:pattFill>
          <a:ln w="9525">
            <a:noFill/>
          </a:ln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035" name="Line 11"/>
          <p:cNvSpPr/>
          <p:nvPr userDrawn="1"/>
        </p:nvSpPr>
        <p:spPr>
          <a:xfrm flipH="1">
            <a:off x="228600" y="533400"/>
            <a:ext cx="0" cy="5791200"/>
          </a:xfrm>
          <a:prstGeom prst="line">
            <a:avLst/>
          </a:prstGeom>
          <a:ln w="28575" cap="flat" cmpd="sng">
            <a:solidFill>
              <a:srgbClr val="1188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36" name="Rectangle 12" descr="宽上对角线"/>
          <p:cNvSpPr/>
          <p:nvPr userDrawn="1"/>
        </p:nvSpPr>
        <p:spPr>
          <a:xfrm>
            <a:off x="3492500" y="6742113"/>
            <a:ext cx="5651500" cy="115887"/>
          </a:xfrm>
          <a:prstGeom prst="rect">
            <a:avLst/>
          </a:prstGeom>
          <a:pattFill prst="wdUpDiag">
            <a:fgClr>
              <a:srgbClr val="3B9DFF"/>
            </a:fgClr>
            <a:bgClr>
              <a:srgbClr val="C5E2FF"/>
            </a:bgClr>
          </a:pattFill>
          <a:ln w="9525">
            <a:noFill/>
          </a:ln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1037" name="Picture 13" descr="角标"/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10400" y="0"/>
            <a:ext cx="2133600" cy="788988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emf"/><Relationship Id="rId3" Type="http://schemas.openxmlformats.org/officeDocument/2006/relationships/oleObject" Target="../embeddings/oleObject1.bin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emf"/><Relationship Id="rId1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emf"/><Relationship Id="rId1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emf"/><Relationship Id="rId1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emf"/><Relationship Id="rId1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emf"/><Relationship Id="rId1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emf"/><Relationship Id="rId1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emf"/><Relationship Id="rId1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emf"/><Relationship Id="rId1" Type="http://schemas.openxmlformats.org/officeDocument/2006/relationships/oleObject" Target="../embeddings/oleObject9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0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emf"/><Relationship Id="rId1" Type="http://schemas.openxmlformats.org/officeDocument/2006/relationships/oleObject" Target="../embeddings/oleObject10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emf"/><Relationship Id="rId1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emf"/><Relationship Id="rId1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emf"/><Relationship Id="rId1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4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emf"/><Relationship Id="rId1" Type="http://schemas.openxmlformats.org/officeDocument/2006/relationships/oleObject" Target="../embeddings/oleObject14.bin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5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1.emf"/><Relationship Id="rId3" Type="http://schemas.openxmlformats.org/officeDocument/2006/relationships/oleObject" Target="../embeddings/oleObject16.bin"/><Relationship Id="rId2" Type="http://schemas.openxmlformats.org/officeDocument/2006/relationships/image" Target="../media/image20.emf"/><Relationship Id="rId1" Type="http://schemas.openxmlformats.org/officeDocument/2006/relationships/oleObject" Target="../embeddings/oleObject15.bin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6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emf"/><Relationship Id="rId1" Type="http://schemas.openxmlformats.org/officeDocument/2006/relationships/oleObject" Target="../embeddings/oleObject17.bin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emf"/><Relationship Id="rId1" Type="http://schemas.openxmlformats.org/officeDocument/2006/relationships/oleObject" Target="../embeddings/oleObject18.bin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8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.emf"/><Relationship Id="rId1" Type="http://schemas.openxmlformats.org/officeDocument/2006/relationships/oleObject" Target="../embeddings/oleObject19.bin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9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emf"/><Relationship Id="rId1" Type="http://schemas.openxmlformats.org/officeDocument/2006/relationships/oleObject" Target="../embeddings/oleObject20.bin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0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6.emf"/><Relationship Id="rId1" Type="http://schemas.openxmlformats.org/officeDocument/2006/relationships/oleObject" Target="../embeddings/oleObject21.bin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7.emf"/><Relationship Id="rId1" Type="http://schemas.openxmlformats.org/officeDocument/2006/relationships/oleObject" Target="../embeddings/oleObject22.bin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emf"/><Relationship Id="rId1" Type="http://schemas.openxmlformats.org/officeDocument/2006/relationships/oleObject" Target="../embeddings/oleObject23.bin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9.emf"/><Relationship Id="rId1" Type="http://schemas.openxmlformats.org/officeDocument/2006/relationships/oleObject" Target="../embeddings/oleObject24.bin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4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emf"/><Relationship Id="rId1" Type="http://schemas.openxmlformats.org/officeDocument/2006/relationships/oleObject" Target="../embeddings/oleObject25.bin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5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1.emf"/><Relationship Id="rId1" Type="http://schemas.openxmlformats.org/officeDocument/2006/relationships/oleObject" Target="../embeddings/oleObject26.bin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6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2.emf"/><Relationship Id="rId1" Type="http://schemas.openxmlformats.org/officeDocument/2006/relationships/oleObject" Target="../embeddings/oleObject27.bin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3.emf"/><Relationship Id="rId1" Type="http://schemas.openxmlformats.org/officeDocument/2006/relationships/oleObject" Target="../embeddings/oleObject28.bin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8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4.emf"/><Relationship Id="rId1" Type="http://schemas.openxmlformats.org/officeDocument/2006/relationships/oleObject" Target="../embeddings/oleObject29.bin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9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5.emf"/><Relationship Id="rId1" Type="http://schemas.openxmlformats.org/officeDocument/2006/relationships/oleObject" Target="../embeddings/oleObject30.bin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0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7.emf"/><Relationship Id="rId3" Type="http://schemas.openxmlformats.org/officeDocument/2006/relationships/oleObject" Target="../embeddings/oleObject32.bin"/><Relationship Id="rId2" Type="http://schemas.openxmlformats.org/officeDocument/2006/relationships/image" Target="../media/image36.emf"/><Relationship Id="rId1" Type="http://schemas.openxmlformats.org/officeDocument/2006/relationships/oleObject" Target="../embeddings/oleObject31.bin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8.emf"/><Relationship Id="rId1" Type="http://schemas.openxmlformats.org/officeDocument/2006/relationships/oleObject" Target="../embeddings/oleObject33.bin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9.emf"/><Relationship Id="rId1" Type="http://schemas.openxmlformats.org/officeDocument/2006/relationships/oleObject" Target="../embeddings/oleObject34.bin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0.emf"/><Relationship Id="rId1" Type="http://schemas.openxmlformats.org/officeDocument/2006/relationships/oleObject" Target="../embeddings/oleObject35.bin"/></Relationships>
</file>

<file path=ppt/slides/_rels/slide36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4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2.emf"/><Relationship Id="rId3" Type="http://schemas.openxmlformats.org/officeDocument/2006/relationships/oleObject" Target="../embeddings/oleObject37.bin"/><Relationship Id="rId2" Type="http://schemas.openxmlformats.org/officeDocument/2006/relationships/image" Target="../media/image41.emf"/><Relationship Id="rId1" Type="http://schemas.openxmlformats.org/officeDocument/2006/relationships/oleObject" Target="../embeddings/oleObject36.bin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5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3.emf"/><Relationship Id="rId1" Type="http://schemas.openxmlformats.org/officeDocument/2006/relationships/oleObject" Target="../embeddings/oleObject38.bin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6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4.emf"/><Relationship Id="rId1" Type="http://schemas.openxmlformats.org/officeDocument/2006/relationships/oleObject" Target="../embeddings/oleObject39.bin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5.emf"/><Relationship Id="rId1" Type="http://schemas.openxmlformats.org/officeDocument/2006/relationships/oleObject" Target="../embeddings/oleObject40.bin"/></Relationships>
</file>

<file path=ppt/slides/_rels/slide40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38.v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6.emf"/><Relationship Id="rId4" Type="http://schemas.openxmlformats.org/officeDocument/2006/relationships/oleObject" Target="../embeddings/oleObject41.bin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9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7.emf"/><Relationship Id="rId1" Type="http://schemas.openxmlformats.org/officeDocument/2006/relationships/oleObject" Target="../embeddings/oleObject42.bin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0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8.emf"/><Relationship Id="rId1" Type="http://schemas.openxmlformats.org/officeDocument/2006/relationships/oleObject" Target="../embeddings/oleObject43.bin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9.emf"/><Relationship Id="rId1" Type="http://schemas.openxmlformats.org/officeDocument/2006/relationships/oleObject" Target="../embeddings/oleObject44.bin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9.bin"/><Relationship Id="rId8" Type="http://schemas.openxmlformats.org/officeDocument/2006/relationships/image" Target="../media/image53.wmf"/><Relationship Id="rId7" Type="http://schemas.openxmlformats.org/officeDocument/2006/relationships/oleObject" Target="../embeddings/oleObject48.bin"/><Relationship Id="rId6" Type="http://schemas.openxmlformats.org/officeDocument/2006/relationships/image" Target="../media/image52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51.wmf"/><Relationship Id="rId3" Type="http://schemas.openxmlformats.org/officeDocument/2006/relationships/oleObject" Target="../embeddings/oleObject46.bin"/><Relationship Id="rId29" Type="http://schemas.openxmlformats.org/officeDocument/2006/relationships/vmlDrawing" Target="../drawings/vmlDrawing42.vml"/><Relationship Id="rId28" Type="http://schemas.openxmlformats.org/officeDocument/2006/relationships/slideLayout" Target="../slideLayouts/slideLayout7.xml"/><Relationship Id="rId27" Type="http://schemas.openxmlformats.org/officeDocument/2006/relationships/image" Target="../media/image61.wmf"/><Relationship Id="rId26" Type="http://schemas.openxmlformats.org/officeDocument/2006/relationships/oleObject" Target="../embeddings/oleObject59.bin"/><Relationship Id="rId25" Type="http://schemas.openxmlformats.org/officeDocument/2006/relationships/oleObject" Target="../embeddings/oleObject58.bin"/><Relationship Id="rId24" Type="http://schemas.openxmlformats.org/officeDocument/2006/relationships/image" Target="../media/image60.wmf"/><Relationship Id="rId23" Type="http://schemas.openxmlformats.org/officeDocument/2006/relationships/oleObject" Target="../embeddings/oleObject57.bin"/><Relationship Id="rId22" Type="http://schemas.openxmlformats.org/officeDocument/2006/relationships/image" Target="../media/image59.wmf"/><Relationship Id="rId21" Type="http://schemas.openxmlformats.org/officeDocument/2006/relationships/oleObject" Target="../embeddings/oleObject56.bin"/><Relationship Id="rId20" Type="http://schemas.openxmlformats.org/officeDocument/2006/relationships/image" Target="../media/image58.wmf"/><Relationship Id="rId2" Type="http://schemas.openxmlformats.org/officeDocument/2006/relationships/image" Target="../media/image50.wmf"/><Relationship Id="rId19" Type="http://schemas.openxmlformats.org/officeDocument/2006/relationships/oleObject" Target="../embeddings/oleObject55.bin"/><Relationship Id="rId18" Type="http://schemas.openxmlformats.org/officeDocument/2006/relationships/image" Target="../media/image57.wmf"/><Relationship Id="rId17" Type="http://schemas.openxmlformats.org/officeDocument/2006/relationships/oleObject" Target="../embeddings/oleObject54.bin"/><Relationship Id="rId16" Type="http://schemas.openxmlformats.org/officeDocument/2006/relationships/oleObject" Target="../embeddings/oleObject53.bin"/><Relationship Id="rId15" Type="http://schemas.openxmlformats.org/officeDocument/2006/relationships/image" Target="../media/image56.wmf"/><Relationship Id="rId14" Type="http://schemas.openxmlformats.org/officeDocument/2006/relationships/oleObject" Target="../embeddings/oleObject52.bin"/><Relationship Id="rId13" Type="http://schemas.openxmlformats.org/officeDocument/2006/relationships/image" Target="../media/image55.wmf"/><Relationship Id="rId12" Type="http://schemas.openxmlformats.org/officeDocument/2006/relationships/oleObject" Target="../embeddings/oleObject51.bin"/><Relationship Id="rId11" Type="http://schemas.openxmlformats.org/officeDocument/2006/relationships/oleObject" Target="../embeddings/oleObject50.bin"/><Relationship Id="rId10" Type="http://schemas.openxmlformats.org/officeDocument/2006/relationships/image" Target="../media/image54.wmf"/><Relationship Id="rId1" Type="http://schemas.openxmlformats.org/officeDocument/2006/relationships/oleObject" Target="../embeddings/oleObject45.bin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2.emf"/><Relationship Id="rId1" Type="http://schemas.openxmlformats.org/officeDocument/2006/relationships/oleObject" Target="../embeddings/oleObject60.bin"/></Relationships>
</file>

<file path=ppt/slides/_rels/slide46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44.v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3.emf"/><Relationship Id="rId4" Type="http://schemas.openxmlformats.org/officeDocument/2006/relationships/oleObject" Target="../embeddings/oleObject61.bin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5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4.emf"/><Relationship Id="rId1" Type="http://schemas.openxmlformats.org/officeDocument/2006/relationships/oleObject" Target="../embeddings/oleObject62.bin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6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5.emf"/><Relationship Id="rId1" Type="http://schemas.openxmlformats.org/officeDocument/2006/relationships/oleObject" Target="../embeddings/oleObject63.bin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6.emf"/><Relationship Id="rId1" Type="http://schemas.openxmlformats.org/officeDocument/2006/relationships/oleObject" Target="../embeddings/oleObject64.bin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8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7.emf"/><Relationship Id="rId1" Type="http://schemas.openxmlformats.org/officeDocument/2006/relationships/oleObject" Target="../embeddings/oleObject65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9.wmf"/><Relationship Id="rId1" Type="http://schemas.openxmlformats.org/officeDocument/2006/relationships/image" Target="../media/image6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6" name="Rectangle 8"/>
          <p:cNvSpPr/>
          <p:nvPr/>
        </p:nvSpPr>
        <p:spPr>
          <a:xfrm>
            <a:off x="0" y="2362200"/>
            <a:ext cx="4572000" cy="1371600"/>
          </a:xfrm>
          <a:prstGeom prst="rect">
            <a:avLst/>
          </a:prstGeom>
          <a:noFill/>
          <a:ln w="9525">
            <a:noFill/>
          </a:ln>
          <a:effectLst>
            <a:outerShdw dist="52363" dir="842174" algn="ctr" rotWithShape="0">
              <a:srgbClr val="E0965E">
                <a:alpha val="50000"/>
              </a:srgbClr>
            </a:outerShdw>
          </a:effectLst>
        </p:spPr>
        <p:txBody>
          <a:bodyPr lIns="92075" tIns="46038" rIns="92075" bIns="46038"/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</a:pPr>
            <a:endParaRPr lang="en-US" altLang="zh-CN" b="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5" name="Rectangle 9"/>
          <p:cNvSpPr/>
          <p:nvPr/>
        </p:nvSpPr>
        <p:spPr>
          <a:xfrm>
            <a:off x="2057400" y="4724400"/>
            <a:ext cx="6248400" cy="1260475"/>
          </a:xfrm>
          <a:prstGeom prst="rect">
            <a:avLst/>
          </a:prstGeom>
          <a:noFill/>
          <a:ln w="9525">
            <a:noFill/>
          </a:ln>
          <a:effectLst>
            <a:outerShdw dist="35921" dir="2699999" algn="ctr" rotWithShape="0">
              <a:srgbClr val="0000FF"/>
            </a:outerShdw>
          </a:effectLst>
        </p:spPr>
        <p:txBody>
          <a:bodyPr>
            <a:spAutoFit/>
          </a:bodyPr>
          <a:p>
            <a:pPr eaLnBrk="1" hangingPunct="1">
              <a:lnSpc>
                <a:spcPct val="120000"/>
              </a:lnSpc>
              <a:buNone/>
            </a:pPr>
            <a:r>
              <a:rPr lang="zh-CN" altLang="en-US" sz="3200" dirty="0">
                <a:latin typeface="Arial" panose="020B0604020202020204" pitchFamily="34" charset="0"/>
                <a:ea typeface="华文新魏" pitchFamily="2" charset="-122"/>
              </a:rPr>
              <a:t>           </a:t>
            </a: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华文新魏" pitchFamily="2" charset="-122"/>
              </a:rPr>
              <a:t>哈尔滨工程大学</a:t>
            </a:r>
            <a:r>
              <a:rPr lang="zh-CN" alt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华文新魏" pitchFamily="2" charset="-122"/>
              </a:rPr>
              <a:t>理学院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华文新魏" pitchFamily="2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华文新魏" pitchFamily="2" charset="-122"/>
              </a:rPr>
              <a:t>                              矩阵论教学团队                  </a:t>
            </a:r>
            <a:endParaRPr lang="en-US" altLang="zh-CN" sz="3200" dirty="0">
              <a:solidFill>
                <a:schemeClr val="bg1"/>
              </a:solidFill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3076" name="Rectangle 17"/>
          <p:cNvSpPr/>
          <p:nvPr/>
        </p:nvSpPr>
        <p:spPr>
          <a:xfrm>
            <a:off x="3657600" y="6461125"/>
            <a:ext cx="61722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en-US" altLang="ko-KR" sz="2000" i="1" dirty="0">
                <a:solidFill>
                  <a:srgbClr val="FFFF66"/>
                </a:solidFill>
                <a:latin typeface="Times New Roman" panose="02020603050405020304" pitchFamily="18" charset="0"/>
              </a:rPr>
              <a:t>Department of Mathematics, College of Sciences</a:t>
            </a:r>
            <a:endParaRPr lang="en-US" altLang="zh-CN" sz="2000" i="1" dirty="0">
              <a:solidFill>
                <a:srgbClr val="FFFF66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7814" name="AutoShape 54"/>
          <p:cNvSpPr>
            <a:spLocks noChangeArrowheads="1"/>
          </p:cNvSpPr>
          <p:nvPr/>
        </p:nvSpPr>
        <p:spPr bwMode="gray">
          <a:xfrm>
            <a:off x="1600200" y="685800"/>
            <a:ext cx="5715000" cy="914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hlink">
                  <a:gamma/>
                  <a:shade val="60784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60784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099" name="Group 22"/>
          <p:cNvGrpSpPr/>
          <p:nvPr/>
        </p:nvGrpSpPr>
        <p:grpSpPr>
          <a:xfrm>
            <a:off x="1743075" y="2133600"/>
            <a:ext cx="609600" cy="488950"/>
            <a:chOff x="1110" y="2656"/>
            <a:chExt cx="1549" cy="1351"/>
          </a:xfrm>
        </p:grpSpPr>
        <p:sp>
          <p:nvSpPr>
            <p:cNvPr id="4144" name="AutoShape 23"/>
            <p:cNvSpPr/>
            <p:nvPr/>
          </p:nvSpPr>
          <p:spPr>
            <a:xfrm>
              <a:off x="1123" y="2679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solidFill>
              <a:srgbClr val="808080"/>
            </a:solidFill>
            <a:ln w="9525">
              <a:noFill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45" name="AutoShape 24"/>
            <p:cNvSpPr/>
            <p:nvPr/>
          </p:nvSpPr>
          <p:spPr>
            <a:xfrm>
              <a:off x="1110" y="2656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gradFill rotWithShape="1">
              <a:gsLst>
                <a:gs pos="0">
                  <a:srgbClr val="E6E6E6">
                    <a:alpha val="100000"/>
                  </a:srgbClr>
                </a:gs>
                <a:gs pos="7500">
                  <a:srgbClr val="7D8496">
                    <a:alpha val="100000"/>
                  </a:srgbClr>
                </a:gs>
                <a:gs pos="26500">
                  <a:srgbClr val="E6E6E6">
                    <a:alpha val="100000"/>
                  </a:srgbClr>
                </a:gs>
                <a:gs pos="34000">
                  <a:srgbClr val="7D8496">
                    <a:alpha val="100000"/>
                  </a:srgbClr>
                </a:gs>
                <a:gs pos="46500">
                  <a:srgbClr val="E6E6E6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53500">
                  <a:srgbClr val="E6E6E6">
                    <a:alpha val="100000"/>
                  </a:srgbClr>
                </a:gs>
                <a:gs pos="66000">
                  <a:srgbClr val="7D8496">
                    <a:alpha val="100000"/>
                  </a:srgbClr>
                </a:gs>
                <a:gs pos="73500">
                  <a:srgbClr val="E6E6E6">
                    <a:alpha val="100000"/>
                  </a:srgbClr>
                </a:gs>
                <a:gs pos="92500">
                  <a:srgbClr val="7D8496">
                    <a:alpha val="100000"/>
                  </a:srgbClr>
                </a:gs>
                <a:gs pos="100000">
                  <a:srgbClr val="E6E6E6">
                    <a:alpha val="100000"/>
                  </a:srgbClr>
                </a:gs>
              </a:gsLst>
              <a:lin ang="2700000" scaled="1"/>
              <a:tileRect/>
            </a:gradFill>
            <a:ln w="9525" cap="flat" cmpd="sng">
              <a:solidFill>
                <a:srgbClr val="C0C0C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7785" name="AutoShape 25"/>
            <p:cNvSpPr>
              <a:spLocks noChangeArrowheads="1"/>
            </p:cNvSpPr>
            <p:nvPr/>
          </p:nvSpPr>
          <p:spPr bwMode="gray">
            <a:xfrm>
              <a:off x="1199" y="2735"/>
              <a:ext cx="1351" cy="1171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bg1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</p:grpSp>
      <p:sp>
        <p:nvSpPr>
          <p:cNvPr id="4100" name="Line 26"/>
          <p:cNvSpPr/>
          <p:nvPr/>
        </p:nvSpPr>
        <p:spPr>
          <a:xfrm>
            <a:off x="2286000" y="2590800"/>
            <a:ext cx="5791200" cy="0"/>
          </a:xfrm>
          <a:prstGeom prst="line">
            <a:avLst/>
          </a:prstGeom>
          <a:ln w="25400" cap="flat" cmpd="sng">
            <a:solidFill>
              <a:schemeClr val="tx2"/>
            </a:solidFill>
            <a:prstDash val="sysDot"/>
            <a:headEnd type="none" w="med" len="med"/>
            <a:tailEnd type="oval" w="med" len="med"/>
          </a:ln>
        </p:spPr>
      </p:sp>
      <p:sp>
        <p:nvSpPr>
          <p:cNvPr id="4101" name="Text Box 27"/>
          <p:cNvSpPr txBox="1"/>
          <p:nvPr/>
        </p:nvSpPr>
        <p:spPr>
          <a:xfrm>
            <a:off x="3276600" y="2419350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en-US" altLang="zh-CN" sz="24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2" name="Text Box 28"/>
          <p:cNvSpPr txBox="1"/>
          <p:nvPr/>
        </p:nvSpPr>
        <p:spPr>
          <a:xfrm>
            <a:off x="1855788" y="2185988"/>
            <a:ext cx="354012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103" name="Group 30"/>
          <p:cNvGrpSpPr/>
          <p:nvPr/>
        </p:nvGrpSpPr>
        <p:grpSpPr>
          <a:xfrm>
            <a:off x="1752600" y="3276600"/>
            <a:ext cx="609600" cy="533400"/>
            <a:chOff x="3174" y="2656"/>
            <a:chExt cx="1549" cy="1351"/>
          </a:xfrm>
        </p:grpSpPr>
        <p:sp>
          <p:nvSpPr>
            <p:cNvPr id="4141" name="AutoShape 31"/>
            <p:cNvSpPr/>
            <p:nvPr/>
          </p:nvSpPr>
          <p:spPr>
            <a:xfrm>
              <a:off x="3187" y="2679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solidFill>
              <a:srgbClr val="808080"/>
            </a:solidFill>
            <a:ln w="9525">
              <a:noFill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42" name="AutoShape 32"/>
            <p:cNvSpPr/>
            <p:nvPr/>
          </p:nvSpPr>
          <p:spPr>
            <a:xfrm>
              <a:off x="3174" y="2656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gradFill rotWithShape="1">
              <a:gsLst>
                <a:gs pos="0">
                  <a:srgbClr val="E6E6E6">
                    <a:alpha val="100000"/>
                  </a:srgbClr>
                </a:gs>
                <a:gs pos="7500">
                  <a:srgbClr val="7D8496">
                    <a:alpha val="100000"/>
                  </a:srgbClr>
                </a:gs>
                <a:gs pos="26500">
                  <a:srgbClr val="E6E6E6">
                    <a:alpha val="100000"/>
                  </a:srgbClr>
                </a:gs>
                <a:gs pos="34000">
                  <a:srgbClr val="7D8496">
                    <a:alpha val="100000"/>
                  </a:srgbClr>
                </a:gs>
                <a:gs pos="46500">
                  <a:srgbClr val="E6E6E6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53500">
                  <a:srgbClr val="E6E6E6">
                    <a:alpha val="100000"/>
                  </a:srgbClr>
                </a:gs>
                <a:gs pos="66000">
                  <a:srgbClr val="7D8496">
                    <a:alpha val="100000"/>
                  </a:srgbClr>
                </a:gs>
                <a:gs pos="73500">
                  <a:srgbClr val="E6E6E6">
                    <a:alpha val="100000"/>
                  </a:srgbClr>
                </a:gs>
                <a:gs pos="92500">
                  <a:srgbClr val="7D8496">
                    <a:alpha val="100000"/>
                  </a:srgbClr>
                </a:gs>
                <a:gs pos="100000">
                  <a:srgbClr val="E6E6E6">
                    <a:alpha val="100000"/>
                  </a:srgbClr>
                </a:gs>
              </a:gsLst>
              <a:lin ang="2700000" scaled="1"/>
              <a:tileRect/>
            </a:gradFill>
            <a:ln w="9525" cap="flat" cmpd="sng">
              <a:solidFill>
                <a:srgbClr val="C0C0C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43" name="AutoShape 33"/>
            <p:cNvSpPr/>
            <p:nvPr/>
          </p:nvSpPr>
          <p:spPr>
            <a:xfrm>
              <a:off x="3264" y="2736"/>
              <a:ext cx="1350" cy="1168"/>
            </a:xfrm>
            <a:prstGeom prst="hexagon">
              <a:avLst>
                <a:gd name="adj" fmla="val 28895"/>
                <a:gd name="vf" fmla="val 115470"/>
              </a:avLst>
            </a:prstGeom>
            <a:solidFill>
              <a:srgbClr val="1188FF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4104" name="Line 34"/>
          <p:cNvSpPr/>
          <p:nvPr/>
        </p:nvSpPr>
        <p:spPr>
          <a:xfrm flipV="1">
            <a:off x="2286000" y="3742055"/>
            <a:ext cx="5791835" cy="36830"/>
          </a:xfrm>
          <a:prstGeom prst="line">
            <a:avLst/>
          </a:prstGeom>
          <a:ln w="25400" cap="flat" cmpd="sng">
            <a:solidFill>
              <a:schemeClr val="tx2"/>
            </a:solidFill>
            <a:prstDash val="sysDot"/>
            <a:headEnd type="none" w="med" len="med"/>
            <a:tailEnd type="oval" w="med" len="med"/>
          </a:ln>
        </p:spPr>
      </p:sp>
      <p:sp>
        <p:nvSpPr>
          <p:cNvPr id="4105" name="Text Box 35"/>
          <p:cNvSpPr txBox="1"/>
          <p:nvPr/>
        </p:nvSpPr>
        <p:spPr>
          <a:xfrm>
            <a:off x="3276600" y="3333750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en-US" altLang="zh-CN" sz="24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6" name="Text Box 36"/>
          <p:cNvSpPr txBox="1"/>
          <p:nvPr/>
        </p:nvSpPr>
        <p:spPr>
          <a:xfrm>
            <a:off x="1893888" y="3330575"/>
            <a:ext cx="26193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7" name="Line 42"/>
          <p:cNvSpPr/>
          <p:nvPr/>
        </p:nvSpPr>
        <p:spPr>
          <a:xfrm flipV="1">
            <a:off x="2286000" y="4800600"/>
            <a:ext cx="5791200" cy="22225"/>
          </a:xfrm>
          <a:prstGeom prst="line">
            <a:avLst/>
          </a:prstGeom>
          <a:ln w="25400" cap="flat" cmpd="sng">
            <a:solidFill>
              <a:schemeClr val="tx2"/>
            </a:solidFill>
            <a:prstDash val="sysDot"/>
            <a:headEnd type="none" w="med" len="med"/>
            <a:tailEnd type="oval" w="med" len="med"/>
          </a:ln>
        </p:spPr>
      </p:sp>
      <p:sp>
        <p:nvSpPr>
          <p:cNvPr id="4108" name="Text Box 43"/>
          <p:cNvSpPr txBox="1"/>
          <p:nvPr/>
        </p:nvSpPr>
        <p:spPr>
          <a:xfrm>
            <a:off x="3276600" y="4552950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en-US" altLang="zh-CN" sz="24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9" name="Text Box 44"/>
          <p:cNvSpPr txBox="1"/>
          <p:nvPr/>
        </p:nvSpPr>
        <p:spPr>
          <a:xfrm>
            <a:off x="1873250" y="4594225"/>
            <a:ext cx="35401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10" name="Rectangle 53"/>
          <p:cNvSpPr/>
          <p:nvPr/>
        </p:nvSpPr>
        <p:spPr>
          <a:xfrm>
            <a:off x="1981200" y="838200"/>
            <a:ext cx="508063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200" dirty="0">
                <a:solidFill>
                  <a:srgbClr val="FFFF66"/>
                </a:solidFill>
                <a:latin typeface="Times New Roman" panose="02020603050405020304" pitchFamily="18" charset="0"/>
              </a:rPr>
              <a:t>第</a:t>
            </a:r>
            <a:r>
              <a:rPr lang="en-US" altLang="zh-CN" sz="3200" dirty="0">
                <a:solidFill>
                  <a:srgbClr val="FFFF66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3200" dirty="0">
                <a:solidFill>
                  <a:srgbClr val="FFFF66"/>
                </a:solidFill>
                <a:latin typeface="Times New Roman" panose="02020603050405020304" pitchFamily="18" charset="0"/>
              </a:rPr>
              <a:t>章  线性映射与线性</a:t>
            </a:r>
            <a:r>
              <a:rPr lang="zh-CN" altLang="en-US" sz="3200" dirty="0">
                <a:solidFill>
                  <a:srgbClr val="FFFF66"/>
                </a:solidFill>
                <a:latin typeface="Times New Roman" panose="02020603050405020304" pitchFamily="18" charset="0"/>
              </a:rPr>
              <a:t>变换</a:t>
            </a:r>
            <a:endParaRPr lang="zh-CN" altLang="en-US" sz="3200" dirty="0">
              <a:solidFill>
                <a:srgbClr val="FFFF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11" name="Rectangle 55"/>
          <p:cNvSpPr/>
          <p:nvPr/>
        </p:nvSpPr>
        <p:spPr>
          <a:xfrm>
            <a:off x="3288030" y="2182813"/>
            <a:ext cx="293751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 eaLnBrk="1" hangingPunct="1"/>
            <a:r>
              <a:rPr lang="zh-CN" altLang="en-US" sz="2400" dirty="0">
                <a:solidFill>
                  <a:srgbClr val="663300"/>
                </a:solidFill>
                <a:latin typeface="Times New Roman" panose="02020603050405020304" pitchFamily="18" charset="0"/>
              </a:rPr>
              <a:t>线性映射与线性</a:t>
            </a:r>
            <a:r>
              <a:rPr lang="zh-CN" altLang="en-US" sz="2400" dirty="0">
                <a:solidFill>
                  <a:srgbClr val="663300"/>
                </a:solidFill>
                <a:latin typeface="Times New Roman" panose="02020603050405020304" pitchFamily="18" charset="0"/>
              </a:rPr>
              <a:t>变换</a:t>
            </a:r>
            <a:endParaRPr lang="zh-CN" altLang="en-US" sz="2400" dirty="0">
              <a:solidFill>
                <a:srgbClr val="66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12" name="Rectangle 56"/>
          <p:cNvSpPr/>
          <p:nvPr/>
        </p:nvSpPr>
        <p:spPr>
          <a:xfrm>
            <a:off x="3276600" y="3329147"/>
            <a:ext cx="3332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eaLnBrk="1" hangingPunct="1"/>
            <a:r>
              <a:rPr lang="zh-CN" altLang="en-US" sz="2400" dirty="0">
                <a:solidFill>
                  <a:srgbClr val="0033CC"/>
                </a:solidFill>
                <a:latin typeface="Times New Roman" panose="02020603050405020304" pitchFamily="18" charset="0"/>
              </a:rPr>
              <a:t>线性变换的不变子空间</a:t>
            </a:r>
            <a:r>
              <a:rPr lang="zh-CN" altLang="en-US" dirty="0"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113" name="Rectangle 57"/>
          <p:cNvSpPr/>
          <p:nvPr/>
        </p:nvSpPr>
        <p:spPr>
          <a:xfrm>
            <a:off x="3265170" y="4310221"/>
            <a:ext cx="272034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eaLnBrk="1" hangingPunct="1"/>
            <a:r>
              <a:rPr lang="zh-CN" altLang="en-US" sz="2400" dirty="0">
                <a:solidFill>
                  <a:srgbClr val="663300"/>
                </a:solidFill>
                <a:latin typeface="Times New Roman" panose="02020603050405020304" pitchFamily="18" charset="0"/>
              </a:rPr>
              <a:t>酉变换与正交投影</a:t>
            </a:r>
            <a:r>
              <a:rPr lang="zh-CN" alt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4117" name="Group 68"/>
          <p:cNvGrpSpPr/>
          <p:nvPr/>
        </p:nvGrpSpPr>
        <p:grpSpPr>
          <a:xfrm>
            <a:off x="1752600" y="4387850"/>
            <a:ext cx="609600" cy="488950"/>
            <a:chOff x="1110" y="2656"/>
            <a:chExt cx="1549" cy="1351"/>
          </a:xfrm>
        </p:grpSpPr>
        <p:sp>
          <p:nvSpPr>
            <p:cNvPr id="4136" name="AutoShape 69"/>
            <p:cNvSpPr/>
            <p:nvPr/>
          </p:nvSpPr>
          <p:spPr>
            <a:xfrm>
              <a:off x="1123" y="2679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solidFill>
              <a:srgbClr val="808080"/>
            </a:solidFill>
            <a:ln w="9525">
              <a:noFill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37" name="AutoShape 70"/>
            <p:cNvSpPr/>
            <p:nvPr/>
          </p:nvSpPr>
          <p:spPr>
            <a:xfrm>
              <a:off x="1110" y="2656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gradFill rotWithShape="1">
              <a:gsLst>
                <a:gs pos="0">
                  <a:srgbClr val="E6E6E6">
                    <a:alpha val="100000"/>
                  </a:srgbClr>
                </a:gs>
                <a:gs pos="7500">
                  <a:srgbClr val="7D8496">
                    <a:alpha val="100000"/>
                  </a:srgbClr>
                </a:gs>
                <a:gs pos="26500">
                  <a:srgbClr val="E6E6E6">
                    <a:alpha val="100000"/>
                  </a:srgbClr>
                </a:gs>
                <a:gs pos="34000">
                  <a:srgbClr val="7D8496">
                    <a:alpha val="100000"/>
                  </a:srgbClr>
                </a:gs>
                <a:gs pos="46500">
                  <a:srgbClr val="E6E6E6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53500">
                  <a:srgbClr val="E6E6E6">
                    <a:alpha val="100000"/>
                  </a:srgbClr>
                </a:gs>
                <a:gs pos="66000">
                  <a:srgbClr val="7D8496">
                    <a:alpha val="100000"/>
                  </a:srgbClr>
                </a:gs>
                <a:gs pos="73500">
                  <a:srgbClr val="E6E6E6">
                    <a:alpha val="100000"/>
                  </a:srgbClr>
                </a:gs>
                <a:gs pos="92500">
                  <a:srgbClr val="7D8496">
                    <a:alpha val="100000"/>
                  </a:srgbClr>
                </a:gs>
                <a:gs pos="100000">
                  <a:srgbClr val="E6E6E6">
                    <a:alpha val="100000"/>
                  </a:srgbClr>
                </a:gs>
              </a:gsLst>
              <a:lin ang="2700000" scaled="1"/>
              <a:tileRect/>
            </a:gradFill>
            <a:ln w="9525" cap="flat" cmpd="sng">
              <a:solidFill>
                <a:srgbClr val="C0C0C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7831" name="AutoShape 71"/>
            <p:cNvSpPr>
              <a:spLocks noChangeArrowheads="1"/>
            </p:cNvSpPr>
            <p:nvPr/>
          </p:nvSpPr>
          <p:spPr bwMode="gray">
            <a:xfrm>
              <a:off x="1199" y="2735"/>
              <a:ext cx="1351" cy="1171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bg1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</p:grpSp>
      <p:sp>
        <p:nvSpPr>
          <p:cNvPr id="4118" name="Text Box 72"/>
          <p:cNvSpPr txBox="1"/>
          <p:nvPr/>
        </p:nvSpPr>
        <p:spPr>
          <a:xfrm>
            <a:off x="1874838" y="4400550"/>
            <a:ext cx="354012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19" name="Text Box 83"/>
          <p:cNvSpPr txBox="1"/>
          <p:nvPr/>
        </p:nvSpPr>
        <p:spPr>
          <a:xfrm>
            <a:off x="3286125" y="4648200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en-US" altLang="zh-CN" sz="24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AutoShape 22"/>
          <p:cNvSpPr/>
          <p:nvPr>
            <p:custDataLst>
              <p:tags r:id="rId1"/>
            </p:custDataLst>
          </p:nvPr>
        </p:nvSpPr>
        <p:spPr>
          <a:xfrm>
            <a:off x="1219200" y="762000"/>
            <a:ext cx="6983095" cy="90995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79B"/>
              </a:gs>
              <a:gs pos="100000">
                <a:srgbClr val="FFFFFF"/>
              </a:gs>
            </a:gsLst>
            <a:path path="rect">
              <a:fillToRect r="100000" b="100000"/>
            </a:path>
            <a:tileRect/>
          </a:gradFill>
          <a:ln w="127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l" eaLnBrk="1" hangingPunct="1"/>
            <a:r>
              <a:rPr lang="en-US" altLang="zh-CN" dirty="0">
                <a:solidFill>
                  <a:srgbClr val="3333CC"/>
                </a:solidFill>
                <a:latin typeface="Times New Roman" panose="02020603050405020304" pitchFamily="18" charset="0"/>
              </a:rPr>
              <a:t>                      </a:t>
            </a:r>
            <a:r>
              <a:rPr lang="zh-CN" altLang="en-US" dirty="0">
                <a:solidFill>
                  <a:srgbClr val="3333CC"/>
                </a:solidFill>
                <a:latin typeface="Times New Roman" panose="02020603050405020304" pitchFamily="18" charset="0"/>
              </a:rPr>
              <a:t>线性映射与</a:t>
            </a:r>
            <a:r>
              <a:rPr lang="zh-CN" altLang="en-US" dirty="0">
                <a:solidFill>
                  <a:srgbClr val="3333CC"/>
                </a:solidFill>
                <a:latin typeface="Times New Roman" panose="02020603050405020304" pitchFamily="18" charset="0"/>
              </a:rPr>
              <a:t>线性变换</a:t>
            </a:r>
            <a:endParaRPr lang="zh-CN" altLang="en-US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AutoShape 23"/>
          <p:cNvSpPr/>
          <p:nvPr>
            <p:custDataLst>
              <p:tags r:id="rId2"/>
            </p:custDataLst>
          </p:nvPr>
        </p:nvSpPr>
        <p:spPr>
          <a:xfrm>
            <a:off x="762000" y="762000"/>
            <a:ext cx="1066800" cy="914400"/>
          </a:xfrm>
          <a:prstGeom prst="diamond">
            <a:avLst/>
          </a:prstGeom>
          <a:gradFill rotWithShape="1">
            <a:gsLst>
              <a:gs pos="0">
                <a:srgbClr val="FFD79B"/>
              </a:gs>
              <a:gs pos="100000">
                <a:srgbClr val="FFFFFF"/>
              </a:gs>
            </a:gsLst>
            <a:path path="rect">
              <a:fillToRect r="100000" b="100000"/>
            </a:path>
            <a:tileRect/>
          </a:gra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en-US" altLang="zh-CN" dirty="0">
                <a:solidFill>
                  <a:srgbClr val="0000FF"/>
                </a:solidFill>
                <a:latin typeface="Times New Roman" panose="02020603050405020304" pitchFamily="18" charset="0"/>
              </a:rPr>
              <a:t>§2.1</a:t>
            </a: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85800" y="1895158"/>
          <a:ext cx="7961630" cy="483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3" imgW="4286250" imgH="2600325" progId="Word.Document.12">
                  <p:embed/>
                </p:oleObj>
              </mc:Choice>
              <mc:Fallback>
                <p:oleObj name="" r:id="rId3" imgW="4286250" imgH="26003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800" y="1895158"/>
                        <a:ext cx="7961630" cy="4832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720090"/>
          <a:ext cx="7961630" cy="5506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962275" progId="Word.Document.12">
                  <p:embed/>
                </p:oleObj>
              </mc:Choice>
              <mc:Fallback>
                <p:oleObj name="" r:id="rId1" imgW="4286250" imgH="29622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720090"/>
                        <a:ext cx="7961630" cy="55060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1159193"/>
          <a:ext cx="7961630" cy="4018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162175" progId="Word.Document.12">
                  <p:embed/>
                </p:oleObj>
              </mc:Choice>
              <mc:Fallback>
                <p:oleObj name="" r:id="rId1" imgW="4286250" imgH="21621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1159193"/>
                        <a:ext cx="7961630" cy="40182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85800" y="646113"/>
          <a:ext cx="7961630" cy="6111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286125" progId="Word.Document.12">
                  <p:embed/>
                </p:oleObj>
              </mc:Choice>
              <mc:Fallback>
                <p:oleObj name="" r:id="rId1" imgW="4286250" imgH="32861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85800" y="646113"/>
                        <a:ext cx="7961630" cy="61112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1103313"/>
          <a:ext cx="7961630" cy="4587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466975" progId="Word.Document.12">
                  <p:embed/>
                </p:oleObj>
              </mc:Choice>
              <mc:Fallback>
                <p:oleObj name="" r:id="rId1" imgW="4286250" imgH="24669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1103313"/>
                        <a:ext cx="7961630" cy="45872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7200" y="961390"/>
          <a:ext cx="7961630" cy="4871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619375" progId="Word.Document.12">
                  <p:embed/>
                </p:oleObj>
              </mc:Choice>
              <mc:Fallback>
                <p:oleObj name="" r:id="rId1" imgW="4286250" imgH="26193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7200" y="961390"/>
                        <a:ext cx="7961630" cy="48710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7200" y="1254125"/>
          <a:ext cx="7961630" cy="3066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1647825" progId="Word.Document.12">
                  <p:embed/>
                </p:oleObj>
              </mc:Choice>
              <mc:Fallback>
                <p:oleObj name="" r:id="rId1" imgW="4286250" imgH="16478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7200" y="1254125"/>
                        <a:ext cx="7961630" cy="30664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7200" y="1122045"/>
          <a:ext cx="7961630" cy="363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1952625" progId="Word.Document.12">
                  <p:embed/>
                </p:oleObj>
              </mc:Choice>
              <mc:Fallback>
                <p:oleObj name="" r:id="rId1" imgW="4286250" imgH="19526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7200" y="1122045"/>
                        <a:ext cx="7961630" cy="3635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1172210"/>
          <a:ext cx="7961630" cy="4754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552700" progId="Word.Document.12">
                  <p:embed/>
                </p:oleObj>
              </mc:Choice>
              <mc:Fallback>
                <p:oleObj name="" r:id="rId1" imgW="4286250" imgH="25527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1172210"/>
                        <a:ext cx="7961630" cy="47542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848043"/>
          <a:ext cx="7961630" cy="5554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981325" progId="Word.Document.12">
                  <p:embed/>
                </p:oleObj>
              </mc:Choice>
              <mc:Fallback>
                <p:oleObj name="" r:id="rId1" imgW="4286250" imgH="29813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848043"/>
                        <a:ext cx="7961630" cy="55549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898843"/>
          <a:ext cx="7961630" cy="6062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248025" progId="Word.Document.12">
                  <p:embed/>
                </p:oleObj>
              </mc:Choice>
              <mc:Fallback>
                <p:oleObj name="" r:id="rId1" imgW="4286250" imgH="32480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898843"/>
                        <a:ext cx="7961630" cy="60629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1060133"/>
          <a:ext cx="7961630" cy="391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095500" progId="Word.Document.12">
                  <p:embed/>
                </p:oleObj>
              </mc:Choice>
              <mc:Fallback>
                <p:oleObj name="" r:id="rId1" imgW="4286250" imgH="20955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1060133"/>
                        <a:ext cx="7961630" cy="391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844233"/>
          <a:ext cx="7961630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571750" progId="Word.Document.12">
                  <p:embed/>
                </p:oleObj>
              </mc:Choice>
              <mc:Fallback>
                <p:oleObj name="" r:id="rId1" imgW="4286250" imgH="25717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844233"/>
                        <a:ext cx="7961630" cy="480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083" y="506413"/>
          <a:ext cx="7962265" cy="6543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505200" progId="Word.Document.12">
                  <p:embed/>
                </p:oleObj>
              </mc:Choice>
              <mc:Fallback>
                <p:oleObj name="" r:id="rId1" imgW="4286250" imgH="35052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083" y="506413"/>
                        <a:ext cx="7962265" cy="6543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913765" y="380683"/>
          <a:ext cx="7962900" cy="648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476625" progId="Word.Document.12">
                  <p:embed/>
                </p:oleObj>
              </mc:Choice>
              <mc:Fallback>
                <p:oleObj name="" r:id="rId1" imgW="4286250" imgH="34766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13765" y="380683"/>
                        <a:ext cx="7962900" cy="6489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62000" y="4419283"/>
          <a:ext cx="79629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3" imgW="4286250" imgH="571500" progId="Word.Document.12">
                  <p:embed/>
                </p:oleObj>
              </mc:Choice>
              <mc:Fallback>
                <p:oleObj name="" r:id="rId3" imgW="4286250" imgH="5715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0" y="4419283"/>
                        <a:ext cx="7962900" cy="10668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608013"/>
          <a:ext cx="7961630" cy="6187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314700" progId="Word.Document.12">
                  <p:embed/>
                </p:oleObj>
              </mc:Choice>
              <mc:Fallback>
                <p:oleObj name="" r:id="rId1" imgW="4286250" imgH="33147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608013"/>
                        <a:ext cx="7961630" cy="6187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442913"/>
          <a:ext cx="7961630" cy="6365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409950" progId="Word.Document.12">
                  <p:embed/>
                </p:oleObj>
              </mc:Choice>
              <mc:Fallback>
                <p:oleObj name="" r:id="rId1" imgW="4286250" imgH="34099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442913"/>
                        <a:ext cx="7961630" cy="63652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7200" y="385763"/>
          <a:ext cx="7961630" cy="6631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552825" progId="Word.Document.12">
                  <p:embed/>
                </p:oleObj>
              </mc:Choice>
              <mc:Fallback>
                <p:oleObj name="" r:id="rId1" imgW="4286250" imgH="35528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7200" y="385763"/>
                        <a:ext cx="7961630" cy="6631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826453"/>
          <a:ext cx="7961630" cy="4836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590800" progId="Word.Document.12">
                  <p:embed/>
                </p:oleObj>
              </mc:Choice>
              <mc:Fallback>
                <p:oleObj name="" r:id="rId1" imgW="4286250" imgH="25908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826453"/>
                        <a:ext cx="7961630" cy="48361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853123"/>
          <a:ext cx="7961630" cy="3716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1990725" progId="Word.Document.12">
                  <p:embed/>
                </p:oleObj>
              </mc:Choice>
              <mc:Fallback>
                <p:oleObj name="" r:id="rId1" imgW="4286250" imgH="19907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853123"/>
                        <a:ext cx="7961630" cy="3716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694373"/>
          <a:ext cx="7961630" cy="5405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895600" progId="Word.Document.12">
                  <p:embed/>
                </p:oleObj>
              </mc:Choice>
              <mc:Fallback>
                <p:oleObj name="" r:id="rId1" imgW="4286250" imgH="28956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694373"/>
                        <a:ext cx="7961630" cy="5405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85800" y="795973"/>
          <a:ext cx="7961630" cy="6116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276600" progId="Word.Document.12">
                  <p:embed/>
                </p:oleObj>
              </mc:Choice>
              <mc:Fallback>
                <p:oleObj name="" r:id="rId1" imgW="4286250" imgH="32766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85800" y="795973"/>
                        <a:ext cx="7961630" cy="6116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826453"/>
          <a:ext cx="7961630" cy="4836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590800" progId="Word.Document.12">
                  <p:embed/>
                </p:oleObj>
              </mc:Choice>
              <mc:Fallback>
                <p:oleObj name="" r:id="rId1" imgW="4286250" imgH="25908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826453"/>
                        <a:ext cx="7961630" cy="48361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980123"/>
          <a:ext cx="7961630" cy="3004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1609725" progId="Word.Document.12">
                  <p:embed/>
                </p:oleObj>
              </mc:Choice>
              <mc:Fallback>
                <p:oleObj name="" r:id="rId1" imgW="4286250" imgH="16097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980123"/>
                        <a:ext cx="7961630" cy="30048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705803"/>
          <a:ext cx="7961630" cy="4925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638425" progId="Word.Document.12">
                  <p:embed/>
                </p:oleObj>
              </mc:Choice>
              <mc:Fallback>
                <p:oleObj name="" r:id="rId1" imgW="4286250" imgH="26384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705803"/>
                        <a:ext cx="7961630" cy="49250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708343"/>
          <a:ext cx="7961630" cy="4462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390775" progId="Word.Document.12">
                  <p:embed/>
                </p:oleObj>
              </mc:Choice>
              <mc:Fallback>
                <p:oleObj name="" r:id="rId1" imgW="4286250" imgH="23907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708343"/>
                        <a:ext cx="7961630" cy="44627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568643"/>
          <a:ext cx="7961630" cy="5351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867025" progId="Word.Document.12">
                  <p:embed/>
                </p:oleObj>
              </mc:Choice>
              <mc:Fallback>
                <p:oleObj name="" r:id="rId1" imgW="4286250" imgH="28670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568643"/>
                        <a:ext cx="7961630" cy="53517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651193"/>
          <a:ext cx="7961630" cy="5707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057525" progId="Word.Document.12">
                  <p:embed/>
                </p:oleObj>
              </mc:Choice>
              <mc:Fallback>
                <p:oleObj name="" r:id="rId1" imgW="4286250" imgH="30575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651193"/>
                        <a:ext cx="7961630" cy="5707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684213"/>
          <a:ext cx="8068310" cy="6062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343400" imgH="3248025" progId="Word.Document.12">
                  <p:embed/>
                </p:oleObj>
              </mc:Choice>
              <mc:Fallback>
                <p:oleObj name="" r:id="rId1" imgW="4343400" imgH="32480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684213"/>
                        <a:ext cx="8068310" cy="60629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7200" y="811213"/>
          <a:ext cx="7961630" cy="5547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971800" progId="Word.Document.12">
                  <p:embed/>
                </p:oleObj>
              </mc:Choice>
              <mc:Fallback>
                <p:oleObj name="" r:id="rId1" imgW="4286250" imgH="29718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7200" y="811213"/>
                        <a:ext cx="7961630" cy="55473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304858" y="4647883"/>
          <a:ext cx="5113655" cy="2115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3" imgW="2752725" imgH="1133475" progId="Word.Document.12">
                  <p:embed/>
                </p:oleObj>
              </mc:Choice>
              <mc:Fallback>
                <p:oleObj name="" r:id="rId3" imgW="2752725" imgH="11334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04858" y="4647883"/>
                        <a:ext cx="5113655" cy="211582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1066483"/>
          <a:ext cx="7961630" cy="4213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257425" progId="Word.Document.12">
                  <p:embed/>
                </p:oleObj>
              </mc:Choice>
              <mc:Fallback>
                <p:oleObj name="" r:id="rId1" imgW="4286250" imgH="22574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1066483"/>
                        <a:ext cx="7961630" cy="42138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85800" y="621983"/>
          <a:ext cx="7961630" cy="6169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305175" progId="Word.Document.12">
                  <p:embed/>
                </p:oleObj>
              </mc:Choice>
              <mc:Fallback>
                <p:oleObj name="" r:id="rId1" imgW="4286250" imgH="33051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85800" y="621983"/>
                        <a:ext cx="7961630" cy="61696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85800" y="924243"/>
          <a:ext cx="7961630" cy="5565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981325" progId="Word.Document.12">
                  <p:embed/>
                </p:oleObj>
              </mc:Choice>
              <mc:Fallback>
                <p:oleObj name="" r:id="rId1" imgW="4286250" imgH="29813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85800" y="924243"/>
                        <a:ext cx="7961630" cy="55651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592773"/>
          <a:ext cx="7961630" cy="5618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009900" progId="Word.Document.12">
                  <p:embed/>
                </p:oleObj>
              </mc:Choice>
              <mc:Fallback>
                <p:oleObj name="" r:id="rId1" imgW="4286250" imgH="30099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592773"/>
                        <a:ext cx="7961630" cy="5618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990600" y="3581083"/>
          <a:ext cx="3716020" cy="1884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3" imgW="2000250" imgH="1009650" progId="Word.Document.12">
                  <p:embed/>
                </p:oleObj>
              </mc:Choice>
              <mc:Fallback>
                <p:oleObj name="" r:id="rId3" imgW="2000250" imgH="10096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0600" y="3581083"/>
                        <a:ext cx="3716020" cy="188468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935673"/>
          <a:ext cx="7961630" cy="5085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724150" progId="Word.Document.12">
                  <p:embed/>
                </p:oleObj>
              </mc:Choice>
              <mc:Fallback>
                <p:oleObj name="" r:id="rId1" imgW="4286250" imgH="27241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935673"/>
                        <a:ext cx="7961630" cy="5085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474663"/>
          <a:ext cx="7961630" cy="631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381375" progId="Word.Document.12">
                  <p:embed/>
                </p:oleObj>
              </mc:Choice>
              <mc:Fallback>
                <p:oleObj name="" r:id="rId1" imgW="4286250" imgH="33813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474663"/>
                        <a:ext cx="7961630" cy="6311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590233"/>
          <a:ext cx="7961630" cy="6080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257550" progId="Word.Document.12">
                  <p:embed/>
                </p:oleObj>
              </mc:Choice>
              <mc:Fallback>
                <p:oleObj name="" r:id="rId1" imgW="4286250" imgH="32575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590233"/>
                        <a:ext cx="7961630" cy="60807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AutoShape 22"/>
          <p:cNvSpPr/>
          <p:nvPr>
            <p:custDataLst>
              <p:tags r:id="rId1"/>
            </p:custDataLst>
          </p:nvPr>
        </p:nvSpPr>
        <p:spPr>
          <a:xfrm>
            <a:off x="1219200" y="762000"/>
            <a:ext cx="6983095" cy="90995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79B"/>
              </a:gs>
              <a:gs pos="100000">
                <a:srgbClr val="FFFFFF"/>
              </a:gs>
            </a:gsLst>
            <a:path path="rect">
              <a:fillToRect r="100000" b="100000"/>
            </a:path>
            <a:tileRect/>
          </a:gradFill>
          <a:ln w="127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l" eaLnBrk="1" hangingPunct="1"/>
            <a:r>
              <a:rPr lang="en-US" altLang="zh-CN" dirty="0">
                <a:solidFill>
                  <a:srgbClr val="3333CC"/>
                </a:solidFill>
                <a:latin typeface="Times New Roman" panose="02020603050405020304" pitchFamily="18" charset="0"/>
              </a:rPr>
              <a:t>               </a:t>
            </a:r>
            <a:r>
              <a:rPr lang="zh-CN" altLang="en-US" dirty="0">
                <a:solidFill>
                  <a:srgbClr val="3333CC"/>
                </a:solidFill>
                <a:latin typeface="Times New Roman" panose="02020603050405020304" pitchFamily="18" charset="0"/>
              </a:rPr>
              <a:t>线性变换的不变子空间</a:t>
            </a:r>
            <a:endParaRPr lang="zh-CN" altLang="en-US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AutoShape 23"/>
          <p:cNvSpPr/>
          <p:nvPr>
            <p:custDataLst>
              <p:tags r:id="rId2"/>
            </p:custDataLst>
          </p:nvPr>
        </p:nvSpPr>
        <p:spPr>
          <a:xfrm>
            <a:off x="762000" y="762000"/>
            <a:ext cx="1066800" cy="914400"/>
          </a:xfrm>
          <a:prstGeom prst="diamond">
            <a:avLst/>
          </a:prstGeom>
          <a:gradFill rotWithShape="1">
            <a:gsLst>
              <a:gs pos="0">
                <a:srgbClr val="FFD79B"/>
              </a:gs>
              <a:gs pos="100000">
                <a:srgbClr val="FFFFFF"/>
              </a:gs>
            </a:gsLst>
            <a:path path="rect">
              <a:fillToRect r="100000" b="100000"/>
            </a:path>
            <a:tileRect/>
          </a:gra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en-US" altLang="zh-CN" dirty="0">
                <a:solidFill>
                  <a:srgbClr val="0000FF"/>
                </a:solidFill>
                <a:latin typeface="Times New Roman" panose="02020603050405020304" pitchFamily="18" charset="0"/>
              </a:rPr>
              <a:t>§2.2</a:t>
            </a: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685800" y="1961833"/>
          <a:ext cx="7961630" cy="408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4" imgW="4286250" imgH="2190750" progId="Word.Document.12">
                  <p:embed/>
                </p:oleObj>
              </mc:Choice>
              <mc:Fallback>
                <p:oleObj name="" r:id="rId4" imgW="4286250" imgH="21907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5800" y="1961833"/>
                        <a:ext cx="7961630" cy="408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862013"/>
          <a:ext cx="7961630" cy="5831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124200" progId="Word.Document.12">
                  <p:embed/>
                </p:oleObj>
              </mc:Choice>
              <mc:Fallback>
                <p:oleObj name="" r:id="rId1" imgW="4286250" imgH="31242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862013"/>
                        <a:ext cx="7961630" cy="58318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990600" y="291465"/>
          <a:ext cx="7742555" cy="7176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952875" progId="Word.Document.12">
                  <p:embed/>
                </p:oleObj>
              </mc:Choice>
              <mc:Fallback>
                <p:oleObj name="" r:id="rId1" imgW="4286250" imgH="39528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90600" y="291465"/>
                        <a:ext cx="7742555" cy="71761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761683"/>
          <a:ext cx="7961630" cy="284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1524000" progId="Word.Document.12">
                  <p:embed/>
                </p:oleObj>
              </mc:Choice>
              <mc:Fallback>
                <p:oleObj name="" r:id="rId1" imgW="4286250" imgH="15240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761683"/>
                        <a:ext cx="7961630" cy="284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6881" name="Group 2"/>
          <p:cNvGrpSpPr/>
          <p:nvPr/>
        </p:nvGrpSpPr>
        <p:grpSpPr>
          <a:xfrm>
            <a:off x="304800" y="304800"/>
            <a:ext cx="9182100" cy="6172200"/>
            <a:chOff x="192" y="192"/>
            <a:chExt cx="5784" cy="3888"/>
          </a:xfrm>
        </p:grpSpPr>
        <p:sp>
          <p:nvSpPr>
            <p:cNvPr id="305155" name="AutoShape 3"/>
            <p:cNvSpPr>
              <a:spLocks noChangeArrowheads="1"/>
            </p:cNvSpPr>
            <p:nvPr/>
          </p:nvSpPr>
          <p:spPr bwMode="auto">
            <a:xfrm>
              <a:off x="288" y="240"/>
              <a:ext cx="5280" cy="3840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hlink"/>
              </a:solidFill>
              <a:rou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305156" name="AutoShape 4"/>
            <p:cNvSpPr>
              <a:spLocks noChangeArrowheads="1"/>
            </p:cNvSpPr>
            <p:nvPr/>
          </p:nvSpPr>
          <p:spPr bwMode="auto">
            <a:xfrm>
              <a:off x="192" y="192"/>
              <a:ext cx="816" cy="288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DFAF"/>
            </a:solidFill>
            <a:ln w="9525">
              <a:solidFill>
                <a:srgbClr val="FFDFAF"/>
              </a:solidFill>
              <a:miter lim="800000"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36885" name="Rectangle 5"/>
            <p:cNvSpPr/>
            <p:nvPr/>
          </p:nvSpPr>
          <p:spPr>
            <a:xfrm>
              <a:off x="770" y="336"/>
              <a:ext cx="499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>
              <a:spAutoFit/>
            </a:bodyPr>
            <a:p>
              <a:r>
                <a:rPr lang="zh-CN" altLang="en-US" dirty="0">
                  <a:latin typeface="Times New Roman" panose="02020603050405020304" pitchFamily="18" charset="0"/>
                </a:rPr>
                <a:t>     设　是   维线性空间</a:t>
              </a:r>
              <a:r>
                <a:rPr lang="en-US" altLang="zh-CN" i="1" dirty="0">
                  <a:latin typeface="Times New Roman" panose="02020603050405020304" pitchFamily="18" charset="0"/>
                </a:rPr>
                <a:t>V</a:t>
              </a:r>
              <a:r>
                <a:rPr lang="zh-CN" altLang="en-US" dirty="0">
                  <a:latin typeface="Times New Roman" panose="02020603050405020304" pitchFamily="18" charset="0"/>
                </a:rPr>
                <a:t>的线性变换，</a:t>
              </a:r>
              <a:r>
                <a:rPr lang="en-US" altLang="zh-CN" i="1" dirty="0">
                  <a:latin typeface="Times New Roman" panose="02020603050405020304" pitchFamily="18" charset="0"/>
                </a:rPr>
                <a:t>W</a:t>
              </a:r>
              <a:r>
                <a:rPr lang="zh-CN" altLang="en-US" dirty="0">
                  <a:latin typeface="Times New Roman" panose="02020603050405020304" pitchFamily="18" charset="0"/>
                </a:rPr>
                <a:t>是</a:t>
              </a:r>
              <a:r>
                <a:rPr lang="en-US" altLang="zh-CN" i="1" dirty="0">
                  <a:latin typeface="Times New Roman" panose="02020603050405020304" pitchFamily="18" charset="0"/>
                </a:rPr>
                <a:t>V</a:t>
              </a:r>
              <a:r>
                <a:rPr lang="en-US" altLang="zh-CN" b="0" dirty="0">
                  <a:latin typeface="Times New Roman" panose="02020603050405020304" pitchFamily="18" charset="0"/>
                </a:rPr>
                <a:t> </a:t>
              </a:r>
              <a:r>
                <a:rPr lang="zh-CN" altLang="en-US" dirty="0">
                  <a:latin typeface="Times New Roman" panose="02020603050405020304" pitchFamily="18" charset="0"/>
                </a:rPr>
                <a:t>的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36866" name="Object 6"/>
            <p:cNvGraphicFramePr/>
            <p:nvPr/>
          </p:nvGraphicFramePr>
          <p:xfrm>
            <a:off x="1344" y="432"/>
            <a:ext cx="17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1" name="" r:id="rId1" imgW="279400" imgH="228600" progId="Equation.DSMT4">
                    <p:embed/>
                  </p:oleObj>
                </mc:Choice>
                <mc:Fallback>
                  <p:oleObj name="" r:id="rId1" imgW="279400" imgH="228600" progId="Equation.DSMT4">
                    <p:embed/>
                    <p:pic>
                      <p:nvPicPr>
                        <p:cNvPr id="0" name="图片 3200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344" y="432"/>
                          <a:ext cx="17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67" name="Object 7"/>
            <p:cNvGraphicFramePr/>
            <p:nvPr/>
          </p:nvGraphicFramePr>
          <p:xfrm>
            <a:off x="1776" y="432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0" name="" r:id="rId3" imgW="228600" imgH="241300" progId="Equation.DSMT4">
                    <p:embed/>
                  </p:oleObj>
                </mc:Choice>
                <mc:Fallback>
                  <p:oleObj name="" r:id="rId3" imgW="228600" imgH="241300" progId="Equation.DSMT4">
                    <p:embed/>
                    <p:pic>
                      <p:nvPicPr>
                        <p:cNvPr id="0" name="图片 3199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776" y="432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6886" name="Group 8"/>
            <p:cNvGrpSpPr/>
            <p:nvPr/>
          </p:nvGrpSpPr>
          <p:grpSpPr>
            <a:xfrm>
              <a:off x="336" y="720"/>
              <a:ext cx="5171" cy="327"/>
              <a:chOff x="385" y="1298"/>
              <a:chExt cx="5171" cy="327"/>
            </a:xfrm>
          </p:grpSpPr>
          <p:sp>
            <p:nvSpPr>
              <p:cNvPr id="36898" name="Rectangle 9"/>
              <p:cNvSpPr/>
              <p:nvPr/>
            </p:nvSpPr>
            <p:spPr>
              <a:xfrm>
                <a:off x="385" y="1298"/>
                <a:ext cx="5171" cy="3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 anchorCtr="0">
                <a:spAutoFit/>
              </a:bodyPr>
              <a:p>
                <a:r>
                  <a:rPr lang="zh-CN" altLang="en-US" dirty="0">
                    <a:latin typeface="Times New Roman" panose="02020603050405020304" pitchFamily="18" charset="0"/>
                  </a:rPr>
                  <a:t>     子空间，                    为</a:t>
                </a:r>
                <a:r>
                  <a:rPr lang="en-US" altLang="zh-CN" i="1" dirty="0">
                    <a:latin typeface="Times New Roman" panose="02020603050405020304" pitchFamily="18" charset="0"/>
                  </a:rPr>
                  <a:t>W</a:t>
                </a:r>
                <a:r>
                  <a:rPr lang="zh-CN" altLang="en-US" dirty="0">
                    <a:latin typeface="Times New Roman" panose="02020603050405020304" pitchFamily="18" charset="0"/>
                  </a:rPr>
                  <a:t>的一组基，把它扩允为</a:t>
                </a:r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graphicFrame>
            <p:nvGraphicFramePr>
              <p:cNvPr id="36880" name="Object 10"/>
              <p:cNvGraphicFramePr/>
              <p:nvPr/>
            </p:nvGraphicFramePr>
            <p:xfrm>
              <a:off x="1565" y="1321"/>
              <a:ext cx="1048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64" name="" r:id="rId5" imgW="1663065" imgH="431800" progId="Equation.DSMT4">
                      <p:embed/>
                    </p:oleObj>
                  </mc:Choice>
                  <mc:Fallback>
                    <p:oleObj name="" r:id="rId5" imgW="1663065" imgH="431800" progId="Equation.DSMT4">
                      <p:embed/>
                      <p:pic>
                        <p:nvPicPr>
                          <p:cNvPr id="0" name="图片 3163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1565" y="1321"/>
                            <a:ext cx="1048" cy="27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36868" name="Object 11"/>
            <p:cNvGraphicFramePr/>
            <p:nvPr/>
          </p:nvGraphicFramePr>
          <p:xfrm>
            <a:off x="302" y="816"/>
            <a:ext cx="352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7" name="" r:id="rId7" imgW="558800" imgH="228600" progId="Equation.DSMT4">
                    <p:embed/>
                  </p:oleObj>
                </mc:Choice>
                <mc:Fallback>
                  <p:oleObj name="" r:id="rId7" imgW="558800" imgH="228600" progId="Equation.DSMT4">
                    <p:embed/>
                    <p:pic>
                      <p:nvPicPr>
                        <p:cNvPr id="0" name="图片 316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02" y="816"/>
                          <a:ext cx="352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6887" name="Group 12"/>
            <p:cNvGrpSpPr/>
            <p:nvPr/>
          </p:nvGrpSpPr>
          <p:grpSpPr>
            <a:xfrm>
              <a:off x="336" y="1104"/>
              <a:ext cx="3417" cy="327"/>
              <a:chOff x="385" y="1706"/>
              <a:chExt cx="3417" cy="327"/>
            </a:xfrm>
          </p:grpSpPr>
          <p:sp>
            <p:nvSpPr>
              <p:cNvPr id="36897" name="Rectangle 13"/>
              <p:cNvSpPr/>
              <p:nvPr/>
            </p:nvSpPr>
            <p:spPr>
              <a:xfrm>
                <a:off x="385" y="1706"/>
                <a:ext cx="2359" cy="3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i="1" dirty="0">
                    <a:latin typeface="Times New Roman" panose="02020603050405020304" pitchFamily="18" charset="0"/>
                  </a:rPr>
                  <a:t>V</a:t>
                </a:r>
                <a:r>
                  <a:rPr lang="zh-CN" altLang="en-US" dirty="0">
                    <a:latin typeface="Times New Roman" panose="02020603050405020304" pitchFamily="18" charset="0"/>
                  </a:rPr>
                  <a:t>的一组基</a:t>
                </a:r>
                <a:r>
                  <a:rPr lang="zh-CN" altLang="en-US" dirty="0">
                    <a:latin typeface="Comic Sans MS" panose="030F0702030302020204" pitchFamily="66" charset="0"/>
                    <a:ea typeface="宋体" panose="02010600030101010101" pitchFamily="2" charset="-122"/>
                  </a:rPr>
                  <a:t>：</a:t>
                </a:r>
                <a:endParaRPr lang="zh-CN" altLang="en-US" dirty="0">
                  <a:latin typeface="Comic Sans MS" panose="030F0702030302020204" pitchFamily="66" charset="0"/>
                  <a:ea typeface="宋体" panose="02010600030101010101" pitchFamily="2" charset="-122"/>
                </a:endParaRPr>
              </a:p>
            </p:txBody>
          </p:sp>
          <p:graphicFrame>
            <p:nvGraphicFramePr>
              <p:cNvPr id="36879" name="Object 14"/>
              <p:cNvGraphicFramePr/>
              <p:nvPr/>
            </p:nvGraphicFramePr>
            <p:xfrm>
              <a:off x="1746" y="1752"/>
              <a:ext cx="2056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66" name="" r:id="rId9" imgW="3262630" imgH="431800" progId="Equation.DSMT4">
                      <p:embed/>
                    </p:oleObj>
                  </mc:Choice>
                  <mc:Fallback>
                    <p:oleObj name="" r:id="rId9" imgW="3262630" imgH="431800" progId="Equation.DSMT4">
                      <p:embed/>
                      <p:pic>
                        <p:nvPicPr>
                          <p:cNvPr id="0" name="图片 3165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1746" y="1752"/>
                            <a:ext cx="2056" cy="27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6888" name="Group 15"/>
            <p:cNvGrpSpPr/>
            <p:nvPr/>
          </p:nvGrpSpPr>
          <p:grpSpPr>
            <a:xfrm>
              <a:off x="288" y="1968"/>
              <a:ext cx="5171" cy="327"/>
              <a:chOff x="431" y="2840"/>
              <a:chExt cx="5171" cy="327"/>
            </a:xfrm>
          </p:grpSpPr>
          <p:graphicFrame>
            <p:nvGraphicFramePr>
              <p:cNvPr id="36877" name="Object 16"/>
              <p:cNvGraphicFramePr/>
              <p:nvPr/>
            </p:nvGraphicFramePr>
            <p:xfrm>
              <a:off x="431" y="2953"/>
              <a:ext cx="176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56" name="" r:id="rId11" imgW="279400" imgH="228600" progId="Equation.DSMT4">
                      <p:embed/>
                    </p:oleObj>
                  </mc:Choice>
                  <mc:Fallback>
                    <p:oleObj name="" r:id="rId11" imgW="279400" imgH="228600" progId="Equation.DSMT4">
                      <p:embed/>
                      <p:pic>
                        <p:nvPicPr>
                          <p:cNvPr id="0" name="图片 3155"/>
                          <p:cNvPicPr/>
                          <p:nvPr/>
                        </p:nvPicPr>
                        <p:blipFill>
                          <a:blip r:embed="rId2"/>
                          <a:stretch>
                            <a:fillRect/>
                          </a:stretch>
                        </p:blipFill>
                        <p:spPr>
                          <a:xfrm>
                            <a:off x="431" y="2953"/>
                            <a:ext cx="176" cy="14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6896" name="Rectangle 17"/>
              <p:cNvSpPr/>
              <p:nvPr/>
            </p:nvSpPr>
            <p:spPr>
              <a:xfrm>
                <a:off x="567" y="2840"/>
                <a:ext cx="5035" cy="3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 anchorCtr="0">
                <a:spAutoFit/>
              </a:bodyPr>
              <a:p>
                <a:r>
                  <a:rPr lang="zh-CN" altLang="en-US" dirty="0">
                    <a:latin typeface="Times New Roman" panose="02020603050405020304" pitchFamily="18" charset="0"/>
                  </a:rPr>
                  <a:t>在基                   下的矩阵具有下列形状</a:t>
                </a:r>
                <a:r>
                  <a:rPr lang="en-US" altLang="zh-CN" dirty="0">
                    <a:latin typeface="Times New Roman" panose="02020603050405020304" pitchFamily="18" charset="0"/>
                  </a:rPr>
                  <a:t>:</a:t>
                </a:r>
                <a:r>
                  <a:rPr lang="en-US" altLang="zh-CN" b="0" dirty="0">
                    <a:latin typeface="Times New Roman" panose="02020603050405020304" pitchFamily="18" charset="0"/>
                  </a:rPr>
                  <a:t> </a:t>
                </a:r>
                <a:endParaRPr lang="en-US" altLang="zh-CN" b="0" dirty="0">
                  <a:latin typeface="Times New Roman" panose="02020603050405020304" pitchFamily="18" charset="0"/>
                </a:endParaRPr>
              </a:p>
            </p:txBody>
          </p:sp>
          <p:graphicFrame>
            <p:nvGraphicFramePr>
              <p:cNvPr id="36878" name="Object 18"/>
              <p:cNvGraphicFramePr/>
              <p:nvPr/>
            </p:nvGraphicFramePr>
            <p:xfrm>
              <a:off x="1112" y="2849"/>
              <a:ext cx="1048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68" name="" r:id="rId12" imgW="1663065" imgH="431800" progId="Equation.DSMT4">
                      <p:embed/>
                    </p:oleObj>
                  </mc:Choice>
                  <mc:Fallback>
                    <p:oleObj name="" r:id="rId12" imgW="1663065" imgH="431800" progId="Equation.DSMT4">
                      <p:embed/>
                      <p:pic>
                        <p:nvPicPr>
                          <p:cNvPr id="0" name="图片 3167"/>
                          <p:cNvPicPr/>
                          <p:nvPr/>
                        </p:nvPicPr>
                        <p:blipFill>
                          <a:blip r:embed="rId13"/>
                          <a:stretch>
                            <a:fillRect/>
                          </a:stretch>
                        </p:blipFill>
                        <p:spPr>
                          <a:xfrm>
                            <a:off x="1112" y="2849"/>
                            <a:ext cx="1048" cy="27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36869" name="Object 19"/>
            <p:cNvGraphicFramePr/>
            <p:nvPr/>
          </p:nvGraphicFramePr>
          <p:xfrm>
            <a:off x="1968" y="2304"/>
            <a:ext cx="1043" cy="6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5" name="" r:id="rId14" imgW="1447800" imgH="876300" progId="Equation.DSMT4">
                    <p:embed/>
                  </p:oleObj>
                </mc:Choice>
                <mc:Fallback>
                  <p:oleObj name="" r:id="rId14" imgW="1447800" imgH="876300" progId="Equation.DSMT4">
                    <p:embed/>
                    <p:pic>
                      <p:nvPicPr>
                        <p:cNvPr id="0" name="图片 3164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1968" y="2304"/>
                          <a:ext cx="1043" cy="63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6889" name="Group 20"/>
            <p:cNvGrpSpPr/>
            <p:nvPr/>
          </p:nvGrpSpPr>
          <p:grpSpPr>
            <a:xfrm>
              <a:off x="226" y="1536"/>
              <a:ext cx="5534" cy="327"/>
              <a:chOff x="476" y="2568"/>
              <a:chExt cx="5534" cy="327"/>
            </a:xfrm>
          </p:grpSpPr>
          <p:sp>
            <p:nvSpPr>
              <p:cNvPr id="36895" name="Rectangle 21"/>
              <p:cNvSpPr/>
              <p:nvPr/>
            </p:nvSpPr>
            <p:spPr>
              <a:xfrm>
                <a:off x="476" y="2568"/>
                <a:ext cx="5534" cy="3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 anchorCtr="0">
                <a:spAutoFit/>
              </a:bodyPr>
              <a:p>
                <a:r>
                  <a:rPr lang="zh-CN" altLang="en-US" dirty="0">
                    <a:latin typeface="楷体_GB2312" pitchFamily="49" charset="-122"/>
                  </a:rPr>
                  <a:t>若   在基         下的矩阵为         ，则</a:t>
                </a:r>
                <a:r>
                  <a:rPr lang="zh-CN" altLang="en-US" b="0" dirty="0">
                    <a:latin typeface="楷体_GB2312" pitchFamily="49" charset="-122"/>
                  </a:rPr>
                  <a:t> </a:t>
                </a:r>
                <a:endParaRPr lang="zh-CN" altLang="en-US" b="0" dirty="0">
                  <a:latin typeface="楷体_GB2312" pitchFamily="49" charset="-122"/>
                </a:endParaRPr>
              </a:p>
            </p:txBody>
          </p:sp>
          <p:graphicFrame>
            <p:nvGraphicFramePr>
              <p:cNvPr id="36874" name="Object 22"/>
              <p:cNvGraphicFramePr/>
              <p:nvPr/>
            </p:nvGraphicFramePr>
            <p:xfrm>
              <a:off x="1519" y="2568"/>
              <a:ext cx="1048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57" name="" r:id="rId16" imgW="1663065" imgH="431800" progId="Equation.DSMT4">
                      <p:embed/>
                    </p:oleObj>
                  </mc:Choice>
                  <mc:Fallback>
                    <p:oleObj name="" r:id="rId16" imgW="1663065" imgH="431800" progId="Equation.DSMT4">
                      <p:embed/>
                      <p:pic>
                        <p:nvPicPr>
                          <p:cNvPr id="0" name="图片 3156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1519" y="2568"/>
                            <a:ext cx="1048" cy="27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6875" name="Object 23"/>
              <p:cNvGraphicFramePr/>
              <p:nvPr/>
            </p:nvGraphicFramePr>
            <p:xfrm>
              <a:off x="3787" y="2568"/>
              <a:ext cx="880" cy="3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59" name="" r:id="rId17" imgW="1396365" imgH="482600" progId="Equation.DSMT4">
                      <p:embed/>
                    </p:oleObj>
                  </mc:Choice>
                  <mc:Fallback>
                    <p:oleObj name="" r:id="rId17" imgW="1396365" imgH="482600" progId="Equation.DSMT4">
                      <p:embed/>
                      <p:pic>
                        <p:nvPicPr>
                          <p:cNvPr id="0" name="图片 3158"/>
                          <p:cNvPicPr/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3787" y="2568"/>
                            <a:ext cx="880" cy="30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6876" name="Object 24"/>
              <p:cNvGraphicFramePr/>
              <p:nvPr/>
            </p:nvGraphicFramePr>
            <p:xfrm>
              <a:off x="839" y="2614"/>
              <a:ext cx="227" cy="21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60" name="" r:id="rId19" imgW="165100" imgH="152400" progId="Equation.3">
                      <p:embed/>
                    </p:oleObj>
                  </mc:Choice>
                  <mc:Fallback>
                    <p:oleObj name="" r:id="rId19" imgW="165100" imgH="152400" progId="Equation.3">
                      <p:embed/>
                      <p:pic>
                        <p:nvPicPr>
                          <p:cNvPr id="0" name="图片 3159"/>
                          <p:cNvPicPr/>
                          <p:nvPr/>
                        </p:nvPicPr>
                        <p:blipFill>
                          <a:blip r:embed="rId20"/>
                          <a:stretch>
                            <a:fillRect/>
                          </a:stretch>
                        </p:blipFill>
                        <p:spPr>
                          <a:xfrm>
                            <a:off x="839" y="2614"/>
                            <a:ext cx="227" cy="21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6890" name="Rectangle 25"/>
            <p:cNvSpPr/>
            <p:nvPr/>
          </p:nvSpPr>
          <p:spPr>
            <a:xfrm>
              <a:off x="240" y="192"/>
              <a:ext cx="73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p>
              <a:r>
                <a:rPr lang="zh-CN" altLang="en-US" dirty="0">
                  <a:solidFill>
                    <a:srgbClr val="800000"/>
                  </a:solidFill>
                  <a:latin typeface="Times New Roman" panose="02020603050405020304" pitchFamily="18" charset="0"/>
                </a:rPr>
                <a:t>定理</a:t>
              </a:r>
              <a:r>
                <a:rPr lang="en-US" altLang="zh-CN" dirty="0">
                  <a:solidFill>
                    <a:srgbClr val="800000"/>
                  </a:solidFill>
                  <a:latin typeface="Times New Roman" panose="02020603050405020304" pitchFamily="18" charset="0"/>
                </a:rPr>
                <a:t>3</a:t>
              </a:r>
              <a:r>
                <a:rPr lang="en-US" altLang="zh-CN" dirty="0">
                  <a:latin typeface="Times New Roman" panose="02020603050405020304" pitchFamily="18" charset="0"/>
                </a:rPr>
                <a:t> 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36891" name="Group 26"/>
            <p:cNvGrpSpPr/>
            <p:nvPr/>
          </p:nvGrpSpPr>
          <p:grpSpPr>
            <a:xfrm>
              <a:off x="619" y="2842"/>
              <a:ext cx="4806" cy="552"/>
              <a:chOff x="567" y="231"/>
              <a:chExt cx="4806" cy="552"/>
            </a:xfrm>
          </p:grpSpPr>
          <p:sp>
            <p:nvSpPr>
              <p:cNvPr id="36894" name="Rectangle 27"/>
              <p:cNvSpPr/>
              <p:nvPr/>
            </p:nvSpPr>
            <p:spPr>
              <a:xfrm>
                <a:off x="567" y="346"/>
                <a:ext cx="2404" cy="3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 anchorCtr="0">
                <a:spAutoFit/>
              </a:bodyPr>
              <a:p>
                <a:r>
                  <a:rPr lang="zh-CN" altLang="en-US" dirty="0">
                    <a:latin typeface="楷体_GB2312" pitchFamily="49" charset="-122"/>
                  </a:rPr>
                  <a:t>反之，若</a:t>
                </a:r>
                <a:r>
                  <a:rPr lang="zh-CN" altLang="en-US" b="0" dirty="0">
                    <a:latin typeface="楷体_GB2312" pitchFamily="49" charset="-122"/>
                  </a:rPr>
                  <a:t> </a:t>
                </a:r>
                <a:endParaRPr lang="zh-CN" altLang="en-US" b="0" dirty="0">
                  <a:latin typeface="楷体_GB2312" pitchFamily="49" charset="-122"/>
                </a:endParaRPr>
              </a:p>
            </p:txBody>
          </p:sp>
          <p:graphicFrame>
            <p:nvGraphicFramePr>
              <p:cNvPr id="36873" name="Object 28"/>
              <p:cNvGraphicFramePr/>
              <p:nvPr/>
            </p:nvGraphicFramePr>
            <p:xfrm>
              <a:off x="1565" y="231"/>
              <a:ext cx="3808" cy="5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61" name="" r:id="rId21" imgW="6045200" imgH="876300" progId="Equation.DSMT4">
                      <p:embed/>
                    </p:oleObj>
                  </mc:Choice>
                  <mc:Fallback>
                    <p:oleObj name="" r:id="rId21" imgW="6045200" imgH="876300" progId="Equation.DSMT4">
                      <p:embed/>
                      <p:pic>
                        <p:nvPicPr>
                          <p:cNvPr id="0" name="图片 3160"/>
                          <p:cNvPicPr/>
                          <p:nvPr/>
                        </p:nvPicPr>
                        <p:blipFill>
                          <a:blip r:embed="rId22"/>
                          <a:stretch>
                            <a:fillRect/>
                          </a:stretch>
                        </p:blipFill>
                        <p:spPr>
                          <a:xfrm>
                            <a:off x="1565" y="231"/>
                            <a:ext cx="3808" cy="55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36870" name="Object 29"/>
            <p:cNvGraphicFramePr/>
            <p:nvPr/>
          </p:nvGraphicFramePr>
          <p:xfrm>
            <a:off x="483" y="3386"/>
            <a:ext cx="952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8" name="" r:id="rId23" imgW="1510665" imgH="482600" progId="Equation.DSMT4">
                    <p:embed/>
                  </p:oleObj>
                </mc:Choice>
                <mc:Fallback>
                  <p:oleObj name="" r:id="rId23" imgW="1510665" imgH="482600" progId="Equation.DSMT4">
                    <p:embed/>
                    <p:pic>
                      <p:nvPicPr>
                        <p:cNvPr id="0" name="图片 3157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483" y="3386"/>
                          <a:ext cx="952" cy="30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892" name="Rectangle 30"/>
            <p:cNvSpPr/>
            <p:nvPr/>
          </p:nvSpPr>
          <p:spPr>
            <a:xfrm>
              <a:off x="528" y="3745"/>
              <a:ext cx="4944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>
              <a:spAutoFit/>
            </a:bodyPr>
            <a:p>
              <a:r>
                <a:rPr lang="zh-CN" altLang="en-US" dirty="0">
                  <a:latin typeface="楷体_GB2312" pitchFamily="49" charset="-122"/>
                </a:rPr>
                <a:t>不变子空间</a:t>
              </a:r>
              <a:r>
                <a:rPr lang="en-US" altLang="zh-CN" dirty="0">
                  <a:latin typeface="楷体_GB2312" pitchFamily="49" charset="-122"/>
                </a:rPr>
                <a:t>.(</a:t>
              </a:r>
              <a:r>
                <a:rPr lang="zh-CN" altLang="en-US" dirty="0">
                  <a:solidFill>
                    <a:srgbClr val="FF0000"/>
                  </a:solidFill>
                  <a:latin typeface="黑体" panose="02010609060101010101" charset="-122"/>
                  <a:ea typeface="黑体" panose="02010609060101010101" charset="-122"/>
                </a:rPr>
                <a:t>简单了解，请同学自己阅读</a:t>
              </a:r>
              <a:r>
                <a:rPr lang="en-US" altLang="zh-CN" dirty="0">
                  <a:latin typeface="楷体_GB2312" pitchFamily="49" charset="-122"/>
                </a:rPr>
                <a:t>)</a:t>
              </a:r>
              <a:endParaRPr lang="en-US" altLang="zh-CN" b="0" dirty="0">
                <a:latin typeface="Comic Sans MS" panose="030F0702030302020204" pitchFamily="66" charset="0"/>
                <a:ea typeface="宋体" panose="02010600030101010101" pitchFamily="2" charset="-122"/>
              </a:endParaRPr>
            </a:p>
          </p:txBody>
        </p:sp>
        <p:sp>
          <p:nvSpPr>
            <p:cNvPr id="36893" name="Rectangle 31"/>
            <p:cNvSpPr/>
            <p:nvPr/>
          </p:nvSpPr>
          <p:spPr>
            <a:xfrm>
              <a:off x="1440" y="3408"/>
              <a:ext cx="453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>
              <a:spAutoFit/>
            </a:bodyPr>
            <a:p>
              <a:r>
                <a:rPr lang="zh-CN" altLang="en-US" dirty="0">
                  <a:latin typeface="Times New Roman" panose="02020603050405020304" pitchFamily="18" charset="0"/>
                </a:rPr>
                <a:t>则由                   生成的子空间必为   的</a:t>
              </a:r>
              <a:endParaRPr lang="zh-CN" altLang="en-US" b="0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36871" name="Object 32"/>
            <p:cNvGraphicFramePr/>
            <p:nvPr/>
          </p:nvGraphicFramePr>
          <p:xfrm>
            <a:off x="1939" y="3431"/>
            <a:ext cx="104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2" name="" r:id="rId25" imgW="1663065" imgH="431800" progId="Equation.DSMT4">
                    <p:embed/>
                  </p:oleObj>
                </mc:Choice>
                <mc:Fallback>
                  <p:oleObj name="" r:id="rId25" imgW="1663065" imgH="431800" progId="Equation.DSMT4">
                    <p:embed/>
                    <p:pic>
                      <p:nvPicPr>
                        <p:cNvPr id="0" name="图片 3161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939" y="3431"/>
                          <a:ext cx="1048" cy="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72" name="Object 33"/>
            <p:cNvGraphicFramePr/>
            <p:nvPr/>
          </p:nvGraphicFramePr>
          <p:xfrm>
            <a:off x="4819" y="3498"/>
            <a:ext cx="17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3" name="" r:id="rId26" imgW="279400" imgH="228600" progId="Equation.DSMT4">
                    <p:embed/>
                  </p:oleObj>
                </mc:Choice>
                <mc:Fallback>
                  <p:oleObj name="" r:id="rId26" imgW="279400" imgH="228600" progId="Equation.DSMT4">
                    <p:embed/>
                    <p:pic>
                      <p:nvPicPr>
                        <p:cNvPr id="0" name="图片 3162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4819" y="3498"/>
                          <a:ext cx="17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7200" y="1174433"/>
          <a:ext cx="7961630" cy="400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143125" progId="Word.Document.12">
                  <p:embed/>
                </p:oleObj>
              </mc:Choice>
              <mc:Fallback>
                <p:oleObj name="" r:id="rId1" imgW="4286250" imgH="21431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7200" y="1174433"/>
                        <a:ext cx="7961630" cy="400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AutoShape 22"/>
          <p:cNvSpPr/>
          <p:nvPr>
            <p:custDataLst>
              <p:tags r:id="rId1"/>
            </p:custDataLst>
          </p:nvPr>
        </p:nvSpPr>
        <p:spPr>
          <a:xfrm>
            <a:off x="1066800" y="1295400"/>
            <a:ext cx="6983095" cy="90995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79B"/>
              </a:gs>
              <a:gs pos="100000">
                <a:srgbClr val="FFFFFF"/>
              </a:gs>
            </a:gsLst>
            <a:path path="rect">
              <a:fillToRect r="100000" b="100000"/>
            </a:path>
            <a:tileRect/>
          </a:gradFill>
          <a:ln w="127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l" eaLnBrk="1" hangingPunct="1"/>
            <a:r>
              <a:rPr lang="en-US" altLang="zh-CN" dirty="0">
                <a:solidFill>
                  <a:srgbClr val="3333CC"/>
                </a:solidFill>
                <a:latin typeface="Times New Roman" panose="02020603050405020304" pitchFamily="18" charset="0"/>
              </a:rPr>
              <a:t>               </a:t>
            </a:r>
            <a:r>
              <a:rPr lang="zh-CN" altLang="en-US" dirty="0">
                <a:solidFill>
                  <a:srgbClr val="3333CC"/>
                </a:solidFill>
                <a:latin typeface="Times New Roman" panose="02020603050405020304" pitchFamily="18" charset="0"/>
              </a:rPr>
              <a:t>酉（正交）变换与正交投影</a:t>
            </a:r>
            <a:endParaRPr lang="zh-CN" altLang="en-US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AutoShape 23"/>
          <p:cNvSpPr/>
          <p:nvPr>
            <p:custDataLst>
              <p:tags r:id="rId2"/>
            </p:custDataLst>
          </p:nvPr>
        </p:nvSpPr>
        <p:spPr>
          <a:xfrm>
            <a:off x="609600" y="1295400"/>
            <a:ext cx="1066800" cy="914400"/>
          </a:xfrm>
          <a:prstGeom prst="diamond">
            <a:avLst/>
          </a:prstGeom>
          <a:gradFill rotWithShape="1">
            <a:gsLst>
              <a:gs pos="0">
                <a:srgbClr val="FFD79B"/>
              </a:gs>
              <a:gs pos="100000">
                <a:srgbClr val="FFFFFF"/>
              </a:gs>
            </a:gsLst>
            <a:path path="rect">
              <a:fillToRect r="100000" b="100000"/>
            </a:path>
            <a:tileRect/>
          </a:gra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en-US" altLang="zh-CN" dirty="0">
                <a:solidFill>
                  <a:srgbClr val="0000FF"/>
                </a:solidFill>
                <a:latin typeface="Times New Roman" panose="02020603050405020304" pitchFamily="18" charset="0"/>
              </a:rPr>
              <a:t>§2.3</a:t>
            </a: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533083" y="2789873"/>
          <a:ext cx="7962265" cy="2613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4" imgW="4286250" imgH="1400175" progId="Word.Document.12">
                  <p:embed/>
                </p:oleObj>
              </mc:Choice>
              <mc:Fallback>
                <p:oleObj name="" r:id="rId4" imgW="4286250" imgH="14001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3083" y="2789873"/>
                        <a:ext cx="7962265" cy="26136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691833"/>
          <a:ext cx="7961630" cy="542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905125" progId="Word.Document.12">
                  <p:embed/>
                </p:oleObj>
              </mc:Choice>
              <mc:Fallback>
                <p:oleObj name="" r:id="rId1" imgW="4286250" imgH="29051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691833"/>
                        <a:ext cx="7961630" cy="542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283" y="886143"/>
          <a:ext cx="7962265" cy="5796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105150" progId="Word.Document.12">
                  <p:embed/>
                </p:oleObj>
              </mc:Choice>
              <mc:Fallback>
                <p:oleObj name="" r:id="rId1" imgW="4286250" imgH="31051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283" y="886143"/>
                        <a:ext cx="7962265" cy="57962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820103"/>
          <a:ext cx="7961630" cy="5013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686050" progId="Word.Document.12">
                  <p:embed/>
                </p:oleObj>
              </mc:Choice>
              <mc:Fallback>
                <p:oleObj name="" r:id="rId1" imgW="4286250" imgH="26860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820103"/>
                        <a:ext cx="7961630" cy="50139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7200" y="990283"/>
          <a:ext cx="7961630" cy="1920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1028700" progId="Word.Document.12">
                  <p:embed/>
                </p:oleObj>
              </mc:Choice>
              <mc:Fallback>
                <p:oleObj name="" r:id="rId1" imgW="4286250" imgH="10287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7200" y="990283"/>
                        <a:ext cx="7961630" cy="19202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506" name="Picture 2" descr="MCj01932240000[1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325051">
            <a:off x="1692275" y="1557338"/>
            <a:ext cx="5545138" cy="457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7" name="WordArt 3"/>
          <p:cNvSpPr>
            <a:spLocks noTextEdit="1"/>
          </p:cNvSpPr>
          <p:nvPr/>
        </p:nvSpPr>
        <p:spPr>
          <a:xfrm>
            <a:off x="1476375" y="2565400"/>
            <a:ext cx="2376488" cy="2281238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75509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p>
            <a:pPr algn="ctr"/>
            <a:r>
              <a:rPr lang="zh-CN" altLang="en-US" sz="8000" b="1">
                <a:gradFill rotWithShape="1">
                  <a:gsLst>
                    <a:gs pos="0">
                      <a:srgbClr val="FF3300"/>
                    </a:gs>
                    <a:gs pos="100000">
                      <a:schemeClr val="bg1"/>
                    </a:gs>
                  </a:gsLst>
                  <a:lin ang="5400000" scaled="1"/>
                  <a:tileRect/>
                </a:gradFill>
                <a:latin typeface="华文行楷" charset="0"/>
                <a:ea typeface="华文行楷" charset="0"/>
              </a:rPr>
              <a:t>Good</a:t>
            </a:r>
            <a:endParaRPr lang="zh-CN" altLang="en-US" sz="8000" b="1">
              <a:gradFill rotWithShape="1">
                <a:gsLst>
                  <a:gs pos="0">
                    <a:srgbClr val="FF3300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atin typeface="华文行楷" charset="0"/>
              <a:ea typeface="华文行楷" charset="0"/>
            </a:endParaRPr>
          </a:p>
        </p:txBody>
      </p:sp>
      <p:sp>
        <p:nvSpPr>
          <p:cNvPr id="21508" name="WordArt 4"/>
          <p:cNvSpPr>
            <a:spLocks noTextEdit="1"/>
          </p:cNvSpPr>
          <p:nvPr/>
        </p:nvSpPr>
        <p:spPr>
          <a:xfrm>
            <a:off x="6084888" y="1916113"/>
            <a:ext cx="1800225" cy="224472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76625"/>
              </a:avLst>
            </a:prstTxWarp>
            <a:normAutofit/>
            <a:scene3d>
              <a:camera prst="legacyPerspectiveTopLeft">
                <a:rot lat="0" lon="20520000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</a:sp3d>
          </a:bodyPr>
          <a:p>
            <a:pPr algn="ctr"/>
            <a:r>
              <a:rPr lang="zh-CN" altLang="en-US" sz="9600" b="1">
                <a:gradFill rotWithShape="1">
                  <a:gsLst>
                    <a:gs pos="0">
                      <a:srgbClr val="006600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  <a:latin typeface="华文行楷" charset="0"/>
                <a:ea typeface="华文行楷" charset="0"/>
              </a:rPr>
              <a:t>Bye</a:t>
            </a:r>
            <a:endParaRPr lang="zh-CN" altLang="en-US" sz="9600" b="1">
              <a:gradFill rotWithShape="1">
                <a:gsLst>
                  <a:gs pos="0">
                    <a:srgbClr val="006600"/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  <a:latin typeface="华文行楷" charset="0"/>
              <a:ea typeface="华文行楷" charset="0"/>
            </a:endParaRPr>
          </a:p>
        </p:txBody>
      </p:sp>
      <p:pic>
        <p:nvPicPr>
          <p:cNvPr id="21509" name="Picture 5" descr="MCj01932100000[1]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650" y="5157788"/>
            <a:ext cx="1163638" cy="15081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COMMONDATA" val="eyJoZGlkIjoiYmVhNzUwMzc0ZjQzNzI4Y2M5MzA2M2EyZDYzZmNjMTYifQ=="/>
  <p:tag name="KSO_WPP_MARK_KEY" val="e2c3cf2e-3d86-481a-85ae-18820ead721f"/>
</p:tagLst>
</file>

<file path=ppt/theme/theme1.xml><?xml version="1.0" encoding="utf-8"?>
<a:theme xmlns:a="http://schemas.openxmlformats.org/drawingml/2006/main" name="1_sample">
  <a:themeElements>
    <a:clrScheme name="1_sample 1">
      <a:dk1>
        <a:srgbClr val="000000"/>
      </a:dk1>
      <a:lt1>
        <a:srgbClr val="FFFFFF"/>
      </a:lt1>
      <a:dk2>
        <a:srgbClr val="006666"/>
      </a:dk2>
      <a:lt2>
        <a:srgbClr val="808080"/>
      </a:lt2>
      <a:accent1>
        <a:srgbClr val="48B063"/>
      </a:accent1>
      <a:accent2>
        <a:srgbClr val="CCCC00"/>
      </a:accent2>
      <a:accent3>
        <a:srgbClr val="FFFFFF"/>
      </a:accent3>
      <a:accent4>
        <a:srgbClr val="000000"/>
      </a:accent4>
      <a:accent5>
        <a:srgbClr val="B1D4B7"/>
      </a:accent5>
      <a:accent6>
        <a:srgbClr val="B9B900"/>
      </a:accent6>
      <a:hlink>
        <a:srgbClr val="DB8647"/>
      </a:hlink>
      <a:folHlink>
        <a:srgbClr val="90B7CA"/>
      </a:folHlink>
    </a:clrScheme>
    <a:fontScheme name="1_sam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lnDef>
  </a:objectDefaults>
  <a:extraClrSchemeLst>
    <a:extraClrScheme>
      <a:clrScheme name="1_sample 1">
        <a:dk1>
          <a:srgbClr val="000000"/>
        </a:dk1>
        <a:lt1>
          <a:srgbClr val="FFFFFF"/>
        </a:lt1>
        <a:dk2>
          <a:srgbClr val="006666"/>
        </a:dk2>
        <a:lt2>
          <a:srgbClr val="808080"/>
        </a:lt2>
        <a:accent1>
          <a:srgbClr val="48B063"/>
        </a:accent1>
        <a:accent2>
          <a:srgbClr val="CCCC00"/>
        </a:accent2>
        <a:accent3>
          <a:srgbClr val="FFFFFF"/>
        </a:accent3>
        <a:accent4>
          <a:srgbClr val="000000"/>
        </a:accent4>
        <a:accent5>
          <a:srgbClr val="B1D4B7"/>
        </a:accent5>
        <a:accent6>
          <a:srgbClr val="B9B900"/>
        </a:accent6>
        <a:hlink>
          <a:srgbClr val="DB8647"/>
        </a:hlink>
        <a:folHlink>
          <a:srgbClr val="90B7C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ample 2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3587E1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AEC3EE"/>
        </a:accent5>
        <a:accent6>
          <a:srgbClr val="8AB9E7"/>
        </a:accent6>
        <a:hlink>
          <a:srgbClr val="6666FF"/>
        </a:hlink>
        <a:folHlink>
          <a:srgbClr val="C68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ample 3">
        <a:dk1>
          <a:srgbClr val="000000"/>
        </a:dk1>
        <a:lt1>
          <a:srgbClr val="FFFFFF"/>
        </a:lt1>
        <a:dk2>
          <a:srgbClr val="000066"/>
        </a:dk2>
        <a:lt2>
          <a:srgbClr val="808080"/>
        </a:lt2>
        <a:accent1>
          <a:srgbClr val="6657B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B8B4DC"/>
        </a:accent5>
        <a:accent6>
          <a:srgbClr val="8AB9E7"/>
        </a:accent6>
        <a:hlink>
          <a:srgbClr val="6666FF"/>
        </a:hlink>
        <a:folHlink>
          <a:srgbClr val="C68D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1-1 线性空间</Template>
  <TotalTime>0</TotalTime>
  <Words>473</Words>
  <Application>WPS 演示</Application>
  <PresentationFormat>全屏显示(4:3)</PresentationFormat>
  <Paragraphs>55</Paragraphs>
  <Slides>51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65</vt:i4>
      </vt:variant>
      <vt:variant>
        <vt:lpstr>幻灯片标题</vt:lpstr>
      </vt:variant>
      <vt:variant>
        <vt:i4>51</vt:i4>
      </vt:variant>
    </vt:vector>
  </HeadingPairs>
  <TitlesOfParts>
    <vt:vector size="132" baseType="lpstr">
      <vt:lpstr>Arial</vt:lpstr>
      <vt:lpstr>宋体</vt:lpstr>
      <vt:lpstr>Wingdings</vt:lpstr>
      <vt:lpstr>Times New Roman</vt:lpstr>
      <vt:lpstr>楷体_GB2312</vt:lpstr>
      <vt:lpstr>新宋体</vt:lpstr>
      <vt:lpstr>Verdana</vt:lpstr>
      <vt:lpstr>华文行楷</vt:lpstr>
      <vt:lpstr>微软雅黑</vt:lpstr>
      <vt:lpstr>华文新魏</vt:lpstr>
      <vt:lpstr>Arial Unicode MS</vt:lpstr>
      <vt:lpstr>Calibri</vt:lpstr>
      <vt:lpstr>华文行楷</vt:lpstr>
      <vt:lpstr>Comic Sans MS</vt:lpstr>
      <vt:lpstr>黑体</vt:lpstr>
      <vt:lpstr>1_sample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Equation.DSMT4</vt:lpstr>
      <vt:lpstr>Equation.DSMT4</vt:lpstr>
      <vt:lpstr>Equation.DSMT4</vt:lpstr>
      <vt:lpstr>Equation.DSMT4</vt:lpstr>
      <vt:lpstr>Equation.DSMT4</vt:lpstr>
      <vt:lpstr>Word.Document.12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Equation.DSMT4</vt:lpstr>
      <vt:lpstr>Equation.DSMT4</vt:lpstr>
      <vt:lpstr>Equation.DSMT4</vt:lpstr>
      <vt:lpstr>Equation.DSMT4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GuildDesign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ThemeGallery.com</dc:creator>
  <cp:lastModifiedBy>邱威</cp:lastModifiedBy>
  <cp:revision>88</cp:revision>
  <dcterms:created xsi:type="dcterms:W3CDTF">2004-08-26T06:30:00Z</dcterms:created>
  <dcterms:modified xsi:type="dcterms:W3CDTF">2023-09-04T16:56:45Z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0EDA5C4719754F27A3EBE224BDDBECCF_13</vt:lpwstr>
  </property>
  <property fmtid="{D5CDD505-2E9C-101B-9397-08002B2CF9AE}" pid="3" name="KSOProductBuildVer">
    <vt:lpwstr>2052-11.1.0.14309</vt:lpwstr>
  </property>
</Properties>
</file>