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0"/>
  </p:notesMasterIdLst>
  <p:sldIdLst>
    <p:sldId id="256" r:id="rId2"/>
    <p:sldId id="258" r:id="rId3"/>
    <p:sldId id="312" r:id="rId4"/>
    <p:sldId id="259" r:id="rId5"/>
    <p:sldId id="260" r:id="rId6"/>
    <p:sldId id="257" r:id="rId7"/>
    <p:sldId id="261" r:id="rId8"/>
    <p:sldId id="262" r:id="rId9"/>
    <p:sldId id="273" r:id="rId10"/>
    <p:sldId id="274" r:id="rId11"/>
    <p:sldId id="275" r:id="rId12"/>
    <p:sldId id="276" r:id="rId13"/>
    <p:sldId id="263" r:id="rId14"/>
    <p:sldId id="264" r:id="rId15"/>
    <p:sldId id="265" r:id="rId16"/>
    <p:sldId id="272" r:id="rId17"/>
    <p:sldId id="271" r:id="rId18"/>
    <p:sldId id="278" r:id="rId19"/>
    <p:sldId id="277" r:id="rId20"/>
    <p:sldId id="279" r:id="rId21"/>
    <p:sldId id="282" r:id="rId22"/>
    <p:sldId id="283" r:id="rId23"/>
    <p:sldId id="285" r:id="rId24"/>
    <p:sldId id="286" r:id="rId25"/>
    <p:sldId id="284" r:id="rId26"/>
    <p:sldId id="288" r:id="rId27"/>
    <p:sldId id="289" r:id="rId28"/>
    <p:sldId id="290" r:id="rId29"/>
    <p:sldId id="291" r:id="rId30"/>
    <p:sldId id="292" r:id="rId31"/>
    <p:sldId id="293" r:id="rId32"/>
    <p:sldId id="294" r:id="rId33"/>
    <p:sldId id="295" r:id="rId34"/>
    <p:sldId id="296" r:id="rId35"/>
    <p:sldId id="297" r:id="rId36"/>
    <p:sldId id="313" r:id="rId37"/>
    <p:sldId id="314" r:id="rId38"/>
    <p:sldId id="298" r:id="rId39"/>
    <p:sldId id="299" r:id="rId40"/>
    <p:sldId id="300" r:id="rId41"/>
    <p:sldId id="315" r:id="rId42"/>
    <p:sldId id="316" r:id="rId43"/>
    <p:sldId id="301" r:id="rId44"/>
    <p:sldId id="302" r:id="rId45"/>
    <p:sldId id="318" r:id="rId46"/>
    <p:sldId id="323" r:id="rId47"/>
    <p:sldId id="319" r:id="rId48"/>
    <p:sldId id="320" r:id="rId49"/>
    <p:sldId id="303" r:id="rId50"/>
    <p:sldId id="304" r:id="rId51"/>
    <p:sldId id="305" r:id="rId52"/>
    <p:sldId id="306" r:id="rId53"/>
    <p:sldId id="322" r:id="rId54"/>
    <p:sldId id="321" r:id="rId55"/>
    <p:sldId id="307" r:id="rId56"/>
    <p:sldId id="308" r:id="rId57"/>
    <p:sldId id="324" r:id="rId58"/>
    <p:sldId id="325" r:id="rId59"/>
    <p:sldId id="309" r:id="rId60"/>
    <p:sldId id="310" r:id="rId61"/>
    <p:sldId id="311" r:id="rId62"/>
    <p:sldId id="326" r:id="rId63"/>
    <p:sldId id="327" r:id="rId64"/>
    <p:sldId id="328" r:id="rId65"/>
    <p:sldId id="329" r:id="rId66"/>
    <p:sldId id="330" r:id="rId67"/>
    <p:sldId id="331" r:id="rId68"/>
    <p:sldId id="332" r:id="rId69"/>
  </p:sldIdLst>
  <p:sldSz cx="9144000" cy="6858000" type="screen4x3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x-one" initials="x" lastIdx="2" clrIdx="0">
    <p:extLst>
      <p:ext uri="{19B8F6BF-5375-455C-9EA6-DF929625EA0E}">
        <p15:presenceInfo xmlns:p15="http://schemas.microsoft.com/office/powerpoint/2012/main" userId="x-one" providerId="None"/>
      </p:ext>
    </p:extLst>
  </p:cmAuthor>
  <p:cmAuthor id="2" name="Microsoft Office User" initials="MOU" lastIdx="1" clrIdx="1">
    <p:extLst>
      <p:ext uri="{19B8F6BF-5375-455C-9EA6-DF929625EA0E}">
        <p15:presenceInfo xmlns:p15="http://schemas.microsoft.com/office/powerpoint/2012/main" userId="Microsoft Office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86"/>
    <p:restoredTop sz="94661"/>
  </p:normalViewPr>
  <p:slideViewPr>
    <p:cSldViewPr>
      <p:cViewPr varScale="1">
        <p:scale>
          <a:sx n="127" d="100"/>
          <a:sy n="127" d="100"/>
        </p:scale>
        <p:origin x="254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9-09T22:51:17.420" idx="1">
    <p:pos x="10" y="10"/>
    <p:text/>
    <p:extLst>
      <p:ext uri="{C676402C-5697-4E1C-873F-D02D1690AC5C}">
        <p15:threadingInfo xmlns:p15="http://schemas.microsoft.com/office/powerpoint/2012/main" timeZoneBias="-4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FC58FE6D-062A-4439-B84C-B00A75DAC7EA}" type="datetimeFigureOut">
              <a:rPr lang="zh-CN" altLang="en-US"/>
              <a:pPr>
                <a:defRPr/>
              </a:pPr>
              <a:t>2022/10/16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6ABB1C56-4984-49CB-A87F-7A5F0544B6E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18807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BB1C56-4984-49CB-A87F-7A5F0544B6E2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9263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en-US" dirty="0"/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97B0D6B-7FE4-4DA6-9B37-4E7A4659CABC}" type="slidenum">
              <a:rPr lang="zh-CN" altLang="en-US" smtClean="0">
                <a:latin typeface="Calibri" panose="020F0502020204030204" pitchFamily="34" charset="0"/>
              </a:rPr>
              <a:pPr/>
              <a:t>7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555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BB1C56-4984-49CB-A87F-7A5F0544B6E2}" type="slidenum">
              <a:rPr lang="zh-CN" altLang="en-US" smtClean="0"/>
              <a:pPr>
                <a:defRPr/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92924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钱永健 </a:t>
            </a:r>
            <a:r>
              <a:rPr lang="en" altLang="zh-CN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Roger </a:t>
            </a:r>
            <a:r>
              <a:rPr lang="en" altLang="zh-CN" b="0" i="0" u="none" strike="noStrike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Yonchien</a:t>
            </a:r>
            <a:r>
              <a:rPr lang="en" altLang="zh-CN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" altLang="zh-CN" b="0" i="0" u="none" strike="noStrike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Tsien</a:t>
            </a:r>
            <a:endParaRPr lang="en" altLang="zh-CN" b="0" i="0" u="none" strike="noStrike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i="0" u="none" strike="noStrike" dirty="0">
                <a:solidFill>
                  <a:srgbClr val="333333"/>
                </a:solidFill>
                <a:effectLst/>
                <a:latin typeface="Helvetica Neue" panose="02000503000000020004" pitchFamily="2" charset="0"/>
              </a:rPr>
              <a:t>丹尼斯</a:t>
            </a:r>
            <a:r>
              <a:rPr lang="en-US" altLang="zh-CN" b="0" i="0" u="none" strike="noStrike" dirty="0">
                <a:solidFill>
                  <a:srgbClr val="333333"/>
                </a:solidFill>
                <a:effectLst/>
                <a:latin typeface="Helvetica Neue" panose="02000503000000020004" pitchFamily="2" charset="0"/>
              </a:rPr>
              <a:t>·</a:t>
            </a:r>
            <a:r>
              <a:rPr lang="zh-CN" altLang="en-US" b="0" i="0" u="none" strike="noStrike" dirty="0">
                <a:solidFill>
                  <a:srgbClr val="333333"/>
                </a:solidFill>
                <a:effectLst/>
                <a:latin typeface="Helvetica Neue" panose="02000503000000020004" pitchFamily="2" charset="0"/>
              </a:rPr>
              <a:t>里奇</a:t>
            </a:r>
            <a:r>
              <a:rPr lang="en" altLang="zh-CN" b="1" i="0" u="none" strike="noStrike" dirty="0">
                <a:solidFill>
                  <a:srgbClr val="000000"/>
                </a:solidFill>
                <a:effectLst/>
                <a:latin typeface="-webkit-standard"/>
              </a:rPr>
              <a:t>Dennis Ritchie</a:t>
            </a:r>
            <a:r>
              <a:rPr lang="zh-CN" altLang="en-US" b="0" i="0" u="none" strike="noStrike" dirty="0">
                <a:solidFill>
                  <a:srgbClr val="333333"/>
                </a:solidFill>
                <a:effectLst/>
                <a:latin typeface="Helvetica Neue" panose="02000503000000020004" pitchFamily="2" charset="0"/>
              </a:rPr>
              <a:t>；</a:t>
            </a:r>
            <a:r>
              <a:rPr lang="zh-CN" altLang="en-US" b="1" i="0" u="none" strike="noStrike" dirty="0">
                <a:solidFill>
                  <a:srgbClr val="333333"/>
                </a:solidFill>
                <a:effectLst/>
                <a:latin typeface="Helvetica Neue" panose="02000503000000020004" pitchFamily="2" charset="0"/>
              </a:rPr>
              <a:t>肯</a:t>
            </a:r>
            <a:r>
              <a:rPr lang="en-US" altLang="zh-CN" b="1" i="0" u="none" strike="noStrike" dirty="0">
                <a:solidFill>
                  <a:srgbClr val="333333"/>
                </a:solidFill>
                <a:effectLst/>
                <a:latin typeface="Helvetica Neue" panose="02000503000000020004" pitchFamily="2" charset="0"/>
              </a:rPr>
              <a:t>·</a:t>
            </a:r>
            <a:r>
              <a:rPr lang="zh-CN" altLang="en-US" b="1" i="0" u="none" strike="noStrike" dirty="0">
                <a:solidFill>
                  <a:srgbClr val="333333"/>
                </a:solidFill>
                <a:effectLst/>
                <a:latin typeface="Helvetica Neue" panose="02000503000000020004" pitchFamily="2" charset="0"/>
              </a:rPr>
              <a:t>汤普森 </a:t>
            </a:r>
            <a:r>
              <a:rPr lang="en" altLang="zh-CN" b="0" i="0" u="none" strike="noStrike" dirty="0">
                <a:solidFill>
                  <a:srgbClr val="333333"/>
                </a:solidFill>
                <a:effectLst/>
                <a:latin typeface="Helvetica Neue" panose="02000503000000020004" pitchFamily="2" charset="0"/>
              </a:rPr>
              <a:t>Ken Thompson</a:t>
            </a:r>
            <a:r>
              <a:rPr lang="zh-CN" altLang="en-US" b="0" i="0" u="none" strike="noStrike" dirty="0">
                <a:solidFill>
                  <a:srgbClr val="333333"/>
                </a:solidFill>
                <a:effectLst/>
                <a:latin typeface="Helvetica Neue" panose="02000503000000020004" pitchFamily="2" charset="0"/>
              </a:rPr>
              <a:t>，</a:t>
            </a:r>
            <a:r>
              <a:rPr lang="en-US" altLang="zh-CN" b="0" i="0" u="none" strike="noStrike" dirty="0">
                <a:solidFill>
                  <a:srgbClr val="333333"/>
                </a:solidFill>
                <a:effectLst/>
                <a:latin typeface="Helvetica Neue" panose="02000503000000020004" pitchFamily="2" charset="0"/>
              </a:rPr>
              <a:t>1999</a:t>
            </a:r>
            <a:r>
              <a:rPr lang="zh-CN" altLang="en-US" b="0" i="0" u="none" strike="noStrike" dirty="0">
                <a:solidFill>
                  <a:srgbClr val="333333"/>
                </a:solidFill>
                <a:effectLst/>
                <a:latin typeface="Helvetica Neue" panose="02000503000000020004" pitchFamily="2" charset="0"/>
              </a:rPr>
              <a:t>年，获得了比尔</a:t>
            </a:r>
            <a:r>
              <a:rPr lang="en-US" altLang="zh-CN" b="0" i="0" u="none" strike="noStrike" dirty="0">
                <a:solidFill>
                  <a:srgbClr val="333333"/>
                </a:solidFill>
                <a:effectLst/>
                <a:latin typeface="Helvetica Neue" panose="02000503000000020004" pitchFamily="2" charset="0"/>
              </a:rPr>
              <a:t>·</a:t>
            </a:r>
            <a:r>
              <a:rPr lang="zh-CN" altLang="en-US" b="0" i="0" u="none" strike="noStrike" dirty="0">
                <a:solidFill>
                  <a:srgbClr val="333333"/>
                </a:solidFill>
                <a:effectLst/>
                <a:latin typeface="Helvetica Neue" panose="02000503000000020004" pitchFamily="2" charset="0"/>
              </a:rPr>
              <a:t>克林顿总统颁发的美国国家技术奖章，表彰在联合发明</a:t>
            </a:r>
            <a:r>
              <a:rPr lang="en" altLang="zh-CN" b="0" i="0" u="none" strike="noStrike" dirty="0">
                <a:solidFill>
                  <a:srgbClr val="333333"/>
                </a:solidFill>
                <a:effectLst/>
                <a:latin typeface="Helvetica Neue" panose="02000503000000020004" pitchFamily="2" charset="0"/>
              </a:rPr>
              <a:t>UNIX</a:t>
            </a:r>
            <a:r>
              <a:rPr lang="zh-CN" altLang="en-US" b="0" i="0" u="none" strike="noStrike" dirty="0">
                <a:solidFill>
                  <a:srgbClr val="333333"/>
                </a:solidFill>
                <a:effectLst/>
                <a:latin typeface="Helvetica Neue" panose="02000503000000020004" pitchFamily="2" charset="0"/>
              </a:rPr>
              <a:t>操作系统和创建</a:t>
            </a:r>
            <a:r>
              <a:rPr lang="en" altLang="zh-CN" b="0" i="0" u="none" strike="noStrike" dirty="0">
                <a:solidFill>
                  <a:srgbClr val="333333"/>
                </a:solidFill>
                <a:effectLst/>
                <a:latin typeface="Helvetica Neue" panose="02000503000000020004" pitchFamily="2" charset="0"/>
              </a:rPr>
              <a:t>C</a:t>
            </a:r>
            <a:r>
              <a:rPr lang="zh-CN" altLang="en-US" b="0" i="0" u="none" strike="noStrike" dirty="0">
                <a:solidFill>
                  <a:srgbClr val="333333"/>
                </a:solidFill>
                <a:effectLst/>
                <a:latin typeface="Helvetica Neue" panose="02000503000000020004" pitchFamily="2" charset="0"/>
              </a:rPr>
              <a:t>语言方面的贡献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BB1C56-4984-49CB-A87F-7A5F0544B6E2}" type="slidenum">
              <a:rPr lang="zh-CN" altLang="en-US" smtClean="0"/>
              <a:pPr>
                <a:defRPr/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70078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 err="1"/>
              <a:t>nian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ABB1C56-4984-49CB-A87F-7A5F0544B6E2}" type="slidenum">
              <a:rPr lang="zh-CN" altLang="en-US" smtClean="0"/>
              <a:pPr>
                <a:defRPr/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15918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BB1C56-4984-49CB-A87F-7A5F0544B6E2}" type="slidenum">
              <a:rPr lang="zh-CN" altLang="en-US" smtClean="0"/>
              <a:pPr>
                <a:defRPr/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24984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BB1C56-4984-49CB-A87F-7A5F0544B6E2}" type="slidenum">
              <a:rPr lang="zh-CN" altLang="en-US" smtClean="0"/>
              <a:pPr>
                <a:defRPr/>
              </a:pPr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76656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f(n) =</a:t>
            </a:r>
            <a:r>
              <a:rPr kumimoji="1" lang="zh-CN" altLang="en-US" dirty="0"/>
              <a:t>“的” </a:t>
            </a:r>
            <a:r>
              <a:rPr kumimoji="1" lang="en-US" altLang="zh-CN" dirty="0"/>
              <a:t>O</a:t>
            </a:r>
            <a:r>
              <a:rPr kumimoji="1" lang="zh-CN" altLang="en-US" dirty="0"/>
              <a:t>“渐进上界” （）“是”</a:t>
            </a:r>
            <a:r>
              <a:rPr kumimoji="1" lang="en-US" altLang="zh-CN" dirty="0"/>
              <a:t>g</a:t>
            </a:r>
            <a:r>
              <a:rPr kumimoji="1" lang="zh-CN" altLang="en-US" dirty="0"/>
              <a:t>（</a:t>
            </a:r>
            <a:r>
              <a:rPr kumimoji="1" lang="en-US" altLang="zh-CN" dirty="0"/>
              <a:t>n</a:t>
            </a:r>
            <a:r>
              <a:rPr kumimoji="1" lang="zh-CN" altLang="en-US" dirty="0"/>
              <a:t>）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ABB1C56-4984-49CB-A87F-7A5F0544B6E2}" type="slidenum">
              <a:rPr lang="zh-CN" altLang="en-US" smtClean="0"/>
              <a:pPr>
                <a:defRPr/>
              </a:pPr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7150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46341A2-3DE7-4195-9549-DF8329A12E40}" type="slidenum">
              <a:rPr lang="en-US" altLang="zh-CN" smtClean="0">
                <a:latin typeface="Calibri" panose="020F0502020204030204" pitchFamily="34" charset="0"/>
              </a:rPr>
              <a:pPr/>
              <a:t>31</a:t>
            </a:fld>
            <a:endParaRPr lang="en-US" altLang="zh-CN">
              <a:latin typeface="Calibri" panose="020F0502020204030204" pitchFamily="34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/>
              <a:t>a</a:t>
            </a:r>
            <a:r>
              <a:rPr lang="zh-CN" altLang="en-US"/>
              <a:t>相当于</a:t>
            </a:r>
            <a:r>
              <a:rPr lang="en-US" altLang="zh-CN"/>
              <a:t>f(n),b</a:t>
            </a:r>
            <a:r>
              <a:rPr lang="zh-CN" altLang="en-US"/>
              <a:t>相当于</a:t>
            </a:r>
            <a:r>
              <a:rPr lang="en-US" altLang="zh-CN"/>
              <a:t>g(n)</a:t>
            </a:r>
          </a:p>
        </p:txBody>
      </p:sp>
    </p:spTree>
    <p:extLst>
      <p:ext uri="{BB962C8B-B14F-4D97-AF65-F5344CB8AC3E}">
        <p14:creationId xmlns:p14="http://schemas.microsoft.com/office/powerpoint/2010/main" val="9588292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CEB7FDBF-55C0-49BC-AD7A-5352F3F63FC7}" type="slidenum">
              <a:rPr lang="en-US" altLang="zh-CN" smtClean="0">
                <a:latin typeface="Calibri" panose="020F0502020204030204" pitchFamily="34" charset="0"/>
              </a:rPr>
              <a:pPr/>
              <a:t>34</a:t>
            </a:fld>
            <a:endParaRPr lang="en-US" altLang="zh-CN">
              <a:latin typeface="Calibri" panose="020F0502020204030204" pitchFamily="34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上面的运算可以理解为两个算法的串行执行和嵌套执行</a:t>
            </a:r>
          </a:p>
        </p:txBody>
      </p:sp>
    </p:spTree>
    <p:extLst>
      <p:ext uri="{BB962C8B-B14F-4D97-AF65-F5344CB8AC3E}">
        <p14:creationId xmlns:p14="http://schemas.microsoft.com/office/powerpoint/2010/main" val="17639061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单调增，某些点值可以相等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BB1C56-4984-49CB-A87F-7A5F0544B6E2}" type="slidenum">
              <a:rPr lang="zh-CN" altLang="en-US" smtClean="0"/>
              <a:pPr>
                <a:defRPr/>
              </a:pPr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1105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AEA30474-85FE-4617-A7F9-71B5153EAFB4}" type="slidenum">
              <a:rPr lang="en-US" altLang="zh-CN" smtClean="0">
                <a:latin typeface="Calibri" panose="020F0502020204030204" pitchFamily="34" charset="0"/>
              </a:rPr>
              <a:pPr/>
              <a:t>40</a:t>
            </a:fld>
            <a:endParaRPr lang="en-US" altLang="zh-CN">
              <a:latin typeface="Calibri" panose="020F0502020204030204" pitchFamily="34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举例</a:t>
            </a:r>
            <a:r>
              <a:rPr lang="en-US" altLang="zh-CN">
                <a:sym typeface="Wingdings" panose="05000000000000000000" pitchFamily="2" charset="2"/>
              </a:rPr>
              <a:t>: </a:t>
            </a:r>
            <a:r>
              <a:rPr lang="zh-CN" altLang="en-US">
                <a:sym typeface="Wingdings" panose="05000000000000000000" pitchFamily="2" charset="2"/>
              </a:rPr>
              <a:t>（</a:t>
            </a:r>
            <a:r>
              <a:rPr lang="en-US" altLang="zh-CN">
                <a:sym typeface="Wingdings" panose="05000000000000000000" pitchFamily="2" charset="2"/>
              </a:rPr>
              <a:t>1</a:t>
            </a:r>
            <a:r>
              <a:rPr lang="zh-CN" altLang="en-US">
                <a:sym typeface="Wingdings" panose="05000000000000000000" pitchFamily="2" charset="2"/>
              </a:rPr>
              <a:t>）</a:t>
            </a:r>
            <a:r>
              <a:rPr lang="en-US" altLang="zh-CN"/>
              <a:t>N=15</a:t>
            </a:r>
            <a:r>
              <a:rPr lang="zh-CN" altLang="en-US"/>
              <a:t>，</a:t>
            </a:r>
            <a:r>
              <a:rPr lang="en-US" altLang="zh-CN"/>
              <a:t>a=2,b=2</a:t>
            </a:r>
            <a:r>
              <a:rPr lang="zh-CN" altLang="en-US"/>
              <a:t>；（</a:t>
            </a:r>
            <a:r>
              <a:rPr lang="en-US" altLang="zh-CN"/>
              <a:t>2</a:t>
            </a:r>
            <a:r>
              <a:rPr lang="zh-CN" altLang="en-US"/>
              <a:t>） </a:t>
            </a:r>
            <a:r>
              <a:rPr lang="en-US" altLang="zh-CN"/>
              <a:t>a=15,b=4</a:t>
            </a:r>
          </a:p>
        </p:txBody>
      </p:sp>
    </p:spTree>
    <p:extLst>
      <p:ext uri="{BB962C8B-B14F-4D97-AF65-F5344CB8AC3E}">
        <p14:creationId xmlns:p14="http://schemas.microsoft.com/office/powerpoint/2010/main" val="16407861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AEA30474-85FE-4617-A7F9-71B5153EAFB4}" type="slidenum">
              <a:rPr lang="en-US" altLang="zh-CN" smtClean="0">
                <a:latin typeface="Calibri" panose="020F0502020204030204" pitchFamily="34" charset="0"/>
              </a:rPr>
              <a:pPr/>
              <a:t>41</a:t>
            </a:fld>
            <a:endParaRPr lang="en-US" altLang="zh-CN">
              <a:latin typeface="Calibri" panose="020F0502020204030204" pitchFamily="34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举例</a:t>
            </a:r>
            <a:r>
              <a:rPr lang="en-US" altLang="zh-CN">
                <a:sym typeface="Wingdings" panose="05000000000000000000" pitchFamily="2" charset="2"/>
              </a:rPr>
              <a:t>: </a:t>
            </a:r>
            <a:r>
              <a:rPr lang="zh-CN" altLang="en-US">
                <a:sym typeface="Wingdings" panose="05000000000000000000" pitchFamily="2" charset="2"/>
              </a:rPr>
              <a:t>（</a:t>
            </a:r>
            <a:r>
              <a:rPr lang="en-US" altLang="zh-CN">
                <a:sym typeface="Wingdings" panose="05000000000000000000" pitchFamily="2" charset="2"/>
              </a:rPr>
              <a:t>1</a:t>
            </a:r>
            <a:r>
              <a:rPr lang="zh-CN" altLang="en-US">
                <a:sym typeface="Wingdings" panose="05000000000000000000" pitchFamily="2" charset="2"/>
              </a:rPr>
              <a:t>）</a:t>
            </a:r>
            <a:r>
              <a:rPr lang="en-US" altLang="zh-CN"/>
              <a:t>N=15</a:t>
            </a:r>
            <a:r>
              <a:rPr lang="zh-CN" altLang="en-US"/>
              <a:t>，</a:t>
            </a:r>
            <a:r>
              <a:rPr lang="en-US" altLang="zh-CN"/>
              <a:t>a=2,b=2</a:t>
            </a:r>
            <a:r>
              <a:rPr lang="zh-CN" altLang="en-US"/>
              <a:t>；（</a:t>
            </a:r>
            <a:r>
              <a:rPr lang="en-US" altLang="zh-CN"/>
              <a:t>2</a:t>
            </a:r>
            <a:r>
              <a:rPr lang="zh-CN" altLang="en-US"/>
              <a:t>） </a:t>
            </a:r>
            <a:r>
              <a:rPr lang="en-US" altLang="zh-CN"/>
              <a:t>a=15,b=4</a:t>
            </a:r>
          </a:p>
        </p:txBody>
      </p:sp>
    </p:spTree>
    <p:extLst>
      <p:ext uri="{BB962C8B-B14F-4D97-AF65-F5344CB8AC3E}">
        <p14:creationId xmlns:p14="http://schemas.microsoft.com/office/powerpoint/2010/main" val="20384418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AEA30474-85FE-4617-A7F9-71B5153EAFB4}" type="slidenum">
              <a:rPr lang="en-US" altLang="zh-CN" smtClean="0">
                <a:latin typeface="Calibri" panose="020F0502020204030204" pitchFamily="34" charset="0"/>
              </a:rPr>
              <a:pPr/>
              <a:t>42</a:t>
            </a:fld>
            <a:endParaRPr lang="en-US" altLang="zh-CN">
              <a:latin typeface="Calibri" panose="020F0502020204030204" pitchFamily="34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举例</a:t>
            </a:r>
            <a:r>
              <a:rPr lang="en-US" altLang="zh-CN">
                <a:sym typeface="Wingdings" panose="05000000000000000000" pitchFamily="2" charset="2"/>
              </a:rPr>
              <a:t>: </a:t>
            </a:r>
            <a:r>
              <a:rPr lang="zh-CN" altLang="en-US">
                <a:sym typeface="Wingdings" panose="05000000000000000000" pitchFamily="2" charset="2"/>
              </a:rPr>
              <a:t>（</a:t>
            </a:r>
            <a:r>
              <a:rPr lang="en-US" altLang="zh-CN">
                <a:sym typeface="Wingdings" panose="05000000000000000000" pitchFamily="2" charset="2"/>
              </a:rPr>
              <a:t>1</a:t>
            </a:r>
            <a:r>
              <a:rPr lang="zh-CN" altLang="en-US">
                <a:sym typeface="Wingdings" panose="05000000000000000000" pitchFamily="2" charset="2"/>
              </a:rPr>
              <a:t>）</a:t>
            </a:r>
            <a:r>
              <a:rPr lang="en-US" altLang="zh-CN"/>
              <a:t>N=15</a:t>
            </a:r>
            <a:r>
              <a:rPr lang="zh-CN" altLang="en-US"/>
              <a:t>，</a:t>
            </a:r>
            <a:r>
              <a:rPr lang="en-US" altLang="zh-CN"/>
              <a:t>a=2,b=2</a:t>
            </a:r>
            <a:r>
              <a:rPr lang="zh-CN" altLang="en-US"/>
              <a:t>；（</a:t>
            </a:r>
            <a:r>
              <a:rPr lang="en-US" altLang="zh-CN"/>
              <a:t>2</a:t>
            </a:r>
            <a:r>
              <a:rPr lang="zh-CN" altLang="en-US"/>
              <a:t>） </a:t>
            </a:r>
            <a:r>
              <a:rPr lang="en-US" altLang="zh-CN"/>
              <a:t>a=15,b=4</a:t>
            </a:r>
          </a:p>
        </p:txBody>
      </p:sp>
    </p:spTree>
    <p:extLst>
      <p:ext uri="{BB962C8B-B14F-4D97-AF65-F5344CB8AC3E}">
        <p14:creationId xmlns:p14="http://schemas.microsoft.com/office/powerpoint/2010/main" val="7184412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指数是多项式的上界，证明取</a:t>
            </a:r>
            <a:r>
              <a:rPr lang="en-US" altLang="zh-CN" dirty="0"/>
              <a:t>n0</a:t>
            </a:r>
            <a:r>
              <a:rPr lang="zh-CN" altLang="en-US" dirty="0"/>
              <a:t>大于</a:t>
            </a:r>
            <a:r>
              <a:rPr lang="en-US" altLang="zh-CN" dirty="0"/>
              <a:t>a</a:t>
            </a:r>
            <a:r>
              <a:rPr lang="zh-CN" altLang="en-US" dirty="0"/>
              <a:t>和</a:t>
            </a:r>
            <a:r>
              <a:rPr lang="en-US" altLang="zh-CN" dirty="0"/>
              <a:t>b</a:t>
            </a:r>
            <a:r>
              <a:rPr lang="zh-CN" altLang="en-US" dirty="0"/>
              <a:t>的大者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BB1C56-4984-49CB-A87F-7A5F0544B6E2}" type="slidenum">
              <a:rPr lang="zh-CN" altLang="en-US" smtClean="0"/>
              <a:pPr>
                <a:defRPr/>
              </a:pPr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69358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指数是多项式的上界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BB1C56-4984-49CB-A87F-7A5F0544B6E2}" type="slidenum">
              <a:rPr lang="zh-CN" altLang="en-US" smtClean="0"/>
              <a:pPr>
                <a:defRPr/>
              </a:pPr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03037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指数是多项式的上界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BB1C56-4984-49CB-A87F-7A5F0544B6E2}" type="slidenum">
              <a:rPr lang="zh-CN" altLang="en-US" smtClean="0"/>
              <a:pPr>
                <a:defRPr/>
              </a:pPr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02543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DB4A88C6-B91A-4F3B-AE02-A2BC943E1FBB}" type="slidenum">
              <a:rPr lang="en-US" altLang="zh-CN" smtClean="0">
                <a:latin typeface="Calibri" panose="020F0502020204030204" pitchFamily="34" charset="0"/>
              </a:rPr>
              <a:pPr/>
              <a:t>47</a:t>
            </a:fld>
            <a:endParaRPr lang="en-US" altLang="zh-CN">
              <a:latin typeface="Calibri" panose="020F0502020204030204" pitchFamily="34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7371940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DB4A88C6-B91A-4F3B-AE02-A2BC943E1FBB}" type="slidenum">
              <a:rPr lang="en-US" altLang="zh-CN" smtClean="0">
                <a:latin typeface="Calibri" panose="020F0502020204030204" pitchFamily="34" charset="0"/>
              </a:rPr>
              <a:pPr/>
              <a:t>48</a:t>
            </a:fld>
            <a:endParaRPr lang="en-US" altLang="zh-CN">
              <a:latin typeface="Calibri" panose="020F0502020204030204" pitchFamily="34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055670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DB4A88C6-B91A-4F3B-AE02-A2BC943E1FBB}" type="slidenum">
              <a:rPr lang="en-US" altLang="zh-CN" smtClean="0">
                <a:latin typeface="Calibri" panose="020F0502020204030204" pitchFamily="34" charset="0"/>
              </a:rPr>
              <a:pPr/>
              <a:t>49</a:t>
            </a:fld>
            <a:endParaRPr lang="en-US" altLang="zh-CN">
              <a:latin typeface="Calibri" panose="020F0502020204030204" pitchFamily="34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858392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BB1C56-4984-49CB-A87F-7A5F0544B6E2}" type="slidenum">
              <a:rPr lang="zh-CN" altLang="en-US" smtClean="0"/>
              <a:pPr>
                <a:defRPr/>
              </a:pPr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77866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BB1C56-4984-49CB-A87F-7A5F0544B6E2}" type="slidenum">
              <a:rPr lang="zh-CN" altLang="en-US" smtClean="0"/>
              <a:pPr>
                <a:defRPr/>
              </a:pPr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19200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BB1C56-4984-49CB-A87F-7A5F0544B6E2}" type="slidenum">
              <a:rPr lang="zh-CN" altLang="en-US" smtClean="0"/>
              <a:pPr>
                <a:defRPr/>
              </a:pPr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63186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BB1C56-4984-49CB-A87F-7A5F0544B6E2}" type="slidenum">
              <a:rPr lang="zh-CN" altLang="en-US" smtClean="0"/>
              <a:pPr>
                <a:defRPr/>
              </a:pPr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36337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DD0E9141-9B67-4AAE-893D-18F0965A2D16}" type="slidenum">
              <a:rPr lang="en-US" altLang="zh-CN" smtClean="0">
                <a:latin typeface="Calibri" panose="020F0502020204030204" pitchFamily="34" charset="0"/>
              </a:rPr>
              <a:pPr/>
              <a:t>60</a:t>
            </a:fld>
            <a:endParaRPr lang="en-US" altLang="zh-CN">
              <a:latin typeface="Calibri" panose="020F0502020204030204" pitchFamily="34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毫秒</a:t>
            </a:r>
          </a:p>
        </p:txBody>
      </p:sp>
    </p:spTree>
    <p:extLst>
      <p:ext uri="{BB962C8B-B14F-4D97-AF65-F5344CB8AC3E}">
        <p14:creationId xmlns:p14="http://schemas.microsoft.com/office/powerpoint/2010/main" val="1225345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4000" b="1">
                <a:latin typeface="华文琥珀" pitchFamily="2" charset="-122"/>
                <a:ea typeface="华文琥珀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32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0A6D8-7188-4B26-B0F3-E54C5D2A7DD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084386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000"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6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58653B-8DDD-40C0-A749-BDEF7A05696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0117063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7FA0B9-D675-4021-A48C-9713C9078AA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990794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33400" y="13716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495800" y="13716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1F2D6-51F6-40E4-A2FE-93CEE021C0C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764864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A78A26-9B00-4056-A6CF-645D71952CE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748502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23CF5A-DDA5-41E7-863C-9F97E0F9C7F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556944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B5811E-1D0D-48AD-B5D7-806C18A20A6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015245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940C28-62F2-44F9-AA0F-32355095D49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906731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60BA5B-5B2E-4DB2-91E1-84D1C8D5D23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655617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6E3B9-E3CF-4DCD-A1D2-D85142D26C4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681875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343650" y="228600"/>
            <a:ext cx="1962150" cy="60198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5734050" cy="60198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3898D6-AD15-4627-B311-7324C2F9184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3084474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7772400" cy="9144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533400" y="1371600"/>
            <a:ext cx="3810000" cy="4876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495800" y="1371600"/>
            <a:ext cx="3810000" cy="4876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8E4BBE-AD03-4D4B-84E9-91D4FBDA4D2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185362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rgbClr val="DDDDDD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777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371600"/>
            <a:ext cx="7772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05800" y="6400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楷体_GB2312" pitchFamily="49" charset="-122"/>
                <a:ea typeface="楷体_GB2312" pitchFamily="49" charset="-122"/>
              </a:defRPr>
            </a:lvl1pPr>
          </a:lstStyle>
          <a:p>
            <a:pPr>
              <a:defRPr/>
            </a:pPr>
            <a:fld id="{90935E7D-C545-4064-AC10-DF7B13F2078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1029" name="Picture 2" descr="C:\Documents and Settings\Administrator\桌面\20100619054443410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7488" y="0"/>
            <a:ext cx="1306512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华文琥珀" pitchFamily="2" charset="-122"/>
          <a:ea typeface="华文琥珀" pitchFamily="2" charset="-122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华文琥珀" panose="02010800040101010101" pitchFamily="2" charset="-122"/>
          <a:ea typeface="华文琥珀" panose="0201080004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华文琥珀" panose="02010800040101010101" pitchFamily="2" charset="-122"/>
          <a:ea typeface="华文琥珀" panose="0201080004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华文琥珀" panose="02010800040101010101" pitchFamily="2" charset="-122"/>
          <a:ea typeface="华文琥珀" panose="0201080004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华文琥珀" panose="02010800040101010101" pitchFamily="2" charset="-122"/>
          <a:ea typeface="华文琥珀" panose="02010800040101010101" pitchFamily="2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Impact" pitchFamily="34" charset="0"/>
          <a:ea typeface="楷体_GB2312" pitchFamily="49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Impact" pitchFamily="34" charset="0"/>
          <a:ea typeface="楷体_GB2312" pitchFamily="49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Impact" pitchFamily="34" charset="0"/>
          <a:ea typeface="楷体_GB2312" pitchFamily="49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Impact" pitchFamily="34" charset="0"/>
          <a:ea typeface="楷体_GB2312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ZapfDingbats" pitchFamily="82" charset="2"/>
        <a:buChar char="r"/>
        <a:defRPr sz="3200">
          <a:solidFill>
            <a:schemeClr val="tx1"/>
          </a:solidFill>
          <a:latin typeface="黑体" pitchFamily="2" charset="-122"/>
          <a:ea typeface="黑体" pitchFamily="2" charset="-122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ZapfDingbats" pitchFamily="82" charset="2"/>
        <a:buChar char="m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Times New Roman" pitchFamily="18" charset="0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Times New Roman" pitchFamily="18" charset="0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Times New Roman" pitchFamily="18" charset="0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Times New Roman" pitchFamily="18" charset="0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7" Type="http://schemas.openxmlformats.org/officeDocument/2006/relationships/image" Target="../media/image8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7.wmf"/><Relationship Id="rId4" Type="http://schemas.openxmlformats.org/officeDocument/2006/relationships/oleObject" Target="../embeddings/oleObject2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7" Type="http://schemas.openxmlformats.org/officeDocument/2006/relationships/image" Target="../media/image11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0.wmf"/><Relationship Id="rId4" Type="http://schemas.openxmlformats.org/officeDocument/2006/relationships/oleObject" Target="../embeddings/oleObject5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7" Type="http://schemas.openxmlformats.org/officeDocument/2006/relationships/oleObject" Target="../embeddings/oleObject9.bin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13" Type="http://schemas.openxmlformats.org/officeDocument/2006/relationships/image" Target="../media/image20.e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19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w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18.wmf"/><Relationship Id="rId4" Type="http://schemas.openxmlformats.org/officeDocument/2006/relationships/image" Target="../media/image15.wmf"/><Relationship Id="rId9" Type="http://schemas.openxmlformats.org/officeDocument/2006/relationships/oleObject" Target="../embeddings/oleObject13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image" Target="../media/image21.wmf"/><Relationship Id="rId7" Type="http://schemas.openxmlformats.org/officeDocument/2006/relationships/image" Target="../media/image23.wmf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22.wmf"/><Relationship Id="rId4" Type="http://schemas.openxmlformats.org/officeDocument/2006/relationships/oleObject" Target="../embeddings/oleObject16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image" Target="../media/image25.wmf"/><Relationship Id="rId7" Type="http://schemas.openxmlformats.org/officeDocument/2006/relationships/image" Target="../media/image27.wmf"/><Relationship Id="rId2" Type="http://schemas.openxmlformats.org/officeDocument/2006/relationships/oleObject" Target="../embeddings/oleObject18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26.wmf"/><Relationship Id="rId4" Type="http://schemas.openxmlformats.org/officeDocument/2006/relationships/oleObject" Target="../embeddings/oleObject19.bin"/><Relationship Id="rId9" Type="http://schemas.openxmlformats.org/officeDocument/2006/relationships/image" Target="../media/image28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oleObject" Target="../embeddings/oleObject22.bin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oleObject" Target="../embeddings/oleObject23.bin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emf"/><Relationship Id="rId4" Type="http://schemas.openxmlformats.org/officeDocument/2006/relationships/image" Target="../media/image33.w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35.w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35.w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39.w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emf"/><Relationship Id="rId4" Type="http://schemas.openxmlformats.org/officeDocument/2006/relationships/image" Target="../media/image42.w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wmf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.bin"/><Relationship Id="rId13" Type="http://schemas.openxmlformats.org/officeDocument/2006/relationships/image" Target="../media/image50.wmf"/><Relationship Id="rId3" Type="http://schemas.openxmlformats.org/officeDocument/2006/relationships/image" Target="../media/image45.wmf"/><Relationship Id="rId7" Type="http://schemas.openxmlformats.org/officeDocument/2006/relationships/image" Target="../media/image47.wmf"/><Relationship Id="rId12" Type="http://schemas.openxmlformats.org/officeDocument/2006/relationships/oleObject" Target="../embeddings/oleObject39.bin"/><Relationship Id="rId2" Type="http://schemas.openxmlformats.org/officeDocument/2006/relationships/oleObject" Target="../embeddings/oleObject34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6.bin"/><Relationship Id="rId11" Type="http://schemas.openxmlformats.org/officeDocument/2006/relationships/image" Target="../media/image49.wmf"/><Relationship Id="rId5" Type="http://schemas.openxmlformats.org/officeDocument/2006/relationships/image" Target="../media/image46.wmf"/><Relationship Id="rId15" Type="http://schemas.openxmlformats.org/officeDocument/2006/relationships/image" Target="../media/image51.wmf"/><Relationship Id="rId10" Type="http://schemas.openxmlformats.org/officeDocument/2006/relationships/oleObject" Target="../embeddings/oleObject38.bin"/><Relationship Id="rId4" Type="http://schemas.openxmlformats.org/officeDocument/2006/relationships/oleObject" Target="../embeddings/oleObject35.bin"/><Relationship Id="rId9" Type="http://schemas.openxmlformats.org/officeDocument/2006/relationships/image" Target="../media/image48.wmf"/><Relationship Id="rId14" Type="http://schemas.openxmlformats.org/officeDocument/2006/relationships/oleObject" Target="../embeddings/oleObject40.bin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3" Type="http://schemas.openxmlformats.org/officeDocument/2006/relationships/oleObject" Target="../embeddings/oleObject41.bin"/><Relationship Id="rId7" Type="http://schemas.openxmlformats.org/officeDocument/2006/relationships/oleObject" Target="../embeddings/oleObject43.bin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wmf"/><Relationship Id="rId5" Type="http://schemas.openxmlformats.org/officeDocument/2006/relationships/oleObject" Target="../embeddings/oleObject42.bin"/><Relationship Id="rId4" Type="http://schemas.openxmlformats.org/officeDocument/2006/relationships/image" Target="../media/image52.w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wmf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3" Type="http://schemas.openxmlformats.org/officeDocument/2006/relationships/oleObject" Target="../embeddings/oleObject45.bin"/><Relationship Id="rId7" Type="http://schemas.openxmlformats.org/officeDocument/2006/relationships/oleObject" Target="../embeddings/oleObject47.bin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wmf"/><Relationship Id="rId5" Type="http://schemas.openxmlformats.org/officeDocument/2006/relationships/oleObject" Target="../embeddings/oleObject46.bin"/><Relationship Id="rId4" Type="http://schemas.openxmlformats.org/officeDocument/2006/relationships/image" Target="../media/image56.w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7" Type="http://schemas.openxmlformats.org/officeDocument/2006/relationships/image" Target="../media/image61.wmf"/><Relationship Id="rId2" Type="http://schemas.openxmlformats.org/officeDocument/2006/relationships/oleObject" Target="../embeddings/oleObject48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0.bin"/><Relationship Id="rId5" Type="http://schemas.openxmlformats.org/officeDocument/2006/relationships/image" Target="../media/image60.wmf"/><Relationship Id="rId4" Type="http://schemas.openxmlformats.org/officeDocument/2006/relationships/oleObject" Target="../embeddings/oleObject49.bin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4.bin"/><Relationship Id="rId3" Type="http://schemas.openxmlformats.org/officeDocument/2006/relationships/image" Target="../media/image62.wmf"/><Relationship Id="rId7" Type="http://schemas.openxmlformats.org/officeDocument/2006/relationships/image" Target="../media/image64.wmf"/><Relationship Id="rId2" Type="http://schemas.openxmlformats.org/officeDocument/2006/relationships/oleObject" Target="../embeddings/oleObject5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3.bin"/><Relationship Id="rId11" Type="http://schemas.openxmlformats.org/officeDocument/2006/relationships/image" Target="../media/image66.wmf"/><Relationship Id="rId5" Type="http://schemas.openxmlformats.org/officeDocument/2006/relationships/image" Target="../media/image63.wmf"/><Relationship Id="rId10" Type="http://schemas.openxmlformats.org/officeDocument/2006/relationships/oleObject" Target="../embeddings/oleObject55.bin"/><Relationship Id="rId4" Type="http://schemas.openxmlformats.org/officeDocument/2006/relationships/oleObject" Target="../embeddings/oleObject52.bin"/><Relationship Id="rId9" Type="http://schemas.openxmlformats.org/officeDocument/2006/relationships/image" Target="../media/image65.w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7" Type="http://schemas.openxmlformats.org/officeDocument/2006/relationships/image" Target="../media/image67.wmf"/><Relationship Id="rId2" Type="http://schemas.openxmlformats.org/officeDocument/2006/relationships/oleObject" Target="../embeddings/oleObject56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8.bin"/><Relationship Id="rId5" Type="http://schemas.openxmlformats.org/officeDocument/2006/relationships/image" Target="../media/image64.wmf"/><Relationship Id="rId4" Type="http://schemas.openxmlformats.org/officeDocument/2006/relationships/oleObject" Target="../embeddings/oleObject57.bin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7" Type="http://schemas.openxmlformats.org/officeDocument/2006/relationships/image" Target="../media/image68.wmf"/><Relationship Id="rId2" Type="http://schemas.openxmlformats.org/officeDocument/2006/relationships/oleObject" Target="../embeddings/oleObject59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1.bin"/><Relationship Id="rId5" Type="http://schemas.openxmlformats.org/officeDocument/2006/relationships/image" Target="../media/image66.wmf"/><Relationship Id="rId4" Type="http://schemas.openxmlformats.org/officeDocument/2006/relationships/oleObject" Target="../embeddings/oleObject60.bin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5.bin"/><Relationship Id="rId13" Type="http://schemas.openxmlformats.org/officeDocument/2006/relationships/image" Target="../media/image77.wmf"/><Relationship Id="rId18" Type="http://schemas.openxmlformats.org/officeDocument/2006/relationships/oleObject" Target="../embeddings/oleObject70.bin"/><Relationship Id="rId3" Type="http://schemas.openxmlformats.org/officeDocument/2006/relationships/image" Target="../media/image72.wmf"/><Relationship Id="rId7" Type="http://schemas.openxmlformats.org/officeDocument/2006/relationships/image" Target="../media/image74.wmf"/><Relationship Id="rId12" Type="http://schemas.openxmlformats.org/officeDocument/2006/relationships/oleObject" Target="../embeddings/oleObject67.bin"/><Relationship Id="rId17" Type="http://schemas.openxmlformats.org/officeDocument/2006/relationships/image" Target="../media/image79.wmf"/><Relationship Id="rId2" Type="http://schemas.openxmlformats.org/officeDocument/2006/relationships/oleObject" Target="../embeddings/oleObject62.bin"/><Relationship Id="rId16" Type="http://schemas.openxmlformats.org/officeDocument/2006/relationships/oleObject" Target="../embeddings/oleObject69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4.bin"/><Relationship Id="rId11" Type="http://schemas.openxmlformats.org/officeDocument/2006/relationships/image" Target="../media/image76.wmf"/><Relationship Id="rId5" Type="http://schemas.openxmlformats.org/officeDocument/2006/relationships/image" Target="../media/image73.wmf"/><Relationship Id="rId15" Type="http://schemas.openxmlformats.org/officeDocument/2006/relationships/image" Target="../media/image78.wmf"/><Relationship Id="rId10" Type="http://schemas.openxmlformats.org/officeDocument/2006/relationships/oleObject" Target="../embeddings/oleObject66.bin"/><Relationship Id="rId19" Type="http://schemas.openxmlformats.org/officeDocument/2006/relationships/image" Target="../media/image80.wmf"/><Relationship Id="rId4" Type="http://schemas.openxmlformats.org/officeDocument/2006/relationships/oleObject" Target="../embeddings/oleObject63.bin"/><Relationship Id="rId9" Type="http://schemas.openxmlformats.org/officeDocument/2006/relationships/image" Target="../media/image75.wmf"/><Relationship Id="rId14" Type="http://schemas.openxmlformats.org/officeDocument/2006/relationships/oleObject" Target="../embeddings/oleObject68.bin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wmf"/><Relationship Id="rId7" Type="http://schemas.openxmlformats.org/officeDocument/2006/relationships/image" Target="../media/image83.wmf"/><Relationship Id="rId2" Type="http://schemas.openxmlformats.org/officeDocument/2006/relationships/oleObject" Target="../embeddings/oleObject7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73.bin"/><Relationship Id="rId5" Type="http://schemas.openxmlformats.org/officeDocument/2006/relationships/image" Target="../media/image82.wmf"/><Relationship Id="rId4" Type="http://schemas.openxmlformats.org/officeDocument/2006/relationships/oleObject" Target="../embeddings/oleObject72.bin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wmf"/><Relationship Id="rId2" Type="http://schemas.openxmlformats.org/officeDocument/2006/relationships/oleObject" Target="../embeddings/oleObject74.bin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8.bin"/><Relationship Id="rId13" Type="http://schemas.openxmlformats.org/officeDocument/2006/relationships/image" Target="../media/image90.wmf"/><Relationship Id="rId3" Type="http://schemas.openxmlformats.org/officeDocument/2006/relationships/image" Target="../media/image85.wmf"/><Relationship Id="rId7" Type="http://schemas.openxmlformats.org/officeDocument/2006/relationships/image" Target="../media/image87.wmf"/><Relationship Id="rId12" Type="http://schemas.openxmlformats.org/officeDocument/2006/relationships/oleObject" Target="../embeddings/oleObject80.bin"/><Relationship Id="rId2" Type="http://schemas.openxmlformats.org/officeDocument/2006/relationships/oleObject" Target="../embeddings/oleObject75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77.bin"/><Relationship Id="rId11" Type="http://schemas.openxmlformats.org/officeDocument/2006/relationships/image" Target="../media/image89.wmf"/><Relationship Id="rId5" Type="http://schemas.openxmlformats.org/officeDocument/2006/relationships/image" Target="../media/image86.wmf"/><Relationship Id="rId10" Type="http://schemas.openxmlformats.org/officeDocument/2006/relationships/oleObject" Target="../embeddings/oleObject79.bin"/><Relationship Id="rId4" Type="http://schemas.openxmlformats.org/officeDocument/2006/relationships/oleObject" Target="../embeddings/oleObject76.bin"/><Relationship Id="rId9" Type="http://schemas.openxmlformats.org/officeDocument/2006/relationships/image" Target="../media/image88.wm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wmf"/><Relationship Id="rId2" Type="http://schemas.openxmlformats.org/officeDocument/2006/relationships/oleObject" Target="../embeddings/oleObject81.bin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wmf"/><Relationship Id="rId7" Type="http://schemas.openxmlformats.org/officeDocument/2006/relationships/image" Target="../media/image92.wmf"/><Relationship Id="rId2" Type="http://schemas.openxmlformats.org/officeDocument/2006/relationships/oleObject" Target="../embeddings/oleObject82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84.bin"/><Relationship Id="rId5" Type="http://schemas.openxmlformats.org/officeDocument/2006/relationships/image" Target="../media/image91.wmf"/><Relationship Id="rId4" Type="http://schemas.openxmlformats.org/officeDocument/2006/relationships/oleObject" Target="../embeddings/oleObject83.bin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wmf"/><Relationship Id="rId2" Type="http://schemas.openxmlformats.org/officeDocument/2006/relationships/oleObject" Target="../embeddings/oleObject85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4.wmf"/><Relationship Id="rId4" Type="http://schemas.openxmlformats.org/officeDocument/2006/relationships/oleObject" Target="../embeddings/oleObject8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4213" y="1052513"/>
            <a:ext cx="7772400" cy="1470025"/>
          </a:xfrm>
        </p:spPr>
        <p:txBody>
          <a:bodyPr/>
          <a:lstStyle/>
          <a:p>
            <a:pPr algn="ctr" eaLnBrk="1" hangingPunct="1">
              <a:defRPr/>
            </a:pPr>
            <a:r>
              <a:rPr lang="zh-CN" altLang="en-US" dirty="0">
                <a:solidFill>
                  <a:schemeClr val="accent6"/>
                </a:solidFill>
              </a:rPr>
              <a:t>算法设计与分析</a:t>
            </a:r>
            <a:endParaRPr lang="zh-CN" altLang="en-US" dirty="0"/>
          </a:p>
        </p:txBody>
      </p:sp>
      <p:sp>
        <p:nvSpPr>
          <p:cNvPr id="3075" name="副标题 2"/>
          <p:cNvSpPr>
            <a:spLocks noGrp="1"/>
          </p:cNvSpPr>
          <p:nvPr>
            <p:ph type="subTitle" idx="1"/>
          </p:nvPr>
        </p:nvSpPr>
        <p:spPr>
          <a:xfrm>
            <a:off x="1285875" y="3429000"/>
            <a:ext cx="6400800" cy="1752600"/>
          </a:xfrm>
        </p:spPr>
        <p:txBody>
          <a:bodyPr/>
          <a:lstStyle/>
          <a:p>
            <a:pPr algn="r" eaLnBrk="1" hangingPunct="1"/>
            <a:r>
              <a:rPr lang="zh-CN" altLang="en-US" b="1" dirty="0">
                <a:latin typeface="Times New Roman" panose="02020603050405020304" pitchFamily="18" charset="0"/>
                <a:ea typeface="楷体_GB2312" pitchFamily="49" charset="-122"/>
              </a:rPr>
              <a:t>宋洪涛</a:t>
            </a:r>
          </a:p>
          <a:p>
            <a:pPr algn="r" eaLnBrk="1" hangingPunct="1"/>
            <a:r>
              <a:rPr lang="en-US" altLang="zh-CN" sz="2800" b="1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Email</a:t>
            </a:r>
            <a:r>
              <a:rPr lang="zh-CN" altLang="en-US" sz="2800" b="1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：</a:t>
            </a:r>
            <a:r>
              <a:rPr lang="en-US" altLang="zh-CN" sz="2800" b="1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songhongtao@hrbeu.edu.cn</a:t>
            </a:r>
            <a:endParaRPr lang="zh-CN" altLang="en-US" sz="2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eaLnBrk="1" hangingPunct="1"/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989138"/>
            <a:ext cx="8229600" cy="4530725"/>
          </a:xfrm>
        </p:spPr>
        <p:txBody>
          <a:bodyPr/>
          <a:lstStyle/>
          <a:p>
            <a:pPr eaLnBrk="1" hangingPunct="1">
              <a:buClr>
                <a:srgbClr val="83A355"/>
              </a:buClr>
            </a:pPr>
            <a:r>
              <a:rPr lang="en-US" altLang="zh-CN" b="1" dirty="0">
                <a:solidFill>
                  <a:srgbClr val="2605A1"/>
                </a:solidFill>
                <a:ea typeface="黑体" panose="02010609060101010101" pitchFamily="49" charset="-122"/>
              </a:rPr>
              <a:t>48</a:t>
            </a:r>
            <a:r>
              <a:rPr lang="zh-CN" altLang="en-US" b="1" dirty="0">
                <a:solidFill>
                  <a:srgbClr val="2605A1"/>
                </a:solidFill>
                <a:ea typeface="黑体" panose="02010609060101010101" pitchFamily="49" charset="-122"/>
              </a:rPr>
              <a:t>学时（授课</a:t>
            </a:r>
            <a:r>
              <a:rPr lang="en-US" altLang="zh-CN" b="1" dirty="0">
                <a:solidFill>
                  <a:srgbClr val="2605A1"/>
                </a:solidFill>
                <a:ea typeface="黑体" panose="02010609060101010101" pitchFamily="49" charset="-122"/>
              </a:rPr>
              <a:t>32</a:t>
            </a:r>
            <a:r>
              <a:rPr lang="zh-CN" altLang="en-US" b="1" dirty="0">
                <a:solidFill>
                  <a:srgbClr val="2605A1"/>
                </a:solidFill>
                <a:ea typeface="黑体" panose="02010609060101010101" pitchFamily="49" charset="-122"/>
              </a:rPr>
              <a:t>、上机</a:t>
            </a:r>
            <a:r>
              <a:rPr lang="en-US" altLang="zh-CN" b="1" dirty="0">
                <a:solidFill>
                  <a:srgbClr val="2605A1"/>
                </a:solidFill>
                <a:ea typeface="黑体" panose="02010609060101010101" pitchFamily="49" charset="-122"/>
              </a:rPr>
              <a:t>16</a:t>
            </a:r>
            <a:r>
              <a:rPr lang="zh-CN" altLang="en-US" b="1" dirty="0">
                <a:solidFill>
                  <a:srgbClr val="2605A1"/>
                </a:solidFill>
                <a:ea typeface="黑体" panose="02010609060101010101" pitchFamily="49" charset="-122"/>
              </a:rPr>
              <a:t>）</a:t>
            </a:r>
          </a:p>
          <a:p>
            <a:pPr eaLnBrk="1" hangingPunct="1">
              <a:buClr>
                <a:srgbClr val="83A355"/>
              </a:buClr>
            </a:pPr>
            <a:r>
              <a:rPr lang="en-US" altLang="zh-CN" b="1" dirty="0">
                <a:solidFill>
                  <a:srgbClr val="2605A1"/>
                </a:solidFill>
                <a:ea typeface="黑体" panose="02010609060101010101" pitchFamily="49" charset="-122"/>
              </a:rPr>
              <a:t>2.5</a:t>
            </a:r>
            <a:r>
              <a:rPr lang="zh-CN" altLang="en-US" b="1" dirty="0">
                <a:solidFill>
                  <a:srgbClr val="2605A1"/>
                </a:solidFill>
                <a:ea typeface="黑体" panose="02010609060101010101" pitchFamily="49" charset="-122"/>
              </a:rPr>
              <a:t>学分</a:t>
            </a:r>
            <a:endParaRPr lang="en-US" altLang="zh-CN" b="1" dirty="0">
              <a:solidFill>
                <a:srgbClr val="2605A1"/>
              </a:solidFill>
              <a:ea typeface="黑体" panose="02010609060101010101" pitchFamily="49" charset="-122"/>
            </a:endParaRPr>
          </a:p>
          <a:p>
            <a:pPr eaLnBrk="1" hangingPunct="1">
              <a:buClr>
                <a:srgbClr val="83A355"/>
              </a:buClr>
            </a:pPr>
            <a:endParaRPr lang="en-US" altLang="zh-CN" b="1" dirty="0">
              <a:solidFill>
                <a:srgbClr val="2605A1"/>
              </a:solidFill>
              <a:ea typeface="黑体" panose="02010609060101010101" pitchFamily="49" charset="-122"/>
            </a:endParaRPr>
          </a:p>
          <a:p>
            <a:pPr marL="0" indent="0" eaLnBrk="1" hangingPunct="1">
              <a:buClr>
                <a:srgbClr val="83A355"/>
              </a:buClr>
              <a:buNone/>
            </a:pPr>
            <a:r>
              <a:rPr lang="zh-CN" altLang="en-US" b="1" dirty="0">
                <a:solidFill>
                  <a:srgbClr val="2605A1"/>
                </a:solidFill>
                <a:ea typeface="黑体" panose="02010609060101010101" pitchFamily="49" charset="-122"/>
              </a:rPr>
              <a:t>成绩分布：</a:t>
            </a:r>
          </a:p>
          <a:p>
            <a:pPr eaLnBrk="1" hangingPunct="1">
              <a:buClr>
                <a:srgbClr val="83A355"/>
              </a:buClr>
            </a:pPr>
            <a:r>
              <a:rPr lang="zh-CN" altLang="en-US" b="1" dirty="0">
                <a:solidFill>
                  <a:srgbClr val="2605A1"/>
                </a:solidFill>
                <a:ea typeface="黑体" panose="02010609060101010101" pitchFamily="49" charset="-122"/>
              </a:rPr>
              <a:t>平时成绩：</a:t>
            </a:r>
            <a:r>
              <a:rPr lang="en-US" altLang="zh-CN" b="1" dirty="0">
                <a:solidFill>
                  <a:srgbClr val="2605A1"/>
                </a:solidFill>
                <a:ea typeface="黑体" panose="02010609060101010101" pitchFamily="49" charset="-122"/>
              </a:rPr>
              <a:t>10%</a:t>
            </a:r>
            <a:endParaRPr lang="zh-CN" altLang="en-US" b="1" dirty="0">
              <a:solidFill>
                <a:srgbClr val="2605A1"/>
              </a:solidFill>
              <a:ea typeface="黑体" panose="02010609060101010101" pitchFamily="49" charset="-122"/>
            </a:endParaRPr>
          </a:p>
          <a:p>
            <a:pPr eaLnBrk="1" hangingPunct="1">
              <a:buClr>
                <a:srgbClr val="83A355"/>
              </a:buClr>
            </a:pPr>
            <a:r>
              <a:rPr lang="zh-CN" altLang="en-US" b="1" dirty="0">
                <a:solidFill>
                  <a:srgbClr val="2605A1"/>
                </a:solidFill>
                <a:ea typeface="黑体" panose="02010609060101010101" pitchFamily="49" charset="-122"/>
              </a:rPr>
              <a:t>实验成绩：</a:t>
            </a:r>
            <a:r>
              <a:rPr lang="en-US" altLang="zh-CN" b="1" dirty="0">
                <a:solidFill>
                  <a:srgbClr val="2605A1"/>
                </a:solidFill>
                <a:ea typeface="黑体" panose="02010609060101010101" pitchFamily="49" charset="-122"/>
              </a:rPr>
              <a:t>30%</a:t>
            </a:r>
          </a:p>
          <a:p>
            <a:pPr eaLnBrk="1" hangingPunct="1">
              <a:buClr>
                <a:srgbClr val="83A355"/>
              </a:buClr>
            </a:pPr>
            <a:r>
              <a:rPr lang="zh-CN" altLang="en-US" b="1" dirty="0">
                <a:solidFill>
                  <a:srgbClr val="2605A1"/>
                </a:solidFill>
                <a:ea typeface="黑体" panose="02010609060101010101" pitchFamily="49" charset="-122"/>
              </a:rPr>
              <a:t>闭卷考试：</a:t>
            </a:r>
            <a:r>
              <a:rPr lang="en-US" altLang="zh-CN" b="1" dirty="0">
                <a:solidFill>
                  <a:srgbClr val="2605A1"/>
                </a:solidFill>
                <a:ea typeface="黑体" panose="02010609060101010101" pitchFamily="49" charset="-122"/>
              </a:rPr>
              <a:t>60%</a:t>
            </a:r>
          </a:p>
        </p:txBody>
      </p:sp>
      <p:sp>
        <p:nvSpPr>
          <p:cNvPr id="4099" name="灯片编号占位符 5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70F1622-E4D9-4503-8FB9-A477219DF103}" type="slidenum">
              <a:rPr lang="en-US" altLang="zh-CN" sz="1400" smtClean="0">
                <a:latin typeface="Arial" panose="020B0604020202020204" pitchFamily="34" charset="0"/>
                <a:ea typeface="楷体_GB2312" pitchFamily="49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en-US" altLang="zh-CN" sz="1400"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4100" name="AutoShape 4"/>
          <p:cNvSpPr>
            <a:spLocks noChangeArrowheads="1"/>
          </p:cNvSpPr>
          <p:nvPr/>
        </p:nvSpPr>
        <p:spPr bwMode="auto">
          <a:xfrm>
            <a:off x="539750" y="620713"/>
            <a:ext cx="7199313" cy="935037"/>
          </a:xfrm>
          <a:prstGeom prst="horizontalScroll">
            <a:avLst>
              <a:gd name="adj" fmla="val 12500"/>
            </a:avLst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457200" indent="-4572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平时成绩和考试 </a:t>
            </a:r>
            <a:endParaRPr lang="zh-CN" altLang="en-US" b="1">
              <a:solidFill>
                <a:srgbClr val="5629F9"/>
              </a:solidFill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课程安排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算法概述</a:t>
            </a:r>
            <a:endParaRPr lang="en-US" altLang="zh-CN" dirty="0"/>
          </a:p>
          <a:p>
            <a:r>
              <a:rPr lang="zh-CN" altLang="en-US" dirty="0"/>
              <a:t>递归和分治</a:t>
            </a:r>
            <a:endParaRPr lang="en-US" altLang="zh-CN" dirty="0"/>
          </a:p>
          <a:p>
            <a:r>
              <a:rPr lang="zh-CN" altLang="en-US" dirty="0"/>
              <a:t>动态规划</a:t>
            </a:r>
            <a:endParaRPr lang="en-US" altLang="zh-CN" dirty="0"/>
          </a:p>
          <a:p>
            <a:r>
              <a:rPr lang="zh-CN" altLang="en-US" dirty="0"/>
              <a:t>贪心算法</a:t>
            </a:r>
            <a:endParaRPr lang="en-US" altLang="zh-CN" dirty="0"/>
          </a:p>
          <a:p>
            <a:r>
              <a:rPr lang="zh-CN" altLang="en-US" dirty="0"/>
              <a:t>回溯法</a:t>
            </a:r>
            <a:endParaRPr lang="en-US" altLang="zh-CN" dirty="0"/>
          </a:p>
          <a:p>
            <a:r>
              <a:rPr lang="zh-CN" altLang="en-US" dirty="0"/>
              <a:t>分支限界法</a:t>
            </a:r>
          </a:p>
        </p:txBody>
      </p:sp>
    </p:spTree>
    <p:extLst>
      <p:ext uri="{BB962C8B-B14F-4D97-AF65-F5344CB8AC3E}">
        <p14:creationId xmlns:p14="http://schemas.microsoft.com/office/powerpoint/2010/main" val="1098153565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1700213"/>
            <a:ext cx="7772400" cy="4895850"/>
          </a:xfrm>
        </p:spPr>
        <p:txBody>
          <a:bodyPr/>
          <a:lstStyle/>
          <a:p>
            <a:pPr eaLnBrk="1" hangingPunct="1">
              <a:buClr>
                <a:srgbClr val="83A355"/>
              </a:buClr>
              <a:buFont typeface="Wingdings" panose="05000000000000000000" pitchFamily="2" charset="2"/>
              <a:buNone/>
            </a:pPr>
            <a:endParaRPr lang="en-US" altLang="zh-CN" sz="3600" dirty="0">
              <a:solidFill>
                <a:srgbClr val="2605A1"/>
              </a:solidFill>
              <a:ea typeface="黑体" panose="02010609060101010101" pitchFamily="49" charset="-122"/>
            </a:endParaRPr>
          </a:p>
          <a:p>
            <a:pPr eaLnBrk="1" hangingPunct="1">
              <a:buClr>
                <a:srgbClr val="83A355"/>
              </a:buClr>
            </a:pPr>
            <a:r>
              <a:rPr lang="zh-CN" altLang="en-US" sz="3600" dirty="0">
                <a:solidFill>
                  <a:srgbClr val="2605A1"/>
                </a:solidFill>
                <a:ea typeface="黑体" panose="02010609060101010101" pitchFamily="49" charset="-122"/>
              </a:rPr>
              <a:t>算法的概念</a:t>
            </a:r>
            <a:endParaRPr lang="en-US" altLang="zh-CN" sz="3600" dirty="0">
              <a:solidFill>
                <a:srgbClr val="2605A1"/>
              </a:solidFill>
              <a:ea typeface="黑体" panose="02010609060101010101" pitchFamily="49" charset="-122"/>
            </a:endParaRPr>
          </a:p>
          <a:p>
            <a:pPr eaLnBrk="1" hangingPunct="1">
              <a:buClr>
                <a:srgbClr val="83A355"/>
              </a:buClr>
            </a:pPr>
            <a:r>
              <a:rPr lang="zh-CN" altLang="en-US" sz="3600" dirty="0">
                <a:solidFill>
                  <a:srgbClr val="2605A1"/>
                </a:solidFill>
                <a:ea typeface="黑体" panose="02010609060101010101" pitchFamily="49" charset="-122"/>
              </a:rPr>
              <a:t>算法的地位</a:t>
            </a:r>
            <a:endParaRPr lang="en-US" altLang="zh-CN" sz="3600" dirty="0">
              <a:solidFill>
                <a:srgbClr val="2605A1"/>
              </a:solidFill>
              <a:ea typeface="黑体" panose="02010609060101010101" pitchFamily="49" charset="-122"/>
            </a:endParaRPr>
          </a:p>
          <a:p>
            <a:pPr eaLnBrk="1" hangingPunct="1">
              <a:buClr>
                <a:srgbClr val="83A355"/>
              </a:buClr>
            </a:pPr>
            <a:r>
              <a:rPr lang="zh-CN" altLang="en-US" sz="3600" dirty="0">
                <a:solidFill>
                  <a:srgbClr val="2605A1"/>
                </a:solidFill>
                <a:ea typeface="黑体" panose="02010609060101010101" pitchFamily="49" charset="-122"/>
              </a:rPr>
              <a:t>算法实例</a:t>
            </a:r>
          </a:p>
          <a:p>
            <a:pPr eaLnBrk="1" hangingPunct="1">
              <a:buClr>
                <a:srgbClr val="83A355"/>
              </a:buClr>
            </a:pPr>
            <a:r>
              <a:rPr lang="zh-CN" altLang="en-US" sz="3600" dirty="0">
                <a:solidFill>
                  <a:srgbClr val="2605A1"/>
                </a:solidFill>
                <a:ea typeface="黑体" panose="02010609060101010101" pitchFamily="49" charset="-122"/>
              </a:rPr>
              <a:t>算法分析基础</a:t>
            </a:r>
          </a:p>
        </p:txBody>
      </p:sp>
      <p:sp>
        <p:nvSpPr>
          <p:cNvPr id="5123" name="灯片编号占位符 5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F8C9EE2-1D85-4A03-A48E-AF7540616C22}" type="slidenum">
              <a:rPr lang="en-US" altLang="zh-CN" sz="1400" smtClean="0">
                <a:latin typeface="Arial" panose="020B0604020202020204" pitchFamily="34" charset="0"/>
                <a:ea typeface="楷体_GB2312" pitchFamily="49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en-US" altLang="zh-CN" sz="1400"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5124" name="AutoShape 5"/>
          <p:cNvSpPr>
            <a:spLocks noChangeArrowheads="1"/>
          </p:cNvSpPr>
          <p:nvPr/>
        </p:nvSpPr>
        <p:spPr bwMode="auto">
          <a:xfrm>
            <a:off x="539750" y="620713"/>
            <a:ext cx="7199313" cy="935037"/>
          </a:xfrm>
          <a:prstGeom prst="horizontalScroll">
            <a:avLst>
              <a:gd name="adj" fmla="val 12500"/>
            </a:avLst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457200" indent="-4572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 dirty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第</a:t>
            </a:r>
            <a:r>
              <a:rPr lang="en-US" altLang="zh-CN" b="1" dirty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b="1" dirty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章  算法概述 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 1"/>
          <p:cNvSpPr>
            <a:spLocks noGrp="1"/>
          </p:cNvSpPr>
          <p:nvPr>
            <p:ph type="title"/>
          </p:nvPr>
        </p:nvSpPr>
        <p:spPr>
          <a:xfrm>
            <a:off x="714375" y="2643188"/>
            <a:ext cx="7772400" cy="914400"/>
          </a:xfrm>
        </p:spPr>
        <p:txBody>
          <a:bodyPr/>
          <a:lstStyle/>
          <a:p>
            <a:pPr algn="ctr" eaLnBrk="1" hangingPunct="1"/>
            <a:r>
              <a:rPr lang="zh-CN" altLang="en-US"/>
              <a:t>算法的概念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算法</a:t>
            </a:r>
          </a:p>
        </p:txBody>
      </p:sp>
      <p:sp>
        <p:nvSpPr>
          <p:cNvPr id="717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sz="3200" dirty="0">
                <a:ea typeface="黑体" panose="02010609060101010101" pitchFamily="49" charset="-122"/>
              </a:rPr>
              <a:t>算法是指</a:t>
            </a:r>
            <a:r>
              <a:rPr lang="zh-CN" altLang="en-US" sz="3200" dirty="0">
                <a:solidFill>
                  <a:srgbClr val="FF0000"/>
                </a:solidFill>
                <a:ea typeface="黑体" panose="02010609060101010101" pitchFamily="49" charset="-122"/>
              </a:rPr>
              <a:t>解决问题</a:t>
            </a:r>
            <a:r>
              <a:rPr lang="zh-CN" altLang="en-US" sz="3200" dirty="0">
                <a:ea typeface="黑体" panose="02010609060101010101" pitchFamily="49" charset="-122"/>
              </a:rPr>
              <a:t>的一种方法或一个过程。</a:t>
            </a:r>
          </a:p>
          <a:p>
            <a:pPr eaLnBrk="1" hangingPunct="1"/>
            <a:r>
              <a:rPr lang="zh-CN" altLang="en-US" sz="3200" dirty="0">
                <a:ea typeface="黑体" panose="02010609060101010101" pitchFamily="49" charset="-122"/>
              </a:rPr>
              <a:t>算法是若干指令的有穷序列，满足性质：</a:t>
            </a:r>
          </a:p>
          <a:p>
            <a:pPr lvl="1" eaLnBrk="1" hangingPunct="1"/>
            <a:r>
              <a:rPr lang="zh-CN" altLang="en-US" sz="2600" b="1" dirty="0">
                <a:solidFill>
                  <a:schemeClr val="accent2"/>
                </a:solidFill>
              </a:rPr>
              <a:t>输入</a:t>
            </a:r>
            <a:r>
              <a:rPr lang="zh-CN" altLang="en-US" sz="2600" dirty="0"/>
              <a:t>：</a:t>
            </a:r>
            <a:r>
              <a:rPr lang="zh-CN" altLang="en-US" sz="2600" dirty="0">
                <a:solidFill>
                  <a:srgbClr val="FF0000"/>
                </a:solidFill>
              </a:rPr>
              <a:t>有外部提供的量</a:t>
            </a:r>
            <a:r>
              <a:rPr lang="zh-CN" altLang="en-US" sz="2600" dirty="0"/>
              <a:t>作为算法的输入。</a:t>
            </a:r>
          </a:p>
          <a:p>
            <a:pPr lvl="1" eaLnBrk="1" hangingPunct="1"/>
            <a:r>
              <a:rPr lang="zh-CN" altLang="en-US" sz="2600" b="1" dirty="0">
                <a:solidFill>
                  <a:schemeClr val="accent2"/>
                </a:solidFill>
              </a:rPr>
              <a:t>输出</a:t>
            </a:r>
            <a:r>
              <a:rPr lang="zh-CN" altLang="en-US" sz="2600" dirty="0"/>
              <a:t>：算法产生</a:t>
            </a:r>
            <a:r>
              <a:rPr lang="zh-CN" altLang="en-US" sz="2600" dirty="0">
                <a:solidFill>
                  <a:srgbClr val="FF0000"/>
                </a:solidFill>
              </a:rPr>
              <a:t>至少一个</a:t>
            </a:r>
            <a:r>
              <a:rPr lang="zh-CN" altLang="en-US" sz="2600" dirty="0"/>
              <a:t>量作为输出。</a:t>
            </a:r>
          </a:p>
          <a:p>
            <a:pPr lvl="1" eaLnBrk="1" hangingPunct="1"/>
            <a:r>
              <a:rPr lang="zh-CN" altLang="en-US" sz="2600" b="1" dirty="0">
                <a:solidFill>
                  <a:schemeClr val="accent2"/>
                </a:solidFill>
              </a:rPr>
              <a:t>确定性</a:t>
            </a:r>
            <a:r>
              <a:rPr lang="zh-CN" altLang="en-US" sz="2600" dirty="0"/>
              <a:t>：组成算法的每条指令是清晰，</a:t>
            </a:r>
            <a:r>
              <a:rPr lang="zh-CN" altLang="en-US" sz="2600" dirty="0">
                <a:solidFill>
                  <a:srgbClr val="FF0000"/>
                </a:solidFill>
              </a:rPr>
              <a:t>无歧义</a:t>
            </a:r>
            <a:r>
              <a:rPr lang="zh-CN" altLang="en-US" sz="2600" dirty="0"/>
              <a:t>的。</a:t>
            </a:r>
            <a:r>
              <a:rPr lang="zh-CN" altLang="en-US" sz="2600" u="sng" dirty="0"/>
              <a:t>（相同的输入得到相同的输出）</a:t>
            </a:r>
          </a:p>
          <a:p>
            <a:pPr lvl="1" eaLnBrk="1" hangingPunct="1"/>
            <a:r>
              <a:rPr lang="zh-CN" altLang="en-US" sz="2600" b="1" dirty="0">
                <a:solidFill>
                  <a:schemeClr val="accent2"/>
                </a:solidFill>
              </a:rPr>
              <a:t>有限性</a:t>
            </a:r>
            <a:r>
              <a:rPr lang="zh-CN" altLang="en-US" sz="2600" dirty="0"/>
              <a:t>：算法中每条指令的</a:t>
            </a:r>
            <a:r>
              <a:rPr lang="zh-CN" altLang="en-US" sz="2600" dirty="0">
                <a:solidFill>
                  <a:srgbClr val="FF0000"/>
                </a:solidFill>
              </a:rPr>
              <a:t>执行次数是有限的</a:t>
            </a:r>
            <a:r>
              <a:rPr lang="zh-CN" altLang="en-US" sz="2600" dirty="0"/>
              <a:t>，执行每条</a:t>
            </a:r>
            <a:r>
              <a:rPr lang="zh-CN" altLang="en-US" sz="2600" dirty="0">
                <a:solidFill>
                  <a:srgbClr val="FF0000"/>
                </a:solidFill>
              </a:rPr>
              <a:t>指令的时间也是有限的</a:t>
            </a:r>
            <a:r>
              <a:rPr lang="zh-CN" altLang="en-US" sz="2600" dirty="0"/>
              <a:t>。</a:t>
            </a:r>
          </a:p>
          <a:p>
            <a:pPr lvl="1" eaLnBrk="1" hangingPunct="1"/>
            <a:endParaRPr lang="zh-CN" altLang="en-US" dirty="0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程序</a:t>
            </a:r>
          </a:p>
        </p:txBody>
      </p:sp>
      <p:sp>
        <p:nvSpPr>
          <p:cNvPr id="8195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dirty="0">
                <a:solidFill>
                  <a:srgbClr val="FF0000"/>
                </a:solidFill>
                <a:ea typeface="黑体" panose="02010609060101010101" pitchFamily="49" charset="-122"/>
              </a:rPr>
              <a:t>程序是</a:t>
            </a:r>
            <a:r>
              <a:rPr lang="zh-CN" altLang="en-US" dirty="0">
                <a:ea typeface="黑体" panose="02010609060101010101" pitchFamily="49" charset="-122"/>
              </a:rPr>
              <a:t>算法用某种程序设计语言的</a:t>
            </a:r>
            <a:r>
              <a:rPr lang="zh-CN" altLang="en-US" dirty="0">
                <a:solidFill>
                  <a:srgbClr val="FF0000"/>
                </a:solidFill>
                <a:ea typeface="黑体" panose="02010609060101010101" pitchFamily="49" charset="-122"/>
              </a:rPr>
              <a:t>具体实现</a:t>
            </a:r>
            <a:r>
              <a:rPr lang="zh-CN" altLang="en-US" dirty="0">
                <a:ea typeface="黑体" panose="02010609060101010101" pitchFamily="49" charset="-122"/>
              </a:rPr>
              <a:t>。</a:t>
            </a:r>
          </a:p>
          <a:p>
            <a:pPr eaLnBrk="1" hangingPunct="1"/>
            <a:r>
              <a:rPr lang="zh-CN" altLang="en-US" dirty="0">
                <a:ea typeface="黑体" panose="02010609060101010101" pitchFamily="49" charset="-122"/>
              </a:rPr>
              <a:t>程序可以不满足算法的性质</a:t>
            </a:r>
            <a:r>
              <a:rPr lang="en-US" altLang="zh-CN" dirty="0">
                <a:ea typeface="黑体" panose="02010609060101010101" pitchFamily="49" charset="-122"/>
              </a:rPr>
              <a:t>(4)</a:t>
            </a:r>
            <a:r>
              <a:rPr lang="zh-CN" altLang="en-US" dirty="0">
                <a:ea typeface="黑体" panose="02010609060101010101" pitchFamily="49" charset="-122"/>
              </a:rPr>
              <a:t>。</a:t>
            </a:r>
            <a:endParaRPr lang="en-US" altLang="zh-CN" dirty="0">
              <a:ea typeface="黑体" panose="02010609060101010101" pitchFamily="49" charset="-122"/>
            </a:endParaRPr>
          </a:p>
          <a:p>
            <a:pPr lvl="1" eaLnBrk="1" hangingPunct="1"/>
            <a:r>
              <a:rPr lang="zh-CN" altLang="en-US" dirty="0"/>
              <a:t>例如操作系统，是一个无限循环执行的程序，因而不是一个算法。</a:t>
            </a:r>
            <a:endParaRPr lang="en-US" altLang="zh-CN" dirty="0"/>
          </a:p>
          <a:p>
            <a:pPr lvl="1" eaLnBrk="1" hangingPunct="1"/>
            <a:r>
              <a:rPr lang="zh-CN" altLang="en-US" dirty="0"/>
              <a:t>操作系统的任务是针对一些单独的问题，每个问题由操作系统中的一个子程序实现，程序得到结果后终止。</a:t>
            </a:r>
          </a:p>
          <a:p>
            <a:pPr marL="457200" lvl="1" indent="0" eaLnBrk="1" hangingPunct="1">
              <a:buNone/>
            </a:pPr>
            <a:br>
              <a:rPr lang="zh-CN" altLang="en-US" dirty="0"/>
            </a:br>
            <a:endParaRPr lang="zh-CN" altLang="en-US" dirty="0"/>
          </a:p>
          <a:p>
            <a:pPr eaLnBrk="1" hangingPunct="1"/>
            <a:endParaRPr lang="zh-CN" altLang="en-US" dirty="0"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dirty="0"/>
              <a:t>问题和问题的实例</a:t>
            </a:r>
          </a:p>
        </p:txBody>
      </p:sp>
      <p:sp>
        <p:nvSpPr>
          <p:cNvPr id="1024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dirty="0">
                <a:ea typeface="黑体" panose="02010609060101010101" pitchFamily="49" charset="-122"/>
              </a:rPr>
              <a:t>问题</a:t>
            </a:r>
          </a:p>
          <a:p>
            <a:pPr lvl="1" eaLnBrk="1" hangingPunct="1"/>
            <a:r>
              <a:rPr lang="zh-CN" altLang="en-US" dirty="0"/>
              <a:t>对一个给定数组进行排序</a:t>
            </a:r>
          </a:p>
          <a:p>
            <a:pPr eaLnBrk="1" hangingPunct="1"/>
            <a:r>
              <a:rPr lang="zh-CN" altLang="en-US" dirty="0">
                <a:ea typeface="黑体" panose="02010609060101010101" pitchFamily="49" charset="-122"/>
              </a:rPr>
              <a:t>问题的实例</a:t>
            </a:r>
          </a:p>
          <a:p>
            <a:pPr lvl="1" eaLnBrk="1" hangingPunct="1"/>
            <a:r>
              <a:rPr lang="zh-CN" altLang="en-US" dirty="0"/>
              <a:t>对数组</a:t>
            </a:r>
            <a:r>
              <a:rPr lang="en-US" altLang="zh-CN" dirty="0"/>
              <a:t>[5, 2, 4, 6, 1, 3]</a:t>
            </a:r>
            <a:r>
              <a:rPr lang="zh-CN" altLang="en-US" dirty="0"/>
              <a:t>进行排序</a:t>
            </a:r>
          </a:p>
          <a:p>
            <a:pPr eaLnBrk="1" hangingPunct="1"/>
            <a:r>
              <a:rPr lang="zh-CN" altLang="en-US" dirty="0">
                <a:ea typeface="黑体" panose="02010609060101010101" pitchFamily="49" charset="-122"/>
              </a:rPr>
              <a:t>注意</a:t>
            </a:r>
            <a:endParaRPr lang="en-US" altLang="zh-CN" dirty="0">
              <a:ea typeface="黑体" panose="02010609060101010101" pitchFamily="49" charset="-122"/>
            </a:endParaRPr>
          </a:p>
          <a:p>
            <a:pPr lvl="1" eaLnBrk="1" hangingPunct="1"/>
            <a:r>
              <a:rPr lang="zh-CN" altLang="en-US" dirty="0"/>
              <a:t>一个算法面向一个问题，而不是仅求解一个问题的一个或几个实例。</a:t>
            </a:r>
          </a:p>
          <a:p>
            <a:pPr eaLnBrk="1" hangingPunct="1"/>
            <a:endParaRPr lang="zh-CN" altLang="en-US" dirty="0"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xfrm>
            <a:off x="714375" y="2643188"/>
            <a:ext cx="7772400" cy="914400"/>
          </a:xfrm>
        </p:spPr>
        <p:txBody>
          <a:bodyPr/>
          <a:lstStyle/>
          <a:p>
            <a:pPr algn="ctr" eaLnBrk="1" hangingPunct="1"/>
            <a:r>
              <a:rPr lang="zh-CN" altLang="en-US"/>
              <a:t>算法的地位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b="1" dirty="0">
                <a:solidFill>
                  <a:srgbClr val="0000FF"/>
                </a:solidFill>
              </a:rPr>
              <a:t>算法是计算机科学</a:t>
            </a:r>
            <a:r>
              <a:rPr lang="zh-CN" altLang="en-US" b="1" dirty="0">
                <a:solidFill>
                  <a:srgbClr val="0000FF"/>
                </a:solidFill>
              </a:rPr>
              <a:t>基础</a:t>
            </a:r>
            <a:r>
              <a:rPr lang="zh-CN" altLang="zh-CN" b="1" dirty="0">
                <a:solidFill>
                  <a:srgbClr val="3907F1"/>
                </a:solidFill>
              </a:rPr>
              <a:t>的</a:t>
            </a:r>
            <a:r>
              <a:rPr lang="zh-CN" altLang="en-US" b="1" dirty="0">
                <a:solidFill>
                  <a:srgbClr val="3907F1"/>
                </a:solidFill>
              </a:rPr>
              <a:t>重要</a:t>
            </a:r>
            <a:r>
              <a:rPr lang="zh-CN" altLang="zh-CN" b="1" dirty="0">
                <a:solidFill>
                  <a:srgbClr val="5629F9"/>
                </a:solidFill>
              </a:rPr>
              <a:t>主题</a:t>
            </a:r>
            <a:r>
              <a:rPr lang="zh-CN" altLang="en-US" b="1" dirty="0">
                <a:solidFill>
                  <a:srgbClr val="5629F9"/>
                </a:solidFill>
              </a:rPr>
              <a:t> </a:t>
            </a:r>
            <a:endParaRPr lang="zh-CN" altLang="en-US" dirty="0"/>
          </a:p>
        </p:txBody>
      </p:sp>
      <p:sp>
        <p:nvSpPr>
          <p:cNvPr id="12291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8359080" cy="4876800"/>
          </a:xfrm>
        </p:spPr>
        <p:txBody>
          <a:bodyPr/>
          <a:lstStyle/>
          <a:p>
            <a:pPr eaLnBrk="1" hangingPunct="1"/>
            <a:r>
              <a:rPr lang="en-US" altLang="zh-CN" dirty="0">
                <a:ea typeface="黑体" panose="02010609060101010101" pitchFamily="49" charset="-122"/>
              </a:rPr>
              <a:t>70 </a:t>
            </a:r>
            <a:r>
              <a:rPr lang="zh-CN" altLang="en-US" dirty="0">
                <a:ea typeface="黑体" panose="02010609060101010101" pitchFamily="49" charset="-122"/>
              </a:rPr>
              <a:t>年代前</a:t>
            </a:r>
            <a:endParaRPr lang="en-US" altLang="zh-CN" dirty="0">
              <a:ea typeface="黑体" panose="02010609060101010101" pitchFamily="49" charset="-122"/>
            </a:endParaRPr>
          </a:p>
          <a:p>
            <a:pPr lvl="1" eaLnBrk="1" hangingPunct="1"/>
            <a:r>
              <a:rPr lang="zh-CN" altLang="en-US" dirty="0"/>
              <a:t>计算机科学基础的主题没有被清楚地认清。</a:t>
            </a:r>
          </a:p>
          <a:p>
            <a:pPr eaLnBrk="1" hangingPunct="1"/>
            <a:r>
              <a:rPr lang="en-US" altLang="zh-CN" dirty="0">
                <a:ea typeface="黑体" panose="02010609060101010101" pitchFamily="49" charset="-122"/>
              </a:rPr>
              <a:t>70 </a:t>
            </a:r>
            <a:r>
              <a:rPr lang="zh-CN" altLang="en-US" dirty="0">
                <a:ea typeface="黑体" panose="02010609060101010101" pitchFamily="49" charset="-122"/>
              </a:rPr>
              <a:t>年代</a:t>
            </a:r>
            <a:endParaRPr lang="en-US" altLang="zh-CN" dirty="0">
              <a:ea typeface="黑体" panose="02010609060101010101" pitchFamily="49" charset="-122"/>
            </a:endParaRPr>
          </a:p>
          <a:p>
            <a:pPr lvl="1" eaLnBrk="1" hangingPunct="1"/>
            <a:r>
              <a:rPr lang="en-US" altLang="zh-CN" dirty="0"/>
              <a:t>Knuth </a:t>
            </a:r>
            <a:r>
              <a:rPr lang="zh-CN" altLang="en-US" dirty="0"/>
              <a:t>出版了</a:t>
            </a:r>
            <a:r>
              <a:rPr lang="en-US" altLang="zh-CN" dirty="0"/>
              <a:t>《The Art of Computer Programming》</a:t>
            </a:r>
            <a:br>
              <a:rPr lang="en-US" altLang="zh-CN" dirty="0"/>
            </a:br>
            <a:r>
              <a:rPr lang="zh-CN" altLang="en-US" dirty="0"/>
              <a:t>以算法研究为主线</a:t>
            </a:r>
            <a:endParaRPr lang="en-US" altLang="zh-CN" dirty="0"/>
          </a:p>
          <a:p>
            <a:pPr lvl="1" eaLnBrk="1" hangingPunct="1"/>
            <a:r>
              <a:rPr lang="zh-CN" altLang="en-US" dirty="0"/>
              <a:t>确立了算法为计算机科学基础的重要主题</a:t>
            </a:r>
            <a:br>
              <a:rPr lang="zh-CN" altLang="en-US" dirty="0"/>
            </a:br>
            <a:r>
              <a:rPr lang="en-US" altLang="zh-CN" dirty="0"/>
              <a:t>Knuth </a:t>
            </a:r>
            <a:r>
              <a:rPr lang="zh-CN" altLang="en-US" dirty="0"/>
              <a:t>于</a:t>
            </a:r>
            <a:r>
              <a:rPr lang="en-US" altLang="zh-CN" dirty="0"/>
              <a:t>1974 </a:t>
            </a:r>
            <a:r>
              <a:rPr lang="zh-CN" altLang="en-US" dirty="0"/>
              <a:t>年获得图灵奖。</a:t>
            </a:r>
          </a:p>
          <a:p>
            <a:pPr eaLnBrk="1" hangingPunct="1"/>
            <a:r>
              <a:rPr lang="en-US" altLang="zh-CN" dirty="0">
                <a:ea typeface="黑体" panose="02010609060101010101" pitchFamily="49" charset="-122"/>
              </a:rPr>
              <a:t>70 </a:t>
            </a:r>
            <a:r>
              <a:rPr lang="zh-CN" altLang="en-US" dirty="0">
                <a:ea typeface="黑体" panose="02010609060101010101" pitchFamily="49" charset="-122"/>
              </a:rPr>
              <a:t>年代后</a:t>
            </a:r>
            <a:endParaRPr lang="en-US" altLang="zh-CN" dirty="0">
              <a:ea typeface="黑体" panose="02010609060101010101" pitchFamily="49" charset="-122"/>
            </a:endParaRPr>
          </a:p>
          <a:p>
            <a:pPr lvl="1" eaLnBrk="1" hangingPunct="1"/>
            <a:r>
              <a:rPr lang="zh-CN" altLang="en-US" dirty="0"/>
              <a:t>算法作为计算机科学核心推动了计算机科学技术飞速发展</a:t>
            </a:r>
            <a:endParaRPr lang="en-US" altLang="zh-CN" dirty="0"/>
          </a:p>
          <a:p>
            <a:pPr lvl="1" eaLnBrk="1" hangingPunct="1"/>
            <a:r>
              <a:rPr lang="zh-CN" altLang="en-US" dirty="0"/>
              <a:t>和生活密切相关，地铁收费、交通摄像、网络购物等等</a:t>
            </a:r>
            <a:endParaRPr lang="zh-CN" altLang="en-US" dirty="0"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dirty="0"/>
              <a:t>算法的地位</a:t>
            </a:r>
          </a:p>
        </p:txBody>
      </p:sp>
      <p:sp>
        <p:nvSpPr>
          <p:cNvPr id="13315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dirty="0">
                <a:ea typeface="黑体" panose="02010609060101010101" pitchFamily="49" charset="-122"/>
              </a:rPr>
              <a:t>盖楼的例子</a:t>
            </a:r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6300788" y="6265863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F131BF9-6D2C-4DDB-BF1F-32EAD2CB18CF}" type="slidenum">
              <a:rPr lang="en-US" altLang="zh-CN" sz="1400" smtClean="0">
                <a:latin typeface="楷体_GB2312" pitchFamily="49" charset="-122"/>
                <a:ea typeface="楷体_GB2312" pitchFamily="49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en-US" altLang="zh-CN" sz="140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2928938" y="2220689"/>
            <a:ext cx="1800225" cy="433388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 dirty="0">
                <a:solidFill>
                  <a:srgbClr val="3907F1"/>
                </a:solidFill>
                <a:latin typeface="楷体_GB2312" pitchFamily="49" charset="-122"/>
                <a:ea typeface="楷体_GB2312" pitchFamily="49" charset="-122"/>
              </a:rPr>
              <a:t>能盖楼吗</a:t>
            </a:r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2000250" y="3077939"/>
            <a:ext cx="3646488" cy="576263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>
                <a:solidFill>
                  <a:srgbClr val="3907F1"/>
                </a:solidFill>
                <a:latin typeface="楷体_GB2312" pitchFamily="49" charset="-122"/>
                <a:ea typeface="楷体_GB2312" pitchFamily="49" charset="-122"/>
              </a:rPr>
              <a:t>适合盖什么样的楼</a:t>
            </a:r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2286000" y="4149502"/>
            <a:ext cx="3148013" cy="504825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 dirty="0">
                <a:solidFill>
                  <a:srgbClr val="3907F1"/>
                </a:solidFill>
                <a:latin typeface="楷体_GB2312" pitchFamily="49" charset="-122"/>
                <a:ea typeface="楷体_GB2312" pitchFamily="49" charset="-122"/>
              </a:rPr>
              <a:t>大楼的设计方案</a:t>
            </a:r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2071688" y="5221064"/>
            <a:ext cx="3600450" cy="576263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 dirty="0">
                <a:solidFill>
                  <a:srgbClr val="3907F1"/>
                </a:solidFill>
                <a:latin typeface="楷体_GB2312" pitchFamily="49" charset="-122"/>
                <a:ea typeface="楷体_GB2312" pitchFamily="49" charset="-122"/>
              </a:rPr>
              <a:t>找施工队按设计盖楼</a:t>
            </a:r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>
            <a:off x="3863975" y="2654077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zh-CN" altLang="en-US"/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>
            <a:off x="3858126" y="3666483"/>
            <a:ext cx="5849" cy="42745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zh-CN" altLang="en-US"/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 flipH="1">
            <a:off x="3863974" y="4709890"/>
            <a:ext cx="1" cy="51117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6572250" y="2792189"/>
            <a:ext cx="1570038" cy="3698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latin typeface="+mn-lt"/>
                <a:ea typeface="+mn-ea"/>
              </a:rPr>
              <a:t>建筑专家论证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72250" y="4061438"/>
            <a:ext cx="1570038" cy="3698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latin typeface="+mn-lt"/>
                <a:ea typeface="+mn-ea"/>
              </a:rPr>
              <a:t>建筑师设计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72250" y="5435377"/>
            <a:ext cx="1570038" cy="369887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latin typeface="+mn-lt"/>
                <a:ea typeface="+mn-ea"/>
              </a:rPr>
              <a:t>农民工垒砖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4" grpId="0" animBg="1"/>
      <p:bldP spid="14" grpId="1" animBg="1"/>
      <p:bldP spid="15" grpId="0" animBg="1"/>
      <p:bldP spid="15" grpId="1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dirty="0"/>
              <a:t>算法的地位</a:t>
            </a:r>
          </a:p>
        </p:txBody>
      </p:sp>
      <p:sp>
        <p:nvSpPr>
          <p:cNvPr id="14339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dirty="0">
                <a:solidFill>
                  <a:srgbClr val="F72401"/>
                </a:solidFill>
                <a:ea typeface="黑体" panose="02010609060101010101" pitchFamily="49" charset="-122"/>
              </a:rPr>
              <a:t>解决一个计算问题的过程</a:t>
            </a:r>
            <a:endParaRPr lang="zh-CN" altLang="en-US" sz="2000" dirty="0">
              <a:ea typeface="黑体" panose="02010609060101010101" pitchFamily="49" charset="-122"/>
            </a:endParaRPr>
          </a:p>
          <a:p>
            <a:pPr eaLnBrk="1" hangingPunct="1"/>
            <a:endParaRPr lang="zh-CN" altLang="en-US" dirty="0">
              <a:ea typeface="黑体" panose="02010609060101010101" pitchFamily="49" charset="-122"/>
            </a:endParaRPr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6300788" y="6265863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CE15F12-E627-4C09-9678-D34828DE60FA}" type="slidenum">
              <a:rPr lang="en-US" altLang="zh-CN" sz="1400" smtClean="0">
                <a:latin typeface="楷体_GB2312" pitchFamily="49" charset="-122"/>
                <a:ea typeface="楷体_GB2312" pitchFamily="49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en-US" altLang="zh-CN" sz="140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1643063" y="2276127"/>
            <a:ext cx="1800225" cy="433388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>
                <a:solidFill>
                  <a:srgbClr val="2605A1"/>
                </a:solidFill>
                <a:latin typeface="楷体_GB2312" pitchFamily="49" charset="-122"/>
                <a:ea typeface="楷体_GB2312" pitchFamily="49" charset="-122"/>
              </a:rPr>
              <a:t>可计算</a:t>
            </a:r>
            <a:r>
              <a:rPr lang="zh-CN" altLang="en-US" sz="2400" b="1">
                <a:solidFill>
                  <a:srgbClr val="3907F1"/>
                </a:solidFill>
                <a:latin typeface="楷体_GB2312" pitchFamily="49" charset="-122"/>
                <a:ea typeface="楷体_GB2312" pitchFamily="49" charset="-122"/>
              </a:rPr>
              <a:t>否</a:t>
            </a:r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1211263" y="3141315"/>
            <a:ext cx="2663825" cy="576262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 dirty="0">
                <a:solidFill>
                  <a:srgbClr val="2605A1"/>
                </a:solidFill>
                <a:latin typeface="楷体_GB2312" pitchFamily="49" charset="-122"/>
                <a:ea typeface="楷体_GB2312" pitchFamily="49" charset="-122"/>
              </a:rPr>
              <a:t>适合计算</a:t>
            </a:r>
            <a:r>
              <a:rPr lang="zh-CN" altLang="en-US" sz="2400" b="1" dirty="0">
                <a:solidFill>
                  <a:srgbClr val="3907F1"/>
                </a:solidFill>
                <a:latin typeface="楷体_GB2312" pitchFamily="49" charset="-122"/>
                <a:ea typeface="楷体_GB2312" pitchFamily="49" charset="-122"/>
              </a:rPr>
              <a:t>否</a:t>
            </a:r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1066800" y="4149377"/>
            <a:ext cx="2951163" cy="504825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 dirty="0">
                <a:solidFill>
                  <a:srgbClr val="2605A1"/>
                </a:solidFill>
                <a:latin typeface="楷体_GB2312" pitchFamily="49" charset="-122"/>
                <a:ea typeface="楷体_GB2312" pitchFamily="49" charset="-122"/>
              </a:rPr>
              <a:t>算法设计与分析</a:t>
            </a:r>
            <a:endParaRPr lang="zh-CN" altLang="en-US" sz="2400" b="1" dirty="0">
              <a:solidFill>
                <a:srgbClr val="3907F1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779463" y="5012977"/>
            <a:ext cx="3600450" cy="576263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 dirty="0">
                <a:solidFill>
                  <a:srgbClr val="2605A1"/>
                </a:solidFill>
                <a:latin typeface="楷体_GB2312" pitchFamily="49" charset="-122"/>
                <a:ea typeface="楷体_GB2312" pitchFamily="49" charset="-122"/>
              </a:rPr>
              <a:t>用计算机语言实现</a:t>
            </a:r>
            <a:r>
              <a:rPr lang="zh-CN" altLang="en-US" sz="2400" b="1" dirty="0">
                <a:solidFill>
                  <a:srgbClr val="3907F1"/>
                </a:solidFill>
                <a:latin typeface="楷体_GB2312" pitchFamily="49" charset="-122"/>
                <a:ea typeface="楷体_GB2312" pitchFamily="49" charset="-122"/>
              </a:rPr>
              <a:t>算法</a:t>
            </a:r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2506663" y="2709515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zh-CN" altLang="en-US"/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>
            <a:off x="2506663" y="3717577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zh-CN" altLang="en-US"/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2506663" y="4652615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zh-CN" altLang="en-US"/>
          </a:p>
        </p:txBody>
      </p:sp>
      <p:pic>
        <p:nvPicPr>
          <p:cNvPr id="33796" name="Picture 4" descr="C:\Documents and Settings\Administrator\桌面\12427195330ohHkjj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7692" y="1342593"/>
            <a:ext cx="3979863" cy="288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Picture 5" descr="C:\Documents and Settings\Administrator\桌面\51c692a132a1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6425" y="668961"/>
            <a:ext cx="3929062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6" descr="C:\Documents and Settings\Administrator\桌面\2013062610482771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7692" y="3676650"/>
            <a:ext cx="3859212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7" descr="D:\我的文档\My Pictures\Funny\1290952902907_708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584" y="668961"/>
            <a:ext cx="3261640" cy="5520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一个例子</a:t>
            </a:r>
          </a:p>
        </p:txBody>
      </p:sp>
      <p:sp>
        <p:nvSpPr>
          <p:cNvPr id="1536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dirty="0">
                <a:ea typeface="黑体" panose="02010609060101010101" pitchFamily="49" charset="-122"/>
              </a:rPr>
              <a:t>排序问题</a:t>
            </a:r>
            <a:endParaRPr lang="en-US" altLang="zh-CN" dirty="0">
              <a:ea typeface="黑体" panose="02010609060101010101" pitchFamily="49" charset="-122"/>
            </a:endParaRPr>
          </a:p>
          <a:p>
            <a:pPr lvl="1" eaLnBrk="1" hangingPunct="1"/>
            <a:r>
              <a:rPr lang="zh-CN" altLang="en-US" dirty="0"/>
              <a:t>输入：</a:t>
            </a:r>
            <a:r>
              <a:rPr lang="en-US" altLang="zh-CN" i="1" dirty="0"/>
              <a:t>n</a:t>
            </a:r>
            <a:r>
              <a:rPr lang="zh-CN" altLang="en-US" dirty="0"/>
              <a:t>个数</a:t>
            </a:r>
            <a:r>
              <a:rPr lang="en-US" altLang="zh-CN" i="1" dirty="0"/>
              <a:t>a</a:t>
            </a:r>
            <a:r>
              <a:rPr lang="en-US" altLang="zh-CN" baseline="-25000" dirty="0"/>
              <a:t>1</a:t>
            </a:r>
            <a:r>
              <a:rPr lang="en-US" altLang="zh-CN" dirty="0"/>
              <a:t>, </a:t>
            </a:r>
            <a:r>
              <a:rPr lang="en-US" altLang="zh-CN" i="1" dirty="0"/>
              <a:t>a</a:t>
            </a:r>
            <a:r>
              <a:rPr lang="en-US" altLang="zh-CN" baseline="-25000" dirty="0"/>
              <a:t>2</a:t>
            </a:r>
            <a:r>
              <a:rPr lang="en-US" altLang="zh-CN" dirty="0"/>
              <a:t>, …, </a:t>
            </a:r>
            <a:r>
              <a:rPr lang="en-US" altLang="zh-CN" i="1" dirty="0"/>
              <a:t>a</a:t>
            </a:r>
            <a:r>
              <a:rPr lang="en-US" altLang="zh-CN" i="1" baseline="-25000" dirty="0"/>
              <a:t>n</a:t>
            </a:r>
            <a:r>
              <a:rPr lang="en-US" altLang="zh-CN" dirty="0"/>
              <a:t>.</a:t>
            </a:r>
          </a:p>
          <a:p>
            <a:pPr lvl="1" eaLnBrk="1" hangingPunct="1"/>
            <a:r>
              <a:rPr lang="zh-CN" altLang="en-US" dirty="0"/>
              <a:t>输出：一个排列</a:t>
            </a:r>
            <a:r>
              <a:rPr lang="en-US" altLang="zh-CN" i="1" dirty="0"/>
              <a:t>a’</a:t>
            </a:r>
            <a:r>
              <a:rPr lang="en-US" altLang="zh-CN" baseline="-25000" dirty="0"/>
              <a:t>1</a:t>
            </a:r>
            <a:r>
              <a:rPr lang="en-US" altLang="zh-CN" dirty="0"/>
              <a:t>, </a:t>
            </a:r>
            <a:r>
              <a:rPr lang="en-US" altLang="zh-CN" i="1" dirty="0"/>
              <a:t>a’</a:t>
            </a:r>
            <a:r>
              <a:rPr lang="en-US" altLang="zh-CN" baseline="-25000" dirty="0"/>
              <a:t>2</a:t>
            </a:r>
            <a:r>
              <a:rPr lang="en-US" altLang="zh-CN" dirty="0"/>
              <a:t>, …, </a:t>
            </a:r>
            <a:r>
              <a:rPr lang="en-US" altLang="zh-CN" i="1" dirty="0" err="1"/>
              <a:t>a’</a:t>
            </a:r>
            <a:r>
              <a:rPr lang="en-US" altLang="zh-CN" i="1" baseline="-25000" dirty="0" err="1"/>
              <a:t>n</a:t>
            </a:r>
            <a:r>
              <a:rPr lang="zh-CN" altLang="en-US" dirty="0"/>
              <a:t>满足</a:t>
            </a:r>
            <a:r>
              <a:rPr lang="en-US" altLang="zh-CN" i="1" dirty="0"/>
              <a:t>a’</a:t>
            </a:r>
            <a:r>
              <a:rPr lang="en-US" altLang="zh-CN" baseline="-25000" dirty="0"/>
              <a:t>1 </a:t>
            </a:r>
            <a:r>
              <a:rPr lang="en-US" altLang="zh-CN" b="1" dirty="0">
                <a:sym typeface="Symbol" panose="05050102010706020507" pitchFamily="18" charset="2"/>
              </a:rPr>
              <a:t> </a:t>
            </a:r>
            <a:r>
              <a:rPr lang="en-US" altLang="zh-CN" i="1" dirty="0"/>
              <a:t>a’</a:t>
            </a:r>
            <a:r>
              <a:rPr lang="en-US" altLang="zh-CN" baseline="-25000" dirty="0"/>
              <a:t>2 </a:t>
            </a:r>
            <a:r>
              <a:rPr lang="en-US" altLang="zh-CN" b="1" dirty="0">
                <a:sym typeface="Symbol" panose="05050102010706020507" pitchFamily="18" charset="2"/>
              </a:rPr>
              <a:t></a:t>
            </a:r>
            <a:r>
              <a:rPr lang="en-US" altLang="zh-CN" dirty="0">
                <a:sym typeface="Symbol" panose="05050102010706020507" pitchFamily="18" charset="2"/>
              </a:rPr>
              <a:t>…</a:t>
            </a:r>
            <a:r>
              <a:rPr lang="en-US" altLang="zh-CN" b="1" dirty="0">
                <a:sym typeface="Symbol" panose="05050102010706020507" pitchFamily="18" charset="2"/>
              </a:rPr>
              <a:t> </a:t>
            </a:r>
            <a:r>
              <a:rPr lang="en-US" altLang="zh-CN" i="1" dirty="0"/>
              <a:t> </a:t>
            </a:r>
            <a:r>
              <a:rPr lang="en-US" altLang="zh-CN" i="1" dirty="0" err="1"/>
              <a:t>a’</a:t>
            </a:r>
            <a:r>
              <a:rPr lang="en-US" altLang="zh-CN" i="1" baseline="-25000" dirty="0" err="1"/>
              <a:t>n</a:t>
            </a:r>
            <a:endParaRPr lang="en-US" altLang="zh-CN" i="1" baseline="-25000" dirty="0"/>
          </a:p>
          <a:p>
            <a:pPr marL="457200" lvl="1" indent="0" eaLnBrk="1" hangingPunct="1">
              <a:buNone/>
            </a:pPr>
            <a:endParaRPr lang="en-US" altLang="zh-CN" b="1" dirty="0">
              <a:sym typeface="Symbol" panose="05050102010706020507" pitchFamily="18" charset="2"/>
            </a:endParaRPr>
          </a:p>
          <a:p>
            <a:pPr eaLnBrk="1" hangingPunct="1"/>
            <a:r>
              <a:rPr lang="zh-CN" altLang="en-US" dirty="0">
                <a:ea typeface="黑体" panose="02010609060101010101" pitchFamily="49" charset="-122"/>
              </a:rPr>
              <a:t>实例</a:t>
            </a:r>
            <a:endParaRPr lang="en-US" altLang="zh-CN" dirty="0">
              <a:ea typeface="黑体" panose="02010609060101010101" pitchFamily="49" charset="-122"/>
            </a:endParaRPr>
          </a:p>
          <a:p>
            <a:pPr lvl="1" eaLnBrk="1" hangingPunct="1"/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A[1 ,…, n]=5, 2, 4, 6, 1, 3</a:t>
            </a:r>
          </a:p>
          <a:p>
            <a:pPr lvl="1" eaLnBrk="1" hangingPunct="1"/>
            <a:endParaRPr lang="zh-CN" altLang="en-US" dirty="0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一个例子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/>
              <a:t>插入排序（抓扑克牌）</a:t>
            </a:r>
          </a:p>
          <a:p>
            <a:pPr marL="781050" lvl="1" indent="-381000" eaLnBrk="1" hangingPunct="1">
              <a:buClr>
                <a:srgbClr val="83A355"/>
              </a:buClr>
              <a:defRPr/>
            </a:pPr>
            <a:r>
              <a:rPr lang="en-US" altLang="zh-CN" b="1" dirty="0">
                <a:latin typeface="Cambria Math" pitchFamily="18" charset="0"/>
                <a:ea typeface="Cambria Math" pitchFamily="18" charset="0"/>
              </a:rPr>
              <a:t>A[1 ,…, n]=5, 2, 4, 6, 1, 3</a:t>
            </a:r>
          </a:p>
          <a:p>
            <a:pPr marL="781050" lvl="1" indent="-381000" eaLnBrk="1" hangingPunct="1">
              <a:buClr>
                <a:srgbClr val="83A355"/>
              </a:buClr>
              <a:defRPr/>
            </a:pPr>
            <a:r>
              <a:rPr lang="en-US" altLang="zh-CN" b="1" dirty="0">
                <a:latin typeface="Cambria Math" pitchFamily="18" charset="0"/>
                <a:ea typeface="Cambria Math" pitchFamily="18" charset="0"/>
              </a:rPr>
              <a:t>A[1 ,…, n]=</a:t>
            </a:r>
            <a:r>
              <a:rPr lang="en-US" altLang="zh-CN" b="1" dirty="0">
                <a:solidFill>
                  <a:srgbClr val="F72401"/>
                </a:solidFill>
                <a:latin typeface="Cambria Math" pitchFamily="18" charset="0"/>
                <a:ea typeface="Cambria Math" pitchFamily="18" charset="0"/>
              </a:rPr>
              <a:t>5</a:t>
            </a:r>
          </a:p>
          <a:p>
            <a:pPr marL="781050" lvl="1" indent="-381000" eaLnBrk="1" hangingPunct="1">
              <a:buClr>
                <a:srgbClr val="83A355"/>
              </a:buClr>
              <a:defRPr/>
            </a:pPr>
            <a:r>
              <a:rPr lang="en-US" altLang="zh-CN" b="1" dirty="0">
                <a:latin typeface="Cambria Math" pitchFamily="18" charset="0"/>
                <a:ea typeface="Cambria Math" pitchFamily="18" charset="0"/>
              </a:rPr>
              <a:t>A[1 ,…, n]=</a:t>
            </a:r>
            <a:r>
              <a:rPr lang="en-US" altLang="zh-CN" b="1" dirty="0">
                <a:solidFill>
                  <a:srgbClr val="F72401"/>
                </a:solidFill>
                <a:latin typeface="Cambria Math" pitchFamily="18" charset="0"/>
                <a:ea typeface="Cambria Math" pitchFamily="18" charset="0"/>
              </a:rPr>
              <a:t>2, 5</a:t>
            </a:r>
          </a:p>
          <a:p>
            <a:pPr marL="781050" lvl="1" indent="-381000" eaLnBrk="1" hangingPunct="1">
              <a:buClr>
                <a:srgbClr val="83A355"/>
              </a:buClr>
              <a:defRPr/>
            </a:pPr>
            <a:r>
              <a:rPr lang="en-US" altLang="zh-CN" b="1" dirty="0">
                <a:latin typeface="Cambria Math" pitchFamily="18" charset="0"/>
                <a:ea typeface="Cambria Math" pitchFamily="18" charset="0"/>
              </a:rPr>
              <a:t>A[1 ,…, n]=</a:t>
            </a:r>
            <a:r>
              <a:rPr lang="en-US" altLang="zh-CN" b="1" dirty="0">
                <a:solidFill>
                  <a:srgbClr val="F72401"/>
                </a:solidFill>
                <a:latin typeface="Cambria Math" pitchFamily="18" charset="0"/>
                <a:ea typeface="Cambria Math" pitchFamily="18" charset="0"/>
              </a:rPr>
              <a:t>2, 4, 5</a:t>
            </a:r>
          </a:p>
          <a:p>
            <a:pPr marL="781050" lvl="1" indent="-381000" eaLnBrk="1" hangingPunct="1">
              <a:buClr>
                <a:srgbClr val="83A355"/>
              </a:buClr>
              <a:defRPr/>
            </a:pPr>
            <a:r>
              <a:rPr lang="en-US" altLang="zh-CN" b="1" dirty="0">
                <a:latin typeface="Cambria Math" pitchFamily="18" charset="0"/>
                <a:ea typeface="Cambria Math" pitchFamily="18" charset="0"/>
              </a:rPr>
              <a:t>A[1 ,…, n]=</a:t>
            </a:r>
            <a:r>
              <a:rPr lang="en-US" altLang="zh-CN" b="1" dirty="0">
                <a:solidFill>
                  <a:srgbClr val="F72401"/>
                </a:solidFill>
                <a:latin typeface="Cambria Math" pitchFamily="18" charset="0"/>
                <a:ea typeface="Cambria Math" pitchFamily="18" charset="0"/>
              </a:rPr>
              <a:t>2, 4, 5, 6</a:t>
            </a:r>
          </a:p>
          <a:p>
            <a:pPr marL="781050" lvl="1" indent="-381000" eaLnBrk="1" hangingPunct="1">
              <a:buClr>
                <a:srgbClr val="83A355"/>
              </a:buClr>
              <a:defRPr/>
            </a:pPr>
            <a:r>
              <a:rPr lang="en-US" altLang="zh-CN" b="1" dirty="0">
                <a:latin typeface="Cambria Math" pitchFamily="18" charset="0"/>
                <a:ea typeface="Cambria Math" pitchFamily="18" charset="0"/>
              </a:rPr>
              <a:t>A[1 ,…, n]= </a:t>
            </a:r>
            <a:r>
              <a:rPr lang="en-US" altLang="zh-CN" b="1" dirty="0">
                <a:solidFill>
                  <a:srgbClr val="F72401"/>
                </a:solidFill>
                <a:latin typeface="Cambria Math" pitchFamily="18" charset="0"/>
                <a:ea typeface="Cambria Math" pitchFamily="18" charset="0"/>
              </a:rPr>
              <a:t>1, 2, 4, 5, 6</a:t>
            </a:r>
          </a:p>
          <a:p>
            <a:pPr marL="781050" lvl="1" indent="-381000" eaLnBrk="1" hangingPunct="1">
              <a:buClr>
                <a:srgbClr val="83A355"/>
              </a:buClr>
              <a:defRPr/>
            </a:pPr>
            <a:r>
              <a:rPr lang="en-US" altLang="zh-CN" b="1" dirty="0">
                <a:latin typeface="Cambria Math" pitchFamily="18" charset="0"/>
                <a:ea typeface="Cambria Math" pitchFamily="18" charset="0"/>
              </a:rPr>
              <a:t>A[1 ,…, n]= </a:t>
            </a:r>
            <a:r>
              <a:rPr lang="en-US" altLang="zh-CN" b="1" dirty="0">
                <a:solidFill>
                  <a:srgbClr val="F72401"/>
                </a:solidFill>
                <a:latin typeface="Cambria Math" pitchFamily="18" charset="0"/>
                <a:ea typeface="Cambria Math" pitchFamily="18" charset="0"/>
              </a:rPr>
              <a:t>1, 2, 3, 4, 5, 6</a:t>
            </a:r>
          </a:p>
          <a:p>
            <a:pPr lvl="1" eaLnBrk="1" hangingPunct="1">
              <a:defRPr/>
            </a:pPr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一个例子</a:t>
            </a:r>
          </a:p>
        </p:txBody>
      </p:sp>
      <p:sp>
        <p:nvSpPr>
          <p:cNvPr id="1741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buClr>
                <a:srgbClr val="CC3300"/>
              </a:buClr>
              <a:buSzTx/>
            </a:pP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Insertion-sort(A)</a:t>
            </a:r>
          </a:p>
          <a:p>
            <a:pPr lvl="1" algn="just" eaLnBrk="1" hangingPunct="1">
              <a:lnSpc>
                <a:spcPct val="75000"/>
              </a:lnSpc>
              <a:buClr>
                <a:srgbClr val="CC3300"/>
              </a:buClr>
              <a:buSzTx/>
              <a:buFontTx/>
              <a:buNone/>
            </a:pPr>
            <a:r>
              <a:rPr lang="en-US" altLang="zh-CN" b="1" dirty="0">
                <a:solidFill>
                  <a:schemeClr val="accent2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Input:  </a:t>
            </a: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  <a:sym typeface="Symbol" panose="05050102010706020507" pitchFamily="18" charset="2"/>
              </a:rPr>
              <a:t></a:t>
            </a: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1,.....,n</a:t>
            </a: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  <a:sym typeface="Symbol" panose="05050102010706020507" pitchFamily="18" charset="2"/>
              </a:rPr>
              <a:t></a:t>
            </a: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=n</a:t>
            </a:r>
            <a:r>
              <a:rPr lang="zh-CN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个数</a:t>
            </a:r>
          </a:p>
          <a:p>
            <a:pPr lvl="1" algn="just" eaLnBrk="1" hangingPunct="1">
              <a:lnSpc>
                <a:spcPct val="75000"/>
              </a:lnSpc>
              <a:buClr>
                <a:srgbClr val="CC3300"/>
              </a:buClr>
              <a:buSzTx/>
              <a:buFontTx/>
              <a:buNone/>
            </a:pPr>
            <a:r>
              <a:rPr lang="en-US" altLang="zh-CN" b="1" dirty="0">
                <a:solidFill>
                  <a:schemeClr val="accent2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output: </a:t>
            </a: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  <a:sym typeface="Symbol" panose="05050102010706020507" pitchFamily="18" charset="2"/>
              </a:rPr>
              <a:t></a:t>
            </a: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1,.....,n</a:t>
            </a: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  <a:sym typeface="Symbol" panose="05050102010706020507" pitchFamily="18" charset="2"/>
              </a:rPr>
              <a:t></a:t>
            </a: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=n</a:t>
            </a:r>
            <a:r>
              <a:rPr lang="zh-CN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个</a:t>
            </a: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sorted</a:t>
            </a:r>
            <a:r>
              <a:rPr lang="zh-CN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数</a:t>
            </a:r>
            <a:endParaRPr lang="en-US" altLang="zh-CN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lvl="1" algn="just" eaLnBrk="1" hangingPunct="1">
              <a:lnSpc>
                <a:spcPct val="75000"/>
              </a:lnSpc>
              <a:buClr>
                <a:srgbClr val="CC3300"/>
              </a:buClr>
              <a:buSzTx/>
              <a:buFontTx/>
              <a:buNone/>
            </a:pPr>
            <a:endParaRPr lang="en-US" altLang="zh-CN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lvl="1" algn="just" eaLnBrk="1" hangingPunct="1">
              <a:lnSpc>
                <a:spcPct val="75000"/>
              </a:lnSpc>
              <a:buClr>
                <a:srgbClr val="CC3300"/>
              </a:buClr>
              <a:buSzTx/>
              <a:buFontTx/>
              <a:buNone/>
            </a:pP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1.  </a:t>
            </a:r>
            <a:r>
              <a:rPr lang="en-US" altLang="zh-CN" b="1" dirty="0">
                <a:solidFill>
                  <a:schemeClr val="accent2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for</a:t>
            </a: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 j=2  </a:t>
            </a:r>
            <a:r>
              <a:rPr lang="en-US" altLang="zh-CN" b="1" dirty="0">
                <a:solidFill>
                  <a:srgbClr val="2D2DB9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to</a:t>
            </a: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 n  </a:t>
            </a:r>
            <a:r>
              <a:rPr lang="en-US" altLang="zh-CN" b="1" dirty="0">
                <a:solidFill>
                  <a:srgbClr val="2D2DB9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do</a:t>
            </a:r>
          </a:p>
          <a:p>
            <a:pPr lvl="1" algn="just" eaLnBrk="1" hangingPunct="1">
              <a:lnSpc>
                <a:spcPct val="75000"/>
              </a:lnSpc>
              <a:buClr>
                <a:srgbClr val="CC3300"/>
              </a:buClr>
              <a:buSzTx/>
              <a:buFontTx/>
              <a:buNone/>
            </a:pP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2.    </a:t>
            </a:r>
            <a:r>
              <a:rPr lang="en-US" altLang="zh-CN" b="1" dirty="0">
                <a:solidFill>
                  <a:srgbClr val="00664D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 </a:t>
            </a:r>
            <a:r>
              <a:rPr lang="en-US" altLang="zh-CN" b="1" dirty="0" err="1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key</a:t>
            </a:r>
            <a:r>
              <a:rPr lang="en-US" altLang="zh-CN" dirty="0" err="1">
                <a:latin typeface="Cambria Math" panose="02040503050406030204" pitchFamily="18" charset="0"/>
                <a:ea typeface="Cambria Math" panose="02040503050406030204" pitchFamily="18" charset="0"/>
                <a:sym typeface="Symbol" panose="05050102010706020507" pitchFamily="18" charset="2"/>
              </a:rPr>
              <a:t></a:t>
            </a:r>
            <a:r>
              <a:rPr lang="en-US" altLang="zh-CN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altLang="zh-CN" dirty="0" err="1">
                <a:latin typeface="Cambria Math" panose="02040503050406030204" pitchFamily="18" charset="0"/>
                <a:ea typeface="Cambria Math" panose="02040503050406030204" pitchFamily="18" charset="0"/>
                <a:sym typeface="Symbol" panose="05050102010706020507" pitchFamily="18" charset="2"/>
              </a:rPr>
              <a:t></a:t>
            </a:r>
            <a:r>
              <a:rPr lang="en-US" altLang="zh-CN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j</a:t>
            </a: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  <a:sym typeface="Symbol" panose="05050102010706020507" pitchFamily="18" charset="2"/>
              </a:rPr>
              <a:t></a:t>
            </a: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;</a:t>
            </a:r>
          </a:p>
          <a:p>
            <a:pPr marL="914400" lvl="1" indent="-457200" algn="just" eaLnBrk="1" hangingPunct="1">
              <a:lnSpc>
                <a:spcPct val="75000"/>
              </a:lnSpc>
              <a:buClr>
                <a:srgbClr val="CC3300"/>
              </a:buClr>
              <a:buSzTx/>
              <a:buFontTx/>
              <a:buAutoNum type="arabicPeriod" startAt="3"/>
            </a:pPr>
            <a:r>
              <a:rPr lang="zh-CN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  </a:t>
            </a: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  <a:sym typeface="Symbol" panose="05050102010706020507" pitchFamily="18" charset="2"/>
              </a:rPr>
              <a:t></a:t>
            </a: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j-1;      </a:t>
            </a:r>
          </a:p>
          <a:p>
            <a:pPr lvl="1" algn="just" eaLnBrk="1" hangingPunct="1">
              <a:lnSpc>
                <a:spcPct val="75000"/>
              </a:lnSpc>
              <a:buClr>
                <a:srgbClr val="CC3300"/>
              </a:buClr>
              <a:buSzTx/>
              <a:buFontTx/>
              <a:buNone/>
            </a:pP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4.       </a:t>
            </a:r>
            <a:r>
              <a:rPr lang="en-US" altLang="zh-CN" b="1" dirty="0">
                <a:solidFill>
                  <a:schemeClr val="accent2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while</a:t>
            </a: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zh-CN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&gt;0 </a:t>
            </a:r>
            <a:r>
              <a:rPr lang="en-US" altLang="zh-CN" b="1" dirty="0">
                <a:solidFill>
                  <a:schemeClr val="accent2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and</a:t>
            </a: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zh-CN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r>
              <a:rPr lang="en-US" altLang="zh-CN" dirty="0" err="1">
                <a:latin typeface="Cambria Math" panose="02040503050406030204" pitchFamily="18" charset="0"/>
                <a:ea typeface="Cambria Math" panose="02040503050406030204" pitchFamily="18" charset="0"/>
                <a:sym typeface="Symbol" panose="05050102010706020507" pitchFamily="18" charset="2"/>
              </a:rPr>
              <a:t></a:t>
            </a:r>
            <a:r>
              <a:rPr lang="en-US" altLang="zh-CN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  <a:sym typeface="Symbol" panose="05050102010706020507" pitchFamily="18" charset="2"/>
              </a:rPr>
              <a:t></a:t>
            </a: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&gt;</a:t>
            </a:r>
            <a:r>
              <a:rPr lang="en-US" altLang="zh-CN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key</a:t>
            </a: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  </a:t>
            </a:r>
            <a:r>
              <a:rPr lang="en-US" altLang="zh-CN" b="1" dirty="0">
                <a:solidFill>
                  <a:srgbClr val="2D2DB9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do</a:t>
            </a:r>
          </a:p>
          <a:p>
            <a:pPr lvl="1" algn="just" eaLnBrk="1" hangingPunct="1">
              <a:lnSpc>
                <a:spcPct val="75000"/>
              </a:lnSpc>
              <a:buClr>
                <a:srgbClr val="CC3300"/>
              </a:buClr>
              <a:buSzTx/>
              <a:buFontTx/>
              <a:buNone/>
            </a:pP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5.             A</a:t>
            </a: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  <a:sym typeface="Symbol" panose="05050102010706020507" pitchFamily="18" charset="2"/>
              </a:rPr>
              <a:t></a:t>
            </a: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i+1</a:t>
            </a: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  <a:sym typeface="Symbol" panose="05050102010706020507" pitchFamily="18" charset="2"/>
              </a:rPr>
              <a:t></a:t>
            </a:r>
            <a:r>
              <a:rPr lang="en-US" altLang="zh-CN" dirty="0" err="1">
                <a:latin typeface="Cambria Math" panose="02040503050406030204" pitchFamily="18" charset="0"/>
                <a:ea typeface="Cambria Math" panose="02040503050406030204" pitchFamily="18" charset="0"/>
                <a:sym typeface="Symbol" panose="05050102010706020507" pitchFamily="18" charset="2"/>
              </a:rPr>
              <a:t>A</a:t>
            </a:r>
            <a:r>
              <a:rPr lang="en-US" altLang="zh-CN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  <a:sym typeface="Symbol" panose="05050102010706020507" pitchFamily="18" charset="2"/>
              </a:rPr>
              <a:t></a:t>
            </a: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; </a:t>
            </a:r>
          </a:p>
          <a:p>
            <a:pPr lvl="1" algn="just" eaLnBrk="1" hangingPunct="1">
              <a:lnSpc>
                <a:spcPct val="75000"/>
              </a:lnSpc>
              <a:buClr>
                <a:srgbClr val="CC3300"/>
              </a:buClr>
              <a:buSzTx/>
              <a:buFontTx/>
              <a:buNone/>
            </a:pP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6.             i</a:t>
            </a: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  <a:sym typeface="Symbol" panose="05050102010706020507" pitchFamily="18" charset="2"/>
              </a:rPr>
              <a:t></a:t>
            </a: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i-1;</a:t>
            </a:r>
          </a:p>
          <a:p>
            <a:pPr lvl="1" algn="just" eaLnBrk="1" hangingPunct="1">
              <a:lnSpc>
                <a:spcPct val="75000"/>
              </a:lnSpc>
              <a:buClr>
                <a:srgbClr val="CC3300"/>
              </a:buClr>
              <a:buSzTx/>
              <a:buFontTx/>
              <a:buNone/>
            </a:pP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7.       A</a:t>
            </a: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  <a:sym typeface="Symbol" panose="05050102010706020507" pitchFamily="18" charset="2"/>
              </a:rPr>
              <a:t></a:t>
            </a: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i+1</a:t>
            </a: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  <a:sym typeface="Symbol" panose="05050102010706020507" pitchFamily="18" charset="2"/>
              </a:rPr>
              <a:t></a:t>
            </a:r>
            <a:r>
              <a:rPr lang="en-US" altLang="zh-CN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key</a:t>
            </a: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;</a:t>
            </a:r>
          </a:p>
          <a:p>
            <a:pPr eaLnBrk="1" hangingPunct="1">
              <a:buFont typeface="ZapfDingbats" pitchFamily="82" charset="2"/>
              <a:buNone/>
            </a:pPr>
            <a:endParaRPr lang="zh-CN" altLang="en-US" dirty="0">
              <a:ea typeface="Cambria Math" panose="02040503050406030204" pitchFamily="18" charset="0"/>
            </a:endParaRPr>
          </a:p>
        </p:txBody>
      </p:sp>
      <p:sp>
        <p:nvSpPr>
          <p:cNvPr id="2" name="矩形 1"/>
          <p:cNvSpPr/>
          <p:nvPr/>
        </p:nvSpPr>
        <p:spPr bwMode="auto">
          <a:xfrm>
            <a:off x="1306016" y="5733256"/>
            <a:ext cx="5400600" cy="37112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1306016" y="5733256"/>
            <a:ext cx="423664" cy="371128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7" name="矩形 6"/>
          <p:cNvSpPr/>
          <p:nvPr/>
        </p:nvSpPr>
        <p:spPr bwMode="auto">
          <a:xfrm>
            <a:off x="1729680" y="5733256"/>
            <a:ext cx="423664" cy="371128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2153344" y="5733256"/>
            <a:ext cx="423664" cy="371128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2523728" y="5733256"/>
            <a:ext cx="423664" cy="371128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2947392" y="5733256"/>
            <a:ext cx="423664" cy="371128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3371056" y="5733256"/>
            <a:ext cx="423664" cy="371128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3794720" y="5733256"/>
            <a:ext cx="423664" cy="371128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i</a:t>
            </a:r>
            <a:endParaRPr kumimoji="0" lang="zh-CN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4218384" y="5733256"/>
            <a:ext cx="423664" cy="371128"/>
          </a:xfrm>
          <a:prstGeom prst="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j</a:t>
            </a:r>
            <a:endParaRPr kumimoji="0" lang="zh-CN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4642048" y="5733256"/>
            <a:ext cx="423664" cy="37112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5012432" y="5733256"/>
            <a:ext cx="423664" cy="37112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5436096" y="5733256"/>
            <a:ext cx="423664" cy="37112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5859760" y="5733256"/>
            <a:ext cx="423664" cy="37112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18" name="矩形 17"/>
          <p:cNvSpPr/>
          <p:nvPr/>
        </p:nvSpPr>
        <p:spPr bwMode="auto">
          <a:xfrm>
            <a:off x="6269378" y="5733256"/>
            <a:ext cx="437238" cy="37112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169471" y="5334599"/>
            <a:ext cx="521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00664D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key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 bwMode="auto">
          <a:xfrm>
            <a:off x="5647928" y="2276872"/>
            <a:ext cx="3388568" cy="201622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1.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共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1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个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for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 和 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1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个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while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循环</a:t>
            </a: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000" dirty="0">
                <a:latin typeface="Times New Roman" pitchFamily="18" charset="0"/>
                <a:ea typeface="宋体" charset="-122"/>
              </a:rPr>
              <a:t>2.</a:t>
            </a:r>
            <a:r>
              <a:rPr lang="zh-CN" altLang="en-US" sz="2000" dirty="0">
                <a:latin typeface="Times New Roman" pitchFamily="18" charset="0"/>
                <a:ea typeface="宋体" charset="-122"/>
              </a:rPr>
              <a:t>循环内，</a:t>
            </a:r>
            <a:r>
              <a:rPr lang="en-US" altLang="zh-CN" sz="2000" dirty="0">
                <a:latin typeface="Times New Roman" pitchFamily="18" charset="0"/>
                <a:ea typeface="宋体" charset="-122"/>
              </a:rPr>
              <a:t>key</a:t>
            </a:r>
            <a:r>
              <a:rPr lang="zh-CN" altLang="en-US" sz="2000" dirty="0">
                <a:latin typeface="Times New Roman" pitchFamily="18" charset="0"/>
                <a:ea typeface="宋体" charset="-122"/>
              </a:rPr>
              <a:t>不变，最终找到</a:t>
            </a:r>
            <a:r>
              <a:rPr lang="en-US" altLang="zh-CN" sz="2000" dirty="0">
                <a:latin typeface="Times New Roman" pitchFamily="18" charset="0"/>
                <a:ea typeface="宋体" charset="-122"/>
              </a:rPr>
              <a:t>key</a:t>
            </a:r>
            <a:r>
              <a:rPr lang="zh-CN" altLang="en-US" sz="2000" dirty="0">
                <a:latin typeface="Times New Roman" pitchFamily="18" charset="0"/>
                <a:ea typeface="宋体" charset="-122"/>
              </a:rPr>
              <a:t>的位置</a:t>
            </a:r>
            <a:endParaRPr lang="en-US" altLang="zh-CN" sz="2000" dirty="0">
              <a:latin typeface="Times New Roman" pitchFamily="18" charset="0"/>
              <a:ea typeface="宋体" charset="-122"/>
            </a:endParaRPr>
          </a:p>
          <a:p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3.While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循环每比较一次，为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key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串</a:t>
            </a:r>
            <a:r>
              <a:rPr lang="zh-CN" altLang="en-US" sz="2000" dirty="0">
                <a:latin typeface="Times New Roman" pitchFamily="18" charset="0"/>
                <a:ea typeface="宋体" charset="-122"/>
              </a:rPr>
              <a:t>出待插入的位置</a:t>
            </a:r>
            <a:endParaRPr lang="en-US" altLang="zh-CN" sz="2000" dirty="0">
              <a:latin typeface="Times New Roman" pitchFamily="18" charset="0"/>
              <a:ea typeface="宋体" charset="-122"/>
            </a:endParaRPr>
          </a:p>
          <a:p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4.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判断结束，插入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key</a:t>
            </a:r>
            <a:endParaRPr kumimoji="0" lang="zh-CN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1"/>
          <p:cNvSpPr>
            <a:spLocks noGrp="1"/>
          </p:cNvSpPr>
          <p:nvPr>
            <p:ph type="title"/>
          </p:nvPr>
        </p:nvSpPr>
        <p:spPr>
          <a:xfrm>
            <a:off x="714375" y="2643188"/>
            <a:ext cx="7772400" cy="914400"/>
          </a:xfrm>
        </p:spPr>
        <p:txBody>
          <a:bodyPr/>
          <a:lstStyle/>
          <a:p>
            <a:pPr algn="ctr" eaLnBrk="1" hangingPunct="1"/>
            <a:r>
              <a:rPr lang="zh-CN" altLang="en-US" dirty="0"/>
              <a:t>算法分析基础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11112B5D-3D93-3045-9983-ADB4EDDB6280}"/>
              </a:ext>
            </a:extLst>
          </p:cNvPr>
          <p:cNvSpPr/>
          <p:nvPr/>
        </p:nvSpPr>
        <p:spPr>
          <a:xfrm>
            <a:off x="3947182" y="5589240"/>
            <a:ext cx="36631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什么更重要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A108485-AABD-7642-910E-54743C3A7FB7}"/>
              </a:ext>
            </a:extLst>
          </p:cNvPr>
          <p:cNvSpPr/>
          <p:nvPr/>
        </p:nvSpPr>
        <p:spPr>
          <a:xfrm>
            <a:off x="2123728" y="4725144"/>
            <a:ext cx="208823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9600" b="1" i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？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算法的正确性分析</a:t>
            </a:r>
          </a:p>
        </p:txBody>
      </p:sp>
      <p:sp>
        <p:nvSpPr>
          <p:cNvPr id="19459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4110038" cy="4876800"/>
          </a:xfrm>
        </p:spPr>
        <p:txBody>
          <a:bodyPr/>
          <a:lstStyle/>
          <a:p>
            <a:pPr eaLnBrk="1" hangingPunct="1"/>
            <a:r>
              <a:rPr lang="zh-CN" altLang="en-US" dirty="0">
                <a:ea typeface="黑体" panose="02010609060101010101" pitchFamily="49" charset="-122"/>
              </a:rPr>
              <a:t>一个算法是</a:t>
            </a:r>
            <a:r>
              <a:rPr lang="zh-CN" altLang="en-US" dirty="0">
                <a:solidFill>
                  <a:schemeClr val="accent2"/>
                </a:solidFill>
                <a:ea typeface="黑体" panose="02010609060101010101" pitchFamily="49" charset="-122"/>
              </a:rPr>
              <a:t>正确的</a:t>
            </a:r>
            <a:r>
              <a:rPr lang="zh-CN" altLang="en-US" dirty="0">
                <a:ea typeface="黑体" panose="02010609060101010101" pitchFamily="49" charset="-122"/>
              </a:rPr>
              <a:t>，它对于每一个输入都最终停止</a:t>
            </a:r>
            <a:r>
              <a:rPr lang="en-US" altLang="zh-CN" dirty="0">
                <a:ea typeface="黑体" panose="02010609060101010101" pitchFamily="49" charset="-122"/>
              </a:rPr>
              <a:t>,</a:t>
            </a:r>
            <a:r>
              <a:rPr lang="zh-CN" altLang="en-US" dirty="0">
                <a:ea typeface="黑体" panose="02010609060101010101" pitchFamily="49" charset="-122"/>
              </a:rPr>
              <a:t>而且产生正确的输出</a:t>
            </a:r>
            <a:endParaRPr lang="en-US" altLang="zh-CN" dirty="0">
              <a:ea typeface="黑体" panose="02010609060101010101" pitchFamily="49" charset="-122"/>
            </a:endParaRPr>
          </a:p>
          <a:p>
            <a:pPr eaLnBrk="1" hangingPunct="1"/>
            <a:r>
              <a:rPr lang="zh-CN" altLang="en-US" dirty="0">
                <a:ea typeface="黑体" panose="02010609060101010101" pitchFamily="49" charset="-122"/>
              </a:rPr>
              <a:t>例：证明插入排序算法是正确的</a:t>
            </a:r>
            <a:endParaRPr lang="en-US" altLang="zh-CN" dirty="0">
              <a:ea typeface="黑体" panose="02010609060101010101" pitchFamily="49" charset="-122"/>
            </a:endParaRPr>
          </a:p>
          <a:p>
            <a:pPr eaLnBrk="1" hangingPunct="1"/>
            <a:endParaRPr lang="zh-CN" altLang="en-US" dirty="0">
              <a:ea typeface="黑体" panose="02010609060101010101" pitchFamily="49" charset="-122"/>
            </a:endParaRPr>
          </a:p>
        </p:txBody>
      </p:sp>
      <p:sp>
        <p:nvSpPr>
          <p:cNvPr id="4" name="内容占位符 2"/>
          <p:cNvSpPr txBox="1">
            <a:spLocks/>
          </p:cNvSpPr>
          <p:nvPr/>
        </p:nvSpPr>
        <p:spPr bwMode="auto">
          <a:xfrm>
            <a:off x="4786313" y="1214438"/>
            <a:ext cx="4357687" cy="4357687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>
              <a:defRPr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just" eaLnBrk="1" hangingPunct="1">
              <a:spcBef>
                <a:spcPct val="20000"/>
              </a:spcBef>
              <a:buClr>
                <a:srgbClr val="CC3300"/>
              </a:buClr>
              <a:defRPr/>
            </a:pPr>
            <a:r>
              <a:rPr lang="en-US" altLang="zh-CN" sz="200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Insertion-sort(A)</a:t>
            </a:r>
          </a:p>
          <a:p>
            <a:pPr algn="just" eaLnBrk="1" hangingPunct="1">
              <a:spcBef>
                <a:spcPct val="20000"/>
              </a:spcBef>
              <a:buClr>
                <a:srgbClr val="CC3300"/>
              </a:buClr>
              <a:defRPr/>
            </a:pPr>
            <a:r>
              <a:rPr lang="en-US" altLang="zh-CN" sz="2000" b="1">
                <a:solidFill>
                  <a:schemeClr val="accent2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Input:  </a:t>
            </a:r>
            <a:r>
              <a:rPr lang="en-US" altLang="zh-CN" sz="200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200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</a:t>
            </a:r>
            <a:r>
              <a:rPr lang="en-US" altLang="zh-CN" sz="200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1,.....,n</a:t>
            </a:r>
            <a:r>
              <a:rPr lang="en-US" altLang="zh-CN" sz="200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</a:t>
            </a:r>
            <a:r>
              <a:rPr lang="en-US" altLang="zh-CN" sz="200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=n</a:t>
            </a:r>
            <a:r>
              <a:rPr lang="zh-CN" altLang="en-US" sz="200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个数</a:t>
            </a:r>
            <a:endParaRPr lang="en-US" altLang="zh-CN" sz="2000"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>
                <a:srgbClr val="CC3300"/>
              </a:buClr>
              <a:defRPr/>
            </a:pPr>
            <a:r>
              <a:rPr lang="en-US" altLang="zh-CN" sz="2000" b="1">
                <a:solidFill>
                  <a:schemeClr val="accent2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output: </a:t>
            </a:r>
            <a:r>
              <a:rPr lang="en-US" altLang="zh-CN" sz="200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200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</a:t>
            </a:r>
            <a:r>
              <a:rPr lang="en-US" altLang="zh-CN" sz="200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1,.....,n</a:t>
            </a:r>
            <a:r>
              <a:rPr lang="en-US" altLang="zh-CN" sz="200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</a:t>
            </a:r>
            <a:r>
              <a:rPr lang="en-US" altLang="zh-CN" sz="200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=n</a:t>
            </a:r>
            <a:r>
              <a:rPr lang="zh-CN" altLang="en-US" sz="2000">
                <a:latin typeface="Cambria Math" panose="02040503050406030204" pitchFamily="18" charset="0"/>
                <a:cs typeface="Times New Roman" panose="02020603050405020304" pitchFamily="18" charset="0"/>
              </a:rPr>
              <a:t>个</a:t>
            </a:r>
            <a:r>
              <a:rPr lang="en-US" altLang="zh-CN" sz="2000">
                <a:latin typeface="Cambria Math" panose="02040503050406030204" pitchFamily="18" charset="0"/>
              </a:rPr>
              <a:t>sorted</a:t>
            </a:r>
            <a:r>
              <a:rPr lang="zh-CN" altLang="en-US" sz="2000">
                <a:latin typeface="Cambria Math" panose="02040503050406030204" pitchFamily="18" charset="0"/>
                <a:cs typeface="Times New Roman" panose="02020603050405020304" pitchFamily="18" charset="0"/>
              </a:rPr>
              <a:t>数</a:t>
            </a:r>
            <a:endParaRPr lang="en-US" altLang="zh-CN" sz="2000">
              <a:latin typeface="Cambria Math" panose="02040503050406030204" pitchFamily="18" charset="0"/>
              <a:cs typeface="Times New Roman" panose="02020603050405020304" pitchFamily="18" charset="0"/>
            </a:endParaRPr>
          </a:p>
          <a:p>
            <a:pPr lvl="1" algn="just" eaLnBrk="1" hangingPunct="1">
              <a:lnSpc>
                <a:spcPct val="75000"/>
              </a:lnSpc>
              <a:spcBef>
                <a:spcPts val="600"/>
              </a:spcBef>
              <a:spcAft>
                <a:spcPts val="600"/>
              </a:spcAft>
              <a:buClr>
                <a:srgbClr val="CC3300"/>
              </a:buClr>
              <a:defRPr/>
            </a:pPr>
            <a:r>
              <a:rPr lang="en-US" altLang="zh-CN">
                <a:latin typeface="Cambria Math" panose="02040503050406030204" pitchFamily="18" charset="0"/>
              </a:rPr>
              <a:t>1.  </a:t>
            </a:r>
            <a:r>
              <a:rPr lang="en-US" altLang="zh-CN" b="1">
                <a:solidFill>
                  <a:schemeClr val="accent2"/>
                </a:solidFill>
                <a:latin typeface="Cambria Math" panose="02040503050406030204" pitchFamily="18" charset="0"/>
              </a:rPr>
              <a:t>for</a:t>
            </a:r>
            <a:r>
              <a:rPr lang="en-US" altLang="zh-CN">
                <a:latin typeface="Cambria Math" panose="02040503050406030204" pitchFamily="18" charset="0"/>
              </a:rPr>
              <a:t> j=2  </a:t>
            </a:r>
            <a:r>
              <a:rPr lang="en-US" altLang="zh-CN" b="1">
                <a:solidFill>
                  <a:srgbClr val="2D2DB9"/>
                </a:solidFill>
                <a:latin typeface="Cambria Math" panose="02040503050406030204" pitchFamily="18" charset="0"/>
              </a:rPr>
              <a:t>to</a:t>
            </a:r>
            <a:r>
              <a:rPr lang="en-US" altLang="zh-CN">
                <a:latin typeface="Cambria Math" panose="02040503050406030204" pitchFamily="18" charset="0"/>
              </a:rPr>
              <a:t> n  </a:t>
            </a:r>
            <a:r>
              <a:rPr lang="en-US" altLang="zh-CN" b="1">
                <a:solidFill>
                  <a:srgbClr val="2D2DB9"/>
                </a:solidFill>
                <a:latin typeface="Cambria Math" panose="02040503050406030204" pitchFamily="18" charset="0"/>
              </a:rPr>
              <a:t>do</a:t>
            </a:r>
          </a:p>
          <a:p>
            <a:pPr lvl="1" algn="just" eaLnBrk="1" hangingPunct="1">
              <a:lnSpc>
                <a:spcPct val="75000"/>
              </a:lnSpc>
              <a:spcBef>
                <a:spcPts val="600"/>
              </a:spcBef>
              <a:spcAft>
                <a:spcPts val="600"/>
              </a:spcAft>
              <a:buClr>
                <a:srgbClr val="CC3300"/>
              </a:buClr>
              <a:defRPr/>
            </a:pPr>
            <a:r>
              <a:rPr lang="en-US" altLang="zh-CN">
                <a:latin typeface="Cambria Math" panose="02040503050406030204" pitchFamily="18" charset="0"/>
              </a:rPr>
              <a:t>2.    </a:t>
            </a:r>
            <a:r>
              <a:rPr lang="en-US" altLang="zh-CN" b="1">
                <a:solidFill>
                  <a:srgbClr val="00664D"/>
                </a:solidFill>
                <a:latin typeface="Cambria Math" panose="02040503050406030204" pitchFamily="18" charset="0"/>
              </a:rPr>
              <a:t>  key</a:t>
            </a:r>
            <a:r>
              <a:rPr lang="en-US" altLang="zh-CN">
                <a:latin typeface="Cambria Math" panose="02040503050406030204" pitchFamily="18" charset="0"/>
                <a:sym typeface="Symbol" panose="05050102010706020507" pitchFamily="18" charset="2"/>
              </a:rPr>
              <a:t></a:t>
            </a:r>
            <a:r>
              <a:rPr lang="en-US" altLang="zh-CN">
                <a:latin typeface="Cambria Math" panose="02040503050406030204" pitchFamily="18" charset="0"/>
              </a:rPr>
              <a:t>A</a:t>
            </a:r>
            <a:r>
              <a:rPr lang="en-US" altLang="zh-CN">
                <a:latin typeface="Cambria Math" panose="02040503050406030204" pitchFamily="18" charset="0"/>
                <a:sym typeface="Symbol" panose="05050102010706020507" pitchFamily="18" charset="2"/>
              </a:rPr>
              <a:t></a:t>
            </a:r>
            <a:r>
              <a:rPr lang="en-US" altLang="zh-CN">
                <a:latin typeface="Cambria Math" panose="02040503050406030204" pitchFamily="18" charset="0"/>
              </a:rPr>
              <a:t>j</a:t>
            </a:r>
            <a:r>
              <a:rPr lang="en-US" altLang="zh-CN">
                <a:latin typeface="Cambria Math" panose="02040503050406030204" pitchFamily="18" charset="0"/>
                <a:sym typeface="Symbol" panose="05050102010706020507" pitchFamily="18" charset="2"/>
              </a:rPr>
              <a:t></a:t>
            </a:r>
            <a:r>
              <a:rPr lang="en-US" altLang="zh-CN">
                <a:latin typeface="Cambria Math" panose="02040503050406030204" pitchFamily="18" charset="0"/>
              </a:rPr>
              <a:t>;</a:t>
            </a:r>
          </a:p>
          <a:p>
            <a:pPr lvl="1" algn="just" eaLnBrk="1" hangingPunct="1">
              <a:lnSpc>
                <a:spcPct val="75000"/>
              </a:lnSpc>
              <a:spcBef>
                <a:spcPts val="600"/>
              </a:spcBef>
              <a:spcAft>
                <a:spcPts val="600"/>
              </a:spcAft>
              <a:buClr>
                <a:srgbClr val="CC3300"/>
              </a:buClr>
              <a:defRPr/>
            </a:pPr>
            <a:r>
              <a:rPr lang="en-US" altLang="zh-CN">
                <a:latin typeface="Cambria Math" panose="02040503050406030204" pitchFamily="18" charset="0"/>
              </a:rPr>
              <a:t>3.       i</a:t>
            </a:r>
            <a:r>
              <a:rPr lang="en-US" altLang="zh-CN">
                <a:latin typeface="Cambria Math" panose="02040503050406030204" pitchFamily="18" charset="0"/>
                <a:sym typeface="Symbol" panose="05050102010706020507" pitchFamily="18" charset="2"/>
              </a:rPr>
              <a:t></a:t>
            </a:r>
            <a:r>
              <a:rPr lang="en-US" altLang="zh-CN">
                <a:latin typeface="Cambria Math" panose="02040503050406030204" pitchFamily="18" charset="0"/>
              </a:rPr>
              <a:t>j-1;</a:t>
            </a:r>
          </a:p>
          <a:p>
            <a:pPr lvl="1" algn="just" eaLnBrk="1" hangingPunct="1">
              <a:lnSpc>
                <a:spcPct val="75000"/>
              </a:lnSpc>
              <a:spcBef>
                <a:spcPts val="600"/>
              </a:spcBef>
              <a:spcAft>
                <a:spcPts val="600"/>
              </a:spcAft>
              <a:buClr>
                <a:srgbClr val="CC3300"/>
              </a:buClr>
              <a:defRPr/>
            </a:pPr>
            <a:r>
              <a:rPr lang="en-US" altLang="zh-CN">
                <a:latin typeface="Cambria Math" panose="02040503050406030204" pitchFamily="18" charset="0"/>
              </a:rPr>
              <a:t>4.       </a:t>
            </a:r>
            <a:r>
              <a:rPr lang="en-US" altLang="zh-CN" b="1">
                <a:solidFill>
                  <a:schemeClr val="accent2"/>
                </a:solidFill>
                <a:latin typeface="Cambria Math" panose="02040503050406030204" pitchFamily="18" charset="0"/>
              </a:rPr>
              <a:t>while</a:t>
            </a:r>
            <a:r>
              <a:rPr lang="en-US" altLang="zh-CN">
                <a:latin typeface="Cambria Math" panose="02040503050406030204" pitchFamily="18" charset="0"/>
              </a:rPr>
              <a:t> i&gt;0 </a:t>
            </a:r>
            <a:r>
              <a:rPr lang="en-US" altLang="zh-CN" b="1">
                <a:solidFill>
                  <a:schemeClr val="accent2"/>
                </a:solidFill>
                <a:latin typeface="Cambria Math" panose="02040503050406030204" pitchFamily="18" charset="0"/>
              </a:rPr>
              <a:t>and</a:t>
            </a:r>
            <a:r>
              <a:rPr lang="en-US" altLang="zh-CN">
                <a:latin typeface="Cambria Math" panose="02040503050406030204" pitchFamily="18" charset="0"/>
              </a:rPr>
              <a:t> A</a:t>
            </a:r>
            <a:r>
              <a:rPr lang="en-US" altLang="zh-CN">
                <a:latin typeface="Cambria Math" panose="02040503050406030204" pitchFamily="18" charset="0"/>
                <a:sym typeface="Symbol" panose="05050102010706020507" pitchFamily="18" charset="2"/>
              </a:rPr>
              <a:t></a:t>
            </a:r>
            <a:r>
              <a:rPr lang="en-US" altLang="zh-CN">
                <a:latin typeface="Cambria Math" panose="02040503050406030204" pitchFamily="18" charset="0"/>
              </a:rPr>
              <a:t>i</a:t>
            </a:r>
            <a:r>
              <a:rPr lang="en-US" altLang="zh-CN">
                <a:latin typeface="Cambria Math" panose="02040503050406030204" pitchFamily="18" charset="0"/>
                <a:sym typeface="Symbol" panose="05050102010706020507" pitchFamily="18" charset="2"/>
              </a:rPr>
              <a:t></a:t>
            </a:r>
            <a:r>
              <a:rPr lang="en-US" altLang="zh-CN">
                <a:latin typeface="Cambria Math" panose="02040503050406030204" pitchFamily="18" charset="0"/>
              </a:rPr>
              <a:t>&gt;</a:t>
            </a:r>
            <a:r>
              <a:rPr lang="en-US" altLang="zh-CN" b="1">
                <a:solidFill>
                  <a:srgbClr val="00664D"/>
                </a:solidFill>
                <a:latin typeface="Cambria Math" panose="02040503050406030204" pitchFamily="18" charset="0"/>
              </a:rPr>
              <a:t>key</a:t>
            </a:r>
            <a:r>
              <a:rPr lang="en-US" altLang="zh-CN">
                <a:latin typeface="Cambria Math" panose="02040503050406030204" pitchFamily="18" charset="0"/>
              </a:rPr>
              <a:t>  </a:t>
            </a:r>
            <a:r>
              <a:rPr lang="en-US" altLang="zh-CN" b="1">
                <a:solidFill>
                  <a:srgbClr val="2D2DB9"/>
                </a:solidFill>
                <a:latin typeface="Cambria Math" panose="02040503050406030204" pitchFamily="18" charset="0"/>
              </a:rPr>
              <a:t>do</a:t>
            </a:r>
          </a:p>
          <a:p>
            <a:pPr lvl="1" algn="just" eaLnBrk="1" hangingPunct="1">
              <a:lnSpc>
                <a:spcPct val="75000"/>
              </a:lnSpc>
              <a:spcBef>
                <a:spcPts val="600"/>
              </a:spcBef>
              <a:spcAft>
                <a:spcPts val="600"/>
              </a:spcAft>
              <a:buClr>
                <a:srgbClr val="CC3300"/>
              </a:buClr>
              <a:defRPr/>
            </a:pPr>
            <a:r>
              <a:rPr lang="en-US" altLang="zh-CN">
                <a:latin typeface="Cambria Math" panose="02040503050406030204" pitchFamily="18" charset="0"/>
              </a:rPr>
              <a:t>5.             A</a:t>
            </a:r>
            <a:r>
              <a:rPr lang="en-US" altLang="zh-CN">
                <a:latin typeface="Cambria Math" panose="02040503050406030204" pitchFamily="18" charset="0"/>
                <a:sym typeface="Symbol" panose="05050102010706020507" pitchFamily="18" charset="2"/>
              </a:rPr>
              <a:t></a:t>
            </a:r>
            <a:r>
              <a:rPr lang="en-US" altLang="zh-CN">
                <a:latin typeface="Cambria Math" panose="02040503050406030204" pitchFamily="18" charset="0"/>
              </a:rPr>
              <a:t>i+1</a:t>
            </a:r>
            <a:r>
              <a:rPr lang="en-US" altLang="zh-CN">
                <a:latin typeface="Cambria Math" panose="02040503050406030204" pitchFamily="18" charset="0"/>
                <a:sym typeface="Symbol" panose="05050102010706020507" pitchFamily="18" charset="2"/>
              </a:rPr>
              <a:t>A</a:t>
            </a:r>
            <a:r>
              <a:rPr lang="en-US" altLang="zh-CN">
                <a:latin typeface="Cambria Math" panose="02040503050406030204" pitchFamily="18" charset="0"/>
              </a:rPr>
              <a:t>i</a:t>
            </a:r>
            <a:r>
              <a:rPr lang="en-US" altLang="zh-CN">
                <a:latin typeface="Cambria Math" panose="02040503050406030204" pitchFamily="18" charset="0"/>
                <a:sym typeface="Symbol" panose="05050102010706020507" pitchFamily="18" charset="2"/>
              </a:rPr>
              <a:t></a:t>
            </a:r>
            <a:r>
              <a:rPr lang="en-US" altLang="zh-CN">
                <a:latin typeface="Cambria Math" panose="02040503050406030204" pitchFamily="18" charset="0"/>
              </a:rPr>
              <a:t>; </a:t>
            </a:r>
          </a:p>
          <a:p>
            <a:pPr lvl="1" algn="just" eaLnBrk="1" hangingPunct="1">
              <a:lnSpc>
                <a:spcPct val="75000"/>
              </a:lnSpc>
              <a:spcBef>
                <a:spcPts val="600"/>
              </a:spcBef>
              <a:spcAft>
                <a:spcPts val="600"/>
              </a:spcAft>
              <a:buClr>
                <a:srgbClr val="CC3300"/>
              </a:buClr>
              <a:defRPr/>
            </a:pPr>
            <a:r>
              <a:rPr lang="en-US" altLang="zh-CN">
                <a:latin typeface="Cambria Math" panose="02040503050406030204" pitchFamily="18" charset="0"/>
              </a:rPr>
              <a:t>6.             i</a:t>
            </a:r>
            <a:r>
              <a:rPr lang="en-US" altLang="zh-CN">
                <a:latin typeface="Cambria Math" panose="02040503050406030204" pitchFamily="18" charset="0"/>
                <a:sym typeface="Symbol" panose="05050102010706020507" pitchFamily="18" charset="2"/>
              </a:rPr>
              <a:t></a:t>
            </a:r>
            <a:r>
              <a:rPr lang="en-US" altLang="zh-CN">
                <a:latin typeface="Cambria Math" panose="02040503050406030204" pitchFamily="18" charset="0"/>
              </a:rPr>
              <a:t>i-1;</a:t>
            </a:r>
          </a:p>
          <a:p>
            <a:pPr lvl="1" algn="just" eaLnBrk="1" hangingPunct="1">
              <a:lnSpc>
                <a:spcPct val="75000"/>
              </a:lnSpc>
              <a:spcBef>
                <a:spcPts val="600"/>
              </a:spcBef>
              <a:spcAft>
                <a:spcPts val="600"/>
              </a:spcAft>
              <a:buClr>
                <a:srgbClr val="CC3300"/>
              </a:buClr>
              <a:defRPr/>
            </a:pPr>
            <a:r>
              <a:rPr lang="en-US" altLang="zh-CN">
                <a:latin typeface="Cambria Math" panose="02040503050406030204" pitchFamily="18" charset="0"/>
              </a:rPr>
              <a:t>7.       A</a:t>
            </a:r>
            <a:r>
              <a:rPr lang="en-US" altLang="zh-CN">
                <a:latin typeface="Cambria Math" panose="02040503050406030204" pitchFamily="18" charset="0"/>
                <a:sym typeface="Symbol" panose="05050102010706020507" pitchFamily="18" charset="2"/>
              </a:rPr>
              <a:t></a:t>
            </a:r>
            <a:r>
              <a:rPr lang="en-US" altLang="zh-CN">
                <a:latin typeface="Cambria Math" panose="02040503050406030204" pitchFamily="18" charset="0"/>
              </a:rPr>
              <a:t>i+1</a:t>
            </a:r>
            <a:r>
              <a:rPr lang="en-US" altLang="zh-CN">
                <a:latin typeface="Cambria Math" panose="02040503050406030204" pitchFamily="18" charset="0"/>
                <a:sym typeface="Symbol" panose="05050102010706020507" pitchFamily="18" charset="2"/>
              </a:rPr>
              <a:t></a:t>
            </a:r>
            <a:r>
              <a:rPr lang="en-US" altLang="zh-CN" b="1">
                <a:solidFill>
                  <a:srgbClr val="00664D"/>
                </a:solidFill>
                <a:latin typeface="Cambria Math" panose="02040503050406030204" pitchFamily="18" charset="0"/>
              </a:rPr>
              <a:t>key</a:t>
            </a:r>
            <a:r>
              <a:rPr lang="en-US" altLang="zh-CN">
                <a:latin typeface="Cambria Math" panose="02040503050406030204" pitchFamily="18" charset="0"/>
              </a:rPr>
              <a:t>;</a:t>
            </a: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None/>
              <a:defRPr/>
            </a:pPr>
            <a:endParaRPr lang="zh-CN" altLang="en-US" sz="200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正确性证明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dirty="0">
                <a:ea typeface="黑体" panose="02010609060101010101" pitchFamily="49" charset="-122"/>
              </a:rPr>
              <a:t>只需证明</a:t>
            </a:r>
            <a:r>
              <a:rPr lang="zh-CN" altLang="en-US" b="1" dirty="0">
                <a:solidFill>
                  <a:schemeClr val="accent2"/>
                </a:solidFill>
                <a:ea typeface="黑体" panose="02010609060101010101" pitchFamily="49" charset="-122"/>
              </a:rPr>
              <a:t>循环不变性</a:t>
            </a:r>
            <a:r>
              <a:rPr lang="zh-CN" altLang="en-US" dirty="0">
                <a:ea typeface="黑体" panose="02010609060101010101" pitchFamily="49" charset="-122"/>
              </a:rPr>
              <a:t>：</a:t>
            </a:r>
            <a:endParaRPr lang="en-US" altLang="zh-CN" dirty="0">
              <a:ea typeface="黑体" panose="02010609060101010101" pitchFamily="49" charset="-122"/>
            </a:endParaRPr>
          </a:p>
          <a:p>
            <a:pPr lvl="1" eaLnBrk="1" hangingPunct="1"/>
            <a:r>
              <a:rPr lang="zh-CN" altLang="en-US" dirty="0"/>
              <a:t>在每次</a:t>
            </a:r>
            <a:r>
              <a:rPr lang="en-US" altLang="zh-CN" dirty="0"/>
              <a:t>for</a:t>
            </a:r>
            <a:r>
              <a:rPr lang="zh-CN" altLang="en-US" dirty="0"/>
              <a:t>循环开始前，子数组</a:t>
            </a:r>
            <a:r>
              <a:rPr lang="en-US" altLang="zh-CN" dirty="0"/>
              <a:t>A[1…j-1]</a:t>
            </a:r>
            <a:r>
              <a:rPr lang="zh-CN" altLang="en-US" dirty="0"/>
              <a:t>恰好是原始数组中</a:t>
            </a:r>
            <a:r>
              <a:rPr lang="en-US" altLang="zh-CN" dirty="0"/>
              <a:t>A[1…j-1]</a:t>
            </a:r>
            <a:r>
              <a:rPr lang="zh-CN" altLang="en-US" dirty="0"/>
              <a:t>各元素排好序的形式</a:t>
            </a:r>
            <a:endParaRPr lang="en-US" altLang="zh-CN" dirty="0"/>
          </a:p>
          <a:p>
            <a:pPr eaLnBrk="1" hangingPunct="1"/>
            <a:r>
              <a:rPr lang="zh-CN" altLang="en-US" dirty="0">
                <a:ea typeface="黑体" panose="02010609060101010101" pitchFamily="49" charset="-122"/>
              </a:rPr>
              <a:t>证明</a:t>
            </a:r>
            <a:endParaRPr lang="en-US" altLang="zh-CN" dirty="0">
              <a:ea typeface="黑体" panose="02010609060101010101" pitchFamily="49" charset="-122"/>
            </a:endParaRPr>
          </a:p>
          <a:p>
            <a:pPr lvl="1" eaLnBrk="1" hangingPunct="1"/>
            <a:r>
              <a:rPr lang="zh-CN" altLang="en-US" dirty="0"/>
              <a:t>初始化：</a:t>
            </a:r>
            <a:r>
              <a:rPr lang="en-US" altLang="zh-CN" dirty="0"/>
              <a:t>j=2</a:t>
            </a:r>
          </a:p>
          <a:p>
            <a:pPr lvl="1" eaLnBrk="1" hangingPunct="1"/>
            <a:r>
              <a:rPr lang="zh-CN" altLang="en-US" dirty="0"/>
              <a:t>归纳：</a:t>
            </a:r>
            <a:r>
              <a:rPr lang="en-US" altLang="zh-CN" dirty="0"/>
              <a:t>A[1…j-1]</a:t>
            </a:r>
            <a:r>
              <a:rPr lang="zh-CN" altLang="en-US" dirty="0"/>
              <a:t>排好序，</a:t>
            </a:r>
            <a:r>
              <a:rPr lang="en-US" altLang="zh-CN" dirty="0"/>
              <a:t>A[j]</a:t>
            </a:r>
            <a:r>
              <a:rPr lang="zh-CN" altLang="en-US" dirty="0"/>
              <a:t>正确插入</a:t>
            </a:r>
            <a:endParaRPr lang="en-US" altLang="zh-CN" dirty="0"/>
          </a:p>
          <a:p>
            <a:pPr lvl="1" eaLnBrk="1" hangingPunct="1"/>
            <a:r>
              <a:rPr lang="zh-CN" altLang="en-US" dirty="0"/>
              <a:t>终止：算法终止时</a:t>
            </a:r>
            <a:r>
              <a:rPr lang="en-US" altLang="zh-CN" dirty="0"/>
              <a:t>A[1…n]</a:t>
            </a:r>
            <a:r>
              <a:rPr lang="zh-CN" altLang="en-US" dirty="0"/>
              <a:t>排好序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算法复杂性分析</a:t>
            </a:r>
          </a:p>
        </p:txBody>
      </p:sp>
      <p:sp>
        <p:nvSpPr>
          <p:cNvPr id="21507" name="内容占位符 2"/>
          <p:cNvSpPr>
            <a:spLocks noGrp="1"/>
          </p:cNvSpPr>
          <p:nvPr>
            <p:ph idx="1"/>
          </p:nvPr>
        </p:nvSpPr>
        <p:spPr>
          <a:xfrm>
            <a:off x="533400" y="2924175"/>
            <a:ext cx="7772400" cy="3324225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>
                <a:ea typeface="黑体" panose="02010609060101010101" pitchFamily="49" charset="-122"/>
              </a:rPr>
              <a:t>分析算法运行的时间</a:t>
            </a:r>
            <a:endParaRPr lang="en-US" altLang="zh-CN" dirty="0">
              <a:ea typeface="黑体" panose="02010609060101010101" pitchFamily="49" charset="-122"/>
            </a:endParaRPr>
          </a:p>
          <a:p>
            <a:pPr lvl="1" eaLnBrk="1" hangingPunct="1">
              <a:defRPr/>
            </a:pPr>
            <a:r>
              <a:rPr lang="zh-CN" altLang="en-US" b="1" dirty="0">
                <a:solidFill>
                  <a:schemeClr val="accent2"/>
                </a:solidFill>
              </a:rPr>
              <a:t>时间复杂性</a:t>
            </a:r>
            <a:endParaRPr lang="en-US" altLang="zh-CN" b="1" dirty="0">
              <a:solidFill>
                <a:schemeClr val="accent2"/>
              </a:solidFill>
            </a:endParaRPr>
          </a:p>
          <a:p>
            <a:pPr eaLnBrk="1" hangingPunct="1">
              <a:defRPr/>
            </a:pPr>
            <a:r>
              <a:rPr lang="zh-CN" altLang="en-US" dirty="0">
                <a:ea typeface="黑体" panose="02010609060101010101" pitchFamily="49" charset="-122"/>
              </a:rPr>
              <a:t>分析算法运行的空间（存储器）</a:t>
            </a:r>
            <a:endParaRPr lang="en-US" altLang="zh-CN" dirty="0">
              <a:ea typeface="黑体" panose="02010609060101010101" pitchFamily="49" charset="-122"/>
            </a:endParaRPr>
          </a:p>
          <a:p>
            <a:pPr lvl="1" eaLnBrk="1" hangingPunct="1">
              <a:defRPr/>
            </a:pPr>
            <a:r>
              <a:rPr lang="zh-CN" altLang="en-US" dirty="0"/>
              <a:t>空间复杂性</a:t>
            </a:r>
            <a:endParaRPr lang="en-US" altLang="zh-CN" dirty="0"/>
          </a:p>
          <a:p>
            <a:pPr lvl="1" eaLnBrk="1" hangingPunct="1">
              <a:defRPr/>
            </a:pPr>
            <a:endParaRPr lang="en-US" altLang="zh-CN" dirty="0"/>
          </a:p>
          <a:p>
            <a:pPr marL="457200" lvl="1" indent="0" eaLnBrk="1" hangingPunct="1">
              <a:buFont typeface="ZapfDingbats" pitchFamily="82" charset="2"/>
              <a:buNone/>
              <a:defRPr/>
            </a:pPr>
            <a:endParaRPr lang="zh-CN" altLang="en-US" dirty="0"/>
          </a:p>
        </p:txBody>
      </p:sp>
      <p:sp>
        <p:nvSpPr>
          <p:cNvPr id="4" name="内容占位符 2"/>
          <p:cNvSpPr txBox="1">
            <a:spLocks/>
          </p:cNvSpPr>
          <p:nvPr/>
        </p:nvSpPr>
        <p:spPr bwMode="auto">
          <a:xfrm>
            <a:off x="447675" y="1628775"/>
            <a:ext cx="765333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buChar char="r"/>
              <a:defRPr sz="3000">
                <a:solidFill>
                  <a:schemeClr val="tx1"/>
                </a:solidFill>
                <a:latin typeface="Times New Roman" pitchFamily="18" charset="0"/>
                <a:ea typeface="黑体" pitchFamily="2" charset="-122"/>
                <a:cs typeface="Times New Roman" pitchFamily="18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ZapfDingbats" pitchFamily="82" charset="2"/>
              <a:buChar char="m"/>
              <a:defRPr sz="24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itchFamily="18" charset="0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itchFamily="18" charset="0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itchFamily="18" charset="0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itchFamily="18" charset="0"/>
                <a:ea typeface="+mn-ea"/>
              </a:defRPr>
            </a:lvl9pPr>
          </a:lstStyle>
          <a:p>
            <a:pPr marL="457200" lvl="1" indent="0" eaLnBrk="1" hangingPunct="1">
              <a:buFont typeface="ZapfDingbats" pitchFamily="82" charset="2"/>
              <a:buNone/>
              <a:defRPr/>
            </a:pPr>
            <a:r>
              <a:rPr lang="zh-CN" altLang="en-US" sz="2800" kern="0" dirty="0">
                <a:latin typeface="华文琥珀" panose="02010800040101010101" pitchFamily="2" charset="-122"/>
                <a:ea typeface="华文琥珀" panose="02010800040101010101" pitchFamily="2" charset="-122"/>
              </a:rPr>
              <a:t>算法的复杂性：运行算法所需的计算机资源，</a:t>
            </a:r>
            <a:endParaRPr lang="en-US" altLang="zh-CN" sz="2800" kern="0" dirty="0">
              <a:latin typeface="华文琥珀" panose="02010800040101010101" pitchFamily="2" charset="-122"/>
              <a:ea typeface="华文琥珀" panose="02010800040101010101" pitchFamily="2" charset="-122"/>
            </a:endParaRPr>
          </a:p>
          <a:p>
            <a:pPr marL="457200" lvl="1" indent="0" eaLnBrk="1" hangingPunct="1">
              <a:buFont typeface="ZapfDingbats" pitchFamily="82" charset="2"/>
              <a:buNone/>
              <a:defRPr/>
            </a:pPr>
            <a:r>
              <a:rPr lang="en-US" altLang="zh-CN" sz="2800" kern="0" dirty="0">
                <a:latin typeface="华文琥珀" panose="02010800040101010101" pitchFamily="2" charset="-122"/>
                <a:ea typeface="华文琥珀" panose="02010800040101010101" pitchFamily="2" charset="-122"/>
              </a:rPr>
              <a:t>                            </a:t>
            </a:r>
            <a:r>
              <a:rPr lang="zh-CN" altLang="en-US" sz="2800" kern="0" dirty="0">
                <a:latin typeface="华文琥珀" panose="02010800040101010101" pitchFamily="2" charset="-122"/>
                <a:ea typeface="华文琥珀" panose="02010800040101010101" pitchFamily="2" charset="-122"/>
              </a:rPr>
              <a:t>反映算法的效率。</a:t>
            </a:r>
            <a:endParaRPr lang="zh-CN" altLang="en-US" sz="2800" kern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算法的时间复杂性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dirty="0">
                <a:ea typeface="黑体" panose="02010609060101010101" pitchFamily="49" charset="-122"/>
              </a:rPr>
              <a:t>以插入排序算法为例</a:t>
            </a:r>
            <a:endParaRPr lang="en-US" altLang="zh-CN" dirty="0">
              <a:ea typeface="黑体" panose="02010609060101010101" pitchFamily="49" charset="-122"/>
            </a:endParaRPr>
          </a:p>
          <a:p>
            <a:pPr lvl="1" eaLnBrk="1" hangingPunct="1"/>
            <a:r>
              <a:rPr lang="zh-CN" altLang="en-US" dirty="0"/>
              <a:t>更长的数组</a:t>
            </a:r>
            <a:r>
              <a:rPr lang="en-US" altLang="zh-CN" dirty="0"/>
              <a:t>——</a:t>
            </a:r>
            <a:r>
              <a:rPr lang="zh-CN" altLang="en-US" dirty="0"/>
              <a:t>更多的时间</a:t>
            </a:r>
            <a:endParaRPr lang="en-US" altLang="zh-CN" dirty="0"/>
          </a:p>
          <a:p>
            <a:pPr eaLnBrk="1" hangingPunct="1"/>
            <a:r>
              <a:rPr lang="zh-CN" altLang="en-US" dirty="0">
                <a:ea typeface="黑体" panose="02010609060101010101" pitchFamily="49" charset="-122"/>
              </a:rPr>
              <a:t>把算法运行的时间定义为</a:t>
            </a:r>
            <a:r>
              <a:rPr lang="zh-CN" altLang="en-US" b="1" dirty="0">
                <a:solidFill>
                  <a:srgbClr val="FF0000"/>
                </a:solidFill>
                <a:ea typeface="黑体" panose="02010609060101010101" pitchFamily="49" charset="-122"/>
              </a:rPr>
              <a:t>输入大小</a:t>
            </a:r>
            <a:r>
              <a:rPr lang="zh-CN" altLang="en-US" dirty="0">
                <a:ea typeface="黑体" panose="02010609060101010101" pitchFamily="49" charset="-122"/>
              </a:rPr>
              <a:t>的函数</a:t>
            </a:r>
            <a:endParaRPr lang="en-US" altLang="zh-CN" dirty="0">
              <a:ea typeface="黑体" panose="02010609060101010101" pitchFamily="49" charset="-122"/>
            </a:endParaRPr>
          </a:p>
          <a:p>
            <a:pPr eaLnBrk="1" hangingPunct="1"/>
            <a:r>
              <a:rPr lang="zh-CN" altLang="en-US" dirty="0">
                <a:ea typeface="黑体" panose="02010609060101010101" pitchFamily="49" charset="-122"/>
              </a:rPr>
              <a:t>输入大小</a:t>
            </a:r>
            <a:endParaRPr lang="en-US" altLang="zh-CN" dirty="0">
              <a:ea typeface="黑体" panose="02010609060101010101" pitchFamily="49" charset="-122"/>
            </a:endParaRPr>
          </a:p>
          <a:p>
            <a:pPr lvl="1" eaLnBrk="1" hangingPunct="1"/>
            <a:r>
              <a:rPr lang="zh-CN" altLang="en-US" dirty="0"/>
              <a:t>排序问题的输入大小</a:t>
            </a:r>
            <a:r>
              <a:rPr lang="en-US" altLang="zh-CN" dirty="0"/>
              <a:t>=</a:t>
            </a:r>
            <a:r>
              <a:rPr lang="zh-CN" altLang="en-US" dirty="0"/>
              <a:t>数组的长度</a:t>
            </a:r>
          </a:p>
          <a:p>
            <a:pPr lvl="1" eaLnBrk="1" hangingPunct="1"/>
            <a:r>
              <a:rPr lang="zh-CN" altLang="en-US" dirty="0"/>
              <a:t>矩阵问题的输入大小</a:t>
            </a:r>
            <a:r>
              <a:rPr lang="en-US" altLang="zh-CN" dirty="0"/>
              <a:t>=</a:t>
            </a:r>
            <a:r>
              <a:rPr lang="zh-CN" altLang="en-US" dirty="0"/>
              <a:t>矩阵的行数</a:t>
            </a:r>
            <a:r>
              <a:rPr lang="en-US" altLang="zh-CN" dirty="0"/>
              <a:t>/</a:t>
            </a:r>
            <a:r>
              <a:rPr lang="zh-CN" altLang="en-US" dirty="0"/>
              <a:t>列数</a:t>
            </a:r>
          </a:p>
          <a:p>
            <a:pPr lvl="1" eaLnBrk="1" hangingPunct="1"/>
            <a:r>
              <a:rPr lang="zh-CN" altLang="en-US" dirty="0"/>
              <a:t>图论问题的输入大小</a:t>
            </a:r>
            <a:r>
              <a:rPr lang="en-US" altLang="zh-CN" dirty="0"/>
              <a:t>=</a:t>
            </a:r>
            <a:r>
              <a:rPr lang="zh-CN" altLang="en-US" dirty="0"/>
              <a:t>图的边数</a:t>
            </a:r>
            <a:r>
              <a:rPr lang="en-US" altLang="zh-CN" dirty="0"/>
              <a:t>/</a:t>
            </a:r>
            <a:r>
              <a:rPr lang="zh-CN" altLang="en-US" dirty="0"/>
              <a:t>结点数</a:t>
            </a:r>
          </a:p>
          <a:p>
            <a:pPr eaLnBrk="1" hangingPunct="1"/>
            <a:endParaRPr lang="zh-CN" altLang="en-US" dirty="0"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算法的时间复杂性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dirty="0">
                <a:ea typeface="黑体" panose="02010609060101010101" pitchFamily="49" charset="-122"/>
              </a:rPr>
              <a:t>以插入排序算法为例</a:t>
            </a:r>
            <a:endParaRPr lang="en-US" altLang="zh-CN" dirty="0">
              <a:ea typeface="黑体" panose="02010609060101010101" pitchFamily="49" charset="-122"/>
            </a:endParaRPr>
          </a:p>
          <a:p>
            <a:pPr lvl="1" eaLnBrk="1" hangingPunct="1"/>
            <a:r>
              <a:rPr lang="zh-CN" altLang="en-US" dirty="0"/>
              <a:t>相同长度的数组</a:t>
            </a:r>
            <a:r>
              <a:rPr lang="en-US" altLang="zh-CN" dirty="0"/>
              <a:t>——</a:t>
            </a:r>
            <a:r>
              <a:rPr lang="zh-CN" altLang="en-US" dirty="0"/>
              <a:t> 运行时间不一定相同</a:t>
            </a:r>
            <a:endParaRPr lang="en-US" altLang="zh-CN" dirty="0"/>
          </a:p>
          <a:p>
            <a:pPr eaLnBrk="1" hangingPunct="1"/>
            <a:r>
              <a:rPr lang="zh-CN" altLang="en-US" dirty="0">
                <a:ea typeface="黑体" panose="02010609060101010101" pitchFamily="49" charset="-122"/>
              </a:rPr>
              <a:t>分析三种情况下的时间复杂性</a:t>
            </a:r>
            <a:endParaRPr lang="en-US" altLang="zh-CN" dirty="0">
              <a:ea typeface="黑体" panose="02010609060101010101" pitchFamily="49" charset="-122"/>
            </a:endParaRPr>
          </a:p>
          <a:p>
            <a:pPr lvl="1" eaLnBrk="1" hangingPunct="1"/>
            <a:r>
              <a:rPr lang="zh-CN" altLang="en-US" dirty="0"/>
              <a:t>最好情况下时间复杂性</a:t>
            </a:r>
            <a:r>
              <a:rPr lang="en-US" altLang="zh-CN" i="1" dirty="0" err="1"/>
              <a:t>T</a:t>
            </a:r>
            <a:r>
              <a:rPr lang="en-US" altLang="zh-CN" baseline="-25000" dirty="0" err="1"/>
              <a:t>min</a:t>
            </a:r>
            <a:r>
              <a:rPr lang="en-US" altLang="zh-CN" dirty="0"/>
              <a:t>(</a:t>
            </a:r>
            <a:r>
              <a:rPr lang="en-US" altLang="zh-CN" i="1" dirty="0"/>
              <a:t>n</a:t>
            </a:r>
            <a:r>
              <a:rPr lang="en-US" altLang="zh-CN" dirty="0"/>
              <a:t>)</a:t>
            </a:r>
          </a:p>
          <a:p>
            <a:pPr lvl="2" eaLnBrk="1" hangingPunct="1"/>
            <a:r>
              <a:rPr lang="zh-CN" altLang="en-US" dirty="0"/>
              <a:t>在长度为</a:t>
            </a:r>
            <a:r>
              <a:rPr lang="en-US" altLang="zh-CN" i="1" dirty="0"/>
              <a:t>n</a:t>
            </a:r>
            <a:r>
              <a:rPr lang="zh-CN" altLang="en-US" dirty="0"/>
              <a:t>的输入上运行的最短时间</a:t>
            </a:r>
            <a:endParaRPr lang="en-US" altLang="zh-CN" dirty="0"/>
          </a:p>
          <a:p>
            <a:pPr lvl="1" eaLnBrk="1" hangingPunct="1"/>
            <a:r>
              <a:rPr lang="zh-CN" altLang="en-US" dirty="0"/>
              <a:t>最坏情况下时间复杂性</a:t>
            </a:r>
            <a:r>
              <a:rPr lang="en-US" altLang="zh-CN" i="1" dirty="0" err="1"/>
              <a:t>T</a:t>
            </a:r>
            <a:r>
              <a:rPr lang="en-US" altLang="zh-CN" baseline="-25000" dirty="0" err="1"/>
              <a:t>max</a:t>
            </a:r>
            <a:r>
              <a:rPr lang="en-US" altLang="zh-CN" dirty="0"/>
              <a:t>(</a:t>
            </a:r>
            <a:r>
              <a:rPr lang="en-US" altLang="zh-CN" i="1" dirty="0"/>
              <a:t>n</a:t>
            </a:r>
            <a:r>
              <a:rPr lang="en-US" altLang="zh-CN" dirty="0"/>
              <a:t>)</a:t>
            </a:r>
          </a:p>
          <a:p>
            <a:pPr lvl="2" eaLnBrk="1" hangingPunct="1"/>
            <a:r>
              <a:rPr lang="zh-CN" altLang="en-US" dirty="0"/>
              <a:t>在长度为</a:t>
            </a:r>
            <a:r>
              <a:rPr lang="en-US" altLang="zh-CN" i="1" dirty="0"/>
              <a:t>n</a:t>
            </a:r>
            <a:r>
              <a:rPr lang="zh-CN" altLang="en-US" dirty="0"/>
              <a:t>的输入上运行的最长时间</a:t>
            </a:r>
            <a:endParaRPr lang="en-US" altLang="zh-CN" dirty="0"/>
          </a:p>
          <a:p>
            <a:pPr lvl="1" eaLnBrk="1" hangingPunct="1"/>
            <a:r>
              <a:rPr lang="zh-CN" altLang="en-US" dirty="0"/>
              <a:t>平均时间复杂性</a:t>
            </a:r>
            <a:r>
              <a:rPr lang="en-US" altLang="zh-CN" i="1" dirty="0" err="1"/>
              <a:t>T</a:t>
            </a:r>
            <a:r>
              <a:rPr lang="en-US" altLang="zh-CN" i="1" baseline="-25000" dirty="0" err="1"/>
              <a:t>avg</a:t>
            </a:r>
            <a:r>
              <a:rPr lang="en-US" altLang="zh-CN" dirty="0"/>
              <a:t>(</a:t>
            </a:r>
            <a:r>
              <a:rPr lang="en-US" altLang="zh-CN" i="1" dirty="0"/>
              <a:t>n</a:t>
            </a:r>
            <a:r>
              <a:rPr lang="en-US" altLang="zh-CN" dirty="0"/>
              <a:t>)</a:t>
            </a:r>
          </a:p>
          <a:p>
            <a:pPr lvl="2" eaLnBrk="1" hangingPunct="1"/>
            <a:r>
              <a:rPr lang="zh-CN" altLang="en-US" dirty="0"/>
              <a:t>在长度为</a:t>
            </a:r>
            <a:r>
              <a:rPr lang="en-US" altLang="zh-CN" i="1" dirty="0"/>
              <a:t>n</a:t>
            </a:r>
            <a:r>
              <a:rPr lang="zh-CN" altLang="en-US" dirty="0"/>
              <a:t>的输入上运行的平均时间</a:t>
            </a:r>
            <a:endParaRPr lang="en-US" altLang="zh-CN" dirty="0"/>
          </a:p>
          <a:p>
            <a:pPr lvl="2" eaLnBrk="1" hangingPunct="1"/>
            <a:endParaRPr lang="en-US" altLang="zh-CN" dirty="0"/>
          </a:p>
          <a:p>
            <a:pPr eaLnBrk="1" hangingPunct="1"/>
            <a:endParaRPr lang="zh-CN" altLang="en-US" dirty="0"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算法的时间复杂性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8359775" cy="4876800"/>
          </a:xfrm>
        </p:spPr>
        <p:txBody>
          <a:bodyPr/>
          <a:lstStyle/>
          <a:p>
            <a:pPr eaLnBrk="1" hangingPunct="1"/>
            <a:r>
              <a:rPr lang="zh-CN" altLang="en-US" dirty="0">
                <a:ea typeface="黑体" panose="02010609060101010101" pitchFamily="49" charset="-122"/>
              </a:rPr>
              <a:t>用</a:t>
            </a:r>
            <a:r>
              <a:rPr lang="en-US" altLang="zh-CN" b="1" i="1" dirty="0">
                <a:solidFill>
                  <a:schemeClr val="accent2"/>
                </a:solidFill>
                <a:ea typeface="黑体" panose="02010609060101010101" pitchFamily="49" charset="-122"/>
              </a:rPr>
              <a:t>t</a:t>
            </a:r>
            <a:r>
              <a:rPr lang="en-US" altLang="zh-CN" b="1" dirty="0">
                <a:solidFill>
                  <a:schemeClr val="accent2"/>
                </a:solidFill>
                <a:ea typeface="黑体" panose="02010609060101010101" pitchFamily="49" charset="-122"/>
              </a:rPr>
              <a:t>(</a:t>
            </a:r>
            <a:r>
              <a:rPr lang="en-US" altLang="zh-CN" b="1" i="1" dirty="0">
                <a:solidFill>
                  <a:schemeClr val="accent2"/>
                </a:solidFill>
                <a:ea typeface="黑体" panose="02010609060101010101" pitchFamily="49" charset="-122"/>
              </a:rPr>
              <a:t>I</a:t>
            </a:r>
            <a:r>
              <a:rPr lang="en-US" altLang="zh-CN" b="1" dirty="0">
                <a:solidFill>
                  <a:schemeClr val="accent2"/>
                </a:solidFill>
                <a:ea typeface="黑体" panose="02010609060101010101" pitchFamily="49" charset="-122"/>
              </a:rPr>
              <a:t>)</a:t>
            </a:r>
            <a:r>
              <a:rPr lang="zh-CN" altLang="en-US" dirty="0">
                <a:ea typeface="黑体" panose="02010609060101010101" pitchFamily="49" charset="-122"/>
              </a:rPr>
              <a:t>表示算法在某个实例 </a:t>
            </a:r>
            <a:r>
              <a:rPr lang="en-US" altLang="zh-CN" b="1" i="1" dirty="0">
                <a:solidFill>
                  <a:schemeClr val="accent2"/>
                </a:solidFill>
                <a:ea typeface="黑体" panose="02010609060101010101" pitchFamily="49" charset="-122"/>
              </a:rPr>
              <a:t>I </a:t>
            </a:r>
            <a:r>
              <a:rPr lang="zh-CN" altLang="en-US" dirty="0">
                <a:ea typeface="黑体" panose="02010609060101010101" pitchFamily="49" charset="-122"/>
              </a:rPr>
              <a:t>上的运行时间，</a:t>
            </a:r>
            <a:r>
              <a:rPr lang="en-US" altLang="zh-CN" b="1" i="1" dirty="0">
                <a:solidFill>
                  <a:schemeClr val="accent2"/>
                </a:solidFill>
                <a:ea typeface="黑体" panose="02010609060101010101" pitchFamily="49" charset="-122"/>
              </a:rPr>
              <a:t>size</a:t>
            </a:r>
            <a:r>
              <a:rPr lang="en-US" altLang="zh-CN" dirty="0">
                <a:ea typeface="黑体" panose="02010609060101010101" pitchFamily="49" charset="-122"/>
              </a:rPr>
              <a:t>(</a:t>
            </a:r>
            <a:r>
              <a:rPr lang="en-US" altLang="zh-CN" b="1" i="1" dirty="0">
                <a:solidFill>
                  <a:schemeClr val="accent2"/>
                </a:solidFill>
                <a:ea typeface="黑体" panose="02010609060101010101" pitchFamily="49" charset="-122"/>
              </a:rPr>
              <a:t>I</a:t>
            </a:r>
            <a:r>
              <a:rPr lang="en-US" altLang="zh-CN" dirty="0">
                <a:ea typeface="黑体" panose="02010609060101010101" pitchFamily="49" charset="-122"/>
              </a:rPr>
              <a:t>)</a:t>
            </a:r>
            <a:r>
              <a:rPr lang="zh-CN" altLang="en-US" dirty="0">
                <a:ea typeface="黑体" panose="02010609060101010101" pitchFamily="49" charset="-122"/>
              </a:rPr>
              <a:t>表示实例 </a:t>
            </a:r>
            <a:r>
              <a:rPr lang="en-US" altLang="zh-CN" b="1" i="1" dirty="0">
                <a:solidFill>
                  <a:schemeClr val="accent2"/>
                </a:solidFill>
                <a:ea typeface="黑体" panose="02010609060101010101" pitchFamily="49" charset="-122"/>
              </a:rPr>
              <a:t>I </a:t>
            </a:r>
            <a:r>
              <a:rPr lang="zh-CN" altLang="en-US" dirty="0">
                <a:ea typeface="黑体" panose="02010609060101010101" pitchFamily="49" charset="-122"/>
              </a:rPr>
              <a:t>的大小，</a:t>
            </a:r>
            <a:r>
              <a:rPr lang="en-US" altLang="zh-CN" i="1" dirty="0">
                <a:solidFill>
                  <a:schemeClr val="accent2"/>
                </a:solidFill>
                <a:ea typeface="黑体" panose="02010609060101010101" pitchFamily="49" charset="-122"/>
              </a:rPr>
              <a:t>D</a:t>
            </a:r>
            <a:r>
              <a:rPr lang="zh-CN" altLang="en-US" dirty="0">
                <a:ea typeface="黑体" panose="02010609060101010101" pitchFamily="49" charset="-122"/>
              </a:rPr>
              <a:t>是所有输入</a:t>
            </a:r>
            <a:r>
              <a:rPr lang="en-US" altLang="zh-CN" b="1" i="1" dirty="0">
                <a:solidFill>
                  <a:schemeClr val="accent2"/>
                </a:solidFill>
                <a:ea typeface="黑体" panose="02010609060101010101" pitchFamily="49" charset="-122"/>
              </a:rPr>
              <a:t>I</a:t>
            </a:r>
            <a:r>
              <a:rPr lang="zh-CN" altLang="en-US" dirty="0">
                <a:ea typeface="黑体" panose="02010609060101010101" pitchFamily="49" charset="-122"/>
              </a:rPr>
              <a:t>的集合</a:t>
            </a:r>
            <a:endParaRPr lang="en-US" altLang="zh-CN" dirty="0">
              <a:ea typeface="黑体" panose="02010609060101010101" pitchFamily="49" charset="-122"/>
            </a:endParaRPr>
          </a:p>
          <a:p>
            <a:pPr eaLnBrk="1" hangingPunct="1"/>
            <a:endParaRPr lang="en-US" altLang="zh-CN" dirty="0">
              <a:ea typeface="黑体" panose="02010609060101010101" pitchFamily="49" charset="-122"/>
            </a:endParaRPr>
          </a:p>
          <a:p>
            <a:pPr eaLnBrk="1" hangingPunct="1"/>
            <a:endParaRPr lang="en-US" altLang="zh-CN" dirty="0">
              <a:ea typeface="黑体" panose="02010609060101010101" pitchFamily="49" charset="-122"/>
            </a:endParaRPr>
          </a:p>
          <a:p>
            <a:pPr eaLnBrk="1" hangingPunct="1"/>
            <a:endParaRPr lang="en-US" altLang="zh-CN" dirty="0">
              <a:ea typeface="黑体" panose="02010609060101010101" pitchFamily="49" charset="-122"/>
            </a:endParaRPr>
          </a:p>
          <a:p>
            <a:pPr eaLnBrk="1" hangingPunct="1"/>
            <a:endParaRPr lang="en-US" altLang="zh-CN" dirty="0">
              <a:ea typeface="黑体" panose="02010609060101010101" pitchFamily="49" charset="-122"/>
            </a:endParaRPr>
          </a:p>
          <a:p>
            <a:pPr eaLnBrk="1" hangingPunct="1"/>
            <a:endParaRPr lang="en-US" altLang="zh-CN" dirty="0">
              <a:ea typeface="黑体" panose="02010609060101010101" pitchFamily="49" charset="-122"/>
            </a:endParaRPr>
          </a:p>
          <a:p>
            <a:pPr lvl="2" eaLnBrk="1" hangingPunct="1">
              <a:buFontTx/>
              <a:buNone/>
            </a:pPr>
            <a:endParaRPr lang="en-US" altLang="zh-CN" i="1" dirty="0"/>
          </a:p>
          <a:p>
            <a:pPr lvl="2" eaLnBrk="1" hangingPunct="1"/>
            <a:r>
              <a:rPr lang="en-US" altLang="zh-CN" b="1" i="1" dirty="0">
                <a:solidFill>
                  <a:schemeClr val="accent2"/>
                </a:solidFill>
              </a:rPr>
              <a:t>P</a:t>
            </a:r>
            <a:r>
              <a:rPr lang="en-US" altLang="zh-CN" b="1" dirty="0">
                <a:solidFill>
                  <a:schemeClr val="accent2"/>
                </a:solidFill>
              </a:rPr>
              <a:t>(</a:t>
            </a:r>
            <a:r>
              <a:rPr lang="en-US" altLang="zh-CN" b="1" i="1" dirty="0">
                <a:solidFill>
                  <a:schemeClr val="accent2"/>
                </a:solidFill>
              </a:rPr>
              <a:t>I</a:t>
            </a:r>
            <a:r>
              <a:rPr lang="en-US" altLang="zh-CN" b="1" dirty="0">
                <a:solidFill>
                  <a:schemeClr val="accent2"/>
                </a:solidFill>
              </a:rPr>
              <a:t>)</a:t>
            </a:r>
            <a:r>
              <a:rPr lang="zh-CN" altLang="en-US" b="1" dirty="0">
                <a:solidFill>
                  <a:schemeClr val="accent2"/>
                </a:solidFill>
              </a:rPr>
              <a:t>为实例</a:t>
            </a:r>
            <a:r>
              <a:rPr lang="en-US" altLang="zh-CN" b="1" i="1" dirty="0">
                <a:solidFill>
                  <a:schemeClr val="accent2"/>
                </a:solidFill>
              </a:rPr>
              <a:t>I</a:t>
            </a:r>
            <a:r>
              <a:rPr lang="zh-CN" altLang="en-US" b="1" dirty="0">
                <a:solidFill>
                  <a:schemeClr val="accent2"/>
                </a:solidFill>
              </a:rPr>
              <a:t>出现的概率</a:t>
            </a:r>
            <a:endParaRPr lang="en-US" altLang="zh-CN" b="1" dirty="0">
              <a:solidFill>
                <a:schemeClr val="accent2"/>
              </a:solidFill>
            </a:endParaRPr>
          </a:p>
          <a:p>
            <a:pPr lvl="2" eaLnBrk="1" hangingPunct="1"/>
            <a:endParaRPr lang="en-US" altLang="zh-CN" dirty="0"/>
          </a:p>
        </p:txBody>
      </p:sp>
      <p:graphicFrame>
        <p:nvGraphicFramePr>
          <p:cNvPr id="2053" name="Object 5"/>
          <p:cNvGraphicFramePr>
            <a:graphicFrameLocks noChangeAspect="1"/>
          </p:cNvGraphicFramePr>
          <p:nvPr/>
        </p:nvGraphicFramePr>
        <p:xfrm>
          <a:off x="2460625" y="3530600"/>
          <a:ext cx="2974975" cy="64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31560" imgH="266400" progId="Equation.DSMT4">
                  <p:embed/>
                </p:oleObj>
              </mc:Choice>
              <mc:Fallback>
                <p:oleObj name="Equation" r:id="rId2" imgW="1231560" imgH="2664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0625" y="3530600"/>
                        <a:ext cx="2974975" cy="646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4" name="Object 6"/>
          <p:cNvGraphicFramePr>
            <a:graphicFrameLocks noChangeAspect="1"/>
          </p:cNvGraphicFramePr>
          <p:nvPr/>
        </p:nvGraphicFramePr>
        <p:xfrm>
          <a:off x="2435225" y="4429125"/>
          <a:ext cx="3700463" cy="871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62040" imgH="368280" progId="Equation.DSMT4">
                  <p:embed/>
                </p:oleObj>
              </mc:Choice>
              <mc:Fallback>
                <p:oleObj name="Equation" r:id="rId4" imgW="1562040" imgH="36828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5225" y="4429125"/>
                        <a:ext cx="3700463" cy="871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流程图: 过程 1"/>
          <p:cNvSpPr/>
          <p:nvPr/>
        </p:nvSpPr>
        <p:spPr bwMode="auto">
          <a:xfrm>
            <a:off x="2435224" y="2603500"/>
            <a:ext cx="6097215" cy="589557"/>
          </a:xfrm>
          <a:prstGeom prst="flowChartProcess">
            <a:avLst/>
          </a:prstGeom>
          <a:pattFill prst="lgConfetti">
            <a:fgClr>
              <a:schemeClr val="accent1"/>
            </a:fgClr>
            <a:bgClr>
              <a:schemeClr val="bg1"/>
            </a:bgClr>
          </a:patt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3200" dirty="0">
                <a:solidFill>
                  <a:srgbClr val="FF0000"/>
                </a:solidFill>
                <a:latin typeface="Times New Roman" pitchFamily="18" charset="0"/>
                <a:ea typeface="宋体" charset="-122"/>
              </a:rPr>
              <a:t>最有实际价值！</a:t>
            </a:r>
            <a:endParaRPr kumimoji="0" lang="zh-CN" altLang="en-US" sz="32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graphicFrame>
        <p:nvGraphicFramePr>
          <p:cNvPr id="205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2786914"/>
              </p:ext>
            </p:extLst>
          </p:nvPr>
        </p:nvGraphicFramePr>
        <p:xfrm>
          <a:off x="2484438" y="2603500"/>
          <a:ext cx="31432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57120" imgH="266400" progId="Equation.DSMT4">
                  <p:embed/>
                </p:oleObj>
              </mc:Choice>
              <mc:Fallback>
                <p:oleObj name="Equation" r:id="rId6" imgW="1257120" imgH="2664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2603500"/>
                        <a:ext cx="3143250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插入排序的时间复杂性 </a:t>
            </a:r>
            <a:r>
              <a:rPr lang="en-US" altLang="zh-CN"/>
              <a:t>(</a:t>
            </a:r>
            <a:r>
              <a:rPr lang="zh-CN" altLang="en-US"/>
              <a:t>最坏情况</a:t>
            </a:r>
            <a:r>
              <a:rPr lang="en-US" altLang="zh-CN"/>
              <a:t>)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7967663" cy="4876800"/>
          </a:xfrm>
        </p:spPr>
        <p:txBody>
          <a:bodyPr/>
          <a:lstStyle/>
          <a:p>
            <a:pPr lvl="1" algn="just" eaLnBrk="1" hangingPunct="1">
              <a:lnSpc>
                <a:spcPct val="75000"/>
              </a:lnSpc>
              <a:buClr>
                <a:srgbClr val="CC3300"/>
              </a:buClr>
              <a:buSzTx/>
              <a:buFontTx/>
              <a:buNone/>
              <a:defRPr/>
            </a:pPr>
            <a:r>
              <a:rPr lang="en-US" altLang="zh-CN" dirty="0">
                <a:latin typeface="Cambria Math" pitchFamily="18" charset="0"/>
                <a:ea typeface="Cambria Math" pitchFamily="18" charset="0"/>
              </a:rPr>
              <a:t>Insertion-sort(A)</a:t>
            </a:r>
          </a:p>
          <a:p>
            <a:pPr lvl="1" algn="just" eaLnBrk="1" hangingPunct="1">
              <a:lnSpc>
                <a:spcPct val="75000"/>
              </a:lnSpc>
              <a:buClr>
                <a:srgbClr val="CC3300"/>
              </a:buClr>
              <a:buSzTx/>
              <a:buFontTx/>
              <a:buNone/>
              <a:defRPr/>
            </a:pPr>
            <a:r>
              <a:rPr lang="en-US" altLang="zh-CN" dirty="0">
                <a:latin typeface="Cambria Math" pitchFamily="18" charset="0"/>
                <a:ea typeface="Cambria Math" pitchFamily="18" charset="0"/>
              </a:rPr>
              <a:t>1. </a:t>
            </a:r>
            <a:r>
              <a:rPr lang="en-US" altLang="zh-CN" b="1" dirty="0">
                <a:solidFill>
                  <a:schemeClr val="accent6"/>
                </a:solidFill>
                <a:latin typeface="Cambria Math" pitchFamily="18" charset="0"/>
                <a:ea typeface="Cambria Math" pitchFamily="18" charset="0"/>
              </a:rPr>
              <a:t>for</a:t>
            </a:r>
            <a:r>
              <a:rPr lang="en-US" altLang="zh-CN" dirty="0">
                <a:latin typeface="Cambria Math" pitchFamily="18" charset="0"/>
                <a:ea typeface="Cambria Math" pitchFamily="18" charset="0"/>
              </a:rPr>
              <a:t> j=2  </a:t>
            </a:r>
            <a:r>
              <a:rPr lang="en-US" altLang="zh-CN" b="1" dirty="0">
                <a:solidFill>
                  <a:schemeClr val="accent6"/>
                </a:solidFill>
                <a:latin typeface="Cambria Math" pitchFamily="18" charset="0"/>
                <a:ea typeface="Cambria Math" pitchFamily="18" charset="0"/>
              </a:rPr>
              <a:t>to</a:t>
            </a:r>
            <a:r>
              <a:rPr lang="en-US" altLang="zh-CN" dirty="0">
                <a:latin typeface="Cambria Math" pitchFamily="18" charset="0"/>
                <a:ea typeface="Cambria Math" pitchFamily="18" charset="0"/>
              </a:rPr>
              <a:t> n  </a:t>
            </a:r>
            <a:r>
              <a:rPr lang="en-US" altLang="zh-CN" b="1" dirty="0">
                <a:solidFill>
                  <a:schemeClr val="accent6"/>
                </a:solidFill>
                <a:latin typeface="Cambria Math" pitchFamily="18" charset="0"/>
                <a:ea typeface="Cambria Math" pitchFamily="18" charset="0"/>
              </a:rPr>
              <a:t>do</a:t>
            </a:r>
            <a:r>
              <a:rPr lang="en-US" altLang="zh-CN" dirty="0">
                <a:latin typeface="Cambria Math" pitchFamily="18" charset="0"/>
                <a:ea typeface="Cambria Math" pitchFamily="18" charset="0"/>
              </a:rPr>
              <a:t>                                         </a:t>
            </a:r>
            <a:r>
              <a:rPr lang="en-US" altLang="zh-CN" dirty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cost             times</a:t>
            </a:r>
            <a:r>
              <a:rPr lang="en-US" altLang="zh-CN" dirty="0">
                <a:latin typeface="Cambria Math" pitchFamily="18" charset="0"/>
                <a:ea typeface="Cambria Math" pitchFamily="18" charset="0"/>
              </a:rPr>
              <a:t>                     </a:t>
            </a:r>
          </a:p>
          <a:p>
            <a:pPr lvl="1" algn="just" eaLnBrk="1" hangingPunct="1">
              <a:lnSpc>
                <a:spcPct val="75000"/>
              </a:lnSpc>
              <a:buClr>
                <a:srgbClr val="CC3300"/>
              </a:buClr>
              <a:buSzTx/>
              <a:buFontTx/>
              <a:buNone/>
              <a:defRPr/>
            </a:pPr>
            <a:r>
              <a:rPr lang="en-US" altLang="zh-CN" dirty="0">
                <a:latin typeface="Cambria Math" pitchFamily="18" charset="0"/>
                <a:ea typeface="Cambria Math" pitchFamily="18" charset="0"/>
              </a:rPr>
              <a:t>2.      </a:t>
            </a:r>
            <a:r>
              <a:rPr lang="en-US" altLang="zh-CN" b="1" dirty="0" err="1">
                <a:solidFill>
                  <a:srgbClr val="00B050"/>
                </a:solidFill>
                <a:latin typeface="Cambria Math" pitchFamily="18" charset="0"/>
                <a:ea typeface="Cambria Math" pitchFamily="18" charset="0"/>
              </a:rPr>
              <a:t>key</a:t>
            </a:r>
            <a:r>
              <a:rPr lang="en-US" altLang="zh-CN" dirty="0" err="1">
                <a:latin typeface="Cambria Math" pitchFamily="18" charset="0"/>
                <a:ea typeface="Cambria Math" pitchFamily="18" charset="0"/>
                <a:sym typeface="Symbol" pitchFamily="18" charset="2"/>
              </a:rPr>
              <a:t></a:t>
            </a:r>
            <a:r>
              <a:rPr lang="en-US" altLang="zh-CN" dirty="0" err="1">
                <a:latin typeface="Cambria Math" pitchFamily="18" charset="0"/>
                <a:ea typeface="Cambria Math" pitchFamily="18" charset="0"/>
              </a:rPr>
              <a:t>A</a:t>
            </a:r>
            <a:r>
              <a:rPr lang="en-US" altLang="zh-CN" dirty="0" err="1">
                <a:latin typeface="Cambria Math" pitchFamily="18" charset="0"/>
                <a:ea typeface="Cambria Math" pitchFamily="18" charset="0"/>
                <a:sym typeface="Symbol" pitchFamily="18" charset="2"/>
              </a:rPr>
              <a:t></a:t>
            </a:r>
            <a:r>
              <a:rPr lang="en-US" altLang="zh-CN" dirty="0" err="1">
                <a:latin typeface="Cambria Math" pitchFamily="18" charset="0"/>
                <a:ea typeface="Cambria Math" pitchFamily="18" charset="0"/>
              </a:rPr>
              <a:t>j</a:t>
            </a:r>
            <a:r>
              <a:rPr lang="en-US" altLang="zh-CN" dirty="0">
                <a:latin typeface="Cambria Math" pitchFamily="18" charset="0"/>
                <a:ea typeface="Cambria Math" pitchFamily="18" charset="0"/>
                <a:sym typeface="Symbol" pitchFamily="18" charset="2"/>
              </a:rPr>
              <a:t></a:t>
            </a:r>
            <a:r>
              <a:rPr lang="en-US" altLang="zh-CN" dirty="0">
                <a:latin typeface="Cambria Math" pitchFamily="18" charset="0"/>
                <a:ea typeface="Cambria Math" pitchFamily="18" charset="0"/>
              </a:rPr>
              <a:t>;                            ------------ c1                 n-1</a:t>
            </a:r>
          </a:p>
          <a:p>
            <a:pPr lvl="1" algn="just" eaLnBrk="1" hangingPunct="1">
              <a:lnSpc>
                <a:spcPct val="75000"/>
              </a:lnSpc>
              <a:buClr>
                <a:srgbClr val="CC3300"/>
              </a:buClr>
              <a:buSzTx/>
              <a:buFontTx/>
              <a:buNone/>
              <a:defRPr/>
            </a:pPr>
            <a:r>
              <a:rPr lang="en-US" altLang="zh-CN" dirty="0">
                <a:latin typeface="Cambria Math" pitchFamily="18" charset="0"/>
                <a:ea typeface="Cambria Math" pitchFamily="18" charset="0"/>
              </a:rPr>
              <a:t>3.      i</a:t>
            </a:r>
            <a:r>
              <a:rPr lang="en-US" altLang="zh-CN" dirty="0">
                <a:latin typeface="Cambria Math" pitchFamily="18" charset="0"/>
                <a:ea typeface="Cambria Math" pitchFamily="18" charset="0"/>
                <a:sym typeface="Symbol" pitchFamily="18" charset="2"/>
              </a:rPr>
              <a:t></a:t>
            </a:r>
            <a:r>
              <a:rPr lang="en-US" altLang="zh-CN" dirty="0">
                <a:latin typeface="Cambria Math" pitchFamily="18" charset="0"/>
                <a:ea typeface="Cambria Math" pitchFamily="18" charset="0"/>
              </a:rPr>
              <a:t>j-1;                                    -----------  c2                 n-1                           </a:t>
            </a:r>
          </a:p>
          <a:p>
            <a:pPr lvl="1" algn="just" eaLnBrk="1" hangingPunct="1">
              <a:lnSpc>
                <a:spcPct val="75000"/>
              </a:lnSpc>
              <a:buClr>
                <a:srgbClr val="CC3300"/>
              </a:buClr>
              <a:buSzTx/>
              <a:buFontTx/>
              <a:buNone/>
              <a:defRPr/>
            </a:pPr>
            <a:r>
              <a:rPr lang="en-US" altLang="zh-CN" dirty="0">
                <a:latin typeface="Cambria Math" pitchFamily="18" charset="0"/>
                <a:ea typeface="Cambria Math" pitchFamily="18" charset="0"/>
              </a:rPr>
              <a:t>4.      </a:t>
            </a:r>
            <a:r>
              <a:rPr lang="en-US" altLang="zh-CN" b="1" dirty="0">
                <a:solidFill>
                  <a:schemeClr val="accent6"/>
                </a:solidFill>
                <a:latin typeface="Cambria Math" pitchFamily="18" charset="0"/>
                <a:ea typeface="Cambria Math" pitchFamily="18" charset="0"/>
              </a:rPr>
              <a:t>while</a:t>
            </a:r>
            <a:r>
              <a:rPr lang="en-US" altLang="zh-CN" dirty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altLang="zh-CN" dirty="0" err="1">
                <a:latin typeface="Cambria Math" pitchFamily="18" charset="0"/>
                <a:ea typeface="Cambria Math" pitchFamily="18" charset="0"/>
              </a:rPr>
              <a:t>i</a:t>
            </a:r>
            <a:r>
              <a:rPr lang="en-US" altLang="zh-CN" dirty="0">
                <a:latin typeface="Cambria Math" pitchFamily="18" charset="0"/>
                <a:ea typeface="Cambria Math" pitchFamily="18" charset="0"/>
              </a:rPr>
              <a:t>&gt;0 </a:t>
            </a:r>
            <a:r>
              <a:rPr lang="en-US" altLang="zh-CN" b="1" dirty="0">
                <a:solidFill>
                  <a:schemeClr val="accent6"/>
                </a:solidFill>
                <a:latin typeface="Cambria Math" pitchFamily="18" charset="0"/>
                <a:ea typeface="Cambria Math" pitchFamily="18" charset="0"/>
              </a:rPr>
              <a:t>and</a:t>
            </a:r>
            <a:r>
              <a:rPr lang="en-US" altLang="zh-CN" dirty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altLang="zh-CN" dirty="0" err="1">
                <a:latin typeface="Cambria Math" pitchFamily="18" charset="0"/>
                <a:ea typeface="Cambria Math" pitchFamily="18" charset="0"/>
              </a:rPr>
              <a:t>A</a:t>
            </a:r>
            <a:r>
              <a:rPr lang="en-US" altLang="zh-CN" dirty="0" err="1">
                <a:latin typeface="Cambria Math" pitchFamily="18" charset="0"/>
                <a:ea typeface="Cambria Math" pitchFamily="18" charset="0"/>
                <a:sym typeface="Symbol" pitchFamily="18" charset="2"/>
              </a:rPr>
              <a:t></a:t>
            </a:r>
            <a:r>
              <a:rPr lang="en-US" altLang="zh-CN" dirty="0" err="1">
                <a:latin typeface="Cambria Math" pitchFamily="18" charset="0"/>
                <a:ea typeface="Cambria Math" pitchFamily="18" charset="0"/>
              </a:rPr>
              <a:t>i</a:t>
            </a:r>
            <a:r>
              <a:rPr lang="en-US" altLang="zh-CN" dirty="0">
                <a:latin typeface="Cambria Math" pitchFamily="18" charset="0"/>
                <a:ea typeface="Cambria Math" pitchFamily="18" charset="0"/>
                <a:sym typeface="Symbol" pitchFamily="18" charset="2"/>
              </a:rPr>
              <a:t></a:t>
            </a:r>
            <a:r>
              <a:rPr lang="en-US" altLang="zh-CN" dirty="0">
                <a:latin typeface="Cambria Math" pitchFamily="18" charset="0"/>
                <a:ea typeface="Cambria Math" pitchFamily="18" charset="0"/>
              </a:rPr>
              <a:t>&gt;</a:t>
            </a:r>
            <a:r>
              <a:rPr lang="en-US" altLang="zh-CN" b="1" dirty="0">
                <a:solidFill>
                  <a:srgbClr val="00B050"/>
                </a:solidFill>
                <a:latin typeface="Cambria Math" pitchFamily="18" charset="0"/>
                <a:ea typeface="Cambria Math" pitchFamily="18" charset="0"/>
              </a:rPr>
              <a:t>key</a:t>
            </a:r>
            <a:r>
              <a:rPr lang="en-US" altLang="zh-CN" dirty="0">
                <a:latin typeface="Cambria Math" pitchFamily="18" charset="0"/>
                <a:ea typeface="Cambria Math" pitchFamily="18" charset="0"/>
              </a:rPr>
              <a:t>  </a:t>
            </a:r>
            <a:r>
              <a:rPr lang="en-US" altLang="zh-CN" b="1" dirty="0">
                <a:solidFill>
                  <a:schemeClr val="accent6"/>
                </a:solidFill>
                <a:latin typeface="Cambria Math" pitchFamily="18" charset="0"/>
                <a:ea typeface="Cambria Math" pitchFamily="18" charset="0"/>
              </a:rPr>
              <a:t>do</a:t>
            </a:r>
            <a:r>
              <a:rPr lang="en-US" altLang="zh-CN" dirty="0">
                <a:latin typeface="Cambria Math" pitchFamily="18" charset="0"/>
                <a:ea typeface="Cambria Math" pitchFamily="18" charset="0"/>
              </a:rPr>
              <a:t> --------  c3              </a:t>
            </a:r>
          </a:p>
          <a:p>
            <a:pPr lvl="1" algn="just" eaLnBrk="1" hangingPunct="1">
              <a:lnSpc>
                <a:spcPct val="75000"/>
              </a:lnSpc>
              <a:buClr>
                <a:srgbClr val="CC3300"/>
              </a:buClr>
              <a:buSzTx/>
              <a:buFontTx/>
              <a:buNone/>
              <a:defRPr/>
            </a:pPr>
            <a:r>
              <a:rPr lang="en-US" altLang="zh-CN" dirty="0">
                <a:latin typeface="Cambria Math" pitchFamily="18" charset="0"/>
                <a:ea typeface="Cambria Math" pitchFamily="18" charset="0"/>
              </a:rPr>
              <a:t>5.             A</a:t>
            </a:r>
            <a:r>
              <a:rPr lang="en-US" altLang="zh-CN" dirty="0">
                <a:latin typeface="Cambria Math" pitchFamily="18" charset="0"/>
                <a:ea typeface="Cambria Math" pitchFamily="18" charset="0"/>
                <a:sym typeface="Symbol" pitchFamily="18" charset="2"/>
              </a:rPr>
              <a:t></a:t>
            </a:r>
            <a:r>
              <a:rPr lang="en-US" altLang="zh-CN" dirty="0">
                <a:latin typeface="Cambria Math" pitchFamily="18" charset="0"/>
                <a:ea typeface="Cambria Math" pitchFamily="18" charset="0"/>
              </a:rPr>
              <a:t>i+1</a:t>
            </a:r>
            <a:r>
              <a:rPr lang="en-US" altLang="zh-CN" dirty="0">
                <a:latin typeface="Cambria Math" pitchFamily="18" charset="0"/>
                <a:ea typeface="Cambria Math" pitchFamily="18" charset="0"/>
                <a:sym typeface="Symbol" pitchFamily="18" charset="2"/>
              </a:rPr>
              <a:t></a:t>
            </a:r>
            <a:r>
              <a:rPr lang="en-US" altLang="zh-CN" dirty="0" err="1">
                <a:latin typeface="Cambria Math" pitchFamily="18" charset="0"/>
                <a:ea typeface="Cambria Math" pitchFamily="18" charset="0"/>
                <a:sym typeface="Symbol" pitchFamily="18" charset="2"/>
              </a:rPr>
              <a:t>A</a:t>
            </a:r>
            <a:r>
              <a:rPr lang="en-US" altLang="zh-CN" dirty="0" err="1">
                <a:latin typeface="Cambria Math" pitchFamily="18" charset="0"/>
                <a:ea typeface="Cambria Math" pitchFamily="18" charset="0"/>
              </a:rPr>
              <a:t>i</a:t>
            </a:r>
            <a:r>
              <a:rPr lang="en-US" altLang="zh-CN" dirty="0">
                <a:latin typeface="Cambria Math" pitchFamily="18" charset="0"/>
                <a:ea typeface="Cambria Math" pitchFamily="18" charset="0"/>
                <a:sym typeface="Symbol" pitchFamily="18" charset="2"/>
              </a:rPr>
              <a:t></a:t>
            </a:r>
            <a:r>
              <a:rPr lang="en-US" altLang="zh-CN" dirty="0">
                <a:latin typeface="Cambria Math" pitchFamily="18" charset="0"/>
                <a:ea typeface="Cambria Math" pitchFamily="18" charset="0"/>
              </a:rPr>
              <a:t>;                 ----------- c4                               </a:t>
            </a:r>
          </a:p>
          <a:p>
            <a:pPr lvl="1" algn="just" eaLnBrk="1" hangingPunct="1">
              <a:lnSpc>
                <a:spcPct val="75000"/>
              </a:lnSpc>
              <a:buClr>
                <a:srgbClr val="CC3300"/>
              </a:buClr>
              <a:buSzTx/>
              <a:buFontTx/>
              <a:buNone/>
              <a:defRPr/>
            </a:pPr>
            <a:r>
              <a:rPr lang="en-US" altLang="zh-CN" dirty="0">
                <a:latin typeface="Cambria Math" pitchFamily="18" charset="0"/>
                <a:ea typeface="Cambria Math" pitchFamily="18" charset="0"/>
              </a:rPr>
              <a:t>6.             i</a:t>
            </a:r>
            <a:r>
              <a:rPr lang="en-US" altLang="zh-CN" dirty="0">
                <a:latin typeface="Cambria Math" pitchFamily="18" charset="0"/>
                <a:ea typeface="Cambria Math" pitchFamily="18" charset="0"/>
                <a:sym typeface="Symbol" pitchFamily="18" charset="2"/>
              </a:rPr>
              <a:t></a:t>
            </a:r>
            <a:r>
              <a:rPr lang="en-US" altLang="zh-CN" dirty="0">
                <a:latin typeface="Cambria Math" pitchFamily="18" charset="0"/>
                <a:ea typeface="Cambria Math" pitchFamily="18" charset="0"/>
              </a:rPr>
              <a:t>i-1;                               ----------- c5                    </a:t>
            </a:r>
          </a:p>
          <a:p>
            <a:pPr lvl="1" algn="just" eaLnBrk="1" hangingPunct="1">
              <a:lnSpc>
                <a:spcPct val="75000"/>
              </a:lnSpc>
              <a:buClr>
                <a:srgbClr val="CC3300"/>
              </a:buClr>
              <a:buSzTx/>
              <a:buFontTx/>
              <a:buNone/>
              <a:defRPr/>
            </a:pPr>
            <a:r>
              <a:rPr lang="en-US" altLang="zh-CN" dirty="0">
                <a:latin typeface="Cambria Math" pitchFamily="18" charset="0"/>
                <a:ea typeface="Cambria Math" pitchFamily="18" charset="0"/>
              </a:rPr>
              <a:t>7.      A</a:t>
            </a:r>
            <a:r>
              <a:rPr lang="en-US" altLang="zh-CN" dirty="0">
                <a:latin typeface="Cambria Math" pitchFamily="18" charset="0"/>
                <a:ea typeface="Cambria Math" pitchFamily="18" charset="0"/>
                <a:sym typeface="Symbol" pitchFamily="18" charset="2"/>
              </a:rPr>
              <a:t></a:t>
            </a:r>
            <a:r>
              <a:rPr lang="en-US" altLang="zh-CN" dirty="0">
                <a:latin typeface="Cambria Math" pitchFamily="18" charset="0"/>
                <a:ea typeface="Cambria Math" pitchFamily="18" charset="0"/>
              </a:rPr>
              <a:t>i+1</a:t>
            </a:r>
            <a:r>
              <a:rPr lang="en-US" altLang="zh-CN" dirty="0">
                <a:latin typeface="Cambria Math" pitchFamily="18" charset="0"/>
                <a:ea typeface="Cambria Math" pitchFamily="18" charset="0"/>
                <a:sym typeface="Symbol" pitchFamily="18" charset="2"/>
              </a:rPr>
              <a:t></a:t>
            </a:r>
            <a:r>
              <a:rPr lang="en-US" altLang="zh-CN" b="1" dirty="0">
                <a:solidFill>
                  <a:srgbClr val="00B050"/>
                </a:solidFill>
                <a:latin typeface="Cambria Math" pitchFamily="18" charset="0"/>
                <a:ea typeface="Cambria Math" pitchFamily="18" charset="0"/>
              </a:rPr>
              <a:t>key</a:t>
            </a:r>
            <a:r>
              <a:rPr lang="en-US" altLang="zh-CN" dirty="0">
                <a:latin typeface="Cambria Math" pitchFamily="18" charset="0"/>
                <a:ea typeface="Cambria Math" pitchFamily="18" charset="0"/>
              </a:rPr>
              <a:t>;                      ------------- c6                n-1</a:t>
            </a:r>
          </a:p>
          <a:p>
            <a:pPr lvl="1" algn="just" eaLnBrk="1" hangingPunct="1">
              <a:lnSpc>
                <a:spcPct val="75000"/>
              </a:lnSpc>
              <a:buClr>
                <a:srgbClr val="CC3300"/>
              </a:buClr>
              <a:buSzTx/>
              <a:buFontTx/>
              <a:buNone/>
              <a:defRPr/>
            </a:pPr>
            <a:endParaRPr lang="en-US" altLang="zh-CN" dirty="0">
              <a:latin typeface="Cambria Math" pitchFamily="18" charset="0"/>
              <a:ea typeface="Cambria Math" pitchFamily="18" charset="0"/>
            </a:endParaRPr>
          </a:p>
          <a:p>
            <a:pPr lvl="1" algn="just" eaLnBrk="1" hangingPunct="1">
              <a:lnSpc>
                <a:spcPct val="75000"/>
              </a:lnSpc>
              <a:buClr>
                <a:srgbClr val="CC3300"/>
              </a:buClr>
              <a:buSzTx/>
              <a:buFontTx/>
              <a:buNone/>
              <a:defRPr/>
            </a:pPr>
            <a:endParaRPr lang="en-US" altLang="zh-CN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25604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08A8C1E-8494-416A-8D64-AE6E4709A5AC}" type="slidenum">
              <a:rPr lang="en-US" altLang="zh-CN" sz="1400" smtClean="0">
                <a:latin typeface="楷体_GB2312" pitchFamily="49" charset="-122"/>
                <a:ea typeface="楷体_GB2312" pitchFamily="49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en-US" altLang="zh-CN" sz="1400"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112654" name="Object 14"/>
          <p:cNvGraphicFramePr>
            <a:graphicFrameLocks noChangeAspect="1"/>
          </p:cNvGraphicFramePr>
          <p:nvPr/>
        </p:nvGraphicFramePr>
        <p:xfrm>
          <a:off x="1071563" y="4357688"/>
          <a:ext cx="6637337" cy="207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537200" imgH="1727200" progId="Equation.DSMT4">
                  <p:embed/>
                </p:oleObj>
              </mc:Choice>
              <mc:Fallback>
                <p:oleObj name="Equation" r:id="rId2" imgW="5537200" imgH="17272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1563" y="4357688"/>
                        <a:ext cx="6637337" cy="207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1844663"/>
              </p:ext>
            </p:extLst>
          </p:nvPr>
        </p:nvGraphicFramePr>
        <p:xfrm>
          <a:off x="7524328" y="3212976"/>
          <a:ext cx="584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83920" imgH="457200" progId="Equation.DSMT4">
                  <p:embed/>
                </p:oleObj>
              </mc:Choice>
              <mc:Fallback>
                <p:oleObj name="Equation" r:id="rId4" imgW="58392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524328" y="3212976"/>
                        <a:ext cx="584200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8945109"/>
              </p:ext>
            </p:extLst>
          </p:nvPr>
        </p:nvGraphicFramePr>
        <p:xfrm>
          <a:off x="7596336" y="2755776"/>
          <a:ext cx="2921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91960" imgH="457200" progId="Equation.DSMT4">
                  <p:embed/>
                </p:oleObj>
              </mc:Choice>
              <mc:Fallback>
                <p:oleObj name="Equation" r:id="rId6" imgW="29196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596336" y="2755776"/>
                        <a:ext cx="292100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2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插入排序的时间复杂性</a:t>
            </a:r>
            <a:r>
              <a:rPr lang="en-US" altLang="zh-CN"/>
              <a:t>(</a:t>
            </a:r>
            <a:r>
              <a:rPr lang="zh-CN" altLang="en-US"/>
              <a:t>最好情况</a:t>
            </a:r>
            <a:r>
              <a:rPr lang="en-US" altLang="zh-CN"/>
              <a:t>)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7967663" cy="4876800"/>
          </a:xfrm>
        </p:spPr>
        <p:txBody>
          <a:bodyPr/>
          <a:lstStyle/>
          <a:p>
            <a:pPr lvl="1" algn="just" eaLnBrk="1" hangingPunct="1">
              <a:lnSpc>
                <a:spcPct val="75000"/>
              </a:lnSpc>
              <a:buClr>
                <a:srgbClr val="CC3300"/>
              </a:buClr>
              <a:buSzTx/>
              <a:buFontTx/>
              <a:buNone/>
              <a:defRPr/>
            </a:pPr>
            <a:r>
              <a:rPr lang="en-US" altLang="zh-CN" dirty="0">
                <a:latin typeface="Cambria Math" pitchFamily="18" charset="0"/>
                <a:ea typeface="Cambria Math" pitchFamily="18" charset="0"/>
              </a:rPr>
              <a:t>Insertion-sort(A)</a:t>
            </a:r>
          </a:p>
          <a:p>
            <a:pPr lvl="1" algn="just" eaLnBrk="1" hangingPunct="1">
              <a:lnSpc>
                <a:spcPct val="75000"/>
              </a:lnSpc>
              <a:buClr>
                <a:srgbClr val="CC3300"/>
              </a:buClr>
              <a:buSzTx/>
              <a:buFontTx/>
              <a:buNone/>
              <a:defRPr/>
            </a:pPr>
            <a:r>
              <a:rPr lang="en-US" altLang="zh-CN" dirty="0">
                <a:latin typeface="Cambria Math" pitchFamily="18" charset="0"/>
                <a:ea typeface="Cambria Math" pitchFamily="18" charset="0"/>
              </a:rPr>
              <a:t>1. </a:t>
            </a:r>
            <a:r>
              <a:rPr lang="en-US" altLang="zh-CN" b="1" dirty="0">
                <a:solidFill>
                  <a:schemeClr val="accent6"/>
                </a:solidFill>
                <a:latin typeface="Cambria Math" pitchFamily="18" charset="0"/>
                <a:ea typeface="Cambria Math" pitchFamily="18" charset="0"/>
              </a:rPr>
              <a:t>for</a:t>
            </a:r>
            <a:r>
              <a:rPr lang="en-US" altLang="zh-CN" dirty="0">
                <a:latin typeface="Cambria Math" pitchFamily="18" charset="0"/>
                <a:ea typeface="Cambria Math" pitchFamily="18" charset="0"/>
              </a:rPr>
              <a:t> j=2  </a:t>
            </a:r>
            <a:r>
              <a:rPr lang="en-US" altLang="zh-CN" b="1" dirty="0">
                <a:solidFill>
                  <a:schemeClr val="accent6"/>
                </a:solidFill>
                <a:latin typeface="Cambria Math" pitchFamily="18" charset="0"/>
                <a:ea typeface="Cambria Math" pitchFamily="18" charset="0"/>
              </a:rPr>
              <a:t>to</a:t>
            </a:r>
            <a:r>
              <a:rPr lang="en-US" altLang="zh-CN" dirty="0">
                <a:latin typeface="Cambria Math" pitchFamily="18" charset="0"/>
                <a:ea typeface="Cambria Math" pitchFamily="18" charset="0"/>
              </a:rPr>
              <a:t> n  </a:t>
            </a:r>
            <a:r>
              <a:rPr lang="en-US" altLang="zh-CN" b="1" dirty="0">
                <a:solidFill>
                  <a:schemeClr val="accent6"/>
                </a:solidFill>
                <a:latin typeface="Cambria Math" pitchFamily="18" charset="0"/>
                <a:ea typeface="Cambria Math" pitchFamily="18" charset="0"/>
              </a:rPr>
              <a:t>do</a:t>
            </a:r>
            <a:r>
              <a:rPr lang="en-US" altLang="zh-CN" dirty="0">
                <a:latin typeface="Cambria Math" pitchFamily="18" charset="0"/>
                <a:ea typeface="Cambria Math" pitchFamily="18" charset="0"/>
              </a:rPr>
              <a:t>                                         </a:t>
            </a:r>
            <a:r>
              <a:rPr lang="en-US" altLang="zh-CN" dirty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cost             times</a:t>
            </a:r>
            <a:r>
              <a:rPr lang="en-US" altLang="zh-CN" dirty="0">
                <a:latin typeface="Cambria Math" pitchFamily="18" charset="0"/>
                <a:ea typeface="Cambria Math" pitchFamily="18" charset="0"/>
              </a:rPr>
              <a:t>                     </a:t>
            </a:r>
          </a:p>
          <a:p>
            <a:pPr lvl="1" algn="just" eaLnBrk="1" hangingPunct="1">
              <a:lnSpc>
                <a:spcPct val="75000"/>
              </a:lnSpc>
              <a:buClr>
                <a:srgbClr val="CC3300"/>
              </a:buClr>
              <a:buSzTx/>
              <a:buFontTx/>
              <a:buNone/>
              <a:defRPr/>
            </a:pPr>
            <a:r>
              <a:rPr lang="en-US" altLang="zh-CN" dirty="0">
                <a:latin typeface="Cambria Math" pitchFamily="18" charset="0"/>
                <a:ea typeface="Cambria Math" pitchFamily="18" charset="0"/>
              </a:rPr>
              <a:t>2.      </a:t>
            </a:r>
            <a:r>
              <a:rPr lang="en-US" altLang="zh-CN" b="1" dirty="0" err="1">
                <a:solidFill>
                  <a:srgbClr val="00B050"/>
                </a:solidFill>
                <a:latin typeface="Cambria Math" pitchFamily="18" charset="0"/>
                <a:ea typeface="Cambria Math" pitchFamily="18" charset="0"/>
              </a:rPr>
              <a:t>key</a:t>
            </a:r>
            <a:r>
              <a:rPr lang="en-US" altLang="zh-CN" dirty="0" err="1">
                <a:latin typeface="Cambria Math" pitchFamily="18" charset="0"/>
                <a:ea typeface="Cambria Math" pitchFamily="18" charset="0"/>
                <a:sym typeface="Symbol" pitchFamily="18" charset="2"/>
              </a:rPr>
              <a:t></a:t>
            </a:r>
            <a:r>
              <a:rPr lang="en-US" altLang="zh-CN" dirty="0" err="1">
                <a:latin typeface="Cambria Math" pitchFamily="18" charset="0"/>
                <a:ea typeface="Cambria Math" pitchFamily="18" charset="0"/>
              </a:rPr>
              <a:t>A</a:t>
            </a:r>
            <a:r>
              <a:rPr lang="en-US" altLang="zh-CN" dirty="0" err="1">
                <a:latin typeface="Cambria Math" pitchFamily="18" charset="0"/>
                <a:ea typeface="Cambria Math" pitchFamily="18" charset="0"/>
                <a:sym typeface="Symbol" pitchFamily="18" charset="2"/>
              </a:rPr>
              <a:t></a:t>
            </a:r>
            <a:r>
              <a:rPr lang="en-US" altLang="zh-CN" dirty="0" err="1">
                <a:latin typeface="Cambria Math" pitchFamily="18" charset="0"/>
                <a:ea typeface="Cambria Math" pitchFamily="18" charset="0"/>
              </a:rPr>
              <a:t>j</a:t>
            </a:r>
            <a:r>
              <a:rPr lang="en-US" altLang="zh-CN" dirty="0">
                <a:latin typeface="Cambria Math" pitchFamily="18" charset="0"/>
                <a:ea typeface="Cambria Math" pitchFamily="18" charset="0"/>
                <a:sym typeface="Symbol" pitchFamily="18" charset="2"/>
              </a:rPr>
              <a:t></a:t>
            </a:r>
            <a:r>
              <a:rPr lang="en-US" altLang="zh-CN" dirty="0">
                <a:latin typeface="Cambria Math" pitchFamily="18" charset="0"/>
                <a:ea typeface="Cambria Math" pitchFamily="18" charset="0"/>
              </a:rPr>
              <a:t>;                            ------------ c1                 n-1</a:t>
            </a:r>
          </a:p>
          <a:p>
            <a:pPr lvl="1" algn="just" eaLnBrk="1" hangingPunct="1">
              <a:lnSpc>
                <a:spcPct val="75000"/>
              </a:lnSpc>
              <a:buClr>
                <a:srgbClr val="CC3300"/>
              </a:buClr>
              <a:buSzTx/>
              <a:buFontTx/>
              <a:buNone/>
              <a:defRPr/>
            </a:pPr>
            <a:r>
              <a:rPr lang="en-US" altLang="zh-CN" dirty="0">
                <a:latin typeface="Cambria Math" pitchFamily="18" charset="0"/>
                <a:ea typeface="Cambria Math" pitchFamily="18" charset="0"/>
              </a:rPr>
              <a:t>3.      i</a:t>
            </a:r>
            <a:r>
              <a:rPr lang="en-US" altLang="zh-CN" dirty="0">
                <a:latin typeface="Cambria Math" pitchFamily="18" charset="0"/>
                <a:ea typeface="Cambria Math" pitchFamily="18" charset="0"/>
                <a:sym typeface="Symbol" pitchFamily="18" charset="2"/>
              </a:rPr>
              <a:t></a:t>
            </a:r>
            <a:r>
              <a:rPr lang="en-US" altLang="zh-CN" dirty="0">
                <a:latin typeface="Cambria Math" pitchFamily="18" charset="0"/>
                <a:ea typeface="Cambria Math" pitchFamily="18" charset="0"/>
              </a:rPr>
              <a:t>j-1;                                    -----------  c2                 n-1                           </a:t>
            </a:r>
          </a:p>
          <a:p>
            <a:pPr lvl="1" algn="just" eaLnBrk="1" hangingPunct="1">
              <a:lnSpc>
                <a:spcPct val="75000"/>
              </a:lnSpc>
              <a:buClr>
                <a:srgbClr val="CC3300"/>
              </a:buClr>
              <a:buSzTx/>
              <a:buFontTx/>
              <a:buNone/>
              <a:defRPr/>
            </a:pPr>
            <a:r>
              <a:rPr lang="en-US" altLang="zh-CN" dirty="0">
                <a:latin typeface="Cambria Math" pitchFamily="18" charset="0"/>
                <a:ea typeface="Cambria Math" pitchFamily="18" charset="0"/>
              </a:rPr>
              <a:t>4.      </a:t>
            </a:r>
            <a:r>
              <a:rPr lang="en-US" altLang="zh-CN" b="1" dirty="0">
                <a:solidFill>
                  <a:schemeClr val="accent6"/>
                </a:solidFill>
                <a:latin typeface="Cambria Math" pitchFamily="18" charset="0"/>
                <a:ea typeface="Cambria Math" pitchFamily="18" charset="0"/>
              </a:rPr>
              <a:t>while</a:t>
            </a:r>
            <a:r>
              <a:rPr lang="en-US" altLang="zh-CN" dirty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altLang="zh-CN" dirty="0" err="1">
                <a:latin typeface="Cambria Math" pitchFamily="18" charset="0"/>
                <a:ea typeface="Cambria Math" pitchFamily="18" charset="0"/>
              </a:rPr>
              <a:t>i</a:t>
            </a:r>
            <a:r>
              <a:rPr lang="en-US" altLang="zh-CN" dirty="0">
                <a:latin typeface="Cambria Math" pitchFamily="18" charset="0"/>
                <a:ea typeface="Cambria Math" pitchFamily="18" charset="0"/>
              </a:rPr>
              <a:t>&gt;0 </a:t>
            </a:r>
            <a:r>
              <a:rPr lang="en-US" altLang="zh-CN" b="1" dirty="0">
                <a:solidFill>
                  <a:schemeClr val="accent6"/>
                </a:solidFill>
                <a:latin typeface="Cambria Math" pitchFamily="18" charset="0"/>
                <a:ea typeface="Cambria Math" pitchFamily="18" charset="0"/>
              </a:rPr>
              <a:t>and</a:t>
            </a:r>
            <a:r>
              <a:rPr lang="en-US" altLang="zh-CN" dirty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altLang="zh-CN" dirty="0" err="1">
                <a:latin typeface="Cambria Math" pitchFamily="18" charset="0"/>
                <a:ea typeface="Cambria Math" pitchFamily="18" charset="0"/>
              </a:rPr>
              <a:t>A</a:t>
            </a:r>
            <a:r>
              <a:rPr lang="en-US" altLang="zh-CN" dirty="0" err="1">
                <a:latin typeface="Cambria Math" pitchFamily="18" charset="0"/>
                <a:ea typeface="Cambria Math" pitchFamily="18" charset="0"/>
                <a:sym typeface="Symbol" pitchFamily="18" charset="2"/>
              </a:rPr>
              <a:t></a:t>
            </a:r>
            <a:r>
              <a:rPr lang="en-US" altLang="zh-CN" dirty="0" err="1">
                <a:latin typeface="Cambria Math" pitchFamily="18" charset="0"/>
                <a:ea typeface="Cambria Math" pitchFamily="18" charset="0"/>
              </a:rPr>
              <a:t>i</a:t>
            </a:r>
            <a:r>
              <a:rPr lang="en-US" altLang="zh-CN" dirty="0">
                <a:latin typeface="Cambria Math" pitchFamily="18" charset="0"/>
                <a:ea typeface="Cambria Math" pitchFamily="18" charset="0"/>
                <a:sym typeface="Symbol" pitchFamily="18" charset="2"/>
              </a:rPr>
              <a:t></a:t>
            </a:r>
            <a:r>
              <a:rPr lang="en-US" altLang="zh-CN" dirty="0">
                <a:latin typeface="Cambria Math" pitchFamily="18" charset="0"/>
                <a:ea typeface="Cambria Math" pitchFamily="18" charset="0"/>
              </a:rPr>
              <a:t>&gt;</a:t>
            </a:r>
            <a:r>
              <a:rPr lang="en-US" altLang="zh-CN" b="1" dirty="0">
                <a:solidFill>
                  <a:srgbClr val="00B050"/>
                </a:solidFill>
                <a:latin typeface="Cambria Math" pitchFamily="18" charset="0"/>
                <a:ea typeface="Cambria Math" pitchFamily="18" charset="0"/>
              </a:rPr>
              <a:t>key</a:t>
            </a:r>
            <a:r>
              <a:rPr lang="en-US" altLang="zh-CN" dirty="0">
                <a:latin typeface="Cambria Math" pitchFamily="18" charset="0"/>
                <a:ea typeface="Cambria Math" pitchFamily="18" charset="0"/>
              </a:rPr>
              <a:t>  </a:t>
            </a:r>
            <a:r>
              <a:rPr lang="en-US" altLang="zh-CN" b="1" dirty="0">
                <a:solidFill>
                  <a:schemeClr val="accent6"/>
                </a:solidFill>
                <a:latin typeface="Cambria Math" pitchFamily="18" charset="0"/>
                <a:ea typeface="Cambria Math" pitchFamily="18" charset="0"/>
              </a:rPr>
              <a:t>do</a:t>
            </a:r>
            <a:r>
              <a:rPr lang="en-US" altLang="zh-CN" dirty="0">
                <a:latin typeface="Cambria Math" pitchFamily="18" charset="0"/>
                <a:ea typeface="Cambria Math" pitchFamily="18" charset="0"/>
              </a:rPr>
              <a:t> --------  c3                 n-1</a:t>
            </a:r>
          </a:p>
          <a:p>
            <a:pPr lvl="1" algn="just" eaLnBrk="1" hangingPunct="1">
              <a:lnSpc>
                <a:spcPct val="75000"/>
              </a:lnSpc>
              <a:buClr>
                <a:srgbClr val="CC3300"/>
              </a:buClr>
              <a:buSzTx/>
              <a:buFontTx/>
              <a:buNone/>
              <a:defRPr/>
            </a:pPr>
            <a:r>
              <a:rPr lang="en-US" altLang="zh-CN" dirty="0">
                <a:latin typeface="Cambria Math" pitchFamily="18" charset="0"/>
                <a:ea typeface="Cambria Math" pitchFamily="18" charset="0"/>
              </a:rPr>
              <a:t>5.             A</a:t>
            </a:r>
            <a:r>
              <a:rPr lang="en-US" altLang="zh-CN" dirty="0">
                <a:latin typeface="Cambria Math" pitchFamily="18" charset="0"/>
                <a:ea typeface="Cambria Math" pitchFamily="18" charset="0"/>
                <a:sym typeface="Symbol" pitchFamily="18" charset="2"/>
              </a:rPr>
              <a:t></a:t>
            </a:r>
            <a:r>
              <a:rPr lang="en-US" altLang="zh-CN" dirty="0">
                <a:latin typeface="Cambria Math" pitchFamily="18" charset="0"/>
                <a:ea typeface="Cambria Math" pitchFamily="18" charset="0"/>
              </a:rPr>
              <a:t>i+1</a:t>
            </a:r>
            <a:r>
              <a:rPr lang="en-US" altLang="zh-CN" dirty="0">
                <a:latin typeface="Cambria Math" pitchFamily="18" charset="0"/>
                <a:ea typeface="Cambria Math" pitchFamily="18" charset="0"/>
                <a:sym typeface="Symbol" pitchFamily="18" charset="2"/>
              </a:rPr>
              <a:t></a:t>
            </a:r>
            <a:r>
              <a:rPr lang="en-US" altLang="zh-CN" dirty="0" err="1">
                <a:latin typeface="Cambria Math" pitchFamily="18" charset="0"/>
                <a:ea typeface="Cambria Math" pitchFamily="18" charset="0"/>
                <a:sym typeface="Symbol" pitchFamily="18" charset="2"/>
              </a:rPr>
              <a:t>A</a:t>
            </a:r>
            <a:r>
              <a:rPr lang="en-US" altLang="zh-CN" dirty="0" err="1">
                <a:latin typeface="Cambria Math" pitchFamily="18" charset="0"/>
                <a:ea typeface="Cambria Math" pitchFamily="18" charset="0"/>
              </a:rPr>
              <a:t>i</a:t>
            </a:r>
            <a:r>
              <a:rPr lang="en-US" altLang="zh-CN" dirty="0">
                <a:latin typeface="Cambria Math" pitchFamily="18" charset="0"/>
                <a:ea typeface="Cambria Math" pitchFamily="18" charset="0"/>
                <a:sym typeface="Symbol" pitchFamily="18" charset="2"/>
              </a:rPr>
              <a:t></a:t>
            </a:r>
            <a:r>
              <a:rPr lang="en-US" altLang="zh-CN" dirty="0">
                <a:latin typeface="Cambria Math" pitchFamily="18" charset="0"/>
                <a:ea typeface="Cambria Math" pitchFamily="18" charset="0"/>
              </a:rPr>
              <a:t>;                 ----------- c4                 0              </a:t>
            </a:r>
          </a:p>
          <a:p>
            <a:pPr lvl="1" algn="just" eaLnBrk="1" hangingPunct="1">
              <a:lnSpc>
                <a:spcPct val="75000"/>
              </a:lnSpc>
              <a:buClr>
                <a:srgbClr val="CC3300"/>
              </a:buClr>
              <a:buSzTx/>
              <a:buFontTx/>
              <a:buNone/>
              <a:defRPr/>
            </a:pPr>
            <a:r>
              <a:rPr lang="en-US" altLang="zh-CN" dirty="0">
                <a:latin typeface="Cambria Math" pitchFamily="18" charset="0"/>
                <a:ea typeface="Cambria Math" pitchFamily="18" charset="0"/>
              </a:rPr>
              <a:t>6.             i</a:t>
            </a:r>
            <a:r>
              <a:rPr lang="en-US" altLang="zh-CN" dirty="0">
                <a:latin typeface="Cambria Math" pitchFamily="18" charset="0"/>
                <a:ea typeface="Cambria Math" pitchFamily="18" charset="0"/>
                <a:sym typeface="Symbol" pitchFamily="18" charset="2"/>
              </a:rPr>
              <a:t></a:t>
            </a:r>
            <a:r>
              <a:rPr lang="en-US" altLang="zh-CN" dirty="0">
                <a:latin typeface="Cambria Math" pitchFamily="18" charset="0"/>
                <a:ea typeface="Cambria Math" pitchFamily="18" charset="0"/>
              </a:rPr>
              <a:t>i-1;                               ----------- c5                 0  </a:t>
            </a:r>
          </a:p>
          <a:p>
            <a:pPr lvl="1" algn="just" eaLnBrk="1" hangingPunct="1">
              <a:lnSpc>
                <a:spcPct val="75000"/>
              </a:lnSpc>
              <a:buClr>
                <a:srgbClr val="CC3300"/>
              </a:buClr>
              <a:buSzTx/>
              <a:buFontTx/>
              <a:buNone/>
              <a:defRPr/>
            </a:pPr>
            <a:r>
              <a:rPr lang="en-US" altLang="zh-CN" dirty="0">
                <a:latin typeface="Cambria Math" pitchFamily="18" charset="0"/>
                <a:ea typeface="Cambria Math" pitchFamily="18" charset="0"/>
              </a:rPr>
              <a:t>7.      A</a:t>
            </a:r>
            <a:r>
              <a:rPr lang="en-US" altLang="zh-CN" dirty="0">
                <a:latin typeface="Cambria Math" pitchFamily="18" charset="0"/>
                <a:ea typeface="Cambria Math" pitchFamily="18" charset="0"/>
                <a:sym typeface="Symbol" pitchFamily="18" charset="2"/>
              </a:rPr>
              <a:t></a:t>
            </a:r>
            <a:r>
              <a:rPr lang="en-US" altLang="zh-CN" dirty="0">
                <a:latin typeface="Cambria Math" pitchFamily="18" charset="0"/>
                <a:ea typeface="Cambria Math" pitchFamily="18" charset="0"/>
              </a:rPr>
              <a:t>i+1</a:t>
            </a:r>
            <a:r>
              <a:rPr lang="en-US" altLang="zh-CN" dirty="0">
                <a:latin typeface="Cambria Math" pitchFamily="18" charset="0"/>
                <a:ea typeface="Cambria Math" pitchFamily="18" charset="0"/>
                <a:sym typeface="Symbol" pitchFamily="18" charset="2"/>
              </a:rPr>
              <a:t></a:t>
            </a:r>
            <a:r>
              <a:rPr lang="en-US" altLang="zh-CN" b="1" dirty="0">
                <a:solidFill>
                  <a:srgbClr val="00B050"/>
                </a:solidFill>
                <a:latin typeface="Cambria Math" pitchFamily="18" charset="0"/>
                <a:ea typeface="Cambria Math" pitchFamily="18" charset="0"/>
              </a:rPr>
              <a:t>key</a:t>
            </a:r>
            <a:r>
              <a:rPr lang="en-US" altLang="zh-CN" dirty="0">
                <a:latin typeface="Cambria Math" pitchFamily="18" charset="0"/>
                <a:ea typeface="Cambria Math" pitchFamily="18" charset="0"/>
              </a:rPr>
              <a:t>;                      ------------- c6                 n-1</a:t>
            </a:r>
          </a:p>
          <a:p>
            <a:pPr lvl="1" algn="just" eaLnBrk="1" hangingPunct="1">
              <a:lnSpc>
                <a:spcPct val="75000"/>
              </a:lnSpc>
              <a:buClr>
                <a:srgbClr val="CC3300"/>
              </a:buClr>
              <a:buSzTx/>
              <a:buFontTx/>
              <a:buNone/>
              <a:defRPr/>
            </a:pPr>
            <a:endParaRPr lang="en-US" altLang="zh-CN" dirty="0">
              <a:latin typeface="Cambria Math" pitchFamily="18" charset="0"/>
              <a:ea typeface="Cambria Math" pitchFamily="18" charset="0"/>
            </a:endParaRPr>
          </a:p>
          <a:p>
            <a:pPr lvl="1" algn="just" eaLnBrk="1" hangingPunct="1">
              <a:lnSpc>
                <a:spcPct val="75000"/>
              </a:lnSpc>
              <a:buClr>
                <a:srgbClr val="CC3300"/>
              </a:buClr>
              <a:buSzTx/>
              <a:buFontTx/>
              <a:buNone/>
              <a:defRPr/>
            </a:pPr>
            <a:endParaRPr lang="en-US" altLang="zh-CN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26628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368BA56-F8F0-4C8F-ACCA-44D4AC59D347}" type="slidenum">
              <a:rPr lang="en-US" altLang="zh-CN" sz="1400" smtClean="0">
                <a:latin typeface="楷体_GB2312" pitchFamily="49" charset="-122"/>
                <a:ea typeface="楷体_GB2312" pitchFamily="49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24</a:t>
            </a:fld>
            <a:endParaRPr lang="en-US" altLang="zh-CN" sz="1400"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112654" name="Object 14"/>
          <p:cNvGraphicFramePr>
            <a:graphicFrameLocks noChangeAspect="1"/>
          </p:cNvGraphicFramePr>
          <p:nvPr/>
        </p:nvGraphicFramePr>
        <p:xfrm>
          <a:off x="1387475" y="4751388"/>
          <a:ext cx="5932488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898900" imgH="584200" progId="Equation.3">
                  <p:embed/>
                </p:oleObj>
              </mc:Choice>
              <mc:Fallback>
                <p:oleObj name="Equation" r:id="rId2" imgW="3898900" imgH="5842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7475" y="4751388"/>
                        <a:ext cx="5932488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渐近时间复杂性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651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533400" y="1371600"/>
                <a:ext cx="8215064" cy="4876800"/>
              </a:xfrm>
            </p:spPr>
            <p:txBody>
              <a:bodyPr/>
              <a:lstStyle/>
              <a:p>
                <a:pPr eaLnBrk="1" hangingPunct="1">
                  <a:buFont typeface="ZapfDingbats" pitchFamily="82" charset="2"/>
                  <a:buNone/>
                </a:pPr>
                <a:endParaRPr lang="en-US" altLang="zh-CN" i="1" dirty="0">
                  <a:ea typeface="黑体" panose="02010609060101010101" pitchFamily="49" charset="-122"/>
                </a:endParaRPr>
              </a:p>
              <a:p>
                <a:pPr eaLnBrk="1" hangingPunct="1"/>
                <a:r>
                  <a:rPr lang="en-US" altLang="zh-CN" i="1" dirty="0" err="1">
                    <a:solidFill>
                      <a:schemeClr val="tx1"/>
                    </a:solidFill>
                    <a:ea typeface="黑体" panose="02010609060101010101" pitchFamily="49" charset="-122"/>
                  </a:rPr>
                  <a:t>T</a:t>
                </a:r>
                <a:r>
                  <a:rPr lang="en-US" altLang="zh-CN" baseline="-25000" dirty="0" err="1">
                    <a:solidFill>
                      <a:schemeClr val="tx1"/>
                    </a:solidFill>
                    <a:ea typeface="黑体" panose="02010609060101010101" pitchFamily="49" charset="-122"/>
                  </a:rPr>
                  <a:t>min</a:t>
                </a:r>
                <a:r>
                  <a:rPr lang="en-US" altLang="zh-CN" dirty="0">
                    <a:solidFill>
                      <a:schemeClr val="tx1"/>
                    </a:solidFill>
                    <a:ea typeface="黑体" panose="02010609060101010101" pitchFamily="49" charset="-122"/>
                  </a:rPr>
                  <a:t>(</a:t>
                </a:r>
                <a:r>
                  <a:rPr lang="en-US" altLang="zh-CN" i="1" dirty="0">
                    <a:solidFill>
                      <a:schemeClr val="tx1"/>
                    </a:solidFill>
                    <a:ea typeface="黑体" panose="02010609060101010101" pitchFamily="49" charset="-122"/>
                  </a:rPr>
                  <a:t>n</a:t>
                </a:r>
                <a:r>
                  <a:rPr lang="en-US" altLang="zh-CN" dirty="0">
                    <a:solidFill>
                      <a:schemeClr val="tx1"/>
                    </a:solidFill>
                    <a:ea typeface="黑体" panose="02010609060101010101" pitchFamily="49" charset="-122"/>
                  </a:rPr>
                  <a:t>)  ~</a:t>
                </a:r>
                <a:r>
                  <a:rPr lang="en-US" altLang="zh-CN" i="1" dirty="0">
                    <a:solidFill>
                      <a:schemeClr val="tx1"/>
                    </a:solidFill>
                    <a:ea typeface="黑体" panose="02010609060101010101" pitchFamily="49" charset="-122"/>
                  </a:rPr>
                  <a:t> n            </a:t>
                </a:r>
                <a:r>
                  <a:rPr lang="en-US" altLang="zh-CN" i="1" dirty="0" err="1">
                    <a:solidFill>
                      <a:schemeClr val="tx1"/>
                    </a:solidFill>
                    <a:ea typeface="黑体" panose="02010609060101010101" pitchFamily="49" charset="-122"/>
                  </a:rPr>
                  <a:t>T</a:t>
                </a:r>
                <a:r>
                  <a:rPr lang="en-US" altLang="zh-CN" baseline="-25000" dirty="0" err="1">
                    <a:solidFill>
                      <a:schemeClr val="tx1"/>
                    </a:solidFill>
                    <a:ea typeface="黑体" panose="02010609060101010101" pitchFamily="49" charset="-122"/>
                  </a:rPr>
                  <a:t>max</a:t>
                </a:r>
                <a:r>
                  <a:rPr lang="en-US" altLang="zh-CN" dirty="0">
                    <a:solidFill>
                      <a:schemeClr val="tx1"/>
                    </a:solidFill>
                    <a:ea typeface="黑体" panose="02010609060101010101" pitchFamily="49" charset="-122"/>
                  </a:rPr>
                  <a:t>(</a:t>
                </a:r>
                <a:r>
                  <a:rPr lang="en-US" altLang="zh-CN" i="1" dirty="0">
                    <a:solidFill>
                      <a:schemeClr val="tx1"/>
                    </a:solidFill>
                    <a:ea typeface="黑体" panose="02010609060101010101" pitchFamily="49" charset="-122"/>
                  </a:rPr>
                  <a:t>n</a:t>
                </a:r>
                <a:r>
                  <a:rPr lang="en-US" altLang="zh-CN" dirty="0">
                    <a:solidFill>
                      <a:schemeClr val="tx1"/>
                    </a:solidFill>
                    <a:ea typeface="黑体" panose="02010609060101010101" pitchFamily="49" charset="-122"/>
                  </a:rPr>
                  <a:t>)</a:t>
                </a:r>
                <a:r>
                  <a:rPr lang="en-US" altLang="zh-CN" i="1" dirty="0">
                    <a:solidFill>
                      <a:schemeClr val="tx1"/>
                    </a:solidFill>
                    <a:ea typeface="黑体" panose="02010609060101010101" pitchFamily="49" charset="-122"/>
                  </a:rPr>
                  <a:t> ~ n</a:t>
                </a:r>
                <a:r>
                  <a:rPr lang="en-US" altLang="zh-CN" baseline="30000" dirty="0">
                    <a:solidFill>
                      <a:schemeClr val="tx1"/>
                    </a:solidFill>
                    <a:ea typeface="黑体" panose="02010609060101010101" pitchFamily="49" charset="-122"/>
                  </a:rPr>
                  <a:t>2</a:t>
                </a:r>
                <a:r>
                  <a:rPr lang="en-US" altLang="zh-CN" i="1" dirty="0">
                    <a:solidFill>
                      <a:schemeClr val="tx1"/>
                    </a:solidFill>
                    <a:ea typeface="黑体" panose="02010609060101010101" pitchFamily="49" charset="-122"/>
                  </a:rPr>
                  <a:t>  </a:t>
                </a:r>
              </a:p>
              <a:p>
                <a:pPr marL="0" indent="0" eaLnBrk="1" hangingPunct="1">
                  <a:buNone/>
                </a:pPr>
                <a:r>
                  <a:rPr lang="en-US" altLang="zh-CN" i="1" dirty="0">
                    <a:solidFill>
                      <a:schemeClr val="tx1"/>
                    </a:solidFill>
                    <a:ea typeface="黑体" panose="02010609060101010101" pitchFamily="49" charset="-122"/>
                  </a:rPr>
                  <a:t> </a:t>
                </a:r>
              </a:p>
              <a:p>
                <a:pPr eaLnBrk="1" hangingPunct="1"/>
                <a:r>
                  <a:rPr lang="zh-CN" altLang="en-US" dirty="0">
                    <a:ea typeface="黑体" panose="02010609060101010101" pitchFamily="49" charset="-122"/>
                  </a:rPr>
                  <a:t>一般</a:t>
                </a:r>
                <a14:m>
                  <m:oMath xmlns:m="http://schemas.openxmlformats.org/officeDocument/2006/math">
                    <m:r>
                      <a:rPr lang="zh-CN" alt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来说</m:t>
                    </m:r>
                    <m:r>
                      <a:rPr lang="en-US" altLang="zh-CN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 </m:t>
                    </m:r>
                    <m:r>
                      <a:rPr lang="zh-CN" alt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，</m:t>
                    </m:r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𝑛</m:t>
                    </m:r>
                    <m:r>
                      <a:rPr lang="zh-CN" alt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→∞</m:t>
                    </m:r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, </m:t>
                    </m:r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𝑇</m:t>
                    </m:r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(</m:t>
                    </m:r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𝑛</m:t>
                    </m:r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)→∞</m:t>
                    </m:r>
                  </m:oMath>
                </a14:m>
                <a:r>
                  <a:rPr lang="zh-CN" altLang="en-US" dirty="0">
                    <a:solidFill>
                      <a:schemeClr val="tx1"/>
                    </a:solidFill>
                    <a:ea typeface="黑体" panose="02010609060101010101" pitchFamily="49" charset="-122"/>
                  </a:rPr>
                  <a:t>。如果存在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altLang="zh-CN" i="1" dirty="0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acc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𝑇</m:t>
                        </m:r>
                        <m:r>
                          <m:rPr>
                            <m:nor/>
                          </m:rPr>
                          <a:rPr lang="zh-CN" altLang="en-US" i="1" dirty="0">
                            <a:ea typeface="黑体" panose="02010609060101010101" pitchFamily="49" charset="-122"/>
                          </a:rPr>
                          <m:t> </m:t>
                        </m:r>
                      </m:e>
                    </m:acc>
                    <m:r>
                      <a:rPr lang="en-US" altLang="zh-CN" i="1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(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𝑛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)</m:t>
                    </m:r>
                    <m:r>
                      <a:rPr lang="zh-CN" altLang="en-US" i="1" dirty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使得</m:t>
                    </m:r>
                  </m:oMath>
                </a14:m>
                <a:r>
                  <a:rPr lang="zh-CN" altLang="en-US" dirty="0">
                    <a:solidFill>
                      <a:schemeClr val="tx1"/>
                    </a:solidFill>
                    <a:ea typeface="黑体" panose="02010609060101010101" pitchFamily="49" charset="-122"/>
                  </a:rPr>
                  <a:t>当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𝑛</m:t>
                    </m:r>
                    <m:r>
                      <a:rPr lang="zh-CN" altLang="en-US" i="1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→∞</m:t>
                    </m:r>
                  </m:oMath>
                </a14:m>
                <a:r>
                  <a:rPr lang="zh-CN" altLang="en-US" dirty="0">
                    <a:solidFill>
                      <a:schemeClr val="tx1"/>
                    </a:solidFill>
                    <a:ea typeface="黑体" panose="02010609060101010101" pitchFamily="49" charset="-122"/>
                  </a:rPr>
                  <a:t>时，</a:t>
                </a:r>
                <a:r>
                  <a:rPr lang="en-US" altLang="zh-CN" dirty="0">
                    <a:solidFill>
                      <a:schemeClr val="tx1"/>
                    </a:solidFill>
                    <a:ea typeface="黑体" panose="02010609060101010101" pitchFamily="49" charset="-122"/>
                  </a:rPr>
                  <a:t>(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𝑇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(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𝑛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)</m:t>
                    </m:r>
                  </m:oMath>
                </a14:m>
                <a:r>
                  <a:rPr lang="en-US" altLang="zh-CN" dirty="0">
                    <a:solidFill>
                      <a:schemeClr val="tx1"/>
                    </a:solidFill>
                    <a:ea typeface="黑体" panose="02010609060101010101" pitchFamily="49" charset="-122"/>
                  </a:rPr>
                  <a:t>-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altLang="zh-CN" i="1" dirty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acc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𝑇</m:t>
                        </m:r>
                        <m:r>
                          <m:rPr>
                            <m:nor/>
                          </m:rPr>
                          <a:rPr lang="zh-CN" altLang="en-US" i="1" dirty="0">
                            <a:ea typeface="黑体" panose="02010609060101010101" pitchFamily="49" charset="-122"/>
                          </a:rPr>
                          <m:t> </m:t>
                        </m:r>
                      </m:e>
                    </m:acc>
                    <m:r>
                      <a:rPr lang="en-US" altLang="zh-CN" i="1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(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𝑛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)</m:t>
                    </m:r>
                  </m:oMath>
                </a14:m>
                <a:r>
                  <a:rPr lang="en-US" altLang="zh-CN" dirty="0">
                    <a:solidFill>
                      <a:schemeClr val="tx1"/>
                    </a:solidFill>
                    <a:ea typeface="黑体" panose="02010609060101010101" pitchFamily="49" charset="-122"/>
                  </a:rPr>
                  <a:t>)/</a:t>
                </a:r>
                <a:r>
                  <a:rPr lang="en-US" altLang="zh-CN" dirty="0">
                    <a:ea typeface="黑体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𝑇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𝑛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 </m:t>
                    </m:r>
                    <m:r>
                      <a:rPr lang="zh-CN" altLang="en-US" i="1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→</m:t>
                    </m:r>
                  </m:oMath>
                </a14:m>
                <a:r>
                  <a:rPr lang="zh-CN" altLang="en-US" dirty="0">
                    <a:solidFill>
                      <a:schemeClr val="tx1"/>
                    </a:solidFill>
                    <a:ea typeface="黑体" panose="02010609060101010101" pitchFamily="49" charset="-122"/>
                  </a:rPr>
                  <a:t> </a:t>
                </a:r>
                <a:r>
                  <a:rPr lang="en-US" altLang="zh-CN" dirty="0">
                    <a:solidFill>
                      <a:schemeClr val="tx1"/>
                    </a:solidFill>
                    <a:ea typeface="黑体" panose="02010609060101010101" pitchFamily="49" charset="-122"/>
                  </a:rPr>
                  <a:t>0, </a:t>
                </a:r>
                <a:r>
                  <a:rPr lang="zh-CN" altLang="en-US" dirty="0">
                    <a:solidFill>
                      <a:schemeClr val="tx1"/>
                    </a:solidFill>
                    <a:ea typeface="黑体" panose="02010609060101010101" pitchFamily="49" charset="-122"/>
                  </a:rPr>
                  <a:t>则称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altLang="zh-CN" i="1" dirty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acc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𝑇</m:t>
                        </m:r>
                        <m:r>
                          <m:rPr>
                            <m:nor/>
                          </m:rPr>
                          <a:rPr lang="zh-CN" altLang="en-US" i="1" dirty="0">
                            <a:ea typeface="黑体" panose="02010609060101010101" pitchFamily="49" charset="-122"/>
                          </a:rPr>
                          <m:t> </m:t>
                        </m:r>
                      </m:e>
                    </m:acc>
                    <m:r>
                      <a:rPr lang="en-US" altLang="zh-CN" i="1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(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𝑛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)</m:t>
                    </m:r>
                  </m:oMath>
                </a14:m>
                <a:r>
                  <a:rPr lang="zh-CN" altLang="en-US" dirty="0">
                    <a:ea typeface="黑体" panose="02010609060101010101" pitchFamily="49" charset="-122"/>
                  </a:rPr>
                  <a:t>为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𝑇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(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𝑛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)</m:t>
                    </m:r>
                  </m:oMath>
                </a14:m>
                <a:r>
                  <a:rPr lang="zh-CN" altLang="en-US" dirty="0">
                    <a:solidFill>
                      <a:schemeClr val="tx1"/>
                    </a:solidFill>
                    <a:ea typeface="黑体" panose="02010609060101010101" pitchFamily="49" charset="-122"/>
                  </a:rPr>
                  <a:t>当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𝑛</m:t>
                    </m:r>
                    <m:r>
                      <a:rPr lang="zh-CN" altLang="en-US" i="1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→∞</m:t>
                    </m:r>
                  </m:oMath>
                </a14:m>
                <a:r>
                  <a:rPr lang="zh-CN" altLang="en-US" dirty="0">
                    <a:solidFill>
                      <a:schemeClr val="tx1"/>
                    </a:solidFill>
                    <a:ea typeface="黑体" panose="02010609060101010101" pitchFamily="49" charset="-122"/>
                  </a:rPr>
                  <a:t> 时的渐进性态，或称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altLang="zh-CN" i="1" dirty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acc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𝑇</m:t>
                        </m:r>
                        <m:r>
                          <m:rPr>
                            <m:nor/>
                          </m:rPr>
                          <a:rPr lang="zh-CN" altLang="en-US" i="1" dirty="0">
                            <a:ea typeface="黑体" panose="02010609060101010101" pitchFamily="49" charset="-122"/>
                          </a:rPr>
                          <m:t> </m:t>
                        </m:r>
                      </m:e>
                    </m:acc>
                    <m:r>
                      <a:rPr lang="en-US" altLang="zh-CN" i="1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(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𝑛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)</m:t>
                    </m:r>
                  </m:oMath>
                </a14:m>
                <a:r>
                  <a:rPr lang="zh-CN" altLang="en-US" dirty="0">
                    <a:solidFill>
                      <a:schemeClr val="tx1"/>
                    </a:solidFill>
                    <a:ea typeface="黑体" panose="02010609060101010101" pitchFamily="49" charset="-122"/>
                  </a:rPr>
                  <a:t>为渐进复杂性。</a:t>
                </a:r>
                <a:endParaRPr lang="en-US" altLang="zh-CN" dirty="0">
                  <a:solidFill>
                    <a:schemeClr val="tx1"/>
                  </a:solidFill>
                  <a:ea typeface="黑体" panose="02010609060101010101" pitchFamily="49" charset="-122"/>
                </a:endParaRPr>
              </a:p>
              <a:p>
                <a:pPr eaLnBrk="1" hangingPunct="1"/>
                <a:r>
                  <a:rPr lang="zh-CN" altLang="en-US" dirty="0">
                    <a:solidFill>
                      <a:schemeClr val="tx1"/>
                    </a:solidFill>
                    <a:ea typeface="黑体" panose="02010609060101010101" pitchFamily="49" charset="-122"/>
                  </a:rPr>
                  <a:t>直观的讲，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altLang="zh-CN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accPr>
                      <m:e>
                        <m:r>
                          <a:rPr lang="en-US" altLang="zh-CN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𝑇</m:t>
                        </m:r>
                        <m:r>
                          <m:rPr>
                            <m:nor/>
                          </m:rPr>
                          <a:rPr lang="zh-CN" altLang="en-US" i="1" dirty="0">
                            <a:solidFill>
                              <a:srgbClr val="FF0000"/>
                            </a:solidFill>
                            <a:ea typeface="黑体" panose="02010609060101010101" pitchFamily="49" charset="-122"/>
                          </a:rPr>
                          <m:t> </m:t>
                        </m:r>
                      </m:e>
                    </m:acc>
                    <m:r>
                      <a:rPr lang="en-US" altLang="zh-CN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(</m:t>
                    </m:r>
                    <m:r>
                      <a:rPr lang="en-US" altLang="zh-CN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𝑛</m:t>
                    </m:r>
                    <m:r>
                      <a:rPr lang="en-US" altLang="zh-CN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)</m:t>
                    </m:r>
                  </m:oMath>
                </a14:m>
                <a:r>
                  <a:rPr lang="zh-CN" altLang="en-US" dirty="0">
                    <a:solidFill>
                      <a:srgbClr val="FF0000"/>
                    </a:solidFill>
                    <a:ea typeface="黑体" panose="02010609060101010101" pitchFamily="49" charset="-122"/>
                  </a:rPr>
                  <a:t>是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𝑇</m:t>
                    </m:r>
                    <m:r>
                      <a:rPr lang="en-US" altLang="zh-CN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(</m:t>
                    </m:r>
                    <m:r>
                      <a:rPr lang="en-US" altLang="zh-CN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𝑛</m:t>
                    </m:r>
                    <m:r>
                      <a:rPr lang="en-US" altLang="zh-CN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)</m:t>
                    </m:r>
                  </m:oMath>
                </a14:m>
                <a:r>
                  <a:rPr lang="zh-CN" altLang="en-US" dirty="0">
                    <a:solidFill>
                      <a:srgbClr val="FF0000"/>
                    </a:solidFill>
                    <a:ea typeface="黑体" panose="02010609060101010101" pitchFamily="49" charset="-122"/>
                  </a:rPr>
                  <a:t>去掉低阶后的主项</a:t>
                </a:r>
                <a:r>
                  <a:rPr lang="zh-CN" altLang="en-US" dirty="0">
                    <a:solidFill>
                      <a:schemeClr val="tx1"/>
                    </a:solidFill>
                    <a:ea typeface="黑体" panose="02010609060101010101" pitchFamily="49" charset="-122"/>
                  </a:rPr>
                  <a:t>。</a:t>
                </a:r>
                <a:endParaRPr lang="en-US" altLang="zh-CN" dirty="0">
                  <a:solidFill>
                    <a:schemeClr val="tx1"/>
                  </a:solidFill>
                  <a:ea typeface="黑体" panose="02010609060101010101" pitchFamily="49" charset="-122"/>
                </a:endParaRPr>
              </a:p>
              <a:p>
                <a:pPr marL="0" indent="0" eaLnBrk="1" hangingPunct="1">
                  <a:buNone/>
                </a:pPr>
                <a:endParaRPr lang="zh-CN" altLang="en-US" dirty="0">
                  <a:solidFill>
                    <a:schemeClr val="tx1"/>
                  </a:solidFill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7651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1371600"/>
                <a:ext cx="8215064" cy="4876800"/>
              </a:xfrm>
              <a:blipFill rotWithShape="0">
                <a:blip r:embed="rId4"/>
                <a:stretch>
                  <a:fillRect l="-1114" r="-17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765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7368869"/>
              </p:ext>
            </p:extLst>
          </p:nvPr>
        </p:nvGraphicFramePr>
        <p:xfrm>
          <a:off x="611560" y="1184025"/>
          <a:ext cx="26670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244060" imgH="266584" progId="Equation.3">
                  <p:embed/>
                </p:oleObj>
              </mc:Choice>
              <mc:Fallback>
                <p:oleObj name="Equation" r:id="rId5" imgW="1244060" imgH="266584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1184025"/>
                        <a:ext cx="266700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3136642"/>
              </p:ext>
            </p:extLst>
          </p:nvPr>
        </p:nvGraphicFramePr>
        <p:xfrm>
          <a:off x="3908884" y="1170531"/>
          <a:ext cx="3810000" cy="598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778000" imgH="279400" progId="Equation.3">
                  <p:embed/>
                </p:oleObj>
              </mc:Choice>
              <mc:Fallback>
                <p:oleObj name="Equation" r:id="rId7" imgW="1778000" imgH="2794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8884" y="1170531"/>
                        <a:ext cx="3810000" cy="598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dirty="0"/>
              <a:t>渐近复杂性    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zh-CN" altLang="en-US" i="1" dirty="0">
                <a:solidFill>
                  <a:srgbClr val="FF0000"/>
                </a:solidFill>
              </a:rPr>
              <a:t> （符号） </a:t>
            </a:r>
            <a:endParaRPr lang="zh-CN" altLang="en-US" dirty="0"/>
          </a:p>
        </p:txBody>
      </p:sp>
      <p:sp>
        <p:nvSpPr>
          <p:cNvPr id="28675" name="内容占位符 2"/>
          <p:cNvSpPr>
            <a:spLocks noGrp="1"/>
          </p:cNvSpPr>
          <p:nvPr>
            <p:ph idx="1"/>
          </p:nvPr>
        </p:nvSpPr>
        <p:spPr>
          <a:xfrm>
            <a:off x="500063" y="1357313"/>
            <a:ext cx="7772400" cy="4876800"/>
          </a:xfrm>
        </p:spPr>
        <p:txBody>
          <a:bodyPr/>
          <a:lstStyle/>
          <a:p>
            <a:pPr eaLnBrk="1" hangingPunct="1">
              <a:lnSpc>
                <a:spcPct val="170000"/>
              </a:lnSpc>
              <a:buClr>
                <a:srgbClr val="CC3300"/>
              </a:buClr>
            </a:pPr>
            <a:r>
              <a:rPr lang="zh-CN" altLang="en-US" sz="2400" b="1" dirty="0">
                <a:ea typeface="Cambria Math" panose="02040503050406030204" pitchFamily="18" charset="0"/>
              </a:rPr>
              <a:t>对于正值函数</a:t>
            </a:r>
            <a:r>
              <a:rPr lang="en-US" altLang="zh-CN" sz="2400" b="1" i="1" dirty="0">
                <a:ea typeface="Cambria Math" panose="02040503050406030204" pitchFamily="18" charset="0"/>
              </a:rPr>
              <a:t>f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</a:rPr>
              <a:t>) </a:t>
            </a:r>
            <a:r>
              <a:rPr lang="en-US" altLang="zh-CN" sz="2400" b="1" dirty="0">
                <a:ea typeface="Cambria Math" panose="02040503050406030204" pitchFamily="18" charset="0"/>
                <a:sym typeface="Symbol" panose="05050102010706020507" pitchFamily="18" charset="2"/>
              </a:rPr>
              <a:t></a:t>
            </a:r>
            <a:r>
              <a:rPr lang="en-US" altLang="zh-CN" sz="2400" b="1" dirty="0">
                <a:ea typeface="Cambria Math" panose="02040503050406030204" pitchFamily="18" charset="0"/>
              </a:rPr>
              <a:t> 0</a:t>
            </a:r>
            <a:r>
              <a:rPr lang="zh-CN" altLang="en-US" sz="2400" b="1" dirty="0">
                <a:ea typeface="Cambria Math" panose="02040503050406030204" pitchFamily="18" charset="0"/>
              </a:rPr>
              <a:t>和</a:t>
            </a:r>
            <a:r>
              <a:rPr lang="en-US" altLang="zh-CN" sz="2400" b="1" i="1" dirty="0">
                <a:ea typeface="Cambria Math" panose="02040503050406030204" pitchFamily="18" charset="0"/>
              </a:rPr>
              <a:t>g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</a:rPr>
              <a:t>) </a:t>
            </a:r>
            <a:r>
              <a:rPr lang="en-US" altLang="zh-CN" sz="2400" b="1" dirty="0">
                <a:ea typeface="Cambria Math" panose="02040503050406030204" pitchFamily="18" charset="0"/>
                <a:sym typeface="Symbol" panose="05050102010706020507" pitchFamily="18" charset="2"/>
              </a:rPr>
              <a:t></a:t>
            </a:r>
            <a:r>
              <a:rPr lang="en-US" altLang="zh-CN" sz="2400" b="1" dirty="0">
                <a:ea typeface="Cambria Math" panose="02040503050406030204" pitchFamily="18" charset="0"/>
              </a:rPr>
              <a:t> 0</a:t>
            </a:r>
            <a:r>
              <a:rPr lang="zh-CN" altLang="en-US" sz="2400" b="1" dirty="0">
                <a:ea typeface="Cambria Math" panose="02040503050406030204" pitchFamily="18" charset="0"/>
              </a:rPr>
              <a:t>，如果</a:t>
            </a:r>
            <a:r>
              <a:rPr lang="zh-CN" altLang="en-US" sz="2400" b="1" dirty="0">
                <a:solidFill>
                  <a:srgbClr val="FF0000"/>
                </a:solidFill>
                <a:ea typeface="Cambria Math" panose="02040503050406030204" pitchFamily="18" charset="0"/>
              </a:rPr>
              <a:t>存在</a:t>
            </a:r>
            <a:r>
              <a:rPr lang="zh-CN" altLang="en-US" sz="2400" b="1" i="1" dirty="0">
                <a:solidFill>
                  <a:srgbClr val="FF0000"/>
                </a:solidFill>
                <a:ea typeface="Cambria Math" panose="02040503050406030204" pitchFamily="18" charset="0"/>
              </a:rPr>
              <a:t>正常数</a:t>
            </a:r>
            <a:r>
              <a:rPr lang="en-US" altLang="zh-CN" sz="2400" b="1" i="1" dirty="0">
                <a:ea typeface="Cambria Math" panose="02040503050406030204" pitchFamily="18" charset="0"/>
              </a:rPr>
              <a:t>c</a:t>
            </a:r>
            <a:r>
              <a:rPr lang="zh-CN" altLang="en-US" sz="2400" b="1" dirty="0">
                <a:ea typeface="Cambria Math" panose="02040503050406030204" pitchFamily="18" charset="0"/>
              </a:rPr>
              <a:t>和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baseline="-25000" dirty="0">
                <a:ea typeface="Cambria Math" panose="02040503050406030204" pitchFamily="18" charset="0"/>
              </a:rPr>
              <a:t>0</a:t>
            </a:r>
            <a:r>
              <a:rPr lang="zh-CN" altLang="en-US" sz="2400" b="1" dirty="0">
                <a:ea typeface="Cambria Math" panose="02040503050406030204" pitchFamily="18" charset="0"/>
              </a:rPr>
              <a:t>使得对所有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  <a:sym typeface="Symbol" panose="05050102010706020507" pitchFamily="18" charset="2"/>
              </a:rPr>
              <a:t> 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baseline="-25000" dirty="0">
                <a:ea typeface="Cambria Math" panose="02040503050406030204" pitchFamily="18" charset="0"/>
              </a:rPr>
              <a:t>0</a:t>
            </a:r>
            <a:r>
              <a:rPr lang="zh-CN" altLang="en-US" sz="2400" b="1" dirty="0">
                <a:ea typeface="Cambria Math" panose="02040503050406030204" pitchFamily="18" charset="0"/>
              </a:rPr>
              <a:t>有：</a:t>
            </a:r>
            <a:r>
              <a:rPr lang="en-US" altLang="zh-CN" sz="2400" b="1" i="1" dirty="0">
                <a:ea typeface="Cambria Math" panose="02040503050406030204" pitchFamily="18" charset="0"/>
              </a:rPr>
              <a:t>f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</a:rPr>
              <a:t>) </a:t>
            </a:r>
            <a:r>
              <a:rPr lang="en-US" altLang="zh-CN" sz="2400" b="1" dirty="0">
                <a:ea typeface="Cambria Math" panose="02040503050406030204" pitchFamily="18" charset="0"/>
                <a:sym typeface="Symbol" panose="05050102010706020507" pitchFamily="18" charset="2"/>
              </a:rPr>
              <a:t></a:t>
            </a:r>
            <a:r>
              <a:rPr lang="en-US" altLang="zh-CN" sz="2400" b="1" dirty="0">
                <a:ea typeface="Cambria Math" panose="02040503050406030204" pitchFamily="18" charset="0"/>
              </a:rPr>
              <a:t> </a:t>
            </a:r>
            <a:r>
              <a:rPr lang="en-US" altLang="zh-CN" sz="2400" b="1" i="1" dirty="0">
                <a:ea typeface="Cambria Math" panose="02040503050406030204" pitchFamily="18" charset="0"/>
              </a:rPr>
              <a:t>cg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</a:rPr>
              <a:t>) </a:t>
            </a:r>
            <a:r>
              <a:rPr lang="zh-CN" altLang="en-US" sz="2400" b="1" dirty="0">
                <a:ea typeface="Cambria Math" panose="02040503050406030204" pitchFamily="18" charset="0"/>
              </a:rPr>
              <a:t>，则称</a:t>
            </a:r>
            <a:r>
              <a:rPr lang="en-US" altLang="zh-CN" sz="2400" b="1" i="1" dirty="0">
                <a:ea typeface="Cambria Math" panose="02040503050406030204" pitchFamily="18" charset="0"/>
              </a:rPr>
              <a:t>f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</a:rPr>
              <a:t>) </a:t>
            </a:r>
            <a:r>
              <a:rPr lang="zh-CN" altLang="en-US" sz="2400" b="1" dirty="0">
                <a:ea typeface="Cambria Math" panose="02040503050406030204" pitchFamily="18" charset="0"/>
              </a:rPr>
              <a:t>是</a:t>
            </a:r>
            <a:r>
              <a:rPr lang="en-US" altLang="zh-CN" sz="2400" b="1" i="1" dirty="0">
                <a:ea typeface="Cambria Math" panose="02040503050406030204" pitchFamily="18" charset="0"/>
              </a:rPr>
              <a:t>g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</a:rPr>
              <a:t>)</a:t>
            </a:r>
            <a:r>
              <a:rPr lang="zh-CN" altLang="en-US" sz="2400" b="1" dirty="0">
                <a:ea typeface="Cambria Math" panose="02040503050406030204" pitchFamily="18" charset="0"/>
              </a:rPr>
              <a:t>的低阶函数或</a:t>
            </a:r>
            <a:r>
              <a:rPr lang="en-US" altLang="zh-CN" sz="2400" b="1" i="1" dirty="0">
                <a:ea typeface="Cambria Math" panose="02040503050406030204" pitchFamily="18" charset="0"/>
              </a:rPr>
              <a:t>g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</a:rPr>
              <a:t>)</a:t>
            </a:r>
            <a:r>
              <a:rPr lang="zh-CN" altLang="en-US" sz="2400" b="1" dirty="0">
                <a:ea typeface="Cambria Math" panose="02040503050406030204" pitchFamily="18" charset="0"/>
              </a:rPr>
              <a:t>是</a:t>
            </a:r>
            <a:r>
              <a:rPr lang="en-US" altLang="zh-CN" sz="2400" b="1" i="1" dirty="0">
                <a:ea typeface="Cambria Math" panose="02040503050406030204" pitchFamily="18" charset="0"/>
              </a:rPr>
              <a:t>f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</a:rPr>
              <a:t>)</a:t>
            </a:r>
            <a:r>
              <a:rPr lang="zh-CN" altLang="en-US" sz="2400" b="1" dirty="0">
                <a:ea typeface="Cambria Math" panose="02040503050406030204" pitchFamily="18" charset="0"/>
              </a:rPr>
              <a:t>的</a:t>
            </a:r>
            <a:r>
              <a:rPr lang="zh-CN" altLang="en-US" sz="2400" b="1" dirty="0">
                <a:solidFill>
                  <a:srgbClr val="FF0000"/>
                </a:solidFill>
                <a:ea typeface="Cambria Math" panose="02040503050406030204" pitchFamily="18" charset="0"/>
              </a:rPr>
              <a:t>渐近上界</a:t>
            </a:r>
            <a:r>
              <a:rPr lang="zh-CN" altLang="en-US" sz="2400" b="1" dirty="0">
                <a:ea typeface="Cambria Math" panose="02040503050406030204" pitchFamily="18" charset="0"/>
              </a:rPr>
              <a:t>，记为</a:t>
            </a:r>
            <a:r>
              <a:rPr lang="en-US" altLang="zh-CN" sz="2400" b="1" i="1" dirty="0">
                <a:ea typeface="Cambria Math" panose="02040503050406030204" pitchFamily="18" charset="0"/>
              </a:rPr>
              <a:t>f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</a:rPr>
              <a:t>)=</a:t>
            </a:r>
            <a:r>
              <a:rPr lang="en-US" altLang="zh-CN" sz="2400" b="1" i="1" dirty="0">
                <a:ea typeface="Cambria Math" panose="02040503050406030204" pitchFamily="18" charset="0"/>
              </a:rPr>
              <a:t>O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g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</a:rPr>
              <a:t>)) </a:t>
            </a:r>
          </a:p>
          <a:p>
            <a:pPr eaLnBrk="1" hangingPunct="1"/>
            <a:endParaRPr lang="zh-CN" altLang="en-US" dirty="0">
              <a:ea typeface="Cambria Math" panose="02040503050406030204" pitchFamily="18" charset="0"/>
            </a:endParaRPr>
          </a:p>
        </p:txBody>
      </p:sp>
      <p:sp>
        <p:nvSpPr>
          <p:cNvPr id="28676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83E701E-1F2D-490C-93CB-F4D6957251AE}" type="slidenum">
              <a:rPr lang="en-US" altLang="zh-CN" sz="1400" smtClean="0">
                <a:latin typeface="楷体_GB2312" pitchFamily="49" charset="-122"/>
                <a:ea typeface="楷体_GB2312" pitchFamily="49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26</a:t>
            </a:fld>
            <a:endParaRPr lang="en-US" altLang="zh-CN" sz="1400"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5885802"/>
              </p:ext>
            </p:extLst>
          </p:nvPr>
        </p:nvGraphicFramePr>
        <p:xfrm>
          <a:off x="978496" y="3356992"/>
          <a:ext cx="1785937" cy="684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28254" imgH="393529" progId="Equation.3">
                  <p:embed/>
                </p:oleObj>
              </mc:Choice>
              <mc:Fallback>
                <p:oleObj name="Equation" r:id="rId3" imgW="1028254" imgH="393529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8496" y="3356992"/>
                        <a:ext cx="1785937" cy="684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25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7167542"/>
              </p:ext>
            </p:extLst>
          </p:nvPr>
        </p:nvGraphicFramePr>
        <p:xfrm>
          <a:off x="971600" y="4117975"/>
          <a:ext cx="1595437" cy="382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850531" imgH="203112" progId="Equation.3">
                  <p:embed/>
                </p:oleObj>
              </mc:Choice>
              <mc:Fallback>
                <p:oleObj name="Equation" r:id="rId5" imgW="850531" imgH="203112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4117975"/>
                        <a:ext cx="1595437" cy="382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26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6735839"/>
              </p:ext>
            </p:extLst>
          </p:nvPr>
        </p:nvGraphicFramePr>
        <p:xfrm>
          <a:off x="964548" y="4768578"/>
          <a:ext cx="1741487" cy="35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002865" imgH="203112" progId="Equation.3">
                  <p:embed/>
                </p:oleObj>
              </mc:Choice>
              <mc:Fallback>
                <p:oleObj name="Equation" r:id="rId7" imgW="1002865" imgH="203112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4548" y="4768578"/>
                        <a:ext cx="1741487" cy="354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26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5414271"/>
              </p:ext>
            </p:extLst>
          </p:nvPr>
        </p:nvGraphicFramePr>
        <p:xfrm>
          <a:off x="971600" y="6020334"/>
          <a:ext cx="1235075" cy="398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711200" imgH="228600" progId="Equation.3">
                  <p:embed/>
                </p:oleObj>
              </mc:Choice>
              <mc:Fallback>
                <p:oleObj name="Equation" r:id="rId9" imgW="711200" imgH="228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6020334"/>
                        <a:ext cx="1235075" cy="398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26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5734897"/>
              </p:ext>
            </p:extLst>
          </p:nvPr>
        </p:nvGraphicFramePr>
        <p:xfrm>
          <a:off x="971600" y="5378637"/>
          <a:ext cx="1609725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11" imgW="927100" imgH="228600" progId="Equation.3">
                  <p:embed/>
                </p:oleObj>
              </mc:Choice>
              <mc:Fallback>
                <p:oleObj name="公式" r:id="rId11" imgW="927100" imgH="228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5378637"/>
                        <a:ext cx="1609725" cy="398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内容占位符 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 bwMode="auto">
          <a:xfrm>
            <a:off x="3697851" y="3069275"/>
            <a:ext cx="4536504" cy="378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dirty="0"/>
              <a:t>渐近复杂性      </a:t>
            </a:r>
            <a:r>
              <a:rPr lang="en-US" altLang="zh-CN" b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</a:t>
            </a:r>
            <a:endParaRPr lang="zh-CN" altLang="en-US" i="1" dirty="0">
              <a:solidFill>
                <a:srgbClr val="FF0000"/>
              </a:solidFill>
            </a:endParaRPr>
          </a:p>
        </p:txBody>
      </p:sp>
      <p:sp>
        <p:nvSpPr>
          <p:cNvPr id="29699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zh-CN" altLang="en-US" sz="2400" b="1" dirty="0">
                <a:ea typeface="Cambria Math" panose="02040503050406030204" pitchFamily="18" charset="0"/>
              </a:rPr>
              <a:t>对于正值函数</a:t>
            </a:r>
            <a:r>
              <a:rPr lang="en-US" altLang="zh-CN" sz="2400" b="1" i="1" dirty="0">
                <a:ea typeface="Cambria Math" panose="02040503050406030204" pitchFamily="18" charset="0"/>
              </a:rPr>
              <a:t>f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</a:rPr>
              <a:t>) </a:t>
            </a:r>
            <a:r>
              <a:rPr lang="zh-CN" altLang="en-US" sz="2400" b="1" dirty="0">
                <a:ea typeface="Cambria Math" panose="02040503050406030204" pitchFamily="18" charset="0"/>
              </a:rPr>
              <a:t>和</a:t>
            </a:r>
            <a:r>
              <a:rPr lang="en-US" altLang="zh-CN" sz="2400" b="1" i="1" dirty="0">
                <a:ea typeface="Cambria Math" panose="02040503050406030204" pitchFamily="18" charset="0"/>
              </a:rPr>
              <a:t>g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</a:rPr>
              <a:t>) </a:t>
            </a:r>
            <a:r>
              <a:rPr lang="zh-CN" altLang="en-US" sz="2400" b="1" dirty="0">
                <a:ea typeface="Cambria Math" panose="02040503050406030204" pitchFamily="18" charset="0"/>
              </a:rPr>
              <a:t>，如果</a:t>
            </a:r>
            <a:r>
              <a:rPr lang="zh-CN" altLang="en-US" sz="2400" b="1" dirty="0">
                <a:solidFill>
                  <a:srgbClr val="FF0000"/>
                </a:solidFill>
                <a:ea typeface="Cambria Math" panose="02040503050406030204" pitchFamily="18" charset="0"/>
              </a:rPr>
              <a:t>存在</a:t>
            </a:r>
            <a:r>
              <a:rPr lang="zh-CN" altLang="en-US" sz="2400" b="1" i="1" u="sng" dirty="0">
                <a:solidFill>
                  <a:srgbClr val="FF0000"/>
                </a:solidFill>
                <a:ea typeface="Cambria Math" panose="02040503050406030204" pitchFamily="18" charset="0"/>
              </a:rPr>
              <a:t>正常数</a:t>
            </a:r>
            <a:r>
              <a:rPr lang="en-US" altLang="zh-CN" sz="2400" b="1" i="1" dirty="0">
                <a:ea typeface="Cambria Math" panose="02040503050406030204" pitchFamily="18" charset="0"/>
              </a:rPr>
              <a:t>c</a:t>
            </a:r>
            <a:r>
              <a:rPr lang="zh-CN" altLang="en-US" sz="2400" b="1" dirty="0">
                <a:ea typeface="Cambria Math" panose="02040503050406030204" pitchFamily="18" charset="0"/>
              </a:rPr>
              <a:t>和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baseline="-25000" dirty="0">
                <a:ea typeface="Cambria Math" panose="02040503050406030204" pitchFamily="18" charset="0"/>
              </a:rPr>
              <a:t>0</a:t>
            </a:r>
            <a:r>
              <a:rPr lang="zh-CN" altLang="en-US" sz="2400" b="1" dirty="0">
                <a:ea typeface="Cambria Math" panose="02040503050406030204" pitchFamily="18" charset="0"/>
              </a:rPr>
              <a:t>使得对所有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  <a:sym typeface="Symbol" panose="05050102010706020507" pitchFamily="18" charset="2"/>
              </a:rPr>
              <a:t> 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baseline="-25000" dirty="0">
                <a:ea typeface="Cambria Math" panose="02040503050406030204" pitchFamily="18" charset="0"/>
              </a:rPr>
              <a:t>0</a:t>
            </a:r>
            <a:r>
              <a:rPr lang="zh-CN" altLang="en-US" sz="2400" b="1" dirty="0">
                <a:ea typeface="Cambria Math" panose="02040503050406030204" pitchFamily="18" charset="0"/>
              </a:rPr>
              <a:t>有：</a:t>
            </a:r>
            <a:r>
              <a:rPr lang="en-US" altLang="zh-CN" sz="2400" b="1" i="1" dirty="0">
                <a:ea typeface="Cambria Math" panose="02040503050406030204" pitchFamily="18" charset="0"/>
              </a:rPr>
              <a:t>f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</a:rPr>
              <a:t>) </a:t>
            </a:r>
            <a:r>
              <a:rPr lang="en-US" altLang="zh-CN" sz="2400" b="1" dirty="0">
                <a:ea typeface="Cambria Math" panose="02040503050406030204" pitchFamily="18" charset="0"/>
                <a:sym typeface="Symbol" panose="05050102010706020507" pitchFamily="18" charset="2"/>
              </a:rPr>
              <a:t></a:t>
            </a:r>
            <a:r>
              <a:rPr lang="en-US" altLang="zh-CN" sz="2400" b="1" dirty="0">
                <a:ea typeface="Cambria Math" panose="02040503050406030204" pitchFamily="18" charset="0"/>
              </a:rPr>
              <a:t> </a:t>
            </a:r>
            <a:r>
              <a:rPr lang="en-US" altLang="zh-CN" sz="2400" b="1" i="1" dirty="0">
                <a:ea typeface="Cambria Math" panose="02040503050406030204" pitchFamily="18" charset="0"/>
              </a:rPr>
              <a:t>cg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</a:rPr>
              <a:t>) </a:t>
            </a:r>
            <a:r>
              <a:rPr lang="zh-CN" altLang="en-US" sz="2400" b="1" dirty="0">
                <a:ea typeface="Cambria Math" panose="02040503050406030204" pitchFamily="18" charset="0"/>
              </a:rPr>
              <a:t>，则称</a:t>
            </a:r>
            <a:r>
              <a:rPr lang="en-US" altLang="zh-CN" sz="2400" b="1" i="1" dirty="0">
                <a:ea typeface="Cambria Math" panose="02040503050406030204" pitchFamily="18" charset="0"/>
              </a:rPr>
              <a:t>f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</a:rPr>
              <a:t>)</a:t>
            </a:r>
            <a:r>
              <a:rPr lang="zh-CN" altLang="en-US" sz="2400" b="1" dirty="0">
                <a:ea typeface="Cambria Math" panose="02040503050406030204" pitchFamily="18" charset="0"/>
              </a:rPr>
              <a:t>是</a:t>
            </a:r>
            <a:r>
              <a:rPr lang="en-US" altLang="zh-CN" sz="2400" b="1" i="1" dirty="0">
                <a:ea typeface="Cambria Math" panose="02040503050406030204" pitchFamily="18" charset="0"/>
              </a:rPr>
              <a:t>g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</a:rPr>
              <a:t>)</a:t>
            </a:r>
            <a:r>
              <a:rPr lang="zh-CN" altLang="en-US" sz="2400" b="1" dirty="0">
                <a:ea typeface="Cambria Math" panose="02040503050406030204" pitchFamily="18" charset="0"/>
              </a:rPr>
              <a:t>的高阶函数或</a:t>
            </a:r>
            <a:r>
              <a:rPr lang="en-US" altLang="zh-CN" sz="2400" b="1" i="1" dirty="0">
                <a:ea typeface="Cambria Math" panose="02040503050406030204" pitchFamily="18" charset="0"/>
              </a:rPr>
              <a:t>g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</a:rPr>
              <a:t>)</a:t>
            </a:r>
            <a:r>
              <a:rPr lang="zh-CN" altLang="en-US" sz="2400" b="1" dirty="0">
                <a:ea typeface="Cambria Math" panose="02040503050406030204" pitchFamily="18" charset="0"/>
              </a:rPr>
              <a:t>是</a:t>
            </a:r>
            <a:r>
              <a:rPr lang="en-US" altLang="zh-CN" sz="2400" b="1" i="1" dirty="0">
                <a:ea typeface="Cambria Math" panose="02040503050406030204" pitchFamily="18" charset="0"/>
              </a:rPr>
              <a:t>f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</a:rPr>
              <a:t>)</a:t>
            </a:r>
            <a:r>
              <a:rPr lang="zh-CN" altLang="en-US" sz="2400" b="1" dirty="0">
                <a:ea typeface="Cambria Math" panose="02040503050406030204" pitchFamily="18" charset="0"/>
              </a:rPr>
              <a:t>的</a:t>
            </a:r>
            <a:r>
              <a:rPr lang="zh-CN" altLang="en-US" sz="2400" b="1" dirty="0">
                <a:solidFill>
                  <a:srgbClr val="FF0000"/>
                </a:solidFill>
                <a:ea typeface="Cambria Math" panose="02040503050406030204" pitchFamily="18" charset="0"/>
              </a:rPr>
              <a:t>渐近下界</a:t>
            </a:r>
            <a:r>
              <a:rPr lang="zh-CN" altLang="en-US" sz="2400" b="1" dirty="0">
                <a:ea typeface="Cambria Math" panose="02040503050406030204" pitchFamily="18" charset="0"/>
              </a:rPr>
              <a:t>，记为</a:t>
            </a:r>
            <a:r>
              <a:rPr lang="en-US" altLang="zh-CN" sz="2400" b="1" i="1" dirty="0">
                <a:ea typeface="Cambria Math" panose="02040503050406030204" pitchFamily="18" charset="0"/>
              </a:rPr>
              <a:t>f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</a:rPr>
              <a:t>)=</a:t>
            </a:r>
            <a:r>
              <a:rPr lang="en-US" altLang="zh-CN" sz="2400" b="1" i="1" dirty="0">
                <a:ea typeface="Cambria Math" panose="02040503050406030204" pitchFamily="18" charset="0"/>
                <a:sym typeface="Symbol" panose="05050102010706020507" pitchFamily="18" charset="2"/>
              </a:rPr>
              <a:t>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g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</a:rPr>
              <a:t>)) </a:t>
            </a:r>
          </a:p>
          <a:p>
            <a:pPr eaLnBrk="1" hangingPunct="1"/>
            <a:endParaRPr lang="zh-CN" altLang="en-US" dirty="0">
              <a:ea typeface="Cambria Math" panose="02040503050406030204" pitchFamily="18" charset="0"/>
            </a:endParaRPr>
          </a:p>
        </p:txBody>
      </p:sp>
      <p:sp>
        <p:nvSpPr>
          <p:cNvPr id="29700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A4E569E-EFBA-446C-BEE5-C1CD9010F668}" type="slidenum">
              <a:rPr lang="en-US" altLang="zh-CN" sz="1400" smtClean="0">
                <a:latin typeface="楷体_GB2312" pitchFamily="49" charset="-122"/>
                <a:ea typeface="楷体_GB2312" pitchFamily="49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27</a:t>
            </a:fld>
            <a:endParaRPr lang="en-US" altLang="zh-CN" sz="1400"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2081499"/>
              </p:ext>
            </p:extLst>
          </p:nvPr>
        </p:nvGraphicFramePr>
        <p:xfrm>
          <a:off x="952357" y="3235485"/>
          <a:ext cx="4662264" cy="4238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35200" imgH="203200" progId="Equation.3">
                  <p:embed/>
                </p:oleObj>
              </mc:Choice>
              <mc:Fallback>
                <p:oleObj name="Equation" r:id="rId2" imgW="2235200" imgH="203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2357" y="3235485"/>
                        <a:ext cx="4662264" cy="42384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28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1861814"/>
              </p:ext>
            </p:extLst>
          </p:nvPr>
        </p:nvGraphicFramePr>
        <p:xfrm>
          <a:off x="952357" y="3887927"/>
          <a:ext cx="2241550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40948" imgH="393529" progId="Equation.3">
                  <p:embed/>
                </p:oleObj>
              </mc:Choice>
              <mc:Fallback>
                <p:oleObj name="Equation" r:id="rId4" imgW="1040948" imgH="393529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2357" y="3887927"/>
                        <a:ext cx="2241550" cy="847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28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1499864"/>
              </p:ext>
            </p:extLst>
          </p:nvPr>
        </p:nvGraphicFramePr>
        <p:xfrm>
          <a:off x="952357" y="4905953"/>
          <a:ext cx="2105025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77476" imgH="393529" progId="Equation.3">
                  <p:embed/>
                </p:oleObj>
              </mc:Choice>
              <mc:Fallback>
                <p:oleObj name="Equation" r:id="rId6" imgW="977476" imgH="393529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2357" y="4905953"/>
                        <a:ext cx="2105025" cy="847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图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5366" y="3505186"/>
            <a:ext cx="4037634" cy="337208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渐近复杂性     </a:t>
            </a:r>
            <a:r>
              <a:rPr lang="en-US" altLang="zh-CN" b="1" i="1">
                <a:ea typeface="华文行楷" panose="02010800040101010101" pitchFamily="2" charset="-122"/>
                <a:sym typeface="Symbol" panose="05050102010706020507" pitchFamily="18" charset="2"/>
              </a:rPr>
              <a:t>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85813" y="1500188"/>
            <a:ext cx="7772400" cy="48768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zh-CN" altLang="en-US" sz="2400" b="1" dirty="0">
                <a:ea typeface="Cambria Math" panose="02040503050406030204" pitchFamily="18" charset="0"/>
              </a:rPr>
              <a:t>对于正值函数</a:t>
            </a:r>
            <a:r>
              <a:rPr lang="en-US" altLang="zh-CN" sz="2400" b="1" i="1" dirty="0">
                <a:ea typeface="Cambria Math" panose="02040503050406030204" pitchFamily="18" charset="0"/>
              </a:rPr>
              <a:t>f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</a:rPr>
              <a:t>) </a:t>
            </a:r>
            <a:r>
              <a:rPr lang="zh-CN" altLang="en-US" sz="2400" b="1" dirty="0">
                <a:ea typeface="Cambria Math" panose="02040503050406030204" pitchFamily="18" charset="0"/>
              </a:rPr>
              <a:t>和</a:t>
            </a:r>
            <a:r>
              <a:rPr lang="en-US" altLang="zh-CN" sz="2400" b="1" i="1" dirty="0">
                <a:ea typeface="Cambria Math" panose="02040503050406030204" pitchFamily="18" charset="0"/>
              </a:rPr>
              <a:t>g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</a:rPr>
              <a:t>) </a:t>
            </a:r>
            <a:r>
              <a:rPr lang="zh-CN" altLang="en-US" sz="2400" b="1" dirty="0">
                <a:ea typeface="Cambria Math" panose="02040503050406030204" pitchFamily="18" charset="0"/>
              </a:rPr>
              <a:t>，如果</a:t>
            </a:r>
            <a:r>
              <a:rPr lang="zh-CN" altLang="en-US" sz="2400" b="1" dirty="0">
                <a:solidFill>
                  <a:srgbClr val="FF0000"/>
                </a:solidFill>
                <a:ea typeface="Cambria Math" panose="02040503050406030204" pitchFamily="18" charset="0"/>
              </a:rPr>
              <a:t>存在正常数</a:t>
            </a:r>
            <a:r>
              <a:rPr lang="en-US" altLang="zh-CN" sz="2400" b="1" i="1" dirty="0">
                <a:ea typeface="Cambria Math" panose="02040503050406030204" pitchFamily="18" charset="0"/>
              </a:rPr>
              <a:t>c</a:t>
            </a:r>
            <a:r>
              <a:rPr lang="en-US" altLang="zh-CN" sz="2400" b="1" baseline="-25000" dirty="0">
                <a:ea typeface="Cambria Math" panose="02040503050406030204" pitchFamily="18" charset="0"/>
              </a:rPr>
              <a:t>1</a:t>
            </a:r>
            <a:r>
              <a:rPr lang="zh-CN" altLang="en-US" sz="2400" b="1" dirty="0">
                <a:ea typeface="Cambria Math" panose="02040503050406030204" pitchFamily="18" charset="0"/>
              </a:rPr>
              <a:t>，</a:t>
            </a:r>
            <a:r>
              <a:rPr lang="en-US" altLang="zh-CN" sz="2400" b="1" i="1" dirty="0">
                <a:ea typeface="Cambria Math" panose="02040503050406030204" pitchFamily="18" charset="0"/>
              </a:rPr>
              <a:t>c</a:t>
            </a:r>
            <a:r>
              <a:rPr lang="en-US" altLang="zh-CN" sz="2400" b="1" baseline="-25000" dirty="0">
                <a:ea typeface="Cambria Math" panose="02040503050406030204" pitchFamily="18" charset="0"/>
              </a:rPr>
              <a:t>2</a:t>
            </a:r>
            <a:r>
              <a:rPr lang="zh-CN" altLang="en-US" sz="2400" b="1" dirty="0">
                <a:ea typeface="Cambria Math" panose="02040503050406030204" pitchFamily="18" charset="0"/>
              </a:rPr>
              <a:t>和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baseline="-25000" dirty="0">
                <a:ea typeface="Cambria Math" panose="02040503050406030204" pitchFamily="18" charset="0"/>
              </a:rPr>
              <a:t>0</a:t>
            </a:r>
            <a:r>
              <a:rPr lang="zh-CN" altLang="en-US" sz="2400" b="1" dirty="0">
                <a:ea typeface="Cambria Math" panose="02040503050406030204" pitchFamily="18" charset="0"/>
              </a:rPr>
              <a:t>使得对所有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  <a:sym typeface="Symbol" panose="05050102010706020507" pitchFamily="18" charset="2"/>
              </a:rPr>
              <a:t> 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baseline="-25000" dirty="0">
                <a:ea typeface="Cambria Math" panose="02040503050406030204" pitchFamily="18" charset="0"/>
              </a:rPr>
              <a:t>0</a:t>
            </a:r>
            <a:r>
              <a:rPr lang="zh-CN" altLang="en-US" sz="2400" b="1" dirty="0">
                <a:ea typeface="Cambria Math" panose="02040503050406030204" pitchFamily="18" charset="0"/>
              </a:rPr>
              <a:t>有：</a:t>
            </a:r>
            <a:r>
              <a:rPr lang="en-US" altLang="zh-CN" sz="2400" b="1" i="1" dirty="0">
                <a:ea typeface="Cambria Math" panose="02040503050406030204" pitchFamily="18" charset="0"/>
              </a:rPr>
              <a:t> c</a:t>
            </a:r>
            <a:r>
              <a:rPr lang="en-US" altLang="zh-CN" sz="2400" b="1" baseline="-25000" dirty="0">
                <a:ea typeface="Cambria Math" panose="02040503050406030204" pitchFamily="18" charset="0"/>
              </a:rPr>
              <a:t>1</a:t>
            </a:r>
            <a:r>
              <a:rPr lang="en-US" altLang="zh-CN" sz="2400" b="1" i="1" dirty="0">
                <a:ea typeface="Cambria Math" panose="02040503050406030204" pitchFamily="18" charset="0"/>
              </a:rPr>
              <a:t>g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</a:rPr>
              <a:t>)</a:t>
            </a:r>
            <a:r>
              <a:rPr lang="en-US" altLang="zh-CN" sz="2400" b="1" dirty="0">
                <a:ea typeface="Cambria Math" panose="02040503050406030204" pitchFamily="18" charset="0"/>
                <a:sym typeface="Symbol" panose="05050102010706020507" pitchFamily="18" charset="2"/>
              </a:rPr>
              <a:t> </a:t>
            </a:r>
            <a:r>
              <a:rPr lang="en-US" altLang="zh-CN" sz="2400" b="1" dirty="0">
                <a:ea typeface="Cambria Math" panose="02040503050406030204" pitchFamily="18" charset="0"/>
              </a:rPr>
              <a:t> </a:t>
            </a:r>
            <a:r>
              <a:rPr lang="en-US" altLang="zh-CN" sz="2400" b="1" i="1" dirty="0">
                <a:ea typeface="Cambria Math" panose="02040503050406030204" pitchFamily="18" charset="0"/>
              </a:rPr>
              <a:t>f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</a:rPr>
              <a:t>) </a:t>
            </a:r>
            <a:r>
              <a:rPr lang="en-US" altLang="zh-CN" sz="2400" b="1" dirty="0">
                <a:ea typeface="Cambria Math" panose="02040503050406030204" pitchFamily="18" charset="0"/>
                <a:sym typeface="Symbol" panose="05050102010706020507" pitchFamily="18" charset="2"/>
              </a:rPr>
              <a:t></a:t>
            </a:r>
            <a:r>
              <a:rPr lang="en-US" altLang="zh-CN" sz="2400" b="1" i="1" dirty="0">
                <a:ea typeface="Cambria Math" panose="02040503050406030204" pitchFamily="18" charset="0"/>
              </a:rPr>
              <a:t>c</a:t>
            </a:r>
            <a:r>
              <a:rPr lang="en-US" altLang="zh-CN" sz="2400" b="1" baseline="-25000" dirty="0">
                <a:ea typeface="Cambria Math" panose="02040503050406030204" pitchFamily="18" charset="0"/>
              </a:rPr>
              <a:t>2</a:t>
            </a:r>
            <a:r>
              <a:rPr lang="en-US" altLang="zh-CN" sz="2400" b="1" i="1" dirty="0">
                <a:ea typeface="Cambria Math" panose="02040503050406030204" pitchFamily="18" charset="0"/>
              </a:rPr>
              <a:t>g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</a:rPr>
              <a:t>) </a:t>
            </a:r>
            <a:r>
              <a:rPr lang="zh-CN" altLang="en-US" sz="2400" b="1" dirty="0">
                <a:ea typeface="Cambria Math" panose="02040503050406030204" pitchFamily="18" charset="0"/>
              </a:rPr>
              <a:t>，则称</a:t>
            </a:r>
            <a:r>
              <a:rPr lang="en-US" altLang="zh-CN" sz="2400" b="1" i="1" dirty="0">
                <a:ea typeface="Cambria Math" panose="02040503050406030204" pitchFamily="18" charset="0"/>
              </a:rPr>
              <a:t>f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</a:rPr>
              <a:t>)</a:t>
            </a:r>
            <a:r>
              <a:rPr lang="zh-CN" altLang="en-US" sz="2400" b="1" dirty="0">
                <a:ea typeface="Cambria Math" panose="02040503050406030204" pitchFamily="18" charset="0"/>
              </a:rPr>
              <a:t>是</a:t>
            </a:r>
            <a:r>
              <a:rPr lang="en-US" altLang="zh-CN" sz="2400" b="1" i="1" dirty="0">
                <a:ea typeface="Cambria Math" panose="02040503050406030204" pitchFamily="18" charset="0"/>
              </a:rPr>
              <a:t>g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</a:rPr>
              <a:t>)</a:t>
            </a:r>
            <a:r>
              <a:rPr lang="zh-CN" altLang="en-US" sz="2400" b="1" dirty="0">
                <a:ea typeface="Cambria Math" panose="02040503050406030204" pitchFamily="18" charset="0"/>
              </a:rPr>
              <a:t>的</a:t>
            </a:r>
            <a:r>
              <a:rPr lang="zh-CN" altLang="en-US" sz="2400" b="1" dirty="0">
                <a:solidFill>
                  <a:srgbClr val="FF0000"/>
                </a:solidFill>
                <a:ea typeface="Cambria Math" panose="02040503050406030204" pitchFamily="18" charset="0"/>
              </a:rPr>
              <a:t>同阶函数</a:t>
            </a:r>
            <a:r>
              <a:rPr lang="zh-CN" altLang="en-US" sz="2400" b="1" dirty="0">
                <a:ea typeface="Cambria Math" panose="02040503050406030204" pitchFamily="18" charset="0"/>
              </a:rPr>
              <a:t>，记为</a:t>
            </a:r>
            <a:r>
              <a:rPr lang="en-US" altLang="zh-CN" sz="2400" b="1" i="1" dirty="0">
                <a:ea typeface="Cambria Math" panose="02040503050406030204" pitchFamily="18" charset="0"/>
              </a:rPr>
              <a:t>f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</a:rPr>
              <a:t>)=</a:t>
            </a:r>
            <a:r>
              <a:rPr lang="en-US" altLang="zh-CN" sz="2400" b="1" i="1" dirty="0">
                <a:ea typeface="华文行楷" panose="02010800040101010101" pitchFamily="2" charset="-122"/>
                <a:sym typeface="Symbol" panose="05050102010706020507" pitchFamily="18" charset="2"/>
              </a:rPr>
              <a:t></a:t>
            </a:r>
            <a:r>
              <a:rPr lang="en-US" altLang="zh-CN" sz="2400" b="1" i="1" dirty="0">
                <a:ea typeface="Cambria Math" panose="02040503050406030204" pitchFamily="18" charset="0"/>
                <a:sym typeface="Symbol" panose="05050102010706020507" pitchFamily="18" charset="2"/>
              </a:rPr>
              <a:t> 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g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</a:rPr>
              <a:t>)) </a:t>
            </a:r>
          </a:p>
          <a:p>
            <a:pPr lvl="1" eaLnBrk="1" hangingPunct="1"/>
            <a:endParaRPr lang="en-US" altLang="zh-CN" i="1" dirty="0">
              <a:sym typeface="Symbol" panose="05050102010706020507" pitchFamily="18" charset="2"/>
            </a:endParaRPr>
          </a:p>
          <a:p>
            <a:pPr lvl="1" eaLnBrk="1" hangingPunct="1"/>
            <a:r>
              <a:rPr lang="en-US" altLang="zh-CN" i="1" dirty="0">
                <a:sym typeface="Symbol" panose="05050102010706020507" pitchFamily="18" charset="2"/>
              </a:rPr>
              <a:t>f</a:t>
            </a:r>
            <a:r>
              <a:rPr lang="en-US" altLang="zh-CN" dirty="0">
                <a:sym typeface="Symbol" panose="05050102010706020507" pitchFamily="18" charset="2"/>
              </a:rPr>
              <a:t>(</a:t>
            </a:r>
            <a:r>
              <a:rPr lang="en-US" altLang="zh-CN" i="1" dirty="0">
                <a:sym typeface="Symbol" panose="05050102010706020507" pitchFamily="18" charset="2"/>
              </a:rPr>
              <a:t>n</a:t>
            </a:r>
            <a:r>
              <a:rPr lang="en-US" altLang="zh-CN" dirty="0">
                <a:sym typeface="Symbol" panose="05050102010706020507" pitchFamily="18" charset="2"/>
              </a:rPr>
              <a:t>)=</a:t>
            </a:r>
            <a:r>
              <a:rPr lang="en-US" altLang="zh-CN" i="1" dirty="0">
                <a:sym typeface="Symbol" panose="05050102010706020507" pitchFamily="18" charset="2"/>
              </a:rPr>
              <a:t></a:t>
            </a:r>
            <a:r>
              <a:rPr lang="en-US" altLang="zh-CN" dirty="0">
                <a:sym typeface="Symbol" panose="05050102010706020507" pitchFamily="18" charset="2"/>
              </a:rPr>
              <a:t>(</a:t>
            </a:r>
            <a:r>
              <a:rPr lang="en-US" altLang="zh-CN" i="1" dirty="0">
                <a:sym typeface="Symbol" panose="05050102010706020507" pitchFamily="18" charset="2"/>
              </a:rPr>
              <a:t>g</a:t>
            </a:r>
            <a:r>
              <a:rPr lang="en-US" altLang="zh-CN" dirty="0">
                <a:sym typeface="Symbol" panose="05050102010706020507" pitchFamily="18" charset="2"/>
              </a:rPr>
              <a:t>(</a:t>
            </a:r>
            <a:r>
              <a:rPr lang="en-US" altLang="zh-CN" i="1" dirty="0">
                <a:sym typeface="Symbol" panose="05050102010706020507" pitchFamily="18" charset="2"/>
              </a:rPr>
              <a:t>n</a:t>
            </a:r>
            <a:r>
              <a:rPr lang="en-US" altLang="zh-CN" dirty="0">
                <a:sym typeface="Symbol" panose="05050102010706020507" pitchFamily="18" charset="2"/>
              </a:rPr>
              <a:t>)) </a:t>
            </a:r>
            <a:r>
              <a:rPr lang="en-US" altLang="zh-CN" dirty="0">
                <a:solidFill>
                  <a:srgbClr val="0000CC"/>
                </a:solidFill>
                <a:sym typeface="Symbol" panose="05050102010706020507" pitchFamily="18" charset="2"/>
              </a:rPr>
              <a:t> if</a:t>
            </a:r>
            <a:r>
              <a:rPr lang="en-US" altLang="zh-CN" dirty="0">
                <a:sym typeface="Symbol" panose="05050102010706020507" pitchFamily="18" charset="2"/>
              </a:rPr>
              <a:t>   </a:t>
            </a:r>
            <a:r>
              <a:rPr lang="en-US" altLang="zh-CN" i="1" dirty="0">
                <a:sym typeface="Symbol" panose="05050102010706020507" pitchFamily="18" charset="2"/>
              </a:rPr>
              <a:t>f</a:t>
            </a:r>
            <a:r>
              <a:rPr lang="en-US" altLang="zh-CN" dirty="0">
                <a:sym typeface="Symbol" panose="05050102010706020507" pitchFamily="18" charset="2"/>
              </a:rPr>
              <a:t>(</a:t>
            </a:r>
            <a:r>
              <a:rPr lang="en-US" altLang="zh-CN" i="1" dirty="0">
                <a:sym typeface="Symbol" panose="05050102010706020507" pitchFamily="18" charset="2"/>
              </a:rPr>
              <a:t>n</a:t>
            </a:r>
            <a:r>
              <a:rPr lang="en-US" altLang="zh-CN" dirty="0">
                <a:sym typeface="Symbol" panose="05050102010706020507" pitchFamily="18" charset="2"/>
              </a:rPr>
              <a:t>)=</a:t>
            </a:r>
            <a:r>
              <a:rPr lang="en-US" altLang="zh-CN" i="1" dirty="0">
                <a:sym typeface="Symbol" panose="05050102010706020507" pitchFamily="18" charset="2"/>
              </a:rPr>
              <a:t>O</a:t>
            </a:r>
            <a:r>
              <a:rPr lang="en-US" altLang="zh-CN" dirty="0">
                <a:sym typeface="Symbol" panose="05050102010706020507" pitchFamily="18" charset="2"/>
              </a:rPr>
              <a:t>(</a:t>
            </a:r>
            <a:r>
              <a:rPr lang="en-US" altLang="zh-CN" i="1" dirty="0">
                <a:sym typeface="Symbol" panose="05050102010706020507" pitchFamily="18" charset="2"/>
              </a:rPr>
              <a:t>g</a:t>
            </a:r>
            <a:r>
              <a:rPr lang="en-US" altLang="zh-CN" dirty="0">
                <a:sym typeface="Symbol" panose="05050102010706020507" pitchFamily="18" charset="2"/>
              </a:rPr>
              <a:t>(</a:t>
            </a:r>
            <a:r>
              <a:rPr lang="en-US" altLang="zh-CN" i="1" dirty="0">
                <a:sym typeface="Symbol" panose="05050102010706020507" pitchFamily="18" charset="2"/>
              </a:rPr>
              <a:t>n</a:t>
            </a:r>
            <a:r>
              <a:rPr lang="en-US" altLang="zh-CN" dirty="0">
                <a:sym typeface="Symbol" panose="05050102010706020507" pitchFamily="18" charset="2"/>
              </a:rPr>
              <a:t>))   </a:t>
            </a:r>
            <a:r>
              <a:rPr lang="en-US" altLang="zh-CN" i="1" dirty="0">
                <a:sym typeface="Symbol" panose="05050102010706020507" pitchFamily="18" charset="2"/>
              </a:rPr>
              <a:t>f</a:t>
            </a:r>
            <a:r>
              <a:rPr lang="en-US" altLang="zh-CN" dirty="0">
                <a:sym typeface="Symbol" panose="05050102010706020507" pitchFamily="18" charset="2"/>
              </a:rPr>
              <a:t>(</a:t>
            </a:r>
            <a:r>
              <a:rPr lang="en-US" altLang="zh-CN" i="1" dirty="0">
                <a:sym typeface="Symbol" panose="05050102010706020507" pitchFamily="18" charset="2"/>
              </a:rPr>
              <a:t>n</a:t>
            </a:r>
            <a:r>
              <a:rPr lang="en-US" altLang="zh-CN" dirty="0">
                <a:sym typeface="Symbol" panose="05050102010706020507" pitchFamily="18" charset="2"/>
              </a:rPr>
              <a:t>)=</a:t>
            </a:r>
            <a:r>
              <a:rPr lang="en-US" altLang="zh-CN" i="1" dirty="0">
                <a:sym typeface="Symbol" panose="05050102010706020507" pitchFamily="18" charset="2"/>
              </a:rPr>
              <a:t></a:t>
            </a:r>
            <a:r>
              <a:rPr lang="en-US" altLang="zh-CN" dirty="0">
                <a:sym typeface="Symbol" panose="05050102010706020507" pitchFamily="18" charset="2"/>
              </a:rPr>
              <a:t>(</a:t>
            </a:r>
            <a:r>
              <a:rPr lang="en-US" altLang="zh-CN" i="1" dirty="0">
                <a:sym typeface="Symbol" panose="05050102010706020507" pitchFamily="18" charset="2"/>
              </a:rPr>
              <a:t>g</a:t>
            </a:r>
            <a:r>
              <a:rPr lang="en-US" altLang="zh-CN" dirty="0">
                <a:sym typeface="Symbol" panose="05050102010706020507" pitchFamily="18" charset="2"/>
              </a:rPr>
              <a:t>(</a:t>
            </a:r>
            <a:r>
              <a:rPr lang="en-US" altLang="zh-CN" i="1" dirty="0">
                <a:sym typeface="Symbol" panose="05050102010706020507" pitchFamily="18" charset="2"/>
              </a:rPr>
              <a:t>n</a:t>
            </a:r>
            <a:r>
              <a:rPr lang="en-US" altLang="zh-CN" dirty="0">
                <a:sym typeface="Symbol" panose="05050102010706020507" pitchFamily="18" charset="2"/>
              </a:rPr>
              <a:t>))</a:t>
            </a:r>
            <a:endParaRPr lang="zh-CN" altLang="en-US" dirty="0"/>
          </a:p>
        </p:txBody>
      </p:sp>
      <p:sp>
        <p:nvSpPr>
          <p:cNvPr id="30724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290505E-784C-4AB1-98BC-93AF641D1AA5}" type="slidenum">
              <a:rPr lang="en-US" altLang="zh-CN" sz="1400" smtClean="0">
                <a:latin typeface="楷体_GB2312" pitchFamily="49" charset="-122"/>
                <a:ea typeface="楷体_GB2312" pitchFamily="49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28</a:t>
            </a:fld>
            <a:endParaRPr lang="en-US" altLang="zh-CN" sz="1400"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98306" name="Object 2"/>
          <p:cNvGraphicFramePr>
            <a:graphicFrameLocks noChangeAspect="1"/>
          </p:cNvGraphicFramePr>
          <p:nvPr/>
        </p:nvGraphicFramePr>
        <p:xfrm>
          <a:off x="1808163" y="4357688"/>
          <a:ext cx="1741487" cy="684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02865" imgH="393529" progId="Equation.3">
                  <p:embed/>
                </p:oleObj>
              </mc:Choice>
              <mc:Fallback>
                <p:oleObj name="Equation" r:id="rId2" imgW="1002865" imgH="393529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8163" y="4357688"/>
                        <a:ext cx="1741487" cy="684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307" name="Object 3"/>
          <p:cNvGraphicFramePr>
            <a:graphicFrameLocks noChangeAspect="1"/>
          </p:cNvGraphicFramePr>
          <p:nvPr/>
        </p:nvGraphicFramePr>
        <p:xfrm>
          <a:off x="1762125" y="5143500"/>
          <a:ext cx="1547813" cy="382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25500" imgH="203200" progId="Equation.3">
                  <p:embed/>
                </p:oleObj>
              </mc:Choice>
              <mc:Fallback>
                <p:oleObj name="Equation" r:id="rId4" imgW="825500" imgH="203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2125" y="5143500"/>
                        <a:ext cx="1547813" cy="382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308" name="Object 4"/>
          <p:cNvGraphicFramePr>
            <a:graphicFrameLocks noChangeAspect="1"/>
          </p:cNvGraphicFramePr>
          <p:nvPr/>
        </p:nvGraphicFramePr>
        <p:xfrm>
          <a:off x="1808163" y="5857875"/>
          <a:ext cx="1697037" cy="35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77476" imgH="203112" progId="Equation.3">
                  <p:embed/>
                </p:oleObj>
              </mc:Choice>
              <mc:Fallback>
                <p:oleObj name="Equation" r:id="rId6" imgW="977476" imgH="203112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8163" y="5857875"/>
                        <a:ext cx="1697037" cy="354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310" name="Object 5"/>
          <p:cNvGraphicFramePr>
            <a:graphicFrameLocks noChangeAspect="1"/>
          </p:cNvGraphicFramePr>
          <p:nvPr/>
        </p:nvGraphicFramePr>
        <p:xfrm>
          <a:off x="5164138" y="4572000"/>
          <a:ext cx="1192212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685800" imgH="228600" progId="Equation.3">
                  <p:embed/>
                </p:oleObj>
              </mc:Choice>
              <mc:Fallback>
                <p:oleObj name="Equation" r:id="rId8" imgW="685800" imgH="228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4138" y="4572000"/>
                        <a:ext cx="1192212" cy="398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渐近复杂性      </a:t>
            </a:r>
            <a:r>
              <a:rPr lang="en-US" altLang="zh-CN" i="1"/>
              <a:t>o</a:t>
            </a:r>
            <a:r>
              <a:rPr lang="zh-CN" altLang="en-US" i="1"/>
              <a:t> </a:t>
            </a:r>
            <a:r>
              <a:rPr lang="zh-CN" altLang="en-US"/>
              <a:t> </a:t>
            </a:r>
          </a:p>
        </p:txBody>
      </p:sp>
      <p:sp>
        <p:nvSpPr>
          <p:cNvPr id="31747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zh-CN" altLang="en-US" sz="2400" b="1" dirty="0">
                <a:ea typeface="Cambria Math" panose="02040503050406030204" pitchFamily="18" charset="0"/>
              </a:rPr>
              <a:t>正值函数</a:t>
            </a:r>
            <a:r>
              <a:rPr lang="en-US" altLang="zh-CN" sz="2400" b="1" i="1" dirty="0">
                <a:ea typeface="Cambria Math" panose="02040503050406030204" pitchFamily="18" charset="0"/>
              </a:rPr>
              <a:t>f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</a:rPr>
              <a:t>) </a:t>
            </a:r>
            <a:r>
              <a:rPr lang="zh-CN" altLang="en-US" sz="2400" b="1" dirty="0">
                <a:ea typeface="Cambria Math" panose="02040503050406030204" pitchFamily="18" charset="0"/>
              </a:rPr>
              <a:t>和</a:t>
            </a:r>
            <a:r>
              <a:rPr lang="en-US" altLang="zh-CN" sz="2400" b="1" i="1" dirty="0">
                <a:ea typeface="Cambria Math" panose="02040503050406030204" pitchFamily="18" charset="0"/>
              </a:rPr>
              <a:t>g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</a:rPr>
              <a:t>) </a:t>
            </a:r>
            <a:r>
              <a:rPr lang="zh-CN" altLang="en-US" sz="2400" b="1" dirty="0">
                <a:ea typeface="Cambria Math" panose="02040503050406030204" pitchFamily="18" charset="0"/>
              </a:rPr>
              <a:t>，如果</a:t>
            </a:r>
            <a:r>
              <a:rPr lang="zh-CN" altLang="en-US" sz="2400" b="1" dirty="0">
                <a:solidFill>
                  <a:srgbClr val="FF0000"/>
                </a:solidFill>
                <a:ea typeface="Cambria Math" panose="02040503050406030204" pitchFamily="18" charset="0"/>
              </a:rPr>
              <a:t>对于任意正常数</a:t>
            </a:r>
            <a:r>
              <a:rPr lang="en-US" altLang="zh-CN" sz="2400" b="1" dirty="0">
                <a:ea typeface="Cambria Math" panose="02040503050406030204" pitchFamily="18" charset="0"/>
              </a:rPr>
              <a:t>c</a:t>
            </a:r>
            <a:r>
              <a:rPr lang="zh-CN" altLang="en-US" sz="2400" b="1" dirty="0">
                <a:ea typeface="Cambria Math" panose="02040503050406030204" pitchFamily="18" charset="0"/>
              </a:rPr>
              <a:t>，存在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baseline="-25000" dirty="0">
                <a:ea typeface="Cambria Math" panose="02040503050406030204" pitchFamily="18" charset="0"/>
              </a:rPr>
              <a:t>0</a:t>
            </a:r>
            <a:r>
              <a:rPr lang="zh-CN" altLang="en-US" sz="2400" b="1" dirty="0">
                <a:ea typeface="Cambria Math" panose="02040503050406030204" pitchFamily="18" charset="0"/>
              </a:rPr>
              <a:t>使得对所有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  <a:sym typeface="Symbol" panose="05050102010706020507" pitchFamily="18" charset="2"/>
              </a:rPr>
              <a:t> 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baseline="-25000" dirty="0">
                <a:ea typeface="Cambria Math" panose="02040503050406030204" pitchFamily="18" charset="0"/>
              </a:rPr>
              <a:t>0</a:t>
            </a:r>
            <a:r>
              <a:rPr lang="zh-CN" altLang="en-US" sz="2400" b="1" dirty="0">
                <a:ea typeface="Cambria Math" panose="02040503050406030204" pitchFamily="18" charset="0"/>
              </a:rPr>
              <a:t>有：</a:t>
            </a:r>
            <a:r>
              <a:rPr lang="en-US" altLang="zh-CN" sz="2400" b="1" i="1" dirty="0">
                <a:ea typeface="Cambria Math" panose="02040503050406030204" pitchFamily="18" charset="0"/>
              </a:rPr>
              <a:t>f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</a:rPr>
              <a:t>) </a:t>
            </a:r>
            <a:r>
              <a:rPr lang="en-US" altLang="zh-CN" sz="2400" b="1" dirty="0">
                <a:ea typeface="Cambria Math" panose="02040503050406030204" pitchFamily="18" charset="0"/>
                <a:sym typeface="Symbol" panose="05050102010706020507" pitchFamily="18" charset="2"/>
              </a:rPr>
              <a:t>&lt;</a:t>
            </a:r>
            <a:r>
              <a:rPr lang="en-US" altLang="zh-CN" sz="2400" b="1" dirty="0">
                <a:ea typeface="Cambria Math" panose="02040503050406030204" pitchFamily="18" charset="0"/>
              </a:rPr>
              <a:t> </a:t>
            </a:r>
            <a:r>
              <a:rPr lang="en-US" altLang="zh-CN" sz="2400" b="1" i="1" dirty="0">
                <a:ea typeface="Cambria Math" panose="02040503050406030204" pitchFamily="18" charset="0"/>
              </a:rPr>
              <a:t>cg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</a:rPr>
              <a:t>) </a:t>
            </a:r>
            <a:r>
              <a:rPr lang="zh-CN" altLang="en-US" sz="2400" b="1" dirty="0">
                <a:ea typeface="Cambria Math" panose="02040503050406030204" pitchFamily="18" charset="0"/>
              </a:rPr>
              <a:t>，则称</a:t>
            </a:r>
            <a:r>
              <a:rPr lang="en-US" altLang="zh-CN" sz="2400" b="1" i="1" dirty="0">
                <a:ea typeface="Cambria Math" panose="02040503050406030204" pitchFamily="18" charset="0"/>
              </a:rPr>
              <a:t>f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</a:rPr>
              <a:t>)</a:t>
            </a:r>
            <a:r>
              <a:rPr lang="zh-CN" altLang="en-US" sz="2400" b="1" dirty="0">
                <a:ea typeface="Cambria Math" panose="02040503050406030204" pitchFamily="18" charset="0"/>
              </a:rPr>
              <a:t>是</a:t>
            </a:r>
            <a:r>
              <a:rPr lang="en-US" altLang="zh-CN" sz="2400" b="1" i="1" dirty="0">
                <a:ea typeface="Cambria Math" panose="02040503050406030204" pitchFamily="18" charset="0"/>
              </a:rPr>
              <a:t>g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</a:rPr>
              <a:t>)</a:t>
            </a:r>
            <a:r>
              <a:rPr lang="zh-CN" altLang="en-US" sz="2400" b="1" dirty="0">
                <a:ea typeface="Cambria Math" panose="02040503050406030204" pitchFamily="18" charset="0"/>
              </a:rPr>
              <a:t>的严格低阶函数或</a:t>
            </a:r>
            <a:r>
              <a:rPr lang="en-US" altLang="zh-CN" sz="2400" b="1" i="1" dirty="0">
                <a:ea typeface="Cambria Math" panose="02040503050406030204" pitchFamily="18" charset="0"/>
              </a:rPr>
              <a:t>g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</a:rPr>
              <a:t>)</a:t>
            </a:r>
            <a:r>
              <a:rPr lang="zh-CN" altLang="en-US" sz="2400" b="1" dirty="0">
                <a:ea typeface="Cambria Math" panose="02040503050406030204" pitchFamily="18" charset="0"/>
              </a:rPr>
              <a:t>是</a:t>
            </a:r>
            <a:r>
              <a:rPr lang="en-US" altLang="zh-CN" sz="2400" b="1" i="1" dirty="0">
                <a:ea typeface="Cambria Math" panose="02040503050406030204" pitchFamily="18" charset="0"/>
              </a:rPr>
              <a:t>f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</a:rPr>
              <a:t>)</a:t>
            </a:r>
            <a:r>
              <a:rPr lang="zh-CN" altLang="en-US" sz="2400" b="1" dirty="0">
                <a:ea typeface="Cambria Math" panose="02040503050406030204" pitchFamily="18" charset="0"/>
              </a:rPr>
              <a:t>的</a:t>
            </a:r>
            <a:r>
              <a:rPr lang="zh-CN" altLang="en-US" sz="2400" b="1" dirty="0">
                <a:solidFill>
                  <a:srgbClr val="FF0000"/>
                </a:solidFill>
                <a:ea typeface="Cambria Math" panose="02040503050406030204" pitchFamily="18" charset="0"/>
              </a:rPr>
              <a:t>严格渐近上界</a:t>
            </a:r>
            <a:r>
              <a:rPr lang="zh-CN" altLang="en-US" sz="2400" b="1" dirty="0">
                <a:ea typeface="Cambria Math" panose="02040503050406030204" pitchFamily="18" charset="0"/>
              </a:rPr>
              <a:t>，记为</a:t>
            </a:r>
            <a:r>
              <a:rPr lang="en-US" altLang="zh-CN" sz="2400" b="1" i="1" dirty="0">
                <a:ea typeface="Cambria Math" panose="02040503050406030204" pitchFamily="18" charset="0"/>
              </a:rPr>
              <a:t>f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</a:rPr>
              <a:t>)=</a:t>
            </a:r>
            <a:r>
              <a:rPr lang="en-US" altLang="zh-CN" sz="2400" b="1" i="1" dirty="0">
                <a:ea typeface="Cambria Math" panose="02040503050406030204" pitchFamily="18" charset="0"/>
              </a:rPr>
              <a:t>o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g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</a:rPr>
              <a:t>)) </a:t>
            </a:r>
          </a:p>
          <a:p>
            <a:pPr eaLnBrk="1" hangingPunct="1"/>
            <a:endParaRPr lang="zh-CN" altLang="en-US" dirty="0">
              <a:ea typeface="Cambria Math" panose="02040503050406030204" pitchFamily="18" charset="0"/>
            </a:endParaRPr>
          </a:p>
        </p:txBody>
      </p:sp>
      <p:sp>
        <p:nvSpPr>
          <p:cNvPr id="31748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81CB9AF-F33C-4492-9863-EE15DA1B461D}" type="slidenum">
              <a:rPr lang="en-US" altLang="zh-CN" sz="1400" smtClean="0">
                <a:latin typeface="楷体_GB2312" pitchFamily="49" charset="-122"/>
                <a:ea typeface="楷体_GB2312" pitchFamily="49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29</a:t>
            </a:fld>
            <a:endParaRPr lang="en-US" altLang="zh-CN" sz="1400"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177157" name="Object 2"/>
          <p:cNvGraphicFramePr>
            <a:graphicFrameLocks noChangeAspect="1"/>
          </p:cNvGraphicFramePr>
          <p:nvPr/>
        </p:nvGraphicFramePr>
        <p:xfrm>
          <a:off x="3357563" y="4071938"/>
          <a:ext cx="1544637" cy="398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89000" imgH="228600" progId="Equation.3">
                  <p:embed/>
                </p:oleObj>
              </mc:Choice>
              <mc:Fallback>
                <p:oleObj name="Equation" r:id="rId2" imgW="889000" imgH="228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7563" y="4071938"/>
                        <a:ext cx="1544637" cy="398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渐近复杂性          </a:t>
            </a:r>
            <a:r>
              <a:rPr lang="zh-CN" altLang="en-US" b="1" i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</a:t>
            </a:r>
            <a:endParaRPr lang="zh-CN" altLang="en-US" b="1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77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zh-CN" altLang="en-US" sz="2400" b="1" dirty="0">
                <a:ea typeface="Cambria Math" panose="02040503050406030204" pitchFamily="18" charset="0"/>
              </a:rPr>
              <a:t>正值函数</a:t>
            </a:r>
            <a:r>
              <a:rPr lang="en-US" altLang="zh-CN" sz="2400" b="1" i="1" dirty="0">
                <a:ea typeface="Cambria Math" panose="02040503050406030204" pitchFamily="18" charset="0"/>
              </a:rPr>
              <a:t>f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</a:rPr>
              <a:t>) </a:t>
            </a:r>
            <a:r>
              <a:rPr lang="zh-CN" altLang="en-US" sz="2400" b="1" dirty="0">
                <a:ea typeface="Cambria Math" panose="02040503050406030204" pitchFamily="18" charset="0"/>
              </a:rPr>
              <a:t>和</a:t>
            </a:r>
            <a:r>
              <a:rPr lang="en-US" altLang="zh-CN" sz="2400" b="1" i="1" dirty="0">
                <a:ea typeface="Cambria Math" panose="02040503050406030204" pitchFamily="18" charset="0"/>
              </a:rPr>
              <a:t>g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</a:rPr>
              <a:t>) </a:t>
            </a:r>
            <a:r>
              <a:rPr lang="zh-CN" altLang="en-US" sz="2400" b="1" dirty="0">
                <a:ea typeface="Cambria Math" panose="02040503050406030204" pitchFamily="18" charset="0"/>
              </a:rPr>
              <a:t>，如果</a:t>
            </a:r>
            <a:r>
              <a:rPr lang="zh-CN" altLang="en-US" sz="2400" b="1" dirty="0">
                <a:solidFill>
                  <a:srgbClr val="FF0000"/>
                </a:solidFill>
                <a:ea typeface="Cambria Math" panose="02040503050406030204" pitchFamily="18" charset="0"/>
              </a:rPr>
              <a:t>对于任意</a:t>
            </a:r>
            <a:r>
              <a:rPr lang="zh-CN" altLang="en-US" sz="2400" b="1" dirty="0">
                <a:ea typeface="Cambria Math" panose="02040503050406030204" pitchFamily="18" charset="0"/>
              </a:rPr>
              <a:t>正常数</a:t>
            </a:r>
            <a:r>
              <a:rPr lang="en-US" altLang="zh-CN" sz="2400" b="1" i="1" dirty="0">
                <a:ea typeface="Cambria Math" panose="02040503050406030204" pitchFamily="18" charset="0"/>
              </a:rPr>
              <a:t>c</a:t>
            </a:r>
            <a:r>
              <a:rPr lang="zh-CN" altLang="en-US" sz="2400" b="1" dirty="0">
                <a:ea typeface="Cambria Math" panose="02040503050406030204" pitchFamily="18" charset="0"/>
              </a:rPr>
              <a:t>，存在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baseline="-25000" dirty="0">
                <a:ea typeface="Cambria Math" panose="02040503050406030204" pitchFamily="18" charset="0"/>
              </a:rPr>
              <a:t>0</a:t>
            </a:r>
            <a:r>
              <a:rPr lang="zh-CN" altLang="en-US" sz="2400" b="1" dirty="0">
                <a:ea typeface="Cambria Math" panose="02040503050406030204" pitchFamily="18" charset="0"/>
              </a:rPr>
              <a:t>使得对所有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  <a:sym typeface="Symbol" panose="05050102010706020507" pitchFamily="18" charset="2"/>
              </a:rPr>
              <a:t> 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baseline="-25000" dirty="0">
                <a:ea typeface="Cambria Math" panose="02040503050406030204" pitchFamily="18" charset="0"/>
              </a:rPr>
              <a:t>0</a:t>
            </a:r>
            <a:r>
              <a:rPr lang="zh-CN" altLang="en-US" sz="2400" b="1" dirty="0">
                <a:ea typeface="Cambria Math" panose="02040503050406030204" pitchFamily="18" charset="0"/>
              </a:rPr>
              <a:t>有：</a:t>
            </a:r>
            <a:r>
              <a:rPr lang="en-US" altLang="zh-CN" sz="2400" b="1" i="1" dirty="0">
                <a:ea typeface="Cambria Math" panose="02040503050406030204" pitchFamily="18" charset="0"/>
              </a:rPr>
              <a:t>f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</a:rPr>
              <a:t>) </a:t>
            </a:r>
            <a:r>
              <a:rPr lang="en-US" altLang="zh-CN" sz="2400" b="1" dirty="0">
                <a:ea typeface="Cambria Math" panose="02040503050406030204" pitchFamily="18" charset="0"/>
                <a:sym typeface="Symbol" panose="05050102010706020507" pitchFamily="18" charset="2"/>
              </a:rPr>
              <a:t>&gt;</a:t>
            </a:r>
            <a:r>
              <a:rPr lang="en-US" altLang="zh-CN" sz="2400" b="1" dirty="0">
                <a:ea typeface="Cambria Math" panose="02040503050406030204" pitchFamily="18" charset="0"/>
              </a:rPr>
              <a:t> </a:t>
            </a:r>
            <a:r>
              <a:rPr lang="en-US" altLang="zh-CN" sz="2400" b="1" i="1" dirty="0">
                <a:ea typeface="Cambria Math" panose="02040503050406030204" pitchFamily="18" charset="0"/>
              </a:rPr>
              <a:t>cg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</a:rPr>
              <a:t>) </a:t>
            </a:r>
            <a:r>
              <a:rPr lang="zh-CN" altLang="en-US" sz="2400" b="1" dirty="0">
                <a:ea typeface="Cambria Math" panose="02040503050406030204" pitchFamily="18" charset="0"/>
              </a:rPr>
              <a:t>，则称</a:t>
            </a:r>
            <a:r>
              <a:rPr lang="en-US" altLang="zh-CN" sz="2400" b="1" i="1" dirty="0">
                <a:ea typeface="Cambria Math" panose="02040503050406030204" pitchFamily="18" charset="0"/>
              </a:rPr>
              <a:t>f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</a:rPr>
              <a:t>)</a:t>
            </a:r>
            <a:r>
              <a:rPr lang="zh-CN" altLang="en-US" sz="2400" b="1" dirty="0">
                <a:ea typeface="Cambria Math" panose="02040503050406030204" pitchFamily="18" charset="0"/>
              </a:rPr>
              <a:t>是</a:t>
            </a:r>
            <a:r>
              <a:rPr lang="en-US" altLang="zh-CN" sz="2400" b="1" i="1" dirty="0">
                <a:ea typeface="Cambria Math" panose="02040503050406030204" pitchFamily="18" charset="0"/>
              </a:rPr>
              <a:t>g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</a:rPr>
              <a:t>)</a:t>
            </a:r>
            <a:r>
              <a:rPr lang="zh-CN" altLang="en-US" sz="2400" b="1" dirty="0">
                <a:ea typeface="Cambria Math" panose="02040503050406030204" pitchFamily="18" charset="0"/>
              </a:rPr>
              <a:t>的严格高阶函数或</a:t>
            </a:r>
            <a:r>
              <a:rPr lang="en-US" altLang="zh-CN" sz="2400" b="1" i="1" dirty="0">
                <a:ea typeface="Cambria Math" panose="02040503050406030204" pitchFamily="18" charset="0"/>
              </a:rPr>
              <a:t>g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</a:rPr>
              <a:t>)</a:t>
            </a:r>
            <a:r>
              <a:rPr lang="zh-CN" altLang="en-US" sz="2400" b="1" dirty="0">
                <a:ea typeface="Cambria Math" panose="02040503050406030204" pitchFamily="18" charset="0"/>
              </a:rPr>
              <a:t>是</a:t>
            </a:r>
            <a:r>
              <a:rPr lang="en-US" altLang="zh-CN" sz="2400" b="1" i="1" dirty="0">
                <a:ea typeface="Cambria Math" panose="02040503050406030204" pitchFamily="18" charset="0"/>
              </a:rPr>
              <a:t>f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</a:rPr>
              <a:t>)</a:t>
            </a:r>
            <a:r>
              <a:rPr lang="zh-CN" altLang="en-US" sz="2400" b="1" dirty="0">
                <a:ea typeface="Cambria Math" panose="02040503050406030204" pitchFamily="18" charset="0"/>
              </a:rPr>
              <a:t>的</a:t>
            </a:r>
            <a:r>
              <a:rPr lang="zh-CN" altLang="en-US" sz="2400" b="1" dirty="0">
                <a:solidFill>
                  <a:srgbClr val="FF0000"/>
                </a:solidFill>
                <a:ea typeface="Cambria Math" panose="02040503050406030204" pitchFamily="18" charset="0"/>
              </a:rPr>
              <a:t>严格渐近下界</a:t>
            </a:r>
            <a:r>
              <a:rPr lang="zh-CN" altLang="en-US" sz="2400" b="1" dirty="0">
                <a:ea typeface="Cambria Math" panose="02040503050406030204" pitchFamily="18" charset="0"/>
              </a:rPr>
              <a:t>，记为</a:t>
            </a:r>
            <a:r>
              <a:rPr lang="en-US" altLang="zh-CN" sz="2400" b="1" i="1" dirty="0">
                <a:ea typeface="Cambria Math" panose="02040503050406030204" pitchFamily="18" charset="0"/>
              </a:rPr>
              <a:t>f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</a:rPr>
              <a:t>)=</a:t>
            </a:r>
            <a:r>
              <a:rPr lang="zh-CN" altLang="en-US" sz="2400" b="1" i="1" dirty="0">
                <a:ea typeface="Cambria Math" panose="02040503050406030204" pitchFamily="18" charset="0"/>
                <a:sym typeface="Symbol" panose="05050102010706020507" pitchFamily="18" charset="2"/>
              </a:rPr>
              <a:t>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g</a:t>
            </a:r>
            <a:r>
              <a:rPr lang="en-US" altLang="zh-CN" sz="2400" b="1" dirty="0">
                <a:ea typeface="Cambria Math" panose="02040503050406030204" pitchFamily="18" charset="0"/>
              </a:rPr>
              <a:t>(</a:t>
            </a:r>
            <a:r>
              <a:rPr lang="en-US" altLang="zh-CN" sz="2400" b="1" i="1" dirty="0">
                <a:ea typeface="Cambria Math" panose="02040503050406030204" pitchFamily="18" charset="0"/>
              </a:rPr>
              <a:t>n</a:t>
            </a:r>
            <a:r>
              <a:rPr lang="en-US" altLang="zh-CN" sz="2400" b="1" dirty="0">
                <a:ea typeface="Cambria Math" panose="02040503050406030204" pitchFamily="18" charset="0"/>
              </a:rPr>
              <a:t>)) </a:t>
            </a:r>
          </a:p>
          <a:p>
            <a:pPr eaLnBrk="1" hangingPunct="1"/>
            <a:endParaRPr lang="zh-CN" altLang="en-US" dirty="0">
              <a:ea typeface="Cambria Math" panose="02040503050406030204" pitchFamily="18" charset="0"/>
            </a:endParaRPr>
          </a:p>
        </p:txBody>
      </p:sp>
      <p:sp>
        <p:nvSpPr>
          <p:cNvPr id="32772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B50E0B3-42DF-4E3C-88F4-5ABD24A4C01C}" type="slidenum">
              <a:rPr lang="en-US" altLang="zh-CN" sz="1400" smtClean="0">
                <a:latin typeface="楷体_GB2312" pitchFamily="49" charset="-122"/>
                <a:ea typeface="楷体_GB2312" pitchFamily="49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30</a:t>
            </a:fld>
            <a:endParaRPr lang="en-US" altLang="zh-CN" sz="1400"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97284" name="Object 2"/>
          <p:cNvGraphicFramePr>
            <a:graphicFrameLocks noChangeAspect="1"/>
          </p:cNvGraphicFramePr>
          <p:nvPr/>
        </p:nvGraphicFramePr>
        <p:xfrm>
          <a:off x="2928938" y="3643313"/>
          <a:ext cx="2078037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65200" imgH="393700" progId="Equation.3">
                  <p:embed/>
                </p:oleObj>
              </mc:Choice>
              <mc:Fallback>
                <p:oleObj name="Equation" r:id="rId2" imgW="965200" imgH="3937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8938" y="3643313"/>
                        <a:ext cx="2078037" cy="847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027"/>
          <p:cNvSpPr>
            <a:spLocks noGrp="1" noChangeArrowheads="1"/>
          </p:cNvSpPr>
          <p:nvPr>
            <p:ph idx="1"/>
          </p:nvPr>
        </p:nvSpPr>
        <p:spPr>
          <a:xfrm>
            <a:off x="519113" y="1706563"/>
            <a:ext cx="8229600" cy="453072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Clr>
                <a:srgbClr val="CC3300"/>
              </a:buClr>
            </a:pPr>
            <a:r>
              <a:rPr lang="en-US" altLang="zh-CN" sz="2800" b="1" i="1" dirty="0">
                <a:solidFill>
                  <a:srgbClr val="2605A1"/>
                </a:solidFill>
                <a:ea typeface="黑体" panose="02010609060101010101" pitchFamily="49" charset="-122"/>
              </a:rPr>
              <a:t>f</a:t>
            </a:r>
            <a:r>
              <a:rPr lang="en-US" altLang="zh-CN" sz="2800" b="1" dirty="0">
                <a:solidFill>
                  <a:srgbClr val="2605A1"/>
                </a:solidFill>
                <a:ea typeface="黑体" panose="02010609060101010101" pitchFamily="49" charset="-122"/>
              </a:rPr>
              <a:t>(</a:t>
            </a:r>
            <a:r>
              <a:rPr lang="en-US" altLang="zh-CN" sz="2800" b="1" i="1" dirty="0">
                <a:solidFill>
                  <a:srgbClr val="2605A1"/>
                </a:solidFill>
                <a:ea typeface="黑体" panose="02010609060101010101" pitchFamily="49" charset="-122"/>
              </a:rPr>
              <a:t>n</a:t>
            </a:r>
            <a:r>
              <a:rPr lang="en-US" altLang="zh-CN" sz="2800" b="1" dirty="0">
                <a:solidFill>
                  <a:srgbClr val="2605A1"/>
                </a:solidFill>
                <a:ea typeface="黑体" panose="02010609060101010101" pitchFamily="49" charset="-122"/>
              </a:rPr>
              <a:t>)= </a:t>
            </a:r>
            <a:r>
              <a:rPr lang="en-US" altLang="zh-CN" sz="2800" b="1" i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O</a:t>
            </a:r>
            <a:r>
              <a:rPr lang="en-US" altLang="zh-CN" sz="2800" b="1" dirty="0">
                <a:solidFill>
                  <a:srgbClr val="2605A1"/>
                </a:solidFill>
                <a:ea typeface="黑体" panose="02010609060101010101" pitchFamily="49" charset="-122"/>
              </a:rPr>
              <a:t>(</a:t>
            </a:r>
            <a:r>
              <a:rPr lang="en-US" altLang="zh-CN" sz="2800" b="1" i="1" dirty="0">
                <a:solidFill>
                  <a:srgbClr val="2605A1"/>
                </a:solidFill>
                <a:ea typeface="黑体" panose="02010609060101010101" pitchFamily="49" charset="-122"/>
              </a:rPr>
              <a:t>g</a:t>
            </a:r>
            <a:r>
              <a:rPr lang="en-US" altLang="zh-CN" sz="2800" b="1" dirty="0">
                <a:solidFill>
                  <a:srgbClr val="2605A1"/>
                </a:solidFill>
                <a:ea typeface="黑体" panose="02010609060101010101" pitchFamily="49" charset="-122"/>
              </a:rPr>
              <a:t>(</a:t>
            </a:r>
            <a:r>
              <a:rPr lang="en-US" altLang="zh-CN" sz="2800" b="1" i="1" dirty="0">
                <a:solidFill>
                  <a:srgbClr val="2605A1"/>
                </a:solidFill>
                <a:ea typeface="黑体" panose="02010609060101010101" pitchFamily="49" charset="-122"/>
              </a:rPr>
              <a:t>n</a:t>
            </a:r>
            <a:r>
              <a:rPr lang="en-US" altLang="zh-CN" sz="2800" b="1" dirty="0">
                <a:solidFill>
                  <a:srgbClr val="2605A1"/>
                </a:solidFill>
                <a:ea typeface="黑体" panose="02010609060101010101" pitchFamily="49" charset="-122"/>
              </a:rPr>
              <a:t>)) </a:t>
            </a:r>
            <a:r>
              <a:rPr lang="en-US" altLang="zh-CN" sz="2800" b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</a:t>
            </a:r>
            <a:r>
              <a:rPr lang="en-US" altLang="zh-CN" sz="2800" b="1" dirty="0">
                <a:solidFill>
                  <a:srgbClr val="2605A1"/>
                </a:solidFill>
                <a:ea typeface="黑体" panose="02010609060101010101" pitchFamily="49" charset="-122"/>
              </a:rPr>
              <a:t> a </a:t>
            </a:r>
            <a:r>
              <a:rPr lang="en-US" altLang="zh-CN" sz="2800" b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 b;</a:t>
            </a:r>
          </a:p>
          <a:p>
            <a:pPr eaLnBrk="1" hangingPunct="1">
              <a:lnSpc>
                <a:spcPct val="150000"/>
              </a:lnSpc>
              <a:buClr>
                <a:srgbClr val="CC3300"/>
              </a:buClr>
            </a:pPr>
            <a:r>
              <a:rPr lang="en-US" altLang="zh-CN" sz="2800" b="1" i="1" dirty="0">
                <a:solidFill>
                  <a:srgbClr val="2605A1"/>
                </a:solidFill>
                <a:ea typeface="黑体" panose="02010609060101010101" pitchFamily="49" charset="-122"/>
              </a:rPr>
              <a:t>f</a:t>
            </a:r>
            <a:r>
              <a:rPr lang="en-US" altLang="zh-CN" sz="2800" b="1" dirty="0">
                <a:solidFill>
                  <a:srgbClr val="2605A1"/>
                </a:solidFill>
                <a:ea typeface="黑体" panose="02010609060101010101" pitchFamily="49" charset="-122"/>
              </a:rPr>
              <a:t>(</a:t>
            </a:r>
            <a:r>
              <a:rPr lang="en-US" altLang="zh-CN" sz="2800" b="1" i="1" dirty="0">
                <a:solidFill>
                  <a:srgbClr val="2605A1"/>
                </a:solidFill>
                <a:ea typeface="黑体" panose="02010609060101010101" pitchFamily="49" charset="-122"/>
              </a:rPr>
              <a:t>n</a:t>
            </a:r>
            <a:r>
              <a:rPr lang="en-US" altLang="zh-CN" sz="2800" b="1" dirty="0">
                <a:solidFill>
                  <a:srgbClr val="2605A1"/>
                </a:solidFill>
                <a:ea typeface="黑体" panose="02010609060101010101" pitchFamily="49" charset="-122"/>
              </a:rPr>
              <a:t>)= </a:t>
            </a:r>
            <a:r>
              <a:rPr lang="en-US" altLang="zh-CN" sz="2800" b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</a:t>
            </a:r>
            <a:r>
              <a:rPr lang="en-US" altLang="zh-CN" sz="2800" b="1" dirty="0">
                <a:solidFill>
                  <a:srgbClr val="2605A1"/>
                </a:solidFill>
                <a:ea typeface="黑体" panose="02010609060101010101" pitchFamily="49" charset="-122"/>
              </a:rPr>
              <a:t>(</a:t>
            </a:r>
            <a:r>
              <a:rPr lang="en-US" altLang="zh-CN" sz="2800" b="1" i="1" dirty="0">
                <a:solidFill>
                  <a:srgbClr val="2605A1"/>
                </a:solidFill>
                <a:ea typeface="黑体" panose="02010609060101010101" pitchFamily="49" charset="-122"/>
              </a:rPr>
              <a:t>g</a:t>
            </a:r>
            <a:r>
              <a:rPr lang="en-US" altLang="zh-CN" sz="2800" b="1" dirty="0">
                <a:solidFill>
                  <a:srgbClr val="2605A1"/>
                </a:solidFill>
                <a:ea typeface="黑体" panose="02010609060101010101" pitchFamily="49" charset="-122"/>
              </a:rPr>
              <a:t>(</a:t>
            </a:r>
            <a:r>
              <a:rPr lang="en-US" altLang="zh-CN" sz="2800" b="1" i="1" dirty="0">
                <a:solidFill>
                  <a:srgbClr val="2605A1"/>
                </a:solidFill>
                <a:ea typeface="黑体" panose="02010609060101010101" pitchFamily="49" charset="-122"/>
              </a:rPr>
              <a:t>n</a:t>
            </a:r>
            <a:r>
              <a:rPr lang="en-US" altLang="zh-CN" sz="2800" b="1" dirty="0">
                <a:solidFill>
                  <a:srgbClr val="2605A1"/>
                </a:solidFill>
                <a:ea typeface="黑体" panose="02010609060101010101" pitchFamily="49" charset="-122"/>
              </a:rPr>
              <a:t>)) </a:t>
            </a:r>
            <a:r>
              <a:rPr lang="en-US" altLang="zh-CN" sz="2800" b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</a:t>
            </a:r>
            <a:r>
              <a:rPr lang="en-US" altLang="zh-CN" sz="2800" b="1" dirty="0">
                <a:solidFill>
                  <a:srgbClr val="2605A1"/>
                </a:solidFill>
                <a:ea typeface="黑体" panose="02010609060101010101" pitchFamily="49" charset="-122"/>
              </a:rPr>
              <a:t> a </a:t>
            </a:r>
            <a:r>
              <a:rPr lang="en-US" altLang="zh-CN" sz="2800" b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 b;</a:t>
            </a:r>
          </a:p>
          <a:p>
            <a:pPr eaLnBrk="1" hangingPunct="1">
              <a:lnSpc>
                <a:spcPct val="150000"/>
              </a:lnSpc>
              <a:buClr>
                <a:srgbClr val="CC3300"/>
              </a:buClr>
            </a:pPr>
            <a:r>
              <a:rPr lang="en-US" altLang="zh-CN" sz="2800" b="1" i="1" dirty="0">
                <a:solidFill>
                  <a:srgbClr val="2605A1"/>
                </a:solidFill>
                <a:ea typeface="黑体" panose="02010609060101010101" pitchFamily="49" charset="-122"/>
              </a:rPr>
              <a:t>f</a:t>
            </a:r>
            <a:r>
              <a:rPr lang="en-US" altLang="zh-CN" sz="2800" b="1" dirty="0">
                <a:solidFill>
                  <a:srgbClr val="2605A1"/>
                </a:solidFill>
                <a:ea typeface="黑体" panose="02010609060101010101" pitchFamily="49" charset="-122"/>
              </a:rPr>
              <a:t>(</a:t>
            </a:r>
            <a:r>
              <a:rPr lang="en-US" altLang="zh-CN" sz="2800" b="1" i="1" dirty="0">
                <a:solidFill>
                  <a:srgbClr val="2605A1"/>
                </a:solidFill>
                <a:ea typeface="黑体" panose="02010609060101010101" pitchFamily="49" charset="-122"/>
              </a:rPr>
              <a:t>n</a:t>
            </a:r>
            <a:r>
              <a:rPr lang="en-US" altLang="zh-CN" sz="2800" b="1" dirty="0">
                <a:solidFill>
                  <a:srgbClr val="2605A1"/>
                </a:solidFill>
                <a:ea typeface="黑体" panose="02010609060101010101" pitchFamily="49" charset="-122"/>
              </a:rPr>
              <a:t>)= </a:t>
            </a:r>
            <a:r>
              <a:rPr lang="en-US" altLang="zh-CN" sz="2800" b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</a:t>
            </a:r>
            <a:r>
              <a:rPr lang="en-US" altLang="zh-CN" sz="2800" b="1" dirty="0">
                <a:solidFill>
                  <a:srgbClr val="2605A1"/>
                </a:solidFill>
                <a:ea typeface="黑体" panose="02010609060101010101" pitchFamily="49" charset="-122"/>
              </a:rPr>
              <a:t>(</a:t>
            </a:r>
            <a:r>
              <a:rPr lang="en-US" altLang="zh-CN" sz="2800" b="1" i="1" dirty="0">
                <a:solidFill>
                  <a:srgbClr val="2605A1"/>
                </a:solidFill>
                <a:ea typeface="黑体" panose="02010609060101010101" pitchFamily="49" charset="-122"/>
              </a:rPr>
              <a:t>g</a:t>
            </a:r>
            <a:r>
              <a:rPr lang="en-US" altLang="zh-CN" sz="2800" b="1" dirty="0">
                <a:solidFill>
                  <a:srgbClr val="2605A1"/>
                </a:solidFill>
                <a:ea typeface="黑体" panose="02010609060101010101" pitchFamily="49" charset="-122"/>
              </a:rPr>
              <a:t>(</a:t>
            </a:r>
            <a:r>
              <a:rPr lang="en-US" altLang="zh-CN" sz="2800" b="1" i="1" dirty="0">
                <a:solidFill>
                  <a:srgbClr val="2605A1"/>
                </a:solidFill>
                <a:ea typeface="黑体" panose="02010609060101010101" pitchFamily="49" charset="-122"/>
              </a:rPr>
              <a:t>n</a:t>
            </a:r>
            <a:r>
              <a:rPr lang="en-US" altLang="zh-CN" sz="2800" b="1" dirty="0">
                <a:solidFill>
                  <a:srgbClr val="2605A1"/>
                </a:solidFill>
                <a:ea typeface="黑体" panose="02010609060101010101" pitchFamily="49" charset="-122"/>
              </a:rPr>
              <a:t>)) </a:t>
            </a:r>
            <a:r>
              <a:rPr lang="en-US" altLang="zh-CN" sz="2800" b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</a:t>
            </a:r>
            <a:r>
              <a:rPr lang="en-US" altLang="zh-CN" sz="2800" b="1" dirty="0">
                <a:solidFill>
                  <a:srgbClr val="2605A1"/>
                </a:solidFill>
                <a:ea typeface="黑体" panose="02010609060101010101" pitchFamily="49" charset="-122"/>
              </a:rPr>
              <a:t> a </a:t>
            </a:r>
            <a:r>
              <a:rPr lang="en-US" altLang="zh-CN" sz="2800" b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= b;</a:t>
            </a:r>
          </a:p>
          <a:p>
            <a:pPr eaLnBrk="1" hangingPunct="1">
              <a:lnSpc>
                <a:spcPct val="150000"/>
              </a:lnSpc>
              <a:buClr>
                <a:srgbClr val="CC3300"/>
              </a:buClr>
            </a:pPr>
            <a:r>
              <a:rPr lang="en-US" altLang="zh-CN" sz="2800" b="1" i="1" dirty="0">
                <a:solidFill>
                  <a:srgbClr val="2605A1"/>
                </a:solidFill>
                <a:ea typeface="黑体" panose="02010609060101010101" pitchFamily="49" charset="-122"/>
              </a:rPr>
              <a:t>f</a:t>
            </a:r>
            <a:r>
              <a:rPr lang="en-US" altLang="zh-CN" sz="2800" b="1" dirty="0">
                <a:solidFill>
                  <a:srgbClr val="2605A1"/>
                </a:solidFill>
                <a:ea typeface="黑体" panose="02010609060101010101" pitchFamily="49" charset="-122"/>
              </a:rPr>
              <a:t>(</a:t>
            </a:r>
            <a:r>
              <a:rPr lang="en-US" altLang="zh-CN" sz="2800" b="1" i="1" dirty="0">
                <a:solidFill>
                  <a:srgbClr val="2605A1"/>
                </a:solidFill>
                <a:ea typeface="黑体" panose="02010609060101010101" pitchFamily="49" charset="-122"/>
              </a:rPr>
              <a:t>n</a:t>
            </a:r>
            <a:r>
              <a:rPr lang="en-US" altLang="zh-CN" sz="2800" b="1" dirty="0">
                <a:solidFill>
                  <a:srgbClr val="2605A1"/>
                </a:solidFill>
                <a:ea typeface="黑体" panose="02010609060101010101" pitchFamily="49" charset="-122"/>
              </a:rPr>
              <a:t>)=</a:t>
            </a:r>
            <a:r>
              <a:rPr lang="en-US" altLang="zh-CN" sz="2800" b="1" i="1" dirty="0">
                <a:solidFill>
                  <a:srgbClr val="2605A1"/>
                </a:solidFill>
                <a:ea typeface="黑体" panose="02010609060101010101" pitchFamily="49" charset="-122"/>
              </a:rPr>
              <a:t>o</a:t>
            </a:r>
            <a:r>
              <a:rPr lang="en-US" altLang="zh-CN" sz="2800" b="1" dirty="0">
                <a:solidFill>
                  <a:srgbClr val="2605A1"/>
                </a:solidFill>
                <a:ea typeface="黑体" panose="02010609060101010101" pitchFamily="49" charset="-122"/>
              </a:rPr>
              <a:t>(</a:t>
            </a:r>
            <a:r>
              <a:rPr lang="en-US" altLang="zh-CN" sz="2800" b="1" i="1" dirty="0">
                <a:solidFill>
                  <a:srgbClr val="2605A1"/>
                </a:solidFill>
                <a:ea typeface="黑体" panose="02010609060101010101" pitchFamily="49" charset="-122"/>
              </a:rPr>
              <a:t>g</a:t>
            </a:r>
            <a:r>
              <a:rPr lang="en-US" altLang="zh-CN" sz="2800" b="1" dirty="0">
                <a:solidFill>
                  <a:srgbClr val="2605A1"/>
                </a:solidFill>
                <a:ea typeface="黑体" panose="02010609060101010101" pitchFamily="49" charset="-122"/>
              </a:rPr>
              <a:t>(</a:t>
            </a:r>
            <a:r>
              <a:rPr lang="en-US" altLang="zh-CN" sz="2800" b="1" i="1" dirty="0">
                <a:solidFill>
                  <a:srgbClr val="2605A1"/>
                </a:solidFill>
                <a:ea typeface="黑体" panose="02010609060101010101" pitchFamily="49" charset="-122"/>
              </a:rPr>
              <a:t>n</a:t>
            </a:r>
            <a:r>
              <a:rPr lang="en-US" altLang="zh-CN" sz="2800" b="1" dirty="0">
                <a:solidFill>
                  <a:srgbClr val="2605A1"/>
                </a:solidFill>
                <a:ea typeface="黑体" panose="02010609060101010101" pitchFamily="49" charset="-122"/>
              </a:rPr>
              <a:t>))</a:t>
            </a:r>
            <a:r>
              <a:rPr lang="en-US" altLang="zh-CN" sz="2800" b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 </a:t>
            </a:r>
            <a:r>
              <a:rPr lang="en-US" altLang="zh-CN" sz="2800" b="1" dirty="0">
                <a:solidFill>
                  <a:srgbClr val="2605A1"/>
                </a:solidFill>
                <a:ea typeface="黑体" panose="02010609060101010101" pitchFamily="49" charset="-122"/>
              </a:rPr>
              <a:t> a &lt;</a:t>
            </a:r>
            <a:r>
              <a:rPr lang="en-US" altLang="zh-CN" sz="2800" b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 b;</a:t>
            </a:r>
          </a:p>
          <a:p>
            <a:pPr eaLnBrk="1" hangingPunct="1">
              <a:lnSpc>
                <a:spcPct val="150000"/>
              </a:lnSpc>
              <a:buClr>
                <a:srgbClr val="CC3300"/>
              </a:buClr>
            </a:pPr>
            <a:r>
              <a:rPr lang="en-US" altLang="zh-CN" sz="2800" b="1" i="1" dirty="0">
                <a:solidFill>
                  <a:srgbClr val="2605A1"/>
                </a:solidFill>
                <a:ea typeface="黑体" panose="02010609060101010101" pitchFamily="49" charset="-122"/>
              </a:rPr>
              <a:t>f</a:t>
            </a:r>
            <a:r>
              <a:rPr lang="en-US" altLang="zh-CN" sz="2800" b="1" dirty="0">
                <a:solidFill>
                  <a:srgbClr val="2605A1"/>
                </a:solidFill>
                <a:ea typeface="黑体" panose="02010609060101010101" pitchFamily="49" charset="-122"/>
              </a:rPr>
              <a:t>(</a:t>
            </a:r>
            <a:r>
              <a:rPr lang="en-US" altLang="zh-CN" sz="2800" b="1" i="1" dirty="0">
                <a:solidFill>
                  <a:srgbClr val="2605A1"/>
                </a:solidFill>
                <a:ea typeface="黑体" panose="02010609060101010101" pitchFamily="49" charset="-122"/>
              </a:rPr>
              <a:t>n</a:t>
            </a:r>
            <a:r>
              <a:rPr lang="en-US" altLang="zh-CN" sz="2800" b="1" dirty="0">
                <a:solidFill>
                  <a:srgbClr val="2605A1"/>
                </a:solidFill>
                <a:ea typeface="黑体" panose="02010609060101010101" pitchFamily="49" charset="-122"/>
              </a:rPr>
              <a:t>)=</a:t>
            </a:r>
            <a:r>
              <a:rPr lang="zh-CN" altLang="en-US" sz="2800" b="1" i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</a:t>
            </a:r>
            <a:r>
              <a:rPr lang="en-US" altLang="zh-CN" sz="2800" b="1" dirty="0">
                <a:solidFill>
                  <a:srgbClr val="2605A1"/>
                </a:solidFill>
                <a:ea typeface="黑体" panose="02010609060101010101" pitchFamily="49" charset="-122"/>
              </a:rPr>
              <a:t>(</a:t>
            </a:r>
            <a:r>
              <a:rPr lang="en-US" altLang="zh-CN" sz="2800" b="1" i="1" dirty="0">
                <a:solidFill>
                  <a:srgbClr val="2605A1"/>
                </a:solidFill>
                <a:ea typeface="黑体" panose="02010609060101010101" pitchFamily="49" charset="-122"/>
              </a:rPr>
              <a:t>g</a:t>
            </a:r>
            <a:r>
              <a:rPr lang="en-US" altLang="zh-CN" sz="2800" b="1" dirty="0">
                <a:solidFill>
                  <a:srgbClr val="2605A1"/>
                </a:solidFill>
                <a:ea typeface="黑体" panose="02010609060101010101" pitchFamily="49" charset="-122"/>
              </a:rPr>
              <a:t>(</a:t>
            </a:r>
            <a:r>
              <a:rPr lang="en-US" altLang="zh-CN" sz="2800" b="1" i="1" dirty="0">
                <a:solidFill>
                  <a:srgbClr val="2605A1"/>
                </a:solidFill>
                <a:ea typeface="黑体" panose="02010609060101010101" pitchFamily="49" charset="-122"/>
              </a:rPr>
              <a:t>n</a:t>
            </a:r>
            <a:r>
              <a:rPr lang="en-US" altLang="zh-CN" sz="2800" b="1" dirty="0">
                <a:solidFill>
                  <a:srgbClr val="2605A1"/>
                </a:solidFill>
                <a:ea typeface="黑体" panose="02010609060101010101" pitchFamily="49" charset="-122"/>
              </a:rPr>
              <a:t>)) </a:t>
            </a:r>
            <a:r>
              <a:rPr lang="en-US" altLang="zh-CN" sz="2800" b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</a:t>
            </a:r>
            <a:r>
              <a:rPr lang="en-US" altLang="zh-CN" sz="2800" b="1" dirty="0">
                <a:solidFill>
                  <a:srgbClr val="2605A1"/>
                </a:solidFill>
                <a:ea typeface="黑体" panose="02010609060101010101" pitchFamily="49" charset="-122"/>
              </a:rPr>
              <a:t> a </a:t>
            </a:r>
            <a:r>
              <a:rPr lang="en-US" altLang="zh-CN" sz="2800" b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&gt; b;</a:t>
            </a:r>
          </a:p>
          <a:p>
            <a:pPr eaLnBrk="1" hangingPunct="1">
              <a:lnSpc>
                <a:spcPct val="150000"/>
              </a:lnSpc>
              <a:buClr>
                <a:srgbClr val="CC3300"/>
              </a:buClr>
            </a:pPr>
            <a:endParaRPr lang="en-US" altLang="zh-CN" sz="2800" b="1" dirty="0">
              <a:solidFill>
                <a:srgbClr val="2605A1"/>
              </a:solidFill>
              <a:ea typeface="黑体" panose="02010609060101010101" pitchFamily="49" charset="-122"/>
              <a:sym typeface="Symbol" panose="05050102010706020507" pitchFamily="18" charset="2"/>
            </a:endParaRPr>
          </a:p>
        </p:txBody>
      </p:sp>
      <p:sp>
        <p:nvSpPr>
          <p:cNvPr id="33795" name="灯片编号占位符 5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EAB9C93-302C-4C8B-8613-74A8F8C821EA}" type="slidenum">
              <a:rPr lang="en-US" altLang="zh-CN" sz="1400" smtClean="0">
                <a:latin typeface="Arial" panose="020B0604020202020204" pitchFamily="34" charset="0"/>
                <a:ea typeface="楷体_GB2312" pitchFamily="49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31</a:t>
            </a:fld>
            <a:endParaRPr lang="en-US" altLang="zh-CN" sz="1400"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33796" name="AutoShape 1028"/>
          <p:cNvSpPr>
            <a:spLocks noChangeArrowheads="1"/>
          </p:cNvSpPr>
          <p:nvPr/>
        </p:nvSpPr>
        <p:spPr bwMode="auto">
          <a:xfrm>
            <a:off x="539750" y="620713"/>
            <a:ext cx="7199313" cy="935037"/>
          </a:xfrm>
          <a:prstGeom prst="horizontalScroll">
            <a:avLst>
              <a:gd name="adj" fmla="val 12500"/>
            </a:avLst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457200" indent="-4572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 dirty="0">
                <a:solidFill>
                  <a:srgbClr val="3907F1"/>
                </a:solidFill>
                <a:latin typeface="楷体_GB2312" pitchFamily="49" charset="-122"/>
                <a:ea typeface="楷体_GB2312" pitchFamily="49" charset="-122"/>
              </a:rPr>
              <a:t>渐近分析中函数比较 </a:t>
            </a:r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9" name="Rectangle 3"/>
          <p:cNvSpPr>
            <a:spLocks noGrp="1" noChangeArrowheads="1"/>
          </p:cNvSpPr>
          <p:nvPr>
            <p:ph idx="1"/>
          </p:nvPr>
        </p:nvSpPr>
        <p:spPr>
          <a:xfrm>
            <a:off x="590550" y="1706563"/>
            <a:ext cx="8229600" cy="453072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Clr>
                <a:srgbClr val="CC3300"/>
              </a:buClr>
            </a:pPr>
            <a:r>
              <a:rPr lang="zh-CN" altLang="en-US" sz="2400" b="1" dirty="0">
                <a:solidFill>
                  <a:srgbClr val="0000FF"/>
                </a:solidFill>
                <a:ea typeface="黑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rgbClr val="0000FF"/>
                </a:solidFill>
                <a:ea typeface="黑体" panose="02010609060101010101" pitchFamily="49" charset="-122"/>
              </a:rPr>
              <a:t>1</a:t>
            </a:r>
            <a:r>
              <a:rPr lang="zh-CN" altLang="en-US" sz="2400" b="1" dirty="0">
                <a:solidFill>
                  <a:srgbClr val="0000FF"/>
                </a:solidFill>
                <a:ea typeface="黑体" panose="02010609060101010101" pitchFamily="49" charset="-122"/>
              </a:rPr>
              <a:t>）传递性：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2400" b="1" i="1" dirty="0">
                <a:ea typeface="黑体" panose="02010609060101010101" pitchFamily="49" charset="-122"/>
              </a:rPr>
              <a:t>f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)= </a:t>
            </a:r>
            <a:r>
              <a:rPr lang="en-US" altLang="zh-CN" sz="2400" b="1" i="1" dirty="0">
                <a:ea typeface="华文行楷" panose="02010800040101010101" pitchFamily="2" charset="-122"/>
                <a:sym typeface="Symbol" panose="05050102010706020507" pitchFamily="18" charset="2"/>
              </a:rPr>
              <a:t></a:t>
            </a:r>
            <a:r>
              <a:rPr lang="en-US" altLang="zh-CN" sz="2400" b="1" i="1" dirty="0">
                <a:ea typeface="Cambria Math" panose="02040503050406030204" pitchFamily="18" charset="0"/>
                <a:sym typeface="Symbol" panose="05050102010706020507" pitchFamily="18" charset="2"/>
              </a:rPr>
              <a:t> 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g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))</a:t>
            </a:r>
            <a:r>
              <a:rPr lang="zh-CN" altLang="en-US" sz="2400" b="1" dirty="0">
                <a:ea typeface="黑体" panose="02010609060101010101" pitchFamily="49" charset="-122"/>
              </a:rPr>
              <a:t>， </a:t>
            </a:r>
            <a:r>
              <a:rPr lang="en-US" altLang="zh-CN" sz="2400" b="1" i="1" dirty="0">
                <a:ea typeface="黑体" panose="02010609060101010101" pitchFamily="49" charset="-122"/>
              </a:rPr>
              <a:t>g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)= </a:t>
            </a:r>
            <a:r>
              <a:rPr lang="en-US" altLang="zh-CN" sz="2400" b="1" i="1" dirty="0">
                <a:ea typeface="华文行楷" panose="02010800040101010101" pitchFamily="2" charset="-122"/>
                <a:sym typeface="Symbol" panose="05050102010706020507" pitchFamily="18" charset="2"/>
              </a:rPr>
              <a:t></a:t>
            </a:r>
            <a:r>
              <a:rPr lang="en-US" altLang="zh-CN" sz="2400" b="1" i="1" dirty="0">
                <a:ea typeface="黑体" panose="02010609060101010101" pitchFamily="49" charset="-122"/>
                <a:sym typeface="Symbol" panose="05050102010706020507" pitchFamily="18" charset="2"/>
              </a:rPr>
              <a:t> 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h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))  </a:t>
            </a:r>
            <a:r>
              <a:rPr lang="en-US" altLang="zh-CN" sz="2400" b="1" dirty="0">
                <a:ea typeface="黑体" panose="02010609060101010101" pitchFamily="49" charset="-122"/>
                <a:sym typeface="Symbol" panose="05050102010706020507" pitchFamily="18" charset="2"/>
              </a:rPr>
              <a:t></a:t>
            </a:r>
            <a:r>
              <a:rPr lang="en-US" altLang="zh-CN" sz="2400" b="1" dirty="0">
                <a:ea typeface="黑体" panose="02010609060101010101" pitchFamily="49" charset="-122"/>
              </a:rPr>
              <a:t>  </a:t>
            </a:r>
            <a:r>
              <a:rPr lang="en-US" altLang="zh-CN" sz="2400" b="1" i="1" dirty="0">
                <a:ea typeface="黑体" panose="02010609060101010101" pitchFamily="49" charset="-122"/>
              </a:rPr>
              <a:t>f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)= </a:t>
            </a:r>
            <a:r>
              <a:rPr lang="en-US" altLang="zh-CN" sz="2400" b="1" i="1" dirty="0">
                <a:ea typeface="华文行楷" panose="02010800040101010101" pitchFamily="2" charset="-122"/>
                <a:sym typeface="Symbol" panose="05050102010706020507" pitchFamily="18" charset="2"/>
              </a:rPr>
              <a:t></a:t>
            </a:r>
            <a:r>
              <a:rPr lang="en-US" altLang="zh-CN" sz="2400" b="1" i="1" dirty="0">
                <a:ea typeface="黑体" panose="02010609060101010101" pitchFamily="49" charset="-122"/>
                <a:sym typeface="Symbol" panose="05050102010706020507" pitchFamily="18" charset="2"/>
              </a:rPr>
              <a:t> 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h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))</a:t>
            </a:r>
            <a:r>
              <a:rPr lang="zh-CN" altLang="en-US" sz="2400" b="1" dirty="0">
                <a:ea typeface="黑体" panose="02010609060101010101" pitchFamily="49" charset="-122"/>
              </a:rPr>
              <a:t>；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2400" b="1" i="1" dirty="0">
                <a:ea typeface="黑体" panose="02010609060101010101" pitchFamily="49" charset="-122"/>
              </a:rPr>
              <a:t>f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)= </a:t>
            </a:r>
            <a:r>
              <a:rPr lang="en-US" altLang="zh-CN" sz="2400" b="1" i="1" dirty="0">
                <a:ea typeface="黑体" panose="02010609060101010101" pitchFamily="49" charset="-122"/>
                <a:sym typeface="Symbol" panose="05050102010706020507" pitchFamily="18" charset="2"/>
              </a:rPr>
              <a:t>O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g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))</a:t>
            </a:r>
            <a:r>
              <a:rPr lang="zh-CN" altLang="en-US" sz="2400" b="1" dirty="0">
                <a:ea typeface="黑体" panose="02010609060101010101" pitchFamily="49" charset="-122"/>
              </a:rPr>
              <a:t>， </a:t>
            </a:r>
            <a:r>
              <a:rPr lang="en-US" altLang="zh-CN" sz="2400" b="1" i="1" dirty="0">
                <a:ea typeface="黑体" panose="02010609060101010101" pitchFamily="49" charset="-122"/>
              </a:rPr>
              <a:t>g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)= </a:t>
            </a:r>
            <a:r>
              <a:rPr lang="en-US" altLang="zh-CN" sz="2400" b="1" i="1" dirty="0">
                <a:ea typeface="黑体" panose="02010609060101010101" pitchFamily="49" charset="-122"/>
                <a:sym typeface="Symbol" panose="05050102010706020507" pitchFamily="18" charset="2"/>
              </a:rPr>
              <a:t>O</a:t>
            </a:r>
            <a:r>
              <a:rPr lang="en-US" altLang="zh-CN" sz="2400" b="1" dirty="0">
                <a:ea typeface="黑体" panose="02010609060101010101" pitchFamily="49" charset="-122"/>
                <a:sym typeface="Symbol" panose="05050102010706020507" pitchFamily="18" charset="2"/>
              </a:rPr>
              <a:t> 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h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)) </a:t>
            </a:r>
            <a:r>
              <a:rPr lang="en-US" altLang="zh-CN" sz="2400" b="1" dirty="0">
                <a:ea typeface="黑体" panose="02010609060101010101" pitchFamily="49" charset="-122"/>
                <a:sym typeface="Symbol" panose="05050102010706020507" pitchFamily="18" charset="2"/>
              </a:rPr>
              <a:t></a:t>
            </a:r>
            <a:r>
              <a:rPr lang="en-US" altLang="zh-CN" sz="2400" b="1" dirty="0">
                <a:ea typeface="黑体" panose="02010609060101010101" pitchFamily="49" charset="-122"/>
              </a:rPr>
              <a:t>  </a:t>
            </a:r>
            <a:r>
              <a:rPr lang="en-US" altLang="zh-CN" sz="2400" b="1" i="1" dirty="0">
                <a:ea typeface="黑体" panose="02010609060101010101" pitchFamily="49" charset="-122"/>
              </a:rPr>
              <a:t>f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)= </a:t>
            </a:r>
            <a:r>
              <a:rPr lang="en-US" altLang="zh-CN" sz="2400" b="1" i="1" dirty="0">
                <a:ea typeface="黑体" panose="02010609060101010101" pitchFamily="49" charset="-122"/>
                <a:sym typeface="Symbol" panose="05050102010706020507" pitchFamily="18" charset="2"/>
              </a:rPr>
              <a:t>O</a:t>
            </a:r>
            <a:r>
              <a:rPr lang="en-US" altLang="zh-CN" sz="2400" b="1" dirty="0">
                <a:ea typeface="黑体" panose="02010609060101010101" pitchFamily="49" charset="-122"/>
                <a:sym typeface="Symbol" panose="05050102010706020507" pitchFamily="18" charset="2"/>
              </a:rPr>
              <a:t> 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h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))</a:t>
            </a:r>
            <a:r>
              <a:rPr lang="zh-CN" altLang="en-US" sz="2400" b="1" dirty="0">
                <a:ea typeface="黑体" panose="02010609060101010101" pitchFamily="49" charset="-122"/>
              </a:rPr>
              <a:t>；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2400" b="1" i="1" dirty="0">
                <a:ea typeface="黑体" panose="02010609060101010101" pitchFamily="49" charset="-122"/>
              </a:rPr>
              <a:t>f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)= </a:t>
            </a:r>
            <a:r>
              <a:rPr lang="en-US" altLang="zh-CN" sz="2400" b="1" dirty="0">
                <a:ea typeface="黑体" panose="02010609060101010101" pitchFamily="49" charset="-122"/>
                <a:sym typeface="Symbol" panose="05050102010706020507" pitchFamily="18" charset="2"/>
              </a:rPr>
              <a:t>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g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))</a:t>
            </a:r>
            <a:r>
              <a:rPr lang="zh-CN" altLang="en-US" sz="2400" b="1" dirty="0">
                <a:ea typeface="黑体" panose="02010609060101010101" pitchFamily="49" charset="-122"/>
              </a:rPr>
              <a:t>， </a:t>
            </a:r>
            <a:r>
              <a:rPr lang="en-US" altLang="zh-CN" sz="2400" b="1" i="1" dirty="0">
                <a:ea typeface="黑体" panose="02010609060101010101" pitchFamily="49" charset="-122"/>
              </a:rPr>
              <a:t>g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)= </a:t>
            </a:r>
            <a:r>
              <a:rPr lang="en-US" altLang="zh-CN" sz="2400" b="1" dirty="0">
                <a:ea typeface="黑体" panose="02010609060101010101" pitchFamily="49" charset="-122"/>
                <a:sym typeface="Symbol" panose="05050102010706020507" pitchFamily="18" charset="2"/>
              </a:rPr>
              <a:t> 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h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)) </a:t>
            </a:r>
            <a:r>
              <a:rPr lang="en-US" altLang="zh-CN" sz="2400" b="1" dirty="0">
                <a:ea typeface="黑体" panose="02010609060101010101" pitchFamily="49" charset="-122"/>
                <a:sym typeface="Symbol" panose="05050102010706020507" pitchFamily="18" charset="2"/>
              </a:rPr>
              <a:t></a:t>
            </a:r>
            <a:r>
              <a:rPr lang="en-US" altLang="zh-CN" sz="2400" b="1" dirty="0">
                <a:ea typeface="黑体" panose="02010609060101010101" pitchFamily="49" charset="-122"/>
              </a:rPr>
              <a:t>  </a:t>
            </a:r>
            <a:r>
              <a:rPr lang="en-US" altLang="zh-CN" sz="2400" b="1" i="1" dirty="0">
                <a:ea typeface="黑体" panose="02010609060101010101" pitchFamily="49" charset="-122"/>
              </a:rPr>
              <a:t>f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)= </a:t>
            </a:r>
            <a:r>
              <a:rPr lang="en-US" altLang="zh-CN" sz="2400" b="1" dirty="0">
                <a:ea typeface="黑体" panose="02010609060101010101" pitchFamily="49" charset="-122"/>
                <a:sym typeface="Symbol" panose="05050102010706020507" pitchFamily="18" charset="2"/>
              </a:rPr>
              <a:t>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h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))</a:t>
            </a:r>
            <a:r>
              <a:rPr lang="zh-CN" altLang="en-US" sz="2400" b="1" dirty="0">
                <a:ea typeface="黑体" panose="02010609060101010101" pitchFamily="49" charset="-122"/>
              </a:rPr>
              <a:t>；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2400" b="1" dirty="0">
              <a:ea typeface="黑体" panose="02010609060101010101" pitchFamily="49" charset="-122"/>
            </a:endParaRPr>
          </a:p>
        </p:txBody>
      </p:sp>
      <p:sp>
        <p:nvSpPr>
          <p:cNvPr id="35843" name="灯片编号占位符 5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835486B-B831-440D-B946-99B738338D9D}" type="slidenum">
              <a:rPr lang="en-US" altLang="zh-CN" sz="1400" smtClean="0">
                <a:latin typeface="Arial" panose="020B0604020202020204" pitchFamily="34" charset="0"/>
                <a:ea typeface="楷体_GB2312" pitchFamily="49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32</a:t>
            </a:fld>
            <a:endParaRPr lang="en-US" altLang="zh-CN" sz="1400"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35844" name="AutoShape 4"/>
          <p:cNvSpPr>
            <a:spLocks noChangeArrowheads="1"/>
          </p:cNvSpPr>
          <p:nvPr/>
        </p:nvSpPr>
        <p:spPr bwMode="auto">
          <a:xfrm>
            <a:off x="539750" y="620713"/>
            <a:ext cx="7199313" cy="935037"/>
          </a:xfrm>
          <a:prstGeom prst="horizontalScroll">
            <a:avLst>
              <a:gd name="adj" fmla="val 12500"/>
            </a:avLst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457200" indent="-4572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solidFill>
                  <a:srgbClr val="3907F1"/>
                </a:solidFill>
                <a:latin typeface="楷体_GB2312" pitchFamily="49" charset="-122"/>
                <a:ea typeface="楷体_GB2312" pitchFamily="49" charset="-122"/>
              </a:rPr>
              <a:t>渐近分析记号的若干性质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1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3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1625600"/>
            <a:ext cx="7772400" cy="5232400"/>
          </a:xfrm>
        </p:spPr>
        <p:txBody>
          <a:bodyPr/>
          <a:lstStyle/>
          <a:p>
            <a:pPr eaLnBrk="1" hangingPunct="1">
              <a:lnSpc>
                <a:spcPct val="140000"/>
              </a:lnSpc>
              <a:buClr>
                <a:srgbClr val="CC3300"/>
              </a:buClr>
            </a:pPr>
            <a:r>
              <a:rPr lang="zh-CN" altLang="en-US" sz="2400" b="1" dirty="0">
                <a:solidFill>
                  <a:srgbClr val="0000FF"/>
                </a:solidFill>
                <a:ea typeface="黑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rgbClr val="0000FF"/>
                </a:solidFill>
                <a:ea typeface="黑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0000FF"/>
                </a:solidFill>
                <a:ea typeface="黑体" panose="02010609060101010101" pitchFamily="49" charset="-122"/>
              </a:rPr>
              <a:t>）反身性：</a:t>
            </a:r>
            <a:br>
              <a:rPr lang="zh-CN" altLang="en-US" sz="2400" b="1" dirty="0">
                <a:solidFill>
                  <a:srgbClr val="0000FF"/>
                </a:solidFill>
                <a:ea typeface="黑体" panose="02010609060101010101" pitchFamily="49" charset="-122"/>
              </a:rPr>
            </a:br>
            <a:r>
              <a:rPr lang="en-US" altLang="zh-CN" sz="2400" b="1" i="1" dirty="0">
                <a:ea typeface="黑体" panose="02010609060101010101" pitchFamily="49" charset="-122"/>
              </a:rPr>
              <a:t>f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)= </a:t>
            </a:r>
            <a:r>
              <a:rPr lang="en-US" altLang="zh-CN" sz="2400" b="1" i="1" dirty="0">
                <a:ea typeface="华文行楷" panose="02010800040101010101" pitchFamily="2" charset="-122"/>
                <a:sym typeface="Symbol" panose="05050102010706020507" pitchFamily="18" charset="2"/>
              </a:rPr>
              <a:t></a:t>
            </a:r>
            <a:r>
              <a:rPr lang="en-US" altLang="zh-CN" sz="2400" b="1" i="1" dirty="0">
                <a:ea typeface="Cambria Math" panose="02040503050406030204" pitchFamily="18" charset="0"/>
                <a:sym typeface="Symbol" panose="05050102010706020507" pitchFamily="18" charset="2"/>
              </a:rPr>
              <a:t> 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f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))</a:t>
            </a:r>
            <a:r>
              <a:rPr lang="zh-CN" altLang="en-US" sz="2400" b="1" dirty="0">
                <a:ea typeface="黑体" panose="02010609060101010101" pitchFamily="49" charset="-122"/>
              </a:rPr>
              <a:t>；</a:t>
            </a:r>
            <a:br>
              <a:rPr lang="zh-CN" altLang="en-US" sz="2400" b="1" dirty="0">
                <a:ea typeface="黑体" panose="02010609060101010101" pitchFamily="49" charset="-122"/>
              </a:rPr>
            </a:br>
            <a:r>
              <a:rPr lang="en-US" altLang="zh-CN" sz="2400" b="1" i="1" dirty="0">
                <a:ea typeface="黑体" panose="02010609060101010101" pitchFamily="49" charset="-122"/>
              </a:rPr>
              <a:t>f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)= </a:t>
            </a:r>
            <a:r>
              <a:rPr lang="en-US" altLang="zh-CN" sz="2400" b="1" i="1" dirty="0">
                <a:ea typeface="黑体" panose="02010609060101010101" pitchFamily="49" charset="-122"/>
                <a:sym typeface="Symbol" panose="05050102010706020507" pitchFamily="18" charset="2"/>
              </a:rPr>
              <a:t>O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f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))</a:t>
            </a:r>
            <a:r>
              <a:rPr lang="zh-CN" altLang="en-US" sz="2400" b="1" dirty="0">
                <a:ea typeface="黑体" panose="02010609060101010101" pitchFamily="49" charset="-122"/>
              </a:rPr>
              <a:t>；</a:t>
            </a:r>
            <a:br>
              <a:rPr lang="zh-CN" altLang="en-US" sz="2400" b="1" dirty="0">
                <a:ea typeface="黑体" panose="02010609060101010101" pitchFamily="49" charset="-122"/>
              </a:rPr>
            </a:br>
            <a:r>
              <a:rPr lang="en-US" altLang="zh-CN" sz="2400" b="1" i="1" dirty="0">
                <a:ea typeface="黑体" panose="02010609060101010101" pitchFamily="49" charset="-122"/>
              </a:rPr>
              <a:t>f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)= </a:t>
            </a:r>
            <a:r>
              <a:rPr lang="en-US" altLang="zh-CN" sz="2400" b="1" dirty="0">
                <a:ea typeface="黑体" panose="02010609060101010101" pitchFamily="49" charset="-122"/>
                <a:sym typeface="Symbol" panose="05050102010706020507" pitchFamily="18" charset="2"/>
              </a:rPr>
              <a:t>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f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)).</a:t>
            </a:r>
          </a:p>
          <a:p>
            <a:pPr eaLnBrk="1" hangingPunct="1">
              <a:lnSpc>
                <a:spcPct val="140000"/>
              </a:lnSpc>
              <a:buClr>
                <a:srgbClr val="CC3300"/>
              </a:buClr>
            </a:pPr>
            <a:r>
              <a:rPr lang="zh-CN" altLang="en-US" sz="2400" b="1" dirty="0">
                <a:solidFill>
                  <a:srgbClr val="0000FF"/>
                </a:solidFill>
                <a:ea typeface="黑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rgbClr val="0000FF"/>
                </a:solidFill>
                <a:ea typeface="黑体" panose="02010609060101010101" pitchFamily="49" charset="-122"/>
              </a:rPr>
              <a:t>3</a:t>
            </a:r>
            <a:r>
              <a:rPr lang="zh-CN" altLang="en-US" sz="2400" b="1" dirty="0">
                <a:solidFill>
                  <a:srgbClr val="0000FF"/>
                </a:solidFill>
                <a:ea typeface="黑体" panose="02010609060101010101" pitchFamily="49" charset="-122"/>
              </a:rPr>
              <a:t>）对称性：</a:t>
            </a:r>
            <a:br>
              <a:rPr lang="zh-CN" altLang="en-US" sz="2400" b="1" dirty="0">
                <a:solidFill>
                  <a:srgbClr val="0000FF"/>
                </a:solidFill>
                <a:ea typeface="黑体" panose="02010609060101010101" pitchFamily="49" charset="-122"/>
              </a:rPr>
            </a:br>
            <a:r>
              <a:rPr lang="en-US" altLang="zh-CN" sz="2400" b="1" i="1" dirty="0">
                <a:ea typeface="黑体" panose="02010609060101010101" pitchFamily="49" charset="-122"/>
              </a:rPr>
              <a:t>f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)= </a:t>
            </a:r>
            <a:r>
              <a:rPr lang="en-US" altLang="zh-CN" sz="2400" b="1" i="1" dirty="0">
                <a:ea typeface="华文行楷" panose="02010800040101010101" pitchFamily="2" charset="-122"/>
                <a:sym typeface="Symbol" panose="05050102010706020507" pitchFamily="18" charset="2"/>
              </a:rPr>
              <a:t></a:t>
            </a:r>
            <a:r>
              <a:rPr lang="en-US" altLang="zh-CN" sz="2400" b="1" i="1" dirty="0">
                <a:ea typeface="黑体" panose="02010609060101010101" pitchFamily="49" charset="-122"/>
                <a:sym typeface="Symbol" panose="05050102010706020507" pitchFamily="18" charset="2"/>
              </a:rPr>
              <a:t> 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g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)) </a:t>
            </a:r>
            <a:r>
              <a:rPr lang="en-US" altLang="zh-CN" sz="2400" b="1" dirty="0">
                <a:ea typeface="黑体" panose="02010609060101010101" pitchFamily="49" charset="-122"/>
                <a:sym typeface="Symbol" panose="05050102010706020507" pitchFamily="18" charset="2"/>
              </a:rPr>
              <a:t></a:t>
            </a:r>
            <a:r>
              <a:rPr lang="en-US" altLang="zh-CN" sz="2400" b="1" dirty="0">
                <a:ea typeface="黑体" panose="02010609060101010101" pitchFamily="49" charset="-122"/>
              </a:rPr>
              <a:t> </a:t>
            </a:r>
            <a:r>
              <a:rPr lang="en-US" altLang="zh-CN" sz="2400" b="1" i="1" dirty="0">
                <a:ea typeface="黑体" panose="02010609060101010101" pitchFamily="49" charset="-122"/>
              </a:rPr>
              <a:t>g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)= </a:t>
            </a:r>
            <a:r>
              <a:rPr lang="en-US" altLang="zh-CN" sz="2400" b="1" i="1" dirty="0">
                <a:ea typeface="华文行楷" panose="02010800040101010101" pitchFamily="2" charset="-122"/>
                <a:sym typeface="Symbol" panose="05050102010706020507" pitchFamily="18" charset="2"/>
              </a:rPr>
              <a:t></a:t>
            </a:r>
            <a:r>
              <a:rPr lang="en-US" altLang="zh-CN" sz="2400" b="1" dirty="0">
                <a:ea typeface="黑体" panose="02010609060101010101" pitchFamily="49" charset="-122"/>
                <a:sym typeface="Symbol" panose="05050102010706020507" pitchFamily="18" charset="2"/>
              </a:rPr>
              <a:t> 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f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)) </a:t>
            </a:r>
            <a:r>
              <a:rPr lang="en-US" altLang="zh-CN" sz="2400" b="1" dirty="0">
                <a:ea typeface="黑体" panose="02010609060101010101" pitchFamily="49" charset="-122"/>
                <a:sym typeface="Symbol" panose="05050102010706020507" pitchFamily="18" charset="2"/>
              </a:rPr>
              <a:t>.</a:t>
            </a:r>
          </a:p>
          <a:p>
            <a:pPr eaLnBrk="1" hangingPunct="1">
              <a:lnSpc>
                <a:spcPct val="140000"/>
              </a:lnSpc>
              <a:buClr>
                <a:srgbClr val="CC3300"/>
              </a:buClr>
            </a:pPr>
            <a:r>
              <a:rPr lang="zh-CN" altLang="en-US" sz="2400" b="1" dirty="0">
                <a:solidFill>
                  <a:srgbClr val="0000FF"/>
                </a:solidFill>
                <a:ea typeface="黑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rgbClr val="0000FF"/>
                </a:solidFill>
                <a:ea typeface="黑体" panose="02010609060101010101" pitchFamily="49" charset="-122"/>
              </a:rPr>
              <a:t>4</a:t>
            </a:r>
            <a:r>
              <a:rPr lang="zh-CN" altLang="en-US" sz="2400" b="1" dirty="0">
                <a:solidFill>
                  <a:srgbClr val="0000FF"/>
                </a:solidFill>
                <a:ea typeface="黑体" panose="02010609060101010101" pitchFamily="49" charset="-122"/>
              </a:rPr>
              <a:t>）互对称性：</a:t>
            </a:r>
            <a:br>
              <a:rPr lang="zh-CN" altLang="en-US" sz="2400" b="1" dirty="0">
                <a:solidFill>
                  <a:srgbClr val="0000FF"/>
                </a:solidFill>
                <a:ea typeface="黑体" panose="02010609060101010101" pitchFamily="49" charset="-122"/>
              </a:rPr>
            </a:br>
            <a:r>
              <a:rPr lang="en-US" altLang="zh-CN" sz="2400" b="1" i="1" dirty="0">
                <a:ea typeface="黑体" panose="02010609060101010101" pitchFamily="49" charset="-122"/>
              </a:rPr>
              <a:t>f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)= </a:t>
            </a:r>
            <a:r>
              <a:rPr lang="en-US" altLang="zh-CN" sz="2400" b="1" i="1" dirty="0">
                <a:ea typeface="黑体" panose="02010609060101010101" pitchFamily="49" charset="-122"/>
              </a:rPr>
              <a:t>O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g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)) </a:t>
            </a:r>
            <a:r>
              <a:rPr lang="en-US" altLang="zh-CN" sz="2400" b="1" dirty="0">
                <a:ea typeface="黑体" panose="02010609060101010101" pitchFamily="49" charset="-122"/>
                <a:sym typeface="Symbol" panose="05050102010706020507" pitchFamily="18" charset="2"/>
              </a:rPr>
              <a:t></a:t>
            </a:r>
            <a:r>
              <a:rPr lang="en-US" altLang="zh-CN" sz="2400" b="1" dirty="0">
                <a:ea typeface="黑体" panose="02010609060101010101" pitchFamily="49" charset="-122"/>
              </a:rPr>
              <a:t> </a:t>
            </a:r>
            <a:r>
              <a:rPr lang="en-US" altLang="zh-CN" sz="2400" b="1" i="1" dirty="0">
                <a:ea typeface="黑体" panose="02010609060101010101" pitchFamily="49" charset="-122"/>
              </a:rPr>
              <a:t>g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)= </a:t>
            </a:r>
            <a:r>
              <a:rPr lang="en-US" altLang="zh-CN" sz="2400" b="1" dirty="0">
                <a:ea typeface="黑体" panose="02010609060101010101" pitchFamily="49" charset="-122"/>
                <a:sym typeface="Symbol" panose="05050102010706020507" pitchFamily="18" charset="2"/>
              </a:rPr>
              <a:t> 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f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)) </a:t>
            </a:r>
            <a:r>
              <a:rPr lang="zh-CN" altLang="en-US" sz="2400" b="1" dirty="0">
                <a:ea typeface="黑体" panose="02010609060101010101" pitchFamily="49" charset="-122"/>
              </a:rPr>
              <a:t>；</a:t>
            </a:r>
            <a:br>
              <a:rPr lang="zh-CN" altLang="en-US" sz="2400" b="1" dirty="0">
                <a:ea typeface="黑体" panose="02010609060101010101" pitchFamily="49" charset="-122"/>
              </a:rPr>
            </a:br>
            <a:endParaRPr lang="zh-CN" altLang="en-US" sz="2400" b="1" dirty="0">
              <a:ea typeface="黑体" panose="02010609060101010101" pitchFamily="49" charset="-122"/>
            </a:endParaRPr>
          </a:p>
        </p:txBody>
      </p:sp>
      <p:sp>
        <p:nvSpPr>
          <p:cNvPr id="36867" name="灯片编号占位符 5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A72200E-E413-486F-BB6F-46B2BC7443A3}" type="slidenum">
              <a:rPr lang="en-US" altLang="zh-CN" sz="1400" smtClean="0">
                <a:latin typeface="Arial" panose="020B0604020202020204" pitchFamily="34" charset="0"/>
                <a:ea typeface="楷体_GB2312" pitchFamily="49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33</a:t>
            </a:fld>
            <a:endParaRPr lang="en-US" altLang="zh-CN" sz="1400"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36868" name="AutoShape 4"/>
          <p:cNvSpPr>
            <a:spLocks noChangeArrowheads="1"/>
          </p:cNvSpPr>
          <p:nvPr/>
        </p:nvSpPr>
        <p:spPr bwMode="auto">
          <a:xfrm>
            <a:off x="539750" y="620713"/>
            <a:ext cx="7199313" cy="935037"/>
          </a:xfrm>
          <a:prstGeom prst="horizontalScroll">
            <a:avLst>
              <a:gd name="adj" fmla="val 12500"/>
            </a:avLst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457200" indent="-4572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solidFill>
                  <a:srgbClr val="3907F1"/>
                </a:solidFill>
                <a:latin typeface="楷体_GB2312" pitchFamily="49" charset="-122"/>
                <a:ea typeface="楷体_GB2312" pitchFamily="49" charset="-122"/>
              </a:rPr>
              <a:t>渐近分析记号的若干性质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7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1625600"/>
            <a:ext cx="7772400" cy="5043488"/>
          </a:xfrm>
        </p:spPr>
        <p:txBody>
          <a:bodyPr/>
          <a:lstStyle/>
          <a:p>
            <a:pPr eaLnBrk="1" hangingPunct="1">
              <a:lnSpc>
                <a:spcPct val="170000"/>
              </a:lnSpc>
              <a:buClr>
                <a:srgbClr val="CC3300"/>
              </a:buClr>
            </a:pPr>
            <a:r>
              <a:rPr lang="zh-CN" altLang="en-US" sz="2400" b="1" dirty="0">
                <a:solidFill>
                  <a:srgbClr val="0000FF"/>
                </a:solidFill>
                <a:ea typeface="黑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rgbClr val="0000FF"/>
                </a:solidFill>
                <a:ea typeface="黑体" panose="02010609060101010101" pitchFamily="49" charset="-122"/>
              </a:rPr>
              <a:t>5</a:t>
            </a:r>
            <a:r>
              <a:rPr lang="zh-CN" altLang="en-US" sz="2400" b="1" dirty="0">
                <a:solidFill>
                  <a:srgbClr val="0000FF"/>
                </a:solidFill>
                <a:ea typeface="黑体" panose="02010609060101010101" pitchFamily="49" charset="-122"/>
              </a:rPr>
              <a:t>）算术运算：</a:t>
            </a:r>
          </a:p>
          <a:p>
            <a:pPr eaLnBrk="1" hangingPunct="1">
              <a:lnSpc>
                <a:spcPct val="170000"/>
              </a:lnSpc>
            </a:pPr>
            <a:r>
              <a:rPr lang="en-US" altLang="zh-CN" sz="2400" b="1" i="1" dirty="0">
                <a:ea typeface="黑体" panose="02010609060101010101" pitchFamily="49" charset="-122"/>
              </a:rPr>
              <a:t>O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f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))+</a:t>
            </a:r>
            <a:r>
              <a:rPr lang="en-US" altLang="zh-CN" sz="2400" b="1" i="1" dirty="0">
                <a:ea typeface="黑体" panose="02010609060101010101" pitchFamily="49" charset="-122"/>
              </a:rPr>
              <a:t>O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g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)) </a:t>
            </a:r>
            <a:r>
              <a:rPr lang="en-US" altLang="zh-CN" sz="2400" b="1" dirty="0">
                <a:ea typeface="黑体" panose="02010609060101010101" pitchFamily="49" charset="-122"/>
                <a:sym typeface="Symbol" panose="05050102010706020507" pitchFamily="18" charset="2"/>
              </a:rPr>
              <a:t>=</a:t>
            </a:r>
            <a:r>
              <a:rPr lang="en-US" altLang="zh-CN" sz="2400" b="1" dirty="0">
                <a:ea typeface="黑体" panose="02010609060101010101" pitchFamily="49" charset="-122"/>
              </a:rPr>
              <a:t> </a:t>
            </a:r>
            <a:r>
              <a:rPr lang="en-US" altLang="zh-CN" sz="2400" b="1" i="1" dirty="0">
                <a:ea typeface="黑体" panose="02010609060101010101" pitchFamily="49" charset="-122"/>
              </a:rPr>
              <a:t>O</a:t>
            </a:r>
            <a:r>
              <a:rPr lang="en-US" altLang="zh-CN" sz="2400" b="1" dirty="0">
                <a:ea typeface="黑体" panose="02010609060101010101" pitchFamily="49" charset="-122"/>
              </a:rPr>
              <a:t>(max{</a:t>
            </a:r>
            <a:r>
              <a:rPr lang="en-US" altLang="zh-CN" sz="2400" b="1" i="1" dirty="0">
                <a:ea typeface="黑体" panose="02010609060101010101" pitchFamily="49" charset="-122"/>
              </a:rPr>
              <a:t>f</a:t>
            </a:r>
            <a:r>
              <a:rPr lang="en-US" altLang="zh-CN" sz="2400" b="1" dirty="0">
                <a:ea typeface="黑体" panose="02010609060101010101" pitchFamily="49" charset="-122"/>
              </a:rPr>
              <a:t>(n), </a:t>
            </a:r>
            <a:r>
              <a:rPr lang="en-US" altLang="zh-CN" sz="2400" b="1" i="1" dirty="0">
                <a:ea typeface="黑体" panose="02010609060101010101" pitchFamily="49" charset="-122"/>
              </a:rPr>
              <a:t>g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)}) </a:t>
            </a:r>
            <a:r>
              <a:rPr lang="zh-CN" altLang="en-US" sz="2400" b="1" dirty="0">
                <a:ea typeface="黑体" panose="02010609060101010101" pitchFamily="49" charset="-122"/>
              </a:rPr>
              <a:t>；</a:t>
            </a:r>
          </a:p>
          <a:p>
            <a:pPr eaLnBrk="1" hangingPunct="1">
              <a:lnSpc>
                <a:spcPct val="170000"/>
              </a:lnSpc>
            </a:pPr>
            <a:r>
              <a:rPr lang="en-US" altLang="zh-CN" sz="2400" b="1" i="1" dirty="0">
                <a:ea typeface="黑体" panose="02010609060101010101" pitchFamily="49" charset="-122"/>
              </a:rPr>
              <a:t>O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f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))+</a:t>
            </a:r>
            <a:r>
              <a:rPr lang="en-US" altLang="zh-CN" sz="2400" b="1" i="1" dirty="0">
                <a:ea typeface="黑体" panose="02010609060101010101" pitchFamily="49" charset="-122"/>
              </a:rPr>
              <a:t>O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g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)) </a:t>
            </a:r>
            <a:r>
              <a:rPr lang="en-US" altLang="zh-CN" sz="2400" b="1" dirty="0">
                <a:ea typeface="黑体" panose="02010609060101010101" pitchFamily="49" charset="-122"/>
                <a:sym typeface="Symbol" panose="05050102010706020507" pitchFamily="18" charset="2"/>
              </a:rPr>
              <a:t>=</a:t>
            </a:r>
            <a:r>
              <a:rPr lang="en-US" altLang="zh-CN" sz="2400" b="1" dirty="0">
                <a:ea typeface="黑体" panose="02010609060101010101" pitchFamily="49" charset="-122"/>
              </a:rPr>
              <a:t> </a:t>
            </a:r>
            <a:r>
              <a:rPr lang="en-US" altLang="zh-CN" sz="2400" b="1" i="1" dirty="0">
                <a:ea typeface="黑体" panose="02010609060101010101" pitchFamily="49" charset="-122"/>
              </a:rPr>
              <a:t>O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f</a:t>
            </a:r>
            <a:r>
              <a:rPr lang="en-US" altLang="zh-CN" sz="2400" b="1" dirty="0">
                <a:ea typeface="黑体" panose="02010609060101010101" pitchFamily="49" charset="-122"/>
              </a:rPr>
              <a:t>(n)+</a:t>
            </a:r>
            <a:r>
              <a:rPr lang="en-US" altLang="zh-CN" sz="2400" b="1" i="1" dirty="0">
                <a:ea typeface="黑体" panose="02010609060101010101" pitchFamily="49" charset="-122"/>
              </a:rPr>
              <a:t>g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)) </a:t>
            </a:r>
            <a:r>
              <a:rPr lang="zh-CN" altLang="en-US" sz="2400" b="1" dirty="0">
                <a:ea typeface="黑体" panose="02010609060101010101" pitchFamily="49" charset="-122"/>
              </a:rPr>
              <a:t>；</a:t>
            </a:r>
          </a:p>
          <a:p>
            <a:pPr eaLnBrk="1" hangingPunct="1">
              <a:lnSpc>
                <a:spcPct val="170000"/>
              </a:lnSpc>
            </a:pPr>
            <a:r>
              <a:rPr lang="en-US" altLang="zh-CN" sz="2400" b="1" i="1" dirty="0">
                <a:ea typeface="黑体" panose="02010609060101010101" pitchFamily="49" charset="-122"/>
              </a:rPr>
              <a:t>O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f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))*</a:t>
            </a:r>
            <a:r>
              <a:rPr lang="en-US" altLang="zh-CN" sz="2400" b="1" i="1" dirty="0">
                <a:ea typeface="黑体" panose="02010609060101010101" pitchFamily="49" charset="-122"/>
              </a:rPr>
              <a:t>O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g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)) </a:t>
            </a:r>
            <a:r>
              <a:rPr lang="en-US" altLang="zh-CN" sz="2400" b="1" dirty="0">
                <a:ea typeface="黑体" panose="02010609060101010101" pitchFamily="49" charset="-122"/>
                <a:sym typeface="Symbol" panose="05050102010706020507" pitchFamily="18" charset="2"/>
              </a:rPr>
              <a:t>=</a:t>
            </a:r>
            <a:r>
              <a:rPr lang="en-US" altLang="zh-CN" sz="2400" b="1" dirty="0">
                <a:ea typeface="黑体" panose="02010609060101010101" pitchFamily="49" charset="-122"/>
              </a:rPr>
              <a:t> </a:t>
            </a:r>
            <a:r>
              <a:rPr lang="en-US" altLang="zh-CN" sz="2400" b="1" i="1" dirty="0">
                <a:ea typeface="黑体" panose="02010609060101010101" pitchFamily="49" charset="-122"/>
              </a:rPr>
              <a:t>O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f</a:t>
            </a:r>
            <a:r>
              <a:rPr lang="en-US" altLang="zh-CN" sz="2400" b="1" dirty="0">
                <a:ea typeface="黑体" panose="02010609060101010101" pitchFamily="49" charset="-122"/>
              </a:rPr>
              <a:t>(n)*</a:t>
            </a:r>
            <a:r>
              <a:rPr lang="en-US" altLang="zh-CN" sz="2400" b="1" i="1" dirty="0">
                <a:ea typeface="黑体" panose="02010609060101010101" pitchFamily="49" charset="-122"/>
              </a:rPr>
              <a:t>g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)) </a:t>
            </a:r>
            <a:r>
              <a:rPr lang="zh-CN" altLang="en-US" sz="2400" b="1" dirty="0">
                <a:ea typeface="黑体" panose="02010609060101010101" pitchFamily="49" charset="-122"/>
              </a:rPr>
              <a:t>；</a:t>
            </a:r>
          </a:p>
          <a:p>
            <a:pPr eaLnBrk="1" hangingPunct="1">
              <a:lnSpc>
                <a:spcPct val="170000"/>
              </a:lnSpc>
            </a:pPr>
            <a:r>
              <a:rPr lang="en-US" altLang="zh-CN" sz="2400" b="1" i="1" dirty="0">
                <a:ea typeface="黑体" panose="02010609060101010101" pitchFamily="49" charset="-122"/>
              </a:rPr>
              <a:t>O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 err="1">
                <a:ea typeface="黑体" panose="02010609060101010101" pitchFamily="49" charset="-122"/>
              </a:rPr>
              <a:t>cf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)) </a:t>
            </a:r>
            <a:r>
              <a:rPr lang="en-US" altLang="zh-CN" sz="2400" b="1" dirty="0">
                <a:ea typeface="黑体" panose="02010609060101010101" pitchFamily="49" charset="-122"/>
                <a:sym typeface="Symbol" panose="05050102010706020507" pitchFamily="18" charset="2"/>
              </a:rPr>
              <a:t>=</a:t>
            </a:r>
            <a:r>
              <a:rPr lang="en-US" altLang="zh-CN" sz="2400" b="1" dirty="0">
                <a:ea typeface="黑体" panose="02010609060101010101" pitchFamily="49" charset="-122"/>
              </a:rPr>
              <a:t> </a:t>
            </a:r>
            <a:r>
              <a:rPr lang="en-US" altLang="zh-CN" sz="2400" b="1" i="1" dirty="0">
                <a:ea typeface="黑体" panose="02010609060101010101" pitchFamily="49" charset="-122"/>
              </a:rPr>
              <a:t>O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f</a:t>
            </a:r>
            <a:r>
              <a:rPr lang="en-US" altLang="zh-CN" sz="2400" b="1" dirty="0">
                <a:ea typeface="黑体" panose="02010609060101010101" pitchFamily="49" charset="-122"/>
              </a:rPr>
              <a:t>(n)) </a:t>
            </a:r>
            <a:r>
              <a:rPr lang="zh-CN" altLang="en-US" sz="2400" b="1" dirty="0">
                <a:ea typeface="黑体" panose="02010609060101010101" pitchFamily="49" charset="-122"/>
              </a:rPr>
              <a:t>；</a:t>
            </a:r>
          </a:p>
          <a:p>
            <a:pPr eaLnBrk="1" hangingPunct="1">
              <a:lnSpc>
                <a:spcPct val="170000"/>
              </a:lnSpc>
            </a:pPr>
            <a:r>
              <a:rPr lang="en-US" altLang="zh-CN" sz="2400" b="1" i="1" dirty="0">
                <a:ea typeface="黑体" panose="02010609060101010101" pitchFamily="49" charset="-122"/>
              </a:rPr>
              <a:t>g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)= </a:t>
            </a:r>
            <a:r>
              <a:rPr lang="en-US" altLang="zh-CN" sz="2400" b="1" i="1" dirty="0">
                <a:ea typeface="黑体" panose="02010609060101010101" pitchFamily="49" charset="-122"/>
              </a:rPr>
              <a:t>O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f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)) </a:t>
            </a:r>
            <a:r>
              <a:rPr lang="en-US" altLang="zh-CN" sz="2400" b="1" dirty="0">
                <a:ea typeface="黑体" panose="02010609060101010101" pitchFamily="49" charset="-122"/>
                <a:sym typeface="Symbol" panose="05050102010706020507" pitchFamily="18" charset="2"/>
              </a:rPr>
              <a:t> </a:t>
            </a:r>
            <a:r>
              <a:rPr lang="en-US" altLang="zh-CN" sz="2400" b="1" i="1" dirty="0">
                <a:ea typeface="黑体" panose="02010609060101010101" pitchFamily="49" charset="-122"/>
              </a:rPr>
              <a:t>O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f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))+</a:t>
            </a:r>
            <a:r>
              <a:rPr lang="en-US" altLang="zh-CN" sz="2400" b="1" i="1" dirty="0">
                <a:ea typeface="黑体" panose="02010609060101010101" pitchFamily="49" charset="-122"/>
              </a:rPr>
              <a:t>O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g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)) </a:t>
            </a:r>
            <a:r>
              <a:rPr lang="en-US" altLang="zh-CN" sz="2400" b="1" dirty="0">
                <a:ea typeface="黑体" panose="02010609060101010101" pitchFamily="49" charset="-122"/>
                <a:sym typeface="Symbol" panose="05050102010706020507" pitchFamily="18" charset="2"/>
              </a:rPr>
              <a:t>=</a:t>
            </a:r>
            <a:r>
              <a:rPr lang="en-US" altLang="zh-CN" sz="2400" b="1" dirty="0">
                <a:ea typeface="黑体" panose="02010609060101010101" pitchFamily="49" charset="-122"/>
              </a:rPr>
              <a:t> </a:t>
            </a:r>
            <a:r>
              <a:rPr lang="en-US" altLang="zh-CN" sz="2400" b="1" i="1" dirty="0">
                <a:ea typeface="黑体" panose="02010609060101010101" pitchFamily="49" charset="-122"/>
              </a:rPr>
              <a:t>O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f</a:t>
            </a:r>
            <a:r>
              <a:rPr lang="en-US" altLang="zh-CN" sz="2400" b="1" dirty="0">
                <a:ea typeface="黑体" panose="02010609060101010101" pitchFamily="49" charset="-122"/>
              </a:rPr>
              <a:t>(n)) </a:t>
            </a:r>
            <a:r>
              <a:rPr lang="zh-CN" altLang="en-US" sz="2400" b="1" dirty="0"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37891" name="灯片编号占位符 5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7A3183B-9521-4A4B-A0F4-D901C7AB88FC}" type="slidenum">
              <a:rPr lang="en-US" altLang="zh-CN" sz="1400" smtClean="0">
                <a:latin typeface="Arial" panose="020B0604020202020204" pitchFamily="34" charset="0"/>
                <a:ea typeface="楷体_GB2312" pitchFamily="49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34</a:t>
            </a:fld>
            <a:endParaRPr lang="en-US" altLang="zh-CN" sz="1400"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37892" name="AutoShape 4"/>
          <p:cNvSpPr>
            <a:spLocks noChangeArrowheads="1"/>
          </p:cNvSpPr>
          <p:nvPr/>
        </p:nvSpPr>
        <p:spPr bwMode="auto">
          <a:xfrm>
            <a:off x="539750" y="620713"/>
            <a:ext cx="7199313" cy="935037"/>
          </a:xfrm>
          <a:prstGeom prst="horizontalScroll">
            <a:avLst>
              <a:gd name="adj" fmla="val 12500"/>
            </a:avLst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457200" indent="-4572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solidFill>
                  <a:srgbClr val="3907F1"/>
                </a:solidFill>
                <a:latin typeface="楷体_GB2312" pitchFamily="49" charset="-122"/>
                <a:ea typeface="楷体_GB2312" pitchFamily="49" charset="-122"/>
              </a:rPr>
              <a:t>渐近分析记号的若干性质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3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3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1" name="Rectangle 3"/>
          <p:cNvSpPr>
            <a:spLocks noGrp="1" noChangeArrowheads="1"/>
          </p:cNvSpPr>
          <p:nvPr>
            <p:ph idx="1"/>
          </p:nvPr>
        </p:nvSpPr>
        <p:spPr>
          <a:xfrm>
            <a:off x="649288" y="1484313"/>
            <a:ext cx="8243887" cy="5185047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Clr>
                <a:srgbClr val="CC3300"/>
              </a:buClr>
            </a:pPr>
            <a:r>
              <a:rPr lang="zh-CN" altLang="en-US" sz="2000" b="1" dirty="0">
                <a:solidFill>
                  <a:srgbClr val="0000CC"/>
                </a:solidFill>
                <a:ea typeface="黑体" panose="02010609060101010101" pitchFamily="49" charset="-122"/>
              </a:rPr>
              <a:t>证明</a:t>
            </a:r>
            <a:r>
              <a:rPr lang="en-US" altLang="zh-CN" sz="2000" b="1" i="1" dirty="0">
                <a:ea typeface="黑体" panose="02010609060101010101" pitchFamily="49" charset="-122"/>
              </a:rPr>
              <a:t>O</a:t>
            </a:r>
            <a:r>
              <a:rPr lang="en-US" altLang="zh-CN" sz="2000" b="1" dirty="0">
                <a:ea typeface="黑体" panose="02010609060101010101" pitchFamily="49" charset="-122"/>
              </a:rPr>
              <a:t>(</a:t>
            </a:r>
            <a:r>
              <a:rPr lang="en-US" altLang="zh-CN" sz="2000" b="1" i="1" dirty="0">
                <a:ea typeface="黑体" panose="02010609060101010101" pitchFamily="49" charset="-122"/>
              </a:rPr>
              <a:t>f</a:t>
            </a:r>
            <a:r>
              <a:rPr lang="en-US" altLang="zh-CN" sz="2000" b="1" dirty="0">
                <a:ea typeface="黑体" panose="02010609060101010101" pitchFamily="49" charset="-122"/>
              </a:rPr>
              <a:t>(</a:t>
            </a:r>
            <a:r>
              <a:rPr lang="en-US" altLang="zh-CN" sz="2000" b="1" i="1" dirty="0">
                <a:ea typeface="黑体" panose="02010609060101010101" pitchFamily="49" charset="-122"/>
              </a:rPr>
              <a:t>n</a:t>
            </a:r>
            <a:r>
              <a:rPr lang="en-US" altLang="zh-CN" sz="2000" b="1" dirty="0">
                <a:ea typeface="黑体" panose="02010609060101010101" pitchFamily="49" charset="-122"/>
              </a:rPr>
              <a:t>))+</a:t>
            </a:r>
            <a:r>
              <a:rPr lang="en-US" altLang="zh-CN" sz="2000" b="1" i="1" dirty="0">
                <a:ea typeface="黑体" panose="02010609060101010101" pitchFamily="49" charset="-122"/>
              </a:rPr>
              <a:t>O</a:t>
            </a:r>
            <a:r>
              <a:rPr lang="en-US" altLang="zh-CN" sz="2000" b="1" dirty="0">
                <a:ea typeface="黑体" panose="02010609060101010101" pitchFamily="49" charset="-122"/>
              </a:rPr>
              <a:t>(</a:t>
            </a:r>
            <a:r>
              <a:rPr lang="en-US" altLang="zh-CN" sz="2000" b="1" i="1" dirty="0">
                <a:ea typeface="黑体" panose="02010609060101010101" pitchFamily="49" charset="-122"/>
              </a:rPr>
              <a:t>g</a:t>
            </a:r>
            <a:r>
              <a:rPr lang="en-US" altLang="zh-CN" sz="2000" b="1" dirty="0">
                <a:ea typeface="黑体" panose="02010609060101010101" pitchFamily="49" charset="-122"/>
              </a:rPr>
              <a:t>(</a:t>
            </a:r>
            <a:r>
              <a:rPr lang="en-US" altLang="zh-CN" sz="2000" b="1" i="1" dirty="0">
                <a:ea typeface="黑体" panose="02010609060101010101" pitchFamily="49" charset="-122"/>
              </a:rPr>
              <a:t>n</a:t>
            </a:r>
            <a:r>
              <a:rPr lang="en-US" altLang="zh-CN" sz="2000" b="1" dirty="0">
                <a:ea typeface="黑体" panose="02010609060101010101" pitchFamily="49" charset="-122"/>
              </a:rPr>
              <a:t>)) </a:t>
            </a:r>
            <a:r>
              <a:rPr lang="en-US" altLang="zh-CN" sz="2000" b="1" dirty="0">
                <a:ea typeface="黑体" panose="02010609060101010101" pitchFamily="49" charset="-122"/>
                <a:sym typeface="Symbol" panose="05050102010706020507" pitchFamily="18" charset="2"/>
              </a:rPr>
              <a:t>=</a:t>
            </a:r>
            <a:r>
              <a:rPr lang="en-US" altLang="zh-CN" sz="2000" b="1" dirty="0">
                <a:ea typeface="黑体" panose="02010609060101010101" pitchFamily="49" charset="-122"/>
              </a:rPr>
              <a:t> </a:t>
            </a:r>
            <a:r>
              <a:rPr lang="en-US" altLang="zh-CN" sz="2000" b="1" i="1" dirty="0">
                <a:ea typeface="黑体" panose="02010609060101010101" pitchFamily="49" charset="-122"/>
              </a:rPr>
              <a:t>O</a:t>
            </a:r>
            <a:r>
              <a:rPr lang="en-US" altLang="zh-CN" sz="2000" b="1" dirty="0">
                <a:ea typeface="黑体" panose="02010609060101010101" pitchFamily="49" charset="-122"/>
              </a:rPr>
              <a:t>(</a:t>
            </a:r>
            <a:r>
              <a:rPr lang="en-US" altLang="zh-CN" sz="2000" b="1" i="1" dirty="0">
                <a:ea typeface="黑体" panose="02010609060101010101" pitchFamily="49" charset="-122"/>
              </a:rPr>
              <a:t>f</a:t>
            </a:r>
            <a:r>
              <a:rPr lang="en-US" altLang="zh-CN" sz="2000" b="1" dirty="0">
                <a:ea typeface="黑体" panose="02010609060101010101" pitchFamily="49" charset="-122"/>
              </a:rPr>
              <a:t>(n) + </a:t>
            </a:r>
            <a:r>
              <a:rPr lang="en-US" altLang="zh-CN" sz="2000" b="1" i="1" dirty="0">
                <a:ea typeface="黑体" panose="02010609060101010101" pitchFamily="49" charset="-122"/>
              </a:rPr>
              <a:t>g</a:t>
            </a:r>
            <a:r>
              <a:rPr lang="en-US" altLang="zh-CN" sz="2000" b="1" dirty="0">
                <a:ea typeface="黑体" panose="02010609060101010101" pitchFamily="49" charset="-122"/>
              </a:rPr>
              <a:t>(</a:t>
            </a:r>
            <a:r>
              <a:rPr lang="en-US" altLang="zh-CN" sz="2000" b="1" i="1" dirty="0">
                <a:ea typeface="黑体" panose="02010609060101010101" pitchFamily="49" charset="-122"/>
              </a:rPr>
              <a:t>n</a:t>
            </a:r>
            <a:r>
              <a:rPr lang="en-US" altLang="zh-CN" sz="2000" b="1" dirty="0">
                <a:ea typeface="黑体" panose="02010609060101010101" pitchFamily="49" charset="-122"/>
              </a:rPr>
              <a:t>)) </a:t>
            </a:r>
            <a:endParaRPr lang="zh-CN" altLang="en-US" sz="2000" b="1" dirty="0">
              <a:solidFill>
                <a:srgbClr val="F72401"/>
              </a:solidFill>
              <a:ea typeface="黑体" panose="02010609060101010101" pitchFamily="49" charset="-122"/>
            </a:endParaRPr>
          </a:p>
          <a:p>
            <a:pPr lvl="1" eaLnBrk="1" hangingPunct="1">
              <a:lnSpc>
                <a:spcPct val="150000"/>
              </a:lnSpc>
            </a:pPr>
            <a:r>
              <a:rPr lang="zh-CN" altLang="en-US" sz="2000" b="1" dirty="0"/>
              <a:t>对于任意</a:t>
            </a:r>
            <a:r>
              <a:rPr lang="en-US" altLang="zh-CN" sz="2000" b="1" i="1" dirty="0"/>
              <a:t>F</a:t>
            </a:r>
            <a:r>
              <a:rPr lang="en-US" altLang="zh-CN" sz="2000" b="1" dirty="0"/>
              <a:t>(</a:t>
            </a:r>
            <a:r>
              <a:rPr lang="en-US" altLang="zh-CN" sz="2000" b="1" i="1" dirty="0"/>
              <a:t>n</a:t>
            </a:r>
            <a:r>
              <a:rPr lang="en-US" altLang="zh-CN" sz="2000" b="1" dirty="0"/>
              <a:t>) </a:t>
            </a:r>
            <a:r>
              <a:rPr lang="en-US" altLang="zh-CN" sz="2000" b="1" dirty="0">
                <a:sym typeface="Symbol" panose="05050102010706020507" pitchFamily="18" charset="2"/>
              </a:rPr>
              <a:t>=</a:t>
            </a:r>
            <a:r>
              <a:rPr lang="en-US" altLang="zh-CN" sz="2000" b="1" i="1" dirty="0"/>
              <a:t>O</a:t>
            </a:r>
            <a:r>
              <a:rPr lang="en-US" altLang="zh-CN" sz="2000" b="1" dirty="0"/>
              <a:t>(</a:t>
            </a:r>
            <a:r>
              <a:rPr lang="en-US" altLang="zh-CN" sz="2000" b="1" i="1" dirty="0"/>
              <a:t>f</a:t>
            </a:r>
            <a:r>
              <a:rPr lang="en-US" altLang="zh-CN" sz="2000" b="1" dirty="0"/>
              <a:t>(</a:t>
            </a:r>
            <a:r>
              <a:rPr lang="en-US" altLang="zh-CN" sz="2000" b="1" i="1" dirty="0"/>
              <a:t>n</a:t>
            </a:r>
            <a:r>
              <a:rPr lang="en-US" altLang="zh-CN" sz="2000" b="1" dirty="0"/>
              <a:t>)) </a:t>
            </a:r>
            <a:r>
              <a:rPr lang="zh-CN" altLang="en-US" sz="2000" b="1" dirty="0"/>
              <a:t>，存在正常数</a:t>
            </a:r>
            <a:r>
              <a:rPr lang="en-US" altLang="zh-CN" sz="2000" b="1" i="1" dirty="0"/>
              <a:t>c</a:t>
            </a:r>
            <a:r>
              <a:rPr lang="en-US" altLang="zh-CN" sz="2000" b="1" baseline="-25000" dirty="0"/>
              <a:t>1</a:t>
            </a:r>
            <a:r>
              <a:rPr lang="zh-CN" altLang="en-US" sz="2000" b="1" dirty="0"/>
              <a:t>和自然数</a:t>
            </a:r>
            <a:r>
              <a:rPr lang="en-US" altLang="zh-CN" sz="2000" b="1" i="1" dirty="0"/>
              <a:t>n</a:t>
            </a:r>
            <a:r>
              <a:rPr lang="en-US" altLang="zh-CN" sz="2000" b="1" baseline="-25000" dirty="0"/>
              <a:t>1</a:t>
            </a:r>
            <a:r>
              <a:rPr lang="zh-CN" altLang="en-US" sz="2000" b="1" dirty="0"/>
              <a:t>，使得对所有</a:t>
            </a:r>
            <a:r>
              <a:rPr lang="en-US" altLang="zh-CN" sz="2000" b="1" i="1" dirty="0"/>
              <a:t>n</a:t>
            </a:r>
            <a:r>
              <a:rPr lang="en-US" altLang="zh-CN" sz="2000" b="1" dirty="0">
                <a:sym typeface="Symbol" panose="05050102010706020507" pitchFamily="18" charset="2"/>
              </a:rPr>
              <a:t> </a:t>
            </a:r>
            <a:r>
              <a:rPr lang="en-US" altLang="zh-CN" sz="2000" b="1" i="1" dirty="0"/>
              <a:t>n</a:t>
            </a:r>
            <a:r>
              <a:rPr lang="en-US" altLang="zh-CN" sz="2000" b="1" baseline="-25000" dirty="0"/>
              <a:t>1</a:t>
            </a:r>
            <a:r>
              <a:rPr lang="zh-CN" altLang="en-US" sz="2000" b="1" dirty="0"/>
              <a:t>，有</a:t>
            </a:r>
            <a:r>
              <a:rPr lang="en-US" altLang="zh-CN" sz="2000" b="1" i="1" dirty="0"/>
              <a:t>F</a:t>
            </a:r>
            <a:r>
              <a:rPr lang="en-US" altLang="zh-CN" sz="2000" b="1" dirty="0"/>
              <a:t>(</a:t>
            </a:r>
            <a:r>
              <a:rPr lang="en-US" altLang="zh-CN" sz="2000" b="1" i="1" dirty="0"/>
              <a:t>n</a:t>
            </a:r>
            <a:r>
              <a:rPr lang="en-US" altLang="zh-CN" sz="2000" b="1" dirty="0"/>
              <a:t>) </a:t>
            </a:r>
            <a:r>
              <a:rPr lang="en-US" altLang="zh-CN" sz="2000" b="1" dirty="0">
                <a:sym typeface="Symbol" panose="05050102010706020507" pitchFamily="18" charset="2"/>
              </a:rPr>
              <a:t></a:t>
            </a:r>
            <a:r>
              <a:rPr lang="en-US" altLang="zh-CN" sz="2000" b="1" dirty="0"/>
              <a:t> </a:t>
            </a:r>
            <a:r>
              <a:rPr lang="en-US" altLang="zh-CN" sz="2000" b="1" i="1" dirty="0"/>
              <a:t>c</a:t>
            </a:r>
            <a:r>
              <a:rPr lang="en-US" altLang="zh-CN" sz="2000" b="1" baseline="-25000" dirty="0"/>
              <a:t>1</a:t>
            </a:r>
            <a:r>
              <a:rPr lang="en-US" altLang="zh-CN" sz="2000" b="1" i="1" dirty="0"/>
              <a:t>f</a:t>
            </a:r>
            <a:r>
              <a:rPr lang="en-US" altLang="zh-CN" sz="2000" b="1" dirty="0"/>
              <a:t>(</a:t>
            </a:r>
            <a:r>
              <a:rPr lang="en-US" altLang="zh-CN" sz="2000" b="1" i="1" dirty="0"/>
              <a:t>n</a:t>
            </a:r>
            <a:r>
              <a:rPr lang="en-US" altLang="zh-CN" sz="2000" b="1" dirty="0"/>
              <a:t>) </a:t>
            </a:r>
            <a:r>
              <a:rPr lang="zh-CN" altLang="en-US" sz="2000" b="1" dirty="0"/>
              <a:t>。</a:t>
            </a:r>
          </a:p>
          <a:p>
            <a:pPr lvl="1" eaLnBrk="1" hangingPunct="1">
              <a:lnSpc>
                <a:spcPct val="150000"/>
              </a:lnSpc>
            </a:pPr>
            <a:r>
              <a:rPr lang="zh-CN" altLang="en-US" sz="2000" b="1" dirty="0"/>
              <a:t>类似地，对于任意</a:t>
            </a:r>
            <a:r>
              <a:rPr lang="en-US" altLang="zh-CN" sz="2000" b="1" i="1" dirty="0"/>
              <a:t>G</a:t>
            </a:r>
            <a:r>
              <a:rPr lang="en-US" altLang="zh-CN" sz="2000" b="1" dirty="0"/>
              <a:t>(</a:t>
            </a:r>
            <a:r>
              <a:rPr lang="en-US" altLang="zh-CN" sz="2000" b="1" i="1" dirty="0"/>
              <a:t>n</a:t>
            </a:r>
            <a:r>
              <a:rPr lang="en-US" altLang="zh-CN" sz="2000" b="1" dirty="0"/>
              <a:t>) </a:t>
            </a:r>
            <a:r>
              <a:rPr lang="en-US" altLang="zh-CN" sz="2000" b="1" dirty="0">
                <a:sym typeface="Symbol" panose="05050102010706020507" pitchFamily="18" charset="2"/>
              </a:rPr>
              <a:t>=</a:t>
            </a:r>
            <a:r>
              <a:rPr lang="en-US" altLang="zh-CN" sz="2000" b="1" i="1" dirty="0"/>
              <a:t>O</a:t>
            </a:r>
            <a:r>
              <a:rPr lang="en-US" altLang="zh-CN" sz="2000" b="1" dirty="0"/>
              <a:t>(</a:t>
            </a:r>
            <a:r>
              <a:rPr lang="en-US" altLang="zh-CN" sz="2000" b="1" i="1" dirty="0"/>
              <a:t>g</a:t>
            </a:r>
            <a:r>
              <a:rPr lang="en-US" altLang="zh-CN" sz="2000" b="1" dirty="0"/>
              <a:t>(</a:t>
            </a:r>
            <a:r>
              <a:rPr lang="en-US" altLang="zh-CN" sz="2000" b="1" i="1" dirty="0"/>
              <a:t>n</a:t>
            </a:r>
            <a:r>
              <a:rPr lang="en-US" altLang="zh-CN" sz="2000" b="1" dirty="0"/>
              <a:t>)) </a:t>
            </a:r>
            <a:r>
              <a:rPr lang="zh-CN" altLang="en-US" sz="2000" b="1" dirty="0"/>
              <a:t>，存在正常数</a:t>
            </a:r>
            <a:r>
              <a:rPr lang="en-US" altLang="zh-CN" sz="2000" b="1" i="1" dirty="0"/>
              <a:t>c</a:t>
            </a:r>
            <a:r>
              <a:rPr lang="en-US" altLang="zh-CN" sz="2000" b="1" baseline="-25000" dirty="0"/>
              <a:t>2</a:t>
            </a:r>
            <a:r>
              <a:rPr lang="zh-CN" altLang="en-US" sz="2000" b="1" dirty="0"/>
              <a:t>和自然数</a:t>
            </a:r>
            <a:r>
              <a:rPr lang="en-US" altLang="zh-CN" sz="2000" b="1" i="1" dirty="0"/>
              <a:t>n</a:t>
            </a:r>
            <a:r>
              <a:rPr lang="en-US" altLang="zh-CN" sz="2000" b="1" baseline="-25000" dirty="0"/>
              <a:t>2</a:t>
            </a:r>
            <a:r>
              <a:rPr lang="zh-CN" altLang="en-US" sz="2000" b="1" dirty="0"/>
              <a:t>，使得对所有</a:t>
            </a:r>
            <a:r>
              <a:rPr lang="en-US" altLang="zh-CN" sz="2000" b="1" i="1" dirty="0"/>
              <a:t>n</a:t>
            </a:r>
            <a:r>
              <a:rPr lang="en-US" altLang="zh-CN" sz="2000" b="1" dirty="0">
                <a:sym typeface="Symbol" panose="05050102010706020507" pitchFamily="18" charset="2"/>
              </a:rPr>
              <a:t> </a:t>
            </a:r>
            <a:r>
              <a:rPr lang="en-US" altLang="zh-CN" sz="2000" b="1" i="1" dirty="0"/>
              <a:t>n</a:t>
            </a:r>
            <a:r>
              <a:rPr lang="en-US" altLang="zh-CN" sz="2000" b="1" baseline="-25000" dirty="0"/>
              <a:t>2</a:t>
            </a:r>
            <a:r>
              <a:rPr lang="zh-CN" altLang="en-US" sz="2000" b="1" dirty="0"/>
              <a:t>，有</a:t>
            </a:r>
            <a:r>
              <a:rPr lang="en-US" altLang="zh-CN" sz="2000" b="1" i="1" dirty="0"/>
              <a:t>G</a:t>
            </a:r>
            <a:r>
              <a:rPr lang="en-US" altLang="zh-CN" sz="2000" b="1" dirty="0"/>
              <a:t>(</a:t>
            </a:r>
            <a:r>
              <a:rPr lang="en-US" altLang="zh-CN" sz="2000" b="1" i="1" dirty="0"/>
              <a:t>n</a:t>
            </a:r>
            <a:r>
              <a:rPr lang="en-US" altLang="zh-CN" sz="2000" b="1" dirty="0"/>
              <a:t>) </a:t>
            </a:r>
            <a:r>
              <a:rPr lang="en-US" altLang="zh-CN" sz="2000" b="1" dirty="0">
                <a:sym typeface="Symbol" panose="05050102010706020507" pitchFamily="18" charset="2"/>
              </a:rPr>
              <a:t></a:t>
            </a:r>
            <a:r>
              <a:rPr lang="en-US" altLang="zh-CN" sz="2000" b="1" dirty="0"/>
              <a:t> </a:t>
            </a:r>
            <a:r>
              <a:rPr lang="en-US" altLang="zh-CN" sz="2000" b="1" i="1" dirty="0"/>
              <a:t>c</a:t>
            </a:r>
            <a:r>
              <a:rPr lang="en-US" altLang="zh-CN" sz="2000" b="1" baseline="-25000" dirty="0"/>
              <a:t>2</a:t>
            </a:r>
            <a:r>
              <a:rPr lang="en-US" altLang="zh-CN" sz="2000" b="1" i="1" dirty="0"/>
              <a:t>g</a:t>
            </a:r>
            <a:r>
              <a:rPr lang="en-US" altLang="zh-CN" sz="2000" b="1" dirty="0"/>
              <a:t>(</a:t>
            </a:r>
            <a:r>
              <a:rPr lang="en-US" altLang="zh-CN" sz="2000" b="1" i="1" dirty="0"/>
              <a:t>n</a:t>
            </a:r>
            <a:r>
              <a:rPr lang="en-US" altLang="zh-CN" sz="2000" b="1" dirty="0"/>
              <a:t>) </a:t>
            </a:r>
            <a:r>
              <a:rPr lang="zh-CN" altLang="en-US" sz="2000" b="1" dirty="0"/>
              <a:t>。</a:t>
            </a:r>
          </a:p>
          <a:p>
            <a:pPr lvl="1" eaLnBrk="1" hangingPunct="1">
              <a:lnSpc>
                <a:spcPct val="150000"/>
              </a:lnSpc>
            </a:pPr>
            <a:r>
              <a:rPr lang="zh-CN" altLang="en-US" sz="2000" b="1" dirty="0"/>
              <a:t>令</a:t>
            </a:r>
            <a:r>
              <a:rPr lang="en-US" altLang="zh-CN" sz="2000" b="1" i="1" dirty="0"/>
              <a:t>c</a:t>
            </a:r>
            <a:r>
              <a:rPr lang="en-US" altLang="zh-CN" sz="2000" b="1" baseline="-25000" dirty="0"/>
              <a:t>3</a:t>
            </a:r>
            <a:r>
              <a:rPr lang="en-US" altLang="zh-CN" sz="2000" b="1" dirty="0"/>
              <a:t>=max{</a:t>
            </a:r>
            <a:r>
              <a:rPr lang="en-US" altLang="zh-CN" sz="2000" b="1" i="1" dirty="0"/>
              <a:t>c</a:t>
            </a:r>
            <a:r>
              <a:rPr lang="en-US" altLang="zh-CN" sz="2000" b="1" baseline="-25000" dirty="0"/>
              <a:t>1</a:t>
            </a:r>
            <a:r>
              <a:rPr lang="en-US" altLang="zh-CN" sz="2000" b="1" dirty="0"/>
              <a:t>, </a:t>
            </a:r>
            <a:r>
              <a:rPr lang="en-US" altLang="zh-CN" sz="2000" b="1" i="1" dirty="0"/>
              <a:t>c</a:t>
            </a:r>
            <a:r>
              <a:rPr lang="en-US" altLang="zh-CN" sz="2000" b="1" baseline="-25000" dirty="0"/>
              <a:t>2</a:t>
            </a:r>
            <a:r>
              <a:rPr lang="en-US" altLang="zh-CN" sz="2000" b="1" dirty="0"/>
              <a:t>}</a:t>
            </a:r>
            <a:r>
              <a:rPr lang="zh-CN" altLang="en-US" sz="2000" b="1" dirty="0"/>
              <a:t>， </a:t>
            </a:r>
            <a:r>
              <a:rPr lang="en-US" altLang="zh-CN" sz="2000" b="1" i="1" dirty="0"/>
              <a:t>n</a:t>
            </a:r>
            <a:r>
              <a:rPr lang="en-US" altLang="zh-CN" sz="2000" b="1" baseline="-25000" dirty="0"/>
              <a:t>3</a:t>
            </a:r>
            <a:r>
              <a:rPr lang="en-US" altLang="zh-CN" sz="2000" b="1" dirty="0"/>
              <a:t> =max{</a:t>
            </a:r>
            <a:r>
              <a:rPr lang="en-US" altLang="zh-CN" sz="2000" b="1" i="1" dirty="0"/>
              <a:t>n</a:t>
            </a:r>
            <a:r>
              <a:rPr lang="en-US" altLang="zh-CN" sz="2000" b="1" baseline="-25000" dirty="0"/>
              <a:t>1</a:t>
            </a:r>
            <a:r>
              <a:rPr lang="en-US" altLang="zh-CN" sz="2000" b="1" dirty="0"/>
              <a:t>, </a:t>
            </a:r>
            <a:r>
              <a:rPr lang="en-US" altLang="zh-CN" sz="2000" b="1" i="1" dirty="0"/>
              <a:t>n</a:t>
            </a:r>
            <a:r>
              <a:rPr lang="en-US" altLang="zh-CN" sz="2000" b="1" baseline="-25000" dirty="0"/>
              <a:t>2</a:t>
            </a:r>
            <a:r>
              <a:rPr lang="en-US" altLang="zh-CN" sz="2000" b="1" dirty="0"/>
              <a:t>}</a:t>
            </a:r>
            <a:r>
              <a:rPr lang="zh-CN" altLang="en-US" sz="2000" b="1" dirty="0"/>
              <a:t>，</a:t>
            </a:r>
            <a:r>
              <a:rPr lang="en-US" altLang="zh-CN" sz="2000" b="1" i="1" dirty="0"/>
              <a:t>h</a:t>
            </a:r>
            <a:r>
              <a:rPr lang="en-US" altLang="zh-CN" sz="2000" b="1" dirty="0"/>
              <a:t>(</a:t>
            </a:r>
            <a:r>
              <a:rPr lang="en-US" altLang="zh-CN" sz="2000" b="1" i="1" dirty="0"/>
              <a:t>n</a:t>
            </a:r>
            <a:r>
              <a:rPr lang="en-US" altLang="zh-CN" sz="2000" b="1" dirty="0"/>
              <a:t>)= </a:t>
            </a:r>
            <a:r>
              <a:rPr lang="en-US" altLang="zh-CN" sz="2000" b="1" i="1" dirty="0"/>
              <a:t>f</a:t>
            </a:r>
            <a:r>
              <a:rPr lang="en-US" altLang="zh-CN" sz="2000" b="1" dirty="0"/>
              <a:t>(n)+</a:t>
            </a:r>
            <a:r>
              <a:rPr lang="en-US" altLang="zh-CN" sz="2000" b="1" i="1" dirty="0"/>
              <a:t>g</a:t>
            </a:r>
            <a:r>
              <a:rPr lang="en-US" altLang="zh-CN" sz="2000" b="1" dirty="0"/>
              <a:t>(</a:t>
            </a:r>
            <a:r>
              <a:rPr lang="en-US" altLang="zh-CN" sz="2000" b="1" i="1" dirty="0"/>
              <a:t>n</a:t>
            </a:r>
            <a:r>
              <a:rPr lang="en-US" altLang="zh-CN" sz="2000" b="1" dirty="0"/>
              <a:t>) </a:t>
            </a:r>
            <a:r>
              <a:rPr lang="zh-CN" altLang="en-US" sz="2000" b="1" dirty="0"/>
              <a:t>。</a:t>
            </a:r>
          </a:p>
          <a:p>
            <a:pPr lvl="1" eaLnBrk="1" hangingPunct="1">
              <a:lnSpc>
                <a:spcPct val="150000"/>
              </a:lnSpc>
            </a:pPr>
            <a:r>
              <a:rPr lang="zh-CN" altLang="en-US" sz="2000" b="1" dirty="0"/>
              <a:t>则对所有的 </a:t>
            </a:r>
            <a:r>
              <a:rPr lang="en-US" altLang="zh-CN" sz="2000" b="1" i="1" dirty="0"/>
              <a:t>n </a:t>
            </a:r>
            <a:r>
              <a:rPr lang="en-US" altLang="zh-CN" sz="2000" b="1" dirty="0">
                <a:sym typeface="Symbol" panose="05050102010706020507" pitchFamily="18" charset="2"/>
              </a:rPr>
              <a:t> </a:t>
            </a:r>
            <a:r>
              <a:rPr lang="en-US" altLang="zh-CN" sz="2000" b="1" i="1" dirty="0"/>
              <a:t>n</a:t>
            </a:r>
            <a:r>
              <a:rPr lang="en-US" altLang="zh-CN" sz="2000" b="1" baseline="-25000" dirty="0"/>
              <a:t>3</a:t>
            </a:r>
            <a:r>
              <a:rPr lang="zh-CN" altLang="en-US" sz="2000" b="1" dirty="0"/>
              <a:t>，有</a:t>
            </a:r>
          </a:p>
          <a:p>
            <a:pPr lvl="1" eaLnBrk="1" hangingPunct="1">
              <a:lnSpc>
                <a:spcPct val="150000"/>
              </a:lnSpc>
            </a:pPr>
            <a:r>
              <a:rPr lang="en-US" altLang="zh-CN" sz="2000" b="1" i="1" dirty="0"/>
              <a:t>F</a:t>
            </a:r>
            <a:r>
              <a:rPr lang="en-US" altLang="zh-CN" sz="2000" b="1" dirty="0"/>
              <a:t>(</a:t>
            </a:r>
            <a:r>
              <a:rPr lang="en-US" altLang="zh-CN" sz="2000" b="1" i="1" dirty="0"/>
              <a:t>n</a:t>
            </a:r>
            <a:r>
              <a:rPr lang="en-US" altLang="zh-CN" sz="2000" b="1" dirty="0"/>
              <a:t>) +</a:t>
            </a:r>
            <a:r>
              <a:rPr lang="en-US" altLang="zh-CN" sz="2000" b="1" i="1" dirty="0"/>
              <a:t>G</a:t>
            </a:r>
            <a:r>
              <a:rPr lang="en-US" altLang="zh-CN" sz="2000" b="1" dirty="0"/>
              <a:t>(</a:t>
            </a:r>
            <a:r>
              <a:rPr lang="en-US" altLang="zh-CN" sz="2000" b="1" i="1" dirty="0"/>
              <a:t>n</a:t>
            </a:r>
            <a:r>
              <a:rPr lang="en-US" altLang="zh-CN" sz="2000" b="1" dirty="0"/>
              <a:t>) </a:t>
            </a:r>
            <a:r>
              <a:rPr lang="en-US" altLang="zh-CN" sz="2000" b="1" dirty="0">
                <a:sym typeface="Symbol" panose="05050102010706020507" pitchFamily="18" charset="2"/>
              </a:rPr>
              <a:t></a:t>
            </a:r>
            <a:r>
              <a:rPr lang="en-US" altLang="zh-CN" sz="2000" b="1" dirty="0"/>
              <a:t> </a:t>
            </a:r>
            <a:r>
              <a:rPr lang="en-US" altLang="zh-CN" sz="2000" b="1" i="1" dirty="0"/>
              <a:t>c</a:t>
            </a:r>
            <a:r>
              <a:rPr lang="en-US" altLang="zh-CN" sz="2000" b="1" baseline="-25000" dirty="0"/>
              <a:t>1</a:t>
            </a:r>
            <a:r>
              <a:rPr lang="en-US" altLang="zh-CN" sz="2000" b="1" i="1" dirty="0"/>
              <a:t>f</a:t>
            </a:r>
            <a:r>
              <a:rPr lang="en-US" altLang="zh-CN" sz="2000" b="1" dirty="0"/>
              <a:t>(</a:t>
            </a:r>
            <a:r>
              <a:rPr lang="en-US" altLang="zh-CN" sz="2000" b="1" i="1" dirty="0"/>
              <a:t>n</a:t>
            </a:r>
            <a:r>
              <a:rPr lang="en-US" altLang="zh-CN" sz="2000" b="1" dirty="0"/>
              <a:t>) + </a:t>
            </a:r>
            <a:r>
              <a:rPr lang="en-US" altLang="zh-CN" sz="2000" b="1" i="1" dirty="0"/>
              <a:t>c</a:t>
            </a:r>
            <a:r>
              <a:rPr lang="en-US" altLang="zh-CN" sz="2000" b="1" baseline="-25000" dirty="0"/>
              <a:t>2</a:t>
            </a:r>
            <a:r>
              <a:rPr lang="en-US" altLang="zh-CN" sz="2000" b="1" i="1" dirty="0"/>
              <a:t>g</a:t>
            </a:r>
            <a:r>
              <a:rPr lang="en-US" altLang="zh-CN" sz="2000" b="1" dirty="0"/>
              <a:t>(</a:t>
            </a:r>
            <a:r>
              <a:rPr lang="en-US" altLang="zh-CN" sz="2000" b="1" i="1" dirty="0"/>
              <a:t>n</a:t>
            </a:r>
            <a:r>
              <a:rPr lang="en-US" altLang="zh-CN" sz="2000" b="1" dirty="0"/>
              <a:t>)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000" b="1" dirty="0">
                <a:ea typeface="黑体" panose="02010609060101010101" pitchFamily="49" charset="-122"/>
                <a:sym typeface="Symbol" panose="05050102010706020507" pitchFamily="18" charset="2"/>
              </a:rPr>
              <a:t>   		                 </a:t>
            </a:r>
            <a:r>
              <a:rPr lang="en-US" altLang="zh-CN" sz="2000" b="1" dirty="0">
                <a:ea typeface="黑体" panose="02010609060101010101" pitchFamily="49" charset="-122"/>
              </a:rPr>
              <a:t> </a:t>
            </a:r>
            <a:r>
              <a:rPr lang="en-US" altLang="zh-CN" sz="2000" b="1" i="1" dirty="0">
                <a:ea typeface="黑体" panose="02010609060101010101" pitchFamily="49" charset="-122"/>
              </a:rPr>
              <a:t>c</a:t>
            </a:r>
            <a:r>
              <a:rPr lang="en-US" altLang="zh-CN" sz="2000" b="1" baseline="-25000" dirty="0">
                <a:ea typeface="黑体" panose="02010609060101010101" pitchFamily="49" charset="-122"/>
              </a:rPr>
              <a:t>3</a:t>
            </a:r>
            <a:r>
              <a:rPr lang="en-US" altLang="zh-CN" sz="2000" b="1" i="1" dirty="0">
                <a:ea typeface="黑体" panose="02010609060101010101" pitchFamily="49" charset="-122"/>
              </a:rPr>
              <a:t>f</a:t>
            </a:r>
            <a:r>
              <a:rPr lang="en-US" altLang="zh-CN" sz="2000" b="1" dirty="0">
                <a:ea typeface="黑体" panose="02010609060101010101" pitchFamily="49" charset="-122"/>
              </a:rPr>
              <a:t>(</a:t>
            </a:r>
            <a:r>
              <a:rPr lang="en-US" altLang="zh-CN" sz="2000" b="1" i="1" dirty="0">
                <a:ea typeface="黑体" panose="02010609060101010101" pitchFamily="49" charset="-122"/>
              </a:rPr>
              <a:t>n</a:t>
            </a:r>
            <a:r>
              <a:rPr lang="en-US" altLang="zh-CN" sz="2000" b="1" dirty="0">
                <a:ea typeface="黑体" panose="02010609060101010101" pitchFamily="49" charset="-122"/>
              </a:rPr>
              <a:t>) + </a:t>
            </a:r>
            <a:r>
              <a:rPr lang="en-US" altLang="zh-CN" sz="2000" b="1" i="1" dirty="0">
                <a:ea typeface="黑体" panose="02010609060101010101" pitchFamily="49" charset="-122"/>
              </a:rPr>
              <a:t>c</a:t>
            </a:r>
            <a:r>
              <a:rPr lang="en-US" altLang="zh-CN" sz="2000" b="1" baseline="-25000" dirty="0">
                <a:ea typeface="黑体" panose="02010609060101010101" pitchFamily="49" charset="-122"/>
              </a:rPr>
              <a:t>3</a:t>
            </a:r>
            <a:r>
              <a:rPr lang="en-US" altLang="zh-CN" sz="2000" b="1" i="1" dirty="0">
                <a:ea typeface="黑体" panose="02010609060101010101" pitchFamily="49" charset="-122"/>
              </a:rPr>
              <a:t>g</a:t>
            </a:r>
            <a:r>
              <a:rPr lang="en-US" altLang="zh-CN" sz="2000" b="1" dirty="0">
                <a:ea typeface="黑体" panose="02010609060101010101" pitchFamily="49" charset="-122"/>
              </a:rPr>
              <a:t>(</a:t>
            </a:r>
            <a:r>
              <a:rPr lang="en-US" altLang="zh-CN" sz="2000" b="1" i="1" dirty="0">
                <a:ea typeface="黑体" panose="02010609060101010101" pitchFamily="49" charset="-122"/>
              </a:rPr>
              <a:t>n</a:t>
            </a:r>
            <a:r>
              <a:rPr lang="en-US" altLang="zh-CN" sz="2000" b="1" dirty="0">
                <a:ea typeface="黑体" panose="02010609060101010101" pitchFamily="49" charset="-122"/>
              </a:rPr>
              <a:t>)= </a:t>
            </a:r>
            <a:r>
              <a:rPr lang="en-US" altLang="zh-CN" sz="2000" b="1" i="1" dirty="0">
                <a:ea typeface="黑体" panose="02010609060101010101" pitchFamily="49" charset="-122"/>
              </a:rPr>
              <a:t>c</a:t>
            </a:r>
            <a:r>
              <a:rPr lang="en-US" altLang="zh-CN" sz="2000" b="1" baseline="-25000" dirty="0">
                <a:ea typeface="黑体" panose="02010609060101010101" pitchFamily="49" charset="-122"/>
              </a:rPr>
              <a:t>3</a:t>
            </a:r>
            <a:r>
              <a:rPr lang="en-US" altLang="zh-CN" sz="2000" b="1" dirty="0">
                <a:ea typeface="黑体" panose="02010609060101010101" pitchFamily="49" charset="-122"/>
              </a:rPr>
              <a:t>(</a:t>
            </a:r>
            <a:r>
              <a:rPr lang="en-US" altLang="zh-CN" sz="2000" b="1" i="1" dirty="0">
                <a:ea typeface="黑体" panose="02010609060101010101" pitchFamily="49" charset="-122"/>
              </a:rPr>
              <a:t>f</a:t>
            </a:r>
            <a:r>
              <a:rPr lang="en-US" altLang="zh-CN" sz="2000" b="1" dirty="0">
                <a:ea typeface="黑体" panose="02010609060101010101" pitchFamily="49" charset="-122"/>
              </a:rPr>
              <a:t>(</a:t>
            </a:r>
            <a:r>
              <a:rPr lang="en-US" altLang="zh-CN" sz="2000" b="1" i="1" dirty="0">
                <a:ea typeface="黑体" panose="02010609060101010101" pitchFamily="49" charset="-122"/>
              </a:rPr>
              <a:t>n</a:t>
            </a:r>
            <a:r>
              <a:rPr lang="en-US" altLang="zh-CN" sz="2000" b="1" dirty="0">
                <a:ea typeface="黑体" panose="02010609060101010101" pitchFamily="49" charset="-122"/>
              </a:rPr>
              <a:t>) + </a:t>
            </a:r>
            <a:r>
              <a:rPr lang="en-US" altLang="zh-CN" sz="2000" b="1" i="1" dirty="0">
                <a:ea typeface="黑体" panose="02010609060101010101" pitchFamily="49" charset="-122"/>
              </a:rPr>
              <a:t>g</a:t>
            </a:r>
            <a:r>
              <a:rPr lang="en-US" altLang="zh-CN" sz="2000" b="1" dirty="0">
                <a:ea typeface="黑体" panose="02010609060101010101" pitchFamily="49" charset="-122"/>
              </a:rPr>
              <a:t>(</a:t>
            </a:r>
            <a:r>
              <a:rPr lang="en-US" altLang="zh-CN" sz="2000" b="1" i="1" dirty="0">
                <a:ea typeface="黑体" panose="02010609060101010101" pitchFamily="49" charset="-122"/>
              </a:rPr>
              <a:t>n</a:t>
            </a:r>
            <a:r>
              <a:rPr lang="en-US" altLang="zh-CN" sz="2000" b="1" dirty="0">
                <a:ea typeface="黑体" panose="02010609060101010101" pitchFamily="49" charset="-122"/>
              </a:rPr>
              <a:t>))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000" b="1" dirty="0">
                <a:ea typeface="黑体" panose="02010609060101010101" pitchFamily="49" charset="-122"/>
                <a:sym typeface="Symbol" panose="05050102010706020507" pitchFamily="18" charset="2"/>
              </a:rPr>
              <a:t>    		                 </a:t>
            </a:r>
            <a:r>
              <a:rPr lang="en-US" altLang="zh-CN" sz="2000" b="1" dirty="0">
                <a:ea typeface="黑体" panose="02010609060101010101" pitchFamily="49" charset="-122"/>
              </a:rPr>
              <a:t>= </a:t>
            </a:r>
            <a:r>
              <a:rPr lang="en-US" altLang="zh-CN" sz="2000" b="1" i="1" dirty="0">
                <a:ea typeface="黑体" panose="02010609060101010101" pitchFamily="49" charset="-122"/>
              </a:rPr>
              <a:t>O</a:t>
            </a:r>
            <a:r>
              <a:rPr lang="en-US" altLang="zh-CN" sz="2000" b="1" dirty="0">
                <a:ea typeface="黑体" panose="02010609060101010101" pitchFamily="49" charset="-122"/>
              </a:rPr>
              <a:t>(</a:t>
            </a:r>
            <a:r>
              <a:rPr lang="en-US" altLang="zh-CN" sz="2000" b="1" i="1" dirty="0">
                <a:ea typeface="黑体" panose="02010609060101010101" pitchFamily="49" charset="-122"/>
              </a:rPr>
              <a:t>h</a:t>
            </a:r>
            <a:r>
              <a:rPr lang="en-US" altLang="zh-CN" sz="2000" b="1" dirty="0">
                <a:ea typeface="黑体" panose="02010609060101010101" pitchFamily="49" charset="-122"/>
              </a:rPr>
              <a:t>(</a:t>
            </a:r>
            <a:r>
              <a:rPr lang="en-US" altLang="zh-CN" sz="2000" b="1" i="1" dirty="0">
                <a:ea typeface="黑体" panose="02010609060101010101" pitchFamily="49" charset="-122"/>
              </a:rPr>
              <a:t>n</a:t>
            </a:r>
            <a:r>
              <a:rPr lang="en-US" altLang="zh-CN" sz="2000" b="1" dirty="0">
                <a:ea typeface="黑体" panose="02010609060101010101" pitchFamily="49" charset="-122"/>
              </a:rPr>
              <a:t>)) .</a:t>
            </a:r>
          </a:p>
        </p:txBody>
      </p:sp>
      <p:sp>
        <p:nvSpPr>
          <p:cNvPr id="39939" name="灯片编号占位符 5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A9E6898-B3E5-421E-B8FF-A893D35DD482}" type="slidenum">
              <a:rPr lang="en-US" altLang="zh-CN" sz="1400" smtClean="0">
                <a:latin typeface="Arial" panose="020B0604020202020204" pitchFamily="34" charset="0"/>
                <a:ea typeface="楷体_GB2312" pitchFamily="49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35</a:t>
            </a:fld>
            <a:endParaRPr lang="en-US" altLang="zh-CN" sz="1400"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39940" name="AutoShape 4"/>
          <p:cNvSpPr>
            <a:spLocks noChangeArrowheads="1"/>
          </p:cNvSpPr>
          <p:nvPr/>
        </p:nvSpPr>
        <p:spPr bwMode="auto">
          <a:xfrm>
            <a:off x="539750" y="620713"/>
            <a:ext cx="7199313" cy="935037"/>
          </a:xfrm>
          <a:prstGeom prst="horizontalScroll">
            <a:avLst>
              <a:gd name="adj" fmla="val 12500"/>
            </a:avLst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457200" indent="-4572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 dirty="0">
                <a:solidFill>
                  <a:srgbClr val="3907F1"/>
                </a:solidFill>
                <a:latin typeface="楷体_GB2312" pitchFamily="49" charset="-122"/>
                <a:ea typeface="楷体_GB2312" pitchFamily="49" charset="-122"/>
              </a:rPr>
              <a:t>渐近分析记号的若干性质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4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4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4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42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1" name="Rectangle 3"/>
          <p:cNvSpPr>
            <a:spLocks noGrp="1" noChangeArrowheads="1"/>
          </p:cNvSpPr>
          <p:nvPr>
            <p:ph idx="1"/>
          </p:nvPr>
        </p:nvSpPr>
        <p:spPr>
          <a:xfrm>
            <a:off x="649288" y="1484313"/>
            <a:ext cx="8243887" cy="5761037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Clr>
                <a:srgbClr val="CC3300"/>
              </a:buClr>
            </a:pPr>
            <a:r>
              <a:rPr lang="zh-CN" altLang="en-US" sz="2000" b="1" dirty="0">
                <a:solidFill>
                  <a:srgbClr val="0000CC"/>
                </a:solidFill>
                <a:ea typeface="黑体" panose="02010609060101010101" pitchFamily="49" charset="-122"/>
              </a:rPr>
              <a:t>证明 </a:t>
            </a:r>
            <a:r>
              <a:rPr lang="en-US" altLang="zh-CN" sz="2000" b="1" i="1" dirty="0">
                <a:ea typeface="黑体" panose="02010609060101010101" pitchFamily="49" charset="-122"/>
              </a:rPr>
              <a:t>O</a:t>
            </a:r>
            <a:r>
              <a:rPr lang="en-US" altLang="zh-CN" sz="2000" b="1" dirty="0">
                <a:ea typeface="黑体" panose="02010609060101010101" pitchFamily="49" charset="-122"/>
              </a:rPr>
              <a:t>(</a:t>
            </a:r>
            <a:r>
              <a:rPr lang="en-US" altLang="zh-CN" sz="2000" b="1" i="1" dirty="0">
                <a:ea typeface="黑体" panose="02010609060101010101" pitchFamily="49" charset="-122"/>
              </a:rPr>
              <a:t>f</a:t>
            </a:r>
            <a:r>
              <a:rPr lang="en-US" altLang="zh-CN" sz="2000" b="1" dirty="0">
                <a:ea typeface="黑体" panose="02010609060101010101" pitchFamily="49" charset="-122"/>
              </a:rPr>
              <a:t>(</a:t>
            </a:r>
            <a:r>
              <a:rPr lang="en-US" altLang="zh-CN" sz="2000" b="1" i="1" dirty="0">
                <a:ea typeface="黑体" panose="02010609060101010101" pitchFamily="49" charset="-122"/>
              </a:rPr>
              <a:t>n</a:t>
            </a:r>
            <a:r>
              <a:rPr lang="en-US" altLang="zh-CN" sz="2000" b="1" dirty="0">
                <a:ea typeface="黑体" panose="02010609060101010101" pitchFamily="49" charset="-122"/>
              </a:rPr>
              <a:t>))*</a:t>
            </a:r>
            <a:r>
              <a:rPr lang="en-US" altLang="zh-CN" sz="2000" b="1" i="1" dirty="0">
                <a:ea typeface="黑体" panose="02010609060101010101" pitchFamily="49" charset="-122"/>
              </a:rPr>
              <a:t>O</a:t>
            </a:r>
            <a:r>
              <a:rPr lang="en-US" altLang="zh-CN" sz="2000" b="1" dirty="0">
                <a:ea typeface="黑体" panose="02010609060101010101" pitchFamily="49" charset="-122"/>
              </a:rPr>
              <a:t>(</a:t>
            </a:r>
            <a:r>
              <a:rPr lang="en-US" altLang="zh-CN" sz="2000" b="1" i="1" dirty="0">
                <a:ea typeface="黑体" panose="02010609060101010101" pitchFamily="49" charset="-122"/>
              </a:rPr>
              <a:t>g</a:t>
            </a:r>
            <a:r>
              <a:rPr lang="en-US" altLang="zh-CN" sz="2000" b="1" dirty="0">
                <a:ea typeface="黑体" panose="02010609060101010101" pitchFamily="49" charset="-122"/>
              </a:rPr>
              <a:t>(</a:t>
            </a:r>
            <a:r>
              <a:rPr lang="en-US" altLang="zh-CN" sz="2000" b="1" i="1" dirty="0">
                <a:ea typeface="黑体" panose="02010609060101010101" pitchFamily="49" charset="-122"/>
              </a:rPr>
              <a:t>n</a:t>
            </a:r>
            <a:r>
              <a:rPr lang="en-US" altLang="zh-CN" sz="2000" b="1" dirty="0">
                <a:ea typeface="黑体" panose="02010609060101010101" pitchFamily="49" charset="-122"/>
              </a:rPr>
              <a:t>)) </a:t>
            </a:r>
            <a:r>
              <a:rPr lang="en-US" altLang="zh-CN" sz="2000" b="1" dirty="0">
                <a:ea typeface="黑体" panose="02010609060101010101" pitchFamily="49" charset="-122"/>
                <a:sym typeface="Symbol" panose="05050102010706020507" pitchFamily="18" charset="2"/>
              </a:rPr>
              <a:t>=</a:t>
            </a:r>
            <a:r>
              <a:rPr lang="en-US" altLang="zh-CN" sz="2000" b="1" dirty="0">
                <a:ea typeface="黑体" panose="02010609060101010101" pitchFamily="49" charset="-122"/>
              </a:rPr>
              <a:t> </a:t>
            </a:r>
            <a:r>
              <a:rPr lang="en-US" altLang="zh-CN" sz="2000" b="1" i="1" dirty="0">
                <a:ea typeface="黑体" panose="02010609060101010101" pitchFamily="49" charset="-122"/>
              </a:rPr>
              <a:t>O</a:t>
            </a:r>
            <a:r>
              <a:rPr lang="en-US" altLang="zh-CN" sz="2000" b="1" dirty="0">
                <a:ea typeface="黑体" panose="02010609060101010101" pitchFamily="49" charset="-122"/>
              </a:rPr>
              <a:t>(</a:t>
            </a:r>
            <a:r>
              <a:rPr lang="en-US" altLang="zh-CN" sz="2000" b="1" i="1" dirty="0">
                <a:ea typeface="黑体" panose="02010609060101010101" pitchFamily="49" charset="-122"/>
              </a:rPr>
              <a:t>f</a:t>
            </a:r>
            <a:r>
              <a:rPr lang="en-US" altLang="zh-CN" sz="2000" b="1" dirty="0">
                <a:ea typeface="黑体" panose="02010609060101010101" pitchFamily="49" charset="-122"/>
              </a:rPr>
              <a:t>(n)*</a:t>
            </a:r>
            <a:r>
              <a:rPr lang="en-US" altLang="zh-CN" sz="2000" b="1" i="1" dirty="0">
                <a:ea typeface="黑体" panose="02010609060101010101" pitchFamily="49" charset="-122"/>
              </a:rPr>
              <a:t>g</a:t>
            </a:r>
            <a:r>
              <a:rPr lang="en-US" altLang="zh-CN" sz="2000" b="1" dirty="0">
                <a:ea typeface="黑体" panose="02010609060101010101" pitchFamily="49" charset="-122"/>
              </a:rPr>
              <a:t>(</a:t>
            </a:r>
            <a:r>
              <a:rPr lang="en-US" altLang="zh-CN" sz="2000" b="1" i="1" dirty="0">
                <a:ea typeface="黑体" panose="02010609060101010101" pitchFamily="49" charset="-122"/>
              </a:rPr>
              <a:t>n</a:t>
            </a:r>
            <a:r>
              <a:rPr lang="en-US" altLang="zh-CN" sz="2000" b="1" dirty="0">
                <a:ea typeface="黑体" panose="02010609060101010101" pitchFamily="49" charset="-122"/>
              </a:rPr>
              <a:t>)) </a:t>
            </a:r>
            <a:r>
              <a:rPr lang="zh-CN" altLang="en-US" sz="2000" b="1" dirty="0">
                <a:ea typeface="黑体" panose="02010609060101010101" pitchFamily="49" charset="-122"/>
              </a:rPr>
              <a:t>；</a:t>
            </a:r>
            <a:endParaRPr lang="zh-CN" altLang="en-US" sz="2000" b="1" dirty="0">
              <a:solidFill>
                <a:srgbClr val="F72401"/>
              </a:solidFill>
              <a:ea typeface="黑体" panose="02010609060101010101" pitchFamily="49" charset="-122"/>
            </a:endParaRPr>
          </a:p>
          <a:p>
            <a:pPr lvl="1" eaLnBrk="1" hangingPunct="1">
              <a:lnSpc>
                <a:spcPct val="150000"/>
              </a:lnSpc>
            </a:pPr>
            <a:r>
              <a:rPr lang="zh-CN" altLang="en-US" sz="2000" b="1" dirty="0"/>
              <a:t>对于任意</a:t>
            </a:r>
            <a:r>
              <a:rPr lang="en-US" altLang="zh-CN" sz="2000" b="1" i="1" dirty="0"/>
              <a:t>F</a:t>
            </a:r>
            <a:r>
              <a:rPr lang="en-US" altLang="zh-CN" sz="2000" b="1" dirty="0"/>
              <a:t>(</a:t>
            </a:r>
            <a:r>
              <a:rPr lang="en-US" altLang="zh-CN" sz="2000" b="1" i="1" dirty="0"/>
              <a:t>n</a:t>
            </a:r>
            <a:r>
              <a:rPr lang="en-US" altLang="zh-CN" sz="2000" b="1" dirty="0"/>
              <a:t>) </a:t>
            </a:r>
            <a:r>
              <a:rPr lang="en-US" altLang="zh-CN" sz="2000" b="1" dirty="0">
                <a:sym typeface="Symbol" panose="05050102010706020507" pitchFamily="18" charset="2"/>
              </a:rPr>
              <a:t>=</a:t>
            </a:r>
            <a:r>
              <a:rPr lang="en-US" altLang="zh-CN" sz="2000" b="1" i="1" dirty="0"/>
              <a:t>O</a:t>
            </a:r>
            <a:r>
              <a:rPr lang="en-US" altLang="zh-CN" sz="2000" b="1" dirty="0"/>
              <a:t>(</a:t>
            </a:r>
            <a:r>
              <a:rPr lang="en-US" altLang="zh-CN" sz="2000" b="1" i="1" dirty="0"/>
              <a:t>f</a:t>
            </a:r>
            <a:r>
              <a:rPr lang="en-US" altLang="zh-CN" sz="2000" b="1" dirty="0"/>
              <a:t>(</a:t>
            </a:r>
            <a:r>
              <a:rPr lang="en-US" altLang="zh-CN" sz="2000" b="1" i="1" dirty="0"/>
              <a:t>n</a:t>
            </a:r>
            <a:r>
              <a:rPr lang="en-US" altLang="zh-CN" sz="2000" b="1" dirty="0"/>
              <a:t>)) </a:t>
            </a:r>
            <a:r>
              <a:rPr lang="zh-CN" altLang="en-US" sz="2000" b="1" dirty="0"/>
              <a:t>，存在正常数</a:t>
            </a:r>
            <a:r>
              <a:rPr lang="en-US" altLang="zh-CN" sz="2000" b="1" i="1" dirty="0"/>
              <a:t>c</a:t>
            </a:r>
            <a:r>
              <a:rPr lang="en-US" altLang="zh-CN" sz="2000" b="1" baseline="-25000" dirty="0"/>
              <a:t>1</a:t>
            </a:r>
            <a:r>
              <a:rPr lang="zh-CN" altLang="en-US" sz="2000" b="1" dirty="0"/>
              <a:t>和自然数</a:t>
            </a:r>
            <a:r>
              <a:rPr lang="en-US" altLang="zh-CN" sz="2000" b="1" i="1" dirty="0"/>
              <a:t>n</a:t>
            </a:r>
            <a:r>
              <a:rPr lang="en-US" altLang="zh-CN" sz="2000" b="1" baseline="-25000" dirty="0"/>
              <a:t>1</a:t>
            </a:r>
            <a:r>
              <a:rPr lang="zh-CN" altLang="en-US" sz="2000" b="1" dirty="0"/>
              <a:t>，使得对所有</a:t>
            </a:r>
            <a:r>
              <a:rPr lang="en-US" altLang="zh-CN" sz="2000" b="1" i="1" dirty="0"/>
              <a:t>n</a:t>
            </a:r>
            <a:r>
              <a:rPr lang="en-US" altLang="zh-CN" sz="2000" b="1" dirty="0">
                <a:sym typeface="Symbol" panose="05050102010706020507" pitchFamily="18" charset="2"/>
              </a:rPr>
              <a:t> </a:t>
            </a:r>
            <a:r>
              <a:rPr lang="en-US" altLang="zh-CN" sz="2000" b="1" i="1" dirty="0"/>
              <a:t>n</a:t>
            </a:r>
            <a:r>
              <a:rPr lang="en-US" altLang="zh-CN" sz="2000" b="1" baseline="-25000" dirty="0"/>
              <a:t>1</a:t>
            </a:r>
            <a:r>
              <a:rPr lang="zh-CN" altLang="en-US" sz="2000" b="1" dirty="0"/>
              <a:t>，有</a:t>
            </a:r>
            <a:r>
              <a:rPr lang="en-US" altLang="zh-CN" sz="2000" b="1" i="1" dirty="0"/>
              <a:t>F</a:t>
            </a:r>
            <a:r>
              <a:rPr lang="en-US" altLang="zh-CN" sz="2000" b="1" dirty="0"/>
              <a:t>(</a:t>
            </a:r>
            <a:r>
              <a:rPr lang="en-US" altLang="zh-CN" sz="2000" b="1" i="1" dirty="0"/>
              <a:t>n</a:t>
            </a:r>
            <a:r>
              <a:rPr lang="en-US" altLang="zh-CN" sz="2000" b="1" dirty="0"/>
              <a:t>) </a:t>
            </a:r>
            <a:r>
              <a:rPr lang="en-US" altLang="zh-CN" sz="2000" b="1" dirty="0">
                <a:sym typeface="Symbol" panose="05050102010706020507" pitchFamily="18" charset="2"/>
              </a:rPr>
              <a:t></a:t>
            </a:r>
            <a:r>
              <a:rPr lang="en-US" altLang="zh-CN" sz="2000" b="1" dirty="0"/>
              <a:t> </a:t>
            </a:r>
            <a:r>
              <a:rPr lang="en-US" altLang="zh-CN" sz="2000" b="1" i="1" dirty="0"/>
              <a:t>c</a:t>
            </a:r>
            <a:r>
              <a:rPr lang="en-US" altLang="zh-CN" sz="2000" b="1" baseline="-25000" dirty="0"/>
              <a:t>1</a:t>
            </a:r>
            <a:r>
              <a:rPr lang="en-US" altLang="zh-CN" sz="2000" b="1" i="1" dirty="0"/>
              <a:t>f</a:t>
            </a:r>
            <a:r>
              <a:rPr lang="en-US" altLang="zh-CN" sz="2000" b="1" dirty="0"/>
              <a:t>(</a:t>
            </a:r>
            <a:r>
              <a:rPr lang="en-US" altLang="zh-CN" sz="2000" b="1" i="1" dirty="0"/>
              <a:t>n</a:t>
            </a:r>
            <a:r>
              <a:rPr lang="en-US" altLang="zh-CN" sz="2000" b="1" dirty="0"/>
              <a:t>) </a:t>
            </a:r>
            <a:r>
              <a:rPr lang="zh-CN" altLang="en-US" sz="2000" b="1" dirty="0"/>
              <a:t>。</a:t>
            </a:r>
          </a:p>
          <a:p>
            <a:pPr lvl="1" eaLnBrk="1" hangingPunct="1">
              <a:lnSpc>
                <a:spcPct val="150000"/>
              </a:lnSpc>
            </a:pPr>
            <a:r>
              <a:rPr lang="zh-CN" altLang="en-US" sz="2000" b="1" dirty="0"/>
              <a:t>类似地，对于任意</a:t>
            </a:r>
            <a:r>
              <a:rPr lang="en-US" altLang="zh-CN" sz="2000" b="1" i="1" dirty="0"/>
              <a:t>G</a:t>
            </a:r>
            <a:r>
              <a:rPr lang="en-US" altLang="zh-CN" sz="2000" b="1" dirty="0"/>
              <a:t>(</a:t>
            </a:r>
            <a:r>
              <a:rPr lang="en-US" altLang="zh-CN" sz="2000" b="1" i="1" dirty="0"/>
              <a:t>n</a:t>
            </a:r>
            <a:r>
              <a:rPr lang="en-US" altLang="zh-CN" sz="2000" b="1" dirty="0"/>
              <a:t>) </a:t>
            </a:r>
            <a:r>
              <a:rPr lang="en-US" altLang="zh-CN" sz="2000" b="1" dirty="0">
                <a:sym typeface="Symbol" panose="05050102010706020507" pitchFamily="18" charset="2"/>
              </a:rPr>
              <a:t>=</a:t>
            </a:r>
            <a:r>
              <a:rPr lang="en-US" altLang="zh-CN" sz="2000" b="1" i="1" dirty="0"/>
              <a:t>O</a:t>
            </a:r>
            <a:r>
              <a:rPr lang="en-US" altLang="zh-CN" sz="2000" b="1" dirty="0"/>
              <a:t>(</a:t>
            </a:r>
            <a:r>
              <a:rPr lang="en-US" altLang="zh-CN" sz="2000" b="1" i="1" dirty="0"/>
              <a:t>g</a:t>
            </a:r>
            <a:r>
              <a:rPr lang="en-US" altLang="zh-CN" sz="2000" b="1" dirty="0"/>
              <a:t>(</a:t>
            </a:r>
            <a:r>
              <a:rPr lang="en-US" altLang="zh-CN" sz="2000" b="1" i="1" dirty="0"/>
              <a:t>n</a:t>
            </a:r>
            <a:r>
              <a:rPr lang="en-US" altLang="zh-CN" sz="2000" b="1" dirty="0"/>
              <a:t>)) </a:t>
            </a:r>
            <a:r>
              <a:rPr lang="zh-CN" altLang="en-US" sz="2000" b="1" dirty="0"/>
              <a:t>，存在正常数</a:t>
            </a:r>
            <a:r>
              <a:rPr lang="en-US" altLang="zh-CN" sz="2000" b="1" i="1" dirty="0"/>
              <a:t>c</a:t>
            </a:r>
            <a:r>
              <a:rPr lang="en-US" altLang="zh-CN" sz="2000" b="1" baseline="-25000" dirty="0"/>
              <a:t>2</a:t>
            </a:r>
            <a:r>
              <a:rPr lang="zh-CN" altLang="en-US" sz="2000" b="1" dirty="0"/>
              <a:t>和自然数</a:t>
            </a:r>
            <a:r>
              <a:rPr lang="en-US" altLang="zh-CN" sz="2000" b="1" i="1" dirty="0"/>
              <a:t>n</a:t>
            </a:r>
            <a:r>
              <a:rPr lang="en-US" altLang="zh-CN" sz="2000" b="1" baseline="-25000" dirty="0"/>
              <a:t>2</a:t>
            </a:r>
            <a:r>
              <a:rPr lang="zh-CN" altLang="en-US" sz="2000" b="1" dirty="0"/>
              <a:t>，使得对所有</a:t>
            </a:r>
            <a:r>
              <a:rPr lang="en-US" altLang="zh-CN" sz="2000" b="1" i="1" dirty="0"/>
              <a:t>n</a:t>
            </a:r>
            <a:r>
              <a:rPr lang="en-US" altLang="zh-CN" sz="2000" b="1" dirty="0">
                <a:sym typeface="Symbol" panose="05050102010706020507" pitchFamily="18" charset="2"/>
              </a:rPr>
              <a:t> </a:t>
            </a:r>
            <a:r>
              <a:rPr lang="en-US" altLang="zh-CN" sz="2000" b="1" i="1" dirty="0"/>
              <a:t>n</a:t>
            </a:r>
            <a:r>
              <a:rPr lang="en-US" altLang="zh-CN" sz="2000" b="1" baseline="-25000" dirty="0"/>
              <a:t>2</a:t>
            </a:r>
            <a:r>
              <a:rPr lang="zh-CN" altLang="en-US" sz="2000" b="1" dirty="0"/>
              <a:t>，有</a:t>
            </a:r>
            <a:r>
              <a:rPr lang="en-US" altLang="zh-CN" sz="2000" b="1" i="1" dirty="0"/>
              <a:t>G</a:t>
            </a:r>
            <a:r>
              <a:rPr lang="en-US" altLang="zh-CN" sz="2000" b="1" dirty="0"/>
              <a:t>(</a:t>
            </a:r>
            <a:r>
              <a:rPr lang="en-US" altLang="zh-CN" sz="2000" b="1" i="1" dirty="0"/>
              <a:t>n</a:t>
            </a:r>
            <a:r>
              <a:rPr lang="en-US" altLang="zh-CN" sz="2000" b="1" dirty="0"/>
              <a:t>) </a:t>
            </a:r>
            <a:r>
              <a:rPr lang="en-US" altLang="zh-CN" sz="2000" b="1" dirty="0">
                <a:sym typeface="Symbol" panose="05050102010706020507" pitchFamily="18" charset="2"/>
              </a:rPr>
              <a:t></a:t>
            </a:r>
            <a:r>
              <a:rPr lang="en-US" altLang="zh-CN" sz="2000" b="1" dirty="0"/>
              <a:t> </a:t>
            </a:r>
            <a:r>
              <a:rPr lang="en-US" altLang="zh-CN" sz="2000" b="1" i="1" dirty="0"/>
              <a:t>c</a:t>
            </a:r>
            <a:r>
              <a:rPr lang="en-US" altLang="zh-CN" sz="2000" b="1" baseline="-25000" dirty="0"/>
              <a:t>2</a:t>
            </a:r>
            <a:r>
              <a:rPr lang="en-US" altLang="zh-CN" sz="2000" b="1" i="1" dirty="0"/>
              <a:t>g</a:t>
            </a:r>
            <a:r>
              <a:rPr lang="en-US" altLang="zh-CN" sz="2000" b="1" dirty="0"/>
              <a:t>(</a:t>
            </a:r>
            <a:r>
              <a:rPr lang="en-US" altLang="zh-CN" sz="2000" b="1" i="1" dirty="0"/>
              <a:t>n</a:t>
            </a:r>
            <a:r>
              <a:rPr lang="en-US" altLang="zh-CN" sz="2000" b="1" dirty="0"/>
              <a:t>) </a:t>
            </a:r>
            <a:r>
              <a:rPr lang="zh-CN" altLang="en-US" sz="2000" b="1" dirty="0"/>
              <a:t>。</a:t>
            </a:r>
          </a:p>
          <a:p>
            <a:pPr lvl="1" eaLnBrk="1" hangingPunct="1">
              <a:lnSpc>
                <a:spcPct val="150000"/>
              </a:lnSpc>
            </a:pPr>
            <a:r>
              <a:rPr lang="zh-CN" altLang="en-US" sz="2000" b="1" dirty="0"/>
              <a:t>令</a:t>
            </a:r>
            <a:r>
              <a:rPr lang="en-US" altLang="zh-CN" sz="2000" b="1" i="1" dirty="0"/>
              <a:t>c</a:t>
            </a:r>
            <a:r>
              <a:rPr lang="en-US" altLang="zh-CN" sz="2000" b="1" baseline="-25000" dirty="0"/>
              <a:t>3</a:t>
            </a:r>
            <a:r>
              <a:rPr lang="en-US" altLang="zh-CN" sz="2000" b="1" dirty="0"/>
              <a:t>=</a:t>
            </a:r>
            <a:r>
              <a:rPr lang="en-US" altLang="zh-CN" sz="2000" b="1" i="1" dirty="0"/>
              <a:t>c</a:t>
            </a:r>
            <a:r>
              <a:rPr lang="en-US" altLang="zh-CN" sz="2000" b="1" baseline="-25000" dirty="0"/>
              <a:t>1</a:t>
            </a:r>
            <a:r>
              <a:rPr lang="en-US" altLang="zh-CN" sz="2000" b="1" dirty="0"/>
              <a:t>* </a:t>
            </a:r>
            <a:r>
              <a:rPr lang="en-US" altLang="zh-CN" sz="2000" b="1" i="1" dirty="0"/>
              <a:t>c</a:t>
            </a:r>
            <a:r>
              <a:rPr lang="en-US" altLang="zh-CN" sz="2000" b="1" baseline="-25000" dirty="0"/>
              <a:t>2</a:t>
            </a:r>
            <a:r>
              <a:rPr lang="zh-CN" altLang="en-US" sz="2000" b="1" dirty="0"/>
              <a:t>， </a:t>
            </a:r>
            <a:r>
              <a:rPr lang="en-US" altLang="zh-CN" sz="2000" b="1" i="1" dirty="0"/>
              <a:t>n</a:t>
            </a:r>
            <a:r>
              <a:rPr lang="en-US" altLang="zh-CN" sz="2000" b="1" baseline="-25000" dirty="0"/>
              <a:t>3</a:t>
            </a:r>
            <a:r>
              <a:rPr lang="en-US" altLang="zh-CN" sz="2000" b="1" dirty="0"/>
              <a:t> =</a:t>
            </a:r>
            <a:r>
              <a:rPr lang="en-US" altLang="zh-CN" sz="2000" b="1" i="1" dirty="0"/>
              <a:t>n</a:t>
            </a:r>
            <a:r>
              <a:rPr lang="en-US" altLang="zh-CN" sz="2000" b="1" baseline="-25000" dirty="0"/>
              <a:t>1</a:t>
            </a:r>
            <a:r>
              <a:rPr lang="en-US" altLang="zh-CN" sz="2000" b="1" dirty="0"/>
              <a:t>*</a:t>
            </a:r>
            <a:r>
              <a:rPr lang="en-US" altLang="zh-CN" sz="2000" b="1" i="1" dirty="0"/>
              <a:t>n</a:t>
            </a:r>
            <a:r>
              <a:rPr lang="en-US" altLang="zh-CN" sz="2000" b="1" baseline="-25000" dirty="0"/>
              <a:t>2</a:t>
            </a:r>
            <a:r>
              <a:rPr lang="zh-CN" altLang="en-US" sz="2000" b="1" dirty="0"/>
              <a:t>，</a:t>
            </a:r>
            <a:r>
              <a:rPr lang="en-US" altLang="zh-CN" sz="2000" b="1" i="1" dirty="0"/>
              <a:t>h</a:t>
            </a:r>
            <a:r>
              <a:rPr lang="en-US" altLang="zh-CN" sz="2000" b="1" dirty="0"/>
              <a:t>(</a:t>
            </a:r>
            <a:r>
              <a:rPr lang="en-US" altLang="zh-CN" sz="2000" b="1" i="1" dirty="0"/>
              <a:t>n</a:t>
            </a:r>
            <a:r>
              <a:rPr lang="en-US" altLang="zh-CN" sz="2000" b="1" dirty="0"/>
              <a:t>)= </a:t>
            </a:r>
            <a:r>
              <a:rPr lang="en-US" altLang="zh-CN" sz="2000" b="1" i="1" dirty="0"/>
              <a:t>f</a:t>
            </a:r>
            <a:r>
              <a:rPr lang="en-US" altLang="zh-CN" sz="2000" b="1" dirty="0"/>
              <a:t>(n)*</a:t>
            </a:r>
            <a:r>
              <a:rPr lang="en-US" altLang="zh-CN" sz="2000" b="1" i="1" dirty="0"/>
              <a:t>g</a:t>
            </a:r>
            <a:r>
              <a:rPr lang="en-US" altLang="zh-CN" sz="2000" b="1" dirty="0"/>
              <a:t>(</a:t>
            </a:r>
            <a:r>
              <a:rPr lang="en-US" altLang="zh-CN" sz="2000" b="1" i="1" dirty="0"/>
              <a:t>n</a:t>
            </a:r>
            <a:r>
              <a:rPr lang="en-US" altLang="zh-CN" sz="2000" b="1" dirty="0"/>
              <a:t>) </a:t>
            </a:r>
            <a:r>
              <a:rPr lang="zh-CN" altLang="en-US" sz="2000" b="1" dirty="0"/>
              <a:t>。</a:t>
            </a:r>
          </a:p>
          <a:p>
            <a:pPr lvl="1" eaLnBrk="1" hangingPunct="1">
              <a:lnSpc>
                <a:spcPct val="150000"/>
              </a:lnSpc>
            </a:pPr>
            <a:r>
              <a:rPr lang="zh-CN" altLang="en-US" sz="2000" b="1" dirty="0"/>
              <a:t>则对所有的 </a:t>
            </a:r>
            <a:r>
              <a:rPr lang="en-US" altLang="zh-CN" sz="2000" b="1" i="1" dirty="0"/>
              <a:t>n </a:t>
            </a:r>
            <a:r>
              <a:rPr lang="en-US" altLang="zh-CN" sz="2000" b="1" dirty="0">
                <a:sym typeface="Symbol" panose="05050102010706020507" pitchFamily="18" charset="2"/>
              </a:rPr>
              <a:t> </a:t>
            </a:r>
            <a:r>
              <a:rPr lang="en-US" altLang="zh-CN" sz="2000" b="1" i="1" dirty="0"/>
              <a:t>n</a:t>
            </a:r>
            <a:r>
              <a:rPr lang="en-US" altLang="zh-CN" sz="2000" b="1" baseline="-25000" dirty="0"/>
              <a:t>3</a:t>
            </a:r>
            <a:r>
              <a:rPr lang="zh-CN" altLang="en-US" sz="2000" b="1" dirty="0"/>
              <a:t>，有</a:t>
            </a:r>
          </a:p>
          <a:p>
            <a:pPr lvl="1" eaLnBrk="1" hangingPunct="1">
              <a:lnSpc>
                <a:spcPct val="150000"/>
              </a:lnSpc>
            </a:pPr>
            <a:r>
              <a:rPr lang="en-US" altLang="zh-CN" sz="2000" b="1" i="1" dirty="0"/>
              <a:t>F</a:t>
            </a:r>
            <a:r>
              <a:rPr lang="en-US" altLang="zh-CN" sz="2000" b="1" dirty="0"/>
              <a:t>(</a:t>
            </a:r>
            <a:r>
              <a:rPr lang="en-US" altLang="zh-CN" sz="2000" b="1" i="1" dirty="0"/>
              <a:t>n</a:t>
            </a:r>
            <a:r>
              <a:rPr lang="en-US" altLang="zh-CN" sz="2000" b="1" dirty="0"/>
              <a:t>) *</a:t>
            </a:r>
            <a:r>
              <a:rPr lang="en-US" altLang="zh-CN" sz="2000" b="1" i="1" dirty="0"/>
              <a:t>G</a:t>
            </a:r>
            <a:r>
              <a:rPr lang="en-US" altLang="zh-CN" sz="2000" b="1" dirty="0"/>
              <a:t>(</a:t>
            </a:r>
            <a:r>
              <a:rPr lang="en-US" altLang="zh-CN" sz="2000" b="1" i="1" dirty="0"/>
              <a:t>n</a:t>
            </a:r>
            <a:r>
              <a:rPr lang="en-US" altLang="zh-CN" sz="2000" b="1" dirty="0"/>
              <a:t>) </a:t>
            </a:r>
            <a:r>
              <a:rPr lang="en-US" altLang="zh-CN" sz="2000" b="1" dirty="0">
                <a:sym typeface="Symbol" panose="05050102010706020507" pitchFamily="18" charset="2"/>
              </a:rPr>
              <a:t></a:t>
            </a:r>
            <a:r>
              <a:rPr lang="en-US" altLang="zh-CN" sz="2000" b="1" dirty="0"/>
              <a:t> </a:t>
            </a:r>
            <a:r>
              <a:rPr lang="en-US" altLang="zh-CN" sz="2000" b="1" i="1" dirty="0"/>
              <a:t>c</a:t>
            </a:r>
            <a:r>
              <a:rPr lang="en-US" altLang="zh-CN" sz="2000" b="1" baseline="-25000" dirty="0"/>
              <a:t>1</a:t>
            </a:r>
            <a:r>
              <a:rPr lang="en-US" altLang="zh-CN" sz="2000" b="1" i="1" dirty="0"/>
              <a:t>f</a:t>
            </a:r>
            <a:r>
              <a:rPr lang="en-US" altLang="zh-CN" sz="2000" b="1" dirty="0"/>
              <a:t>(</a:t>
            </a:r>
            <a:r>
              <a:rPr lang="en-US" altLang="zh-CN" sz="2000" b="1" i="1" dirty="0"/>
              <a:t>n</a:t>
            </a:r>
            <a:r>
              <a:rPr lang="en-US" altLang="zh-CN" sz="2000" b="1" dirty="0"/>
              <a:t>) * </a:t>
            </a:r>
            <a:r>
              <a:rPr lang="en-US" altLang="zh-CN" sz="2000" b="1" i="1" dirty="0"/>
              <a:t>c</a:t>
            </a:r>
            <a:r>
              <a:rPr lang="en-US" altLang="zh-CN" sz="2000" b="1" baseline="-25000" dirty="0"/>
              <a:t>2</a:t>
            </a:r>
            <a:r>
              <a:rPr lang="en-US" altLang="zh-CN" sz="2000" b="1" i="1" dirty="0"/>
              <a:t>g</a:t>
            </a:r>
            <a:r>
              <a:rPr lang="en-US" altLang="zh-CN" sz="2000" b="1" dirty="0"/>
              <a:t>(</a:t>
            </a:r>
            <a:r>
              <a:rPr lang="en-US" altLang="zh-CN" sz="2000" b="1" i="1" dirty="0"/>
              <a:t>n</a:t>
            </a:r>
            <a:r>
              <a:rPr lang="en-US" altLang="zh-CN" sz="2000" b="1" dirty="0"/>
              <a:t>)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000" b="1" dirty="0">
                <a:ea typeface="黑体" panose="02010609060101010101" pitchFamily="49" charset="-122"/>
                <a:sym typeface="Symbol" panose="05050102010706020507" pitchFamily="18" charset="2"/>
              </a:rPr>
              <a:t>   		                 </a:t>
            </a:r>
            <a:r>
              <a:rPr lang="en-US" altLang="zh-CN" sz="2000" b="1" dirty="0">
                <a:ea typeface="黑体" panose="02010609060101010101" pitchFamily="49" charset="-122"/>
              </a:rPr>
              <a:t> </a:t>
            </a:r>
            <a:r>
              <a:rPr lang="en-US" altLang="zh-CN" sz="2000" b="1" i="1" dirty="0">
                <a:ea typeface="黑体" panose="02010609060101010101" pitchFamily="49" charset="-122"/>
              </a:rPr>
              <a:t>c</a:t>
            </a:r>
            <a:r>
              <a:rPr lang="en-US" altLang="zh-CN" sz="2000" b="1" baseline="-25000" dirty="0">
                <a:ea typeface="黑体" panose="02010609060101010101" pitchFamily="49" charset="-122"/>
              </a:rPr>
              <a:t>3</a:t>
            </a:r>
            <a:r>
              <a:rPr lang="en-US" altLang="zh-CN" sz="2000" b="1" i="1" dirty="0">
                <a:ea typeface="黑体" panose="02010609060101010101" pitchFamily="49" charset="-122"/>
              </a:rPr>
              <a:t>f</a:t>
            </a:r>
            <a:r>
              <a:rPr lang="en-US" altLang="zh-CN" sz="2000" b="1" dirty="0">
                <a:ea typeface="黑体" panose="02010609060101010101" pitchFamily="49" charset="-122"/>
              </a:rPr>
              <a:t>(</a:t>
            </a:r>
            <a:r>
              <a:rPr lang="en-US" altLang="zh-CN" sz="2000" b="1" i="1" dirty="0">
                <a:ea typeface="黑体" panose="02010609060101010101" pitchFamily="49" charset="-122"/>
              </a:rPr>
              <a:t>n</a:t>
            </a:r>
            <a:r>
              <a:rPr lang="en-US" altLang="zh-CN" sz="2000" b="1" dirty="0">
                <a:ea typeface="黑体" panose="02010609060101010101" pitchFamily="49" charset="-122"/>
              </a:rPr>
              <a:t>) * </a:t>
            </a:r>
            <a:r>
              <a:rPr lang="en-US" altLang="zh-CN" sz="2000" b="1" i="1" dirty="0">
                <a:ea typeface="黑体" panose="02010609060101010101" pitchFamily="49" charset="-122"/>
              </a:rPr>
              <a:t>g</a:t>
            </a:r>
            <a:r>
              <a:rPr lang="en-US" altLang="zh-CN" sz="2000" b="1" dirty="0">
                <a:ea typeface="黑体" panose="02010609060101010101" pitchFamily="49" charset="-122"/>
              </a:rPr>
              <a:t>(</a:t>
            </a:r>
            <a:r>
              <a:rPr lang="en-US" altLang="zh-CN" sz="2000" b="1" i="1" dirty="0">
                <a:ea typeface="黑体" panose="02010609060101010101" pitchFamily="49" charset="-122"/>
              </a:rPr>
              <a:t>n</a:t>
            </a:r>
            <a:r>
              <a:rPr lang="en-US" altLang="zh-CN" sz="2000" b="1" dirty="0">
                <a:ea typeface="黑体" panose="02010609060101010101" pitchFamily="49" charset="-122"/>
              </a:rPr>
              <a:t>)= </a:t>
            </a:r>
            <a:r>
              <a:rPr lang="en-US" altLang="zh-CN" sz="2000" b="1" i="1" dirty="0">
                <a:ea typeface="黑体" panose="02010609060101010101" pitchFamily="49" charset="-122"/>
              </a:rPr>
              <a:t>c</a:t>
            </a:r>
            <a:r>
              <a:rPr lang="en-US" altLang="zh-CN" sz="2000" b="1" baseline="-25000" dirty="0">
                <a:ea typeface="黑体" panose="02010609060101010101" pitchFamily="49" charset="-122"/>
              </a:rPr>
              <a:t>3</a:t>
            </a:r>
            <a:r>
              <a:rPr lang="en-US" altLang="zh-CN" sz="2000" b="1" dirty="0">
                <a:ea typeface="黑体" panose="02010609060101010101" pitchFamily="49" charset="-122"/>
              </a:rPr>
              <a:t>(</a:t>
            </a:r>
            <a:r>
              <a:rPr lang="en-US" altLang="zh-CN" sz="2000" b="1" i="1" dirty="0">
                <a:ea typeface="黑体" panose="02010609060101010101" pitchFamily="49" charset="-122"/>
              </a:rPr>
              <a:t>f</a:t>
            </a:r>
            <a:r>
              <a:rPr lang="en-US" altLang="zh-CN" sz="2000" b="1" dirty="0">
                <a:ea typeface="黑体" panose="02010609060101010101" pitchFamily="49" charset="-122"/>
              </a:rPr>
              <a:t>(</a:t>
            </a:r>
            <a:r>
              <a:rPr lang="en-US" altLang="zh-CN" sz="2000" b="1" i="1" dirty="0">
                <a:ea typeface="黑体" panose="02010609060101010101" pitchFamily="49" charset="-122"/>
              </a:rPr>
              <a:t>n</a:t>
            </a:r>
            <a:r>
              <a:rPr lang="en-US" altLang="zh-CN" sz="2000" b="1" dirty="0">
                <a:ea typeface="黑体" panose="02010609060101010101" pitchFamily="49" charset="-122"/>
              </a:rPr>
              <a:t>) * </a:t>
            </a:r>
            <a:r>
              <a:rPr lang="en-US" altLang="zh-CN" sz="2000" b="1" i="1" dirty="0">
                <a:ea typeface="黑体" panose="02010609060101010101" pitchFamily="49" charset="-122"/>
              </a:rPr>
              <a:t>g</a:t>
            </a:r>
            <a:r>
              <a:rPr lang="en-US" altLang="zh-CN" sz="2000" b="1" dirty="0">
                <a:ea typeface="黑体" panose="02010609060101010101" pitchFamily="49" charset="-122"/>
              </a:rPr>
              <a:t>(</a:t>
            </a:r>
            <a:r>
              <a:rPr lang="en-US" altLang="zh-CN" sz="2000" b="1" i="1" dirty="0">
                <a:ea typeface="黑体" panose="02010609060101010101" pitchFamily="49" charset="-122"/>
              </a:rPr>
              <a:t>n</a:t>
            </a:r>
            <a:r>
              <a:rPr lang="en-US" altLang="zh-CN" sz="2000" b="1" dirty="0">
                <a:ea typeface="黑体" panose="02010609060101010101" pitchFamily="49" charset="-122"/>
              </a:rPr>
              <a:t>))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000" b="1" dirty="0">
                <a:ea typeface="黑体" panose="02010609060101010101" pitchFamily="49" charset="-122"/>
                <a:sym typeface="Symbol" panose="05050102010706020507" pitchFamily="18" charset="2"/>
              </a:rPr>
              <a:t>    		                 </a:t>
            </a:r>
            <a:r>
              <a:rPr lang="en-US" altLang="zh-CN" sz="2000" b="1" dirty="0">
                <a:ea typeface="黑体" panose="02010609060101010101" pitchFamily="49" charset="-122"/>
              </a:rPr>
              <a:t>= </a:t>
            </a:r>
            <a:r>
              <a:rPr lang="en-US" altLang="zh-CN" sz="2000" b="1" i="1" dirty="0">
                <a:ea typeface="黑体" panose="02010609060101010101" pitchFamily="49" charset="-122"/>
              </a:rPr>
              <a:t>O</a:t>
            </a:r>
            <a:r>
              <a:rPr lang="en-US" altLang="zh-CN" sz="2000" b="1" dirty="0">
                <a:ea typeface="黑体" panose="02010609060101010101" pitchFamily="49" charset="-122"/>
              </a:rPr>
              <a:t>(</a:t>
            </a:r>
            <a:r>
              <a:rPr lang="en-US" altLang="zh-CN" sz="2000" b="1" i="1" dirty="0">
                <a:ea typeface="黑体" panose="02010609060101010101" pitchFamily="49" charset="-122"/>
              </a:rPr>
              <a:t>h</a:t>
            </a:r>
            <a:r>
              <a:rPr lang="en-US" altLang="zh-CN" sz="2000" b="1" dirty="0">
                <a:ea typeface="黑体" panose="02010609060101010101" pitchFamily="49" charset="-122"/>
              </a:rPr>
              <a:t>(</a:t>
            </a:r>
            <a:r>
              <a:rPr lang="en-US" altLang="zh-CN" sz="2000" b="1" i="1" dirty="0">
                <a:ea typeface="黑体" panose="02010609060101010101" pitchFamily="49" charset="-122"/>
              </a:rPr>
              <a:t>n</a:t>
            </a:r>
            <a:r>
              <a:rPr lang="en-US" altLang="zh-CN" sz="2000" b="1" dirty="0">
                <a:ea typeface="黑体" panose="02010609060101010101" pitchFamily="49" charset="-122"/>
              </a:rPr>
              <a:t>)) .</a:t>
            </a:r>
          </a:p>
        </p:txBody>
      </p:sp>
      <p:sp>
        <p:nvSpPr>
          <p:cNvPr id="39939" name="灯片编号占位符 5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A9E6898-B3E5-421E-B8FF-A893D35DD482}" type="slidenum">
              <a:rPr lang="en-US" altLang="zh-CN" sz="1400" smtClean="0">
                <a:latin typeface="Arial" panose="020B0604020202020204" pitchFamily="34" charset="0"/>
                <a:ea typeface="楷体_GB2312" pitchFamily="49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36</a:t>
            </a:fld>
            <a:endParaRPr lang="en-US" altLang="zh-CN" sz="1400"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39940" name="AutoShape 4"/>
          <p:cNvSpPr>
            <a:spLocks noChangeArrowheads="1"/>
          </p:cNvSpPr>
          <p:nvPr/>
        </p:nvSpPr>
        <p:spPr bwMode="auto">
          <a:xfrm>
            <a:off x="539750" y="620713"/>
            <a:ext cx="7199313" cy="935037"/>
          </a:xfrm>
          <a:prstGeom prst="horizontalScroll">
            <a:avLst>
              <a:gd name="adj" fmla="val 12500"/>
            </a:avLst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457200" indent="-4572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 dirty="0">
                <a:solidFill>
                  <a:srgbClr val="3907F1"/>
                </a:solidFill>
                <a:latin typeface="楷体_GB2312" pitchFamily="49" charset="-122"/>
                <a:ea typeface="楷体_GB2312" pitchFamily="49" charset="-122"/>
              </a:rPr>
              <a:t>渐近分析记号的若干性质 </a:t>
            </a:r>
          </a:p>
        </p:txBody>
      </p:sp>
    </p:spTree>
    <p:extLst>
      <p:ext uri="{BB962C8B-B14F-4D97-AF65-F5344CB8AC3E}">
        <p14:creationId xmlns:p14="http://schemas.microsoft.com/office/powerpoint/2010/main" val="20387534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4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4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4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42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1" name="Rectangle 3"/>
          <p:cNvSpPr>
            <a:spLocks noGrp="1" noChangeArrowheads="1"/>
          </p:cNvSpPr>
          <p:nvPr>
            <p:ph idx="1"/>
          </p:nvPr>
        </p:nvSpPr>
        <p:spPr>
          <a:xfrm>
            <a:off x="649288" y="1484313"/>
            <a:ext cx="8243887" cy="4536975"/>
          </a:xfrm>
        </p:spPr>
        <p:txBody>
          <a:bodyPr/>
          <a:lstStyle/>
          <a:p>
            <a:pPr eaLnBrk="1" hangingPunct="1">
              <a:lnSpc>
                <a:spcPct val="170000"/>
              </a:lnSpc>
            </a:pPr>
            <a:r>
              <a:rPr lang="zh-CN" altLang="en-US" sz="2000" b="1" dirty="0">
                <a:solidFill>
                  <a:srgbClr val="0000CC"/>
                </a:solidFill>
                <a:ea typeface="黑体" panose="02010609060101010101" pitchFamily="49" charset="-122"/>
              </a:rPr>
              <a:t>证明 </a:t>
            </a:r>
            <a:r>
              <a:rPr lang="en-US" altLang="zh-CN" sz="2000" b="1" i="1" dirty="0">
                <a:ea typeface="黑体" panose="02010609060101010101" pitchFamily="49" charset="-122"/>
              </a:rPr>
              <a:t>O</a:t>
            </a:r>
            <a:r>
              <a:rPr lang="en-US" altLang="zh-CN" sz="2000" b="1" dirty="0">
                <a:ea typeface="黑体" panose="02010609060101010101" pitchFamily="49" charset="-122"/>
              </a:rPr>
              <a:t>(</a:t>
            </a:r>
            <a:r>
              <a:rPr lang="en-US" altLang="zh-CN" sz="2000" b="1" i="1" dirty="0" err="1">
                <a:ea typeface="黑体" panose="02010609060101010101" pitchFamily="49" charset="-122"/>
              </a:rPr>
              <a:t>cf</a:t>
            </a:r>
            <a:r>
              <a:rPr lang="en-US" altLang="zh-CN" sz="2000" b="1" dirty="0">
                <a:ea typeface="黑体" panose="02010609060101010101" pitchFamily="49" charset="-122"/>
              </a:rPr>
              <a:t>(</a:t>
            </a:r>
            <a:r>
              <a:rPr lang="en-US" altLang="zh-CN" sz="2000" b="1" i="1" dirty="0">
                <a:ea typeface="黑体" panose="02010609060101010101" pitchFamily="49" charset="-122"/>
              </a:rPr>
              <a:t>n</a:t>
            </a:r>
            <a:r>
              <a:rPr lang="en-US" altLang="zh-CN" sz="2000" b="1" dirty="0">
                <a:ea typeface="黑体" panose="02010609060101010101" pitchFamily="49" charset="-122"/>
              </a:rPr>
              <a:t>)) </a:t>
            </a:r>
            <a:r>
              <a:rPr lang="en-US" altLang="zh-CN" sz="2000" b="1" dirty="0">
                <a:ea typeface="黑体" panose="02010609060101010101" pitchFamily="49" charset="-122"/>
                <a:sym typeface="Symbol" panose="05050102010706020507" pitchFamily="18" charset="2"/>
              </a:rPr>
              <a:t>=</a:t>
            </a:r>
            <a:r>
              <a:rPr lang="en-US" altLang="zh-CN" sz="2000" b="1" dirty="0">
                <a:ea typeface="黑体" panose="02010609060101010101" pitchFamily="49" charset="-122"/>
              </a:rPr>
              <a:t> </a:t>
            </a:r>
            <a:r>
              <a:rPr lang="en-US" altLang="zh-CN" sz="2000" b="1" i="1" dirty="0">
                <a:ea typeface="黑体" panose="02010609060101010101" pitchFamily="49" charset="-122"/>
              </a:rPr>
              <a:t>O</a:t>
            </a:r>
            <a:r>
              <a:rPr lang="en-US" altLang="zh-CN" sz="2000" b="1" dirty="0">
                <a:ea typeface="黑体" panose="02010609060101010101" pitchFamily="49" charset="-122"/>
              </a:rPr>
              <a:t>(</a:t>
            </a:r>
            <a:r>
              <a:rPr lang="en-US" altLang="zh-CN" sz="2000" b="1" i="1" dirty="0">
                <a:ea typeface="黑体" panose="02010609060101010101" pitchFamily="49" charset="-122"/>
              </a:rPr>
              <a:t>f</a:t>
            </a:r>
            <a:r>
              <a:rPr lang="en-US" altLang="zh-CN" sz="2000" b="1" dirty="0">
                <a:ea typeface="黑体" panose="02010609060101010101" pitchFamily="49" charset="-122"/>
              </a:rPr>
              <a:t>(n)) </a:t>
            </a:r>
            <a:r>
              <a:rPr lang="zh-CN" altLang="en-US" sz="2000" b="1" dirty="0">
                <a:ea typeface="黑体" panose="02010609060101010101" pitchFamily="49" charset="-122"/>
              </a:rPr>
              <a:t>；</a:t>
            </a:r>
          </a:p>
          <a:p>
            <a:pPr lvl="1" eaLnBrk="1" hangingPunct="1">
              <a:lnSpc>
                <a:spcPct val="150000"/>
              </a:lnSpc>
            </a:pPr>
            <a:r>
              <a:rPr lang="zh-CN" altLang="en-US" sz="2000" b="1" dirty="0"/>
              <a:t>另</a:t>
            </a:r>
            <a:r>
              <a:rPr lang="en-US" altLang="zh-CN" sz="2000" b="1" i="1" dirty="0"/>
              <a:t>g(n)=</a:t>
            </a:r>
            <a:r>
              <a:rPr lang="en-US" altLang="zh-CN" sz="2000" b="1" i="1" dirty="0" err="1"/>
              <a:t>cf</a:t>
            </a:r>
            <a:r>
              <a:rPr lang="en-US" altLang="zh-CN" sz="2000" b="1" i="1" dirty="0"/>
              <a:t>(n),</a:t>
            </a:r>
            <a:r>
              <a:rPr lang="zh-CN" altLang="en-US" sz="2000" b="1" dirty="0"/>
              <a:t>对于任意</a:t>
            </a:r>
            <a:r>
              <a:rPr lang="en-US" altLang="zh-CN" sz="2000" b="1" i="1" dirty="0"/>
              <a:t>G</a:t>
            </a:r>
            <a:r>
              <a:rPr lang="en-US" altLang="zh-CN" sz="2000" b="1" dirty="0"/>
              <a:t>(</a:t>
            </a:r>
            <a:r>
              <a:rPr lang="en-US" altLang="zh-CN" sz="2000" b="1" i="1" dirty="0"/>
              <a:t>n</a:t>
            </a:r>
            <a:r>
              <a:rPr lang="en-US" altLang="zh-CN" sz="2000" b="1" dirty="0"/>
              <a:t>) </a:t>
            </a:r>
            <a:r>
              <a:rPr lang="en-US" altLang="zh-CN" sz="2000" b="1" dirty="0">
                <a:sym typeface="Symbol" panose="05050102010706020507" pitchFamily="18" charset="2"/>
              </a:rPr>
              <a:t>=</a:t>
            </a:r>
            <a:r>
              <a:rPr lang="en-US" altLang="zh-CN" sz="2000" b="1" i="1" dirty="0"/>
              <a:t>O</a:t>
            </a:r>
            <a:r>
              <a:rPr lang="en-US" altLang="zh-CN" sz="2000" b="1" dirty="0"/>
              <a:t>(</a:t>
            </a:r>
            <a:r>
              <a:rPr lang="en-US" altLang="zh-CN" sz="2000" b="1" dirty="0" err="1"/>
              <a:t>c</a:t>
            </a:r>
            <a:r>
              <a:rPr lang="en-US" altLang="zh-CN" sz="2000" b="1" i="1" dirty="0" err="1"/>
              <a:t>f</a:t>
            </a:r>
            <a:r>
              <a:rPr lang="en-US" altLang="zh-CN" sz="2000" b="1" dirty="0"/>
              <a:t>(</a:t>
            </a:r>
            <a:r>
              <a:rPr lang="en-US" altLang="zh-CN" sz="2000" b="1" i="1" dirty="0"/>
              <a:t>n</a:t>
            </a:r>
            <a:r>
              <a:rPr lang="en-US" altLang="zh-CN" sz="2000" b="1" dirty="0"/>
              <a:t>))= </a:t>
            </a:r>
            <a:r>
              <a:rPr lang="en-US" altLang="zh-CN" sz="2000" b="1" i="1" dirty="0"/>
              <a:t>O(g(n)))</a:t>
            </a:r>
            <a:r>
              <a:rPr lang="zh-CN" altLang="en-US" sz="2000" b="1" dirty="0"/>
              <a:t>，存在正常数</a:t>
            </a:r>
            <a:r>
              <a:rPr lang="en-US" altLang="zh-CN" sz="2000" b="1" i="1" dirty="0"/>
              <a:t>c</a:t>
            </a:r>
            <a:r>
              <a:rPr lang="en-US" altLang="zh-CN" sz="2000" b="1" baseline="-25000" dirty="0"/>
              <a:t>1</a:t>
            </a:r>
            <a:r>
              <a:rPr lang="zh-CN" altLang="en-US" sz="2000" b="1" dirty="0"/>
              <a:t>和自然数</a:t>
            </a:r>
            <a:r>
              <a:rPr lang="en-US" altLang="zh-CN" sz="2000" b="1" i="1" dirty="0"/>
              <a:t>n</a:t>
            </a:r>
            <a:r>
              <a:rPr lang="en-US" altLang="zh-CN" sz="2000" b="1" baseline="-25000" dirty="0"/>
              <a:t>1</a:t>
            </a:r>
            <a:r>
              <a:rPr lang="zh-CN" altLang="en-US" sz="2000" b="1" dirty="0"/>
              <a:t>，使得对所有</a:t>
            </a:r>
            <a:r>
              <a:rPr lang="en-US" altLang="zh-CN" sz="2000" b="1" i="1" dirty="0"/>
              <a:t>n</a:t>
            </a:r>
            <a:r>
              <a:rPr lang="en-US" altLang="zh-CN" sz="2000" b="1" dirty="0">
                <a:sym typeface="Symbol" panose="05050102010706020507" pitchFamily="18" charset="2"/>
              </a:rPr>
              <a:t> </a:t>
            </a:r>
            <a:r>
              <a:rPr lang="en-US" altLang="zh-CN" sz="2000" b="1" i="1" dirty="0"/>
              <a:t>n</a:t>
            </a:r>
            <a:r>
              <a:rPr lang="en-US" altLang="zh-CN" sz="2000" b="1" baseline="-25000" dirty="0"/>
              <a:t>1</a:t>
            </a:r>
            <a:r>
              <a:rPr lang="zh-CN" altLang="en-US" sz="2000" b="1" dirty="0"/>
              <a:t>，有</a:t>
            </a:r>
            <a:r>
              <a:rPr lang="en-US" altLang="zh-CN" sz="2000" b="1" i="1" dirty="0"/>
              <a:t>G</a:t>
            </a:r>
            <a:r>
              <a:rPr lang="en-US" altLang="zh-CN" sz="2000" b="1" dirty="0"/>
              <a:t>(</a:t>
            </a:r>
            <a:r>
              <a:rPr lang="en-US" altLang="zh-CN" sz="2000" b="1" i="1" dirty="0"/>
              <a:t>n</a:t>
            </a:r>
            <a:r>
              <a:rPr lang="en-US" altLang="zh-CN" sz="2000" b="1" dirty="0"/>
              <a:t>) </a:t>
            </a:r>
            <a:r>
              <a:rPr lang="en-US" altLang="zh-CN" sz="2000" b="1" dirty="0">
                <a:sym typeface="Symbol" panose="05050102010706020507" pitchFamily="18" charset="2"/>
              </a:rPr>
              <a:t></a:t>
            </a:r>
            <a:r>
              <a:rPr lang="en-US" altLang="zh-CN" sz="2000" b="1" dirty="0"/>
              <a:t> </a:t>
            </a:r>
            <a:r>
              <a:rPr lang="en-US" altLang="zh-CN" sz="2000" b="1" i="1" dirty="0"/>
              <a:t>c</a:t>
            </a:r>
            <a:r>
              <a:rPr lang="en-US" altLang="zh-CN" sz="2000" b="1" baseline="-25000" dirty="0"/>
              <a:t>1 </a:t>
            </a:r>
            <a:r>
              <a:rPr lang="en-US" altLang="zh-CN" sz="2000" b="1" i="1" dirty="0"/>
              <a:t>g(n)</a:t>
            </a:r>
            <a:r>
              <a:rPr lang="en-US" altLang="zh-CN" sz="2000" b="1" dirty="0">
                <a:sym typeface="Symbol" panose="05050102010706020507" pitchFamily="18" charset="2"/>
              </a:rPr>
              <a:t>  </a:t>
            </a:r>
            <a:r>
              <a:rPr lang="en-US" altLang="zh-CN" sz="2000" b="1" i="1" dirty="0"/>
              <a:t>c</a:t>
            </a:r>
            <a:r>
              <a:rPr lang="en-US" altLang="zh-CN" sz="2000" b="1" i="1" baseline="-25000" dirty="0"/>
              <a:t>1 </a:t>
            </a:r>
            <a:r>
              <a:rPr lang="en-US" altLang="zh-CN" sz="2000" b="1" i="1" dirty="0">
                <a:sym typeface="Symbol" panose="05050102010706020507" pitchFamily="18" charset="2"/>
              </a:rPr>
              <a:t>c f(n)</a:t>
            </a:r>
            <a:r>
              <a:rPr lang="zh-CN" altLang="en-US" sz="2000" b="1" dirty="0"/>
              <a:t>。</a:t>
            </a:r>
            <a:endParaRPr lang="en-US" altLang="zh-CN" sz="2000" b="1" dirty="0"/>
          </a:p>
          <a:p>
            <a:pPr lvl="1" eaLnBrk="1" hangingPunct="1">
              <a:lnSpc>
                <a:spcPct val="150000"/>
              </a:lnSpc>
            </a:pPr>
            <a:r>
              <a:rPr lang="zh-CN" altLang="en-US" sz="2000" b="1" dirty="0"/>
              <a:t>令</a:t>
            </a:r>
            <a:r>
              <a:rPr lang="en-US" altLang="zh-CN" sz="2000" b="1" i="1" dirty="0"/>
              <a:t>c</a:t>
            </a:r>
            <a:r>
              <a:rPr lang="en-US" altLang="zh-CN" sz="2000" b="1" baseline="-25000" dirty="0"/>
              <a:t>2</a:t>
            </a:r>
            <a:r>
              <a:rPr lang="en-US" altLang="zh-CN" sz="2000" b="1" dirty="0"/>
              <a:t>=</a:t>
            </a:r>
            <a:r>
              <a:rPr lang="en-US" altLang="zh-CN" sz="2000" b="1" i="1" dirty="0"/>
              <a:t>c</a:t>
            </a:r>
            <a:r>
              <a:rPr lang="en-US" altLang="zh-CN" sz="2000" b="1" baseline="-25000" dirty="0"/>
              <a:t>1</a:t>
            </a:r>
            <a:r>
              <a:rPr lang="en-US" altLang="zh-CN" sz="2000" b="1" dirty="0"/>
              <a:t>* </a:t>
            </a:r>
            <a:r>
              <a:rPr lang="en-US" altLang="zh-CN" sz="2000" b="1" i="1" dirty="0"/>
              <a:t>c</a:t>
            </a:r>
            <a:r>
              <a:rPr lang="zh-CN" altLang="en-US" sz="2000" b="1" dirty="0"/>
              <a:t>，则对所有的 </a:t>
            </a:r>
            <a:r>
              <a:rPr lang="en-US" altLang="zh-CN" sz="2000" b="1" i="1" dirty="0"/>
              <a:t>n </a:t>
            </a:r>
            <a:r>
              <a:rPr lang="en-US" altLang="zh-CN" sz="2000" b="1" dirty="0">
                <a:sym typeface="Symbol" panose="05050102010706020507" pitchFamily="18" charset="2"/>
              </a:rPr>
              <a:t> </a:t>
            </a:r>
            <a:r>
              <a:rPr lang="en-US" altLang="zh-CN" sz="2000" b="1" i="1" dirty="0"/>
              <a:t>n</a:t>
            </a:r>
            <a:r>
              <a:rPr lang="en-US" altLang="zh-CN" sz="2000" b="1" baseline="-25000" dirty="0"/>
              <a:t>1</a:t>
            </a:r>
            <a:r>
              <a:rPr lang="zh-CN" altLang="en-US" sz="2000" b="1" dirty="0"/>
              <a:t>，有</a:t>
            </a:r>
            <a:r>
              <a:rPr lang="en-US" altLang="zh-CN" sz="2000" b="1" i="1" dirty="0"/>
              <a:t>G</a:t>
            </a:r>
            <a:r>
              <a:rPr lang="en-US" altLang="zh-CN" sz="2000" b="1" dirty="0"/>
              <a:t>(</a:t>
            </a:r>
            <a:r>
              <a:rPr lang="en-US" altLang="zh-CN" sz="2000" b="1" i="1" dirty="0"/>
              <a:t>n</a:t>
            </a:r>
            <a:r>
              <a:rPr lang="en-US" altLang="zh-CN" sz="2000" b="1" dirty="0"/>
              <a:t>) </a:t>
            </a:r>
            <a:r>
              <a:rPr lang="en-US" altLang="zh-CN" sz="2000" b="1" dirty="0">
                <a:sym typeface="Symbol" panose="05050102010706020507" pitchFamily="18" charset="2"/>
              </a:rPr>
              <a:t></a:t>
            </a:r>
            <a:r>
              <a:rPr lang="en-US" altLang="zh-CN" sz="2000" b="1" dirty="0"/>
              <a:t> </a:t>
            </a:r>
            <a:r>
              <a:rPr lang="en-US" altLang="zh-CN" sz="2000" b="1" i="1" dirty="0"/>
              <a:t>c</a:t>
            </a:r>
            <a:r>
              <a:rPr lang="en-US" altLang="zh-CN" sz="2000" b="1" baseline="-25000" dirty="0"/>
              <a:t>2</a:t>
            </a:r>
            <a:r>
              <a:rPr lang="en-US" altLang="zh-CN" sz="2000" b="1" i="1" dirty="0"/>
              <a:t>f</a:t>
            </a:r>
            <a:r>
              <a:rPr lang="en-US" altLang="zh-CN" sz="2000" b="1" dirty="0"/>
              <a:t>(</a:t>
            </a:r>
            <a:r>
              <a:rPr lang="en-US" altLang="zh-CN" sz="2000" b="1" i="1" dirty="0"/>
              <a:t>n</a:t>
            </a:r>
            <a:r>
              <a:rPr lang="en-US" altLang="zh-CN" sz="2000" b="1" dirty="0"/>
              <a:t>),</a:t>
            </a:r>
          </a:p>
          <a:p>
            <a:pPr lvl="1" eaLnBrk="1" hangingPunct="1">
              <a:lnSpc>
                <a:spcPct val="150000"/>
              </a:lnSpc>
            </a:pPr>
            <a:r>
              <a:rPr lang="en-US" altLang="zh-CN" sz="2000" b="1" dirty="0"/>
              <a:t> </a:t>
            </a:r>
            <a:r>
              <a:rPr lang="zh-CN" altLang="en-US" sz="2000" b="1" dirty="0"/>
              <a:t>所以，</a:t>
            </a:r>
            <a:r>
              <a:rPr lang="en-US" altLang="zh-CN" sz="2000" b="1" i="1" dirty="0"/>
              <a:t> G</a:t>
            </a:r>
            <a:r>
              <a:rPr lang="en-US" altLang="zh-CN" sz="2000" b="1" dirty="0"/>
              <a:t>(</a:t>
            </a:r>
            <a:r>
              <a:rPr lang="en-US" altLang="zh-CN" sz="2000" b="1" i="1" dirty="0"/>
              <a:t>n</a:t>
            </a:r>
            <a:r>
              <a:rPr lang="en-US" altLang="zh-CN" sz="2000" b="1" dirty="0"/>
              <a:t>) =</a:t>
            </a:r>
            <a:r>
              <a:rPr lang="en-US" altLang="zh-CN" sz="2000" b="1" i="1" dirty="0">
                <a:ea typeface="黑体" panose="02010609060101010101" pitchFamily="49" charset="-122"/>
              </a:rPr>
              <a:t>O</a:t>
            </a:r>
            <a:r>
              <a:rPr lang="en-US" altLang="zh-CN" sz="2000" b="1" dirty="0">
                <a:ea typeface="黑体" panose="02010609060101010101" pitchFamily="49" charset="-122"/>
              </a:rPr>
              <a:t>(</a:t>
            </a:r>
            <a:r>
              <a:rPr lang="en-US" altLang="zh-CN" sz="2000" b="1" i="1" dirty="0"/>
              <a:t>f</a:t>
            </a:r>
            <a:r>
              <a:rPr lang="en-US" altLang="zh-CN" sz="2000" b="1" dirty="0"/>
              <a:t>(</a:t>
            </a:r>
            <a:r>
              <a:rPr lang="en-US" altLang="zh-CN" sz="2000" b="1" i="1" dirty="0"/>
              <a:t>n</a:t>
            </a:r>
            <a:r>
              <a:rPr lang="en-US" altLang="zh-CN" sz="2000" b="1" dirty="0">
                <a:ea typeface="黑体" panose="02010609060101010101" pitchFamily="49" charset="-122"/>
              </a:rPr>
              <a:t>))=</a:t>
            </a:r>
            <a:r>
              <a:rPr lang="en-US" altLang="zh-CN" sz="2000" b="1" i="1" dirty="0">
                <a:ea typeface="黑体" panose="02010609060101010101" pitchFamily="49" charset="-122"/>
              </a:rPr>
              <a:t> O</a:t>
            </a:r>
            <a:r>
              <a:rPr lang="en-US" altLang="zh-CN" sz="2000" b="1" dirty="0">
                <a:ea typeface="黑体" panose="02010609060101010101" pitchFamily="49" charset="-122"/>
              </a:rPr>
              <a:t>(</a:t>
            </a:r>
            <a:r>
              <a:rPr lang="en-US" altLang="zh-CN" sz="2000" b="1" i="1" dirty="0" err="1">
                <a:ea typeface="黑体" panose="02010609060101010101" pitchFamily="49" charset="-122"/>
              </a:rPr>
              <a:t>cf</a:t>
            </a:r>
            <a:r>
              <a:rPr lang="en-US" altLang="zh-CN" sz="2000" b="1" dirty="0">
                <a:ea typeface="黑体" panose="02010609060101010101" pitchFamily="49" charset="-122"/>
              </a:rPr>
              <a:t>(</a:t>
            </a:r>
            <a:r>
              <a:rPr lang="en-US" altLang="zh-CN" sz="2000" b="1" i="1" dirty="0">
                <a:ea typeface="黑体" panose="02010609060101010101" pitchFamily="49" charset="-122"/>
              </a:rPr>
              <a:t>n</a:t>
            </a:r>
            <a:r>
              <a:rPr lang="en-US" altLang="zh-CN" sz="2000" b="1" dirty="0">
                <a:ea typeface="黑体" panose="02010609060101010101" pitchFamily="49" charset="-122"/>
              </a:rPr>
              <a:t>)) .</a:t>
            </a:r>
          </a:p>
        </p:txBody>
      </p:sp>
      <p:sp>
        <p:nvSpPr>
          <p:cNvPr id="39939" name="灯片编号占位符 5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A9E6898-B3E5-421E-B8FF-A893D35DD482}" type="slidenum">
              <a:rPr lang="en-US" altLang="zh-CN" sz="1400" smtClean="0">
                <a:latin typeface="Arial" panose="020B0604020202020204" pitchFamily="34" charset="0"/>
                <a:ea typeface="楷体_GB2312" pitchFamily="49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37</a:t>
            </a:fld>
            <a:endParaRPr lang="en-US" altLang="zh-CN" sz="1400"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39940" name="AutoShape 4"/>
          <p:cNvSpPr>
            <a:spLocks noChangeArrowheads="1"/>
          </p:cNvSpPr>
          <p:nvPr/>
        </p:nvSpPr>
        <p:spPr bwMode="auto">
          <a:xfrm>
            <a:off x="539750" y="620713"/>
            <a:ext cx="7199313" cy="935037"/>
          </a:xfrm>
          <a:prstGeom prst="horizontalScroll">
            <a:avLst>
              <a:gd name="adj" fmla="val 12500"/>
            </a:avLst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457200" indent="-4572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 dirty="0">
                <a:solidFill>
                  <a:srgbClr val="3907F1"/>
                </a:solidFill>
                <a:latin typeface="楷体_GB2312" pitchFamily="49" charset="-122"/>
                <a:ea typeface="楷体_GB2312" pitchFamily="49" charset="-122"/>
              </a:rPr>
              <a:t>渐近分析记号的若干性质 </a:t>
            </a:r>
          </a:p>
        </p:txBody>
      </p:sp>
    </p:spTree>
    <p:extLst>
      <p:ext uri="{BB962C8B-B14F-4D97-AF65-F5344CB8AC3E}">
        <p14:creationId xmlns:p14="http://schemas.microsoft.com/office/powerpoint/2010/main" val="13030105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渐近复杂性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2800" b="1" dirty="0">
                <a:ea typeface="华文行楷" pitchFamily="2" charset="-122"/>
              </a:rPr>
              <a:t>并非所有函数都是可比的，即对于有的</a:t>
            </a:r>
            <a:r>
              <a:rPr lang="en-US" altLang="zh-CN" sz="2800" b="1" i="1" dirty="0">
                <a:ea typeface="华文行楷" pitchFamily="2" charset="-122"/>
              </a:rPr>
              <a:t>f(n)</a:t>
            </a:r>
            <a:r>
              <a:rPr lang="zh-CN" altLang="en-US" sz="2800" b="1" dirty="0">
                <a:ea typeface="华文行楷" pitchFamily="2" charset="-122"/>
              </a:rPr>
              <a:t>和</a:t>
            </a:r>
            <a:r>
              <a:rPr lang="en-US" altLang="zh-CN" sz="2800" b="1" i="1" dirty="0">
                <a:ea typeface="华文行楷" pitchFamily="2" charset="-122"/>
              </a:rPr>
              <a:t>g(n)</a:t>
            </a:r>
            <a:r>
              <a:rPr lang="zh-CN" altLang="en-US" sz="2800" b="1" i="1" dirty="0">
                <a:ea typeface="华文行楷" pitchFamily="2" charset="-122"/>
              </a:rPr>
              <a:t>，</a:t>
            </a:r>
            <a:r>
              <a:rPr lang="en-US" altLang="zh-CN" sz="2800" b="1" i="1" dirty="0">
                <a:ea typeface="华文行楷" pitchFamily="2" charset="-122"/>
              </a:rPr>
              <a:t>f(n)</a:t>
            </a:r>
            <a:r>
              <a:rPr lang="en-US" altLang="zh-CN" sz="2800" b="1" dirty="0">
                <a:ea typeface="华文行楷" pitchFamily="2" charset="-122"/>
                <a:sym typeface="Symbol" pitchFamily="18" charset="2"/>
              </a:rPr>
              <a:t></a:t>
            </a:r>
            <a:r>
              <a:rPr lang="en-US" altLang="zh-CN" sz="2800" b="1" i="1" dirty="0">
                <a:ea typeface="华文行楷" pitchFamily="2" charset="-122"/>
              </a:rPr>
              <a:t>O(g(n)), f(n)</a:t>
            </a:r>
            <a:r>
              <a:rPr lang="en-US" altLang="zh-CN" sz="2800" b="1" dirty="0">
                <a:sym typeface="Symbol" pitchFamily="18" charset="2"/>
              </a:rPr>
              <a:t></a:t>
            </a:r>
            <a:r>
              <a:rPr lang="en-US" altLang="zh-CN" sz="2800" b="1" i="1" dirty="0">
                <a:sym typeface="Symbol" pitchFamily="18" charset="2"/>
              </a:rPr>
              <a:t></a:t>
            </a:r>
            <a:r>
              <a:rPr lang="en-US" altLang="zh-CN" sz="2800" b="1" i="1" dirty="0">
                <a:ea typeface="华文行楷" pitchFamily="2" charset="-122"/>
              </a:rPr>
              <a:t>(g(n))</a:t>
            </a:r>
          </a:p>
          <a:p>
            <a:pPr eaLnBrk="1" hangingPunct="1">
              <a:defRPr/>
            </a:pPr>
            <a:endParaRPr lang="en-US" altLang="zh-CN" sz="14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华文行楷" pitchFamily="2" charset="-122"/>
            </a:endParaRPr>
          </a:p>
          <a:p>
            <a:pPr eaLnBrk="1" hangingPunct="1">
              <a:defRPr/>
            </a:pPr>
            <a:r>
              <a:rPr lang="en-US" altLang="zh-CN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华文行楷" pitchFamily="2" charset="-122"/>
              </a:rPr>
              <a:t>   </a:t>
            </a:r>
            <a:r>
              <a:rPr lang="zh-CN" altLang="en-US" sz="3600" b="1" dirty="0">
                <a:solidFill>
                  <a:srgbClr val="FF0000"/>
                </a:solidFill>
                <a:ea typeface="华文行楷" pitchFamily="2" charset="-122"/>
              </a:rPr>
              <a:t>例如，</a:t>
            </a:r>
            <a:r>
              <a:rPr lang="en-US" altLang="zh-CN" sz="3600" b="1" i="1" dirty="0">
                <a:solidFill>
                  <a:srgbClr val="FF0000"/>
                </a:solidFill>
                <a:ea typeface="华文行楷" pitchFamily="2" charset="-122"/>
              </a:rPr>
              <a:t>n </a:t>
            </a:r>
            <a:r>
              <a:rPr lang="zh-CN" altLang="en-US" sz="3600" b="1" dirty="0">
                <a:solidFill>
                  <a:srgbClr val="FF0000"/>
                </a:solidFill>
                <a:ea typeface="华文行楷" pitchFamily="2" charset="-122"/>
              </a:rPr>
              <a:t>和 </a:t>
            </a:r>
            <a:r>
              <a:rPr lang="en-US" altLang="zh-CN" sz="3600" b="1" i="1" dirty="0">
                <a:solidFill>
                  <a:srgbClr val="FF0000"/>
                </a:solidFill>
                <a:ea typeface="华文行楷" pitchFamily="2" charset="-122"/>
              </a:rPr>
              <a:t>n</a:t>
            </a:r>
            <a:r>
              <a:rPr lang="en-US" altLang="zh-CN" sz="3600" b="1" i="1" baseline="30000" dirty="0">
                <a:solidFill>
                  <a:srgbClr val="FF0000"/>
                </a:solidFill>
                <a:ea typeface="华文行楷" pitchFamily="2" charset="-122"/>
              </a:rPr>
              <a:t>1+sin(n)</a:t>
            </a:r>
          </a:p>
          <a:p>
            <a:pPr eaLnBrk="1" hangingPunct="1">
              <a:defRPr/>
            </a:pPr>
            <a:endParaRPr lang="zh-CN" altLang="en-US" dirty="0"/>
          </a:p>
        </p:txBody>
      </p:sp>
      <p:sp>
        <p:nvSpPr>
          <p:cNvPr id="40964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5F9D084-B9CF-4191-8A13-995F360A8F88}" type="slidenum">
              <a:rPr lang="en-US" altLang="zh-CN" sz="1400" smtClean="0">
                <a:latin typeface="楷体_GB2312" pitchFamily="49" charset="-122"/>
                <a:ea typeface="楷体_GB2312" pitchFamily="49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38</a:t>
            </a:fld>
            <a:endParaRPr lang="en-US" altLang="zh-CN" sz="1400">
              <a:latin typeface="楷体_GB2312" pitchFamily="49" charset="-122"/>
              <a:ea typeface="楷体_GB2312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3068960"/>
            <a:ext cx="4392488" cy="3668447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8787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519113" y="1706563"/>
                <a:ext cx="8229600" cy="4530725"/>
              </a:xfrm>
            </p:spPr>
            <p:txBody>
              <a:bodyPr/>
              <a:lstStyle/>
              <a:p>
                <a:pPr eaLnBrk="1" hangingPunct="1">
                  <a:lnSpc>
                    <a:spcPct val="130000"/>
                  </a:lnSpc>
                  <a:buClr>
                    <a:srgbClr val="CC3300"/>
                  </a:buClr>
                </a:pPr>
                <a:r>
                  <a:rPr lang="zh-CN" altLang="en-US" sz="2400" b="1" dirty="0">
                    <a:solidFill>
                      <a:srgbClr val="3907F1"/>
                    </a:solidFill>
                    <a:ea typeface="黑体" panose="02010609060101010101" pitchFamily="49" charset="-122"/>
                  </a:rPr>
                  <a:t>（</a:t>
                </a:r>
                <a:r>
                  <a:rPr lang="en-US" altLang="zh-CN" sz="2400" b="1" dirty="0">
                    <a:solidFill>
                      <a:srgbClr val="3907F1"/>
                    </a:solidFill>
                    <a:ea typeface="黑体" panose="02010609060101010101" pitchFamily="49" charset="-122"/>
                  </a:rPr>
                  <a:t>1</a:t>
                </a:r>
                <a:r>
                  <a:rPr lang="zh-CN" altLang="en-US" sz="2400" b="1" dirty="0">
                    <a:solidFill>
                      <a:srgbClr val="3907F1"/>
                    </a:solidFill>
                    <a:ea typeface="黑体" panose="02010609060101010101" pitchFamily="49" charset="-122"/>
                  </a:rPr>
                  <a:t>）单调函数</a:t>
                </a:r>
              </a:p>
              <a:p>
                <a:pPr eaLnBrk="1" hangingPunct="1">
                  <a:lnSpc>
                    <a:spcPct val="130000"/>
                  </a:lnSpc>
                </a:pPr>
                <a:r>
                  <a:rPr lang="zh-CN" altLang="en-US" sz="2400" b="1" dirty="0">
                    <a:ea typeface="黑体" panose="02010609060101010101" pitchFamily="49" charset="-122"/>
                  </a:rPr>
                  <a:t>单调递增：</a:t>
                </a:r>
                <a:r>
                  <a:rPr lang="en-US" altLang="zh-CN" sz="2400" b="1" i="1" dirty="0">
                    <a:ea typeface="黑体" panose="02010609060101010101" pitchFamily="49" charset="-122"/>
                  </a:rPr>
                  <a:t>m</a:t>
                </a:r>
                <a:r>
                  <a:rPr lang="en-US" altLang="zh-CN" sz="2400" b="1" dirty="0">
                    <a:ea typeface="黑体" panose="02010609060101010101" pitchFamily="49" charset="-122"/>
                  </a:rPr>
                  <a:t> </a:t>
                </a:r>
                <a:r>
                  <a:rPr lang="en-US" altLang="zh-CN" sz="2400" b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 </a:t>
                </a:r>
                <a:r>
                  <a:rPr lang="en-US" altLang="zh-CN" sz="2400" b="1" i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n</a:t>
                </a:r>
                <a:r>
                  <a:rPr lang="en-US" altLang="zh-CN" sz="2400" b="1" dirty="0">
                    <a:ea typeface="黑体" panose="02010609060101010101" pitchFamily="49" charset="-122"/>
                  </a:rPr>
                  <a:t> </a:t>
                </a:r>
                <a:r>
                  <a:rPr lang="en-US" altLang="zh-CN" sz="2400" b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 </a:t>
                </a:r>
                <a:r>
                  <a:rPr lang="en-US" altLang="zh-CN" sz="2400" b="1" i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f</a:t>
                </a:r>
                <a:r>
                  <a:rPr lang="en-US" altLang="zh-CN" sz="2400" b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(</a:t>
                </a:r>
                <a:r>
                  <a:rPr lang="en-US" altLang="zh-CN" sz="2400" b="1" i="1" dirty="0">
                    <a:ea typeface="黑体" panose="02010609060101010101" pitchFamily="49" charset="-122"/>
                  </a:rPr>
                  <a:t>m</a:t>
                </a:r>
                <a:r>
                  <a:rPr lang="en-US" altLang="zh-CN" sz="2400" b="1" dirty="0">
                    <a:ea typeface="黑体" panose="02010609060101010101" pitchFamily="49" charset="-122"/>
                  </a:rPr>
                  <a:t>) </a:t>
                </a:r>
                <a:r>
                  <a:rPr lang="en-US" altLang="zh-CN" sz="2400" b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 </a:t>
                </a:r>
                <a:r>
                  <a:rPr lang="en-US" altLang="zh-CN" sz="2400" b="1" i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f</a:t>
                </a:r>
                <a:r>
                  <a:rPr lang="en-US" altLang="zh-CN" sz="2400" b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(</a:t>
                </a:r>
                <a:r>
                  <a:rPr lang="en-US" altLang="zh-CN" sz="2400" b="1" i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n</a:t>
                </a:r>
                <a:r>
                  <a:rPr lang="en-US" altLang="zh-CN" sz="2400" b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)</a:t>
                </a:r>
                <a:r>
                  <a:rPr lang="en-US" altLang="zh-CN" sz="2400" b="1" dirty="0">
                    <a:ea typeface="黑体" panose="02010609060101010101" pitchFamily="49" charset="-122"/>
                  </a:rPr>
                  <a:t> ;</a:t>
                </a:r>
              </a:p>
              <a:p>
                <a:pPr eaLnBrk="1" hangingPunct="1">
                  <a:lnSpc>
                    <a:spcPct val="130000"/>
                  </a:lnSpc>
                </a:pPr>
                <a:r>
                  <a:rPr lang="zh-CN" altLang="en-US" sz="2400" b="1" dirty="0">
                    <a:ea typeface="黑体" panose="02010609060101010101" pitchFamily="49" charset="-122"/>
                  </a:rPr>
                  <a:t>单调递减：</a:t>
                </a:r>
                <a:r>
                  <a:rPr lang="en-US" altLang="zh-CN" sz="2400" b="1" i="1" dirty="0">
                    <a:ea typeface="黑体" panose="02010609060101010101" pitchFamily="49" charset="-122"/>
                  </a:rPr>
                  <a:t>m</a:t>
                </a:r>
                <a:r>
                  <a:rPr lang="en-US" altLang="zh-CN" sz="2400" b="1" dirty="0">
                    <a:ea typeface="黑体" panose="02010609060101010101" pitchFamily="49" charset="-122"/>
                  </a:rPr>
                  <a:t> </a:t>
                </a:r>
                <a:r>
                  <a:rPr lang="en-US" altLang="zh-CN" sz="2400" b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 </a:t>
                </a:r>
                <a:r>
                  <a:rPr lang="en-US" altLang="zh-CN" sz="2400" b="1" i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n</a:t>
                </a:r>
                <a:r>
                  <a:rPr lang="en-US" altLang="zh-CN" sz="2400" b="1" dirty="0">
                    <a:ea typeface="黑体" panose="02010609060101010101" pitchFamily="49" charset="-122"/>
                  </a:rPr>
                  <a:t> </a:t>
                </a:r>
                <a:r>
                  <a:rPr lang="en-US" altLang="zh-CN" sz="2400" b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 </a:t>
                </a:r>
                <a:r>
                  <a:rPr lang="en-US" altLang="zh-CN" sz="2400" b="1" i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f</a:t>
                </a:r>
                <a:r>
                  <a:rPr lang="en-US" altLang="zh-CN" sz="2400" b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(</a:t>
                </a:r>
                <a:r>
                  <a:rPr lang="en-US" altLang="zh-CN" sz="2400" b="1" i="1" dirty="0">
                    <a:ea typeface="黑体" panose="02010609060101010101" pitchFamily="49" charset="-122"/>
                  </a:rPr>
                  <a:t>m</a:t>
                </a:r>
                <a:r>
                  <a:rPr lang="en-US" altLang="zh-CN" sz="2400" b="1" dirty="0">
                    <a:ea typeface="黑体" panose="02010609060101010101" pitchFamily="49" charset="-122"/>
                  </a:rPr>
                  <a:t>) </a:t>
                </a:r>
                <a:r>
                  <a:rPr lang="en-US" altLang="zh-CN" sz="2400" b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 </a:t>
                </a:r>
                <a:r>
                  <a:rPr lang="en-US" altLang="zh-CN" sz="2400" b="1" i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f</a:t>
                </a:r>
                <a:r>
                  <a:rPr lang="en-US" altLang="zh-CN" sz="2400" b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(</a:t>
                </a:r>
                <a:r>
                  <a:rPr lang="en-US" altLang="zh-CN" sz="2400" b="1" i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n</a:t>
                </a:r>
                <a:r>
                  <a:rPr lang="en-US" altLang="zh-CN" sz="2400" b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);</a:t>
                </a:r>
              </a:p>
              <a:p>
                <a:pPr eaLnBrk="1" hangingPunct="1">
                  <a:lnSpc>
                    <a:spcPct val="130000"/>
                  </a:lnSpc>
                </a:pPr>
                <a:r>
                  <a:rPr lang="zh-CN" altLang="en-US" sz="2400" b="1" dirty="0">
                    <a:ea typeface="黑体" panose="02010609060101010101" pitchFamily="49" charset="-122"/>
                  </a:rPr>
                  <a:t>严格单调递增：</a:t>
                </a:r>
                <a:r>
                  <a:rPr lang="en-US" altLang="zh-CN" sz="2400" b="1" i="1" dirty="0">
                    <a:ea typeface="黑体" panose="02010609060101010101" pitchFamily="49" charset="-122"/>
                  </a:rPr>
                  <a:t>m</a:t>
                </a:r>
                <a:r>
                  <a:rPr lang="en-US" altLang="zh-CN" sz="2400" b="1" dirty="0">
                    <a:ea typeface="黑体" panose="02010609060101010101" pitchFamily="49" charset="-122"/>
                  </a:rPr>
                  <a:t> </a:t>
                </a:r>
                <a:r>
                  <a:rPr lang="en-US" altLang="zh-CN" sz="2400" b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&lt; </a:t>
                </a:r>
                <a:r>
                  <a:rPr lang="en-US" altLang="zh-CN" sz="2400" b="1" i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n</a:t>
                </a:r>
                <a:r>
                  <a:rPr lang="en-US" altLang="zh-CN" sz="2400" b="1" dirty="0">
                    <a:ea typeface="黑体" panose="02010609060101010101" pitchFamily="49" charset="-122"/>
                  </a:rPr>
                  <a:t> </a:t>
                </a:r>
                <a:r>
                  <a:rPr lang="en-US" altLang="zh-CN" sz="2400" b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 </a:t>
                </a:r>
                <a:r>
                  <a:rPr lang="en-US" altLang="zh-CN" sz="2400" b="1" i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f</a:t>
                </a:r>
                <a:r>
                  <a:rPr lang="en-US" altLang="zh-CN" sz="2400" b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(</a:t>
                </a:r>
                <a:r>
                  <a:rPr lang="en-US" altLang="zh-CN" sz="2400" b="1" i="1" dirty="0">
                    <a:ea typeface="黑体" panose="02010609060101010101" pitchFamily="49" charset="-122"/>
                  </a:rPr>
                  <a:t>m</a:t>
                </a:r>
                <a:r>
                  <a:rPr lang="en-US" altLang="zh-CN" sz="2400" b="1" dirty="0">
                    <a:ea typeface="黑体" panose="02010609060101010101" pitchFamily="49" charset="-122"/>
                  </a:rPr>
                  <a:t>) </a:t>
                </a:r>
                <a:r>
                  <a:rPr lang="en-US" altLang="zh-CN" sz="2400" b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&lt; </a:t>
                </a:r>
                <a:r>
                  <a:rPr lang="en-US" altLang="zh-CN" sz="2400" b="1" i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f</a:t>
                </a:r>
                <a:r>
                  <a:rPr lang="en-US" altLang="zh-CN" sz="2400" b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(</a:t>
                </a:r>
                <a:r>
                  <a:rPr lang="en-US" altLang="zh-CN" sz="2400" b="1" i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n</a:t>
                </a:r>
                <a:r>
                  <a:rPr lang="en-US" altLang="zh-CN" sz="2400" b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);</a:t>
                </a:r>
              </a:p>
              <a:p>
                <a:pPr eaLnBrk="1" hangingPunct="1">
                  <a:lnSpc>
                    <a:spcPct val="130000"/>
                  </a:lnSpc>
                </a:pPr>
                <a:r>
                  <a:rPr lang="zh-CN" altLang="en-US" sz="2400" b="1" dirty="0">
                    <a:ea typeface="黑体" panose="02010609060101010101" pitchFamily="49" charset="-122"/>
                  </a:rPr>
                  <a:t>严格单调递减：</a:t>
                </a:r>
                <a:r>
                  <a:rPr lang="en-US" altLang="zh-CN" sz="2400" b="1" i="1" dirty="0">
                    <a:ea typeface="黑体" panose="02010609060101010101" pitchFamily="49" charset="-122"/>
                  </a:rPr>
                  <a:t>m</a:t>
                </a:r>
                <a:r>
                  <a:rPr lang="en-US" altLang="zh-CN" sz="2400" b="1" dirty="0">
                    <a:ea typeface="黑体" panose="02010609060101010101" pitchFamily="49" charset="-122"/>
                  </a:rPr>
                  <a:t> </a:t>
                </a:r>
                <a:r>
                  <a:rPr lang="en-US" altLang="zh-CN" sz="2400" b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&lt; </a:t>
                </a:r>
                <a:r>
                  <a:rPr lang="en-US" altLang="zh-CN" sz="2400" b="1" i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n</a:t>
                </a:r>
                <a:r>
                  <a:rPr lang="en-US" altLang="zh-CN" sz="2400" b="1" dirty="0">
                    <a:ea typeface="黑体" panose="02010609060101010101" pitchFamily="49" charset="-122"/>
                  </a:rPr>
                  <a:t> </a:t>
                </a:r>
                <a:r>
                  <a:rPr lang="en-US" altLang="zh-CN" sz="2400" b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 </a:t>
                </a:r>
                <a:r>
                  <a:rPr lang="en-US" altLang="zh-CN" sz="2400" b="1" i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f</a:t>
                </a:r>
                <a:r>
                  <a:rPr lang="en-US" altLang="zh-CN" sz="2400" b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(</a:t>
                </a:r>
                <a:r>
                  <a:rPr lang="en-US" altLang="zh-CN" sz="2400" b="1" i="1" dirty="0">
                    <a:ea typeface="黑体" panose="02010609060101010101" pitchFamily="49" charset="-122"/>
                  </a:rPr>
                  <a:t>m</a:t>
                </a:r>
                <a:r>
                  <a:rPr lang="en-US" altLang="zh-CN" sz="2400" b="1" dirty="0">
                    <a:ea typeface="黑体" panose="02010609060101010101" pitchFamily="49" charset="-122"/>
                  </a:rPr>
                  <a:t>) &gt; </a:t>
                </a:r>
                <a:r>
                  <a:rPr lang="en-US" altLang="zh-CN" sz="2400" b="1" i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f</a:t>
                </a:r>
                <a:r>
                  <a:rPr lang="en-US" altLang="zh-CN" sz="2400" b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(</a:t>
                </a:r>
                <a:r>
                  <a:rPr lang="en-US" altLang="zh-CN" sz="2400" b="1" i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n</a:t>
                </a:r>
                <a:r>
                  <a:rPr lang="en-US" altLang="zh-CN" sz="2400" b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).</a:t>
                </a:r>
              </a:p>
              <a:p>
                <a:pPr eaLnBrk="1" hangingPunct="1">
                  <a:lnSpc>
                    <a:spcPct val="130000"/>
                  </a:lnSpc>
                  <a:buClr>
                    <a:srgbClr val="CC3300"/>
                  </a:buClr>
                </a:pPr>
                <a:r>
                  <a:rPr lang="zh-CN" altLang="en-US" sz="2400" b="1" dirty="0">
                    <a:solidFill>
                      <a:srgbClr val="3907F1"/>
                    </a:solidFill>
                    <a:ea typeface="黑体" panose="02010609060101010101" pitchFamily="49" charset="-122"/>
                    <a:sym typeface="Symbol" panose="05050102010706020507" pitchFamily="18" charset="2"/>
                  </a:rPr>
                  <a:t>（</a:t>
                </a:r>
                <a:r>
                  <a:rPr lang="en-US" altLang="zh-CN" sz="2400" b="1" dirty="0">
                    <a:solidFill>
                      <a:srgbClr val="3907F1"/>
                    </a:solidFill>
                    <a:ea typeface="黑体" panose="02010609060101010101" pitchFamily="49" charset="-122"/>
                    <a:sym typeface="Symbol" panose="05050102010706020507" pitchFamily="18" charset="2"/>
                  </a:rPr>
                  <a:t>2</a:t>
                </a:r>
                <a:r>
                  <a:rPr lang="zh-CN" altLang="en-US" sz="2400" b="1" dirty="0">
                    <a:solidFill>
                      <a:srgbClr val="3907F1"/>
                    </a:solidFill>
                    <a:ea typeface="黑体" panose="02010609060101010101" pitchFamily="49" charset="-122"/>
                    <a:sym typeface="Symbol" panose="05050102010706020507" pitchFamily="18" charset="2"/>
                  </a:rPr>
                  <a:t>）取整函数</a:t>
                </a:r>
              </a:p>
              <a:p>
                <a:pPr eaLnBrk="1" hangingPunct="1">
                  <a:lnSpc>
                    <a:spcPct val="130000"/>
                  </a:lnSpc>
                </a:pPr>
                <a:r>
                  <a:rPr lang="zh-CN" altLang="en-US" sz="2400" b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  </a:t>
                </a:r>
                <a:r>
                  <a:rPr lang="en-US" altLang="zh-CN" sz="2400" b="1" i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x </a:t>
                </a:r>
                <a:r>
                  <a:rPr lang="en-US" altLang="zh-CN" sz="2400" b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 </a:t>
                </a:r>
                <a:r>
                  <a:rPr lang="zh-CN" altLang="en-US" sz="2400" b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：不大于</a:t>
                </a:r>
                <a:r>
                  <a:rPr lang="en-US" altLang="zh-CN" sz="2400" b="1" i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x</a:t>
                </a:r>
                <a:r>
                  <a:rPr lang="zh-CN" altLang="en-US" sz="2400" b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的最大整数；</a:t>
                </a:r>
                <a14:m>
                  <m:oMath xmlns:m="http://schemas.openxmlformats.org/officeDocument/2006/math">
                    <m:r>
                      <a:rPr lang="zh-CN" altLang="en-US" sz="2400" b="1" i="1" smtClean="0">
                        <a:latin typeface="Cambria Math" panose="02040503050406030204" pitchFamily="18" charset="0"/>
                        <a:ea typeface="黑体" panose="02010609060101010101" pitchFamily="49" charset="-122"/>
                        <a:sym typeface="Symbol" panose="05050102010706020507" pitchFamily="18" charset="2"/>
                      </a:rPr>
                      <m:t>↓</m:t>
                    </m:r>
                  </m:oMath>
                </a14:m>
                <a:endParaRPr lang="zh-CN" altLang="en-US" sz="2400" b="1" dirty="0">
                  <a:ea typeface="黑体" panose="02010609060101010101" pitchFamily="49" charset="-122"/>
                  <a:sym typeface="Symbol" panose="05050102010706020507" pitchFamily="18" charset="2"/>
                </a:endParaRPr>
              </a:p>
              <a:p>
                <a:pPr eaLnBrk="1" hangingPunct="1">
                  <a:lnSpc>
                    <a:spcPct val="130000"/>
                  </a:lnSpc>
                </a:pPr>
                <a:r>
                  <a:rPr lang="zh-CN" altLang="en-US" sz="2400" b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 </a:t>
                </a:r>
                <a:r>
                  <a:rPr lang="zh-CN" altLang="en-US" sz="2400" b="1" i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 </a:t>
                </a:r>
                <a:r>
                  <a:rPr lang="en-US" altLang="zh-CN" sz="2400" b="1" i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x</a:t>
                </a:r>
                <a:r>
                  <a:rPr lang="en-US" altLang="zh-CN" sz="2400" b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  </a:t>
                </a:r>
                <a:r>
                  <a:rPr lang="zh-CN" altLang="en-US" sz="2400" b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：不小于</a:t>
                </a:r>
                <a:r>
                  <a:rPr lang="en-US" altLang="zh-CN" sz="2400" b="1" i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x</a:t>
                </a:r>
                <a:r>
                  <a:rPr lang="zh-CN" altLang="en-US" sz="2400" b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的最小整数。</a:t>
                </a:r>
                <a14:m>
                  <m:oMath xmlns:m="http://schemas.openxmlformats.org/officeDocument/2006/math">
                    <m:r>
                      <a:rPr lang="zh-CN" altLang="en-US" sz="2400" b="1" i="1" smtClean="0">
                        <a:latin typeface="Cambria Math" panose="02040503050406030204" pitchFamily="18" charset="0"/>
                        <a:ea typeface="黑体" panose="02010609060101010101" pitchFamily="49" charset="-122"/>
                        <a:sym typeface="Symbol" panose="05050102010706020507" pitchFamily="18" charset="2"/>
                      </a:rPr>
                      <m:t>↑</m:t>
                    </m:r>
                  </m:oMath>
                </a14:m>
                <a:r>
                  <a:rPr lang="zh-CN" altLang="en-US" sz="2400" b="1" dirty="0">
                    <a:ea typeface="黑体" panose="02010609060101010101" pitchFamily="49" charset="-122"/>
                    <a:sym typeface="Symbol" panose="05050102010706020507" pitchFamily="18" charset="2"/>
                  </a:rPr>
                  <a:t> </a:t>
                </a:r>
              </a:p>
            </p:txBody>
          </p:sp>
        </mc:Choice>
        <mc:Fallback xmlns="">
          <p:sp>
            <p:nvSpPr>
              <p:cNvPr id="11878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19113" y="1706563"/>
                <a:ext cx="8229600" cy="4530725"/>
              </a:xfrm>
              <a:blipFill rotWithShape="0">
                <a:blip r:embed="rId3"/>
                <a:stretch>
                  <a:fillRect l="-667" t="-13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987" name="灯片编号占位符 5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AEDAF6B-7E90-4F33-A47B-9778A520F2A0}" type="slidenum">
              <a:rPr lang="en-US" altLang="zh-CN" sz="1400" smtClean="0">
                <a:latin typeface="Arial" panose="020B0604020202020204" pitchFamily="34" charset="0"/>
                <a:ea typeface="楷体_GB2312" pitchFamily="49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39</a:t>
            </a:fld>
            <a:endParaRPr lang="en-US" altLang="zh-CN" sz="1400"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41988" name="AutoShape 4"/>
          <p:cNvSpPr>
            <a:spLocks noChangeArrowheads="1"/>
          </p:cNvSpPr>
          <p:nvPr/>
        </p:nvSpPr>
        <p:spPr bwMode="auto">
          <a:xfrm>
            <a:off x="539750" y="620713"/>
            <a:ext cx="7199313" cy="935037"/>
          </a:xfrm>
          <a:prstGeom prst="horizontalScroll">
            <a:avLst>
              <a:gd name="adj" fmla="val 12500"/>
            </a:avLst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457200" indent="-4572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solidFill>
                  <a:srgbClr val="3907F1"/>
                </a:solidFill>
                <a:latin typeface="楷体_GB2312" pitchFamily="49" charset="-122"/>
                <a:ea typeface="楷体_GB2312" pitchFamily="49" charset="-122"/>
              </a:rPr>
              <a:t>算法渐近复杂性分析中常用函数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8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8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8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87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1628775"/>
            <a:ext cx="7993062" cy="5113338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 </a:t>
            </a:r>
            <a:r>
              <a:rPr lang="en-US" altLang="zh-CN" sz="2400" b="1" i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x</a:t>
            </a:r>
            <a:r>
              <a:rPr lang="en-US" altLang="zh-CN" sz="2400" b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-1 &lt;  </a:t>
            </a:r>
            <a:r>
              <a:rPr lang="en-US" altLang="zh-CN" sz="2400" b="1" i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x </a:t>
            </a:r>
            <a:r>
              <a:rPr lang="en-US" altLang="zh-CN" sz="2400" b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    </a:t>
            </a:r>
            <a:r>
              <a:rPr lang="en-US" altLang="zh-CN" sz="2400" b="1" i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x </a:t>
            </a:r>
            <a:r>
              <a:rPr lang="en-US" altLang="zh-CN" sz="2400" b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   </a:t>
            </a:r>
            <a:r>
              <a:rPr lang="en-US" altLang="zh-CN" sz="2400" b="1" i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 x</a:t>
            </a:r>
            <a:r>
              <a:rPr lang="en-US" altLang="zh-CN" sz="2400" b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  &lt; </a:t>
            </a:r>
            <a:r>
              <a:rPr lang="en-US" altLang="zh-CN" sz="2400" b="1" i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x</a:t>
            </a:r>
            <a:r>
              <a:rPr lang="en-US" altLang="zh-CN" sz="2400" b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+1</a:t>
            </a:r>
            <a:r>
              <a:rPr lang="zh-CN" altLang="en-US" sz="2400" b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；  </a:t>
            </a:r>
            <a:r>
              <a:rPr lang="en-US" altLang="zh-CN" sz="2400" b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x=2.5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CN" sz="2400" b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     </a:t>
            </a:r>
            <a:r>
              <a:rPr lang="en-US" altLang="zh-CN" sz="2400" b="1" i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x = </a:t>
            </a:r>
            <a:r>
              <a:rPr lang="en-US" altLang="zh-CN" sz="2400" b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2.5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CN" sz="2400" b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      </a:t>
            </a:r>
            <a:r>
              <a:rPr lang="en-US" altLang="zh-CN" sz="2400" b="1" i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x </a:t>
            </a:r>
            <a:r>
              <a:rPr lang="en-US" altLang="zh-CN" sz="2400" b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 = 2</a:t>
            </a:r>
            <a:r>
              <a:rPr lang="zh-CN" altLang="en-US" sz="2400" b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 </a:t>
            </a:r>
            <a:r>
              <a:rPr lang="en-US" altLang="zh-CN" sz="2400" b="1" i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 x</a:t>
            </a:r>
            <a:r>
              <a:rPr lang="en-US" altLang="zh-CN" sz="2400" b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  =3</a:t>
            </a:r>
            <a:endParaRPr lang="zh-CN" altLang="en-US" sz="2400" b="1" dirty="0">
              <a:solidFill>
                <a:srgbClr val="FF0000"/>
              </a:solidFill>
              <a:ea typeface="黑体" panose="02010609060101010101" pitchFamily="49" charset="-122"/>
              <a:sym typeface="Symbol" panose="05050102010706020507" pitchFamily="18" charset="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400" b="1" dirty="0">
                <a:solidFill>
                  <a:srgbClr val="2605A1"/>
                </a:solidFill>
                <a:ea typeface="黑体" panose="02010609060101010101" pitchFamily="49" charset="-122"/>
              </a:rPr>
              <a:t> </a:t>
            </a:r>
            <a:r>
              <a:rPr lang="zh-CN" altLang="en-US" sz="2400" b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 </a:t>
            </a:r>
            <a:r>
              <a:rPr lang="en-US" altLang="zh-CN" sz="2400" b="1" i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n</a:t>
            </a:r>
            <a:r>
              <a:rPr lang="en-US" altLang="zh-CN" sz="2400" b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/2</a:t>
            </a:r>
            <a:r>
              <a:rPr lang="en-US" altLang="zh-CN" sz="2400" b="1" i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 </a:t>
            </a:r>
            <a:r>
              <a:rPr lang="en-US" altLang="zh-CN" sz="2400" b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  +  </a:t>
            </a:r>
            <a:r>
              <a:rPr lang="en-US" altLang="zh-CN" sz="2400" b="1" i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 n</a:t>
            </a:r>
            <a:r>
              <a:rPr lang="en-US" altLang="zh-CN" sz="2400" b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/2  = </a:t>
            </a:r>
            <a:r>
              <a:rPr lang="en-US" altLang="zh-CN" sz="2400" b="1" i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n</a:t>
            </a:r>
            <a:r>
              <a:rPr lang="en-US" altLang="zh-CN" sz="2400" b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;                    n=2.5</a:t>
            </a:r>
            <a:r>
              <a:rPr lang="zh-CN" altLang="en-US" sz="2400" b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，</a:t>
            </a:r>
            <a:r>
              <a:rPr lang="en-US" altLang="zh-CN" sz="2400" b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n=-3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CN" sz="2400" b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      </a:t>
            </a:r>
            <a:r>
              <a:rPr lang="en-US" altLang="zh-CN" sz="2400" b="1" i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n</a:t>
            </a:r>
            <a:r>
              <a:rPr lang="en-US" altLang="zh-CN" sz="2400" b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=2.5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CN" sz="2400" b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     </a:t>
            </a:r>
            <a:r>
              <a:rPr lang="zh-CN" altLang="en-US" sz="2400" b="1" dirty="0">
                <a:solidFill>
                  <a:srgbClr val="FF0000"/>
                </a:solidFill>
                <a:ea typeface="黑体" panose="02010609060101010101" pitchFamily="49" charset="-122"/>
              </a:rPr>
              <a:t> </a:t>
            </a:r>
            <a:r>
              <a:rPr lang="zh-CN" altLang="en-US" sz="2400" b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 </a:t>
            </a:r>
            <a:r>
              <a:rPr lang="en-US" altLang="zh-CN" sz="2400" b="1" i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n</a:t>
            </a:r>
            <a:r>
              <a:rPr lang="en-US" altLang="zh-CN" sz="2400" b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/2</a:t>
            </a:r>
            <a:r>
              <a:rPr lang="en-US" altLang="zh-CN" sz="2400" b="1" i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 </a:t>
            </a:r>
            <a:r>
              <a:rPr lang="en-US" altLang="zh-CN" sz="2400" b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  +  </a:t>
            </a:r>
            <a:r>
              <a:rPr lang="en-US" altLang="zh-CN" sz="2400" b="1" i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 n</a:t>
            </a:r>
            <a:r>
              <a:rPr lang="en-US" altLang="zh-CN" sz="2400" b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/2  = 1+2 = 3 ≠ </a:t>
            </a:r>
            <a:r>
              <a:rPr lang="en-US" altLang="zh-CN" sz="2400" b="1" i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n  </a:t>
            </a:r>
            <a:r>
              <a:rPr lang="zh-CN" altLang="en-US" sz="2400" b="1" i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（需规定</a:t>
            </a:r>
            <a:r>
              <a:rPr lang="en-US" altLang="zh-CN" sz="2400" b="1" i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n</a:t>
            </a:r>
            <a:r>
              <a:rPr lang="zh-CN" altLang="en-US" sz="2400" b="1" i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是整数）</a:t>
            </a:r>
            <a:endParaRPr lang="en-US" altLang="zh-CN" sz="2400" b="1" i="1" dirty="0">
              <a:solidFill>
                <a:srgbClr val="FF0000"/>
              </a:solidFill>
              <a:ea typeface="黑体" panose="02010609060101010101" pitchFamily="49" charset="-122"/>
              <a:sym typeface="Symbol" panose="05050102010706020507" pitchFamily="18" charset="2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CN" sz="2400" b="1" i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      n=-3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CN" sz="2400" b="1" i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     </a:t>
            </a:r>
            <a:r>
              <a:rPr lang="zh-CN" altLang="en-US" sz="2400" b="1" dirty="0">
                <a:solidFill>
                  <a:srgbClr val="FF0000"/>
                </a:solidFill>
                <a:ea typeface="黑体" panose="02010609060101010101" pitchFamily="49" charset="-122"/>
              </a:rPr>
              <a:t> </a:t>
            </a:r>
            <a:r>
              <a:rPr lang="zh-CN" altLang="en-US" sz="2400" b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 </a:t>
            </a:r>
            <a:r>
              <a:rPr lang="en-US" altLang="zh-CN" sz="2400" b="1" i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n</a:t>
            </a:r>
            <a:r>
              <a:rPr lang="en-US" altLang="zh-CN" sz="2400" b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/2</a:t>
            </a:r>
            <a:r>
              <a:rPr lang="en-US" altLang="zh-CN" sz="2400" b="1" i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 </a:t>
            </a:r>
            <a:r>
              <a:rPr lang="en-US" altLang="zh-CN" sz="2400" b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  +  </a:t>
            </a:r>
            <a:r>
              <a:rPr lang="en-US" altLang="zh-CN" sz="2400" b="1" i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 n</a:t>
            </a:r>
            <a:r>
              <a:rPr lang="en-US" altLang="zh-CN" sz="2400" b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/2  = -2 + </a:t>
            </a:r>
            <a:r>
              <a:rPr lang="zh-CN" altLang="en-US" sz="2400" b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-1</a:t>
            </a:r>
            <a:r>
              <a:rPr lang="zh-CN" altLang="en-US" sz="2400" b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）</a:t>
            </a:r>
            <a:r>
              <a:rPr lang="en-US" altLang="zh-CN" sz="2400" b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=-3 = </a:t>
            </a:r>
            <a:r>
              <a:rPr lang="en-US" altLang="zh-CN" sz="2400" b="1" i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n </a:t>
            </a:r>
          </a:p>
        </p:txBody>
      </p:sp>
      <p:sp>
        <p:nvSpPr>
          <p:cNvPr id="43011" name="灯片编号占位符 5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B53B917-14A0-45C2-8CC6-C2026EC6EAD2}" type="slidenum">
              <a:rPr lang="en-US" altLang="zh-CN" sz="1400" smtClean="0">
                <a:latin typeface="Arial" panose="020B0604020202020204" pitchFamily="34" charset="0"/>
                <a:ea typeface="楷体_GB2312" pitchFamily="49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40</a:t>
            </a:fld>
            <a:endParaRPr lang="en-US" altLang="zh-CN" sz="1400"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43012" name="AutoShape 5"/>
          <p:cNvSpPr>
            <a:spLocks noChangeArrowheads="1"/>
          </p:cNvSpPr>
          <p:nvPr/>
        </p:nvSpPr>
        <p:spPr bwMode="auto">
          <a:xfrm>
            <a:off x="539750" y="620713"/>
            <a:ext cx="7199313" cy="935037"/>
          </a:xfrm>
          <a:prstGeom prst="horizontalScroll">
            <a:avLst>
              <a:gd name="adj" fmla="val 12500"/>
            </a:avLst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457200" indent="-4572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solidFill>
                  <a:srgbClr val="5629F9"/>
                </a:solidFill>
                <a:latin typeface="楷体_GB2312" pitchFamily="49" charset="-122"/>
                <a:ea typeface="楷体_GB2312" pitchFamily="49" charset="-122"/>
              </a:rPr>
              <a:t>算法渐近复杂性分析中常用函数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0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0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0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30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30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30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30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30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30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30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30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30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30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30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30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30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30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30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1628775"/>
            <a:ext cx="7993062" cy="5113338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altLang="zh-CN" sz="2400" b="1" i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f</a:t>
            </a:r>
            <a:r>
              <a:rPr lang="en-US" altLang="zh-CN" sz="2400" b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(</a:t>
            </a:r>
            <a:r>
              <a:rPr lang="en-US" altLang="zh-CN" sz="2400" b="1" i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x</a:t>
            </a:r>
            <a:r>
              <a:rPr lang="en-US" altLang="zh-CN" sz="2400" b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)=  </a:t>
            </a:r>
            <a:r>
              <a:rPr lang="en-US" altLang="zh-CN" sz="2400" b="1" i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x </a:t>
            </a:r>
            <a:r>
              <a:rPr lang="en-US" altLang="zh-CN" sz="2400" b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 , </a:t>
            </a:r>
            <a:r>
              <a:rPr lang="en-US" altLang="zh-CN" sz="2400" b="1" i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g</a:t>
            </a:r>
            <a:r>
              <a:rPr lang="en-US" altLang="zh-CN" sz="2400" b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(</a:t>
            </a:r>
            <a:r>
              <a:rPr lang="en-US" altLang="zh-CN" sz="2400" b="1" i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x</a:t>
            </a:r>
            <a:r>
              <a:rPr lang="en-US" altLang="zh-CN" sz="2400" b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)= </a:t>
            </a:r>
            <a:r>
              <a:rPr lang="en-US" altLang="zh-CN" sz="2400" b="1" i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 x</a:t>
            </a:r>
            <a:r>
              <a:rPr lang="en-US" altLang="zh-CN" sz="2400" b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  </a:t>
            </a:r>
            <a:r>
              <a:rPr lang="zh-CN" altLang="en-US" sz="2400" b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为</a:t>
            </a:r>
            <a:r>
              <a:rPr lang="zh-CN" altLang="en-US" sz="2400" b="1" dirty="0">
                <a:solidFill>
                  <a:srgbClr val="2605A1"/>
                </a:solidFill>
                <a:ea typeface="黑体" panose="02010609060101010101" pitchFamily="49" charset="-122"/>
              </a:rPr>
              <a:t>单调递增函数。</a:t>
            </a:r>
            <a:endParaRPr lang="en-US" altLang="zh-CN" sz="2400" b="1" dirty="0">
              <a:solidFill>
                <a:srgbClr val="2605A1"/>
              </a:solidFill>
              <a:ea typeface="黑体" panose="02010609060101010101" pitchFamily="49" charset="-122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CN" sz="2400" b="1" dirty="0">
                <a:solidFill>
                  <a:srgbClr val="2605A1"/>
                </a:solidFill>
                <a:ea typeface="黑体" panose="02010609060101010101" pitchFamily="49" charset="-122"/>
              </a:rPr>
              <a:t>   </a:t>
            </a:r>
            <a:endParaRPr lang="zh-CN" altLang="en-US" sz="2400" b="1" dirty="0">
              <a:solidFill>
                <a:srgbClr val="2605A1"/>
              </a:solidFill>
              <a:ea typeface="黑体" panose="02010609060101010101" pitchFamily="49" charset="-122"/>
            </a:endParaRPr>
          </a:p>
        </p:txBody>
      </p:sp>
      <p:sp>
        <p:nvSpPr>
          <p:cNvPr id="43011" name="灯片编号占位符 5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B53B917-14A0-45C2-8CC6-C2026EC6EAD2}" type="slidenum">
              <a:rPr lang="en-US" altLang="zh-CN" sz="1400" smtClean="0">
                <a:latin typeface="Arial" panose="020B0604020202020204" pitchFamily="34" charset="0"/>
                <a:ea typeface="楷体_GB2312" pitchFamily="49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41</a:t>
            </a:fld>
            <a:endParaRPr lang="en-US" altLang="zh-CN" sz="1400"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43012" name="AutoShape 5"/>
          <p:cNvSpPr>
            <a:spLocks noChangeArrowheads="1"/>
          </p:cNvSpPr>
          <p:nvPr/>
        </p:nvSpPr>
        <p:spPr bwMode="auto">
          <a:xfrm>
            <a:off x="539750" y="620713"/>
            <a:ext cx="7199313" cy="935037"/>
          </a:xfrm>
          <a:prstGeom prst="horizontalScroll">
            <a:avLst>
              <a:gd name="adj" fmla="val 12500"/>
            </a:avLst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457200" indent="-4572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solidFill>
                  <a:srgbClr val="5629F9"/>
                </a:solidFill>
                <a:latin typeface="楷体_GB2312" pitchFamily="49" charset="-122"/>
                <a:ea typeface="楷体_GB2312" pitchFamily="49" charset="-122"/>
              </a:rPr>
              <a:t>算法渐近复杂性分析中常用函数 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2132856"/>
            <a:ext cx="5741840" cy="4795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2932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1628775"/>
            <a:ext cx="7993062" cy="5113338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zh-CN" altLang="en-US" sz="2400" b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</a:t>
            </a:r>
            <a:r>
              <a:rPr lang="zh-CN" altLang="en-US" sz="2400" b="1" i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 </a:t>
            </a:r>
            <a:r>
              <a:rPr lang="zh-CN" altLang="en-US" sz="2400" b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</a:t>
            </a:r>
            <a:r>
              <a:rPr lang="zh-CN" altLang="en-US" sz="2400" b="1" i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 </a:t>
            </a:r>
            <a:r>
              <a:rPr lang="en-US" altLang="zh-CN" sz="2400" b="1" i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n</a:t>
            </a:r>
            <a:r>
              <a:rPr lang="en-US" altLang="zh-CN" sz="2400" b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/</a:t>
            </a:r>
            <a:r>
              <a:rPr lang="en-US" altLang="zh-CN" sz="2400" b="1" i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a</a:t>
            </a:r>
            <a:r>
              <a:rPr lang="en-US" altLang="zh-CN" sz="2400" b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  /</a:t>
            </a:r>
            <a:r>
              <a:rPr lang="en-US" altLang="zh-CN" sz="2400" b="1" i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b</a:t>
            </a:r>
            <a:r>
              <a:rPr lang="en-US" altLang="zh-CN" sz="2400" b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  = </a:t>
            </a:r>
            <a:r>
              <a:rPr lang="en-US" altLang="zh-CN" sz="2400" b="1" i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 n</a:t>
            </a:r>
            <a:r>
              <a:rPr lang="en-US" altLang="zh-CN" sz="2400" b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/</a:t>
            </a:r>
            <a:r>
              <a:rPr lang="en-US" altLang="zh-CN" sz="2400" b="1" i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ab</a:t>
            </a:r>
            <a:r>
              <a:rPr lang="en-US" altLang="zh-CN" sz="2400" b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  ;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   </a:t>
            </a:r>
            <a:r>
              <a:rPr lang="en-US" altLang="zh-CN" sz="2400" b="1" i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n</a:t>
            </a:r>
            <a:r>
              <a:rPr lang="en-US" altLang="zh-CN" sz="2400" b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/</a:t>
            </a:r>
            <a:r>
              <a:rPr lang="en-US" altLang="zh-CN" sz="2400" b="1" i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a </a:t>
            </a:r>
            <a:r>
              <a:rPr lang="en-US" altLang="zh-CN" sz="2400" b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 /</a:t>
            </a:r>
            <a:r>
              <a:rPr lang="en-US" altLang="zh-CN" sz="2400" b="1" i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b </a:t>
            </a:r>
            <a:r>
              <a:rPr lang="en-US" altLang="zh-CN" sz="2400" b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 =  </a:t>
            </a:r>
            <a:r>
              <a:rPr lang="en-US" altLang="zh-CN" sz="2400" b="1" i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n</a:t>
            </a:r>
            <a:r>
              <a:rPr lang="en-US" altLang="zh-CN" sz="2400" b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/</a:t>
            </a:r>
            <a:r>
              <a:rPr lang="en-US" altLang="zh-CN" sz="2400" b="1" i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ab </a:t>
            </a:r>
            <a:r>
              <a:rPr lang="en-US" altLang="zh-CN" sz="2400" b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 ;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CN" sz="2400" b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    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CN" sz="2400" b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             </a:t>
            </a:r>
            <a:r>
              <a:rPr lang="zh-CN" altLang="en-US" sz="2400" b="1" dirty="0">
                <a:solidFill>
                  <a:srgbClr val="2605A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表达式中的多个同向取整可以合并！</a:t>
            </a:r>
            <a:endParaRPr lang="en-US" altLang="zh-CN" sz="2400" b="1" dirty="0">
              <a:solidFill>
                <a:srgbClr val="2605A1"/>
              </a:solidFill>
              <a:ea typeface="黑体" panose="02010609060101010101" pitchFamily="49" charset="-122"/>
              <a:sym typeface="Symbol" panose="05050102010706020507" pitchFamily="18" charset="2"/>
            </a:endParaRPr>
          </a:p>
          <a:p>
            <a:pPr eaLnBrk="1" hangingPunct="1">
              <a:lnSpc>
                <a:spcPct val="150000"/>
              </a:lnSpc>
            </a:pPr>
            <a:endParaRPr lang="zh-CN" altLang="en-US" sz="2400" b="1" dirty="0">
              <a:solidFill>
                <a:srgbClr val="2605A1"/>
              </a:solidFill>
              <a:ea typeface="黑体" panose="02010609060101010101" pitchFamily="49" charset="-122"/>
            </a:endParaRPr>
          </a:p>
        </p:txBody>
      </p:sp>
      <p:sp>
        <p:nvSpPr>
          <p:cNvPr id="43011" name="灯片编号占位符 5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B53B917-14A0-45C2-8CC6-C2026EC6EAD2}" type="slidenum">
              <a:rPr lang="en-US" altLang="zh-CN" sz="1400" smtClean="0">
                <a:latin typeface="Arial" panose="020B0604020202020204" pitchFamily="34" charset="0"/>
                <a:ea typeface="楷体_GB2312" pitchFamily="49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42</a:t>
            </a:fld>
            <a:endParaRPr lang="en-US" altLang="zh-CN" sz="1400"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43012" name="AutoShape 5"/>
          <p:cNvSpPr>
            <a:spLocks noChangeArrowheads="1"/>
          </p:cNvSpPr>
          <p:nvPr/>
        </p:nvSpPr>
        <p:spPr bwMode="auto">
          <a:xfrm>
            <a:off x="539750" y="620713"/>
            <a:ext cx="7199313" cy="935037"/>
          </a:xfrm>
          <a:prstGeom prst="horizontalScroll">
            <a:avLst>
              <a:gd name="adj" fmla="val 12500"/>
            </a:avLst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457200" indent="-4572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solidFill>
                  <a:srgbClr val="5629F9"/>
                </a:solidFill>
                <a:latin typeface="楷体_GB2312" pitchFamily="49" charset="-122"/>
                <a:ea typeface="楷体_GB2312" pitchFamily="49" charset="-122"/>
              </a:rPr>
              <a:t>算法渐近复杂性分析中常用函数 </a:t>
            </a:r>
          </a:p>
        </p:txBody>
      </p:sp>
    </p:spTree>
    <p:extLst>
      <p:ext uri="{BB962C8B-B14F-4D97-AF65-F5344CB8AC3E}">
        <p14:creationId xmlns:p14="http://schemas.microsoft.com/office/powerpoint/2010/main" val="10704882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0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0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1673225"/>
            <a:ext cx="7772400" cy="4779963"/>
          </a:xfrm>
        </p:spPr>
        <p:txBody>
          <a:bodyPr/>
          <a:lstStyle/>
          <a:p>
            <a:pPr eaLnBrk="1" hangingPunct="1">
              <a:lnSpc>
                <a:spcPct val="120000"/>
              </a:lnSpc>
              <a:buClr>
                <a:srgbClr val="F72401"/>
              </a:buClr>
            </a:pPr>
            <a:r>
              <a:rPr lang="zh-CN" altLang="en-US" sz="2400" b="1" dirty="0">
                <a:solidFill>
                  <a:srgbClr val="3907F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（</a:t>
            </a:r>
            <a:r>
              <a:rPr lang="en-US" altLang="zh-CN" sz="2400" b="1" dirty="0">
                <a:solidFill>
                  <a:srgbClr val="3907F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3</a:t>
            </a:r>
            <a:r>
              <a:rPr lang="zh-CN" altLang="en-US" sz="2400" b="1" dirty="0">
                <a:solidFill>
                  <a:srgbClr val="3907F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）多项式函数</a:t>
            </a:r>
            <a:endParaRPr lang="en-US" altLang="zh-CN" sz="2400" b="1" dirty="0">
              <a:solidFill>
                <a:srgbClr val="3907F1"/>
              </a:solidFill>
              <a:ea typeface="黑体" panose="02010609060101010101" pitchFamily="49" charset="-122"/>
              <a:sym typeface="Symbol" panose="05050102010706020507" pitchFamily="18" charset="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400" b="1" i="1" dirty="0">
                <a:ea typeface="黑体" panose="02010609060101010101" pitchFamily="49" charset="-122"/>
              </a:rPr>
              <a:t>p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)= </a:t>
            </a:r>
            <a:r>
              <a:rPr lang="en-US" altLang="zh-CN" sz="2400" b="1" i="1" dirty="0">
                <a:ea typeface="黑体" panose="02010609060101010101" pitchFamily="49" charset="-122"/>
              </a:rPr>
              <a:t>a</a:t>
            </a:r>
            <a:r>
              <a:rPr lang="en-US" altLang="zh-CN" sz="2400" b="1" baseline="-25000" dirty="0">
                <a:ea typeface="黑体" panose="02010609060101010101" pitchFamily="49" charset="-122"/>
              </a:rPr>
              <a:t>0</a:t>
            </a:r>
            <a:r>
              <a:rPr lang="en-US" altLang="zh-CN" sz="2400" b="1" dirty="0">
                <a:ea typeface="黑体" panose="02010609060101010101" pitchFamily="49" charset="-122"/>
              </a:rPr>
              <a:t>+</a:t>
            </a:r>
            <a:r>
              <a:rPr lang="en-US" altLang="zh-CN" sz="2400" b="1" i="1" dirty="0">
                <a:ea typeface="黑体" panose="02010609060101010101" pitchFamily="49" charset="-122"/>
              </a:rPr>
              <a:t>a</a:t>
            </a:r>
            <a:r>
              <a:rPr lang="en-US" altLang="zh-CN" sz="2400" b="1" baseline="-25000" dirty="0">
                <a:ea typeface="黑体" panose="02010609060101010101" pitchFamily="49" charset="-122"/>
              </a:rPr>
              <a:t>1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+</a:t>
            </a:r>
            <a:r>
              <a:rPr lang="en-US" altLang="zh-CN" sz="2400" b="1" i="1" dirty="0">
                <a:ea typeface="黑体" panose="02010609060101010101" pitchFamily="49" charset="-122"/>
              </a:rPr>
              <a:t>a</a:t>
            </a:r>
            <a:r>
              <a:rPr lang="en-US" altLang="zh-CN" sz="2400" b="1" baseline="-25000" dirty="0">
                <a:ea typeface="黑体" panose="02010609060101010101" pitchFamily="49" charset="-122"/>
              </a:rPr>
              <a:t>2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baseline="30000" dirty="0">
                <a:ea typeface="黑体" panose="02010609060101010101" pitchFamily="49" charset="-122"/>
              </a:rPr>
              <a:t>2</a:t>
            </a:r>
            <a:r>
              <a:rPr lang="en-US" altLang="zh-CN" sz="2400" b="1" dirty="0">
                <a:ea typeface="黑体" panose="02010609060101010101" pitchFamily="49" charset="-122"/>
              </a:rPr>
              <a:t>+…+</a:t>
            </a:r>
            <a:r>
              <a:rPr lang="en-US" altLang="zh-CN" sz="2400" b="1" i="1" dirty="0" err="1">
                <a:ea typeface="黑体" panose="02010609060101010101" pitchFamily="49" charset="-122"/>
              </a:rPr>
              <a:t>a</a:t>
            </a:r>
            <a:r>
              <a:rPr lang="en-US" altLang="zh-CN" sz="2400" b="1" baseline="-25000" dirty="0" err="1">
                <a:ea typeface="黑体" panose="02010609060101010101" pitchFamily="49" charset="-122"/>
              </a:rPr>
              <a:t>d</a:t>
            </a:r>
            <a:r>
              <a:rPr lang="en-US" altLang="zh-CN" sz="2400" b="1" i="1" dirty="0" err="1">
                <a:ea typeface="黑体" panose="02010609060101010101" pitchFamily="49" charset="-122"/>
              </a:rPr>
              <a:t>n</a:t>
            </a:r>
            <a:r>
              <a:rPr lang="en-US" altLang="zh-CN" sz="2400" b="1" baseline="30000" dirty="0" err="1">
                <a:ea typeface="黑体" panose="02010609060101010101" pitchFamily="49" charset="-122"/>
              </a:rPr>
              <a:t>d</a:t>
            </a:r>
            <a:r>
              <a:rPr lang="zh-CN" altLang="en-US" sz="2400" b="1" dirty="0">
                <a:ea typeface="黑体" panose="02010609060101010101" pitchFamily="49" charset="-122"/>
              </a:rPr>
              <a:t>；</a:t>
            </a:r>
            <a:endParaRPr lang="en-US" altLang="zh-CN" sz="2400" b="1" strike="sngStrike" dirty="0">
              <a:solidFill>
                <a:srgbClr val="FF0000"/>
              </a:solidFill>
              <a:ea typeface="黑体" panose="02010609060101010101" pitchFamily="49" charset="-122"/>
            </a:endParaRPr>
          </a:p>
          <a:p>
            <a:pPr lvl="1" eaLnBrk="1" hangingPunct="1">
              <a:lnSpc>
                <a:spcPct val="120000"/>
              </a:lnSpc>
            </a:pPr>
            <a:r>
              <a:rPr lang="en-US" altLang="zh-CN" b="1" i="1" dirty="0"/>
              <a:t>p</a:t>
            </a:r>
            <a:r>
              <a:rPr lang="en-US" altLang="zh-CN" b="1" dirty="0"/>
              <a:t>(</a:t>
            </a:r>
            <a:r>
              <a:rPr lang="en-US" altLang="zh-CN" b="1" i="1" dirty="0"/>
              <a:t>n</a:t>
            </a:r>
            <a:r>
              <a:rPr lang="en-US" altLang="zh-CN" b="1" dirty="0"/>
              <a:t>) = </a:t>
            </a:r>
            <a:r>
              <a:rPr lang="en-US" altLang="zh-CN" b="1" i="1" dirty="0">
                <a:ea typeface="华文行楷" panose="02010800040101010101" pitchFamily="2" charset="-122"/>
                <a:sym typeface="Symbol" panose="05050102010706020507" pitchFamily="18" charset="2"/>
              </a:rPr>
              <a:t></a:t>
            </a:r>
            <a:r>
              <a:rPr lang="en-US" altLang="zh-CN" b="1" dirty="0"/>
              <a:t>(</a:t>
            </a:r>
            <a:r>
              <a:rPr lang="en-US" altLang="zh-CN" b="1" i="1" dirty="0" err="1"/>
              <a:t>n</a:t>
            </a:r>
            <a:r>
              <a:rPr lang="en-US" altLang="zh-CN" b="1" i="1" baseline="30000" dirty="0" err="1"/>
              <a:t>d</a:t>
            </a:r>
            <a:r>
              <a:rPr lang="en-US" altLang="zh-CN" b="1" dirty="0"/>
              <a:t>);</a:t>
            </a:r>
          </a:p>
          <a:p>
            <a:pPr lvl="1" eaLnBrk="1" hangingPunct="1">
              <a:lnSpc>
                <a:spcPct val="120000"/>
              </a:lnSpc>
            </a:pPr>
            <a:r>
              <a:rPr lang="en-US" altLang="zh-CN" b="1" i="1" dirty="0">
                <a:sym typeface="Symbol" panose="05050102010706020507" pitchFamily="18" charset="2"/>
              </a:rPr>
              <a:t>k </a:t>
            </a:r>
            <a:r>
              <a:rPr lang="en-US" altLang="zh-CN" b="1" dirty="0">
                <a:sym typeface="Symbol" panose="05050102010706020507" pitchFamily="18" charset="2"/>
              </a:rPr>
              <a:t> </a:t>
            </a:r>
            <a:r>
              <a:rPr lang="en-US" altLang="zh-CN" b="1" i="1" dirty="0">
                <a:sym typeface="Symbol" panose="05050102010706020507" pitchFamily="18" charset="2"/>
              </a:rPr>
              <a:t>d</a:t>
            </a:r>
            <a:r>
              <a:rPr lang="en-US" altLang="zh-CN" b="1" dirty="0">
                <a:sym typeface="Symbol" panose="05050102010706020507" pitchFamily="18" charset="2"/>
              </a:rPr>
              <a:t> </a:t>
            </a:r>
            <a:r>
              <a:rPr lang="en-US" altLang="zh-CN" b="1" i="1" dirty="0"/>
              <a:t> p</a:t>
            </a:r>
            <a:r>
              <a:rPr lang="en-US" altLang="zh-CN" b="1" dirty="0"/>
              <a:t>(</a:t>
            </a:r>
            <a:r>
              <a:rPr lang="en-US" altLang="zh-CN" b="1" i="1" dirty="0"/>
              <a:t>n</a:t>
            </a:r>
            <a:r>
              <a:rPr lang="en-US" altLang="zh-CN" b="1" dirty="0"/>
              <a:t>) = </a:t>
            </a:r>
            <a:r>
              <a:rPr lang="en-US" altLang="zh-CN" b="1" i="1" dirty="0">
                <a:sym typeface="Symbol" panose="05050102010706020507" pitchFamily="18" charset="2"/>
              </a:rPr>
              <a:t>O</a:t>
            </a:r>
            <a:r>
              <a:rPr lang="en-US" altLang="zh-CN" b="1" dirty="0"/>
              <a:t>(</a:t>
            </a:r>
            <a:r>
              <a:rPr lang="en-US" altLang="zh-CN" b="1" i="1" dirty="0" err="1"/>
              <a:t>n</a:t>
            </a:r>
            <a:r>
              <a:rPr lang="en-US" altLang="zh-CN" b="1" i="1" baseline="30000" dirty="0" err="1"/>
              <a:t>k</a:t>
            </a:r>
            <a:r>
              <a:rPr lang="en-US" altLang="zh-CN" b="1" dirty="0"/>
              <a:t>) ;</a:t>
            </a:r>
          </a:p>
          <a:p>
            <a:pPr lvl="1" eaLnBrk="1" hangingPunct="1">
              <a:lnSpc>
                <a:spcPct val="120000"/>
              </a:lnSpc>
            </a:pPr>
            <a:r>
              <a:rPr lang="en-US" altLang="zh-CN" b="1" i="1" dirty="0">
                <a:sym typeface="Symbol" panose="05050102010706020507" pitchFamily="18" charset="2"/>
              </a:rPr>
              <a:t>k </a:t>
            </a:r>
            <a:r>
              <a:rPr lang="en-US" altLang="zh-CN" b="1" dirty="0">
                <a:sym typeface="Symbol" panose="05050102010706020507" pitchFamily="18" charset="2"/>
              </a:rPr>
              <a:t> </a:t>
            </a:r>
            <a:r>
              <a:rPr lang="en-US" altLang="zh-CN" b="1" i="1" dirty="0">
                <a:sym typeface="Symbol" panose="05050102010706020507" pitchFamily="18" charset="2"/>
              </a:rPr>
              <a:t>d</a:t>
            </a:r>
            <a:r>
              <a:rPr lang="en-US" altLang="zh-CN" b="1" dirty="0">
                <a:sym typeface="Symbol" panose="05050102010706020507" pitchFamily="18" charset="2"/>
              </a:rPr>
              <a:t> </a:t>
            </a:r>
            <a:r>
              <a:rPr lang="en-US" altLang="zh-CN" b="1" i="1" dirty="0"/>
              <a:t> p</a:t>
            </a:r>
            <a:r>
              <a:rPr lang="en-US" altLang="zh-CN" b="1" dirty="0"/>
              <a:t>(</a:t>
            </a:r>
            <a:r>
              <a:rPr lang="en-US" altLang="zh-CN" b="1" i="1" dirty="0"/>
              <a:t>n</a:t>
            </a:r>
            <a:r>
              <a:rPr lang="en-US" altLang="zh-CN" b="1" dirty="0"/>
              <a:t>) = </a:t>
            </a:r>
            <a:r>
              <a:rPr lang="en-US" altLang="zh-CN" b="1" dirty="0">
                <a:sym typeface="Symbol" panose="05050102010706020507" pitchFamily="18" charset="2"/>
              </a:rPr>
              <a:t></a:t>
            </a:r>
            <a:r>
              <a:rPr lang="en-US" altLang="zh-CN" b="1" dirty="0"/>
              <a:t>(</a:t>
            </a:r>
            <a:r>
              <a:rPr lang="en-US" altLang="zh-CN" b="1" i="1" dirty="0" err="1"/>
              <a:t>n</a:t>
            </a:r>
            <a:r>
              <a:rPr lang="en-US" altLang="zh-CN" b="1" i="1" baseline="30000" dirty="0" err="1"/>
              <a:t>k</a:t>
            </a:r>
            <a:r>
              <a:rPr lang="en-US" altLang="zh-CN" b="1" dirty="0"/>
              <a:t>) ;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2400" b="1" i="1" dirty="0">
                <a:ea typeface="黑体" panose="02010609060101010101" pitchFamily="49" charset="-122"/>
              </a:rPr>
              <a:t>f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 = </a:t>
            </a:r>
            <a:r>
              <a:rPr lang="en-US" altLang="zh-CN" sz="2400" b="1" i="1" dirty="0">
                <a:ea typeface="黑体" panose="02010609060101010101" pitchFamily="49" charset="-122"/>
                <a:sym typeface="Symbol" panose="05050102010706020507" pitchFamily="18" charset="2"/>
              </a:rPr>
              <a:t>O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 err="1">
                <a:ea typeface="黑体" panose="02010609060101010101" pitchFamily="49" charset="-122"/>
              </a:rPr>
              <a:t>n</a:t>
            </a:r>
            <a:r>
              <a:rPr lang="en-US" altLang="zh-CN" sz="2400" b="1" i="1" baseline="30000" dirty="0" err="1">
                <a:ea typeface="黑体" panose="02010609060101010101" pitchFamily="49" charset="-122"/>
              </a:rPr>
              <a:t>k</a:t>
            </a:r>
            <a:r>
              <a:rPr lang="en-US" altLang="zh-CN" sz="2400" b="1" dirty="0">
                <a:ea typeface="黑体" panose="02010609060101010101" pitchFamily="49" charset="-122"/>
              </a:rPr>
              <a:t>) </a:t>
            </a:r>
            <a:r>
              <a:rPr lang="en-US" altLang="zh-CN" sz="2400" b="1" dirty="0">
                <a:ea typeface="黑体" panose="02010609060101010101" pitchFamily="49" charset="-122"/>
                <a:sym typeface="Symbol" panose="05050102010706020507" pitchFamily="18" charset="2"/>
              </a:rPr>
              <a:t> </a:t>
            </a:r>
            <a:r>
              <a:rPr lang="en-US" altLang="zh-CN" sz="2400" b="1" i="1" dirty="0">
                <a:ea typeface="黑体" panose="02010609060101010101" pitchFamily="49" charset="-122"/>
              </a:rPr>
              <a:t>f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         </a:t>
            </a:r>
            <a:r>
              <a:rPr lang="zh-CN" altLang="en-US" sz="2400" b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多项式有界</a:t>
            </a:r>
            <a:r>
              <a:rPr lang="zh-CN" altLang="en-US" sz="2400" b="1" dirty="0">
                <a:ea typeface="黑体" panose="02010609060101010101" pitchFamily="49" charset="-122"/>
                <a:sym typeface="Symbol" panose="05050102010706020507" pitchFamily="18" charset="2"/>
              </a:rPr>
              <a:t>；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2400" b="1" i="1" dirty="0">
                <a:ea typeface="黑体" panose="02010609060101010101" pitchFamily="49" charset="-122"/>
              </a:rPr>
              <a:t>f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 = </a:t>
            </a:r>
            <a:r>
              <a:rPr lang="en-US" altLang="zh-CN" sz="2400" b="1" i="1" dirty="0">
                <a:ea typeface="黑体" panose="02010609060101010101" pitchFamily="49" charset="-122"/>
              </a:rPr>
              <a:t>O</a:t>
            </a:r>
            <a:r>
              <a:rPr lang="en-US" altLang="zh-CN" sz="2400" b="1" dirty="0">
                <a:ea typeface="黑体" panose="02010609060101010101" pitchFamily="49" charset="-122"/>
              </a:rPr>
              <a:t>(1) </a:t>
            </a:r>
            <a:r>
              <a:rPr lang="en-US" altLang="zh-CN" sz="2400" b="1" dirty="0">
                <a:ea typeface="黑体" panose="02010609060101010101" pitchFamily="49" charset="-122"/>
                <a:sym typeface="Symbol" panose="05050102010706020507" pitchFamily="18" charset="2"/>
              </a:rPr>
              <a:t></a:t>
            </a:r>
            <a:r>
              <a:rPr lang="en-US" altLang="zh-CN" sz="2400" b="1" dirty="0">
                <a:ea typeface="黑体" panose="02010609060101010101" pitchFamily="49" charset="-122"/>
              </a:rPr>
              <a:t> </a:t>
            </a:r>
            <a:r>
              <a:rPr lang="en-US" altLang="zh-CN" sz="2400" b="1" i="1" dirty="0">
                <a:ea typeface="黑体" panose="02010609060101010101" pitchFamily="49" charset="-122"/>
              </a:rPr>
              <a:t>f</a:t>
            </a:r>
            <a:r>
              <a:rPr lang="en-US" altLang="zh-CN" sz="2400" b="1" dirty="0"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 </a:t>
            </a:r>
            <a:r>
              <a:rPr lang="en-US" altLang="zh-CN" sz="2400" b="1" dirty="0">
                <a:ea typeface="黑体" panose="02010609060101010101" pitchFamily="49" charset="-122"/>
                <a:sym typeface="Symbol" panose="05050102010706020507" pitchFamily="18" charset="2"/>
              </a:rPr>
              <a:t></a:t>
            </a:r>
            <a:r>
              <a:rPr lang="en-US" altLang="zh-CN" sz="2400" b="1" dirty="0">
                <a:ea typeface="黑体" panose="02010609060101010101" pitchFamily="49" charset="-122"/>
              </a:rPr>
              <a:t> </a:t>
            </a:r>
            <a:r>
              <a:rPr lang="en-US" altLang="zh-CN" sz="2400" b="1" i="1" dirty="0">
                <a:ea typeface="黑体" panose="02010609060101010101" pitchFamily="49" charset="-122"/>
              </a:rPr>
              <a:t>c</a:t>
            </a:r>
            <a:r>
              <a:rPr lang="en-US" altLang="zh-CN" sz="2400" b="1" dirty="0">
                <a:ea typeface="黑体" panose="02010609060101010101" pitchFamily="49" charset="-122"/>
              </a:rPr>
              <a:t>;    </a:t>
            </a:r>
            <a:r>
              <a:rPr lang="zh-CN" altLang="en-US" sz="2400" b="1" dirty="0">
                <a:ea typeface="黑体" panose="02010609060101010101" pitchFamily="49" charset="-122"/>
              </a:rPr>
              <a:t>有界</a:t>
            </a:r>
            <a:endParaRPr lang="en-US" altLang="zh-CN" b="1" dirty="0">
              <a:ea typeface="黑体" panose="02010609060101010101" pitchFamily="49" charset="-122"/>
            </a:endParaRPr>
          </a:p>
        </p:txBody>
      </p:sp>
      <p:sp>
        <p:nvSpPr>
          <p:cNvPr id="45059" name="灯片编号占位符 5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F5C3519-8278-4B50-B796-78624CB43CF5}" type="slidenum">
              <a:rPr lang="en-US" altLang="zh-CN" sz="1400" smtClean="0">
                <a:latin typeface="Arial" panose="020B0604020202020204" pitchFamily="34" charset="0"/>
                <a:ea typeface="楷体_GB2312" pitchFamily="49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43</a:t>
            </a:fld>
            <a:endParaRPr lang="en-US" altLang="zh-CN" sz="1400"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45060" name="AutoShape 4"/>
          <p:cNvSpPr>
            <a:spLocks noChangeArrowheads="1"/>
          </p:cNvSpPr>
          <p:nvPr/>
        </p:nvSpPr>
        <p:spPr bwMode="auto">
          <a:xfrm>
            <a:off x="539750" y="620713"/>
            <a:ext cx="7199313" cy="935037"/>
          </a:xfrm>
          <a:prstGeom prst="horizontalScroll">
            <a:avLst>
              <a:gd name="adj" fmla="val 12500"/>
            </a:avLst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457200" indent="-4572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solidFill>
                  <a:srgbClr val="5629F9"/>
                </a:solidFill>
                <a:latin typeface="楷体_GB2312" pitchFamily="49" charset="-122"/>
                <a:ea typeface="楷体_GB2312" pitchFamily="49" charset="-122"/>
              </a:rPr>
              <a:t>算法渐近复杂性分析中常用函数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3"/>
          <p:cNvSpPr>
            <a:spLocks noGrp="1" noChangeArrowheads="1"/>
          </p:cNvSpPr>
          <p:nvPr>
            <p:ph idx="1"/>
          </p:nvPr>
        </p:nvSpPr>
        <p:spPr>
          <a:xfrm>
            <a:off x="574675" y="1482725"/>
            <a:ext cx="7772400" cy="5375275"/>
          </a:xfrm>
        </p:spPr>
        <p:txBody>
          <a:bodyPr/>
          <a:lstStyle/>
          <a:p>
            <a:pPr eaLnBrk="1" hangingPunct="1">
              <a:lnSpc>
                <a:spcPct val="120000"/>
              </a:lnSpc>
              <a:buClr>
                <a:srgbClr val="F72401"/>
              </a:buClr>
            </a:pPr>
            <a:r>
              <a:rPr lang="zh-CN" altLang="en-US" sz="2400" b="1" dirty="0">
                <a:solidFill>
                  <a:srgbClr val="3907F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（</a:t>
            </a:r>
            <a:r>
              <a:rPr lang="en-US" altLang="zh-CN" sz="2400" b="1" dirty="0">
                <a:solidFill>
                  <a:srgbClr val="3907F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4</a:t>
            </a:r>
            <a:r>
              <a:rPr lang="zh-CN" altLang="en-US" sz="2400" b="1" dirty="0">
                <a:solidFill>
                  <a:srgbClr val="3907F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）指数函数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2400" b="1" dirty="0">
                <a:ea typeface="黑体" panose="02010609060101010101" pitchFamily="49" charset="-122"/>
                <a:sym typeface="Symbol" panose="05050102010706020507" pitchFamily="18" charset="2"/>
              </a:rPr>
              <a:t> </a:t>
            </a:r>
            <a:r>
              <a:rPr lang="zh-CN" altLang="en-US" sz="2400" b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对于正整数</a:t>
            </a:r>
            <a:r>
              <a:rPr lang="en-US" altLang="zh-CN" sz="2400" b="1" i="1" dirty="0" err="1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m</a:t>
            </a:r>
            <a:r>
              <a:rPr lang="en-US" altLang="zh-CN" sz="2400" b="1" dirty="0" err="1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,</a:t>
            </a:r>
            <a:r>
              <a:rPr lang="en-US" altLang="zh-CN" sz="2400" b="1" i="1" dirty="0" err="1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n</a:t>
            </a:r>
            <a:r>
              <a:rPr lang="zh-CN" altLang="en-US" sz="2400" b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和实数</a:t>
            </a:r>
            <a:r>
              <a:rPr lang="en-US" altLang="zh-CN" sz="2400" b="1" i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a</a:t>
            </a:r>
            <a:r>
              <a:rPr lang="en-US" altLang="zh-CN" sz="2400" b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&gt;0:</a:t>
            </a:r>
          </a:p>
          <a:p>
            <a:pPr marL="0" indent="0" eaLnBrk="1" hangingPunct="1">
              <a:lnSpc>
                <a:spcPct val="120000"/>
              </a:lnSpc>
              <a:buNone/>
            </a:pPr>
            <a:r>
              <a:rPr lang="en-US" altLang="zh-CN" sz="2400" b="1" i="1" dirty="0">
                <a:ea typeface="黑体" panose="02010609060101010101" pitchFamily="49" charset="-122"/>
              </a:rPr>
              <a:t>     a</a:t>
            </a:r>
            <a:r>
              <a:rPr lang="en-US" altLang="zh-CN" sz="2400" b="1" baseline="30000" dirty="0">
                <a:ea typeface="黑体" panose="02010609060101010101" pitchFamily="49" charset="-122"/>
              </a:rPr>
              <a:t>0</a:t>
            </a:r>
            <a:r>
              <a:rPr lang="en-US" altLang="zh-CN" sz="2400" b="1" dirty="0">
                <a:ea typeface="黑体" panose="02010609060101010101" pitchFamily="49" charset="-122"/>
              </a:rPr>
              <a:t>=1;</a:t>
            </a:r>
          </a:p>
          <a:p>
            <a:pPr marL="0" indent="0" eaLnBrk="1" hangingPunct="1">
              <a:lnSpc>
                <a:spcPct val="120000"/>
              </a:lnSpc>
              <a:buNone/>
            </a:pPr>
            <a:r>
              <a:rPr lang="en-US" altLang="zh-CN" sz="2400" b="1" dirty="0">
                <a:ea typeface="黑体" panose="02010609060101010101" pitchFamily="49" charset="-122"/>
              </a:rPr>
              <a:t>     </a:t>
            </a:r>
            <a:r>
              <a:rPr lang="en-US" altLang="zh-CN" sz="2400" b="1" i="1" dirty="0">
                <a:ea typeface="黑体" panose="02010609060101010101" pitchFamily="49" charset="-122"/>
              </a:rPr>
              <a:t>a</a:t>
            </a:r>
            <a:r>
              <a:rPr lang="en-US" altLang="zh-CN" sz="2400" b="1" baseline="30000" dirty="0">
                <a:ea typeface="黑体" panose="02010609060101010101" pitchFamily="49" charset="-122"/>
              </a:rPr>
              <a:t>1</a:t>
            </a:r>
            <a:r>
              <a:rPr lang="en-US" altLang="zh-CN" sz="2400" b="1" dirty="0">
                <a:ea typeface="黑体" panose="02010609060101010101" pitchFamily="49" charset="-122"/>
              </a:rPr>
              <a:t>=</a:t>
            </a:r>
            <a:r>
              <a:rPr lang="en-US" altLang="zh-CN" sz="2400" b="1" i="1" dirty="0">
                <a:ea typeface="黑体" panose="02010609060101010101" pitchFamily="49" charset="-122"/>
              </a:rPr>
              <a:t>a</a:t>
            </a:r>
            <a:r>
              <a:rPr lang="en-US" altLang="zh-CN" sz="2400" b="1" dirty="0">
                <a:ea typeface="黑体" panose="02010609060101010101" pitchFamily="49" charset="-122"/>
              </a:rPr>
              <a:t>;</a:t>
            </a:r>
          </a:p>
          <a:p>
            <a:pPr marL="0" indent="0" eaLnBrk="1" hangingPunct="1">
              <a:lnSpc>
                <a:spcPct val="120000"/>
              </a:lnSpc>
              <a:buNone/>
            </a:pPr>
            <a:r>
              <a:rPr lang="en-US" altLang="zh-CN" sz="2400" b="1" dirty="0">
                <a:ea typeface="黑体" panose="02010609060101010101" pitchFamily="49" charset="-122"/>
              </a:rPr>
              <a:t>     </a:t>
            </a:r>
            <a:r>
              <a:rPr lang="en-US" altLang="zh-CN" sz="2400" b="1" i="1" dirty="0">
                <a:ea typeface="黑体" panose="02010609060101010101" pitchFamily="49" charset="-122"/>
              </a:rPr>
              <a:t>a</a:t>
            </a:r>
            <a:r>
              <a:rPr lang="en-US" altLang="zh-CN" sz="2400" b="1" baseline="30000" dirty="0">
                <a:ea typeface="黑体" panose="02010609060101010101" pitchFamily="49" charset="-122"/>
              </a:rPr>
              <a:t>-1</a:t>
            </a:r>
            <a:r>
              <a:rPr lang="en-US" altLang="zh-CN" sz="2400" b="1" dirty="0">
                <a:ea typeface="黑体" panose="02010609060101010101" pitchFamily="49" charset="-122"/>
              </a:rPr>
              <a:t>=1/</a:t>
            </a:r>
            <a:r>
              <a:rPr lang="en-US" altLang="zh-CN" sz="2400" b="1" i="1" dirty="0">
                <a:ea typeface="黑体" panose="02010609060101010101" pitchFamily="49" charset="-122"/>
              </a:rPr>
              <a:t>a</a:t>
            </a:r>
            <a:r>
              <a:rPr lang="en-US" altLang="zh-CN" sz="2400" b="1" dirty="0">
                <a:ea typeface="黑体" panose="02010609060101010101" pitchFamily="49" charset="-122"/>
              </a:rPr>
              <a:t>;</a:t>
            </a:r>
          </a:p>
          <a:p>
            <a:pPr marL="0" indent="0" eaLnBrk="1" hangingPunct="1">
              <a:lnSpc>
                <a:spcPct val="120000"/>
              </a:lnSpc>
              <a:buNone/>
            </a:pPr>
            <a:r>
              <a:rPr lang="en-US" altLang="zh-CN" sz="2400" b="1" dirty="0">
                <a:ea typeface="黑体" panose="02010609060101010101" pitchFamily="49" charset="-122"/>
                <a:sym typeface="Symbol" panose="05050102010706020507" pitchFamily="18" charset="2"/>
              </a:rPr>
              <a:t>    (</a:t>
            </a:r>
            <a:r>
              <a:rPr lang="en-US" altLang="zh-CN" sz="2400" b="1" i="1" dirty="0">
                <a:ea typeface="黑体" panose="02010609060101010101" pitchFamily="49" charset="-122"/>
              </a:rPr>
              <a:t>a</a:t>
            </a:r>
            <a:r>
              <a:rPr lang="en-US" altLang="zh-CN" sz="2400" b="1" i="1" baseline="30000" dirty="0">
                <a:ea typeface="黑体" panose="02010609060101010101" pitchFamily="49" charset="-122"/>
              </a:rPr>
              <a:t>m</a:t>
            </a:r>
            <a:r>
              <a:rPr lang="en-US" altLang="zh-CN" sz="2400" b="1" dirty="0">
                <a:ea typeface="黑体" panose="02010609060101010101" pitchFamily="49" charset="-122"/>
              </a:rPr>
              <a:t>)</a:t>
            </a:r>
            <a:r>
              <a:rPr lang="en-US" altLang="zh-CN" sz="2400" b="1" i="1" baseline="30000" dirty="0">
                <a:ea typeface="黑体" panose="02010609060101010101" pitchFamily="49" charset="-122"/>
              </a:rPr>
              <a:t>n </a:t>
            </a:r>
            <a:r>
              <a:rPr lang="en-US" altLang="zh-CN" sz="2400" b="1" dirty="0">
                <a:ea typeface="黑体" panose="02010609060101010101" pitchFamily="49" charset="-122"/>
              </a:rPr>
              <a:t>= </a:t>
            </a:r>
            <a:r>
              <a:rPr lang="en-US" altLang="zh-CN" sz="2400" b="1" i="1" dirty="0" err="1">
                <a:ea typeface="黑体" panose="02010609060101010101" pitchFamily="49" charset="-122"/>
              </a:rPr>
              <a:t>a</a:t>
            </a:r>
            <a:r>
              <a:rPr lang="en-US" altLang="zh-CN" sz="2400" b="1" i="1" baseline="30000" dirty="0" err="1">
                <a:ea typeface="黑体" panose="02010609060101010101" pitchFamily="49" charset="-122"/>
              </a:rPr>
              <a:t>mn</a:t>
            </a:r>
            <a:r>
              <a:rPr lang="en-US" altLang="zh-CN" sz="2400" b="1" i="1" baseline="30000" dirty="0">
                <a:ea typeface="黑体" panose="02010609060101010101" pitchFamily="49" charset="-122"/>
              </a:rPr>
              <a:t> </a:t>
            </a:r>
            <a:r>
              <a:rPr lang="en-US" altLang="zh-CN" sz="2400" b="1" dirty="0">
                <a:ea typeface="黑体" panose="02010609060101010101" pitchFamily="49" charset="-122"/>
              </a:rPr>
              <a:t>;</a:t>
            </a:r>
            <a:r>
              <a:rPr lang="en-US" altLang="zh-CN" sz="2400" b="1" i="1" dirty="0">
                <a:ea typeface="黑体" panose="02010609060101010101" pitchFamily="49" charset="-122"/>
                <a:sym typeface="Symbol" panose="05050102010706020507" pitchFamily="18" charset="2"/>
              </a:rPr>
              <a:t> </a:t>
            </a:r>
          </a:p>
          <a:p>
            <a:pPr marL="0" indent="0" eaLnBrk="1" hangingPunct="1">
              <a:lnSpc>
                <a:spcPct val="120000"/>
              </a:lnSpc>
              <a:buNone/>
            </a:pPr>
            <a:r>
              <a:rPr lang="en-US" altLang="zh-CN" sz="2400" b="1" dirty="0">
                <a:ea typeface="黑体" panose="02010609060101010101" pitchFamily="49" charset="-122"/>
                <a:sym typeface="Symbol" panose="05050102010706020507" pitchFamily="18" charset="2"/>
              </a:rPr>
              <a:t>    (</a:t>
            </a:r>
            <a:r>
              <a:rPr lang="en-US" altLang="zh-CN" sz="2400" b="1" i="1" dirty="0">
                <a:ea typeface="黑体" panose="02010609060101010101" pitchFamily="49" charset="-122"/>
              </a:rPr>
              <a:t>a</a:t>
            </a:r>
            <a:r>
              <a:rPr lang="en-US" altLang="zh-CN" sz="2400" b="1" i="1" baseline="30000" dirty="0">
                <a:ea typeface="黑体" panose="02010609060101010101" pitchFamily="49" charset="-122"/>
              </a:rPr>
              <a:t>m</a:t>
            </a:r>
            <a:r>
              <a:rPr lang="en-US" altLang="zh-CN" sz="2400" b="1" dirty="0">
                <a:ea typeface="黑体" panose="02010609060101010101" pitchFamily="49" charset="-122"/>
              </a:rPr>
              <a:t>)</a:t>
            </a:r>
            <a:r>
              <a:rPr lang="en-US" altLang="zh-CN" sz="2400" b="1" i="1" baseline="30000" dirty="0">
                <a:ea typeface="黑体" panose="02010609060101010101" pitchFamily="49" charset="-122"/>
              </a:rPr>
              <a:t>n </a:t>
            </a:r>
            <a:r>
              <a:rPr lang="en-US" altLang="zh-CN" sz="2400" b="1" dirty="0">
                <a:ea typeface="黑体" panose="02010609060101010101" pitchFamily="49" charset="-122"/>
              </a:rPr>
              <a:t>= </a:t>
            </a:r>
            <a:r>
              <a:rPr lang="en-US" altLang="zh-CN" sz="2400" b="1" dirty="0">
                <a:ea typeface="黑体" panose="02010609060101010101" pitchFamily="49" charset="-122"/>
                <a:sym typeface="Symbol" panose="05050102010706020507" pitchFamily="18" charset="2"/>
              </a:rPr>
              <a:t>(</a:t>
            </a:r>
            <a:r>
              <a:rPr lang="en-US" altLang="zh-CN" sz="2400" b="1" i="1" dirty="0">
                <a:ea typeface="黑体" panose="02010609060101010101" pitchFamily="49" charset="-122"/>
              </a:rPr>
              <a:t>a</a:t>
            </a:r>
            <a:r>
              <a:rPr lang="en-US" altLang="zh-CN" sz="2400" b="1" i="1" baseline="30000" dirty="0">
                <a:ea typeface="黑体" panose="02010609060101010101" pitchFamily="49" charset="-122"/>
              </a:rPr>
              <a:t>n</a:t>
            </a:r>
            <a:r>
              <a:rPr lang="en-US" altLang="zh-CN" sz="2400" b="1" dirty="0">
                <a:ea typeface="黑体" panose="02010609060101010101" pitchFamily="49" charset="-122"/>
              </a:rPr>
              <a:t>)</a:t>
            </a:r>
            <a:r>
              <a:rPr lang="en-US" altLang="zh-CN" sz="2400" b="1" i="1" baseline="30000" dirty="0">
                <a:ea typeface="黑体" panose="02010609060101010101" pitchFamily="49" charset="-122"/>
              </a:rPr>
              <a:t>m </a:t>
            </a:r>
            <a:r>
              <a:rPr lang="en-US" altLang="zh-CN" sz="2400" b="1" dirty="0">
                <a:ea typeface="黑体" panose="02010609060101010101" pitchFamily="49" charset="-122"/>
              </a:rPr>
              <a:t>;</a:t>
            </a:r>
            <a:r>
              <a:rPr lang="en-US" altLang="zh-CN" sz="2400" b="1" i="1" dirty="0">
                <a:ea typeface="黑体" panose="02010609060101010101" pitchFamily="49" charset="-122"/>
                <a:sym typeface="Symbol" panose="05050102010706020507" pitchFamily="18" charset="2"/>
              </a:rPr>
              <a:t> </a:t>
            </a:r>
          </a:p>
          <a:p>
            <a:pPr marL="0" indent="0" eaLnBrk="1" hangingPunct="1">
              <a:lnSpc>
                <a:spcPct val="120000"/>
              </a:lnSpc>
              <a:buNone/>
            </a:pPr>
            <a:r>
              <a:rPr lang="en-US" altLang="zh-CN" sz="2400" b="1" i="1" dirty="0">
                <a:ea typeface="黑体" panose="02010609060101010101" pitchFamily="49" charset="-122"/>
              </a:rPr>
              <a:t>    </a:t>
            </a:r>
            <a:r>
              <a:rPr lang="en-US" altLang="zh-CN" sz="2400" b="1" i="1" dirty="0" err="1">
                <a:ea typeface="黑体" panose="02010609060101010101" pitchFamily="49" charset="-122"/>
              </a:rPr>
              <a:t>a</a:t>
            </a:r>
            <a:r>
              <a:rPr lang="en-US" altLang="zh-CN" sz="2400" b="1" i="1" baseline="30000" dirty="0" err="1">
                <a:ea typeface="黑体" panose="02010609060101010101" pitchFamily="49" charset="-122"/>
              </a:rPr>
              <a:t>m</a:t>
            </a:r>
            <a:r>
              <a:rPr lang="en-US" altLang="zh-CN" sz="2400" b="1" i="1" dirty="0" err="1">
                <a:ea typeface="黑体" panose="02010609060101010101" pitchFamily="49" charset="-122"/>
              </a:rPr>
              <a:t>a</a:t>
            </a:r>
            <a:r>
              <a:rPr lang="en-US" altLang="zh-CN" sz="2400" b="1" i="1" baseline="30000" dirty="0" err="1">
                <a:ea typeface="黑体" panose="02010609060101010101" pitchFamily="49" charset="-122"/>
              </a:rPr>
              <a:t>n</a:t>
            </a:r>
            <a:r>
              <a:rPr lang="en-US" altLang="zh-CN" sz="2400" b="1" i="1" baseline="30000" dirty="0">
                <a:ea typeface="黑体" panose="02010609060101010101" pitchFamily="49" charset="-122"/>
              </a:rPr>
              <a:t>  </a:t>
            </a:r>
            <a:r>
              <a:rPr lang="en-US" altLang="zh-CN" sz="2400" b="1" i="1" dirty="0">
                <a:ea typeface="黑体" panose="02010609060101010101" pitchFamily="49" charset="-122"/>
              </a:rPr>
              <a:t>=</a:t>
            </a:r>
            <a:r>
              <a:rPr lang="en-US" altLang="zh-CN" sz="2400" b="1" i="1" baseline="30000" dirty="0">
                <a:ea typeface="黑体" panose="02010609060101010101" pitchFamily="49" charset="-122"/>
              </a:rPr>
              <a:t> </a:t>
            </a:r>
            <a:r>
              <a:rPr lang="en-US" altLang="zh-CN" sz="2400" b="1" i="1" dirty="0" err="1">
                <a:ea typeface="黑体" panose="02010609060101010101" pitchFamily="49" charset="-122"/>
              </a:rPr>
              <a:t>a</a:t>
            </a:r>
            <a:r>
              <a:rPr lang="en-US" altLang="zh-CN" sz="2400" b="1" i="1" baseline="30000" dirty="0" err="1">
                <a:ea typeface="黑体" panose="02010609060101010101" pitchFamily="49" charset="-122"/>
              </a:rPr>
              <a:t>m+n</a:t>
            </a:r>
            <a:r>
              <a:rPr lang="en-US" altLang="zh-CN" sz="2400" b="1" i="1" baseline="30000" dirty="0">
                <a:ea typeface="黑体" panose="02010609060101010101" pitchFamily="49" charset="-122"/>
              </a:rPr>
              <a:t> </a:t>
            </a:r>
            <a:r>
              <a:rPr lang="en-US" altLang="zh-CN" sz="2400" b="1" dirty="0">
                <a:ea typeface="黑体" panose="02010609060101010101" pitchFamily="49" charset="-122"/>
              </a:rPr>
              <a:t>;</a:t>
            </a:r>
          </a:p>
          <a:p>
            <a:pPr marL="0" indent="0" eaLnBrk="1" hangingPunct="1">
              <a:lnSpc>
                <a:spcPct val="120000"/>
              </a:lnSpc>
              <a:buNone/>
            </a:pPr>
            <a:r>
              <a:rPr lang="en-US" altLang="zh-CN" sz="2400" b="1" dirty="0">
                <a:ea typeface="黑体" panose="02010609060101010101" pitchFamily="49" charset="-122"/>
              </a:rPr>
              <a:t>    </a:t>
            </a:r>
            <a:r>
              <a:rPr lang="en-US" altLang="zh-CN" sz="2400" b="1" i="1" dirty="0">
                <a:ea typeface="黑体" panose="02010609060101010101" pitchFamily="49" charset="-122"/>
              </a:rPr>
              <a:t>a</a:t>
            </a:r>
            <a:r>
              <a:rPr lang="en-US" altLang="zh-CN" sz="2400" b="1" dirty="0">
                <a:ea typeface="黑体" panose="02010609060101010101" pitchFamily="49" charset="-122"/>
              </a:rPr>
              <a:t>&gt;1 </a:t>
            </a:r>
            <a:r>
              <a:rPr lang="en-US" altLang="zh-CN" sz="2400" b="1" dirty="0">
                <a:ea typeface="黑体" panose="02010609060101010101" pitchFamily="49" charset="-122"/>
                <a:sym typeface="Symbol" panose="05050102010706020507" pitchFamily="18" charset="2"/>
              </a:rPr>
              <a:t> </a:t>
            </a:r>
            <a:r>
              <a:rPr lang="en-US" altLang="zh-CN" sz="2400" b="1" i="1" dirty="0">
                <a:ea typeface="黑体" panose="02010609060101010101" pitchFamily="49" charset="-122"/>
                <a:sym typeface="Symbol" panose="05050102010706020507" pitchFamily="18" charset="2"/>
              </a:rPr>
              <a:t>a</a:t>
            </a:r>
            <a:r>
              <a:rPr lang="en-US" altLang="zh-CN" sz="2400" b="1" i="1" baseline="30000" dirty="0">
                <a:ea typeface="黑体" panose="02010609060101010101" pitchFamily="49" charset="-122"/>
                <a:sym typeface="Symbol" panose="05050102010706020507" pitchFamily="18" charset="2"/>
              </a:rPr>
              <a:t>n</a:t>
            </a:r>
            <a:r>
              <a:rPr lang="zh-CN" altLang="en-US" sz="2400" b="1" dirty="0">
                <a:ea typeface="黑体" panose="02010609060101010101" pitchFamily="49" charset="-122"/>
                <a:sym typeface="Symbol" panose="05050102010706020507" pitchFamily="18" charset="2"/>
              </a:rPr>
              <a:t>为</a:t>
            </a:r>
            <a:r>
              <a:rPr lang="zh-CN" altLang="en-US" sz="2400" b="1" dirty="0">
                <a:ea typeface="黑体" panose="02010609060101010101" pitchFamily="49" charset="-122"/>
              </a:rPr>
              <a:t>单调递增函数</a:t>
            </a:r>
            <a:r>
              <a:rPr lang="en-US" altLang="zh-CN" sz="2400" b="1" dirty="0">
                <a:ea typeface="黑体" panose="02010609060101010101" pitchFamily="49" charset="-122"/>
              </a:rPr>
              <a:t>;</a:t>
            </a:r>
          </a:p>
          <a:p>
            <a:pPr marL="0" indent="0" eaLnBrk="1" hangingPunct="1">
              <a:lnSpc>
                <a:spcPct val="120000"/>
              </a:lnSpc>
              <a:buNone/>
            </a:pPr>
            <a:r>
              <a:rPr lang="en-US" altLang="zh-CN" sz="2400" b="1" i="1" dirty="0">
                <a:solidFill>
                  <a:srgbClr val="FF0000"/>
                </a:solidFill>
                <a:ea typeface="黑体" panose="02010609060101010101" pitchFamily="49" charset="-122"/>
              </a:rPr>
              <a:t>    a</a:t>
            </a:r>
            <a:r>
              <a:rPr lang="en-US" altLang="zh-CN" sz="2400" b="1" dirty="0">
                <a:solidFill>
                  <a:srgbClr val="FF0000"/>
                </a:solidFill>
                <a:ea typeface="黑体" panose="02010609060101010101" pitchFamily="49" charset="-122"/>
              </a:rPr>
              <a:t>&gt;1 </a:t>
            </a:r>
            <a:r>
              <a:rPr lang="en-US" altLang="zh-CN" sz="2400" b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                      </a:t>
            </a:r>
            <a:r>
              <a:rPr lang="en-US" altLang="zh-CN" sz="2400" b="1" i="1" dirty="0" err="1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n</a:t>
            </a:r>
            <a:r>
              <a:rPr lang="en-US" altLang="zh-CN" sz="2400" b="1" i="1" baseline="30000" dirty="0" err="1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b</a:t>
            </a:r>
            <a:r>
              <a:rPr lang="en-US" altLang="zh-CN" sz="2400" b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 = </a:t>
            </a:r>
            <a:r>
              <a:rPr lang="en-US" altLang="zh-CN" sz="2400" b="1" i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o</a:t>
            </a:r>
            <a:r>
              <a:rPr lang="en-US" altLang="zh-CN" sz="2400" b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(</a:t>
            </a:r>
            <a:r>
              <a:rPr lang="en-US" altLang="zh-CN" sz="2400" b="1" i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a</a:t>
            </a:r>
            <a:r>
              <a:rPr lang="en-US" altLang="zh-CN" sz="2400" b="1" i="1" baseline="30000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n</a:t>
            </a:r>
            <a:r>
              <a:rPr lang="en-US" altLang="zh-CN" sz="2400" b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)</a:t>
            </a:r>
          </a:p>
        </p:txBody>
      </p:sp>
      <p:sp>
        <p:nvSpPr>
          <p:cNvPr id="46083" name="灯片编号占位符 5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3FDB917-CF1C-466E-814C-0D82B7B51490}" type="slidenum">
              <a:rPr lang="en-US" altLang="zh-CN" sz="1400" smtClean="0">
                <a:latin typeface="Arial" panose="020B0604020202020204" pitchFamily="34" charset="0"/>
                <a:ea typeface="楷体_GB2312" pitchFamily="49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44</a:t>
            </a:fld>
            <a:endParaRPr lang="en-US" altLang="zh-CN" sz="1400">
              <a:latin typeface="Arial" panose="020B0604020202020204" pitchFamily="34" charset="0"/>
              <a:ea typeface="楷体_GB2312" pitchFamily="49" charset="-122"/>
            </a:endParaRPr>
          </a:p>
        </p:txBody>
      </p:sp>
      <p:graphicFrame>
        <p:nvGraphicFramePr>
          <p:cNvPr id="46084" name="Object 4"/>
          <p:cNvGraphicFramePr>
            <a:graphicFrameLocks noChangeAspect="1"/>
          </p:cNvGraphicFramePr>
          <p:nvPr/>
        </p:nvGraphicFramePr>
        <p:xfrm>
          <a:off x="2087563" y="5949950"/>
          <a:ext cx="1223962" cy="738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3" imgW="698500" imgH="419100" progId="Equation.3">
                  <p:embed/>
                </p:oleObj>
              </mc:Choice>
              <mc:Fallback>
                <p:oleObj name="公式" r:id="rId3" imgW="698500" imgH="4191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7563" y="5949950"/>
                        <a:ext cx="1223962" cy="738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5" name="AutoShape 6"/>
          <p:cNvSpPr>
            <a:spLocks noChangeArrowheads="1"/>
          </p:cNvSpPr>
          <p:nvPr/>
        </p:nvSpPr>
        <p:spPr bwMode="auto">
          <a:xfrm>
            <a:off x="539750" y="620713"/>
            <a:ext cx="7199313" cy="935037"/>
          </a:xfrm>
          <a:prstGeom prst="horizontalScroll">
            <a:avLst>
              <a:gd name="adj" fmla="val 12500"/>
            </a:avLst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457200" indent="-4572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solidFill>
                  <a:srgbClr val="5629F9"/>
                </a:solidFill>
                <a:latin typeface="楷体_GB2312" pitchFamily="49" charset="-122"/>
                <a:ea typeface="楷体_GB2312" pitchFamily="49" charset="-122"/>
              </a:rPr>
              <a:t>算法渐近复杂性分析中常用函数 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8547" y="2260189"/>
            <a:ext cx="4415378" cy="368756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3"/>
          <p:cNvSpPr>
            <a:spLocks noGrp="1" noChangeArrowheads="1"/>
          </p:cNvSpPr>
          <p:nvPr>
            <p:ph idx="1"/>
          </p:nvPr>
        </p:nvSpPr>
        <p:spPr>
          <a:xfrm>
            <a:off x="574675" y="1482725"/>
            <a:ext cx="7772400" cy="5375275"/>
          </a:xfrm>
        </p:spPr>
        <p:txBody>
          <a:bodyPr/>
          <a:lstStyle/>
          <a:p>
            <a:pPr eaLnBrk="1" hangingPunct="1">
              <a:lnSpc>
                <a:spcPct val="120000"/>
              </a:lnSpc>
              <a:buClr>
                <a:srgbClr val="F72401"/>
              </a:buClr>
            </a:pPr>
            <a:r>
              <a:rPr lang="zh-CN" altLang="en-US" sz="2400" b="1" dirty="0">
                <a:solidFill>
                  <a:srgbClr val="3907F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（</a:t>
            </a:r>
            <a:r>
              <a:rPr lang="en-US" altLang="zh-CN" sz="2400" b="1" dirty="0">
                <a:solidFill>
                  <a:srgbClr val="3907F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4</a:t>
            </a:r>
            <a:r>
              <a:rPr lang="zh-CN" altLang="en-US" sz="2400" b="1" dirty="0">
                <a:solidFill>
                  <a:srgbClr val="3907F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）指数函数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2400" b="1" dirty="0">
                <a:ea typeface="黑体" panose="02010609060101010101" pitchFamily="49" charset="-122"/>
                <a:sym typeface="Symbol" panose="05050102010706020507" pitchFamily="18" charset="2"/>
              </a:rPr>
              <a:t> </a:t>
            </a:r>
            <a:r>
              <a:rPr lang="zh-CN" altLang="en-US" sz="2400" b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对于正整数</a:t>
            </a:r>
            <a:r>
              <a:rPr lang="en-US" altLang="zh-CN" sz="2400" b="1" i="1" dirty="0" err="1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m</a:t>
            </a:r>
            <a:r>
              <a:rPr lang="en-US" altLang="zh-CN" sz="2400" b="1" dirty="0" err="1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,</a:t>
            </a:r>
            <a:r>
              <a:rPr lang="en-US" altLang="zh-CN" sz="2400" b="1" i="1" dirty="0" err="1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n</a:t>
            </a:r>
            <a:r>
              <a:rPr lang="zh-CN" altLang="en-US" sz="2400" b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和</a:t>
            </a:r>
            <a:r>
              <a:rPr lang="en-US" altLang="zh-CN" sz="2400" b="1" i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a</a:t>
            </a:r>
            <a:r>
              <a:rPr lang="en-US" altLang="zh-CN" sz="2400" b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&gt;1:</a:t>
            </a:r>
          </a:p>
          <a:p>
            <a:pPr marL="0" indent="0" eaLnBrk="1" hangingPunct="1">
              <a:lnSpc>
                <a:spcPct val="120000"/>
              </a:lnSpc>
              <a:buNone/>
            </a:pPr>
            <a:endParaRPr lang="en-US" altLang="zh-CN" sz="2400" b="1" dirty="0">
              <a:solidFill>
                <a:srgbClr val="FF0000"/>
              </a:solidFill>
              <a:ea typeface="黑体" panose="02010609060101010101" pitchFamily="49" charset="-122"/>
              <a:sym typeface="Symbol" panose="05050102010706020507" pitchFamily="18" charset="2"/>
            </a:endParaRPr>
          </a:p>
        </p:txBody>
      </p:sp>
      <p:sp>
        <p:nvSpPr>
          <p:cNvPr id="46083" name="灯片编号占位符 5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3FDB917-CF1C-466E-814C-0D82B7B51490}" type="slidenum">
              <a:rPr lang="en-US" altLang="zh-CN" sz="1400" smtClean="0">
                <a:latin typeface="Arial" panose="020B0604020202020204" pitchFamily="34" charset="0"/>
                <a:ea typeface="楷体_GB2312" pitchFamily="49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45</a:t>
            </a:fld>
            <a:endParaRPr lang="en-US" altLang="zh-CN" sz="1400">
              <a:latin typeface="Arial" panose="020B0604020202020204" pitchFamily="34" charset="0"/>
              <a:ea typeface="楷体_GB2312" pitchFamily="49" charset="-122"/>
            </a:endParaRPr>
          </a:p>
        </p:txBody>
      </p:sp>
      <p:graphicFrame>
        <p:nvGraphicFramePr>
          <p:cNvPr id="4608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9955364"/>
              </p:ext>
            </p:extLst>
          </p:nvPr>
        </p:nvGraphicFramePr>
        <p:xfrm>
          <a:off x="4182678" y="1761219"/>
          <a:ext cx="936104" cy="8552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19040" imgH="380880" progId="Equation.DSMT4">
                  <p:embed/>
                </p:oleObj>
              </mc:Choice>
              <mc:Fallback>
                <p:oleObj name="Equation" r:id="rId3" imgW="419040" imgH="380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82678" y="1761219"/>
                        <a:ext cx="936104" cy="8552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5" name="AutoShape 6"/>
          <p:cNvSpPr>
            <a:spLocks noChangeArrowheads="1"/>
          </p:cNvSpPr>
          <p:nvPr/>
        </p:nvSpPr>
        <p:spPr bwMode="auto">
          <a:xfrm>
            <a:off x="539750" y="620713"/>
            <a:ext cx="7199313" cy="935037"/>
          </a:xfrm>
          <a:prstGeom prst="horizontalScroll">
            <a:avLst>
              <a:gd name="adj" fmla="val 12500"/>
            </a:avLst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457200" indent="-4572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solidFill>
                  <a:srgbClr val="5629F9"/>
                </a:solidFill>
                <a:latin typeface="楷体_GB2312" pitchFamily="49" charset="-122"/>
                <a:ea typeface="楷体_GB2312" pitchFamily="49" charset="-122"/>
              </a:rPr>
              <a:t>算法渐近复杂性分析中常用函数 </a:t>
            </a:r>
          </a:p>
        </p:txBody>
      </p:sp>
      <p:graphicFrame>
        <p:nvGraphicFramePr>
          <p:cNvPr id="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0141525"/>
              </p:ext>
            </p:extLst>
          </p:nvPr>
        </p:nvGraphicFramePr>
        <p:xfrm>
          <a:off x="1075680" y="2708920"/>
          <a:ext cx="3575050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600200" imgH="203040" progId="Equation.DSMT4">
                  <p:embed/>
                </p:oleObj>
              </mc:Choice>
              <mc:Fallback>
                <p:oleObj name="Equation" r:id="rId5" imgW="160020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680" y="2708920"/>
                        <a:ext cx="3575050" cy="455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8319945"/>
              </p:ext>
            </p:extLst>
          </p:nvPr>
        </p:nvGraphicFramePr>
        <p:xfrm>
          <a:off x="1058863" y="3478213"/>
          <a:ext cx="4537075" cy="219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031840" imgH="977760" progId="Equation.DSMT4">
                  <p:embed/>
                </p:oleObj>
              </mc:Choice>
              <mc:Fallback>
                <p:oleObj name="Equation" r:id="rId7" imgW="2031840" imgH="9777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8863" y="3478213"/>
                        <a:ext cx="4537075" cy="219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733060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3"/>
          <p:cNvSpPr>
            <a:spLocks noGrp="1" noChangeArrowheads="1"/>
          </p:cNvSpPr>
          <p:nvPr>
            <p:ph idx="1"/>
          </p:nvPr>
        </p:nvSpPr>
        <p:spPr>
          <a:xfrm>
            <a:off x="574675" y="1482725"/>
            <a:ext cx="7772400" cy="5375275"/>
          </a:xfrm>
        </p:spPr>
        <p:txBody>
          <a:bodyPr/>
          <a:lstStyle/>
          <a:p>
            <a:pPr eaLnBrk="1" hangingPunct="1">
              <a:lnSpc>
                <a:spcPct val="120000"/>
              </a:lnSpc>
              <a:buClr>
                <a:srgbClr val="F72401"/>
              </a:buClr>
            </a:pPr>
            <a:r>
              <a:rPr lang="zh-CN" altLang="en-US" sz="2400" b="1" dirty="0">
                <a:solidFill>
                  <a:srgbClr val="3907F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（</a:t>
            </a:r>
            <a:r>
              <a:rPr lang="en-US" altLang="zh-CN" sz="2400" b="1" dirty="0">
                <a:solidFill>
                  <a:srgbClr val="3907F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4</a:t>
            </a:r>
            <a:r>
              <a:rPr lang="zh-CN" altLang="en-US" sz="2400" b="1" dirty="0">
                <a:solidFill>
                  <a:srgbClr val="3907F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）指数函数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2400" b="1" dirty="0">
                <a:ea typeface="黑体" panose="02010609060101010101" pitchFamily="49" charset="-122"/>
                <a:sym typeface="Symbol" panose="05050102010706020507" pitchFamily="18" charset="2"/>
              </a:rPr>
              <a:t> </a:t>
            </a:r>
            <a:r>
              <a:rPr lang="zh-CN" altLang="en-US" sz="2400" b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对于正整数</a:t>
            </a:r>
            <a:r>
              <a:rPr lang="en-US" altLang="zh-CN" sz="2400" b="1" i="1" dirty="0" err="1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m</a:t>
            </a:r>
            <a:r>
              <a:rPr lang="en-US" altLang="zh-CN" sz="2400" b="1" dirty="0" err="1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,</a:t>
            </a:r>
            <a:r>
              <a:rPr lang="en-US" altLang="zh-CN" sz="2400" b="1" i="1" dirty="0" err="1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n</a:t>
            </a:r>
            <a:r>
              <a:rPr lang="zh-CN" altLang="en-US" sz="2400" b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和</a:t>
            </a:r>
            <a:r>
              <a:rPr lang="en-US" altLang="zh-CN" sz="2400" b="1" i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a</a:t>
            </a:r>
            <a:r>
              <a:rPr lang="en-US" altLang="zh-CN" sz="2400" b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&gt;1:</a:t>
            </a:r>
          </a:p>
          <a:p>
            <a:pPr marL="0" indent="0" eaLnBrk="1" hangingPunct="1">
              <a:lnSpc>
                <a:spcPct val="120000"/>
              </a:lnSpc>
              <a:buNone/>
            </a:pPr>
            <a:endParaRPr lang="en-US" altLang="zh-CN" sz="2400" b="1" dirty="0">
              <a:solidFill>
                <a:srgbClr val="FF0000"/>
              </a:solidFill>
              <a:ea typeface="黑体" panose="02010609060101010101" pitchFamily="49" charset="-122"/>
              <a:sym typeface="Symbol" panose="05050102010706020507" pitchFamily="18" charset="2"/>
            </a:endParaRPr>
          </a:p>
        </p:txBody>
      </p:sp>
      <p:sp>
        <p:nvSpPr>
          <p:cNvPr id="46083" name="灯片编号占位符 5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3FDB917-CF1C-466E-814C-0D82B7B51490}" type="slidenum">
              <a:rPr lang="en-US" altLang="zh-CN" sz="1400" smtClean="0">
                <a:latin typeface="Arial" panose="020B0604020202020204" pitchFamily="34" charset="0"/>
                <a:ea typeface="楷体_GB2312" pitchFamily="49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46</a:t>
            </a:fld>
            <a:endParaRPr lang="en-US" altLang="zh-CN" sz="1400">
              <a:latin typeface="Arial" panose="020B0604020202020204" pitchFamily="34" charset="0"/>
              <a:ea typeface="楷体_GB2312" pitchFamily="49" charset="-122"/>
            </a:endParaRPr>
          </a:p>
        </p:txBody>
      </p:sp>
      <p:graphicFrame>
        <p:nvGraphicFramePr>
          <p:cNvPr id="46084" name="Object 4"/>
          <p:cNvGraphicFramePr>
            <a:graphicFrameLocks noChangeAspect="1"/>
          </p:cNvGraphicFramePr>
          <p:nvPr/>
        </p:nvGraphicFramePr>
        <p:xfrm>
          <a:off x="4182678" y="1761219"/>
          <a:ext cx="936104" cy="8552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19040" imgH="380880" progId="Equation.DSMT4">
                  <p:embed/>
                </p:oleObj>
              </mc:Choice>
              <mc:Fallback>
                <p:oleObj name="Equation" r:id="rId3" imgW="419040" imgH="380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82678" y="1761219"/>
                        <a:ext cx="936104" cy="8552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5" name="AutoShape 6"/>
          <p:cNvSpPr>
            <a:spLocks noChangeArrowheads="1"/>
          </p:cNvSpPr>
          <p:nvPr/>
        </p:nvSpPr>
        <p:spPr bwMode="auto">
          <a:xfrm>
            <a:off x="539750" y="620713"/>
            <a:ext cx="7199313" cy="935037"/>
          </a:xfrm>
          <a:prstGeom prst="horizontalScroll">
            <a:avLst>
              <a:gd name="adj" fmla="val 12500"/>
            </a:avLst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457200" indent="-4572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solidFill>
                  <a:srgbClr val="5629F9"/>
                </a:solidFill>
                <a:latin typeface="楷体_GB2312" pitchFamily="49" charset="-122"/>
                <a:ea typeface="楷体_GB2312" pitchFamily="49" charset="-122"/>
              </a:rPr>
              <a:t>算法渐近复杂性分析中常用函数 </a:t>
            </a:r>
          </a:p>
        </p:txBody>
      </p:sp>
      <p:graphicFrame>
        <p:nvGraphicFramePr>
          <p:cNvPr id="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606356"/>
              </p:ext>
            </p:extLst>
          </p:nvPr>
        </p:nvGraphicFramePr>
        <p:xfrm>
          <a:off x="1043608" y="2924944"/>
          <a:ext cx="3965575" cy="210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777680" imgH="939600" progId="Equation.DSMT4">
                  <p:embed/>
                </p:oleObj>
              </mc:Choice>
              <mc:Fallback>
                <p:oleObj name="Equation" r:id="rId5" imgW="1777680" imgH="939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2924944"/>
                        <a:ext cx="3965575" cy="2106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450649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灯片编号占位符 5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C65D0C9-1A93-419C-8DA3-7EA19AB74EF1}" type="slidenum">
              <a:rPr lang="en-US" altLang="zh-CN" sz="1400" smtClean="0">
                <a:latin typeface="Arial" panose="020B0604020202020204" pitchFamily="34" charset="0"/>
                <a:ea typeface="楷体_GB2312" pitchFamily="49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47</a:t>
            </a:fld>
            <a:endParaRPr lang="en-US" altLang="zh-CN" sz="1400"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47110" name="AutoShape 8"/>
          <p:cNvSpPr>
            <a:spLocks noChangeArrowheads="1"/>
          </p:cNvSpPr>
          <p:nvPr/>
        </p:nvSpPr>
        <p:spPr bwMode="auto">
          <a:xfrm>
            <a:off x="539750" y="620713"/>
            <a:ext cx="7199313" cy="935037"/>
          </a:xfrm>
          <a:prstGeom prst="horizontalScroll">
            <a:avLst>
              <a:gd name="adj" fmla="val 12500"/>
            </a:avLst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457200" indent="-4572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solidFill>
                  <a:srgbClr val="5629F9"/>
                </a:solidFill>
                <a:latin typeface="楷体_GB2312" pitchFamily="49" charset="-122"/>
                <a:ea typeface="楷体_GB2312" pitchFamily="49" charset="-122"/>
              </a:rPr>
              <a:t>算法渐近复杂性分析中常用函数 </a:t>
            </a:r>
          </a:p>
        </p:txBody>
      </p:sp>
      <p:graphicFrame>
        <p:nvGraphicFramePr>
          <p:cNvPr id="1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2729972"/>
              </p:ext>
            </p:extLst>
          </p:nvPr>
        </p:nvGraphicFramePr>
        <p:xfrm>
          <a:off x="829688" y="2132856"/>
          <a:ext cx="2852738" cy="763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511280" imgH="406080" progId="Equation.DSMT4">
                  <p:embed/>
                </p:oleObj>
              </mc:Choice>
              <mc:Fallback>
                <p:oleObj name="Equation" r:id="rId3" imgW="1511280" imgH="4060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9688" y="2132856"/>
                        <a:ext cx="2852738" cy="763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8231660"/>
              </p:ext>
            </p:extLst>
          </p:nvPr>
        </p:nvGraphicFramePr>
        <p:xfrm>
          <a:off x="2051720" y="3573016"/>
          <a:ext cx="3765550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993680" imgH="495000" progId="Equation.DSMT4">
                  <p:embed/>
                </p:oleObj>
              </mc:Choice>
              <mc:Fallback>
                <p:oleObj name="Equation" r:id="rId5" imgW="1993680" imgH="495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720" y="3573016"/>
                        <a:ext cx="3765550" cy="930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210909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灯片编号占位符 5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C65D0C9-1A93-419C-8DA3-7EA19AB74EF1}" type="slidenum">
              <a:rPr lang="en-US" altLang="zh-CN" sz="1400" smtClean="0">
                <a:latin typeface="Arial" panose="020B0604020202020204" pitchFamily="34" charset="0"/>
                <a:ea typeface="楷体_GB2312" pitchFamily="49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48</a:t>
            </a:fld>
            <a:endParaRPr lang="en-US" altLang="zh-CN" sz="1400"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47110" name="AutoShape 8"/>
          <p:cNvSpPr>
            <a:spLocks noChangeArrowheads="1"/>
          </p:cNvSpPr>
          <p:nvPr/>
        </p:nvSpPr>
        <p:spPr bwMode="auto">
          <a:xfrm>
            <a:off x="539750" y="620713"/>
            <a:ext cx="7199313" cy="935037"/>
          </a:xfrm>
          <a:prstGeom prst="horizontalScroll">
            <a:avLst>
              <a:gd name="adj" fmla="val 12500"/>
            </a:avLst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457200" indent="-4572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solidFill>
                  <a:srgbClr val="5629F9"/>
                </a:solidFill>
                <a:latin typeface="楷体_GB2312" pitchFamily="49" charset="-122"/>
                <a:ea typeface="楷体_GB2312" pitchFamily="49" charset="-122"/>
              </a:rPr>
              <a:t>算法渐近复杂性分析中常用函数 </a:t>
            </a:r>
          </a:p>
        </p:txBody>
      </p:sp>
      <p:sp>
        <p:nvSpPr>
          <p:cNvPr id="4" name="矩形 3"/>
          <p:cNvSpPr/>
          <p:nvPr/>
        </p:nvSpPr>
        <p:spPr>
          <a:xfrm>
            <a:off x="611560" y="1988840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</a:rPr>
              <a:t>泰勒公式：是将一个在</a:t>
            </a:r>
            <a:r>
              <a:rPr lang="en-US" altLang="zh-CN" b="1" dirty="0">
                <a:latin typeface="arial" panose="020B0604020202020204" pitchFamily="34" charset="0"/>
              </a:rPr>
              <a:t>x=x</a:t>
            </a:r>
            <a:r>
              <a:rPr lang="en-US" altLang="zh-CN" b="1" baseline="-25000" dirty="0">
                <a:latin typeface="arial" panose="020B0604020202020204" pitchFamily="34" charset="0"/>
              </a:rPr>
              <a:t>0</a:t>
            </a:r>
            <a:r>
              <a:rPr lang="zh-CN" altLang="en-US" b="1" dirty="0">
                <a:latin typeface="arial" panose="020B0604020202020204" pitchFamily="34" charset="0"/>
              </a:rPr>
              <a:t>处具有</a:t>
            </a:r>
            <a:r>
              <a:rPr lang="en-US" altLang="zh-CN" b="1" dirty="0">
                <a:latin typeface="arial" panose="020B0604020202020204" pitchFamily="34" charset="0"/>
              </a:rPr>
              <a:t>n</a:t>
            </a:r>
            <a:r>
              <a:rPr lang="zh-CN" altLang="en-US" b="1" dirty="0">
                <a:latin typeface="arial" panose="020B0604020202020204" pitchFamily="34" charset="0"/>
              </a:rPr>
              <a:t>阶导数的函数</a:t>
            </a:r>
            <a:r>
              <a:rPr lang="en-US" altLang="zh-CN" b="1" dirty="0">
                <a:latin typeface="arial" panose="020B0604020202020204" pitchFamily="34" charset="0"/>
              </a:rPr>
              <a:t>f</a:t>
            </a:r>
            <a:r>
              <a:rPr lang="zh-CN" altLang="en-US" b="1" dirty="0">
                <a:latin typeface="arial" panose="020B0604020202020204" pitchFamily="34" charset="0"/>
              </a:rPr>
              <a:t>（</a:t>
            </a:r>
            <a:r>
              <a:rPr lang="en-US" altLang="zh-CN" b="1" dirty="0">
                <a:latin typeface="arial" panose="020B0604020202020204" pitchFamily="34" charset="0"/>
              </a:rPr>
              <a:t>x</a:t>
            </a:r>
            <a:r>
              <a:rPr lang="zh-CN" altLang="en-US" b="1" dirty="0">
                <a:latin typeface="arial" panose="020B0604020202020204" pitchFamily="34" charset="0"/>
              </a:rPr>
              <a:t>）利用关于（</a:t>
            </a:r>
            <a:r>
              <a:rPr lang="en-US" altLang="zh-CN" b="1" dirty="0">
                <a:latin typeface="arial" panose="020B0604020202020204" pitchFamily="34" charset="0"/>
              </a:rPr>
              <a:t>x-x</a:t>
            </a:r>
            <a:r>
              <a:rPr lang="en-US" altLang="zh-CN" b="1" baseline="-25000" dirty="0">
                <a:latin typeface="arial" panose="020B0604020202020204" pitchFamily="34" charset="0"/>
              </a:rPr>
              <a:t>0</a:t>
            </a:r>
            <a:r>
              <a:rPr lang="zh-CN" altLang="en-US" b="1" dirty="0">
                <a:latin typeface="arial" panose="020B0604020202020204" pitchFamily="34" charset="0"/>
              </a:rPr>
              <a:t>）的</a:t>
            </a:r>
            <a:r>
              <a:rPr lang="en-US" altLang="zh-CN" b="1" dirty="0">
                <a:latin typeface="arial" panose="020B0604020202020204" pitchFamily="34" charset="0"/>
              </a:rPr>
              <a:t>n</a:t>
            </a:r>
            <a:r>
              <a:rPr lang="zh-CN" altLang="en-US" b="1" dirty="0">
                <a:latin typeface="arial" panose="020B0604020202020204" pitchFamily="34" charset="0"/>
              </a:rPr>
              <a:t>次多项式来逼近函数的方法。</a:t>
            </a:r>
            <a:endParaRPr lang="zh-CN" altLang="en-US" b="1" dirty="0"/>
          </a:p>
        </p:txBody>
      </p:sp>
      <p:sp>
        <p:nvSpPr>
          <p:cNvPr id="5" name="矩形 4"/>
          <p:cNvSpPr/>
          <p:nvPr/>
        </p:nvSpPr>
        <p:spPr>
          <a:xfrm>
            <a:off x="575556" y="3068261"/>
            <a:ext cx="7920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33333"/>
                </a:solidFill>
                <a:latin typeface="arial" panose="020B0604020202020204" pitchFamily="34" charset="0"/>
              </a:rPr>
              <a:t>若函数</a:t>
            </a:r>
            <a:r>
              <a:rPr lang="en-US" altLang="zh-CN" dirty="0">
                <a:solidFill>
                  <a:srgbClr val="333333"/>
                </a:solidFill>
                <a:latin typeface="arial" panose="020B0604020202020204" pitchFamily="34" charset="0"/>
              </a:rPr>
              <a:t>f</a:t>
            </a:r>
            <a:r>
              <a:rPr lang="zh-CN" altLang="en-US" dirty="0">
                <a:solidFill>
                  <a:srgbClr val="333333"/>
                </a:solidFill>
                <a:latin typeface="arial" panose="020B0604020202020204" pitchFamily="34" charset="0"/>
              </a:rPr>
              <a:t>（</a:t>
            </a:r>
            <a:r>
              <a:rPr lang="en-US" altLang="zh-CN" dirty="0">
                <a:solidFill>
                  <a:srgbClr val="333333"/>
                </a:solidFill>
                <a:latin typeface="arial" panose="020B0604020202020204" pitchFamily="34" charset="0"/>
              </a:rPr>
              <a:t>x</a:t>
            </a:r>
            <a:r>
              <a:rPr lang="zh-CN" altLang="en-US" dirty="0">
                <a:solidFill>
                  <a:srgbClr val="333333"/>
                </a:solidFill>
                <a:latin typeface="arial" panose="020B0604020202020204" pitchFamily="34" charset="0"/>
              </a:rPr>
              <a:t>）在包含</a:t>
            </a:r>
            <a:r>
              <a:rPr lang="en-US" altLang="zh-CN" dirty="0">
                <a:solidFill>
                  <a:srgbClr val="333333"/>
                </a:solidFill>
                <a:latin typeface="arial" panose="020B0604020202020204" pitchFamily="34" charset="0"/>
              </a:rPr>
              <a:t>x</a:t>
            </a:r>
            <a:r>
              <a:rPr lang="en-US" altLang="zh-CN" baseline="-25000" dirty="0">
                <a:solidFill>
                  <a:srgbClr val="333333"/>
                </a:solidFill>
                <a:latin typeface="arial" panose="020B0604020202020204" pitchFamily="34" charset="0"/>
              </a:rPr>
              <a:t>0</a:t>
            </a:r>
            <a:r>
              <a:rPr lang="zh-CN" altLang="en-US" dirty="0">
                <a:solidFill>
                  <a:srgbClr val="333333"/>
                </a:solidFill>
                <a:latin typeface="arial" panose="020B0604020202020204" pitchFamily="34" charset="0"/>
              </a:rPr>
              <a:t>的某个闭区间</a:t>
            </a:r>
            <a:r>
              <a:rPr lang="en-US" altLang="zh-CN" dirty="0">
                <a:solidFill>
                  <a:srgbClr val="333333"/>
                </a:solidFill>
                <a:latin typeface="arial" panose="020B0604020202020204" pitchFamily="34" charset="0"/>
              </a:rPr>
              <a:t>[</a:t>
            </a:r>
            <a:r>
              <a:rPr lang="en-US" altLang="zh-CN" dirty="0" err="1">
                <a:solidFill>
                  <a:srgbClr val="333333"/>
                </a:solidFill>
                <a:latin typeface="arial" panose="020B0604020202020204" pitchFamily="34" charset="0"/>
              </a:rPr>
              <a:t>a,b</a:t>
            </a:r>
            <a:r>
              <a:rPr lang="en-US" altLang="zh-CN" dirty="0">
                <a:solidFill>
                  <a:srgbClr val="333333"/>
                </a:solidFill>
                <a:latin typeface="arial" panose="020B0604020202020204" pitchFamily="34" charset="0"/>
              </a:rPr>
              <a:t>]</a:t>
            </a:r>
            <a:r>
              <a:rPr lang="zh-CN" altLang="en-US" dirty="0">
                <a:solidFill>
                  <a:srgbClr val="333333"/>
                </a:solidFill>
                <a:latin typeface="arial" panose="020B0604020202020204" pitchFamily="34" charset="0"/>
              </a:rPr>
              <a:t>上具有</a:t>
            </a:r>
            <a:r>
              <a:rPr lang="en-US" altLang="zh-CN" dirty="0">
                <a:solidFill>
                  <a:srgbClr val="333333"/>
                </a:solidFill>
                <a:latin typeface="arial" panose="020B0604020202020204" pitchFamily="34" charset="0"/>
              </a:rPr>
              <a:t>n</a:t>
            </a:r>
            <a:r>
              <a:rPr lang="zh-CN" altLang="en-US" dirty="0">
                <a:solidFill>
                  <a:srgbClr val="333333"/>
                </a:solidFill>
                <a:latin typeface="arial" panose="020B0604020202020204" pitchFamily="34" charset="0"/>
              </a:rPr>
              <a:t>阶导数，且在开区间（</a:t>
            </a:r>
            <a:r>
              <a:rPr lang="en-US" altLang="zh-CN" dirty="0" err="1">
                <a:solidFill>
                  <a:srgbClr val="333333"/>
                </a:solidFill>
                <a:latin typeface="arial" panose="020B0604020202020204" pitchFamily="34" charset="0"/>
              </a:rPr>
              <a:t>a,b</a:t>
            </a:r>
            <a:r>
              <a:rPr lang="zh-CN" altLang="en-US" dirty="0">
                <a:solidFill>
                  <a:srgbClr val="333333"/>
                </a:solidFill>
                <a:latin typeface="arial" panose="020B0604020202020204" pitchFamily="34" charset="0"/>
              </a:rPr>
              <a:t>）上具有（</a:t>
            </a:r>
            <a:r>
              <a:rPr lang="en-US" altLang="zh-CN" dirty="0">
                <a:solidFill>
                  <a:srgbClr val="333333"/>
                </a:solidFill>
                <a:latin typeface="arial" panose="020B0604020202020204" pitchFamily="34" charset="0"/>
              </a:rPr>
              <a:t>n+1</a:t>
            </a:r>
            <a:r>
              <a:rPr lang="zh-CN" altLang="en-US" dirty="0">
                <a:solidFill>
                  <a:srgbClr val="333333"/>
                </a:solidFill>
                <a:latin typeface="arial" panose="020B0604020202020204" pitchFamily="34" charset="0"/>
              </a:rPr>
              <a:t>）阶导数，则对闭区间</a:t>
            </a:r>
            <a:r>
              <a:rPr lang="en-US" altLang="zh-CN" dirty="0">
                <a:solidFill>
                  <a:srgbClr val="333333"/>
                </a:solidFill>
                <a:latin typeface="arial" panose="020B0604020202020204" pitchFamily="34" charset="0"/>
              </a:rPr>
              <a:t>[</a:t>
            </a:r>
            <a:r>
              <a:rPr lang="en-US" altLang="zh-CN" dirty="0" err="1">
                <a:solidFill>
                  <a:srgbClr val="333333"/>
                </a:solidFill>
                <a:latin typeface="arial" panose="020B0604020202020204" pitchFamily="34" charset="0"/>
              </a:rPr>
              <a:t>a,b</a:t>
            </a:r>
            <a:r>
              <a:rPr lang="en-US" altLang="zh-CN" dirty="0">
                <a:solidFill>
                  <a:srgbClr val="333333"/>
                </a:solidFill>
                <a:latin typeface="arial" panose="020B0604020202020204" pitchFamily="34" charset="0"/>
              </a:rPr>
              <a:t>]</a:t>
            </a:r>
            <a:r>
              <a:rPr lang="zh-CN" altLang="en-US" dirty="0">
                <a:solidFill>
                  <a:srgbClr val="333333"/>
                </a:solidFill>
                <a:latin typeface="arial" panose="020B0604020202020204" pitchFamily="34" charset="0"/>
              </a:rPr>
              <a:t>上任意一点</a:t>
            </a:r>
            <a:r>
              <a:rPr lang="en-US" altLang="zh-CN" dirty="0">
                <a:solidFill>
                  <a:srgbClr val="333333"/>
                </a:solidFill>
                <a:latin typeface="arial" panose="020B0604020202020204" pitchFamily="34" charset="0"/>
              </a:rPr>
              <a:t>x</a:t>
            </a:r>
            <a:r>
              <a:rPr lang="zh-CN" altLang="en-US" dirty="0">
                <a:solidFill>
                  <a:srgbClr val="333333"/>
                </a:solidFill>
                <a:latin typeface="arial" panose="020B0604020202020204" pitchFamily="34" charset="0"/>
              </a:rPr>
              <a:t>，成立下式：</a:t>
            </a:r>
            <a:endParaRPr lang="zh-CN" altLang="en-US" dirty="0"/>
          </a:p>
        </p:txBody>
      </p:sp>
      <p:pic>
        <p:nvPicPr>
          <p:cNvPr id="59394" name="Picture 2" descr="https://gss1.bdstatic.com/9vo3dSag_xI4khGkpoWK1HF6hhy/baike/s%3D561/sign=143f6442fadeb48fff69a1d8c11e3aef/a686c9177f3e670920f8bbdc32c79f3df8dc551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052" y="4005064"/>
            <a:ext cx="7848872" cy="545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539750" y="4918354"/>
            <a:ext cx="79206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33333"/>
                </a:solidFill>
                <a:latin typeface="arial" panose="020B0604020202020204" pitchFamily="34" charset="0"/>
              </a:rPr>
              <a:t>其中，表示</a:t>
            </a:r>
            <a:r>
              <a:rPr lang="en-US" altLang="zh-CN" dirty="0">
                <a:solidFill>
                  <a:srgbClr val="333333"/>
                </a:solidFill>
                <a:latin typeface="arial" panose="020B0604020202020204" pitchFamily="34" charset="0"/>
              </a:rPr>
              <a:t>f</a:t>
            </a:r>
            <a:r>
              <a:rPr lang="zh-CN" altLang="en-US" dirty="0">
                <a:solidFill>
                  <a:srgbClr val="333333"/>
                </a:solidFill>
                <a:latin typeface="arial" panose="020B0604020202020204" pitchFamily="34" charset="0"/>
              </a:rPr>
              <a:t>（</a:t>
            </a:r>
            <a:r>
              <a:rPr lang="en-US" altLang="zh-CN" dirty="0">
                <a:solidFill>
                  <a:srgbClr val="333333"/>
                </a:solidFill>
                <a:latin typeface="arial" panose="020B0604020202020204" pitchFamily="34" charset="0"/>
              </a:rPr>
              <a:t>x</a:t>
            </a:r>
            <a:r>
              <a:rPr lang="zh-CN" altLang="en-US" dirty="0">
                <a:solidFill>
                  <a:srgbClr val="333333"/>
                </a:solidFill>
                <a:latin typeface="arial" panose="020B0604020202020204" pitchFamily="34" charset="0"/>
              </a:rPr>
              <a:t>）的</a:t>
            </a:r>
            <a:r>
              <a:rPr lang="en-US" altLang="zh-CN" dirty="0">
                <a:solidFill>
                  <a:srgbClr val="333333"/>
                </a:solidFill>
                <a:latin typeface="arial" panose="020B0604020202020204" pitchFamily="34" charset="0"/>
              </a:rPr>
              <a:t>n</a:t>
            </a:r>
            <a:r>
              <a:rPr lang="zh-CN" altLang="en-US" dirty="0">
                <a:solidFill>
                  <a:srgbClr val="333333"/>
                </a:solidFill>
                <a:latin typeface="arial" panose="020B0604020202020204" pitchFamily="34" charset="0"/>
              </a:rPr>
              <a:t>阶导数，等号后的多项式称为函数</a:t>
            </a:r>
            <a:r>
              <a:rPr lang="en-US" altLang="zh-CN" dirty="0">
                <a:solidFill>
                  <a:srgbClr val="333333"/>
                </a:solidFill>
                <a:latin typeface="arial" panose="020B0604020202020204" pitchFamily="34" charset="0"/>
              </a:rPr>
              <a:t>f</a:t>
            </a:r>
            <a:r>
              <a:rPr lang="zh-CN" altLang="en-US" dirty="0">
                <a:solidFill>
                  <a:srgbClr val="333333"/>
                </a:solidFill>
                <a:latin typeface="arial" panose="020B0604020202020204" pitchFamily="34" charset="0"/>
              </a:rPr>
              <a:t>（</a:t>
            </a:r>
            <a:r>
              <a:rPr lang="en-US" altLang="zh-CN" dirty="0">
                <a:solidFill>
                  <a:srgbClr val="333333"/>
                </a:solidFill>
                <a:latin typeface="arial" panose="020B0604020202020204" pitchFamily="34" charset="0"/>
              </a:rPr>
              <a:t>x</a:t>
            </a:r>
            <a:r>
              <a:rPr lang="zh-CN" altLang="en-US" dirty="0">
                <a:solidFill>
                  <a:srgbClr val="333333"/>
                </a:solidFill>
                <a:latin typeface="arial" panose="020B0604020202020204" pitchFamily="34" charset="0"/>
              </a:rPr>
              <a:t>）在</a:t>
            </a:r>
            <a:r>
              <a:rPr lang="en-US" altLang="zh-CN" dirty="0">
                <a:solidFill>
                  <a:srgbClr val="333333"/>
                </a:solidFill>
                <a:latin typeface="arial" panose="020B0604020202020204" pitchFamily="34" charset="0"/>
              </a:rPr>
              <a:t>x</a:t>
            </a:r>
            <a:r>
              <a:rPr lang="en-US" altLang="zh-CN" baseline="-25000" dirty="0">
                <a:solidFill>
                  <a:srgbClr val="333333"/>
                </a:solidFill>
                <a:latin typeface="arial" panose="020B0604020202020204" pitchFamily="34" charset="0"/>
              </a:rPr>
              <a:t>0</a:t>
            </a:r>
            <a:r>
              <a:rPr lang="zh-CN" altLang="en-US" dirty="0">
                <a:solidFill>
                  <a:srgbClr val="333333"/>
                </a:solidFill>
                <a:latin typeface="arial" panose="020B0604020202020204" pitchFamily="34" charset="0"/>
              </a:rPr>
              <a:t>处的泰勒展开式，剩余的</a:t>
            </a:r>
            <a:r>
              <a:rPr lang="en-US" altLang="zh-CN" dirty="0">
                <a:solidFill>
                  <a:srgbClr val="333333"/>
                </a:solidFill>
                <a:latin typeface="arial" panose="020B0604020202020204" pitchFamily="34" charset="0"/>
              </a:rPr>
              <a:t>R</a:t>
            </a:r>
            <a:r>
              <a:rPr lang="en-US" altLang="zh-CN" baseline="-25000" dirty="0">
                <a:solidFill>
                  <a:srgbClr val="333333"/>
                </a:solidFill>
                <a:latin typeface="arial" panose="020B0604020202020204" pitchFamily="34" charset="0"/>
              </a:rPr>
              <a:t>n</a:t>
            </a:r>
            <a:r>
              <a:rPr lang="zh-CN" altLang="en-US" dirty="0">
                <a:solidFill>
                  <a:srgbClr val="333333"/>
                </a:solidFill>
                <a:latin typeface="arial" panose="020B0604020202020204" pitchFamily="34" charset="0"/>
              </a:rPr>
              <a:t>（</a:t>
            </a:r>
            <a:r>
              <a:rPr lang="en-US" altLang="zh-CN" dirty="0">
                <a:solidFill>
                  <a:srgbClr val="333333"/>
                </a:solidFill>
                <a:latin typeface="arial" panose="020B0604020202020204" pitchFamily="34" charset="0"/>
              </a:rPr>
              <a:t>x</a:t>
            </a:r>
            <a:r>
              <a:rPr lang="zh-CN" altLang="en-US" dirty="0">
                <a:solidFill>
                  <a:srgbClr val="333333"/>
                </a:solidFill>
                <a:latin typeface="arial" panose="020B0604020202020204" pitchFamily="34" charset="0"/>
              </a:rPr>
              <a:t>）是泰勒公式的余项，是（</a:t>
            </a:r>
            <a:r>
              <a:rPr lang="en-US" altLang="zh-CN" dirty="0">
                <a:solidFill>
                  <a:srgbClr val="333333"/>
                </a:solidFill>
                <a:latin typeface="arial" panose="020B0604020202020204" pitchFamily="34" charset="0"/>
              </a:rPr>
              <a:t>x-x</a:t>
            </a:r>
            <a:r>
              <a:rPr lang="en-US" altLang="zh-CN" baseline="-25000" dirty="0">
                <a:solidFill>
                  <a:srgbClr val="333333"/>
                </a:solidFill>
                <a:latin typeface="arial" panose="020B0604020202020204" pitchFamily="34" charset="0"/>
              </a:rPr>
              <a:t>0</a:t>
            </a:r>
            <a:r>
              <a:rPr lang="zh-CN" altLang="en-US" dirty="0">
                <a:solidFill>
                  <a:srgbClr val="333333"/>
                </a:solidFill>
                <a:latin typeface="arial" panose="020B0604020202020204" pitchFamily="34" charset="0"/>
              </a:rPr>
              <a:t>）</a:t>
            </a:r>
            <a:r>
              <a:rPr lang="en-US" altLang="zh-CN" baseline="30000" dirty="0">
                <a:solidFill>
                  <a:srgbClr val="333333"/>
                </a:solidFill>
                <a:latin typeface="arial" panose="020B0604020202020204" pitchFamily="34" charset="0"/>
              </a:rPr>
              <a:t>n</a:t>
            </a:r>
            <a:r>
              <a:rPr lang="zh-CN" altLang="en-US" dirty="0">
                <a:solidFill>
                  <a:srgbClr val="333333"/>
                </a:solidFill>
                <a:latin typeface="arial" panose="020B0604020202020204" pitchFamily="34" charset="0"/>
              </a:rPr>
              <a:t>的高阶无穷小。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026902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93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3"/>
          <p:cNvSpPr>
            <a:spLocks noGrp="1" noChangeArrowheads="1"/>
          </p:cNvSpPr>
          <p:nvPr>
            <p:ph idx="1"/>
          </p:nvPr>
        </p:nvSpPr>
        <p:spPr>
          <a:xfrm>
            <a:off x="576263" y="1986459"/>
            <a:ext cx="7772400" cy="2522661"/>
          </a:xfrm>
        </p:spPr>
        <p:txBody>
          <a:bodyPr/>
          <a:lstStyle/>
          <a:p>
            <a:pPr marL="0" indent="0" eaLnBrk="1" hangingPunct="1">
              <a:buNone/>
            </a:pPr>
            <a:endParaRPr lang="en-US" altLang="zh-CN" sz="2000" b="1" dirty="0">
              <a:ea typeface="黑体" panose="02010609060101010101" pitchFamily="49" charset="-122"/>
            </a:endParaRPr>
          </a:p>
          <a:p>
            <a:pPr marL="0" indent="0" eaLnBrk="1" hangingPunct="1">
              <a:buNone/>
            </a:pPr>
            <a:endParaRPr lang="en-US" altLang="zh-CN" sz="2000" b="1" dirty="0">
              <a:ea typeface="黑体" panose="02010609060101010101" pitchFamily="49" charset="-122"/>
            </a:endParaRPr>
          </a:p>
          <a:p>
            <a:pPr marL="0" indent="0" eaLnBrk="1" hangingPunct="1">
              <a:buNone/>
            </a:pPr>
            <a:endParaRPr lang="en-US" altLang="zh-CN" sz="2000" b="1" dirty="0">
              <a:ea typeface="黑体" panose="02010609060101010101" pitchFamily="49" charset="-122"/>
            </a:endParaRPr>
          </a:p>
          <a:p>
            <a:pPr eaLnBrk="1" hangingPunct="1"/>
            <a:r>
              <a:rPr lang="en-US" altLang="zh-CN" sz="2000" b="1" i="1" dirty="0">
                <a:ea typeface="黑体" panose="02010609060101010101" pitchFamily="49" charset="-122"/>
              </a:rPr>
              <a:t>e</a:t>
            </a:r>
            <a:r>
              <a:rPr lang="en-US" altLang="zh-CN" sz="2000" b="1" i="1" baseline="30000" dirty="0">
                <a:ea typeface="黑体" panose="02010609060101010101" pitchFamily="49" charset="-122"/>
              </a:rPr>
              <a:t>x</a:t>
            </a:r>
            <a:r>
              <a:rPr lang="en-US" altLang="zh-CN" sz="2000" b="1" dirty="0">
                <a:ea typeface="黑体" panose="02010609060101010101" pitchFamily="49" charset="-122"/>
              </a:rPr>
              <a:t> </a:t>
            </a:r>
            <a:r>
              <a:rPr lang="en-US" altLang="zh-CN" sz="2000" b="1" dirty="0">
                <a:ea typeface="黑体" panose="02010609060101010101" pitchFamily="49" charset="-122"/>
                <a:sym typeface="Symbol" panose="05050102010706020507" pitchFamily="18" charset="2"/>
              </a:rPr>
              <a:t> 1+</a:t>
            </a:r>
            <a:r>
              <a:rPr lang="en-US" altLang="zh-CN" sz="2000" b="1" i="1" dirty="0">
                <a:ea typeface="黑体" panose="02010609060101010101" pitchFamily="49" charset="-122"/>
                <a:sym typeface="Symbol" panose="05050102010706020507" pitchFamily="18" charset="2"/>
              </a:rPr>
              <a:t>x</a:t>
            </a:r>
            <a:r>
              <a:rPr lang="en-US" altLang="zh-CN" sz="2000" b="1" dirty="0">
                <a:ea typeface="黑体" panose="02010609060101010101" pitchFamily="49" charset="-122"/>
                <a:sym typeface="Symbol" panose="05050102010706020507" pitchFamily="18" charset="2"/>
              </a:rPr>
              <a:t>;</a:t>
            </a:r>
            <a:endParaRPr lang="en-US" altLang="zh-CN" sz="2000" b="1" dirty="0"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2000" b="1" i="1" dirty="0">
                <a:ea typeface="黑体" panose="02010609060101010101" pitchFamily="49" charset="-122"/>
                <a:sym typeface="Symbol" panose="05050102010706020507" pitchFamily="18" charset="2"/>
              </a:rPr>
              <a:t>|x| </a:t>
            </a:r>
            <a:r>
              <a:rPr lang="en-US" altLang="zh-CN" sz="2000" b="1" dirty="0">
                <a:ea typeface="黑体" panose="02010609060101010101" pitchFamily="49" charset="-122"/>
                <a:sym typeface="Symbol" panose="05050102010706020507" pitchFamily="18" charset="2"/>
              </a:rPr>
              <a:t>1  1+</a:t>
            </a:r>
            <a:r>
              <a:rPr lang="en-US" altLang="zh-CN" sz="2000" b="1" i="1" dirty="0">
                <a:ea typeface="黑体" panose="02010609060101010101" pitchFamily="49" charset="-122"/>
                <a:sym typeface="Symbol" panose="05050102010706020507" pitchFamily="18" charset="2"/>
              </a:rPr>
              <a:t>x</a:t>
            </a:r>
            <a:r>
              <a:rPr lang="en-US" altLang="zh-CN" sz="2000" b="1" dirty="0">
                <a:ea typeface="黑体" panose="02010609060101010101" pitchFamily="49" charset="-122"/>
                <a:sym typeface="Symbol" panose="05050102010706020507" pitchFamily="18" charset="2"/>
              </a:rPr>
              <a:t>  </a:t>
            </a:r>
            <a:r>
              <a:rPr lang="en-US" altLang="zh-CN" sz="2000" b="1" i="1" dirty="0">
                <a:ea typeface="黑体" panose="02010609060101010101" pitchFamily="49" charset="-122"/>
              </a:rPr>
              <a:t>e</a:t>
            </a:r>
            <a:r>
              <a:rPr lang="en-US" altLang="zh-CN" sz="2000" b="1" i="1" baseline="30000" dirty="0">
                <a:ea typeface="黑体" panose="02010609060101010101" pitchFamily="49" charset="-122"/>
              </a:rPr>
              <a:t>x</a:t>
            </a:r>
            <a:r>
              <a:rPr lang="en-US" altLang="zh-CN" sz="2000" b="1" dirty="0">
                <a:ea typeface="黑体" panose="02010609060101010101" pitchFamily="49" charset="-122"/>
              </a:rPr>
              <a:t> </a:t>
            </a:r>
            <a:r>
              <a:rPr lang="en-US" altLang="zh-CN" sz="2000" b="1" dirty="0">
                <a:ea typeface="黑体" panose="02010609060101010101" pitchFamily="49" charset="-122"/>
                <a:sym typeface="Symbol" panose="05050102010706020507" pitchFamily="18" charset="2"/>
              </a:rPr>
              <a:t> 1+</a:t>
            </a:r>
            <a:r>
              <a:rPr lang="en-US" altLang="zh-CN" sz="2000" b="1" i="1" dirty="0">
                <a:ea typeface="黑体" panose="02010609060101010101" pitchFamily="49" charset="-122"/>
                <a:sym typeface="Symbol" panose="05050102010706020507" pitchFamily="18" charset="2"/>
              </a:rPr>
              <a:t>x+x</a:t>
            </a:r>
            <a:r>
              <a:rPr lang="en-US" altLang="zh-CN" sz="2000" b="1" baseline="30000" dirty="0">
                <a:ea typeface="黑体" panose="02010609060101010101" pitchFamily="49" charset="-122"/>
                <a:sym typeface="Symbol" panose="05050102010706020507" pitchFamily="18" charset="2"/>
              </a:rPr>
              <a:t>2</a:t>
            </a:r>
            <a:r>
              <a:rPr lang="en-US" altLang="zh-CN" sz="2000" b="1" dirty="0">
                <a:ea typeface="黑体" panose="02010609060101010101" pitchFamily="49" charset="-122"/>
                <a:sym typeface="Symbol" panose="05050102010706020507" pitchFamily="18" charset="2"/>
              </a:rPr>
              <a:t> ;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2000" b="1" dirty="0">
                <a:ea typeface="黑体" panose="02010609060101010101" pitchFamily="49" charset="-122"/>
                <a:sym typeface="Symbol" panose="05050102010706020507" pitchFamily="18" charset="2"/>
              </a:rPr>
              <a:t> </a:t>
            </a:r>
            <a:r>
              <a:rPr lang="en-US" altLang="zh-CN" sz="2000" b="1" i="1" dirty="0">
                <a:ea typeface="黑体" panose="02010609060101010101" pitchFamily="49" charset="-122"/>
              </a:rPr>
              <a:t>e</a:t>
            </a:r>
            <a:r>
              <a:rPr lang="en-US" altLang="zh-CN" sz="2000" b="1" i="1" baseline="30000" dirty="0">
                <a:ea typeface="黑体" panose="02010609060101010101" pitchFamily="49" charset="-122"/>
              </a:rPr>
              <a:t>x</a:t>
            </a:r>
            <a:r>
              <a:rPr lang="en-US" altLang="zh-CN" sz="2000" b="1" dirty="0">
                <a:ea typeface="黑体" panose="02010609060101010101" pitchFamily="49" charset="-122"/>
              </a:rPr>
              <a:t> </a:t>
            </a:r>
            <a:r>
              <a:rPr lang="en-US" altLang="zh-CN" sz="2000" b="1" dirty="0">
                <a:ea typeface="黑体" panose="02010609060101010101" pitchFamily="49" charset="-122"/>
                <a:sym typeface="Symbol" panose="05050102010706020507" pitchFamily="18" charset="2"/>
              </a:rPr>
              <a:t>= 1+</a:t>
            </a:r>
            <a:r>
              <a:rPr lang="en-US" altLang="zh-CN" sz="2000" b="1" i="1" dirty="0">
                <a:ea typeface="黑体" panose="02010609060101010101" pitchFamily="49" charset="-122"/>
                <a:sym typeface="Symbol" panose="05050102010706020507" pitchFamily="18" charset="2"/>
              </a:rPr>
              <a:t>x+ </a:t>
            </a:r>
            <a:r>
              <a:rPr lang="en-US" altLang="zh-CN" sz="2000" b="1" dirty="0">
                <a:ea typeface="黑体" panose="02010609060101010101" pitchFamily="49" charset="-122"/>
                <a:sym typeface="Symbol" panose="05050102010706020507" pitchFamily="18" charset="2"/>
              </a:rPr>
              <a:t>(</a:t>
            </a:r>
            <a:r>
              <a:rPr lang="en-US" altLang="zh-CN" sz="2000" b="1" i="1" dirty="0">
                <a:ea typeface="黑体" panose="02010609060101010101" pitchFamily="49" charset="-122"/>
                <a:sym typeface="Symbol" panose="05050102010706020507" pitchFamily="18" charset="2"/>
              </a:rPr>
              <a:t>x</a:t>
            </a:r>
            <a:r>
              <a:rPr lang="en-US" altLang="zh-CN" sz="2000" b="1" baseline="30000" dirty="0">
                <a:ea typeface="黑体" panose="02010609060101010101" pitchFamily="49" charset="-122"/>
                <a:sym typeface="Symbol" panose="05050102010706020507" pitchFamily="18" charset="2"/>
              </a:rPr>
              <a:t>2</a:t>
            </a:r>
            <a:r>
              <a:rPr lang="en-US" altLang="zh-CN" sz="2000" b="1" dirty="0">
                <a:ea typeface="黑体" panose="02010609060101010101" pitchFamily="49" charset="-122"/>
                <a:sym typeface="Symbol" panose="05050102010706020507" pitchFamily="18" charset="2"/>
              </a:rPr>
              <a:t>),  as </a:t>
            </a:r>
            <a:r>
              <a:rPr lang="en-US" altLang="zh-CN" sz="2000" b="1" i="1" dirty="0">
                <a:ea typeface="黑体" panose="02010609060101010101" pitchFamily="49" charset="-122"/>
              </a:rPr>
              <a:t>x</a:t>
            </a:r>
            <a:r>
              <a:rPr lang="en-US" altLang="zh-CN" sz="2000" b="1" dirty="0">
                <a:ea typeface="黑体" panose="02010609060101010101" pitchFamily="49" charset="-122"/>
                <a:sym typeface="Symbol" panose="05050102010706020507" pitchFamily="18" charset="2"/>
              </a:rPr>
              <a:t>0;</a:t>
            </a:r>
          </a:p>
          <a:p>
            <a:pPr eaLnBrk="1" hangingPunct="1"/>
            <a:endParaRPr lang="en-US" altLang="zh-CN" sz="2000" b="1" dirty="0">
              <a:ea typeface="黑体" panose="02010609060101010101" pitchFamily="49" charset="-122"/>
              <a:sym typeface="Symbol" panose="05050102010706020507" pitchFamily="18" charset="2"/>
            </a:endParaRPr>
          </a:p>
        </p:txBody>
      </p:sp>
      <p:sp>
        <p:nvSpPr>
          <p:cNvPr id="47107" name="灯片编号占位符 5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C65D0C9-1A93-419C-8DA3-7EA19AB74EF1}" type="slidenum">
              <a:rPr lang="en-US" altLang="zh-CN" sz="1400" smtClean="0">
                <a:latin typeface="Arial" panose="020B0604020202020204" pitchFamily="34" charset="0"/>
                <a:ea typeface="楷体_GB2312" pitchFamily="49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49</a:t>
            </a:fld>
            <a:endParaRPr lang="en-US" altLang="zh-CN" sz="1400">
              <a:latin typeface="Arial" panose="020B0604020202020204" pitchFamily="34" charset="0"/>
              <a:ea typeface="楷体_GB2312" pitchFamily="49" charset="-122"/>
            </a:endParaRPr>
          </a:p>
        </p:txBody>
      </p:sp>
      <p:graphicFrame>
        <p:nvGraphicFramePr>
          <p:cNvPr id="4710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0810427"/>
              </p:ext>
            </p:extLst>
          </p:nvPr>
        </p:nvGraphicFramePr>
        <p:xfrm>
          <a:off x="683568" y="1859664"/>
          <a:ext cx="5710238" cy="884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895480" imgH="444240" progId="Equation.DSMT4">
                  <p:embed/>
                </p:oleObj>
              </mc:Choice>
              <mc:Fallback>
                <p:oleObj name="Equation" r:id="rId3" imgW="2895480" imgH="4442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1859664"/>
                        <a:ext cx="5710238" cy="884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10" name="AutoShape 8"/>
          <p:cNvSpPr>
            <a:spLocks noChangeArrowheads="1"/>
          </p:cNvSpPr>
          <p:nvPr/>
        </p:nvSpPr>
        <p:spPr bwMode="auto">
          <a:xfrm>
            <a:off x="539750" y="620713"/>
            <a:ext cx="7199313" cy="935037"/>
          </a:xfrm>
          <a:prstGeom prst="horizontalScroll">
            <a:avLst>
              <a:gd name="adj" fmla="val 12500"/>
            </a:avLst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457200" indent="-4572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solidFill>
                  <a:srgbClr val="5629F9"/>
                </a:solidFill>
                <a:latin typeface="楷体_GB2312" pitchFamily="49" charset="-122"/>
                <a:ea typeface="楷体_GB2312" pitchFamily="49" charset="-122"/>
              </a:rPr>
              <a:t>算法渐近复杂性分析中常用函数 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2463" y="2555151"/>
            <a:ext cx="4673275" cy="3902952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1627189"/>
            <a:ext cx="7772400" cy="4826148"/>
          </a:xfrm>
        </p:spPr>
        <p:txBody>
          <a:bodyPr/>
          <a:lstStyle/>
          <a:p>
            <a:pPr eaLnBrk="1" hangingPunct="1">
              <a:lnSpc>
                <a:spcPct val="120000"/>
              </a:lnSpc>
              <a:buClr>
                <a:srgbClr val="F72401"/>
              </a:buClr>
            </a:pPr>
            <a:r>
              <a:rPr lang="zh-CN" altLang="en-US" sz="2400" b="1" dirty="0">
                <a:solidFill>
                  <a:srgbClr val="3907F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（</a:t>
            </a:r>
            <a:r>
              <a:rPr lang="en-US" altLang="zh-CN" sz="2400" b="1" dirty="0">
                <a:solidFill>
                  <a:srgbClr val="3907F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5</a:t>
            </a:r>
            <a:r>
              <a:rPr lang="zh-CN" altLang="en-US" sz="2400" b="1" dirty="0">
                <a:solidFill>
                  <a:srgbClr val="3907F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）对数函数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2400" dirty="0">
                <a:ea typeface="黑体" panose="02010609060101010101" pitchFamily="49" charset="-122"/>
                <a:sym typeface="Symbol" panose="05050102010706020507" pitchFamily="18" charset="2"/>
              </a:rPr>
              <a:t> </a:t>
            </a:r>
            <a:r>
              <a:rPr lang="en-US" altLang="zh-CN" sz="2400" dirty="0">
                <a:ea typeface="黑体" panose="02010609060101010101" pitchFamily="49" charset="-122"/>
                <a:sym typeface="Symbol" panose="05050102010706020507" pitchFamily="18" charset="2"/>
              </a:rPr>
              <a:t>log </a:t>
            </a:r>
            <a:r>
              <a:rPr lang="en-US" altLang="zh-CN" sz="2400" i="1" dirty="0">
                <a:ea typeface="黑体" panose="02010609060101010101" pitchFamily="49" charset="-122"/>
                <a:sym typeface="Symbol" panose="05050102010706020507" pitchFamily="18" charset="2"/>
              </a:rPr>
              <a:t>n </a:t>
            </a:r>
            <a:r>
              <a:rPr lang="en-US" altLang="zh-CN" sz="2400" dirty="0">
                <a:ea typeface="黑体" panose="02010609060101010101" pitchFamily="49" charset="-122"/>
                <a:sym typeface="Symbol" panose="05050102010706020507" pitchFamily="18" charset="2"/>
              </a:rPr>
              <a:t>= log</a:t>
            </a:r>
            <a:r>
              <a:rPr lang="en-US" altLang="zh-CN" sz="2400" baseline="-25000" dirty="0">
                <a:ea typeface="黑体" panose="02010609060101010101" pitchFamily="49" charset="-122"/>
                <a:sym typeface="Symbol" panose="05050102010706020507" pitchFamily="18" charset="2"/>
              </a:rPr>
              <a:t>2</a:t>
            </a:r>
            <a:r>
              <a:rPr lang="en-US" altLang="zh-CN" sz="2400" i="1" dirty="0">
                <a:ea typeface="黑体" panose="02010609060101010101" pitchFamily="49" charset="-122"/>
                <a:sym typeface="Symbol" panose="05050102010706020507" pitchFamily="18" charset="2"/>
              </a:rPr>
              <a:t>n</a:t>
            </a:r>
            <a:r>
              <a:rPr lang="en-US" altLang="zh-CN" sz="2400" dirty="0">
                <a:ea typeface="黑体" panose="02010609060101010101" pitchFamily="49" charset="-122"/>
                <a:sym typeface="Symbol" panose="05050102010706020507" pitchFamily="18" charset="2"/>
              </a:rPr>
              <a:t>;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2400" i="1" dirty="0">
                <a:ea typeface="黑体" panose="02010609060101010101" pitchFamily="49" charset="-122"/>
              </a:rPr>
              <a:t> </a:t>
            </a:r>
            <a:r>
              <a:rPr lang="en-US" altLang="zh-CN" sz="2400" dirty="0" err="1">
                <a:ea typeface="黑体" panose="02010609060101010101" pitchFamily="49" charset="-122"/>
                <a:sym typeface="Symbol" panose="05050102010706020507" pitchFamily="18" charset="2"/>
              </a:rPr>
              <a:t>lg</a:t>
            </a:r>
            <a:r>
              <a:rPr lang="en-US" altLang="zh-CN" sz="2400" dirty="0">
                <a:ea typeface="黑体" panose="02010609060101010101" pitchFamily="49" charset="-122"/>
                <a:sym typeface="Symbol" panose="05050102010706020507" pitchFamily="18" charset="2"/>
              </a:rPr>
              <a:t> </a:t>
            </a:r>
            <a:r>
              <a:rPr lang="en-US" altLang="zh-CN" sz="2400" i="1" dirty="0">
                <a:ea typeface="黑体" panose="02010609060101010101" pitchFamily="49" charset="-122"/>
                <a:sym typeface="Symbol" panose="05050102010706020507" pitchFamily="18" charset="2"/>
              </a:rPr>
              <a:t>n </a:t>
            </a:r>
            <a:r>
              <a:rPr lang="en-US" altLang="zh-CN" sz="2400" dirty="0">
                <a:ea typeface="黑体" panose="02010609060101010101" pitchFamily="49" charset="-122"/>
                <a:sym typeface="Symbol" panose="05050102010706020507" pitchFamily="18" charset="2"/>
              </a:rPr>
              <a:t>= log</a:t>
            </a:r>
            <a:r>
              <a:rPr lang="en-US" altLang="zh-CN" sz="2400" baseline="-25000" dirty="0">
                <a:ea typeface="黑体" panose="02010609060101010101" pitchFamily="49" charset="-122"/>
                <a:sym typeface="Symbol" panose="05050102010706020507" pitchFamily="18" charset="2"/>
              </a:rPr>
              <a:t>10</a:t>
            </a:r>
            <a:r>
              <a:rPr lang="en-US" altLang="zh-CN" sz="2400" i="1" dirty="0">
                <a:ea typeface="黑体" panose="02010609060101010101" pitchFamily="49" charset="-122"/>
                <a:sym typeface="Symbol" panose="05050102010706020507" pitchFamily="18" charset="2"/>
              </a:rPr>
              <a:t>n</a:t>
            </a:r>
            <a:r>
              <a:rPr lang="en-US" altLang="zh-CN" sz="2400" dirty="0">
                <a:ea typeface="黑体" panose="02010609060101010101" pitchFamily="49" charset="-122"/>
                <a:sym typeface="Symbol" panose="05050102010706020507" pitchFamily="18" charset="2"/>
              </a:rPr>
              <a:t>;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2400" dirty="0">
                <a:ea typeface="黑体" panose="02010609060101010101" pitchFamily="49" charset="-122"/>
              </a:rPr>
              <a:t> </a:t>
            </a:r>
            <a:r>
              <a:rPr lang="en-US" altLang="zh-CN" sz="2400" dirty="0">
                <a:ea typeface="黑体" panose="02010609060101010101" pitchFamily="49" charset="-122"/>
                <a:sym typeface="Symbol" panose="05050102010706020507" pitchFamily="18" charset="2"/>
              </a:rPr>
              <a:t>ln </a:t>
            </a:r>
            <a:r>
              <a:rPr lang="en-US" altLang="zh-CN" sz="2400" i="1" dirty="0">
                <a:ea typeface="黑体" panose="02010609060101010101" pitchFamily="49" charset="-122"/>
                <a:sym typeface="Symbol" panose="05050102010706020507" pitchFamily="18" charset="2"/>
              </a:rPr>
              <a:t>n </a:t>
            </a:r>
            <a:r>
              <a:rPr lang="en-US" altLang="zh-CN" sz="2400" dirty="0">
                <a:ea typeface="黑体" panose="02010609060101010101" pitchFamily="49" charset="-122"/>
                <a:sym typeface="Symbol" panose="05050102010706020507" pitchFamily="18" charset="2"/>
              </a:rPr>
              <a:t>= </a:t>
            </a:r>
            <a:r>
              <a:rPr lang="en-US" altLang="zh-CN" sz="2400" dirty="0" err="1">
                <a:ea typeface="黑体" panose="02010609060101010101" pitchFamily="49" charset="-122"/>
                <a:sym typeface="Symbol" panose="05050102010706020507" pitchFamily="18" charset="2"/>
              </a:rPr>
              <a:t>log</a:t>
            </a:r>
            <a:r>
              <a:rPr lang="en-US" altLang="zh-CN" sz="2400" i="1" baseline="-25000" dirty="0" err="1">
                <a:ea typeface="黑体" panose="02010609060101010101" pitchFamily="49" charset="-122"/>
                <a:sym typeface="Symbol" panose="05050102010706020507" pitchFamily="18" charset="2"/>
              </a:rPr>
              <a:t>e</a:t>
            </a:r>
            <a:r>
              <a:rPr lang="en-US" altLang="zh-CN" sz="2400" i="1" dirty="0" err="1">
                <a:ea typeface="黑体" panose="02010609060101010101" pitchFamily="49" charset="-122"/>
                <a:sym typeface="Symbol" panose="05050102010706020507" pitchFamily="18" charset="2"/>
              </a:rPr>
              <a:t>n</a:t>
            </a:r>
            <a:r>
              <a:rPr lang="en-US" altLang="zh-CN" sz="2400" dirty="0">
                <a:ea typeface="黑体" panose="02010609060101010101" pitchFamily="49" charset="-122"/>
                <a:sym typeface="Symbol" panose="05050102010706020507" pitchFamily="18" charset="2"/>
              </a:rPr>
              <a:t>;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2400" dirty="0">
                <a:ea typeface="黑体" panose="02010609060101010101" pitchFamily="49" charset="-122"/>
              </a:rPr>
              <a:t> </a:t>
            </a:r>
            <a:r>
              <a:rPr lang="en-US" altLang="zh-CN" sz="2400" dirty="0" err="1">
                <a:ea typeface="黑体" panose="02010609060101010101" pitchFamily="49" charset="-122"/>
                <a:sym typeface="Symbol" panose="05050102010706020507" pitchFamily="18" charset="2"/>
              </a:rPr>
              <a:t>log</a:t>
            </a:r>
            <a:r>
              <a:rPr lang="en-US" altLang="zh-CN" sz="2400" i="1" baseline="30000" dirty="0" err="1">
                <a:ea typeface="黑体" panose="02010609060101010101" pitchFamily="49" charset="-122"/>
                <a:sym typeface="Symbol" panose="05050102010706020507" pitchFamily="18" charset="2"/>
              </a:rPr>
              <a:t>k</a:t>
            </a:r>
            <a:r>
              <a:rPr lang="en-US" altLang="zh-CN" sz="2400" i="1" dirty="0" err="1">
                <a:ea typeface="黑体" panose="02010609060101010101" pitchFamily="49" charset="-122"/>
                <a:sym typeface="Symbol" panose="05050102010706020507" pitchFamily="18" charset="2"/>
              </a:rPr>
              <a:t>n</a:t>
            </a:r>
            <a:r>
              <a:rPr lang="en-US" altLang="zh-CN" sz="2400" i="1" dirty="0">
                <a:ea typeface="黑体" panose="02010609060101010101" pitchFamily="49" charset="-122"/>
                <a:sym typeface="Symbol" panose="05050102010706020507" pitchFamily="18" charset="2"/>
              </a:rPr>
              <a:t> </a:t>
            </a:r>
            <a:r>
              <a:rPr lang="en-US" altLang="zh-CN" sz="2400" dirty="0">
                <a:ea typeface="黑体" panose="02010609060101010101" pitchFamily="49" charset="-122"/>
                <a:sym typeface="Symbol" panose="05050102010706020507" pitchFamily="18" charset="2"/>
              </a:rPr>
              <a:t>= (log </a:t>
            </a:r>
            <a:r>
              <a:rPr lang="en-US" altLang="zh-CN" sz="2400" i="1" dirty="0">
                <a:ea typeface="黑体" panose="02010609060101010101" pitchFamily="49" charset="-122"/>
                <a:sym typeface="Symbol" panose="05050102010706020507" pitchFamily="18" charset="2"/>
              </a:rPr>
              <a:t>n</a:t>
            </a:r>
            <a:r>
              <a:rPr lang="en-US" altLang="zh-CN" sz="2400" dirty="0">
                <a:ea typeface="黑体" panose="02010609060101010101" pitchFamily="49" charset="-122"/>
                <a:sym typeface="Symbol" panose="05050102010706020507" pitchFamily="18" charset="2"/>
              </a:rPr>
              <a:t>)</a:t>
            </a:r>
            <a:r>
              <a:rPr lang="en-US" altLang="zh-CN" sz="2400" i="1" baseline="30000" dirty="0">
                <a:ea typeface="黑体" panose="02010609060101010101" pitchFamily="49" charset="-122"/>
                <a:sym typeface="Symbol" panose="05050102010706020507" pitchFamily="18" charset="2"/>
              </a:rPr>
              <a:t>k</a:t>
            </a:r>
            <a:r>
              <a:rPr lang="en-US" altLang="zh-CN" sz="2400" dirty="0">
                <a:ea typeface="黑体" panose="02010609060101010101" pitchFamily="49" charset="-122"/>
                <a:sym typeface="Symbol" panose="05050102010706020507" pitchFamily="18" charset="2"/>
              </a:rPr>
              <a:t>;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2400" dirty="0">
                <a:ea typeface="黑体" panose="02010609060101010101" pitchFamily="49" charset="-122"/>
                <a:sym typeface="Symbol" panose="05050102010706020507" pitchFamily="18" charset="2"/>
              </a:rPr>
              <a:t> log </a:t>
            </a:r>
            <a:r>
              <a:rPr lang="en-US" altLang="zh-CN" sz="2400" dirty="0" err="1">
                <a:ea typeface="黑体" panose="02010609060101010101" pitchFamily="49" charset="-122"/>
                <a:sym typeface="Symbol" panose="05050102010706020507" pitchFamily="18" charset="2"/>
              </a:rPr>
              <a:t>log</a:t>
            </a:r>
            <a:r>
              <a:rPr lang="en-US" altLang="zh-CN" sz="2400" dirty="0">
                <a:ea typeface="黑体" panose="02010609060101010101" pitchFamily="49" charset="-122"/>
                <a:sym typeface="Symbol" panose="05050102010706020507" pitchFamily="18" charset="2"/>
              </a:rPr>
              <a:t> </a:t>
            </a:r>
            <a:r>
              <a:rPr lang="en-US" altLang="zh-CN" sz="2400" i="1" dirty="0">
                <a:ea typeface="黑体" panose="02010609060101010101" pitchFamily="49" charset="-122"/>
                <a:sym typeface="Symbol" panose="05050102010706020507" pitchFamily="18" charset="2"/>
              </a:rPr>
              <a:t>n </a:t>
            </a:r>
            <a:r>
              <a:rPr lang="en-US" altLang="zh-CN" sz="2400" dirty="0">
                <a:ea typeface="黑体" panose="02010609060101010101" pitchFamily="49" charset="-122"/>
                <a:sym typeface="Symbol" panose="05050102010706020507" pitchFamily="18" charset="2"/>
              </a:rPr>
              <a:t>= log(log </a:t>
            </a:r>
            <a:r>
              <a:rPr lang="en-US" altLang="zh-CN" sz="2400" i="1" dirty="0">
                <a:ea typeface="黑体" panose="02010609060101010101" pitchFamily="49" charset="-122"/>
                <a:sym typeface="Symbol" panose="05050102010706020507" pitchFamily="18" charset="2"/>
              </a:rPr>
              <a:t>n</a:t>
            </a:r>
            <a:r>
              <a:rPr lang="en-US" altLang="zh-CN" sz="2400" dirty="0">
                <a:ea typeface="黑体" panose="02010609060101010101" pitchFamily="49" charset="-122"/>
                <a:sym typeface="Symbol" panose="05050102010706020507" pitchFamily="18" charset="2"/>
              </a:rPr>
              <a:t>);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2400" dirty="0">
                <a:ea typeface="黑体" panose="02010609060101010101" pitchFamily="49" charset="-122"/>
                <a:sym typeface="Symbol" panose="05050102010706020507" pitchFamily="18" charset="2"/>
              </a:rPr>
              <a:t>调和级数的</a:t>
            </a:r>
            <a:r>
              <a:rPr lang="en-US" altLang="zh-CN" sz="2400" dirty="0">
                <a:ea typeface="黑体" panose="02010609060101010101" pitchFamily="49" charset="-122"/>
                <a:sym typeface="Symbol" panose="05050102010706020507" pitchFamily="18" charset="2"/>
              </a:rPr>
              <a:t>n</a:t>
            </a:r>
            <a:r>
              <a:rPr lang="zh-CN" altLang="en-US" sz="2400" dirty="0">
                <a:ea typeface="黑体" panose="02010609060101010101" pitchFamily="49" charset="-122"/>
                <a:sym typeface="Symbol" panose="05050102010706020507" pitchFamily="18" charset="2"/>
              </a:rPr>
              <a:t>个部分和： </a:t>
            </a:r>
            <a:r>
              <a:rPr lang="en-US" altLang="zh-CN" sz="2400" dirty="0">
                <a:ea typeface="黑体" panose="02010609060101010101" pitchFamily="49" charset="-122"/>
                <a:sym typeface="Symbol" panose="05050102010706020507" pitchFamily="18" charset="2"/>
              </a:rPr>
              <a:t> </a:t>
            </a:r>
          </a:p>
        </p:txBody>
      </p:sp>
      <p:sp>
        <p:nvSpPr>
          <p:cNvPr id="49155" name="灯片编号占位符 5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A36A2AA-8ADC-422D-91C2-036DA8361BF5}" type="slidenum">
              <a:rPr lang="en-US" altLang="zh-CN" sz="1400" smtClean="0">
                <a:latin typeface="Arial" panose="020B0604020202020204" pitchFamily="34" charset="0"/>
                <a:ea typeface="楷体_GB2312" pitchFamily="49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50</a:t>
            </a:fld>
            <a:endParaRPr lang="en-US" altLang="zh-CN" sz="1400"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49156" name="AutoShape 6"/>
          <p:cNvSpPr>
            <a:spLocks noChangeArrowheads="1"/>
          </p:cNvSpPr>
          <p:nvPr/>
        </p:nvSpPr>
        <p:spPr bwMode="auto">
          <a:xfrm>
            <a:off x="539750" y="620713"/>
            <a:ext cx="7199313" cy="935037"/>
          </a:xfrm>
          <a:prstGeom prst="horizontalScroll">
            <a:avLst>
              <a:gd name="adj" fmla="val 12500"/>
            </a:avLst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457200" indent="-4572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solidFill>
                  <a:srgbClr val="5629F9"/>
                </a:solidFill>
                <a:latin typeface="楷体_GB2312" pitchFamily="49" charset="-122"/>
                <a:ea typeface="楷体_GB2312" pitchFamily="49" charset="-122"/>
              </a:rPr>
              <a:t>算法渐近复杂性分析中常用函数 </a:t>
            </a:r>
          </a:p>
        </p:txBody>
      </p:sp>
      <p:graphicFrame>
        <p:nvGraphicFramePr>
          <p:cNvPr id="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4011931"/>
              </p:ext>
            </p:extLst>
          </p:nvPr>
        </p:nvGraphicFramePr>
        <p:xfrm>
          <a:off x="4211960" y="5229200"/>
          <a:ext cx="2422525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82680" imgH="444240" progId="Equation.DSMT4">
                  <p:embed/>
                </p:oleObj>
              </mc:Choice>
              <mc:Fallback>
                <p:oleObj name="Equation" r:id="rId3" imgW="128268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960" y="5229200"/>
                        <a:ext cx="2422525" cy="835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9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9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9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9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9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9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9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91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91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91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91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91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91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91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91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91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灯片编号占位符 5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CE3C54E-9759-46B1-82E9-86CA581A439C}" type="slidenum">
              <a:rPr lang="en-US" altLang="zh-CN" sz="1400" smtClean="0">
                <a:latin typeface="Arial" panose="020B0604020202020204" pitchFamily="34" charset="0"/>
                <a:ea typeface="楷体_GB2312" pitchFamily="49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51</a:t>
            </a:fld>
            <a:endParaRPr lang="en-US" altLang="zh-CN" sz="1400">
              <a:latin typeface="Arial" panose="020B0604020202020204" pitchFamily="34" charset="0"/>
              <a:ea typeface="楷体_GB2312" pitchFamily="49" charset="-122"/>
            </a:endParaRPr>
          </a:p>
        </p:txBody>
      </p:sp>
      <p:graphicFrame>
        <p:nvGraphicFramePr>
          <p:cNvPr id="614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2907919"/>
              </p:ext>
            </p:extLst>
          </p:nvPr>
        </p:nvGraphicFramePr>
        <p:xfrm>
          <a:off x="935765" y="3457509"/>
          <a:ext cx="3384550" cy="481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2" imgW="1612900" imgH="228600" progId="Equation.3">
                  <p:embed/>
                </p:oleObj>
              </mc:Choice>
              <mc:Fallback>
                <p:oleObj name="公式" r:id="rId2" imgW="161290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5765" y="3457509"/>
                        <a:ext cx="3384550" cy="481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8792342"/>
              </p:ext>
            </p:extLst>
          </p:nvPr>
        </p:nvGraphicFramePr>
        <p:xfrm>
          <a:off x="948566" y="4194094"/>
          <a:ext cx="2376487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4" imgW="1129810" imgH="241195" progId="Equation.3">
                  <p:embed/>
                </p:oleObj>
              </mc:Choice>
              <mc:Fallback>
                <p:oleObj name="公式" r:id="rId4" imgW="1129810" imgH="241195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8566" y="4194094"/>
                        <a:ext cx="2376487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3777925"/>
              </p:ext>
            </p:extLst>
          </p:nvPr>
        </p:nvGraphicFramePr>
        <p:xfrm>
          <a:off x="965877" y="4942500"/>
          <a:ext cx="1857375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6" imgW="977476" imgH="444307" progId="Equation.3">
                  <p:embed/>
                </p:oleObj>
              </mc:Choice>
              <mc:Fallback>
                <p:oleObj name="公式" r:id="rId6" imgW="977476" imgH="444307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5877" y="4942500"/>
                        <a:ext cx="1857375" cy="847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9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0944224"/>
              </p:ext>
            </p:extLst>
          </p:nvPr>
        </p:nvGraphicFramePr>
        <p:xfrm>
          <a:off x="928688" y="6127452"/>
          <a:ext cx="2643187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8" imgW="1282700" imgH="228600" progId="Equation.3">
                  <p:embed/>
                </p:oleObj>
              </mc:Choice>
              <mc:Fallback>
                <p:oleObj name="公式" r:id="rId8" imgW="1282700" imgH="2286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688" y="6127452"/>
                        <a:ext cx="2643187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2586233"/>
              </p:ext>
            </p:extLst>
          </p:nvPr>
        </p:nvGraphicFramePr>
        <p:xfrm>
          <a:off x="5724128" y="2562157"/>
          <a:ext cx="1928813" cy="842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10" imgW="977900" imgH="431800" progId="Equation.3">
                  <p:embed/>
                </p:oleObj>
              </mc:Choice>
              <mc:Fallback>
                <p:oleObj name="公式" r:id="rId10" imgW="977900" imgH="4318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128" y="2562157"/>
                        <a:ext cx="1928813" cy="842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1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6858050"/>
              </p:ext>
            </p:extLst>
          </p:nvPr>
        </p:nvGraphicFramePr>
        <p:xfrm>
          <a:off x="5652690" y="3669441"/>
          <a:ext cx="2071687" cy="49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12" imgW="837836" imgH="203112" progId="Equation.3">
                  <p:embed/>
                </p:oleObj>
              </mc:Choice>
              <mc:Fallback>
                <p:oleObj name="公式" r:id="rId12" imgW="837836" imgH="203112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2690" y="3669441"/>
                        <a:ext cx="2071687" cy="493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5" name="AutoShape 16"/>
          <p:cNvSpPr>
            <a:spLocks noChangeArrowheads="1"/>
          </p:cNvSpPr>
          <p:nvPr/>
        </p:nvSpPr>
        <p:spPr bwMode="auto">
          <a:xfrm>
            <a:off x="539750" y="620713"/>
            <a:ext cx="7199313" cy="935037"/>
          </a:xfrm>
          <a:prstGeom prst="horizontalScroll">
            <a:avLst>
              <a:gd name="adj" fmla="val 12500"/>
            </a:avLst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457200" indent="-4572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solidFill>
                  <a:srgbClr val="5629F9"/>
                </a:solidFill>
                <a:latin typeface="楷体_GB2312" pitchFamily="49" charset="-122"/>
                <a:ea typeface="楷体_GB2312" pitchFamily="49" charset="-122"/>
              </a:rPr>
              <a:t>算法渐近复杂性分析中常用函数 </a:t>
            </a: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928688" y="2010502"/>
            <a:ext cx="3857625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当</a:t>
            </a:r>
            <a:r>
              <a:rPr lang="en-US" altLang="zh-CN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a&gt;0,b&gt;0,c&gt;0</a:t>
            </a:r>
            <a:r>
              <a:rPr lang="zh-CN" altLang="en-US" sz="24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：</a:t>
            </a:r>
            <a:endParaRPr lang="en-US" altLang="zh-CN" sz="2400" dirty="0"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9425545"/>
              </p:ext>
            </p:extLst>
          </p:nvPr>
        </p:nvGraphicFramePr>
        <p:xfrm>
          <a:off x="935765" y="2734401"/>
          <a:ext cx="1500187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596641" imgH="203112" progId="Equation.DSMT4">
                  <p:embed/>
                </p:oleObj>
              </mc:Choice>
              <mc:Fallback>
                <p:oleObj name="Equation" r:id="rId14" imgW="596641" imgH="203112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5765" y="2734401"/>
                        <a:ext cx="1500187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918432" y="1586259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</a:rPr>
              <a:t>对数的性质：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3"/>
          <p:cNvSpPr>
            <a:spLocks noGrp="1" noChangeArrowheads="1"/>
          </p:cNvSpPr>
          <p:nvPr>
            <p:ph idx="1"/>
          </p:nvPr>
        </p:nvSpPr>
        <p:spPr>
          <a:xfrm>
            <a:off x="544513" y="2051050"/>
            <a:ext cx="7772400" cy="4114800"/>
          </a:xfrm>
        </p:spPr>
        <p:txBody>
          <a:bodyPr/>
          <a:lstStyle/>
          <a:p>
            <a:pPr eaLnBrk="1" hangingPunct="1"/>
            <a:r>
              <a:rPr lang="en-US" altLang="zh-CN" sz="2000" b="1" dirty="0">
                <a:ea typeface="黑体" panose="02010609060101010101" pitchFamily="49" charset="-122"/>
                <a:sym typeface="Symbol" panose="05050102010706020507" pitchFamily="18" charset="2"/>
              </a:rPr>
              <a:t>-1&lt;x1 </a:t>
            </a:r>
          </a:p>
        </p:txBody>
      </p:sp>
      <p:sp>
        <p:nvSpPr>
          <p:cNvPr id="51203" name="灯片编号占位符 5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67F159D-9DF2-424F-8294-291BC95E1D3F}" type="slidenum">
              <a:rPr lang="en-US" altLang="zh-CN" sz="1400" smtClean="0">
                <a:latin typeface="Arial" panose="020B0604020202020204" pitchFamily="34" charset="0"/>
                <a:ea typeface="楷体_GB2312" pitchFamily="49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52</a:t>
            </a:fld>
            <a:endParaRPr lang="en-US" altLang="zh-CN" sz="1400">
              <a:latin typeface="Arial" panose="020B0604020202020204" pitchFamily="34" charset="0"/>
              <a:ea typeface="楷体_GB2312" pitchFamily="49" charset="-122"/>
            </a:endParaRPr>
          </a:p>
        </p:txBody>
      </p:sp>
      <p:graphicFrame>
        <p:nvGraphicFramePr>
          <p:cNvPr id="5120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4540949"/>
              </p:ext>
            </p:extLst>
          </p:nvPr>
        </p:nvGraphicFramePr>
        <p:xfrm>
          <a:off x="905429" y="3645024"/>
          <a:ext cx="5535612" cy="2417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831760" imgH="1244520" progId="Equation.DSMT4">
                  <p:embed/>
                </p:oleObj>
              </mc:Choice>
              <mc:Fallback>
                <p:oleObj name="Equation" r:id="rId3" imgW="2831760" imgH="124452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5429" y="3645024"/>
                        <a:ext cx="5535612" cy="2417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7" name="AutoShape 10"/>
          <p:cNvSpPr>
            <a:spLocks noChangeArrowheads="1"/>
          </p:cNvSpPr>
          <p:nvPr/>
        </p:nvSpPr>
        <p:spPr bwMode="auto">
          <a:xfrm>
            <a:off x="539750" y="620713"/>
            <a:ext cx="7199313" cy="935037"/>
          </a:xfrm>
          <a:prstGeom prst="horizontalScroll">
            <a:avLst>
              <a:gd name="adj" fmla="val 12500"/>
            </a:avLst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457200" indent="-4572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solidFill>
                  <a:srgbClr val="5629F9"/>
                </a:solidFill>
                <a:latin typeface="楷体_GB2312" pitchFamily="49" charset="-122"/>
                <a:ea typeface="楷体_GB2312" pitchFamily="49" charset="-122"/>
              </a:rPr>
              <a:t>算法渐近复杂性分析中常用函数 </a:t>
            </a:r>
          </a:p>
        </p:txBody>
      </p:sp>
      <p:graphicFrame>
        <p:nvGraphicFramePr>
          <p:cNvPr id="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6048169"/>
              </p:ext>
            </p:extLst>
          </p:nvPr>
        </p:nvGraphicFramePr>
        <p:xfrm>
          <a:off x="905429" y="2941660"/>
          <a:ext cx="4989513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552400" imgH="215640" progId="Equation.DSMT4">
                  <p:embed/>
                </p:oleObj>
              </mc:Choice>
              <mc:Fallback>
                <p:oleObj name="Equation" r:id="rId5" imgW="2552400" imgH="215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5429" y="2941660"/>
                        <a:ext cx="4989513" cy="417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1199683"/>
              </p:ext>
            </p:extLst>
          </p:nvPr>
        </p:nvGraphicFramePr>
        <p:xfrm>
          <a:off x="2227262" y="1896861"/>
          <a:ext cx="3824288" cy="715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955520" imgH="368280" progId="Equation.DSMT4">
                  <p:embed/>
                </p:oleObj>
              </mc:Choice>
              <mc:Fallback>
                <p:oleObj name="Equation" r:id="rId7" imgW="1955520" imgH="3682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7262" y="1896861"/>
                        <a:ext cx="3824288" cy="715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3"/>
          <p:cNvSpPr>
            <a:spLocks noGrp="1" noChangeArrowheads="1"/>
          </p:cNvSpPr>
          <p:nvPr>
            <p:ph idx="1"/>
          </p:nvPr>
        </p:nvSpPr>
        <p:spPr>
          <a:xfrm>
            <a:off x="544513" y="2051050"/>
            <a:ext cx="7772400" cy="657870"/>
          </a:xfrm>
        </p:spPr>
        <p:txBody>
          <a:bodyPr/>
          <a:lstStyle/>
          <a:p>
            <a:pPr eaLnBrk="1" hangingPunct="1"/>
            <a:r>
              <a:rPr lang="en-US" altLang="zh-CN" sz="2000" b="1" dirty="0">
                <a:ea typeface="黑体" panose="02010609060101010101" pitchFamily="49" charset="-122"/>
                <a:sym typeface="Symbol" panose="05050102010706020507" pitchFamily="18" charset="2"/>
              </a:rPr>
              <a:t>for </a:t>
            </a:r>
            <a:r>
              <a:rPr lang="en-US" altLang="zh-CN" sz="2000" b="1" i="1" dirty="0">
                <a:ea typeface="黑体" panose="02010609060101010101" pitchFamily="49" charset="-122"/>
                <a:sym typeface="Symbol" panose="05050102010706020507" pitchFamily="18" charset="2"/>
              </a:rPr>
              <a:t>x </a:t>
            </a:r>
            <a:r>
              <a:rPr lang="en-US" altLang="zh-CN" sz="2000" b="1" dirty="0">
                <a:ea typeface="黑体" panose="02010609060101010101" pitchFamily="49" charset="-122"/>
                <a:sym typeface="Symbol" panose="05050102010706020507" pitchFamily="18" charset="2"/>
              </a:rPr>
              <a:t>&gt; -1,</a:t>
            </a:r>
          </a:p>
          <a:p>
            <a:pPr eaLnBrk="1" hangingPunct="1"/>
            <a:endParaRPr lang="en-US" altLang="zh-CN" sz="2000" b="1" dirty="0">
              <a:ea typeface="黑体" panose="02010609060101010101" pitchFamily="49" charset="-122"/>
              <a:sym typeface="Symbol" panose="05050102010706020507" pitchFamily="18" charset="2"/>
            </a:endParaRPr>
          </a:p>
        </p:txBody>
      </p:sp>
      <p:sp>
        <p:nvSpPr>
          <p:cNvPr id="51203" name="灯片编号占位符 5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67F159D-9DF2-424F-8294-291BC95E1D3F}" type="slidenum">
              <a:rPr lang="en-US" altLang="zh-CN" sz="1400" smtClean="0">
                <a:latin typeface="Arial" panose="020B0604020202020204" pitchFamily="34" charset="0"/>
                <a:ea typeface="楷体_GB2312" pitchFamily="49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53</a:t>
            </a:fld>
            <a:endParaRPr lang="en-US" altLang="zh-CN" sz="1400">
              <a:latin typeface="Arial" panose="020B0604020202020204" pitchFamily="34" charset="0"/>
              <a:ea typeface="楷体_GB2312" pitchFamily="49" charset="-122"/>
            </a:endParaRPr>
          </a:p>
        </p:txBody>
      </p:sp>
      <p:graphicFrame>
        <p:nvGraphicFramePr>
          <p:cNvPr id="5120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4003694"/>
              </p:ext>
            </p:extLst>
          </p:nvPr>
        </p:nvGraphicFramePr>
        <p:xfrm>
          <a:off x="2339752" y="1816100"/>
          <a:ext cx="2341115" cy="7488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28520" imgH="330120" progId="Equation.DSMT4">
                  <p:embed/>
                </p:oleObj>
              </mc:Choice>
              <mc:Fallback>
                <p:oleObj name="Equation" r:id="rId3" imgW="1028520" imgH="3301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1816100"/>
                        <a:ext cx="2341115" cy="7488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7" name="AutoShape 10"/>
          <p:cNvSpPr>
            <a:spLocks noChangeArrowheads="1"/>
          </p:cNvSpPr>
          <p:nvPr/>
        </p:nvSpPr>
        <p:spPr bwMode="auto">
          <a:xfrm>
            <a:off x="539750" y="620713"/>
            <a:ext cx="7199313" cy="935037"/>
          </a:xfrm>
          <a:prstGeom prst="horizontalScroll">
            <a:avLst>
              <a:gd name="adj" fmla="val 12500"/>
            </a:avLst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457200" indent="-4572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solidFill>
                  <a:srgbClr val="5629F9"/>
                </a:solidFill>
                <a:latin typeface="楷体_GB2312" pitchFamily="49" charset="-122"/>
                <a:ea typeface="楷体_GB2312" pitchFamily="49" charset="-122"/>
              </a:rPr>
              <a:t>算法渐近复杂性分析中常用函数 </a:t>
            </a: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556001" y="2840758"/>
            <a:ext cx="7772400" cy="1194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buChar char="r"/>
              <a:defRPr sz="3000">
                <a:solidFill>
                  <a:schemeClr val="tx1"/>
                </a:solidFill>
                <a:latin typeface="Times New Roman" pitchFamily="18" charset="0"/>
                <a:ea typeface="黑体" pitchFamily="2" charset="-122"/>
                <a:cs typeface="Times New Roman" pitchFamily="18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ZapfDingbats" pitchFamily="82" charset="2"/>
              <a:buChar char="m"/>
              <a:defRPr sz="24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itchFamily="18" charset="0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itchFamily="18" charset="0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itchFamily="18" charset="0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itchFamily="18" charset="0"/>
                <a:ea typeface="+mn-ea"/>
              </a:defRPr>
            </a:lvl9pPr>
          </a:lstStyle>
          <a:p>
            <a:pPr eaLnBrk="1" hangingPunct="1"/>
            <a:r>
              <a:rPr lang="zh-CN" altLang="en-US" sz="2000" b="1" kern="0" dirty="0">
                <a:ea typeface="黑体" panose="02010609060101010101" pitchFamily="49" charset="-122"/>
                <a:sym typeface="Symbol" panose="05050102010706020507" pitchFamily="18" charset="2"/>
              </a:rPr>
              <a:t>中值定理</a:t>
            </a:r>
            <a:endParaRPr lang="en-US" altLang="zh-CN" sz="2000" b="1" kern="0" dirty="0">
              <a:ea typeface="黑体" panose="02010609060101010101" pitchFamily="49" charset="-122"/>
              <a:sym typeface="Symbol" panose="05050102010706020507" pitchFamily="18" charset="2"/>
            </a:endParaRPr>
          </a:p>
          <a:p>
            <a:pPr marL="0" indent="0" eaLnBrk="1" hangingPunct="1">
              <a:buNone/>
            </a:pPr>
            <a:r>
              <a:rPr lang="en-US" altLang="zh-CN" sz="2000" b="1" kern="0" dirty="0">
                <a:ea typeface="黑体" panose="02010609060101010101" pitchFamily="49" charset="-122"/>
                <a:sym typeface="Symbol" panose="05050102010706020507" pitchFamily="18" charset="2"/>
              </a:rPr>
              <a:t>      </a:t>
            </a:r>
            <a:r>
              <a:rPr lang="zh-CN" altLang="en-US" sz="2000" kern="0" dirty="0">
                <a:ea typeface="黑体" panose="02010609060101010101" pitchFamily="49" charset="-122"/>
                <a:sym typeface="Symbol" panose="05050102010706020507" pitchFamily="18" charset="2"/>
              </a:rPr>
              <a:t>如果函数</a:t>
            </a:r>
            <a:r>
              <a:rPr lang="en-US" altLang="zh-CN" sz="2000" kern="0" dirty="0">
                <a:ea typeface="黑体" panose="02010609060101010101" pitchFamily="49" charset="-122"/>
                <a:sym typeface="Symbol" panose="05050102010706020507" pitchFamily="18" charset="2"/>
              </a:rPr>
              <a:t>f</a:t>
            </a:r>
            <a:r>
              <a:rPr lang="zh-CN" altLang="en-US" sz="2000" kern="0" dirty="0">
                <a:ea typeface="黑体" panose="02010609060101010101" pitchFamily="49" charset="-122"/>
                <a:sym typeface="Symbol" panose="05050102010706020507" pitchFamily="18" charset="2"/>
              </a:rPr>
              <a:t>（</a:t>
            </a:r>
            <a:r>
              <a:rPr lang="en-US" altLang="zh-CN" sz="2000" kern="0" dirty="0">
                <a:ea typeface="黑体" panose="02010609060101010101" pitchFamily="49" charset="-122"/>
                <a:sym typeface="Symbol" panose="05050102010706020507" pitchFamily="18" charset="2"/>
              </a:rPr>
              <a:t>x</a:t>
            </a:r>
            <a:r>
              <a:rPr lang="zh-CN" altLang="en-US" sz="2000" kern="0" dirty="0">
                <a:ea typeface="黑体" panose="02010609060101010101" pitchFamily="49" charset="-122"/>
                <a:sym typeface="Symbol" panose="05050102010706020507" pitchFamily="18" charset="2"/>
              </a:rPr>
              <a:t>）满足在闭区间</a:t>
            </a:r>
            <a:r>
              <a:rPr lang="en-US" altLang="zh-CN" sz="2000" kern="0" dirty="0">
                <a:ea typeface="黑体" panose="02010609060101010101" pitchFamily="49" charset="-122"/>
                <a:sym typeface="Symbol" panose="05050102010706020507" pitchFamily="18" charset="2"/>
              </a:rPr>
              <a:t>[</a:t>
            </a:r>
            <a:r>
              <a:rPr lang="en-US" altLang="zh-CN" sz="2000" kern="0" dirty="0" err="1">
                <a:ea typeface="黑体" panose="02010609060101010101" pitchFamily="49" charset="-122"/>
                <a:sym typeface="Symbol" panose="05050102010706020507" pitchFamily="18" charset="2"/>
              </a:rPr>
              <a:t>a,b</a:t>
            </a:r>
            <a:r>
              <a:rPr lang="en-US" altLang="zh-CN" sz="2000" kern="0" dirty="0">
                <a:ea typeface="黑体" panose="02010609060101010101" pitchFamily="49" charset="-122"/>
                <a:sym typeface="Symbol" panose="05050102010706020507" pitchFamily="18" charset="2"/>
              </a:rPr>
              <a:t>]</a:t>
            </a:r>
            <a:r>
              <a:rPr lang="zh-CN" altLang="en-US" sz="2000" kern="0" dirty="0">
                <a:ea typeface="黑体" panose="02010609060101010101" pitchFamily="49" charset="-122"/>
                <a:sym typeface="Symbol" panose="05050102010706020507" pitchFamily="18" charset="2"/>
              </a:rPr>
              <a:t>上连续，开区间</a:t>
            </a:r>
            <a:r>
              <a:rPr lang="en-US" altLang="zh-CN" sz="2000" kern="0" dirty="0">
                <a:ea typeface="黑体" panose="02010609060101010101" pitchFamily="49" charset="-122"/>
                <a:sym typeface="Symbol" panose="05050102010706020507" pitchFamily="18" charset="2"/>
              </a:rPr>
              <a:t>(</a:t>
            </a:r>
            <a:r>
              <a:rPr lang="en-US" altLang="zh-CN" sz="2000" kern="0" dirty="0" err="1">
                <a:ea typeface="黑体" panose="02010609060101010101" pitchFamily="49" charset="-122"/>
                <a:sym typeface="Symbol" panose="05050102010706020507" pitchFamily="18" charset="2"/>
              </a:rPr>
              <a:t>a,b</a:t>
            </a:r>
            <a:r>
              <a:rPr lang="en-US" altLang="zh-CN" sz="2000" kern="0" dirty="0">
                <a:ea typeface="黑体" panose="02010609060101010101" pitchFamily="49" charset="-122"/>
                <a:sym typeface="Symbol" panose="05050102010706020507" pitchFamily="18" charset="2"/>
              </a:rPr>
              <a:t>)</a:t>
            </a:r>
            <a:r>
              <a:rPr lang="zh-CN" altLang="en-US" sz="2000" kern="0" dirty="0">
                <a:ea typeface="黑体" panose="02010609060101010101" pitchFamily="49" charset="-122"/>
                <a:sym typeface="Symbol" panose="05050102010706020507" pitchFamily="18" charset="2"/>
              </a:rPr>
              <a:t>上可导，那么在（</a:t>
            </a:r>
            <a:r>
              <a:rPr lang="en-US" altLang="zh-CN" sz="2000" kern="0" dirty="0" err="1">
                <a:ea typeface="黑体" panose="02010609060101010101" pitchFamily="49" charset="-122"/>
                <a:sym typeface="Symbol" panose="05050102010706020507" pitchFamily="18" charset="2"/>
              </a:rPr>
              <a:t>a,b</a:t>
            </a:r>
            <a:r>
              <a:rPr lang="zh-CN" altLang="en-US" sz="2000" kern="0" dirty="0">
                <a:ea typeface="黑体" panose="02010609060101010101" pitchFamily="49" charset="-122"/>
                <a:sym typeface="Symbol" panose="05050102010706020507" pitchFamily="18" charset="2"/>
              </a:rPr>
              <a:t>）上至少存在一点</a:t>
            </a:r>
            <a:r>
              <a:rPr lang="el-GR" altLang="zh-CN" sz="2000" kern="0" dirty="0">
                <a:ea typeface="黑体" panose="02010609060101010101" pitchFamily="49" charset="-122"/>
                <a:sym typeface="Symbol" panose="05050102010706020507" pitchFamily="18" charset="2"/>
              </a:rPr>
              <a:t>ε</a:t>
            </a:r>
            <a:r>
              <a:rPr lang="zh-CN" altLang="en-US" sz="2000" kern="0" dirty="0">
                <a:ea typeface="黑体" panose="02010609060101010101" pitchFamily="49" charset="-122"/>
                <a:sym typeface="Symbol" panose="05050102010706020507" pitchFamily="18" charset="2"/>
              </a:rPr>
              <a:t>使得等式</a:t>
            </a:r>
            <a:r>
              <a:rPr lang="en-US" altLang="zh-CN" sz="2000" kern="0" dirty="0">
                <a:ea typeface="黑体" panose="02010609060101010101" pitchFamily="49" charset="-122"/>
                <a:sym typeface="Symbol" panose="05050102010706020507" pitchFamily="18" charset="2"/>
              </a:rPr>
              <a:t>f(b)-f(a)=f’(</a:t>
            </a:r>
            <a:r>
              <a:rPr lang="el-GR" altLang="zh-CN" sz="2000" kern="0" dirty="0">
                <a:ea typeface="黑体" panose="02010609060101010101" pitchFamily="49" charset="-122"/>
                <a:sym typeface="Symbol" panose="05050102010706020507" pitchFamily="18" charset="2"/>
              </a:rPr>
              <a:t>ε</a:t>
            </a:r>
            <a:r>
              <a:rPr lang="en-US" altLang="zh-CN" sz="2000" kern="0" dirty="0">
                <a:ea typeface="黑体" panose="02010609060101010101" pitchFamily="49" charset="-122"/>
                <a:sym typeface="Symbol" panose="05050102010706020507" pitchFamily="18" charset="2"/>
              </a:rPr>
              <a:t>)(b-a)</a:t>
            </a:r>
            <a:r>
              <a:rPr lang="zh-CN" altLang="en-US" sz="2000" kern="0" dirty="0">
                <a:ea typeface="黑体" panose="02010609060101010101" pitchFamily="49" charset="-122"/>
                <a:sym typeface="Symbol" panose="05050102010706020507" pitchFamily="18" charset="2"/>
              </a:rPr>
              <a:t>成立。</a:t>
            </a:r>
            <a:endParaRPr lang="en-US" altLang="zh-CN" sz="2000" kern="0" dirty="0">
              <a:ea typeface="黑体" panose="02010609060101010101" pitchFamily="49" charset="-122"/>
              <a:sym typeface="Symbol" panose="05050102010706020507" pitchFamily="18" charset="2"/>
            </a:endParaRP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525169" y="4167510"/>
            <a:ext cx="7735081" cy="1194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buChar char="r"/>
              <a:defRPr sz="3000">
                <a:solidFill>
                  <a:schemeClr val="tx1"/>
                </a:solidFill>
                <a:latin typeface="Times New Roman" pitchFamily="18" charset="0"/>
                <a:ea typeface="黑体" pitchFamily="2" charset="-122"/>
                <a:cs typeface="Times New Roman" pitchFamily="18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ZapfDingbats" pitchFamily="82" charset="2"/>
              <a:buChar char="m"/>
              <a:defRPr sz="24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itchFamily="18" charset="0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itchFamily="18" charset="0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itchFamily="18" charset="0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itchFamily="18" charset="0"/>
                <a:ea typeface="+mn-ea"/>
              </a:defRPr>
            </a:lvl9pPr>
          </a:lstStyle>
          <a:p>
            <a:pPr eaLnBrk="1" hangingPunct="1"/>
            <a:r>
              <a:rPr lang="zh-CN" altLang="en-US" sz="2000" kern="0" dirty="0">
                <a:ea typeface="黑体" panose="02010609060101010101" pitchFamily="49" charset="-122"/>
                <a:sym typeface="Symbol" panose="05050102010706020507" pitchFamily="18" charset="2"/>
              </a:rPr>
              <a:t>对于</a:t>
            </a:r>
            <a:r>
              <a:rPr lang="en-US" altLang="zh-CN" sz="2000" kern="0" dirty="0">
                <a:ea typeface="黑体" panose="02010609060101010101" pitchFamily="49" charset="-122"/>
                <a:sym typeface="Symbol" panose="05050102010706020507" pitchFamily="18" charset="2"/>
              </a:rPr>
              <a:t>f(x)=ln(x),</a:t>
            </a:r>
            <a:r>
              <a:rPr lang="zh-CN" altLang="en-US" sz="2000" kern="0" dirty="0">
                <a:ea typeface="黑体" panose="02010609060101010101" pitchFamily="49" charset="-122"/>
                <a:sym typeface="Symbol" panose="05050102010706020507" pitchFamily="18" charset="2"/>
              </a:rPr>
              <a:t>存在</a:t>
            </a:r>
            <a:r>
              <a:rPr lang="en-US" altLang="zh-CN" sz="2000" kern="0" dirty="0">
                <a:ea typeface="黑体" panose="02010609060101010101" pitchFamily="49" charset="-122"/>
                <a:sym typeface="Symbol" panose="05050102010706020507" pitchFamily="18" charset="2"/>
              </a:rPr>
              <a:t>c</a:t>
            </a:r>
            <a:r>
              <a:rPr lang="zh-CN" altLang="en-US" sz="2000" dirty="0"/>
              <a:t>∈（</a:t>
            </a:r>
            <a:r>
              <a:rPr lang="en-US" altLang="zh-CN" sz="2000" dirty="0"/>
              <a:t>1</a:t>
            </a:r>
            <a:r>
              <a:rPr lang="zh-CN" altLang="en-US" sz="2000" dirty="0"/>
              <a:t>，</a:t>
            </a:r>
            <a:r>
              <a:rPr lang="en-US" altLang="zh-CN" sz="2000" dirty="0"/>
              <a:t>1+x</a:t>
            </a:r>
            <a:r>
              <a:rPr lang="zh-CN" altLang="en-US" sz="2000" dirty="0"/>
              <a:t>），使得：</a:t>
            </a:r>
            <a:endParaRPr lang="en-US" altLang="zh-CN" sz="2000" dirty="0"/>
          </a:p>
          <a:p>
            <a:pPr marL="0" indent="0" eaLnBrk="1" hangingPunct="1">
              <a:buNone/>
            </a:pPr>
            <a:r>
              <a:rPr lang="en-US" altLang="zh-CN" sz="2000" kern="0" dirty="0">
                <a:ea typeface="黑体" panose="02010609060101010101" pitchFamily="49" charset="-122"/>
                <a:sym typeface="Symbol" panose="05050102010706020507" pitchFamily="18" charset="2"/>
              </a:rPr>
              <a:t>     ln(1+x)-ln(1) = x/c</a:t>
            </a:r>
          </a:p>
          <a:p>
            <a:pPr marL="0" indent="0" eaLnBrk="1" hangingPunct="1">
              <a:buNone/>
            </a:pPr>
            <a:r>
              <a:rPr lang="en-US" altLang="zh-CN" sz="2000" kern="0" dirty="0">
                <a:ea typeface="黑体" panose="02010609060101010101" pitchFamily="49" charset="-122"/>
                <a:sym typeface="Symbol" panose="05050102010706020507" pitchFamily="18" charset="2"/>
              </a:rPr>
              <a:t>    </a:t>
            </a:r>
            <a:r>
              <a:rPr lang="zh-CN" altLang="en-US" sz="2000" kern="0" dirty="0">
                <a:ea typeface="黑体" panose="02010609060101010101" pitchFamily="49" charset="-122"/>
                <a:sym typeface="Symbol" panose="05050102010706020507" pitchFamily="18" charset="2"/>
              </a:rPr>
              <a:t>即：</a:t>
            </a:r>
            <a:r>
              <a:rPr lang="en-US" altLang="zh-CN" sz="2000" kern="0" dirty="0">
                <a:ea typeface="黑体" panose="02010609060101010101" pitchFamily="49" charset="-122"/>
                <a:sym typeface="Symbol" panose="05050102010706020507" pitchFamily="18" charset="2"/>
              </a:rPr>
              <a:t>x/(1+x)≤ln(1+x)≤x</a:t>
            </a:r>
          </a:p>
        </p:txBody>
      </p:sp>
    </p:spTree>
    <p:extLst>
      <p:ext uri="{BB962C8B-B14F-4D97-AF65-F5344CB8AC3E}">
        <p14:creationId xmlns:p14="http://schemas.microsoft.com/office/powerpoint/2010/main" val="41662130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3"/>
          <p:cNvSpPr>
            <a:spLocks noGrp="1" noChangeArrowheads="1"/>
          </p:cNvSpPr>
          <p:nvPr>
            <p:ph idx="1"/>
          </p:nvPr>
        </p:nvSpPr>
        <p:spPr>
          <a:xfrm>
            <a:off x="544513" y="2051050"/>
            <a:ext cx="7772400" cy="4114800"/>
          </a:xfrm>
        </p:spPr>
        <p:txBody>
          <a:bodyPr/>
          <a:lstStyle/>
          <a:p>
            <a:pPr eaLnBrk="1" hangingPunct="1"/>
            <a:endParaRPr lang="en-US" altLang="zh-CN" sz="2000" b="1" dirty="0">
              <a:ea typeface="黑体" panose="02010609060101010101" pitchFamily="49" charset="-122"/>
              <a:sym typeface="Symbol" panose="05050102010706020507" pitchFamily="18" charset="2"/>
            </a:endParaRPr>
          </a:p>
          <a:p>
            <a:pPr eaLnBrk="1" hangingPunct="1"/>
            <a:r>
              <a:rPr lang="zh-CN" altLang="en-US" sz="2000" b="1" dirty="0">
                <a:ea typeface="黑体" panose="02010609060101010101" pitchFamily="49" charset="-122"/>
                <a:sym typeface="Symbol" panose="05050102010706020507" pitchFamily="18" charset="2"/>
              </a:rPr>
              <a:t>如果 </a:t>
            </a:r>
            <a:r>
              <a:rPr lang="en-US" altLang="zh-CN" sz="2000" b="1" i="1" dirty="0">
                <a:ea typeface="黑体" panose="02010609060101010101" pitchFamily="49" charset="-122"/>
                <a:sym typeface="Symbol" panose="05050102010706020507" pitchFamily="18" charset="2"/>
              </a:rPr>
              <a:t>f</a:t>
            </a:r>
            <a:r>
              <a:rPr lang="en-US" altLang="zh-CN" sz="2000" b="1" dirty="0">
                <a:ea typeface="黑体" panose="02010609060101010101" pitchFamily="49" charset="-122"/>
                <a:sym typeface="Symbol" panose="05050102010706020507" pitchFamily="18" charset="2"/>
              </a:rPr>
              <a:t>(</a:t>
            </a:r>
            <a:r>
              <a:rPr lang="en-US" altLang="zh-CN" sz="2000" b="1" i="1" dirty="0">
                <a:ea typeface="黑体" panose="02010609060101010101" pitchFamily="49" charset="-122"/>
                <a:sym typeface="Symbol" panose="05050102010706020507" pitchFamily="18" charset="2"/>
              </a:rPr>
              <a:t>n</a:t>
            </a:r>
            <a:r>
              <a:rPr lang="en-US" altLang="zh-CN" sz="2000" b="1" dirty="0">
                <a:ea typeface="黑体" panose="02010609060101010101" pitchFamily="49" charset="-122"/>
                <a:sym typeface="Symbol" panose="05050102010706020507" pitchFamily="18" charset="2"/>
              </a:rPr>
              <a:t>) =</a:t>
            </a:r>
            <a:r>
              <a:rPr lang="en-US" altLang="zh-CN" sz="2000" b="1" i="1" dirty="0">
                <a:ea typeface="黑体" panose="02010609060101010101" pitchFamily="49" charset="-122"/>
                <a:sym typeface="Symbol" panose="05050102010706020507" pitchFamily="18" charset="2"/>
              </a:rPr>
              <a:t>O</a:t>
            </a:r>
            <a:r>
              <a:rPr lang="en-US" altLang="zh-CN" sz="2000" b="1" dirty="0">
                <a:ea typeface="黑体" panose="02010609060101010101" pitchFamily="49" charset="-122"/>
                <a:sym typeface="Symbol" panose="05050102010706020507" pitchFamily="18" charset="2"/>
              </a:rPr>
              <a:t>(</a:t>
            </a:r>
            <a:r>
              <a:rPr lang="en-US" altLang="zh-CN" sz="2000" b="1" dirty="0" err="1">
                <a:ea typeface="黑体" panose="02010609060101010101" pitchFamily="49" charset="-122"/>
                <a:sym typeface="Symbol" panose="05050102010706020507" pitchFamily="18" charset="2"/>
              </a:rPr>
              <a:t>log</a:t>
            </a:r>
            <a:r>
              <a:rPr lang="en-US" altLang="zh-CN" sz="2000" b="1" i="1" baseline="30000" dirty="0" err="1">
                <a:ea typeface="黑体" panose="02010609060101010101" pitchFamily="49" charset="-122"/>
                <a:sym typeface="Symbol" panose="05050102010706020507" pitchFamily="18" charset="2"/>
              </a:rPr>
              <a:t>k</a:t>
            </a:r>
            <a:r>
              <a:rPr lang="en-US" altLang="zh-CN" sz="2000" b="1" i="1" dirty="0" err="1">
                <a:ea typeface="黑体" panose="02010609060101010101" pitchFamily="49" charset="-122"/>
                <a:sym typeface="Symbol" panose="05050102010706020507" pitchFamily="18" charset="2"/>
              </a:rPr>
              <a:t>n</a:t>
            </a:r>
            <a:r>
              <a:rPr lang="en-US" altLang="zh-CN" sz="2000" b="1" dirty="0">
                <a:ea typeface="黑体" panose="02010609060101010101" pitchFamily="49" charset="-122"/>
                <a:sym typeface="Symbol" panose="05050102010706020507" pitchFamily="18" charset="2"/>
              </a:rPr>
              <a:t>)</a:t>
            </a:r>
            <a:r>
              <a:rPr lang="zh-CN" altLang="en-US" sz="2000" b="1" dirty="0">
                <a:ea typeface="黑体" panose="02010609060101010101" pitchFamily="49" charset="-122"/>
                <a:sym typeface="Symbol" panose="05050102010706020507" pitchFamily="18" charset="2"/>
              </a:rPr>
              <a:t>，则称 </a:t>
            </a:r>
            <a:r>
              <a:rPr lang="en-US" altLang="zh-CN" sz="2000" b="1" i="1" dirty="0">
                <a:ea typeface="黑体" panose="02010609060101010101" pitchFamily="49" charset="-122"/>
                <a:sym typeface="Symbol" panose="05050102010706020507" pitchFamily="18" charset="2"/>
              </a:rPr>
              <a:t>f</a:t>
            </a:r>
            <a:r>
              <a:rPr lang="en-US" altLang="zh-CN" sz="2000" b="1" dirty="0">
                <a:ea typeface="黑体" panose="02010609060101010101" pitchFamily="49" charset="-122"/>
                <a:sym typeface="Symbol" panose="05050102010706020507" pitchFamily="18" charset="2"/>
              </a:rPr>
              <a:t>(</a:t>
            </a:r>
            <a:r>
              <a:rPr lang="en-US" altLang="zh-CN" sz="2000" b="1" i="1" dirty="0">
                <a:ea typeface="黑体" panose="02010609060101010101" pitchFamily="49" charset="-122"/>
                <a:sym typeface="Symbol" panose="05050102010706020507" pitchFamily="18" charset="2"/>
              </a:rPr>
              <a:t>n</a:t>
            </a:r>
            <a:r>
              <a:rPr lang="en-US" altLang="zh-CN" sz="2000" b="1" dirty="0">
                <a:ea typeface="黑体" panose="02010609060101010101" pitchFamily="49" charset="-122"/>
                <a:sym typeface="Symbol" panose="05050102010706020507" pitchFamily="18" charset="2"/>
              </a:rPr>
              <a:t>) </a:t>
            </a:r>
            <a:r>
              <a:rPr lang="zh-CN" altLang="en-US" sz="2000" b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对数多项式有界</a:t>
            </a:r>
            <a:endParaRPr lang="en-US" altLang="zh-CN" sz="2000" b="1" dirty="0">
              <a:solidFill>
                <a:srgbClr val="FF0000"/>
              </a:solidFill>
              <a:ea typeface="黑体" panose="02010609060101010101" pitchFamily="49" charset="-122"/>
              <a:sym typeface="Symbol" panose="05050102010706020507" pitchFamily="18" charset="2"/>
            </a:endParaRPr>
          </a:p>
          <a:p>
            <a:pPr eaLnBrk="1" hangingPunct="1"/>
            <a:endParaRPr lang="en-US" altLang="zh-CN" sz="2000" b="1" dirty="0">
              <a:ea typeface="黑体" panose="02010609060101010101" pitchFamily="49" charset="-122"/>
              <a:sym typeface="Symbol" panose="05050102010706020507" pitchFamily="18" charset="2"/>
            </a:endParaRPr>
          </a:p>
          <a:p>
            <a:pPr eaLnBrk="1" hangingPunct="1"/>
            <a:r>
              <a:rPr lang="en-US" altLang="zh-CN" sz="2000" b="1" dirty="0">
                <a:ea typeface="黑体" panose="02010609060101010101" pitchFamily="49" charset="-122"/>
                <a:sym typeface="Symbol" panose="05050102010706020507" pitchFamily="18" charset="2"/>
              </a:rPr>
              <a:t>for any </a:t>
            </a:r>
            <a:r>
              <a:rPr lang="en-US" altLang="zh-CN" sz="2000" b="1" i="1" dirty="0">
                <a:ea typeface="黑体" panose="02010609060101010101" pitchFamily="49" charset="-122"/>
                <a:sym typeface="Symbol" panose="05050102010706020507" pitchFamily="18" charset="2"/>
              </a:rPr>
              <a:t>a </a:t>
            </a:r>
            <a:r>
              <a:rPr lang="en-US" altLang="zh-CN" sz="2000" b="1" dirty="0">
                <a:ea typeface="黑体" panose="02010609060101010101" pitchFamily="49" charset="-122"/>
                <a:sym typeface="Symbol" panose="05050102010706020507" pitchFamily="18" charset="2"/>
              </a:rPr>
              <a:t>&gt; 0,  </a:t>
            </a:r>
            <a:r>
              <a:rPr lang="en-US" altLang="zh-CN" sz="2000" b="1" dirty="0" err="1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log</a:t>
            </a:r>
            <a:r>
              <a:rPr lang="en-US" altLang="zh-CN" sz="2000" b="1" i="1" baseline="30000" dirty="0" err="1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b</a:t>
            </a:r>
            <a:r>
              <a:rPr lang="en-US" altLang="zh-CN" sz="2000" b="1" i="1" dirty="0" err="1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n</a:t>
            </a:r>
            <a:r>
              <a:rPr lang="en-US" altLang="zh-CN" sz="2000" b="1" i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 </a:t>
            </a:r>
            <a:r>
              <a:rPr lang="en-US" altLang="zh-CN" sz="2000" b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= </a:t>
            </a:r>
            <a:r>
              <a:rPr lang="en-US" altLang="zh-CN" sz="2000" b="1" i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o</a:t>
            </a:r>
            <a:r>
              <a:rPr lang="en-US" altLang="zh-CN" sz="2000" b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(</a:t>
            </a:r>
            <a:r>
              <a:rPr lang="en-US" altLang="zh-CN" sz="2000" b="1" i="1" dirty="0" err="1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n</a:t>
            </a:r>
            <a:r>
              <a:rPr lang="en-US" altLang="zh-CN" sz="2000" b="1" i="1" baseline="30000" dirty="0" err="1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a</a:t>
            </a:r>
            <a:r>
              <a:rPr lang="en-US" altLang="zh-CN" sz="2000" b="1" dirty="0">
                <a:solidFill>
                  <a:srgbClr val="FF0000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)</a:t>
            </a:r>
          </a:p>
        </p:txBody>
      </p:sp>
      <p:sp>
        <p:nvSpPr>
          <p:cNvPr id="51203" name="灯片编号占位符 5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67F159D-9DF2-424F-8294-291BC95E1D3F}" type="slidenum">
              <a:rPr lang="en-US" altLang="zh-CN" sz="1400" smtClean="0">
                <a:latin typeface="Arial" panose="020B0604020202020204" pitchFamily="34" charset="0"/>
                <a:ea typeface="楷体_GB2312" pitchFamily="49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54</a:t>
            </a:fld>
            <a:endParaRPr lang="en-US" altLang="zh-CN" sz="1400">
              <a:latin typeface="Arial" panose="020B0604020202020204" pitchFamily="34" charset="0"/>
              <a:ea typeface="楷体_GB2312" pitchFamily="49" charset="-122"/>
            </a:endParaRPr>
          </a:p>
        </p:txBody>
      </p:sp>
      <p:graphicFrame>
        <p:nvGraphicFramePr>
          <p:cNvPr id="5120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4215433"/>
              </p:ext>
            </p:extLst>
          </p:nvPr>
        </p:nvGraphicFramePr>
        <p:xfrm>
          <a:off x="899592" y="3789040"/>
          <a:ext cx="2731809" cy="8155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358640" imgH="406080" progId="Equation.DSMT4">
                  <p:embed/>
                </p:oleObj>
              </mc:Choice>
              <mc:Fallback>
                <p:oleObj name="Equation" r:id="rId3" imgW="1358640" imgH="4060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3789040"/>
                        <a:ext cx="2731809" cy="8155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7" name="AutoShape 10"/>
          <p:cNvSpPr>
            <a:spLocks noChangeArrowheads="1"/>
          </p:cNvSpPr>
          <p:nvPr/>
        </p:nvSpPr>
        <p:spPr bwMode="auto">
          <a:xfrm>
            <a:off x="539750" y="620713"/>
            <a:ext cx="7199313" cy="935037"/>
          </a:xfrm>
          <a:prstGeom prst="horizontalScroll">
            <a:avLst>
              <a:gd name="adj" fmla="val 12500"/>
            </a:avLst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457200" indent="-4572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solidFill>
                  <a:srgbClr val="5629F9"/>
                </a:solidFill>
                <a:latin typeface="楷体_GB2312" pitchFamily="49" charset="-122"/>
                <a:ea typeface="楷体_GB2312" pitchFamily="49" charset="-122"/>
              </a:rPr>
              <a:t>算法渐近复杂性分析中常用函数 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768038"/>
              </p:ext>
            </p:extLst>
          </p:nvPr>
        </p:nvGraphicFramePr>
        <p:xfrm>
          <a:off x="899592" y="4773252"/>
          <a:ext cx="3779838" cy="40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879560" imgH="203040" progId="Equation.DSMT4">
                  <p:embed/>
                </p:oleObj>
              </mc:Choice>
              <mc:Fallback>
                <p:oleObj name="Equation" r:id="rId5" imgW="18795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4773252"/>
                        <a:ext cx="3779838" cy="407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0057103"/>
              </p:ext>
            </p:extLst>
          </p:nvPr>
        </p:nvGraphicFramePr>
        <p:xfrm>
          <a:off x="853565" y="5361275"/>
          <a:ext cx="2781300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384200" imgH="406080" progId="Equation.DSMT4">
                  <p:embed/>
                </p:oleObj>
              </mc:Choice>
              <mc:Fallback>
                <p:oleObj name="Equation" r:id="rId7" imgW="1384200" imgH="4060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3565" y="5361275"/>
                        <a:ext cx="2781300" cy="815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55844098"/>
      </p:ext>
    </p:extLst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3"/>
          <p:cNvSpPr>
            <a:spLocks noGrp="1" noChangeArrowheads="1"/>
          </p:cNvSpPr>
          <p:nvPr>
            <p:ph idx="1"/>
          </p:nvPr>
        </p:nvSpPr>
        <p:spPr>
          <a:xfrm>
            <a:off x="615950" y="1554163"/>
            <a:ext cx="7772400" cy="5475287"/>
          </a:xfrm>
        </p:spPr>
        <p:txBody>
          <a:bodyPr/>
          <a:lstStyle/>
          <a:p>
            <a:pPr eaLnBrk="1" hangingPunct="1">
              <a:lnSpc>
                <a:spcPct val="120000"/>
              </a:lnSpc>
              <a:buClr>
                <a:srgbClr val="F72401"/>
              </a:buClr>
            </a:pPr>
            <a:r>
              <a:rPr lang="zh-CN" altLang="en-US" sz="2400" b="1" dirty="0">
                <a:solidFill>
                  <a:srgbClr val="3907F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（</a:t>
            </a:r>
            <a:r>
              <a:rPr lang="en-US" altLang="zh-CN" sz="2400" b="1" dirty="0">
                <a:solidFill>
                  <a:srgbClr val="3907F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6</a:t>
            </a:r>
            <a:r>
              <a:rPr lang="zh-CN" altLang="en-US" sz="2400" b="1" dirty="0">
                <a:solidFill>
                  <a:srgbClr val="3907F1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）阶乘函数</a:t>
            </a:r>
          </a:p>
          <a:p>
            <a:pPr eaLnBrk="1" hangingPunct="1">
              <a:lnSpc>
                <a:spcPct val="150000"/>
              </a:lnSpc>
            </a:pPr>
            <a:endParaRPr lang="zh-CN" altLang="en-US" sz="2400" dirty="0">
              <a:ea typeface="黑体" panose="02010609060101010101" pitchFamily="49" charset="-122"/>
              <a:sym typeface="Symbol" panose="05050102010706020507" pitchFamily="18" charset="2"/>
            </a:endParaRPr>
          </a:p>
          <a:p>
            <a:pPr eaLnBrk="1" hangingPunct="1">
              <a:lnSpc>
                <a:spcPct val="150000"/>
              </a:lnSpc>
              <a:buFont typeface="ZapfDingbats" pitchFamily="82" charset="2"/>
              <a:buNone/>
            </a:pPr>
            <a:endParaRPr lang="en-US" altLang="zh-CN" sz="2400" dirty="0">
              <a:ea typeface="黑体" panose="02010609060101010101" pitchFamily="49" charset="-122"/>
              <a:sym typeface="Symbol" panose="05050102010706020507" pitchFamily="18" charset="2"/>
            </a:endParaRPr>
          </a:p>
          <a:p>
            <a:pPr eaLnBrk="1" hangingPunct="1">
              <a:lnSpc>
                <a:spcPct val="150000"/>
              </a:lnSpc>
              <a:buFont typeface="ZapfDingbats" pitchFamily="82" charset="2"/>
              <a:buNone/>
            </a:pPr>
            <a:endParaRPr lang="zh-CN" altLang="en-US" sz="2400" dirty="0">
              <a:ea typeface="黑体" panose="02010609060101010101" pitchFamily="49" charset="-122"/>
              <a:sym typeface="Symbol" panose="05050102010706020507" pitchFamily="18" charset="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2400" dirty="0" err="1">
                <a:ea typeface="黑体" panose="02010609060101010101" pitchFamily="49" charset="-122"/>
                <a:sym typeface="Symbol" panose="05050102010706020507" pitchFamily="18" charset="2"/>
              </a:rPr>
              <a:t>Stirling’s</a:t>
            </a:r>
            <a:r>
              <a:rPr lang="en-US" altLang="zh-CN" sz="2400" dirty="0">
                <a:ea typeface="黑体" panose="02010609060101010101" pitchFamily="49" charset="-122"/>
                <a:sym typeface="Symbol" panose="05050102010706020507" pitchFamily="18" charset="2"/>
              </a:rPr>
              <a:t> approximation(</a:t>
            </a:r>
            <a:r>
              <a:rPr lang="zh-CN" altLang="en-US" sz="2400" dirty="0"/>
              <a:t>斯特林公式</a:t>
            </a:r>
            <a:r>
              <a:rPr lang="en-US" altLang="zh-CN" sz="2400" dirty="0"/>
              <a:t>,</a:t>
            </a:r>
            <a:r>
              <a:rPr lang="zh-CN" altLang="en-US" sz="2400" dirty="0"/>
              <a:t>阶乘近似值</a:t>
            </a:r>
            <a:r>
              <a:rPr lang="en-US" altLang="zh-CN" sz="2400" dirty="0">
                <a:ea typeface="黑体" panose="02010609060101010101" pitchFamily="49" charset="-122"/>
                <a:sym typeface="Symbol" panose="05050102010706020507" pitchFamily="18" charset="2"/>
              </a:rPr>
              <a:t>)</a:t>
            </a:r>
            <a:r>
              <a:rPr lang="en-US" altLang="zh-CN" sz="2400" dirty="0">
                <a:ea typeface="黑体" panose="02010609060101010101" pitchFamily="49" charset="-122"/>
              </a:rPr>
              <a:t> </a:t>
            </a:r>
            <a:endParaRPr lang="en-US" altLang="zh-CN" dirty="0">
              <a:ea typeface="黑体" panose="02010609060101010101" pitchFamily="49" charset="-122"/>
            </a:endParaRPr>
          </a:p>
        </p:txBody>
      </p:sp>
      <p:sp>
        <p:nvSpPr>
          <p:cNvPr id="52227" name="灯片编号占位符 5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F36F6B4-C4DD-419D-8676-4249AFC3F958}" type="slidenum">
              <a:rPr lang="en-US" altLang="zh-CN" sz="1400" smtClean="0">
                <a:latin typeface="Arial" panose="020B0604020202020204" pitchFamily="34" charset="0"/>
                <a:ea typeface="楷体_GB2312" pitchFamily="49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55</a:t>
            </a:fld>
            <a:endParaRPr lang="en-US" altLang="zh-CN" sz="1400">
              <a:latin typeface="Arial" panose="020B0604020202020204" pitchFamily="34" charset="0"/>
              <a:ea typeface="楷体_GB2312" pitchFamily="49" charset="-122"/>
            </a:endParaRPr>
          </a:p>
        </p:txBody>
      </p:sp>
      <p:graphicFrame>
        <p:nvGraphicFramePr>
          <p:cNvPr id="52228" name="Object 4"/>
          <p:cNvGraphicFramePr>
            <a:graphicFrameLocks noChangeAspect="1"/>
          </p:cNvGraphicFramePr>
          <p:nvPr/>
        </p:nvGraphicFramePr>
        <p:xfrm>
          <a:off x="2643188" y="2214563"/>
          <a:ext cx="2663825" cy="947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2" imgW="1282700" imgH="457200" progId="Equation.3">
                  <p:embed/>
                </p:oleObj>
              </mc:Choice>
              <mc:Fallback>
                <p:oleObj name="公式" r:id="rId2" imgW="1282700" imgH="457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3188" y="2214563"/>
                        <a:ext cx="2663825" cy="947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29" name="Object 6"/>
          <p:cNvGraphicFramePr>
            <a:graphicFrameLocks noChangeAspect="1"/>
          </p:cNvGraphicFramePr>
          <p:nvPr/>
        </p:nvGraphicFramePr>
        <p:xfrm>
          <a:off x="2714625" y="3286125"/>
          <a:ext cx="2038350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4" imgW="888614" imgH="177723" progId="Equation.3">
                  <p:embed/>
                </p:oleObj>
              </mc:Choice>
              <mc:Fallback>
                <p:oleObj name="公式" r:id="rId4" imgW="888614" imgH="177723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4625" y="3286125"/>
                        <a:ext cx="2038350" cy="417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3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8934819"/>
              </p:ext>
            </p:extLst>
          </p:nvPr>
        </p:nvGraphicFramePr>
        <p:xfrm>
          <a:off x="2357438" y="4714875"/>
          <a:ext cx="3744912" cy="1090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663700" imgH="482600" progId="Equation.DSMT4">
                  <p:embed/>
                </p:oleObj>
              </mc:Choice>
              <mc:Fallback>
                <p:oleObj name="Equation" r:id="rId6" imgW="1663700" imgH="4826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7438" y="4714875"/>
                        <a:ext cx="3744912" cy="1090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1" name="AutoShape 11"/>
          <p:cNvSpPr>
            <a:spLocks noChangeArrowheads="1"/>
          </p:cNvSpPr>
          <p:nvPr/>
        </p:nvSpPr>
        <p:spPr bwMode="auto">
          <a:xfrm>
            <a:off x="539750" y="620713"/>
            <a:ext cx="7199313" cy="935037"/>
          </a:xfrm>
          <a:prstGeom prst="horizontalScroll">
            <a:avLst>
              <a:gd name="adj" fmla="val 12500"/>
            </a:avLst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457200" indent="-4572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solidFill>
                  <a:srgbClr val="5629F9"/>
                </a:solidFill>
                <a:latin typeface="楷体_GB2312" pitchFamily="49" charset="-122"/>
                <a:ea typeface="楷体_GB2312" pitchFamily="49" charset="-122"/>
              </a:rPr>
              <a:t>算法渐近复杂性分析中常用函数 </a:t>
            </a:r>
          </a:p>
        </p:txBody>
      </p:sp>
    </p:spTree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灯片编号占位符 5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BE9D9CB-420A-498C-9D86-FA3AC84F3C16}" type="slidenum">
              <a:rPr lang="en-US" altLang="zh-CN" sz="1400" smtClean="0">
                <a:latin typeface="Arial" panose="020B0604020202020204" pitchFamily="34" charset="0"/>
                <a:ea typeface="楷体_GB2312" pitchFamily="49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56</a:t>
            </a:fld>
            <a:endParaRPr lang="en-US" altLang="zh-CN" sz="1400">
              <a:latin typeface="Arial" panose="020B0604020202020204" pitchFamily="34" charset="0"/>
              <a:ea typeface="楷体_GB2312" pitchFamily="49" charset="-122"/>
            </a:endParaRPr>
          </a:p>
        </p:txBody>
      </p:sp>
      <p:graphicFrame>
        <p:nvGraphicFramePr>
          <p:cNvPr id="53251" name="Object 4"/>
          <p:cNvGraphicFramePr>
            <a:graphicFrameLocks noChangeAspect="1"/>
          </p:cNvGraphicFramePr>
          <p:nvPr/>
        </p:nvGraphicFramePr>
        <p:xfrm>
          <a:off x="900113" y="1679575"/>
          <a:ext cx="2952750" cy="1166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2" imgW="1180588" imgH="469696" progId="Equation.3">
                  <p:embed/>
                </p:oleObj>
              </mc:Choice>
              <mc:Fallback>
                <p:oleObj name="公式" r:id="rId2" imgW="1180588" imgH="469696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1679575"/>
                        <a:ext cx="2952750" cy="1166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2" name="Object 6"/>
          <p:cNvGraphicFramePr>
            <a:graphicFrameLocks noChangeAspect="1"/>
          </p:cNvGraphicFramePr>
          <p:nvPr/>
        </p:nvGraphicFramePr>
        <p:xfrm>
          <a:off x="4427538" y="1824038"/>
          <a:ext cx="2663825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4" imgW="1205977" imgH="393529" progId="Equation.3">
                  <p:embed/>
                </p:oleObj>
              </mc:Choice>
              <mc:Fallback>
                <p:oleObj name="公式" r:id="rId4" imgW="1205977" imgH="39352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538" y="1824038"/>
                        <a:ext cx="2663825" cy="860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3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2889457"/>
              </p:ext>
            </p:extLst>
          </p:nvPr>
        </p:nvGraphicFramePr>
        <p:xfrm>
          <a:off x="900113" y="3098800"/>
          <a:ext cx="1584325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6" imgW="634725" imgH="228501" progId="Equation.3">
                  <p:embed/>
                </p:oleObj>
              </mc:Choice>
              <mc:Fallback>
                <p:oleObj name="公式" r:id="rId6" imgW="634725" imgH="228501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3098800"/>
                        <a:ext cx="1584325" cy="56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5709311"/>
              </p:ext>
            </p:extLst>
          </p:nvPr>
        </p:nvGraphicFramePr>
        <p:xfrm>
          <a:off x="949170" y="3980657"/>
          <a:ext cx="1511300" cy="525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8" imgW="660400" imgH="228600" progId="Equation.3">
                  <p:embed/>
                </p:oleObj>
              </mc:Choice>
              <mc:Fallback>
                <p:oleObj name="公式" r:id="rId8" imgW="660400" imgH="2286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9170" y="3980657"/>
                        <a:ext cx="1511300" cy="525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5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3549599"/>
              </p:ext>
            </p:extLst>
          </p:nvPr>
        </p:nvGraphicFramePr>
        <p:xfrm>
          <a:off x="949170" y="5013176"/>
          <a:ext cx="2763837" cy="452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10" imgW="1218671" imgH="203112" progId="Equation.3">
                  <p:embed/>
                </p:oleObj>
              </mc:Choice>
              <mc:Fallback>
                <p:oleObj name="公式" r:id="rId10" imgW="1218671" imgH="203112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9170" y="5013176"/>
                        <a:ext cx="2763837" cy="452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6" name="AutoShape 14"/>
          <p:cNvSpPr>
            <a:spLocks noChangeArrowheads="1"/>
          </p:cNvSpPr>
          <p:nvPr/>
        </p:nvSpPr>
        <p:spPr bwMode="auto">
          <a:xfrm>
            <a:off x="539750" y="620713"/>
            <a:ext cx="7199313" cy="935037"/>
          </a:xfrm>
          <a:prstGeom prst="horizontalScroll">
            <a:avLst>
              <a:gd name="adj" fmla="val 12500"/>
            </a:avLst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457200" indent="-4572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solidFill>
                  <a:srgbClr val="5629F9"/>
                </a:solidFill>
                <a:latin typeface="楷体_GB2312" pitchFamily="49" charset="-122"/>
                <a:ea typeface="楷体_GB2312" pitchFamily="49" charset="-122"/>
              </a:rPr>
              <a:t>算法渐近复杂性分析中常用函数 </a:t>
            </a:r>
          </a:p>
        </p:txBody>
      </p:sp>
    </p:spTree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灯片编号占位符 5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BE9D9CB-420A-498C-9D86-FA3AC84F3C16}" type="slidenum">
              <a:rPr lang="en-US" altLang="zh-CN" sz="1400" smtClean="0">
                <a:latin typeface="Arial" panose="020B0604020202020204" pitchFamily="34" charset="0"/>
                <a:ea typeface="楷体_GB2312" pitchFamily="49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57</a:t>
            </a:fld>
            <a:endParaRPr lang="en-US" altLang="zh-CN" sz="1400">
              <a:latin typeface="Arial" panose="020B0604020202020204" pitchFamily="34" charset="0"/>
              <a:ea typeface="楷体_GB2312" pitchFamily="49" charset="-122"/>
            </a:endParaRPr>
          </a:p>
        </p:txBody>
      </p:sp>
      <p:graphicFrame>
        <p:nvGraphicFramePr>
          <p:cNvPr id="5325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693009"/>
              </p:ext>
            </p:extLst>
          </p:nvPr>
        </p:nvGraphicFramePr>
        <p:xfrm>
          <a:off x="3419872" y="1503772"/>
          <a:ext cx="2663825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2" imgW="1205977" imgH="393529" progId="Equation.3">
                  <p:embed/>
                </p:oleObj>
              </mc:Choice>
              <mc:Fallback>
                <p:oleObj name="公式" r:id="rId2" imgW="1205977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1503772"/>
                        <a:ext cx="2663825" cy="860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3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0990997"/>
              </p:ext>
            </p:extLst>
          </p:nvPr>
        </p:nvGraphicFramePr>
        <p:xfrm>
          <a:off x="971550" y="1700808"/>
          <a:ext cx="1584325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4" imgW="634725" imgH="228501" progId="Equation.3">
                  <p:embed/>
                </p:oleObj>
              </mc:Choice>
              <mc:Fallback>
                <p:oleObj name="公式" r:id="rId4" imgW="634725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1700808"/>
                        <a:ext cx="1584325" cy="56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6" name="AutoShape 14"/>
          <p:cNvSpPr>
            <a:spLocks noChangeArrowheads="1"/>
          </p:cNvSpPr>
          <p:nvPr/>
        </p:nvSpPr>
        <p:spPr bwMode="auto">
          <a:xfrm>
            <a:off x="539750" y="620713"/>
            <a:ext cx="7199313" cy="935037"/>
          </a:xfrm>
          <a:prstGeom prst="horizontalScroll">
            <a:avLst>
              <a:gd name="adj" fmla="val 12500"/>
            </a:avLst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457200" indent="-4572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solidFill>
                  <a:srgbClr val="5629F9"/>
                </a:solidFill>
                <a:latin typeface="楷体_GB2312" pitchFamily="49" charset="-122"/>
                <a:ea typeface="楷体_GB2312" pitchFamily="49" charset="-122"/>
              </a:rPr>
              <a:t>算法渐近复杂性分析中常用函数 </a:t>
            </a:r>
          </a:p>
        </p:txBody>
      </p:sp>
      <p:graphicFrame>
        <p:nvGraphicFramePr>
          <p:cNvPr id="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676642"/>
              </p:ext>
            </p:extLst>
          </p:nvPr>
        </p:nvGraphicFramePr>
        <p:xfrm>
          <a:off x="971550" y="2924944"/>
          <a:ext cx="6127750" cy="2363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450880" imgH="952200" progId="Equation.DSMT4">
                  <p:embed/>
                </p:oleObj>
              </mc:Choice>
              <mc:Fallback>
                <p:oleObj name="Equation" r:id="rId6" imgW="2450880" imgH="952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2924944"/>
                        <a:ext cx="6127750" cy="2363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00002914"/>
      </p:ext>
    </p:extLst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灯片编号占位符 5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BE9D9CB-420A-498C-9D86-FA3AC84F3C16}" type="slidenum">
              <a:rPr lang="en-US" altLang="zh-CN" sz="1400" smtClean="0">
                <a:latin typeface="Arial" panose="020B0604020202020204" pitchFamily="34" charset="0"/>
                <a:ea typeface="楷体_GB2312" pitchFamily="49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58</a:t>
            </a:fld>
            <a:endParaRPr lang="en-US" altLang="zh-CN" sz="1400">
              <a:latin typeface="Arial" panose="020B0604020202020204" pitchFamily="34" charset="0"/>
              <a:ea typeface="楷体_GB2312" pitchFamily="49" charset="-122"/>
            </a:endParaRPr>
          </a:p>
        </p:txBody>
      </p:sp>
      <p:graphicFrame>
        <p:nvGraphicFramePr>
          <p:cNvPr id="5325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4600771"/>
              </p:ext>
            </p:extLst>
          </p:nvPr>
        </p:nvGraphicFramePr>
        <p:xfrm>
          <a:off x="5103790" y="1700808"/>
          <a:ext cx="2663825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2" imgW="1205977" imgH="393529" progId="Equation.3">
                  <p:embed/>
                </p:oleObj>
              </mc:Choice>
              <mc:Fallback>
                <p:oleObj name="公式" r:id="rId2" imgW="1205977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3790" y="1700808"/>
                        <a:ext cx="2663825" cy="860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5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2114581"/>
              </p:ext>
            </p:extLst>
          </p:nvPr>
        </p:nvGraphicFramePr>
        <p:xfrm>
          <a:off x="873857" y="2028031"/>
          <a:ext cx="2763837" cy="452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4" imgW="1218671" imgH="203112" progId="Equation.3">
                  <p:embed/>
                </p:oleObj>
              </mc:Choice>
              <mc:Fallback>
                <p:oleObj name="公式" r:id="rId4" imgW="1218671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3857" y="2028031"/>
                        <a:ext cx="2763837" cy="452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6" name="AutoShape 14"/>
          <p:cNvSpPr>
            <a:spLocks noChangeArrowheads="1"/>
          </p:cNvSpPr>
          <p:nvPr/>
        </p:nvSpPr>
        <p:spPr bwMode="auto">
          <a:xfrm>
            <a:off x="539750" y="620713"/>
            <a:ext cx="7199313" cy="935037"/>
          </a:xfrm>
          <a:prstGeom prst="horizontalScroll">
            <a:avLst>
              <a:gd name="adj" fmla="val 12500"/>
            </a:avLst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457200" indent="-4572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solidFill>
                  <a:srgbClr val="5629F9"/>
                </a:solidFill>
                <a:latin typeface="楷体_GB2312" pitchFamily="49" charset="-122"/>
                <a:ea typeface="楷体_GB2312" pitchFamily="49" charset="-122"/>
              </a:rPr>
              <a:t>算法渐近复杂性分析中常用函数 </a:t>
            </a:r>
          </a:p>
        </p:txBody>
      </p:sp>
      <p:graphicFrame>
        <p:nvGraphicFramePr>
          <p:cNvPr id="9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6521747"/>
              </p:ext>
            </p:extLst>
          </p:nvPr>
        </p:nvGraphicFramePr>
        <p:xfrm>
          <a:off x="863585" y="2780928"/>
          <a:ext cx="4146550" cy="3706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828800" imgH="1663560" progId="Equation.DSMT4">
                  <p:embed/>
                </p:oleObj>
              </mc:Choice>
              <mc:Fallback>
                <p:oleObj name="Equation" r:id="rId6" imgW="1828800" imgH="16635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3585" y="2780928"/>
                        <a:ext cx="4146550" cy="3706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03915301"/>
      </p:ext>
    </p:extLst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19600" y="3810000"/>
            <a:ext cx="0" cy="0"/>
          </a:xfrm>
        </p:spPr>
      </p:pic>
      <p:sp>
        <p:nvSpPr>
          <p:cNvPr id="54275" name="灯片编号占位符 5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5679758-A809-4BF4-821C-367EE8307C76}" type="slidenum">
              <a:rPr lang="en-US" altLang="zh-CN" sz="1400" smtClean="0">
                <a:latin typeface="Arial" panose="020B0604020202020204" pitchFamily="34" charset="0"/>
                <a:ea typeface="楷体_GB2312" pitchFamily="49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59</a:t>
            </a:fld>
            <a:endParaRPr lang="en-US" altLang="zh-CN" sz="1400"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54276" name="AutoShape 7"/>
          <p:cNvSpPr>
            <a:spLocks noChangeArrowheads="1"/>
          </p:cNvSpPr>
          <p:nvPr/>
        </p:nvSpPr>
        <p:spPr bwMode="auto">
          <a:xfrm>
            <a:off x="539750" y="620713"/>
            <a:ext cx="7199313" cy="935037"/>
          </a:xfrm>
          <a:prstGeom prst="horizontalScroll">
            <a:avLst>
              <a:gd name="adj" fmla="val 12500"/>
            </a:avLst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457200" indent="-4572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solidFill>
                  <a:srgbClr val="5629F9"/>
                </a:solidFill>
                <a:latin typeface="楷体_GB2312" pitchFamily="49" charset="-122"/>
                <a:ea typeface="楷体_GB2312" pitchFamily="49" charset="-122"/>
              </a:rPr>
              <a:t>算法分析中常见的复杂性函数 </a:t>
            </a:r>
          </a:p>
        </p:txBody>
      </p:sp>
      <p:pic>
        <p:nvPicPr>
          <p:cNvPr id="5427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844675"/>
            <a:ext cx="8135937" cy="485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0113" y="1916113"/>
            <a:ext cx="7200900" cy="4760912"/>
          </a:xfrm>
        </p:spPr>
      </p:pic>
      <p:sp>
        <p:nvSpPr>
          <p:cNvPr id="55299" name="灯片编号占位符 5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8FE447A-06EA-49D8-8213-DE5D90777E4F}" type="slidenum">
              <a:rPr lang="en-US" altLang="zh-CN" sz="1400" smtClean="0">
                <a:latin typeface="Arial" panose="020B0604020202020204" pitchFamily="34" charset="0"/>
                <a:ea typeface="楷体_GB2312" pitchFamily="49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60</a:t>
            </a:fld>
            <a:endParaRPr lang="en-US" altLang="zh-CN" sz="1400"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55300" name="AutoShape 7"/>
          <p:cNvSpPr>
            <a:spLocks noChangeArrowheads="1"/>
          </p:cNvSpPr>
          <p:nvPr/>
        </p:nvSpPr>
        <p:spPr bwMode="auto">
          <a:xfrm>
            <a:off x="539750" y="620713"/>
            <a:ext cx="7199313" cy="935037"/>
          </a:xfrm>
          <a:prstGeom prst="horizontalScroll">
            <a:avLst>
              <a:gd name="adj" fmla="val 12500"/>
            </a:avLst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457200" indent="-4572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solidFill>
                  <a:srgbClr val="5629F9"/>
                </a:solidFill>
                <a:latin typeface="楷体_GB2312" pitchFamily="49" charset="-122"/>
                <a:ea typeface="楷体_GB2312" pitchFamily="49" charset="-122"/>
              </a:rPr>
              <a:t>小规模数据 </a:t>
            </a:r>
          </a:p>
        </p:txBody>
      </p:sp>
    </p:spTree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213" y="1844675"/>
            <a:ext cx="7416800" cy="4857750"/>
          </a:xfrm>
        </p:spPr>
      </p:pic>
      <p:sp>
        <p:nvSpPr>
          <p:cNvPr id="57347" name="灯片编号占位符 5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81F022E-149F-4630-B82E-7EB4AE2EDF0D}" type="slidenum">
              <a:rPr lang="en-US" altLang="zh-CN" sz="1400" smtClean="0">
                <a:latin typeface="Arial" panose="020B0604020202020204" pitchFamily="34" charset="0"/>
                <a:ea typeface="楷体_GB2312" pitchFamily="49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61</a:t>
            </a:fld>
            <a:endParaRPr lang="en-US" altLang="zh-CN" sz="1400"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57348" name="AutoShape 8"/>
          <p:cNvSpPr>
            <a:spLocks noChangeArrowheads="1"/>
          </p:cNvSpPr>
          <p:nvPr/>
        </p:nvSpPr>
        <p:spPr bwMode="auto">
          <a:xfrm>
            <a:off x="539750" y="620713"/>
            <a:ext cx="7199313" cy="935037"/>
          </a:xfrm>
          <a:prstGeom prst="horizontalScroll">
            <a:avLst>
              <a:gd name="adj" fmla="val 12500"/>
            </a:avLst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457200" indent="-4572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solidFill>
                  <a:srgbClr val="5629F9"/>
                </a:solidFill>
                <a:latin typeface="楷体_GB2312" pitchFamily="49" charset="-122"/>
                <a:ea typeface="楷体_GB2312" pitchFamily="49" charset="-122"/>
              </a:rPr>
              <a:t>中等规模数据 </a:t>
            </a:r>
          </a:p>
        </p:txBody>
      </p:sp>
    </p:spTree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求渐进表达式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331640" y="2010408"/>
          <a:ext cx="1087438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33160" imgH="190440" progId="Equation.DSMT4">
                  <p:embed/>
                </p:oleObj>
              </mc:Choice>
              <mc:Fallback>
                <p:oleObj name="Equation" r:id="rId2" imgW="533160" imgH="190440" progId="Equation.DSMT4">
                  <p:embed/>
                  <p:pic>
                    <p:nvPicPr>
                      <p:cNvPr id="102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2010408"/>
                        <a:ext cx="1087438" cy="388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3347864" y="2010409"/>
          <a:ext cx="1217613" cy="38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96880" imgH="190440" progId="Equation.DSMT4">
                  <p:embed/>
                </p:oleObj>
              </mc:Choice>
              <mc:Fallback>
                <p:oleObj name="Equation" r:id="rId4" imgW="596880" imgH="190440" progId="Equation.DSMT4">
                  <p:embed/>
                  <p:pic>
                    <p:nvPicPr>
                      <p:cNvPr id="5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7864" y="2010409"/>
                        <a:ext cx="1217613" cy="388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5796136" y="2060848"/>
          <a:ext cx="958850" cy="31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69800" imgH="152280" progId="Equation.DSMT4">
                  <p:embed/>
                </p:oleObj>
              </mc:Choice>
              <mc:Fallback>
                <p:oleObj name="Equation" r:id="rId6" imgW="469800" imgH="152280" progId="Equation.DSMT4">
                  <p:embed/>
                  <p:pic>
                    <p:nvPicPr>
                      <p:cNvPr id="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6136" y="2060848"/>
                        <a:ext cx="958850" cy="311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2"/>
          <p:cNvGraphicFramePr>
            <a:graphicFrameLocks noChangeAspect="1"/>
          </p:cNvGraphicFramePr>
          <p:nvPr/>
        </p:nvGraphicFramePr>
        <p:xfrm>
          <a:off x="1369416" y="2986632"/>
          <a:ext cx="1063625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20560" imgH="215640" progId="Equation.DSMT4">
                  <p:embed/>
                </p:oleObj>
              </mc:Choice>
              <mc:Fallback>
                <p:oleObj name="Equation" r:id="rId8" imgW="520560" imgH="215640" progId="Equation.DSMT4">
                  <p:embed/>
                  <p:pic>
                    <p:nvPicPr>
                      <p:cNvPr id="7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9416" y="2986632"/>
                        <a:ext cx="1063625" cy="441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"/>
          <p:cNvGraphicFramePr>
            <a:graphicFrameLocks noChangeAspect="1"/>
          </p:cNvGraphicFramePr>
          <p:nvPr/>
        </p:nvGraphicFramePr>
        <p:xfrm>
          <a:off x="3349098" y="3015075"/>
          <a:ext cx="933450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457200" imgH="215640" progId="Equation.DSMT4">
                  <p:embed/>
                </p:oleObj>
              </mc:Choice>
              <mc:Fallback>
                <p:oleObj name="Equation" r:id="rId10" imgW="457200" imgH="215640" progId="Equation.DSMT4">
                  <p:embed/>
                  <p:pic>
                    <p:nvPicPr>
                      <p:cNvPr id="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9098" y="3015075"/>
                        <a:ext cx="933450" cy="441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2"/>
          <p:cNvGraphicFramePr>
            <a:graphicFrameLocks noChangeAspect="1"/>
          </p:cNvGraphicFramePr>
          <p:nvPr/>
        </p:nvGraphicFramePr>
        <p:xfrm>
          <a:off x="5796136" y="2946512"/>
          <a:ext cx="1504950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736560" imgH="215640" progId="Equation.DSMT4">
                  <p:embed/>
                </p:oleObj>
              </mc:Choice>
              <mc:Fallback>
                <p:oleObj name="Equation" r:id="rId12" imgW="736560" imgH="215640" progId="Equation.DSMT4">
                  <p:embed/>
                  <p:pic>
                    <p:nvPicPr>
                      <p:cNvPr id="9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6136" y="2946512"/>
                        <a:ext cx="1504950" cy="441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"/>
          <p:cNvGraphicFramePr>
            <a:graphicFrameLocks noChangeAspect="1"/>
          </p:cNvGraphicFramePr>
          <p:nvPr/>
        </p:nvGraphicFramePr>
        <p:xfrm>
          <a:off x="1363664" y="4242978"/>
          <a:ext cx="1192213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583920" imgH="215640" progId="Equation.DSMT4">
                  <p:embed/>
                </p:oleObj>
              </mc:Choice>
              <mc:Fallback>
                <p:oleObj name="Equation" r:id="rId14" imgW="583920" imgH="215640" progId="Equation.DSMT4">
                  <p:embed/>
                  <p:pic>
                    <p:nvPicPr>
                      <p:cNvPr id="1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3664" y="4242978"/>
                        <a:ext cx="1192213" cy="441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2"/>
          <p:cNvGraphicFramePr>
            <a:graphicFrameLocks noChangeAspect="1"/>
          </p:cNvGraphicFramePr>
          <p:nvPr/>
        </p:nvGraphicFramePr>
        <p:xfrm>
          <a:off x="3419872" y="4227363"/>
          <a:ext cx="1243013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609480" imgH="215640" progId="Equation.DSMT4">
                  <p:embed/>
                </p:oleObj>
              </mc:Choice>
              <mc:Fallback>
                <p:oleObj name="Equation" r:id="rId16" imgW="609480" imgH="215640" progId="Equation.DSMT4">
                  <p:embed/>
                  <p:pic>
                    <p:nvPicPr>
                      <p:cNvPr id="11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4227363"/>
                        <a:ext cx="1243013" cy="441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2"/>
          <p:cNvGraphicFramePr>
            <a:graphicFrameLocks noChangeAspect="1"/>
          </p:cNvGraphicFramePr>
          <p:nvPr/>
        </p:nvGraphicFramePr>
        <p:xfrm>
          <a:off x="5868144" y="4253558"/>
          <a:ext cx="1009650" cy="38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495000" imgH="190440" progId="Equation.DSMT4">
                  <p:embed/>
                </p:oleObj>
              </mc:Choice>
              <mc:Fallback>
                <p:oleObj name="Equation" r:id="rId18" imgW="495000" imgH="190440" progId="Equation.DSMT4">
                  <p:embed/>
                  <p:pic>
                    <p:nvPicPr>
                      <p:cNvPr id="1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8144" y="4253558"/>
                        <a:ext cx="1009650" cy="388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算法的输入规模与计算时间分析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83568" y="1628800"/>
            <a:ext cx="75460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    算法的输入规模为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n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时计算时间为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T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n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=3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*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en-US" altLang="zh-CN" sz="2400" baseline="30000" dirty="0">
                <a:latin typeface="黑体" panose="02010609060101010101" pitchFamily="49" charset="-122"/>
                <a:ea typeface="黑体" panose="02010609060101010101" pitchFamily="49" charset="-122"/>
              </a:rPr>
              <a:t>n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。在某台计算机上实现并完成该算法的时间为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t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秒。现有另一台计算机，其运行速度为第一台的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64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倍，那么在这台新机器上用同一算法在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t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秒内能解决多大规模的问题？</a:t>
            </a:r>
          </a:p>
        </p:txBody>
      </p:sp>
      <p:graphicFrame>
        <p:nvGraphicFramePr>
          <p:cNvPr id="13" name="Object 2"/>
          <p:cNvGraphicFramePr>
            <a:graphicFrameLocks noChangeAspect="1"/>
          </p:cNvGraphicFramePr>
          <p:nvPr/>
        </p:nvGraphicFramePr>
        <p:xfrm>
          <a:off x="1371745" y="3418324"/>
          <a:ext cx="982662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82400" imgH="190440" progId="Equation.DSMT4">
                  <p:embed/>
                </p:oleObj>
              </mc:Choice>
              <mc:Fallback>
                <p:oleObj name="Equation" r:id="rId2" imgW="482400" imgH="190440" progId="Equation.DSMT4">
                  <p:embed/>
                  <p:pic>
                    <p:nvPicPr>
                      <p:cNvPr id="1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745" y="3418324"/>
                        <a:ext cx="982662" cy="388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2"/>
          <p:cNvGraphicFramePr>
            <a:graphicFrameLocks noChangeAspect="1"/>
          </p:cNvGraphicFramePr>
          <p:nvPr/>
        </p:nvGraphicFramePr>
        <p:xfrm>
          <a:off x="1331913" y="4081463"/>
          <a:ext cx="5926137" cy="44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908080" imgH="215640" progId="Equation.DSMT4">
                  <p:embed/>
                </p:oleObj>
              </mc:Choice>
              <mc:Fallback>
                <p:oleObj name="Equation" r:id="rId4" imgW="2908080" imgH="215640" progId="Equation.DSMT4">
                  <p:embed/>
                  <p:pic>
                    <p:nvPicPr>
                      <p:cNvPr id="1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4081463"/>
                        <a:ext cx="5926137" cy="442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2"/>
          <p:cNvGraphicFramePr>
            <a:graphicFrameLocks noChangeAspect="1"/>
          </p:cNvGraphicFramePr>
          <p:nvPr/>
        </p:nvGraphicFramePr>
        <p:xfrm>
          <a:off x="1325810" y="4797170"/>
          <a:ext cx="1062038" cy="31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20560" imgH="152280" progId="Equation.DSMT4">
                  <p:embed/>
                </p:oleObj>
              </mc:Choice>
              <mc:Fallback>
                <p:oleObj name="Equation" r:id="rId6" imgW="520560" imgH="152280" progId="Equation.DSMT4">
                  <p:embed/>
                  <p:pic>
                    <p:nvPicPr>
                      <p:cNvPr id="17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5810" y="4797170"/>
                        <a:ext cx="1062038" cy="311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133867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算法的输入规模和计算时间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70103" y="1628800"/>
            <a:ext cx="7546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    若上述算法计算时间改进为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T(n)=n</a:t>
            </a:r>
            <a:r>
              <a:rPr lang="en-US" altLang="zh-CN" sz="2400" baseline="30000" dirty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，其余条件不变，则在新机器上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t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时间可以解多大规模的问题？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1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7658665"/>
              </p:ext>
            </p:extLst>
          </p:nvPr>
        </p:nvGraphicFramePr>
        <p:xfrm>
          <a:off x="5148064" y="2860594"/>
          <a:ext cx="828675" cy="31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06080" imgH="152280" progId="Equation.DSMT4">
                  <p:embed/>
                </p:oleObj>
              </mc:Choice>
              <mc:Fallback>
                <p:oleObj name="Equation" r:id="rId2" imgW="406080" imgH="152280" progId="Equation.DSMT4">
                  <p:embed/>
                  <p:pic>
                    <p:nvPicPr>
                      <p:cNvPr id="17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064" y="2860594"/>
                        <a:ext cx="828675" cy="311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695219" y="4006339"/>
            <a:ext cx="7546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    若上述算法计算时间改进为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T(n)=8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，其余条件不变，则在新机器上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t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时间可以解多大规模的问题？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9F19AEA-AC77-E147-976F-DF3356179A4E}"/>
              </a:ext>
            </a:extLst>
          </p:cNvPr>
          <p:cNvSpPr txBox="1"/>
          <p:nvPr/>
        </p:nvSpPr>
        <p:spPr>
          <a:xfrm>
            <a:off x="3471125" y="2636063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t=n</a:t>
            </a:r>
            <a:r>
              <a:rPr kumimoji="1" lang="en-US" altLang="zh-CN" baseline="30000" dirty="0"/>
              <a:t>2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5CC884D-D9AF-4148-ADB2-5CCB346B21EE}"/>
              </a:ext>
            </a:extLst>
          </p:cNvPr>
          <p:cNvSpPr/>
          <p:nvPr/>
        </p:nvSpPr>
        <p:spPr>
          <a:xfrm>
            <a:off x="3451650" y="3102648"/>
            <a:ext cx="9044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64t=n’</a:t>
            </a:r>
            <a:r>
              <a:rPr kumimoji="1" lang="en-US" altLang="zh-CN" baseline="30000" dirty="0"/>
              <a:t>2</a:t>
            </a:r>
            <a:endParaRPr kumimoji="1" lang="zh-CN" altLang="en-US" baseline="30000" dirty="0"/>
          </a:p>
        </p:txBody>
      </p:sp>
    </p:spTree>
    <p:extLst>
      <p:ext uri="{BB962C8B-B14F-4D97-AF65-F5344CB8AC3E}">
        <p14:creationId xmlns:p14="http://schemas.microsoft.com/office/powerpoint/2010/main" val="15687700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4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函数渐进性态分析与证明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70103" y="1628800"/>
            <a:ext cx="7546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    对于下列函数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f(n)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和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g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n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），确定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g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n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）是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f(n)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的上界或下界或同阶函数，并简述理由</a:t>
            </a: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8" name="Object 2"/>
          <p:cNvGraphicFramePr>
            <a:graphicFrameLocks noChangeAspect="1"/>
          </p:cNvGraphicFramePr>
          <p:nvPr/>
        </p:nvGraphicFramePr>
        <p:xfrm>
          <a:off x="1283994" y="2724934"/>
          <a:ext cx="3159125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49080" imgH="215640" progId="Equation.DSMT4">
                  <p:embed/>
                </p:oleObj>
              </mc:Choice>
              <mc:Fallback>
                <p:oleObj name="Equation" r:id="rId2" imgW="1549080" imgH="215640" progId="Equation.DSMT4">
                  <p:embed/>
                  <p:pic>
                    <p:nvPicPr>
                      <p:cNvPr id="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3994" y="2724934"/>
                        <a:ext cx="3159125" cy="441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2"/>
          <p:cNvGraphicFramePr>
            <a:graphicFrameLocks noChangeAspect="1"/>
          </p:cNvGraphicFramePr>
          <p:nvPr/>
        </p:nvGraphicFramePr>
        <p:xfrm>
          <a:off x="1273941" y="3466583"/>
          <a:ext cx="2667000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07880" imgH="215640" progId="Equation.DSMT4">
                  <p:embed/>
                </p:oleObj>
              </mc:Choice>
              <mc:Fallback>
                <p:oleObj name="Equation" r:id="rId4" imgW="1307880" imgH="215640" progId="Equation.DSMT4">
                  <p:embed/>
                  <p:pic>
                    <p:nvPicPr>
                      <p:cNvPr id="9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3941" y="3466583"/>
                        <a:ext cx="2667000" cy="441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"/>
          <p:cNvGraphicFramePr>
            <a:graphicFrameLocks noChangeAspect="1"/>
          </p:cNvGraphicFramePr>
          <p:nvPr/>
        </p:nvGraphicFramePr>
        <p:xfrm>
          <a:off x="1273941" y="4208232"/>
          <a:ext cx="2459037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06360" imgH="215640" progId="Equation.DSMT4">
                  <p:embed/>
                </p:oleObj>
              </mc:Choice>
              <mc:Fallback>
                <p:oleObj name="Equation" r:id="rId6" imgW="1206360" imgH="215640" progId="Equation.DSMT4">
                  <p:embed/>
                  <p:pic>
                    <p:nvPicPr>
                      <p:cNvPr id="1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3941" y="4208232"/>
                        <a:ext cx="2459037" cy="441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2"/>
          <p:cNvGraphicFramePr>
            <a:graphicFrameLocks noChangeAspect="1"/>
          </p:cNvGraphicFramePr>
          <p:nvPr/>
        </p:nvGraphicFramePr>
        <p:xfrm>
          <a:off x="1273941" y="5013176"/>
          <a:ext cx="2820988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84200" imgH="215640" progId="Equation.DSMT4">
                  <p:embed/>
                </p:oleObj>
              </mc:Choice>
              <mc:Fallback>
                <p:oleObj name="Equation" r:id="rId8" imgW="1384200" imgH="215640" progId="Equation.DSMT4">
                  <p:embed/>
                  <p:pic>
                    <p:nvPicPr>
                      <p:cNvPr id="11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3941" y="5013176"/>
                        <a:ext cx="2820988" cy="441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2"/>
          <p:cNvGraphicFramePr>
            <a:graphicFrameLocks noChangeAspect="1"/>
          </p:cNvGraphicFramePr>
          <p:nvPr/>
        </p:nvGraphicFramePr>
        <p:xfrm>
          <a:off x="1273941" y="5818120"/>
          <a:ext cx="2536825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244520" imgH="177480" progId="Equation.DSMT4">
                  <p:embed/>
                </p:oleObj>
              </mc:Choice>
              <mc:Fallback>
                <p:oleObj name="Equation" r:id="rId10" imgW="1244520" imgH="177480" progId="Equation.DSMT4">
                  <p:embed/>
                  <p:pic>
                    <p:nvPicPr>
                      <p:cNvPr id="1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3941" y="5818120"/>
                        <a:ext cx="2536825" cy="363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2"/>
          <p:cNvGraphicFramePr>
            <a:graphicFrameLocks noChangeAspect="1"/>
          </p:cNvGraphicFramePr>
          <p:nvPr/>
        </p:nvGraphicFramePr>
        <p:xfrm>
          <a:off x="5724128" y="2742527"/>
          <a:ext cx="2174875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066680" imgH="215640" progId="Equation.DSMT4">
                  <p:embed/>
                </p:oleObj>
              </mc:Choice>
              <mc:Fallback>
                <p:oleObj name="Equation" r:id="rId12" imgW="1066680" imgH="215640" progId="Equation.DSMT4">
                  <p:embed/>
                  <p:pic>
                    <p:nvPicPr>
                      <p:cNvPr id="1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128" y="2742527"/>
                        <a:ext cx="2174875" cy="441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94780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函数渐进性态分析与证明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11560" y="3040236"/>
            <a:ext cx="770485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    存在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c1=2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n1=1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，使得对于所有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n&gt;=n1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时，都有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f(n)&lt;=c1*g(n),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所以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f(n)=O(g(n)).</a:t>
            </a:r>
          </a:p>
          <a:p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</a:p>
          <a:p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存在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c2=1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n2=32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，使得对于所有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n&gt;=n2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时，都有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f(n)&gt;=c2*g(n),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所以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f(n)=</a:t>
            </a:r>
            <a:r>
              <a:rPr lang="el-GR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Ω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(g(n)).</a:t>
            </a:r>
          </a:p>
          <a:p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所以，存在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c1=2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c2=1,n0=32,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使得对于所有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n&gt;=n0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时都有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c2*g(n)&lt;=f(n)&lt;=c1*g(n), 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故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f(n)=</a:t>
            </a:r>
            <a:r>
              <a:rPr lang="en-US" altLang="zh-CN" sz="2400" dirty="0"/>
              <a:t>Θ(g(n)).</a:t>
            </a: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8" name="Object 2"/>
          <p:cNvGraphicFramePr>
            <a:graphicFrameLocks noChangeAspect="1"/>
          </p:cNvGraphicFramePr>
          <p:nvPr/>
        </p:nvGraphicFramePr>
        <p:xfrm>
          <a:off x="1331640" y="2420888"/>
          <a:ext cx="3159125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49080" imgH="215640" progId="Equation.DSMT4">
                  <p:embed/>
                </p:oleObj>
              </mc:Choice>
              <mc:Fallback>
                <p:oleObj name="Equation" r:id="rId2" imgW="1549080" imgH="215640" progId="Equation.DSMT4">
                  <p:embed/>
                  <p:pic>
                    <p:nvPicPr>
                      <p:cNvPr id="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2420888"/>
                        <a:ext cx="3159125" cy="441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822503" y="1781200"/>
            <a:ext cx="7546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   如何证明？</a:t>
            </a: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37274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函数渐进性态分析与证明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822503" y="1781200"/>
            <a:ext cx="7546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   如何证明？</a:t>
            </a: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1259632" y="2420888"/>
          <a:ext cx="2174875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66680" imgH="215640" progId="Equation.DSMT4">
                  <p:embed/>
                </p:oleObj>
              </mc:Choice>
              <mc:Fallback>
                <p:oleObj name="Equation" r:id="rId2" imgW="1066680" imgH="215640" progId="Equation.DSMT4">
                  <p:embed/>
                  <p:pic>
                    <p:nvPicPr>
                      <p:cNvPr id="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2420888"/>
                        <a:ext cx="2174875" cy="441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2"/>
          <p:cNvGraphicFramePr>
            <a:graphicFrameLocks noChangeAspect="1"/>
          </p:cNvGraphicFramePr>
          <p:nvPr/>
        </p:nvGraphicFramePr>
        <p:xfrm>
          <a:off x="2019747" y="3645024"/>
          <a:ext cx="2408237" cy="779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80800" imgH="380880" progId="Equation.DSMT4">
                  <p:embed/>
                </p:oleObj>
              </mc:Choice>
              <mc:Fallback>
                <p:oleObj name="Equation" r:id="rId4" imgW="1180800" imgH="380880" progId="Equation.DSMT4">
                  <p:embed/>
                  <p:pic>
                    <p:nvPicPr>
                      <p:cNvPr id="7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9747" y="3645024"/>
                        <a:ext cx="2408237" cy="779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1187624" y="3140968"/>
            <a:ext cx="7546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因为：</a:t>
            </a: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87624" y="4581128"/>
            <a:ext cx="7546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所以：</a:t>
            </a: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11" name="Object 2"/>
          <p:cNvGraphicFramePr>
            <a:graphicFrameLocks noChangeAspect="1"/>
          </p:cNvGraphicFramePr>
          <p:nvPr/>
        </p:nvGraphicFramePr>
        <p:xfrm>
          <a:off x="2037286" y="5433813"/>
          <a:ext cx="1708150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38080" imgH="177480" progId="Equation.DSMT4">
                  <p:embed/>
                </p:oleObj>
              </mc:Choice>
              <mc:Fallback>
                <p:oleObj name="Equation" r:id="rId6" imgW="838080" imgH="177480" progId="Equation.DSMT4">
                  <p:embed/>
                  <p:pic>
                    <p:nvPicPr>
                      <p:cNvPr id="11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7286" y="5433813"/>
                        <a:ext cx="1708150" cy="363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086945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9" grpId="0"/>
      <p:bldP spid="10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计算时间复杂性的表示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822502" y="1781200"/>
            <a:ext cx="79111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   证明：如果一个算法平均计算时间复杂性是</a:t>
            </a:r>
            <a:r>
              <a:rPr lang="el-GR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Θ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(f(n)),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则该算法在最坏的情况下所需的计算时间是</a:t>
            </a:r>
            <a:r>
              <a:rPr lang="el-GR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Ω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(f(n)).</a:t>
            </a: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1331640" y="3140968"/>
          <a:ext cx="5618163" cy="1481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755800" imgH="723600" progId="Equation.DSMT4">
                  <p:embed/>
                </p:oleObj>
              </mc:Choice>
              <mc:Fallback>
                <p:oleObj name="Equation" r:id="rId2" imgW="2755800" imgH="723600" progId="Equation.DSMT4">
                  <p:embed/>
                  <p:pic>
                    <p:nvPicPr>
                      <p:cNvPr id="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3140968"/>
                        <a:ext cx="5618163" cy="1481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2"/>
          <p:cNvGraphicFramePr>
            <a:graphicFrameLocks noChangeAspect="1"/>
          </p:cNvGraphicFramePr>
          <p:nvPr/>
        </p:nvGraphicFramePr>
        <p:xfrm>
          <a:off x="1331640" y="5301208"/>
          <a:ext cx="5075237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489040" imgH="215640" progId="Equation.DSMT4">
                  <p:embed/>
                </p:oleObj>
              </mc:Choice>
              <mc:Fallback>
                <p:oleObj name="Equation" r:id="rId4" imgW="2489040" imgH="215640" progId="Equation.DSMT4">
                  <p:embed/>
                  <p:pic>
                    <p:nvPicPr>
                      <p:cNvPr id="1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5301208"/>
                        <a:ext cx="5075237" cy="441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847113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theme/theme1.xml><?xml version="1.0" encoding="utf-8"?>
<a:theme xmlns:a="http://schemas.openxmlformats.org/drawingml/2006/main" name="chapter2a(new)">
  <a:themeElements>
    <a:clrScheme name="chapter2a(new)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hapter2a(new)">
      <a:majorFont>
        <a:latin typeface="Impact"/>
        <a:ea typeface="楷体_GB2312"/>
        <a:cs typeface=""/>
      </a:majorFont>
      <a:minorFont>
        <a:latin typeface="楷体_GB2312"/>
        <a:ea typeface="楷体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charset="-122"/>
          </a:defRPr>
        </a:defPPr>
      </a:lstStyle>
    </a:lnDef>
  </a:objectDefaults>
  <a:extraClrSchemeLst>
    <a:extraClrScheme>
      <a:clrScheme name="chapter2a(new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2a(new)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apter2a(new)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2a(new)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2a(new)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2a(new)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2a(new)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Chapter1.5--Veron</Template>
  <TotalTime>4135</TotalTime>
  <Words>4845</Words>
  <Application>Microsoft Macintosh PowerPoint</Application>
  <PresentationFormat>全屏显示(4:3)</PresentationFormat>
  <Paragraphs>452</Paragraphs>
  <Slides>68</Slides>
  <Notes>25</Notes>
  <HiddenSlides>0</HiddenSlides>
  <MMClips>0</MMClips>
  <ScaleCrop>false</ScaleCrop>
  <HeadingPairs>
    <vt:vector size="8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68</vt:i4>
      </vt:variant>
    </vt:vector>
  </HeadingPairs>
  <TitlesOfParts>
    <vt:vector size="85" baseType="lpstr">
      <vt:lpstr>-webkit-standard</vt:lpstr>
      <vt:lpstr>黑体</vt:lpstr>
      <vt:lpstr>华文琥珀</vt:lpstr>
      <vt:lpstr>楷体_GB2312</vt:lpstr>
      <vt:lpstr>Arial Unicode MS</vt:lpstr>
      <vt:lpstr>ZapfDingbats</vt:lpstr>
      <vt:lpstr>Arial</vt:lpstr>
      <vt:lpstr>Arial</vt:lpstr>
      <vt:lpstr>Calibri</vt:lpstr>
      <vt:lpstr>Cambria Math</vt:lpstr>
      <vt:lpstr>Helvetica Neue</vt:lpstr>
      <vt:lpstr>Impact</vt:lpstr>
      <vt:lpstr>Times New Roman</vt:lpstr>
      <vt:lpstr>Wingdings</vt:lpstr>
      <vt:lpstr>chapter2a(new)</vt:lpstr>
      <vt:lpstr>Equation</vt:lpstr>
      <vt:lpstr>公式</vt:lpstr>
      <vt:lpstr>算法设计与分析</vt:lpstr>
      <vt:lpstr>PowerPoint 演示文稿</vt:lpstr>
      <vt:lpstr>课程安排</vt:lpstr>
      <vt:lpstr>PowerPoint 演示文稿</vt:lpstr>
      <vt:lpstr>算法的概念</vt:lpstr>
      <vt:lpstr>算法</vt:lpstr>
      <vt:lpstr>程序</vt:lpstr>
      <vt:lpstr>问题和问题的实例</vt:lpstr>
      <vt:lpstr>算法的地位</vt:lpstr>
      <vt:lpstr>算法是计算机科学基础的重要主题 </vt:lpstr>
      <vt:lpstr>算法的地位</vt:lpstr>
      <vt:lpstr>算法的地位</vt:lpstr>
      <vt:lpstr>一个例子</vt:lpstr>
      <vt:lpstr>一个例子</vt:lpstr>
      <vt:lpstr>一个例子</vt:lpstr>
      <vt:lpstr>算法分析基础</vt:lpstr>
      <vt:lpstr>算法的正确性分析</vt:lpstr>
      <vt:lpstr>正确性证明</vt:lpstr>
      <vt:lpstr>算法复杂性分析</vt:lpstr>
      <vt:lpstr>算法的时间复杂性</vt:lpstr>
      <vt:lpstr>算法的时间复杂性</vt:lpstr>
      <vt:lpstr>算法的时间复杂性</vt:lpstr>
      <vt:lpstr>插入排序的时间复杂性 (最坏情况)</vt:lpstr>
      <vt:lpstr>插入排序的时间复杂性(最好情况)</vt:lpstr>
      <vt:lpstr>渐近时间复杂性</vt:lpstr>
      <vt:lpstr>渐近复杂性     O （符号） </vt:lpstr>
      <vt:lpstr>渐近复杂性      </vt:lpstr>
      <vt:lpstr>渐近复杂性     </vt:lpstr>
      <vt:lpstr>渐近复杂性      o  </vt:lpstr>
      <vt:lpstr>渐近复杂性          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渐近复杂性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求渐进表达式</vt:lpstr>
      <vt:lpstr>算法的输入规模与计算时间分析</vt:lpstr>
      <vt:lpstr>算法的输入规模和计算时间</vt:lpstr>
      <vt:lpstr>函数渐进性态分析与证明</vt:lpstr>
      <vt:lpstr>函数渐进性态分析与证明</vt:lpstr>
      <vt:lpstr>函数渐进性态分析与证明</vt:lpstr>
      <vt:lpstr>计算时间复杂性的表示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计算机算法设计与分析</dc:title>
  <cp:lastModifiedBy>Microsoft Office User</cp:lastModifiedBy>
  <cp:revision>259</cp:revision>
  <dcterms:modified xsi:type="dcterms:W3CDTF">2022-10-16T01:36:27Z</dcterms:modified>
</cp:coreProperties>
</file>