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74" r:id="rId5"/>
    <p:sldId id="275" r:id="rId6"/>
    <p:sldId id="276" r:id="rId7"/>
    <p:sldId id="261" r:id="rId8"/>
    <p:sldId id="272" r:id="rId9"/>
    <p:sldId id="273" r:id="rId10"/>
    <p:sldId id="263" r:id="rId11"/>
    <p:sldId id="264" r:id="rId12"/>
    <p:sldId id="265" r:id="rId13"/>
    <p:sldId id="271" r:id="rId14"/>
    <p:sldId id="266" r:id="rId15"/>
    <p:sldId id="268" r:id="rId16"/>
    <p:sldId id="269" r:id="rId17"/>
    <p:sldId id="277" r:id="rId18"/>
    <p:sldId id="278" r:id="rId1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19" d="100"/>
          <a:sy n="119" d="100"/>
        </p:scale>
        <p:origin x="188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image" Target="../media/image9.wmf"/><Relationship Id="rId7" Type="http://schemas.openxmlformats.org/officeDocument/2006/relationships/image" Target="../media/image13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7" Type="http://schemas.openxmlformats.org/officeDocument/2006/relationships/image" Target="../media/image23.wmf"/><Relationship Id="rId2" Type="http://schemas.openxmlformats.org/officeDocument/2006/relationships/image" Target="../media/image18.wmf"/><Relationship Id="rId1" Type="http://schemas.openxmlformats.org/officeDocument/2006/relationships/image" Target="../media/image7.w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6" Type="http://schemas.openxmlformats.org/officeDocument/2006/relationships/image" Target="../media/image36.wmf"/><Relationship Id="rId5" Type="http://schemas.openxmlformats.org/officeDocument/2006/relationships/image" Target="../media/image35.wmf"/><Relationship Id="rId4" Type="http://schemas.openxmlformats.org/officeDocument/2006/relationships/image" Target="../media/image34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4" Type="http://schemas.openxmlformats.org/officeDocument/2006/relationships/image" Target="../media/image45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3" Type="http://schemas.openxmlformats.org/officeDocument/2006/relationships/image" Target="../media/image52.wmf"/><Relationship Id="rId7" Type="http://schemas.openxmlformats.org/officeDocument/2006/relationships/image" Target="../media/image56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Relationship Id="rId6" Type="http://schemas.openxmlformats.org/officeDocument/2006/relationships/image" Target="../media/image55.wmf"/><Relationship Id="rId5" Type="http://schemas.openxmlformats.org/officeDocument/2006/relationships/image" Target="../media/image54.wmf"/><Relationship Id="rId4" Type="http://schemas.openxmlformats.org/officeDocument/2006/relationships/image" Target="../media/image53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5" Type="http://schemas.openxmlformats.org/officeDocument/2006/relationships/image" Target="../media/image62.wmf"/><Relationship Id="rId4" Type="http://schemas.openxmlformats.org/officeDocument/2006/relationships/image" Target="../media/image6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30A3DC-DC17-4400-9C48-7EAEEFF0AB9A}" type="datetimeFigureOut">
              <a:rPr lang="zh-CN" altLang="en-US" smtClean="0"/>
              <a:t>2021/9/21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72CDB9-9074-4FBE-A4F2-66EB5022B6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7942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Logn</a:t>
            </a:r>
            <a:r>
              <a:rPr lang="en-US" altLang="zh-CN" dirty="0"/>
              <a:t>/2 = </a:t>
            </a:r>
            <a:r>
              <a:rPr lang="en-US" altLang="zh-CN" dirty="0" err="1"/>
              <a:t>logn</a:t>
            </a:r>
            <a:r>
              <a:rPr lang="en-US" altLang="zh-CN" dirty="0"/>
              <a:t> -1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72CDB9-9074-4FBE-A4F2-66EB5022B6D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574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Logn</a:t>
            </a:r>
            <a:r>
              <a:rPr lang="en-US" altLang="zh-CN" dirty="0"/>
              <a:t>/2 = </a:t>
            </a:r>
            <a:r>
              <a:rPr lang="en-US" altLang="zh-CN" dirty="0" err="1"/>
              <a:t>logn</a:t>
            </a:r>
            <a:r>
              <a:rPr lang="en-US" altLang="zh-CN" dirty="0"/>
              <a:t> -1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72CDB9-9074-4FBE-A4F2-66EB5022B6D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0769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Logn</a:t>
            </a:r>
            <a:r>
              <a:rPr lang="en-US" altLang="zh-CN" dirty="0"/>
              <a:t>/2 = </a:t>
            </a:r>
            <a:r>
              <a:rPr lang="en-US" altLang="zh-CN" dirty="0" err="1"/>
              <a:t>logn</a:t>
            </a:r>
            <a:r>
              <a:rPr lang="en-US" altLang="zh-CN" dirty="0"/>
              <a:t> -1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72CDB9-9074-4FBE-A4F2-66EB5022B6D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9716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400" dirty="0"/>
              <a:t>纵向：</a:t>
            </a:r>
            <a:r>
              <a:rPr lang="en-US" altLang="zh-CN" sz="1400" dirty="0"/>
              <a:t>N</a:t>
            </a:r>
            <a:r>
              <a:rPr lang="zh-CN" altLang="en-US" sz="1400" dirty="0"/>
              <a:t>除以</a:t>
            </a:r>
            <a:r>
              <a:rPr lang="en-US" altLang="zh-CN" sz="1400" dirty="0"/>
              <a:t>4</a:t>
            </a:r>
            <a:r>
              <a:rPr lang="zh-CN" altLang="en-US" sz="1400" dirty="0"/>
              <a:t>，除了多少次？，为 </a:t>
            </a:r>
            <a:r>
              <a:rPr lang="en-US" altLang="zh-CN" sz="1400" dirty="0"/>
              <a:t>log</a:t>
            </a:r>
            <a:r>
              <a:rPr lang="en-US" altLang="zh-CN" sz="1400" baseline="-25000" dirty="0"/>
              <a:t>4</a:t>
            </a:r>
            <a:r>
              <a:rPr lang="en-US" altLang="zh-CN" sz="1400" dirty="0"/>
              <a:t> n</a:t>
            </a:r>
            <a:r>
              <a:rPr lang="zh-CN" altLang="en-US" sz="1400" dirty="0"/>
              <a:t>。横向：共</a:t>
            </a:r>
            <a:r>
              <a:rPr lang="en-US" altLang="zh-CN" sz="1400" dirty="0"/>
              <a:t>3^log</a:t>
            </a:r>
            <a:r>
              <a:rPr lang="en-US" altLang="zh-CN" sz="1400" baseline="-25000" dirty="0"/>
              <a:t>4</a:t>
            </a:r>
            <a:r>
              <a:rPr lang="en-US" altLang="zh-CN" sz="1400" dirty="0"/>
              <a:t> n = n^log</a:t>
            </a:r>
            <a:r>
              <a:rPr lang="en-US" altLang="zh-CN" sz="1400" baseline="-25000" dirty="0"/>
              <a:t>4</a:t>
            </a:r>
            <a:r>
              <a:rPr lang="en-US" altLang="zh-CN" sz="1400" dirty="0"/>
              <a:t> 3</a:t>
            </a:r>
            <a:r>
              <a:rPr lang="zh-CN" altLang="en-US" sz="1400" dirty="0"/>
              <a:t>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72CDB9-9074-4FBE-A4F2-66EB5022B6D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2828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000" b="1">
                <a:latin typeface="黑体" pitchFamily="2" charset="-122"/>
                <a:ea typeface="黑体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2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0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495800" y="1371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43650" y="228600"/>
            <a:ext cx="1962150" cy="60198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5734050" cy="60198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7772400" cy="9144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533400" y="1371600"/>
            <a:ext cx="3810000" cy="4876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495800" y="1371600"/>
            <a:ext cx="3810000" cy="4876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>
          <a:xfrm>
            <a:off x="8305800" y="6400800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rgbClr val="DDDDDD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371600"/>
            <a:ext cx="777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6400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1026" name="Picture 2" descr="C:\Documents and Settings\Administrator\桌面\20100619054443410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837705" y="0"/>
            <a:ext cx="1306295" cy="171451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华文琥珀" pitchFamily="2" charset="-122"/>
          <a:ea typeface="华文琥珀" pitchFamily="2" charset="-122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Impact" pitchFamily="34" charset="0"/>
          <a:ea typeface="楷体_GB2312" pitchFamily="49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Impact" pitchFamily="34" charset="0"/>
          <a:ea typeface="楷体_GB2312" pitchFamily="49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Impact" pitchFamily="34" charset="0"/>
          <a:ea typeface="楷体_GB2312" pitchFamily="49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Impact" pitchFamily="34" charset="0"/>
          <a:ea typeface="楷体_GB2312" pitchFamily="49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Impact" pitchFamily="34" charset="0"/>
          <a:ea typeface="楷体_GB2312" pitchFamily="49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Impact" pitchFamily="34" charset="0"/>
          <a:ea typeface="楷体_GB2312" pitchFamily="49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Impact" pitchFamily="34" charset="0"/>
          <a:ea typeface="楷体_GB2312" pitchFamily="49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Impact" pitchFamily="34" charset="0"/>
          <a:ea typeface="楷体_GB2312" pitchFamily="49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ZapfDingbats" pitchFamily="82" charset="2"/>
        <a:buChar char="r"/>
        <a:defRPr sz="3200">
          <a:solidFill>
            <a:schemeClr val="tx1"/>
          </a:solidFill>
          <a:latin typeface="黑体" pitchFamily="2" charset="-122"/>
          <a:ea typeface="黑体" pitchFamily="2" charset="-122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ZapfDingbats" pitchFamily="82" charset="2"/>
        <a:buChar char="m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6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Times New Roman" pitchFamily="18" charset="0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Times New Roman" pitchFamily="18" charset="0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Times New Roman" pitchFamily="18" charset="0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Times New Roman" pitchFamily="18" charset="0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oleObject" Target="../embeddings/oleObject10.bin"/><Relationship Id="rId18" Type="http://schemas.openxmlformats.org/officeDocument/2006/relationships/image" Target="../media/image12.wmf"/><Relationship Id="rId3" Type="http://schemas.openxmlformats.org/officeDocument/2006/relationships/notesSlide" Target="../notesSlides/notesSlide4.xml"/><Relationship Id="rId21" Type="http://schemas.openxmlformats.org/officeDocument/2006/relationships/oleObject" Target="../embeddings/oleObject14.bin"/><Relationship Id="rId7" Type="http://schemas.openxmlformats.org/officeDocument/2006/relationships/image" Target="../media/image16.png"/><Relationship Id="rId12" Type="http://schemas.openxmlformats.org/officeDocument/2006/relationships/image" Target="../media/image9.wmf"/><Relationship Id="rId1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1.wmf"/><Relationship Id="rId20" Type="http://schemas.openxmlformats.org/officeDocument/2006/relationships/image" Target="../media/image13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png"/><Relationship Id="rId11" Type="http://schemas.openxmlformats.org/officeDocument/2006/relationships/oleObject" Target="../embeddings/oleObject9.bin"/><Relationship Id="rId5" Type="http://schemas.openxmlformats.org/officeDocument/2006/relationships/image" Target="../media/image7.wmf"/><Relationship Id="rId15" Type="http://schemas.openxmlformats.org/officeDocument/2006/relationships/oleObject" Target="../embeddings/oleObject11.bin"/><Relationship Id="rId10" Type="http://schemas.openxmlformats.org/officeDocument/2006/relationships/image" Target="../media/image8.wmf"/><Relationship Id="rId19" Type="http://schemas.openxmlformats.org/officeDocument/2006/relationships/oleObject" Target="../embeddings/oleObject13.bin"/><Relationship Id="rId4" Type="http://schemas.openxmlformats.org/officeDocument/2006/relationships/oleObject" Target="../embeddings/oleObject7.bin"/><Relationship Id="rId9" Type="http://schemas.openxmlformats.org/officeDocument/2006/relationships/oleObject" Target="../embeddings/oleObject8.bin"/><Relationship Id="rId14" Type="http://schemas.openxmlformats.org/officeDocument/2006/relationships/image" Target="../media/image10.wmf"/><Relationship Id="rId22" Type="http://schemas.openxmlformats.org/officeDocument/2006/relationships/image" Target="../media/image14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13" Type="http://schemas.openxmlformats.org/officeDocument/2006/relationships/oleObject" Target="../embeddings/oleObject20.bin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21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3.w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18.wmf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6.bin"/><Relationship Id="rId15" Type="http://schemas.openxmlformats.org/officeDocument/2006/relationships/oleObject" Target="../embeddings/oleObject21.bin"/><Relationship Id="rId10" Type="http://schemas.openxmlformats.org/officeDocument/2006/relationships/image" Target="../media/image2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18.bin"/><Relationship Id="rId14" Type="http://schemas.openxmlformats.org/officeDocument/2006/relationships/image" Target="../media/image22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2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26.bin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27.wmf"/><Relationship Id="rId4" Type="http://schemas.openxmlformats.org/officeDocument/2006/relationships/image" Target="../media/image24.wmf"/><Relationship Id="rId9" Type="http://schemas.openxmlformats.org/officeDocument/2006/relationships/oleObject" Target="../embeddings/oleObject2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13" Type="http://schemas.openxmlformats.org/officeDocument/2006/relationships/image" Target="../media/image34.wmf"/><Relationship Id="rId3" Type="http://schemas.openxmlformats.org/officeDocument/2006/relationships/image" Target="../media/image37.png"/><Relationship Id="rId7" Type="http://schemas.openxmlformats.org/officeDocument/2006/relationships/image" Target="../media/image31.wmf"/><Relationship Id="rId12" Type="http://schemas.openxmlformats.org/officeDocument/2006/relationships/oleObject" Target="../embeddings/oleObject30.bin"/><Relationship Id="rId17" Type="http://schemas.openxmlformats.org/officeDocument/2006/relationships/image" Target="../media/image36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2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7.bin"/><Relationship Id="rId11" Type="http://schemas.openxmlformats.org/officeDocument/2006/relationships/image" Target="../media/image33.wmf"/><Relationship Id="rId5" Type="http://schemas.openxmlformats.org/officeDocument/2006/relationships/image" Target="../media/image39.png"/><Relationship Id="rId15" Type="http://schemas.openxmlformats.org/officeDocument/2006/relationships/image" Target="../media/image35.wmf"/><Relationship Id="rId10" Type="http://schemas.openxmlformats.org/officeDocument/2006/relationships/oleObject" Target="../embeddings/oleObject29.bin"/><Relationship Id="rId4" Type="http://schemas.openxmlformats.org/officeDocument/2006/relationships/image" Target="../media/image38.png"/><Relationship Id="rId9" Type="http://schemas.openxmlformats.org/officeDocument/2006/relationships/image" Target="../media/image32.wmf"/><Relationship Id="rId14" Type="http://schemas.openxmlformats.org/officeDocument/2006/relationships/oleObject" Target="../embeddings/oleObject3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34.bin"/><Relationship Id="rId10" Type="http://schemas.openxmlformats.org/officeDocument/2006/relationships/image" Target="../media/image45.wmf"/><Relationship Id="rId4" Type="http://schemas.openxmlformats.org/officeDocument/2006/relationships/image" Target="../media/image42.wmf"/><Relationship Id="rId9" Type="http://schemas.openxmlformats.org/officeDocument/2006/relationships/oleObject" Target="../embeddings/oleObject36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image" Target="../media/image48.png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13" Type="http://schemas.openxmlformats.org/officeDocument/2006/relationships/oleObject" Target="../embeddings/oleObject44.bin"/><Relationship Id="rId18" Type="http://schemas.openxmlformats.org/officeDocument/2006/relationships/image" Target="../media/image57.wmf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12" Type="http://schemas.openxmlformats.org/officeDocument/2006/relationships/image" Target="../media/image54.wmf"/><Relationship Id="rId17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6.wmf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1.wmf"/><Relationship Id="rId11" Type="http://schemas.openxmlformats.org/officeDocument/2006/relationships/oleObject" Target="../embeddings/oleObject43.bin"/><Relationship Id="rId5" Type="http://schemas.openxmlformats.org/officeDocument/2006/relationships/oleObject" Target="../embeddings/oleObject40.bin"/><Relationship Id="rId15" Type="http://schemas.openxmlformats.org/officeDocument/2006/relationships/oleObject" Target="../embeddings/oleObject45.bin"/><Relationship Id="rId10" Type="http://schemas.openxmlformats.org/officeDocument/2006/relationships/image" Target="../media/image53.wmf"/><Relationship Id="rId4" Type="http://schemas.openxmlformats.org/officeDocument/2006/relationships/image" Target="../media/image50.wmf"/><Relationship Id="rId9" Type="http://schemas.openxmlformats.org/officeDocument/2006/relationships/oleObject" Target="../embeddings/oleObject42.bin"/><Relationship Id="rId14" Type="http://schemas.openxmlformats.org/officeDocument/2006/relationships/image" Target="../media/image55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12" Type="http://schemas.openxmlformats.org/officeDocument/2006/relationships/image" Target="../media/image6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9.wmf"/><Relationship Id="rId11" Type="http://schemas.openxmlformats.org/officeDocument/2006/relationships/oleObject" Target="../embeddings/oleObject51.bin"/><Relationship Id="rId5" Type="http://schemas.openxmlformats.org/officeDocument/2006/relationships/oleObject" Target="../embeddings/oleObject48.bin"/><Relationship Id="rId10" Type="http://schemas.openxmlformats.org/officeDocument/2006/relationships/image" Target="../media/image61.wmf"/><Relationship Id="rId4" Type="http://schemas.openxmlformats.org/officeDocument/2006/relationships/image" Target="../media/image58.wmf"/><Relationship Id="rId9" Type="http://schemas.openxmlformats.org/officeDocument/2006/relationships/oleObject" Target="../embeddings/oleObject50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6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altLang="zh-CN" dirty="0"/>
              <a:t>1.5</a:t>
            </a:r>
            <a:r>
              <a:rPr lang="zh-CN" altLang="en-US" dirty="0"/>
              <a:t>章  递归方程的渐进性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递归方程的渐进性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合并排序的复杂性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071670" y="2357430"/>
          <a:ext cx="4143375" cy="931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" name="Equation" r:id="rId3" imgW="2031840" imgH="457200" progId="Equation.3">
                  <p:embed/>
                </p:oleObj>
              </mc:Choice>
              <mc:Fallback>
                <p:oleObj name="Equation" r:id="rId3" imgW="2031840" imgH="457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1670" y="2357430"/>
                        <a:ext cx="4143375" cy="931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解决方法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zh-CN" dirty="0"/>
              <a:t>Substitution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方法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代入法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):</a:t>
            </a:r>
          </a:p>
          <a:p>
            <a:pPr lvl="1" algn="just"/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对时间复杂度进行</a:t>
            </a:r>
            <a:r>
              <a:rPr lang="zh-CN" alt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预测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将预测结果</a:t>
            </a:r>
            <a:r>
              <a:rPr lang="zh-CN" alt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代入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递归方程，如果不产生矛盾，那么可能是解</a:t>
            </a:r>
            <a:endParaRPr lang="en-US" altLang="zh-CN" dirty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然后用归纳法证明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altLang="zh-CN" dirty="0"/>
              <a:t>Recursion-tree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方法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递归树法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): </a:t>
            </a:r>
          </a:p>
          <a:p>
            <a:pPr lvl="1" algn="just"/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把递归方程用树的形式</a:t>
            </a:r>
            <a:r>
              <a:rPr lang="zh-CN" alt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展开</a:t>
            </a:r>
          </a:p>
          <a:p>
            <a:pPr lvl="1" algn="just"/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然后用</a:t>
            </a:r>
            <a:r>
              <a:rPr lang="zh-CN" alt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估计和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的方法来求解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Master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方法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主定理法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): </a:t>
            </a:r>
          </a:p>
          <a:p>
            <a:pPr lvl="1"/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求解型为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T(n)=</a:t>
            </a:r>
            <a:r>
              <a:rPr lang="en-US" altLang="zh-CN" dirty="0" err="1">
                <a:latin typeface="Times New Roman" pitchFamily="18" charset="0"/>
                <a:cs typeface="Times New Roman" pitchFamily="18" charset="0"/>
              </a:rPr>
              <a:t>aT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(n/b)+f(n)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的递归方程 </a:t>
            </a:r>
          </a:p>
          <a:p>
            <a:endParaRPr lang="zh-CN" altLang="en-US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Substitution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方法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957122"/>
            <a:ext cx="8136904" cy="535774"/>
          </a:xfrm>
        </p:spPr>
        <p:txBody>
          <a:bodyPr/>
          <a:lstStyle/>
          <a:p>
            <a:pPr>
              <a:buNone/>
            </a:pPr>
            <a:r>
              <a:rPr lang="zh-CN" altLang="en-US" sz="2400" dirty="0">
                <a:solidFill>
                  <a:schemeClr val="accent2"/>
                </a:solidFill>
              </a:rPr>
              <a:t>预测时间复杂度为</a:t>
            </a:r>
            <a:r>
              <a:rPr lang="en-US" altLang="zh-CN" sz="2400" dirty="0">
                <a:solidFill>
                  <a:schemeClr val="accent2"/>
                </a:solidFill>
              </a:rPr>
              <a:t>O(n</a:t>
            </a:r>
            <a:r>
              <a:rPr lang="en-US" altLang="zh-CN" sz="2400" baseline="30000" dirty="0">
                <a:solidFill>
                  <a:schemeClr val="accent2"/>
                </a:solidFill>
              </a:rPr>
              <a:t>2</a:t>
            </a:r>
            <a:r>
              <a:rPr lang="en-US" altLang="zh-CN" sz="2400" dirty="0">
                <a:solidFill>
                  <a:schemeClr val="accent2"/>
                </a:solidFill>
              </a:rPr>
              <a:t>)</a:t>
            </a:r>
            <a:r>
              <a:rPr lang="zh-CN" altLang="en-US" sz="2400" dirty="0">
                <a:solidFill>
                  <a:schemeClr val="accent2"/>
                </a:solidFill>
              </a:rPr>
              <a:t> ，即 </a:t>
            </a:r>
            <a:r>
              <a:rPr lang="en-US" altLang="zh-CN" sz="2400" dirty="0">
                <a:solidFill>
                  <a:schemeClr val="accent2"/>
                </a:solidFill>
              </a:rPr>
              <a:t>T(n)</a:t>
            </a:r>
            <a:r>
              <a:rPr lang="zh-CN" altLang="en-US" sz="2400" dirty="0">
                <a:solidFill>
                  <a:schemeClr val="accent2"/>
                </a:solidFill>
              </a:rPr>
              <a:t> </a:t>
            </a:r>
            <a:r>
              <a:rPr lang="en-US" altLang="zh-CN" sz="2400" dirty="0">
                <a:solidFill>
                  <a:schemeClr val="accent2"/>
                </a:solidFill>
              </a:rPr>
              <a:t>= c n</a:t>
            </a:r>
            <a:r>
              <a:rPr lang="en-US" altLang="zh-CN" sz="2400" baseline="30000" dirty="0">
                <a:solidFill>
                  <a:schemeClr val="accent2"/>
                </a:solidFill>
              </a:rPr>
              <a:t>2 </a:t>
            </a:r>
            <a:r>
              <a:rPr lang="zh-CN" altLang="en-US" sz="2400" dirty="0">
                <a:solidFill>
                  <a:schemeClr val="accent2"/>
                </a:solidFill>
              </a:rPr>
              <a:t>，代入递归方程：</a:t>
            </a:r>
            <a:endParaRPr lang="en-US" altLang="zh-CN" sz="2400" dirty="0">
              <a:solidFill>
                <a:schemeClr val="accent2"/>
              </a:solidFill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5280301"/>
              </p:ext>
            </p:extLst>
          </p:nvPr>
        </p:nvGraphicFramePr>
        <p:xfrm>
          <a:off x="650323" y="1219857"/>
          <a:ext cx="2849563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28" name="Equation" r:id="rId4" imgW="1231560" imgH="177480" progId="Equation.DSMT4">
                  <p:embed/>
                </p:oleObj>
              </mc:Choice>
              <mc:Fallback>
                <p:oleObj name="Equation" r:id="rId4" imgW="123156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323" y="1219857"/>
                        <a:ext cx="2849563" cy="439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0459500"/>
              </p:ext>
            </p:extLst>
          </p:nvPr>
        </p:nvGraphicFramePr>
        <p:xfrm>
          <a:off x="1187624" y="2697754"/>
          <a:ext cx="1263650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29" name="Equation" r:id="rId6" imgW="545760" imgH="190440" progId="Equation.DSMT4">
                  <p:embed/>
                </p:oleObj>
              </mc:Choice>
              <mc:Fallback>
                <p:oleObj name="Equation" r:id="rId6" imgW="545760" imgH="190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2697754"/>
                        <a:ext cx="1263650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518380"/>
              </p:ext>
            </p:extLst>
          </p:nvPr>
        </p:nvGraphicFramePr>
        <p:xfrm>
          <a:off x="1187624" y="3353866"/>
          <a:ext cx="3467100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30" name="Equation" r:id="rId8" imgW="1498320" imgH="215640" progId="Equation.DSMT4">
                  <p:embed/>
                </p:oleObj>
              </mc:Choice>
              <mc:Fallback>
                <p:oleObj name="Equation" r:id="rId8" imgW="1498320" imgH="215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3353866"/>
                        <a:ext cx="3467100" cy="534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内容占位符 2"/>
          <p:cNvSpPr txBox="1">
            <a:spLocks/>
          </p:cNvSpPr>
          <p:nvPr/>
        </p:nvSpPr>
        <p:spPr bwMode="auto">
          <a:xfrm>
            <a:off x="682625" y="4365104"/>
            <a:ext cx="8136904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buChar char="r"/>
              <a:defRPr sz="3000">
                <a:solidFill>
                  <a:schemeClr val="tx1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ZapfDingbats" pitchFamily="82" charset="2"/>
              <a:buChar char="m"/>
              <a:defRPr sz="24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itchFamily="18" charset="0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itchFamily="18" charset="0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itchFamily="18" charset="0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itchFamily="18" charset="0"/>
                <a:ea typeface="+mn-ea"/>
              </a:defRPr>
            </a:lvl9pPr>
          </a:lstStyle>
          <a:p>
            <a:pPr>
              <a:buFont typeface="ZapfDingbats" pitchFamily="82" charset="2"/>
              <a:buNone/>
            </a:pPr>
            <a:r>
              <a:rPr lang="zh-CN" altLang="en-US" sz="2400" kern="0" dirty="0">
                <a:solidFill>
                  <a:schemeClr val="accent2"/>
                </a:solidFill>
              </a:rPr>
              <a:t>左右相等，预测成立</a:t>
            </a:r>
            <a:r>
              <a:rPr lang="en-US" altLang="zh-CN" sz="2400" kern="0" dirty="0">
                <a:solidFill>
                  <a:schemeClr val="accent2"/>
                </a:solidFill>
              </a:rPr>
              <a:t>.</a:t>
            </a:r>
          </a:p>
          <a:p>
            <a:pPr>
              <a:buFont typeface="ZapfDingbats" pitchFamily="82" charset="2"/>
              <a:buNone/>
            </a:pPr>
            <a:endParaRPr lang="en-US" altLang="zh-CN" sz="2400" kern="0" dirty="0">
              <a:solidFill>
                <a:schemeClr val="accent2"/>
              </a:solidFill>
            </a:endParaRPr>
          </a:p>
          <a:p>
            <a:pPr>
              <a:buFont typeface="ZapfDingbats" pitchFamily="82" charset="2"/>
              <a:buNone/>
            </a:pPr>
            <a:r>
              <a:rPr lang="zh-CN" altLang="en-US" sz="2400" kern="0" dirty="0">
                <a:solidFill>
                  <a:schemeClr val="accent2"/>
                </a:solidFill>
              </a:rPr>
              <a:t>利用归纳法证明。</a:t>
            </a:r>
            <a:endParaRPr lang="en-US" altLang="zh-CN" sz="2400" kern="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5735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Substitution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方法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7772400" cy="5369768"/>
          </a:xfrm>
        </p:spPr>
        <p:txBody>
          <a:bodyPr/>
          <a:lstStyle/>
          <a:p>
            <a:endParaRPr lang="en-US" altLang="zh-CN" sz="2800" dirty="0"/>
          </a:p>
          <a:p>
            <a:pPr>
              <a:buNone/>
            </a:pPr>
            <a:r>
              <a:rPr lang="zh-CN" altLang="en-US" sz="2400" dirty="0">
                <a:solidFill>
                  <a:schemeClr val="accent2"/>
                </a:solidFill>
              </a:rPr>
              <a:t>（</a:t>
            </a:r>
            <a:r>
              <a:rPr lang="en-US" altLang="zh-CN" sz="2400" dirty="0">
                <a:solidFill>
                  <a:schemeClr val="accent2"/>
                </a:solidFill>
              </a:rPr>
              <a:t>1</a:t>
            </a:r>
            <a:r>
              <a:rPr lang="zh-CN" altLang="en-US" sz="2400" dirty="0">
                <a:solidFill>
                  <a:schemeClr val="accent2"/>
                </a:solidFill>
              </a:rPr>
              <a:t>）猜测 </a:t>
            </a:r>
            <a:r>
              <a:rPr lang="en-US" altLang="zh-CN" sz="2400" dirty="0">
                <a:solidFill>
                  <a:schemeClr val="accent2"/>
                </a:solidFill>
              </a:rPr>
              <a:t>n</a:t>
            </a:r>
            <a:r>
              <a:rPr lang="en-US" altLang="zh-CN" sz="2400" baseline="30000" dirty="0">
                <a:solidFill>
                  <a:schemeClr val="accent2"/>
                </a:solidFill>
              </a:rPr>
              <a:t>2</a:t>
            </a:r>
            <a:r>
              <a:rPr lang="en-US" altLang="zh-CN" sz="2400" dirty="0">
                <a:solidFill>
                  <a:schemeClr val="accent2"/>
                </a:solidFill>
              </a:rPr>
              <a:t> </a:t>
            </a:r>
            <a:r>
              <a:rPr lang="zh-CN" altLang="en-US" sz="2400" dirty="0">
                <a:solidFill>
                  <a:schemeClr val="accent2"/>
                </a:solidFill>
              </a:rPr>
              <a:t>和 </a:t>
            </a:r>
            <a:r>
              <a:rPr lang="en-US" altLang="zh-CN" sz="2400" dirty="0">
                <a:solidFill>
                  <a:schemeClr val="accent2"/>
                </a:solidFill>
              </a:rPr>
              <a:t>n</a:t>
            </a:r>
            <a:r>
              <a:rPr lang="zh-CN" altLang="en-US" sz="2400" dirty="0">
                <a:solidFill>
                  <a:schemeClr val="accent2"/>
                </a:solidFill>
              </a:rPr>
              <a:t>，均不行，猜测</a:t>
            </a:r>
            <a:r>
              <a:rPr lang="en-US" altLang="zh-CN" sz="2400" dirty="0" err="1">
                <a:solidFill>
                  <a:schemeClr val="accent2"/>
                </a:solidFill>
              </a:rPr>
              <a:t>nlogn</a:t>
            </a:r>
            <a:r>
              <a:rPr lang="en-US" altLang="zh-CN" sz="2400" dirty="0">
                <a:solidFill>
                  <a:schemeClr val="accent2"/>
                </a:solidFill>
              </a:rPr>
              <a:t> </a:t>
            </a:r>
          </a:p>
          <a:p>
            <a:pPr>
              <a:buNone/>
            </a:pPr>
            <a:r>
              <a:rPr lang="zh-CN" altLang="en-US" sz="2400" dirty="0">
                <a:solidFill>
                  <a:schemeClr val="accent2"/>
                </a:solidFill>
              </a:rPr>
              <a:t>          左边 </a:t>
            </a:r>
            <a:r>
              <a:rPr lang="en-US" altLang="zh-CN" sz="2400" dirty="0">
                <a:solidFill>
                  <a:schemeClr val="accent2"/>
                </a:solidFill>
              </a:rPr>
              <a:t>= c n </a:t>
            </a:r>
            <a:r>
              <a:rPr lang="en-US" altLang="zh-CN" sz="2400" dirty="0" err="1">
                <a:solidFill>
                  <a:schemeClr val="accent2"/>
                </a:solidFill>
              </a:rPr>
              <a:t>logn</a:t>
            </a:r>
            <a:endParaRPr lang="en-US" altLang="zh-CN" sz="2400" dirty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zh-CN" altLang="en-US" sz="2400" dirty="0">
                <a:solidFill>
                  <a:schemeClr val="accent2"/>
                </a:solidFill>
              </a:rPr>
              <a:t>          右边 </a:t>
            </a:r>
            <a:r>
              <a:rPr lang="en-US" altLang="zh-CN" sz="2400" dirty="0">
                <a:solidFill>
                  <a:schemeClr val="accent2"/>
                </a:solidFill>
              </a:rPr>
              <a:t>= 2c n/2 log n/2  = c n (</a:t>
            </a:r>
            <a:r>
              <a:rPr lang="en-US" altLang="zh-CN" sz="2400" dirty="0" err="1">
                <a:solidFill>
                  <a:schemeClr val="accent2"/>
                </a:solidFill>
              </a:rPr>
              <a:t>logn</a:t>
            </a:r>
            <a:r>
              <a:rPr lang="en-US" altLang="zh-CN" sz="2400" dirty="0">
                <a:solidFill>
                  <a:schemeClr val="accent2"/>
                </a:solidFill>
              </a:rPr>
              <a:t> - 1 ) =  c n log n</a:t>
            </a:r>
          </a:p>
          <a:p>
            <a:pPr>
              <a:buNone/>
            </a:pPr>
            <a:r>
              <a:rPr lang="zh-CN" altLang="en-US" sz="2400" dirty="0">
                <a:solidFill>
                  <a:schemeClr val="accent2"/>
                </a:solidFill>
              </a:rPr>
              <a:t>          左右相等，可能是解，用归纳法证明。</a:t>
            </a:r>
            <a:endParaRPr lang="en-US" altLang="zh-CN" sz="2400" dirty="0">
              <a:solidFill>
                <a:schemeClr val="accent2"/>
              </a:solidFill>
            </a:endParaRPr>
          </a:p>
          <a:p>
            <a:pPr>
              <a:buNone/>
            </a:pPr>
            <a:endParaRPr lang="en-US" altLang="zh-CN" sz="2400" dirty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zh-CN" altLang="en-US" sz="2400" dirty="0">
                <a:solidFill>
                  <a:schemeClr val="accent2"/>
                </a:solidFill>
              </a:rPr>
              <a:t>（</a:t>
            </a:r>
            <a:r>
              <a:rPr lang="en-US" altLang="zh-CN" sz="2400" dirty="0">
                <a:solidFill>
                  <a:schemeClr val="accent2"/>
                </a:solidFill>
              </a:rPr>
              <a:t>2</a:t>
            </a:r>
            <a:r>
              <a:rPr lang="zh-CN" altLang="en-US" sz="2400" dirty="0">
                <a:solidFill>
                  <a:schemeClr val="accent2"/>
                </a:solidFill>
              </a:rPr>
              <a:t>）根据几个已知的计算结果来猜</a:t>
            </a:r>
            <a:endParaRPr lang="en-US" altLang="zh-CN" sz="2400" dirty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en-US" altLang="zh-CN" sz="2400" dirty="0">
                <a:solidFill>
                  <a:schemeClr val="accent2"/>
                </a:solidFill>
              </a:rPr>
              <a:t>          T(2) = 2 T(1) + 2 = 2   = 2 log 2</a:t>
            </a:r>
          </a:p>
          <a:p>
            <a:pPr>
              <a:buNone/>
            </a:pPr>
            <a:r>
              <a:rPr lang="en-US" altLang="zh-CN" sz="2400" dirty="0">
                <a:solidFill>
                  <a:schemeClr val="accent2"/>
                </a:solidFill>
              </a:rPr>
              <a:t>          T(4) = 2 T(2) + 4 = 8   = 4 log 4</a:t>
            </a:r>
          </a:p>
          <a:p>
            <a:pPr>
              <a:buNone/>
            </a:pPr>
            <a:r>
              <a:rPr lang="en-US" altLang="zh-CN" sz="2400" dirty="0">
                <a:solidFill>
                  <a:schemeClr val="accent2"/>
                </a:solidFill>
              </a:rPr>
              <a:t>          T(8) = 2 T(4) + 8 = 24 = 8 log8 </a:t>
            </a:r>
          </a:p>
          <a:p>
            <a:pPr>
              <a:buNone/>
            </a:pPr>
            <a:r>
              <a:rPr lang="en-US" altLang="zh-CN" sz="2400" dirty="0">
                <a:solidFill>
                  <a:schemeClr val="accent2"/>
                </a:solidFill>
              </a:rPr>
              <a:t>           …</a:t>
            </a:r>
          </a:p>
          <a:p>
            <a:pPr>
              <a:buNone/>
            </a:pPr>
            <a:r>
              <a:rPr lang="en-US" altLang="zh-CN" sz="2400" dirty="0">
                <a:solidFill>
                  <a:schemeClr val="accent2"/>
                </a:solidFill>
              </a:rPr>
              <a:t>          T(n) = n </a:t>
            </a:r>
            <a:r>
              <a:rPr lang="en-US" altLang="zh-CN" sz="2400" dirty="0" err="1">
                <a:solidFill>
                  <a:schemeClr val="accent2"/>
                </a:solidFill>
              </a:rPr>
              <a:t>logn</a:t>
            </a:r>
            <a:endParaRPr lang="en-US" altLang="zh-CN" sz="2400" dirty="0">
              <a:solidFill>
                <a:schemeClr val="accent2"/>
              </a:solidFill>
            </a:endParaRPr>
          </a:p>
          <a:p>
            <a:pPr>
              <a:buNone/>
            </a:pPr>
            <a:endParaRPr lang="en-US" altLang="zh-CN" sz="2400" dirty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en-US" altLang="zh-CN" sz="2400" dirty="0">
                <a:solidFill>
                  <a:schemeClr val="accent2"/>
                </a:solidFill>
              </a:rPr>
              <a:t>          </a:t>
            </a:r>
          </a:p>
          <a:p>
            <a:pPr>
              <a:buNone/>
            </a:pPr>
            <a:endParaRPr lang="en-US" altLang="zh-CN" sz="2400" dirty="0">
              <a:solidFill>
                <a:schemeClr val="accent2"/>
              </a:solidFill>
            </a:endParaRPr>
          </a:p>
          <a:p>
            <a:pPr>
              <a:buNone/>
            </a:pPr>
            <a:endParaRPr lang="en-US" altLang="zh-CN" sz="2400" dirty="0">
              <a:solidFill>
                <a:schemeClr val="accent2"/>
              </a:solidFill>
            </a:endParaRPr>
          </a:p>
          <a:p>
            <a:pPr>
              <a:buNone/>
            </a:pPr>
            <a:endParaRPr lang="en-US" altLang="zh-CN" sz="2400" dirty="0"/>
          </a:p>
          <a:p>
            <a:pPr>
              <a:buNone/>
            </a:pPr>
            <a:endParaRPr lang="en-US" altLang="zh-CN" sz="2400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3027460"/>
              </p:ext>
            </p:extLst>
          </p:nvPr>
        </p:nvGraphicFramePr>
        <p:xfrm>
          <a:off x="755576" y="1143000"/>
          <a:ext cx="2819400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25" name="Equation" r:id="rId4" imgW="1218960" imgH="203040" progId="Equation.3">
                  <p:embed/>
                </p:oleObj>
              </mc:Choice>
              <mc:Fallback>
                <p:oleObj name="Equation" r:id="rId4" imgW="12189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1143000"/>
                        <a:ext cx="2819400" cy="503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79245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Substitution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方法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789112"/>
            <a:ext cx="8143056" cy="4736232"/>
          </a:xfrm>
        </p:spPr>
        <p:txBody>
          <a:bodyPr/>
          <a:lstStyle/>
          <a:p>
            <a:pPr>
              <a:buNone/>
            </a:pPr>
            <a:r>
              <a:rPr lang="en-US" altLang="zh-CN" sz="2800" dirty="0"/>
              <a:t>  </a:t>
            </a:r>
            <a:r>
              <a:rPr lang="zh-CN" altLang="en-US" sz="2400" dirty="0">
                <a:solidFill>
                  <a:schemeClr val="accent2"/>
                </a:solidFill>
              </a:rPr>
              <a:t>假设：猜测是正确的</a:t>
            </a:r>
            <a:endParaRPr lang="en-US" altLang="zh-CN" sz="2400" dirty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en-US" altLang="zh-CN" sz="2400" dirty="0">
                <a:solidFill>
                  <a:schemeClr val="accent2"/>
                </a:solidFill>
              </a:rPr>
              <a:t>  </a:t>
            </a:r>
            <a:r>
              <a:rPr lang="zh-CN" altLang="en-US" sz="2400" dirty="0">
                <a:solidFill>
                  <a:schemeClr val="accent2"/>
                </a:solidFill>
              </a:rPr>
              <a:t>证明：存在常数 </a:t>
            </a:r>
            <a:r>
              <a:rPr lang="en-US" altLang="zh-CN" sz="2400" dirty="0">
                <a:solidFill>
                  <a:schemeClr val="accent2"/>
                </a:solidFill>
              </a:rPr>
              <a:t>c </a:t>
            </a:r>
            <a:r>
              <a:rPr lang="zh-CN" altLang="en-US" sz="2400" dirty="0">
                <a:solidFill>
                  <a:schemeClr val="accent2"/>
                </a:solidFill>
              </a:rPr>
              <a:t>和 </a:t>
            </a:r>
            <a:r>
              <a:rPr lang="en-US" altLang="zh-CN" sz="2400" dirty="0">
                <a:solidFill>
                  <a:schemeClr val="accent2"/>
                </a:solidFill>
              </a:rPr>
              <a:t>N</a:t>
            </a:r>
            <a:r>
              <a:rPr lang="zh-CN" altLang="en-US" sz="2400" dirty="0">
                <a:solidFill>
                  <a:schemeClr val="accent2"/>
                </a:solidFill>
              </a:rPr>
              <a:t>，使得所有</a:t>
            </a:r>
            <a:r>
              <a:rPr lang="en-US" altLang="zh-CN" sz="2400" dirty="0">
                <a:solidFill>
                  <a:schemeClr val="accent2"/>
                </a:solidFill>
              </a:rPr>
              <a:t>n </a:t>
            </a:r>
            <a:r>
              <a:rPr lang="zh-CN" altLang="en-US" sz="2400" dirty="0">
                <a:solidFill>
                  <a:schemeClr val="accent2"/>
                </a:solidFill>
              </a:rPr>
              <a:t>≥</a:t>
            </a:r>
            <a:r>
              <a:rPr lang="en-US" altLang="zh-CN" sz="2400" dirty="0">
                <a:solidFill>
                  <a:schemeClr val="accent2"/>
                </a:solidFill>
              </a:rPr>
              <a:t>N</a:t>
            </a:r>
            <a:r>
              <a:rPr lang="zh-CN" altLang="en-US" sz="2400" dirty="0">
                <a:solidFill>
                  <a:schemeClr val="accent2"/>
                </a:solidFill>
              </a:rPr>
              <a:t>，</a:t>
            </a:r>
            <a:r>
              <a:rPr lang="en-US" altLang="zh-CN" sz="2400" dirty="0">
                <a:solidFill>
                  <a:schemeClr val="accent2"/>
                </a:solidFill>
              </a:rPr>
              <a:t>T(n)≤c(</a:t>
            </a:r>
            <a:r>
              <a:rPr lang="en-US" altLang="zh-CN" sz="2400" dirty="0" err="1">
                <a:solidFill>
                  <a:schemeClr val="accent2"/>
                </a:solidFill>
              </a:rPr>
              <a:t>nlogn</a:t>
            </a:r>
            <a:r>
              <a:rPr lang="en-US" altLang="zh-CN" sz="2400" dirty="0">
                <a:solidFill>
                  <a:schemeClr val="accent2"/>
                </a:solidFill>
              </a:rPr>
              <a:t>)</a:t>
            </a:r>
            <a:r>
              <a:rPr lang="zh-CN" altLang="en-US" sz="2400" dirty="0">
                <a:solidFill>
                  <a:schemeClr val="accent2"/>
                </a:solidFill>
              </a:rPr>
              <a:t>。</a:t>
            </a:r>
            <a:r>
              <a:rPr lang="pt-BR" altLang="zh-CN" sz="2400" dirty="0"/>
              <a:t> </a:t>
            </a:r>
            <a:endParaRPr lang="en-US" altLang="zh-CN" sz="2400" dirty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en-US" altLang="zh-CN" sz="2400" dirty="0">
                <a:solidFill>
                  <a:schemeClr val="accent2"/>
                </a:solidFill>
              </a:rPr>
              <a:t>             </a:t>
            </a:r>
          </a:p>
          <a:p>
            <a:pPr>
              <a:buNone/>
            </a:pPr>
            <a:r>
              <a:rPr lang="en-US" altLang="zh-CN" sz="2400" dirty="0">
                <a:solidFill>
                  <a:schemeClr val="accent2"/>
                </a:solidFill>
              </a:rPr>
              <a:t>              </a:t>
            </a:r>
            <a:r>
              <a:rPr lang="zh-CN" altLang="en-US" sz="2400" dirty="0">
                <a:solidFill>
                  <a:schemeClr val="accent2"/>
                </a:solidFill>
              </a:rPr>
              <a:t>假设结论对于</a:t>
            </a:r>
            <a:r>
              <a:rPr lang="en-US" altLang="zh-CN" sz="2400" dirty="0">
                <a:solidFill>
                  <a:schemeClr val="accent2"/>
                </a:solidFill>
              </a:rPr>
              <a:t>n/2</a:t>
            </a:r>
            <a:r>
              <a:rPr lang="zh-CN" altLang="en-US" sz="2400" dirty="0">
                <a:solidFill>
                  <a:schemeClr val="accent2"/>
                </a:solidFill>
              </a:rPr>
              <a:t>成立。</a:t>
            </a:r>
            <a:endParaRPr lang="en-US" altLang="zh-CN" sz="2400" dirty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en-US" altLang="zh-CN" sz="2400" dirty="0">
                <a:solidFill>
                  <a:schemeClr val="accent2"/>
                </a:solidFill>
              </a:rPr>
              <a:t>              T(n) = 2T(n/2)+n ≤ </a:t>
            </a:r>
            <a:r>
              <a:rPr lang="en-US" altLang="zh-CN" sz="2400" dirty="0" err="1">
                <a:solidFill>
                  <a:schemeClr val="accent2"/>
                </a:solidFill>
              </a:rPr>
              <a:t>cnlog</a:t>
            </a:r>
            <a:r>
              <a:rPr lang="en-US" altLang="zh-CN" sz="2400" dirty="0">
                <a:solidFill>
                  <a:schemeClr val="accent2"/>
                </a:solidFill>
              </a:rPr>
              <a:t>(n/2)+n ≤ </a:t>
            </a:r>
            <a:r>
              <a:rPr lang="en-US" altLang="zh-CN" sz="2400" dirty="0" err="1">
                <a:solidFill>
                  <a:schemeClr val="accent2"/>
                </a:solidFill>
              </a:rPr>
              <a:t>cnlogn</a:t>
            </a:r>
            <a:r>
              <a:rPr lang="en-US" altLang="zh-CN" sz="2400" dirty="0">
                <a:solidFill>
                  <a:schemeClr val="accent2"/>
                </a:solidFill>
              </a:rPr>
              <a:t> – </a:t>
            </a:r>
            <a:r>
              <a:rPr lang="en-US" altLang="zh-CN" sz="2400" dirty="0" err="1">
                <a:solidFill>
                  <a:schemeClr val="accent2"/>
                </a:solidFill>
              </a:rPr>
              <a:t>cn</a:t>
            </a:r>
            <a:r>
              <a:rPr lang="en-US" altLang="zh-CN" sz="2400" dirty="0">
                <a:solidFill>
                  <a:schemeClr val="accent2"/>
                </a:solidFill>
              </a:rPr>
              <a:t> +n</a:t>
            </a:r>
          </a:p>
          <a:p>
            <a:pPr>
              <a:buNone/>
            </a:pPr>
            <a:r>
              <a:rPr lang="en-US" altLang="zh-CN" sz="2400" dirty="0">
                <a:solidFill>
                  <a:schemeClr val="accent2"/>
                </a:solidFill>
              </a:rPr>
              <a:t>                      = </a:t>
            </a:r>
            <a:r>
              <a:rPr lang="en-US" altLang="zh-CN" sz="2400" dirty="0" err="1">
                <a:solidFill>
                  <a:schemeClr val="accent2"/>
                </a:solidFill>
              </a:rPr>
              <a:t>cnlogn</a:t>
            </a:r>
            <a:r>
              <a:rPr lang="en-US" altLang="zh-CN" sz="2400" dirty="0">
                <a:solidFill>
                  <a:schemeClr val="accent2"/>
                </a:solidFill>
              </a:rPr>
              <a:t> + (1-c) n</a:t>
            </a:r>
          </a:p>
          <a:p>
            <a:pPr>
              <a:buNone/>
            </a:pPr>
            <a:r>
              <a:rPr lang="en-US" altLang="zh-CN" sz="2400" dirty="0">
                <a:solidFill>
                  <a:schemeClr val="accent2"/>
                </a:solidFill>
              </a:rPr>
              <a:t>              </a:t>
            </a:r>
            <a:r>
              <a:rPr lang="zh-CN" altLang="en-US" sz="2400" dirty="0">
                <a:solidFill>
                  <a:schemeClr val="accent2"/>
                </a:solidFill>
              </a:rPr>
              <a:t>当 </a:t>
            </a:r>
            <a:r>
              <a:rPr lang="en-US" altLang="zh-CN" sz="2400" dirty="0">
                <a:solidFill>
                  <a:schemeClr val="accent2"/>
                </a:solidFill>
              </a:rPr>
              <a:t>c</a:t>
            </a:r>
            <a:r>
              <a:rPr lang="zh-CN" altLang="en-US" sz="2400" dirty="0">
                <a:solidFill>
                  <a:schemeClr val="accent2"/>
                </a:solidFill>
              </a:rPr>
              <a:t> ≥ </a:t>
            </a:r>
            <a:r>
              <a:rPr lang="en-US" altLang="zh-CN" sz="2400" dirty="0">
                <a:solidFill>
                  <a:schemeClr val="accent2"/>
                </a:solidFill>
              </a:rPr>
              <a:t>1 </a:t>
            </a:r>
            <a:r>
              <a:rPr lang="zh-CN" altLang="en-US" sz="2400" dirty="0">
                <a:solidFill>
                  <a:schemeClr val="accent2"/>
                </a:solidFill>
              </a:rPr>
              <a:t>时，得 </a:t>
            </a:r>
            <a:r>
              <a:rPr lang="en-US" altLang="zh-CN" sz="2400" dirty="0">
                <a:solidFill>
                  <a:schemeClr val="accent2"/>
                </a:solidFill>
              </a:rPr>
              <a:t>T(n) ≤ c(</a:t>
            </a:r>
            <a:r>
              <a:rPr lang="en-US" altLang="zh-CN" sz="2400" dirty="0" err="1">
                <a:solidFill>
                  <a:schemeClr val="accent2"/>
                </a:solidFill>
              </a:rPr>
              <a:t>nlogn</a:t>
            </a:r>
            <a:r>
              <a:rPr lang="en-US" altLang="zh-CN" sz="2400" dirty="0">
                <a:solidFill>
                  <a:schemeClr val="accent2"/>
                </a:solidFill>
              </a:rPr>
              <a:t>).</a:t>
            </a:r>
          </a:p>
          <a:p>
            <a:pPr>
              <a:buNone/>
            </a:pPr>
            <a:r>
              <a:rPr lang="zh-CN" altLang="en-US" sz="2400" dirty="0">
                <a:solidFill>
                  <a:schemeClr val="accent2"/>
                </a:solidFill>
              </a:rPr>
              <a:t>              所以，结论对于</a:t>
            </a:r>
            <a:r>
              <a:rPr lang="en-US" altLang="zh-CN" sz="2400" dirty="0">
                <a:solidFill>
                  <a:schemeClr val="accent2"/>
                </a:solidFill>
              </a:rPr>
              <a:t>n</a:t>
            </a:r>
            <a:r>
              <a:rPr lang="zh-CN" altLang="en-US" sz="2400" dirty="0">
                <a:solidFill>
                  <a:schemeClr val="accent2"/>
                </a:solidFill>
              </a:rPr>
              <a:t>成立。</a:t>
            </a:r>
            <a:endParaRPr lang="en-US" altLang="zh-CN" sz="2400" dirty="0">
              <a:solidFill>
                <a:schemeClr val="accent2"/>
              </a:solidFill>
            </a:endParaRPr>
          </a:p>
          <a:p>
            <a:pPr>
              <a:buNone/>
            </a:pPr>
            <a:endParaRPr lang="en-US" altLang="zh-CN" sz="2400" dirty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en-US" altLang="zh-CN" sz="2400" dirty="0">
                <a:solidFill>
                  <a:schemeClr val="accent2"/>
                </a:solidFill>
              </a:rPr>
              <a:t>           </a:t>
            </a:r>
            <a:endParaRPr lang="zh-CN" altLang="en-US" sz="2400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698500" y="1285875"/>
          <a:ext cx="2819400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57" name="Equation" r:id="rId4" imgW="1218960" imgH="203040" progId="Equation.3">
                  <p:embed/>
                </p:oleObj>
              </mc:Choice>
              <mc:Fallback>
                <p:oleObj name="Equation" r:id="rId4" imgW="12189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500" y="1285875"/>
                        <a:ext cx="2819400" cy="503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48331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Recursion-tree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方法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chemeClr val="accent2"/>
                </a:solidFill>
                <a:latin typeface="+mn-ea"/>
                <a:ea typeface="+mn-ea"/>
              </a:rPr>
              <a:t>以树的形式循环地展开递归方程</a:t>
            </a:r>
            <a:endParaRPr lang="en-US" altLang="zh-CN" b="1" dirty="0">
              <a:solidFill>
                <a:schemeClr val="accent2"/>
              </a:solidFill>
              <a:latin typeface="+mn-ea"/>
              <a:ea typeface="+mn-ea"/>
            </a:endParaRPr>
          </a:p>
          <a:p>
            <a:r>
              <a:rPr lang="zh-CN" altLang="en-US" b="1" dirty="0">
                <a:solidFill>
                  <a:schemeClr val="accent2"/>
                </a:solidFill>
                <a:latin typeface="+mn-ea"/>
                <a:ea typeface="+mn-ea"/>
              </a:rPr>
              <a:t>把递归方程转化为和式</a:t>
            </a:r>
            <a:endParaRPr lang="en-US" altLang="zh-CN" b="1" dirty="0">
              <a:solidFill>
                <a:schemeClr val="accent2"/>
              </a:solidFill>
              <a:latin typeface="+mn-ea"/>
              <a:ea typeface="+mn-ea"/>
            </a:endParaRPr>
          </a:p>
          <a:p>
            <a:r>
              <a:rPr lang="zh-CN" altLang="en-US" b="1" dirty="0">
                <a:solidFill>
                  <a:schemeClr val="accent2"/>
                </a:solidFill>
                <a:latin typeface="+mn-ea"/>
                <a:ea typeface="+mn-ea"/>
              </a:rPr>
              <a:t>然后使用求和技术求解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322263" y="93663"/>
          <a:ext cx="3821109" cy="1027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62" name="Equation" r:id="rId4" imgW="1892160" imgH="507960" progId="Equation.3">
                  <p:embed/>
                </p:oleObj>
              </mc:Choice>
              <mc:Fallback>
                <p:oleObj name="Equation" r:id="rId4" imgW="1892160" imgH="5079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263" y="93663"/>
                        <a:ext cx="3821109" cy="10270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806" name="Picture 1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3108" y="1500174"/>
            <a:ext cx="3238500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807" name="Picture 1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14414" y="1500174"/>
            <a:ext cx="5705475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809" name="Picture 1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14348" y="1214422"/>
            <a:ext cx="6636821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3" name="对象 42"/>
          <p:cNvGraphicFramePr>
            <a:graphicFrameLocks noChangeAspect="1"/>
          </p:cNvGraphicFramePr>
          <p:nvPr/>
        </p:nvGraphicFramePr>
        <p:xfrm>
          <a:off x="928662" y="5857892"/>
          <a:ext cx="6643734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63" name="Equation" r:id="rId9" imgW="2273040" imgH="482400" progId="Equation.3">
                  <p:embed/>
                </p:oleObj>
              </mc:Choice>
              <mc:Fallback>
                <p:oleObj name="Equation" r:id="rId9" imgW="2273040" imgH="48240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62" y="5857892"/>
                        <a:ext cx="6643734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5" name="直接箭头连接符 44"/>
          <p:cNvCxnSpPr/>
          <p:nvPr/>
        </p:nvCxnSpPr>
        <p:spPr bwMode="auto">
          <a:xfrm rot="5400000" flipH="1" flipV="1">
            <a:off x="-677899" y="2321711"/>
            <a:ext cx="1928032" cy="79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lg" len="lg"/>
            <a:tailEnd type="stealth" w="lg" len="lg"/>
          </a:ln>
          <a:effectLst/>
        </p:spPr>
      </p:cxnSp>
      <p:cxnSp>
        <p:nvCxnSpPr>
          <p:cNvPr id="46" name="直接箭头连接符 45"/>
          <p:cNvCxnSpPr/>
          <p:nvPr/>
        </p:nvCxnSpPr>
        <p:spPr bwMode="auto">
          <a:xfrm rot="5400000">
            <a:off x="-607255" y="4822041"/>
            <a:ext cx="1785950" cy="15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lg" len="lg"/>
            <a:tailEnd type="stealth" w="lg" len="lg"/>
          </a:ln>
          <a:effectLst/>
        </p:spPr>
      </p:cxnSp>
      <p:graphicFrame>
        <p:nvGraphicFramePr>
          <p:cNvPr id="50" name="对象 49"/>
          <p:cNvGraphicFramePr>
            <a:graphicFrameLocks noChangeAspect="1"/>
          </p:cNvGraphicFramePr>
          <p:nvPr/>
        </p:nvGraphicFramePr>
        <p:xfrm>
          <a:off x="0" y="3286124"/>
          <a:ext cx="816434" cy="4286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64" name="Equation" r:id="rId11" imgW="507960" imgH="266400" progId="Equation.3">
                  <p:embed/>
                </p:oleObj>
              </mc:Choice>
              <mc:Fallback>
                <p:oleObj name="Equation" r:id="rId11" imgW="507960" imgH="266400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286124"/>
                        <a:ext cx="816434" cy="4286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13" name="Object 21"/>
          <p:cNvGraphicFramePr>
            <a:graphicFrameLocks noChangeAspect="1"/>
          </p:cNvGraphicFramePr>
          <p:nvPr/>
        </p:nvGraphicFramePr>
        <p:xfrm>
          <a:off x="3643306" y="6215082"/>
          <a:ext cx="744537" cy="4623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65" name="Equation" r:id="rId13" imgW="368280" imgH="228600" progId="Equation.3">
                  <p:embed/>
                </p:oleObj>
              </mc:Choice>
              <mc:Fallback>
                <p:oleObj name="Equation" r:id="rId13" imgW="368280" imgH="228600" progId="Equation.3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3306" y="6215082"/>
                        <a:ext cx="744537" cy="46233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4" name="直接箭头连接符 53"/>
          <p:cNvCxnSpPr/>
          <p:nvPr/>
        </p:nvCxnSpPr>
        <p:spPr bwMode="auto">
          <a:xfrm>
            <a:off x="6215074" y="1428736"/>
            <a:ext cx="1857388" cy="1588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9900"/>
            </a:solidFill>
            <a:prstDash val="dash"/>
            <a:round/>
            <a:headEnd type="none" w="med" len="med"/>
            <a:tailEnd type="arrow"/>
          </a:ln>
          <a:effectLst/>
        </p:spPr>
      </p:cxnSp>
      <p:graphicFrame>
        <p:nvGraphicFramePr>
          <p:cNvPr id="33814" name="Object 22"/>
          <p:cNvGraphicFramePr>
            <a:graphicFrameLocks noChangeAspect="1"/>
          </p:cNvGraphicFramePr>
          <p:nvPr/>
        </p:nvGraphicFramePr>
        <p:xfrm>
          <a:off x="8215338" y="1214422"/>
          <a:ext cx="380592" cy="4286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66" name="Equation" r:id="rId15" imgW="203040" imgH="228600" progId="Equation.3">
                  <p:embed/>
                </p:oleObj>
              </mc:Choice>
              <mc:Fallback>
                <p:oleObj name="Equation" r:id="rId15" imgW="203040" imgH="228600" progId="Equation.3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15338" y="1214422"/>
                        <a:ext cx="380592" cy="428628"/>
                      </a:xfrm>
                      <a:prstGeom prst="rect">
                        <a:avLst/>
                      </a:prstGeom>
                      <a:solidFill>
                        <a:srgbClr val="FF9900"/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7" name="直接箭头连接符 56"/>
          <p:cNvCxnSpPr/>
          <p:nvPr/>
        </p:nvCxnSpPr>
        <p:spPr bwMode="auto">
          <a:xfrm>
            <a:off x="6643702" y="2428868"/>
            <a:ext cx="1285884" cy="1588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9900"/>
            </a:solidFill>
            <a:prstDash val="dash"/>
            <a:round/>
            <a:headEnd type="none" w="med" len="med"/>
            <a:tailEnd type="arrow"/>
          </a:ln>
          <a:effectLst/>
        </p:spPr>
      </p:cxnSp>
      <p:graphicFrame>
        <p:nvGraphicFramePr>
          <p:cNvPr id="33815" name="Object 23"/>
          <p:cNvGraphicFramePr>
            <a:graphicFrameLocks noChangeAspect="1"/>
          </p:cNvGraphicFramePr>
          <p:nvPr/>
        </p:nvGraphicFramePr>
        <p:xfrm>
          <a:off x="8072462" y="2071678"/>
          <a:ext cx="607223" cy="714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67" name="Equation" r:id="rId17" imgW="431640" imgH="507960" progId="Equation.3">
                  <p:embed/>
                </p:oleObj>
              </mc:Choice>
              <mc:Fallback>
                <p:oleObj name="Equation" r:id="rId17" imgW="431640" imgH="507960" progId="Equation.3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72462" y="2071678"/>
                        <a:ext cx="607223" cy="714380"/>
                      </a:xfrm>
                      <a:prstGeom prst="rect">
                        <a:avLst/>
                      </a:prstGeom>
                      <a:solidFill>
                        <a:srgbClr val="FF9900"/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3" name="直接箭头连接符 62"/>
          <p:cNvCxnSpPr/>
          <p:nvPr/>
        </p:nvCxnSpPr>
        <p:spPr bwMode="auto">
          <a:xfrm>
            <a:off x="7072330" y="3714752"/>
            <a:ext cx="785818" cy="1588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9900"/>
            </a:solidFill>
            <a:prstDash val="dash"/>
            <a:round/>
            <a:headEnd type="none" w="med" len="med"/>
            <a:tailEnd type="arrow"/>
          </a:ln>
          <a:effectLst/>
        </p:spPr>
      </p:cxnSp>
      <p:graphicFrame>
        <p:nvGraphicFramePr>
          <p:cNvPr id="33816" name="Object 24"/>
          <p:cNvGraphicFramePr>
            <a:graphicFrameLocks noChangeAspect="1"/>
          </p:cNvGraphicFramePr>
          <p:nvPr/>
        </p:nvGraphicFramePr>
        <p:xfrm>
          <a:off x="7929586" y="3500438"/>
          <a:ext cx="893762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68" name="Equation" r:id="rId19" imgW="634680" imgH="507960" progId="Equation.3">
                  <p:embed/>
                </p:oleObj>
              </mc:Choice>
              <mc:Fallback>
                <p:oleObj name="Equation" r:id="rId19" imgW="634680" imgH="507960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9586" y="3500438"/>
                        <a:ext cx="893762" cy="714375"/>
                      </a:xfrm>
                      <a:prstGeom prst="rect">
                        <a:avLst/>
                      </a:prstGeom>
                      <a:solidFill>
                        <a:srgbClr val="FF9900"/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8" name="直接箭头连接符 67"/>
          <p:cNvCxnSpPr/>
          <p:nvPr/>
        </p:nvCxnSpPr>
        <p:spPr bwMode="auto">
          <a:xfrm>
            <a:off x="7500958" y="5643578"/>
            <a:ext cx="571504" cy="1588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9900"/>
            </a:solidFill>
            <a:prstDash val="dash"/>
            <a:round/>
            <a:headEnd type="none" w="med" len="med"/>
            <a:tailEnd type="arrow"/>
          </a:ln>
          <a:effectLst/>
        </p:spPr>
      </p:cxnSp>
      <p:graphicFrame>
        <p:nvGraphicFramePr>
          <p:cNvPr id="33817" name="Object 25"/>
          <p:cNvGraphicFramePr>
            <a:graphicFrameLocks noChangeAspect="1"/>
          </p:cNvGraphicFramePr>
          <p:nvPr/>
        </p:nvGraphicFramePr>
        <p:xfrm>
          <a:off x="8064500" y="5454650"/>
          <a:ext cx="911225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69" name="Equation" r:id="rId21" imgW="647640" imgH="266400" progId="Equation.3">
                  <p:embed/>
                </p:oleObj>
              </mc:Choice>
              <mc:Fallback>
                <p:oleObj name="Equation" r:id="rId21" imgW="647640" imgH="266400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64500" y="5454650"/>
                        <a:ext cx="911225" cy="376238"/>
                      </a:xfrm>
                      <a:prstGeom prst="rect">
                        <a:avLst/>
                      </a:prstGeom>
                      <a:solidFill>
                        <a:srgbClr val="FF9900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线形标注 2 1"/>
          <p:cNvSpPr/>
          <p:nvPr/>
        </p:nvSpPr>
        <p:spPr bwMode="auto">
          <a:xfrm>
            <a:off x="698288" y="1214422"/>
            <a:ext cx="2865599" cy="428628"/>
          </a:xfrm>
          <a:prstGeom prst="borderCallout2">
            <a:avLst>
              <a:gd name="adj1" fmla="val 65683"/>
              <a:gd name="adj2" fmla="val -1632"/>
              <a:gd name="adj3" fmla="val 93416"/>
              <a:gd name="adj4" fmla="val -9328"/>
              <a:gd name="adj5" fmla="val 147195"/>
              <a:gd name="adj6" fmla="val -14456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/>
              <a:t>N</a:t>
            </a:r>
            <a:r>
              <a:rPr lang="zh-CN" altLang="en-US" sz="2000" dirty="0"/>
              <a:t>除以</a:t>
            </a:r>
            <a:r>
              <a:rPr lang="en-US" altLang="zh-CN" sz="2000" dirty="0"/>
              <a:t>4</a:t>
            </a:r>
            <a:r>
              <a:rPr lang="zh-CN" altLang="en-US" sz="2000" dirty="0"/>
              <a:t>，除了多少次？</a:t>
            </a:r>
            <a:endParaRPr kumimoji="0" lang="zh-CN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20" name="线形标注 2 19"/>
          <p:cNvSpPr/>
          <p:nvPr/>
        </p:nvSpPr>
        <p:spPr bwMode="auto">
          <a:xfrm>
            <a:off x="5236608" y="6303372"/>
            <a:ext cx="3151816" cy="41177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6271"/>
              <a:gd name="adj6" fmla="val -23308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zh-CN" altLang="en-US" sz="2000" dirty="0"/>
              <a:t>共</a:t>
            </a:r>
            <a:r>
              <a:rPr lang="en-US" altLang="zh-CN" sz="2000" dirty="0"/>
              <a:t>3^log</a:t>
            </a:r>
            <a:r>
              <a:rPr lang="en-US" altLang="zh-CN" sz="2000" baseline="-25000" dirty="0"/>
              <a:t>4</a:t>
            </a:r>
            <a:r>
              <a:rPr lang="en-US" altLang="zh-CN" sz="2000" dirty="0"/>
              <a:t> n = n^log</a:t>
            </a:r>
            <a:r>
              <a:rPr lang="en-US" altLang="zh-CN" sz="2000" baseline="-25000" dirty="0"/>
              <a:t>4</a:t>
            </a:r>
            <a:r>
              <a:rPr lang="en-US" altLang="zh-CN" sz="2000" dirty="0"/>
              <a:t> 3</a:t>
            </a:r>
            <a:r>
              <a:rPr lang="zh-CN" altLang="en-US" sz="2000" dirty="0"/>
              <a:t>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18" name="Object 2"/>
          <p:cNvGraphicFramePr>
            <a:graphicFrameLocks noChangeAspect="1"/>
          </p:cNvGraphicFramePr>
          <p:nvPr/>
        </p:nvGraphicFramePr>
        <p:xfrm>
          <a:off x="642910" y="214290"/>
          <a:ext cx="3821112" cy="102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01" name="Equation" r:id="rId3" imgW="1892160" imgH="507960" progId="Equation.3">
                  <p:embed/>
                </p:oleObj>
              </mc:Choice>
              <mc:Fallback>
                <p:oleObj name="Equation" r:id="rId3" imgW="1892160" imgH="5079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10" y="214290"/>
                        <a:ext cx="3821112" cy="1027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714348" y="1500174"/>
          <a:ext cx="7286676" cy="8832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02" name="Equation" r:id="rId5" imgW="4190760" imgH="507960" progId="Equation.3">
                  <p:embed/>
                </p:oleObj>
              </mc:Choice>
              <mc:Fallback>
                <p:oleObj name="Equation" r:id="rId5" imgW="4190760" imgH="50796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48" y="1500174"/>
                        <a:ext cx="7286676" cy="88323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0" name="Object 4"/>
          <p:cNvGraphicFramePr>
            <a:graphicFrameLocks noChangeAspect="1"/>
          </p:cNvGraphicFramePr>
          <p:nvPr/>
        </p:nvGraphicFramePr>
        <p:xfrm>
          <a:off x="1357290" y="2714620"/>
          <a:ext cx="3179762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03" name="Equation" r:id="rId7" imgW="1828800" imgH="507960" progId="Equation.3">
                  <p:embed/>
                </p:oleObj>
              </mc:Choice>
              <mc:Fallback>
                <p:oleObj name="Equation" r:id="rId7" imgW="1828800" imgH="50796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7290" y="2714620"/>
                        <a:ext cx="3179762" cy="882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1" name="Object 5"/>
          <p:cNvGraphicFramePr>
            <a:graphicFrameLocks noChangeAspect="1"/>
          </p:cNvGraphicFramePr>
          <p:nvPr/>
        </p:nvGraphicFramePr>
        <p:xfrm>
          <a:off x="1357290" y="3714752"/>
          <a:ext cx="3143272" cy="951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04" name="Equation" r:id="rId9" imgW="1676160" imgH="507960" progId="Equation.3">
                  <p:embed/>
                </p:oleObj>
              </mc:Choice>
              <mc:Fallback>
                <p:oleObj name="Equation" r:id="rId9" imgW="1676160" imgH="50796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7290" y="3714752"/>
                        <a:ext cx="3143272" cy="951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2" name="Object 6"/>
          <p:cNvGraphicFramePr>
            <a:graphicFrameLocks noChangeAspect="1"/>
          </p:cNvGraphicFramePr>
          <p:nvPr/>
        </p:nvGraphicFramePr>
        <p:xfrm>
          <a:off x="1357290" y="4643446"/>
          <a:ext cx="3357586" cy="9498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05" name="Equation" r:id="rId11" imgW="1930320" imgH="545760" progId="Equation.3">
                  <p:embed/>
                </p:oleObj>
              </mc:Choice>
              <mc:Fallback>
                <p:oleObj name="Equation" r:id="rId11" imgW="1930320" imgH="54576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7290" y="4643446"/>
                        <a:ext cx="3357586" cy="9498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3" name="Object 7"/>
          <p:cNvGraphicFramePr>
            <a:graphicFrameLocks noChangeAspect="1"/>
          </p:cNvGraphicFramePr>
          <p:nvPr/>
        </p:nvGraphicFramePr>
        <p:xfrm>
          <a:off x="1357290" y="5572140"/>
          <a:ext cx="2341562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06" name="Equation" r:id="rId13" imgW="1346040" imgH="507960" progId="Equation.3">
                  <p:embed/>
                </p:oleObj>
              </mc:Choice>
              <mc:Fallback>
                <p:oleObj name="Equation" r:id="rId13" imgW="1346040" imgH="50796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7290" y="5572140"/>
                        <a:ext cx="2341562" cy="882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4" name="Object 8"/>
          <p:cNvGraphicFramePr>
            <a:graphicFrameLocks noChangeAspect="1"/>
          </p:cNvGraphicFramePr>
          <p:nvPr/>
        </p:nvGraphicFramePr>
        <p:xfrm>
          <a:off x="5154613" y="5786438"/>
          <a:ext cx="1171575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07" name="Equation" r:id="rId15" imgW="672840" imgH="266400" progId="Equation.3">
                  <p:embed/>
                </p:oleObj>
              </mc:Choice>
              <mc:Fallback>
                <p:oleObj name="Equation" r:id="rId15" imgW="672840" imgH="2664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4613" y="5786438"/>
                        <a:ext cx="1171575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Recursion-tree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方法</a:t>
            </a:r>
            <a:endParaRPr lang="zh-CN" altLang="en-US" dirty="0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928662" y="1357298"/>
          <a:ext cx="3286148" cy="5224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8" name="Equation" r:id="rId3" imgW="1676160" imgH="266400" progId="Equation.3">
                  <p:embed/>
                </p:oleObj>
              </mc:Choice>
              <mc:Fallback>
                <p:oleObj name="Equation" r:id="rId3" imgW="1676160" imgH="266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62" y="1357298"/>
                        <a:ext cx="3286148" cy="52242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57224" y="2143116"/>
            <a:ext cx="3039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/>
              <a:t>证明</a:t>
            </a:r>
            <a:r>
              <a:rPr lang="zh-CN" altLang="en-US" sz="2400" dirty="0"/>
              <a:t>：假设对于</a:t>
            </a:r>
            <a:r>
              <a:rPr lang="en-US" altLang="zh-CN" sz="2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/4</a:t>
            </a:r>
            <a:r>
              <a:rPr lang="zh-CN" altLang="en-US" sz="2400" dirty="0"/>
              <a:t>有</a:t>
            </a:r>
          </a:p>
        </p:txBody>
      </p:sp>
      <p:graphicFrame>
        <p:nvGraphicFramePr>
          <p:cNvPr id="51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3999075"/>
              </p:ext>
            </p:extLst>
          </p:nvPr>
        </p:nvGraphicFramePr>
        <p:xfrm>
          <a:off x="4180522" y="1925235"/>
          <a:ext cx="3656012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9" name="Equation" r:id="rId5" imgW="2044440" imgH="507960" progId="Equation.3">
                  <p:embed/>
                </p:oleObj>
              </mc:Choice>
              <mc:Fallback>
                <p:oleObj name="Equation" r:id="rId5" imgW="2044440" imgH="50796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0522" y="1925235"/>
                        <a:ext cx="3656012" cy="911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928087"/>
              </p:ext>
            </p:extLst>
          </p:nvPr>
        </p:nvGraphicFramePr>
        <p:xfrm>
          <a:off x="1851807" y="3068139"/>
          <a:ext cx="5519738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0" name="Equation" r:id="rId7" imgW="2984400" imgH="507960" progId="Equation.3">
                  <p:embed/>
                </p:oleObj>
              </mc:Choice>
              <mc:Fallback>
                <p:oleObj name="Equation" r:id="rId7" imgW="2984400" imgH="50796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1807" y="3068139"/>
                        <a:ext cx="5519738" cy="936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847382" y="4486394"/>
            <a:ext cx="17972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当</a:t>
            </a:r>
            <a:r>
              <a:rPr lang="en-US" altLang="zh-CN" sz="2400" i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  <a:sym typeface="Symbol"/>
              </a:rPr>
              <a:t>         </a:t>
            </a:r>
            <a:r>
              <a:rPr lang="zh-CN" altLang="en-US" sz="2400" dirty="0">
                <a:latin typeface="Times New Roman" pitchFamily="18" charset="0"/>
                <a:cs typeface="Times New Roman" pitchFamily="18" charset="0"/>
                <a:sym typeface="Symbol"/>
              </a:rPr>
              <a:t>时</a:t>
            </a:r>
            <a:endParaRPr lang="zh-CN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12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5989133"/>
              </p:ext>
            </p:extLst>
          </p:nvPr>
        </p:nvGraphicFramePr>
        <p:xfrm>
          <a:off x="3990522" y="4486394"/>
          <a:ext cx="1682750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1" name="Equation" r:id="rId9" imgW="863280" imgH="266400" progId="Equation.3">
                  <p:embed/>
                </p:oleObj>
              </mc:Choice>
              <mc:Fallback>
                <p:oleObj name="Equation" r:id="rId9" imgW="863280" imgH="2664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0522" y="4486394"/>
                        <a:ext cx="1682750" cy="522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5500629"/>
              </p:ext>
            </p:extLst>
          </p:nvPr>
        </p:nvGraphicFramePr>
        <p:xfrm>
          <a:off x="2699792" y="4257446"/>
          <a:ext cx="440808" cy="8816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2" name="Equation" r:id="rId11" imgW="253800" imgH="507960" progId="Equation.3">
                  <p:embed/>
                </p:oleObj>
              </mc:Choice>
              <mc:Fallback>
                <p:oleObj name="Equation" r:id="rId11" imgW="253800" imgH="50796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4257446"/>
                        <a:ext cx="440808" cy="8816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Master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方法</a:t>
            </a:r>
            <a:endParaRPr lang="zh-CN" altLang="en-US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552" y="1772816"/>
            <a:ext cx="7786710" cy="973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1928" y="3861048"/>
            <a:ext cx="7929586" cy="487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Master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方法</a:t>
            </a:r>
            <a:endParaRPr lang="zh-CN" alt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428736"/>
            <a:ext cx="8643966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7" name="Group 11"/>
          <p:cNvGrpSpPr>
            <a:grpSpLocks/>
          </p:cNvGrpSpPr>
          <p:nvPr/>
        </p:nvGrpSpPr>
        <p:grpSpPr bwMode="auto">
          <a:xfrm>
            <a:off x="500034" y="2851152"/>
            <a:ext cx="8458200" cy="685800"/>
            <a:chOff x="432" y="1968"/>
            <a:chExt cx="5328" cy="432"/>
          </a:xfrm>
        </p:grpSpPr>
        <p:pic>
          <p:nvPicPr>
            <p:cNvPr id="8" name="Picture 1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32" y="2016"/>
              <a:ext cx="5328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" name="Picture 13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992" y="1968"/>
              <a:ext cx="672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0" name="TextBox 9"/>
          <p:cNvSpPr txBox="1"/>
          <p:nvPr/>
        </p:nvSpPr>
        <p:spPr>
          <a:xfrm>
            <a:off x="500034" y="4643446"/>
            <a:ext cx="75724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(3)</a:t>
            </a:r>
            <a:r>
              <a:rPr lang="zh-CN" altLang="en-US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若                           ，           是常数，且对于某个常数</a:t>
            </a:r>
            <a:r>
              <a:rPr lang="en-US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c</a:t>
            </a:r>
            <a:r>
              <a:rPr lang="en-US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&lt;1</a:t>
            </a:r>
            <a:r>
              <a:rPr lang="zh-CN" altLang="en-US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和所有充分大的</a:t>
            </a:r>
            <a:r>
              <a:rPr lang="en-US" altLang="zh-CN" sz="28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n</a:t>
            </a:r>
            <a:r>
              <a:rPr lang="zh-CN" altLang="en-US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有                    ，则</a:t>
            </a:r>
          </a:p>
        </p:txBody>
      </p:sp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1416050" y="4643438"/>
          <a:ext cx="2311400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45" name="Equation" r:id="rId6" imgW="1143000" imgH="228600" progId="Equation.3">
                  <p:embed/>
                </p:oleObj>
              </mc:Choice>
              <mc:Fallback>
                <p:oleObj name="Equation" r:id="rId6" imgW="114300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6050" y="4643438"/>
                        <a:ext cx="2311400" cy="461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4286248" y="4786322"/>
          <a:ext cx="749304" cy="3746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46" name="Equation" r:id="rId8" imgW="355320" imgH="177480" progId="Equation.3">
                  <p:embed/>
                </p:oleObj>
              </mc:Choice>
              <mc:Fallback>
                <p:oleObj name="Equation" r:id="rId8" imgW="355320" imgH="177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48" y="4786322"/>
                        <a:ext cx="749304" cy="3746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/>
        </p:nvGraphicFramePr>
        <p:xfrm>
          <a:off x="5429256" y="5000636"/>
          <a:ext cx="1613115" cy="714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47" name="Equation" r:id="rId10" imgW="888840" imgH="393480" progId="Equation.3">
                  <p:embed/>
                </p:oleObj>
              </mc:Choice>
              <mc:Fallback>
                <p:oleObj name="Equation" r:id="rId10" imgW="88884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9256" y="5000636"/>
                        <a:ext cx="1613115" cy="7143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/>
        </p:nvGraphicFramePr>
        <p:xfrm>
          <a:off x="642910" y="5715016"/>
          <a:ext cx="1839922" cy="3873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48" name="Equation" r:id="rId12" imgW="965160" imgH="203040" progId="Equation.3">
                  <p:embed/>
                </p:oleObj>
              </mc:Choice>
              <mc:Fallback>
                <p:oleObj name="Equation" r:id="rId12" imgW="965160" imgH="203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10" y="5715016"/>
                        <a:ext cx="1839922" cy="3873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500034" y="3714752"/>
            <a:ext cx="41056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(2) </a:t>
            </a:r>
            <a:r>
              <a:rPr lang="zh-CN" altLang="en-US" sz="28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若                         ， 则</a:t>
            </a:r>
          </a:p>
        </p:txBody>
      </p:sp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1619250" y="3714750"/>
          <a:ext cx="1881188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49" name="Equation" r:id="rId14" imgW="1002960" imgH="228600" progId="Equation.3">
                  <p:embed/>
                </p:oleObj>
              </mc:Choice>
              <mc:Fallback>
                <p:oleObj name="Equation" r:id="rId14" imgW="1002960" imgH="2286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3714750"/>
                        <a:ext cx="1881188" cy="500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/>
        </p:nvGraphicFramePr>
        <p:xfrm>
          <a:off x="4643438" y="3714752"/>
          <a:ext cx="2452705" cy="500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50" name="Equation" r:id="rId16" imgW="1307880" imgH="228600" progId="Equation.3">
                  <p:embed/>
                </p:oleObj>
              </mc:Choice>
              <mc:Fallback>
                <p:oleObj name="Equation" r:id="rId16" imgW="1307880" imgH="2286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3714752"/>
                        <a:ext cx="2452705" cy="5000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Master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方法</a:t>
            </a:r>
            <a:endParaRPr lang="zh-CN" alt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214422"/>
            <a:ext cx="874740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75995" y="3212976"/>
            <a:ext cx="5856629" cy="2304256"/>
          </a:xfrm>
          <a:noFill/>
          <a:ln/>
        </p:spPr>
      </p:pic>
      <p:sp>
        <p:nvSpPr>
          <p:cNvPr id="3" name="椭圆形标注 2"/>
          <p:cNvSpPr/>
          <p:nvPr/>
        </p:nvSpPr>
        <p:spPr bwMode="auto">
          <a:xfrm>
            <a:off x="6300192" y="3642150"/>
            <a:ext cx="2664296" cy="1152128"/>
          </a:xfrm>
          <a:prstGeom prst="wedgeEllipseCallout">
            <a:avLst>
              <a:gd name="adj1" fmla="val -100888"/>
              <a:gd name="adj2" fmla="val 32125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000" dirty="0">
                <a:latin typeface="Times New Roman" pitchFamily="18" charset="0"/>
                <a:ea typeface="宋体" charset="-122"/>
              </a:rPr>
              <a:t>f(n)</a:t>
            </a:r>
            <a:r>
              <a:rPr lang="zh-CN" altLang="en-US" sz="2000" dirty="0">
                <a:latin typeface="Times New Roman" pitchFamily="18" charset="0"/>
                <a:ea typeface="宋体" charset="-122"/>
              </a:rPr>
              <a:t>的上界除以一个多项式都是它上界</a:t>
            </a:r>
            <a:endParaRPr kumimoji="0" lang="zh-CN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6" name="椭圆形标注 5"/>
          <p:cNvSpPr/>
          <p:nvPr/>
        </p:nvSpPr>
        <p:spPr bwMode="auto">
          <a:xfrm>
            <a:off x="5649884" y="5445224"/>
            <a:ext cx="3240360" cy="1080120"/>
          </a:xfrm>
          <a:prstGeom prst="wedgeEllipseCallout">
            <a:avLst>
              <a:gd name="adj1" fmla="val -74501"/>
              <a:gd name="adj2" fmla="val -43302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000" dirty="0">
                <a:latin typeface="Times New Roman" pitchFamily="18" charset="0"/>
                <a:ea typeface="宋体" charset="-122"/>
              </a:rPr>
              <a:t>f(n)</a:t>
            </a:r>
            <a:r>
              <a:rPr lang="zh-CN" altLang="en-US" sz="2000" dirty="0">
                <a:latin typeface="Times New Roman" pitchFamily="18" charset="0"/>
                <a:ea typeface="宋体" charset="-122"/>
              </a:rPr>
              <a:t>的下界除以一个多项式都是它下界</a:t>
            </a:r>
            <a:endParaRPr kumimoji="0" lang="zh-CN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Master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方法</a:t>
            </a:r>
            <a:endParaRPr lang="zh-CN" altLang="en-US" dirty="0"/>
          </a:p>
        </p:txBody>
      </p:sp>
      <p:grpSp>
        <p:nvGrpSpPr>
          <p:cNvPr id="6" name="Group 40"/>
          <p:cNvGrpSpPr>
            <a:grpSpLocks/>
          </p:cNvGrpSpPr>
          <p:nvPr/>
        </p:nvGrpSpPr>
        <p:grpSpPr bwMode="auto">
          <a:xfrm>
            <a:off x="0" y="1857364"/>
            <a:ext cx="8955968" cy="2408238"/>
            <a:chOff x="0" y="2337"/>
            <a:chExt cx="5800" cy="1517"/>
          </a:xfrm>
        </p:grpSpPr>
        <p:sp>
          <p:nvSpPr>
            <p:cNvPr id="7" name="Rectangle 33"/>
            <p:cNvSpPr>
              <a:spLocks noChangeArrowheads="1"/>
            </p:cNvSpPr>
            <p:nvPr/>
          </p:nvSpPr>
          <p:spPr bwMode="auto">
            <a:xfrm>
              <a:off x="68" y="2341"/>
              <a:ext cx="1678" cy="10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altLang="zh-CN" sz="32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Rectangle 34"/>
            <p:cNvSpPr>
              <a:spLocks noChangeArrowheads="1"/>
            </p:cNvSpPr>
            <p:nvPr/>
          </p:nvSpPr>
          <p:spPr bwMode="auto">
            <a:xfrm>
              <a:off x="3470" y="2341"/>
              <a:ext cx="1814" cy="10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altLang="zh-CN" sz="3200" b="1" i="1" dirty="0">
                  <a:latin typeface="Times New Roman" pitchFamily="18" charset="0"/>
                  <a:cs typeface="Times New Roman" pitchFamily="18" charset="0"/>
                </a:rPr>
                <a:t>T(n)=</a:t>
              </a:r>
              <a:r>
                <a:rPr lang="en-US" altLang="zh-CN" sz="3200" b="1" i="1" dirty="0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</a:t>
              </a:r>
              <a:r>
                <a:rPr lang="en-US" altLang="zh-CN" sz="3200" b="1" i="1" dirty="0">
                  <a:latin typeface="Times New Roman" pitchFamily="18" charset="0"/>
                  <a:cs typeface="Times New Roman" pitchFamily="18" charset="0"/>
                </a:rPr>
                <a:t>(f(n))</a:t>
              </a:r>
            </a:p>
          </p:txBody>
        </p:sp>
        <p:sp>
          <p:nvSpPr>
            <p:cNvPr id="9" name="Text Box 35"/>
            <p:cNvSpPr txBox="1">
              <a:spLocks noChangeArrowheads="1"/>
            </p:cNvSpPr>
            <p:nvPr/>
          </p:nvSpPr>
          <p:spPr bwMode="auto">
            <a:xfrm>
              <a:off x="5317" y="3203"/>
              <a:ext cx="483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 sz="2800" b="1" i="1" dirty="0">
                  <a:latin typeface="Times New Roman" pitchFamily="18" charset="0"/>
                  <a:cs typeface="Times New Roman" pitchFamily="18" charset="0"/>
                </a:rPr>
                <a:t>f(n)</a:t>
              </a:r>
            </a:p>
          </p:txBody>
        </p:sp>
        <p:sp>
          <p:nvSpPr>
            <p:cNvPr id="10" name="Text Box 36"/>
            <p:cNvSpPr txBox="1">
              <a:spLocks noChangeArrowheads="1"/>
            </p:cNvSpPr>
            <p:nvPr/>
          </p:nvSpPr>
          <p:spPr bwMode="auto">
            <a:xfrm>
              <a:off x="1943" y="2337"/>
              <a:ext cx="1334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 sz="3200" b="1" i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</a:t>
              </a:r>
              <a:r>
                <a:rPr lang="en-US" altLang="zh-CN" sz="32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altLang="zh-CN" sz="3200" b="1" i="1" dirty="0">
                  <a:latin typeface="Times New Roman" pitchFamily="18" charset="0"/>
                  <a:cs typeface="Times New Roman" pitchFamily="18" charset="0"/>
                </a:rPr>
                <a:t>f(n)</a:t>
              </a:r>
              <a:r>
                <a:rPr lang="en-US" altLang="zh-CN" sz="3200" b="1" dirty="0" err="1">
                  <a:latin typeface="Times New Roman" pitchFamily="18" charset="0"/>
                  <a:cs typeface="Times New Roman" pitchFamily="18" charset="0"/>
                </a:rPr>
                <a:t>log</a:t>
              </a:r>
              <a:r>
                <a:rPr lang="en-US" altLang="zh-CN" sz="3200" b="1" i="1" dirty="0" err="1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altLang="zh-CN" sz="32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)</a:t>
              </a:r>
            </a:p>
          </p:txBody>
        </p:sp>
        <p:sp>
          <p:nvSpPr>
            <p:cNvPr id="11" name="Rectangle 38"/>
            <p:cNvSpPr>
              <a:spLocks noChangeArrowheads="1"/>
            </p:cNvSpPr>
            <p:nvPr/>
          </p:nvSpPr>
          <p:spPr bwMode="auto">
            <a:xfrm>
              <a:off x="1746" y="2976"/>
              <a:ext cx="1724" cy="409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" name="Line 37"/>
            <p:cNvSpPr>
              <a:spLocks noChangeShapeType="1"/>
            </p:cNvSpPr>
            <p:nvPr/>
          </p:nvSpPr>
          <p:spPr bwMode="auto">
            <a:xfrm>
              <a:off x="2608" y="2659"/>
              <a:ext cx="0" cy="7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Line 6"/>
            <p:cNvSpPr>
              <a:spLocks noChangeShapeType="1"/>
            </p:cNvSpPr>
            <p:nvPr/>
          </p:nvSpPr>
          <p:spPr bwMode="auto">
            <a:xfrm>
              <a:off x="0" y="3385"/>
              <a:ext cx="53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16" name="Object 27"/>
            <p:cNvGraphicFramePr>
              <a:graphicFrameLocks noChangeAspect="1"/>
            </p:cNvGraphicFramePr>
            <p:nvPr/>
          </p:nvGraphicFramePr>
          <p:xfrm>
            <a:off x="2406" y="3507"/>
            <a:ext cx="462" cy="3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32" name="公式" r:id="rId3" imgW="380880" imgH="266400" progId="Equation.3">
                    <p:embed/>
                  </p:oleObj>
                </mc:Choice>
                <mc:Fallback>
                  <p:oleObj name="公式" r:id="rId3" imgW="380880" imgH="26640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6" y="3507"/>
                          <a:ext cx="462" cy="34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9" name="Text Box 39"/>
          <p:cNvSpPr txBox="1">
            <a:spLocks noChangeArrowheads="1"/>
          </p:cNvSpPr>
          <p:nvPr/>
        </p:nvSpPr>
        <p:spPr bwMode="auto">
          <a:xfrm>
            <a:off x="658812" y="4725976"/>
            <a:ext cx="7524750" cy="641350"/>
          </a:xfrm>
          <a:prstGeom prst="rect">
            <a:avLst/>
          </a:prstGeom>
          <a:solidFill>
            <a:srgbClr val="00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华文行楷" pitchFamily="2" charset="-122"/>
                <a:ea typeface="华文行楷" pitchFamily="2" charset="-122"/>
              </a:rPr>
              <a:t>对于红色部分，</a:t>
            </a:r>
            <a:r>
              <a:rPr lang="en-US" altLang="zh-CN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华文行楷" pitchFamily="2" charset="-122"/>
              </a:rPr>
              <a:t>Master</a:t>
            </a:r>
            <a:r>
              <a:rPr lang="zh-CN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华文行楷" pitchFamily="2" charset="-122"/>
                <a:ea typeface="华文行楷" pitchFamily="2" charset="-122"/>
              </a:rPr>
              <a:t>定理无能为力</a:t>
            </a:r>
          </a:p>
        </p:txBody>
      </p:sp>
      <p:graphicFrame>
        <p:nvGraphicFramePr>
          <p:cNvPr id="20" name="对象 19"/>
          <p:cNvGraphicFramePr>
            <a:graphicFrameLocks noChangeAspect="1"/>
          </p:cNvGraphicFramePr>
          <p:nvPr/>
        </p:nvGraphicFramePr>
        <p:xfrm>
          <a:off x="285719" y="2428865"/>
          <a:ext cx="2214579" cy="5110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33" name="Equation" r:id="rId5" imgW="990360" imgH="228600" progId="Equation.3">
                  <p:embed/>
                </p:oleObj>
              </mc:Choice>
              <mc:Fallback>
                <p:oleObj name="Equation" r:id="rId5" imgW="990360" imgH="2286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19" y="2428865"/>
                        <a:ext cx="2214579" cy="51105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/>
          <p:cNvGraphicFramePr>
            <a:graphicFrameLocks noChangeAspect="1"/>
          </p:cNvGraphicFramePr>
          <p:nvPr/>
        </p:nvGraphicFramePr>
        <p:xfrm>
          <a:off x="1928794" y="3643311"/>
          <a:ext cx="1339463" cy="5953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34" name="Equation" r:id="rId7" imgW="457200" imgH="203040" progId="Equation.3">
                  <p:embed/>
                </p:oleObj>
              </mc:Choice>
              <mc:Fallback>
                <p:oleObj name="Equation" r:id="rId7" imgW="457200" imgH="2030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8794" y="3643311"/>
                        <a:ext cx="1339463" cy="59531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9" name="Object 7"/>
          <p:cNvGraphicFramePr>
            <a:graphicFrameLocks noChangeAspect="1"/>
          </p:cNvGraphicFramePr>
          <p:nvPr/>
        </p:nvGraphicFramePr>
        <p:xfrm>
          <a:off x="4786314" y="3643311"/>
          <a:ext cx="1447121" cy="6429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35" name="Equation" r:id="rId9" imgW="457200" imgH="203040" progId="Equation.3">
                  <p:embed/>
                </p:oleObj>
              </mc:Choice>
              <mc:Fallback>
                <p:oleObj name="Equation" r:id="rId9" imgW="457200" imgH="2030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6314" y="3643311"/>
                        <a:ext cx="1447121" cy="6429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857232"/>
            <a:ext cx="4600575" cy="571500"/>
          </a:xfrm>
          <a:prstGeom prst="rect">
            <a:avLst/>
          </a:prstGeom>
          <a:noFill/>
          <a:ln w="38100">
            <a:solidFill>
              <a:srgbClr val="0033CC"/>
            </a:solidFill>
            <a:miter lim="800000"/>
            <a:headEnd/>
            <a:tailEnd/>
          </a:ln>
          <a:effectLst/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8108" y="3724257"/>
            <a:ext cx="4695825" cy="638175"/>
          </a:xfrm>
          <a:prstGeom prst="rect">
            <a:avLst/>
          </a:prstGeom>
          <a:noFill/>
          <a:ln w="38100">
            <a:solidFill>
              <a:srgbClr val="0033CC"/>
            </a:solidFill>
            <a:miter lim="800000"/>
            <a:headEnd/>
            <a:tailEnd/>
          </a:ln>
          <a:effectLst/>
        </p:spPr>
      </p:pic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571472" y="1643050"/>
          <a:ext cx="6340738" cy="185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16" name="Equation" r:id="rId5" imgW="2514600" imgH="736560" progId="Equation.3">
                  <p:embed/>
                </p:oleObj>
              </mc:Choice>
              <mc:Fallback>
                <p:oleObj name="Equation" r:id="rId5" imgW="2514600" imgH="7365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72" y="1643050"/>
                        <a:ext cx="6340738" cy="1857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490538" y="4572000"/>
          <a:ext cx="7065962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17" name="Equation" r:id="rId7" imgW="3035160" imgH="736560" progId="Equation.3">
                  <p:embed/>
                </p:oleObj>
              </mc:Choice>
              <mc:Fallback>
                <p:oleObj name="Equation" r:id="rId7" imgW="3035160" imgH="73656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538" y="4572000"/>
                        <a:ext cx="7065962" cy="171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142844" y="571480"/>
          <a:ext cx="5147738" cy="500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54" name="Equation" r:id="rId3" imgW="2222280" imgH="215640" progId="Equation.3">
                  <p:embed/>
                </p:oleObj>
              </mc:Choice>
              <mc:Fallback>
                <p:oleObj name="Equation" r:id="rId3" imgW="2222280" imgH="215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44" y="571480"/>
                        <a:ext cx="5147738" cy="5000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428596" y="1285860"/>
          <a:ext cx="7871169" cy="2286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55" name="Equation" r:id="rId5" imgW="3848040" imgH="1117440" progId="Equation.3">
                  <p:embed/>
                </p:oleObj>
              </mc:Choice>
              <mc:Fallback>
                <p:oleObj name="Equation" r:id="rId5" imgW="3848040" imgH="11174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596" y="1285860"/>
                        <a:ext cx="7871169" cy="22860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357158" y="4000504"/>
          <a:ext cx="5176837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56" name="Equation" r:id="rId7" imgW="2234880" imgH="215640" progId="Equation.3">
                  <p:embed/>
                </p:oleObj>
              </mc:Choice>
              <mc:Fallback>
                <p:oleObj name="Equation" r:id="rId7" imgW="2234880" imgH="215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58" y="4000504"/>
                        <a:ext cx="5176837" cy="500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571472" y="4500570"/>
          <a:ext cx="5272087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57" name="Equation" r:id="rId9" imgW="2577960" imgH="228600" progId="Equation.3">
                  <p:embed/>
                </p:oleObj>
              </mc:Choice>
              <mc:Fallback>
                <p:oleObj name="Equation" r:id="rId9" imgW="2577960" imgH="2286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72" y="4500570"/>
                        <a:ext cx="5272087" cy="468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500035" y="5072074"/>
          <a:ext cx="2143140" cy="4762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58" name="Equation" r:id="rId11" imgW="1028520" imgH="228600" progId="Equation.3">
                  <p:embed/>
                </p:oleObj>
              </mc:Choice>
              <mc:Fallback>
                <p:oleObj name="Equation" r:id="rId11" imgW="1028520" imgH="2286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35" y="5072074"/>
                        <a:ext cx="2143140" cy="47625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2928926" y="5072074"/>
            <a:ext cx="25699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但不存在</a:t>
            </a:r>
            <a:r>
              <a:rPr lang="zh-CN" altLang="en-US" sz="2400" i="1" dirty="0">
                <a:latin typeface="Times New Roman" pitchFamily="18" charset="0"/>
                <a:ea typeface="宋体" pitchFamily="2" charset="-122"/>
                <a:cs typeface="Times New Roman" pitchFamily="18" charset="0"/>
                <a:sym typeface="Symbol"/>
              </a:rPr>
              <a:t></a:t>
            </a:r>
            <a:r>
              <a:rPr lang="en-US" altLang="zh-CN" sz="2400" dirty="0">
                <a:latin typeface="Times New Roman" pitchFamily="18" charset="0"/>
                <a:ea typeface="宋体" pitchFamily="2" charset="-122"/>
                <a:cs typeface="Times New Roman" pitchFamily="18" charset="0"/>
                <a:sym typeface="Symbol"/>
              </a:rPr>
              <a:t>&gt;0,</a:t>
            </a:r>
            <a:r>
              <a:rPr lang="zh-CN" altLang="en-US" sz="2400" dirty="0">
                <a:latin typeface="Times New Roman" pitchFamily="18" charset="0"/>
                <a:ea typeface="宋体" pitchFamily="2" charset="-122"/>
                <a:cs typeface="Times New Roman" pitchFamily="18" charset="0"/>
                <a:sym typeface="Symbol"/>
              </a:rPr>
              <a:t>使得</a:t>
            </a:r>
            <a:endParaRPr lang="zh-CN" altLang="en-US" sz="2400" dirty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5416550" y="5072063"/>
          <a:ext cx="238125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59" name="Equation" r:id="rId13" imgW="1143000" imgH="228600" progId="Equation.3">
                  <p:embed/>
                </p:oleObj>
              </mc:Choice>
              <mc:Fallback>
                <p:oleObj name="Equation" r:id="rId13" imgW="1143000" imgH="2286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6550" y="5072063"/>
                        <a:ext cx="2381250" cy="476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571472" y="5643578"/>
            <a:ext cx="7429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f </a:t>
            </a:r>
            <a:r>
              <a:rPr lang="en-US" altLang="zh-CN" sz="24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(</a:t>
            </a:r>
            <a:r>
              <a:rPr lang="en-US" altLang="zh-CN" sz="24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n</a:t>
            </a:r>
            <a:r>
              <a:rPr lang="en-US" altLang="zh-CN" sz="24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) </a:t>
            </a:r>
            <a:r>
              <a:rPr lang="zh-CN" altLang="en-US" sz="2400" dirty="0">
                <a:latin typeface="宋体" pitchFamily="2" charset="-122"/>
                <a:ea typeface="宋体" pitchFamily="2" charset="-122"/>
                <a:cs typeface="Times New Roman" pitchFamily="18" charset="0"/>
              </a:rPr>
              <a:t>大于      ，但不多项式大于     ，</a:t>
            </a:r>
            <a:r>
              <a:rPr lang="en-US" altLang="zh-CN" sz="2400" dirty="0">
                <a:latin typeface="宋体" pitchFamily="2" charset="-122"/>
                <a:ea typeface="宋体" pitchFamily="2" charset="-122"/>
                <a:cs typeface="Times New Roman" pitchFamily="18" charset="0"/>
              </a:rPr>
              <a:t>Master</a:t>
            </a:r>
            <a:r>
              <a:rPr lang="zh-CN" altLang="en-US" sz="2400" dirty="0">
                <a:latin typeface="宋体" pitchFamily="2" charset="-122"/>
                <a:ea typeface="宋体" pitchFamily="2" charset="-122"/>
                <a:cs typeface="Times New Roman" pitchFamily="18" charset="0"/>
              </a:rPr>
              <a:t>定理不适用  </a:t>
            </a:r>
          </a:p>
        </p:txBody>
      </p:sp>
      <p:graphicFrame>
        <p:nvGraphicFramePr>
          <p:cNvPr id="25608" name="Object 8"/>
          <p:cNvGraphicFramePr>
            <a:graphicFrameLocks noChangeAspect="1"/>
          </p:cNvGraphicFramePr>
          <p:nvPr/>
        </p:nvGraphicFramePr>
        <p:xfrm>
          <a:off x="1928794" y="5643578"/>
          <a:ext cx="749699" cy="4286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60" name="Equation" r:id="rId15" imgW="355320" imgH="203040" progId="Equation.3">
                  <p:embed/>
                </p:oleObj>
              </mc:Choice>
              <mc:Fallback>
                <p:oleObj name="Equation" r:id="rId15" imgW="355320" imgH="2030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8794" y="5643578"/>
                        <a:ext cx="749699" cy="4286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9" name="Object 9"/>
          <p:cNvGraphicFramePr>
            <a:graphicFrameLocks noChangeAspect="1"/>
          </p:cNvGraphicFramePr>
          <p:nvPr/>
        </p:nvGraphicFramePr>
        <p:xfrm>
          <a:off x="5143504" y="5643578"/>
          <a:ext cx="714380" cy="408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61" name="Equation" r:id="rId17" imgW="355320" imgH="203040" progId="Equation.3">
                  <p:embed/>
                </p:oleObj>
              </mc:Choice>
              <mc:Fallback>
                <p:oleObj name="Equation" r:id="rId17" imgW="355320" imgH="20304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3504" y="5643578"/>
                        <a:ext cx="714380" cy="40878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对象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9236512"/>
              </p:ext>
            </p:extLst>
          </p:nvPr>
        </p:nvGraphicFramePr>
        <p:xfrm>
          <a:off x="994472" y="1319560"/>
          <a:ext cx="1614487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06" name="Equation" r:id="rId3" imgW="774360" imgH="190440" progId="Equation.DSMT4">
                  <p:embed/>
                </p:oleObj>
              </mc:Choice>
              <mc:Fallback>
                <p:oleObj name="Equation" r:id="rId3" imgW="774360" imgH="190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4472" y="1319560"/>
                        <a:ext cx="1614487" cy="396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1852656"/>
              </p:ext>
            </p:extLst>
          </p:nvPr>
        </p:nvGraphicFramePr>
        <p:xfrm>
          <a:off x="3033541" y="1268760"/>
          <a:ext cx="1376363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07" name="Equation" r:id="rId5" imgW="660240" imgH="215640" progId="Equation.DSMT4">
                  <p:embed/>
                </p:oleObj>
              </mc:Choice>
              <mc:Fallback>
                <p:oleObj name="Equation" r:id="rId5" imgW="660240" imgH="215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3541" y="1268760"/>
                        <a:ext cx="1376363" cy="447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5142663"/>
              </p:ext>
            </p:extLst>
          </p:nvPr>
        </p:nvGraphicFramePr>
        <p:xfrm>
          <a:off x="971600" y="2492896"/>
          <a:ext cx="5913438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08" name="Equation" r:id="rId7" imgW="2552400" imgH="342720" progId="Equation.DSMT4">
                  <p:embed/>
                </p:oleObj>
              </mc:Choice>
              <mc:Fallback>
                <p:oleObj name="Equation" r:id="rId7" imgW="2552400" imgH="342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2492896"/>
                        <a:ext cx="5913438" cy="793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2475284"/>
              </p:ext>
            </p:extLst>
          </p:nvPr>
        </p:nvGraphicFramePr>
        <p:xfrm>
          <a:off x="2053049" y="3503463"/>
          <a:ext cx="5207000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09" name="Equation" r:id="rId9" imgW="2247840" imgH="368280" progId="Equation.DSMT4">
                  <p:embed/>
                </p:oleObj>
              </mc:Choice>
              <mc:Fallback>
                <p:oleObj name="Equation" r:id="rId9" imgW="2247840" imgH="368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3049" y="3503463"/>
                        <a:ext cx="5207000" cy="854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3360330"/>
              </p:ext>
            </p:extLst>
          </p:nvPr>
        </p:nvGraphicFramePr>
        <p:xfrm>
          <a:off x="2053049" y="4607475"/>
          <a:ext cx="3443288" cy="1265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10" name="Equation" r:id="rId11" imgW="1485720" imgH="545760" progId="Equation.DSMT4">
                  <p:embed/>
                </p:oleObj>
              </mc:Choice>
              <mc:Fallback>
                <p:oleObj name="Equation" r:id="rId11" imgW="1485720" imgH="5457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3049" y="4607475"/>
                        <a:ext cx="3443288" cy="1265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31574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对象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9825263"/>
              </p:ext>
            </p:extLst>
          </p:nvPr>
        </p:nvGraphicFramePr>
        <p:xfrm>
          <a:off x="1057275" y="1125538"/>
          <a:ext cx="3705225" cy="144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0" name="Equation" r:id="rId3" imgW="1600200" imgH="622080" progId="Equation.DSMT4">
                  <p:embed/>
                </p:oleObj>
              </mc:Choice>
              <mc:Fallback>
                <p:oleObj name="Equation" r:id="rId3" imgW="1600200" imgH="622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7275" y="1125538"/>
                        <a:ext cx="3705225" cy="1441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25576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hapter2a(new)">
  <a:themeElements>
    <a:clrScheme name="chapter2a(new)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hapter2a(new)">
      <a:majorFont>
        <a:latin typeface="Impact"/>
        <a:ea typeface="楷体_GB2312"/>
        <a:cs typeface=""/>
      </a:majorFont>
      <a:minorFont>
        <a:latin typeface="楷体_GB2312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charset="-122"/>
          </a:defRPr>
        </a:defPPr>
      </a:lstStyle>
    </a:lnDef>
  </a:objectDefaults>
  <a:extraClrSchemeLst>
    <a:extraClrScheme>
      <a:clrScheme name="chapter2a(new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2a(new)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ter2a(new)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2a(new)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2a(new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2a(new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2a(new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Chapter 1--Veron</Template>
  <TotalTime>723</TotalTime>
  <Words>612</Words>
  <Application>Microsoft Macintosh PowerPoint</Application>
  <PresentationFormat>全屏显示(4:3)</PresentationFormat>
  <Paragraphs>76</Paragraphs>
  <Slides>18</Slides>
  <Notes>4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30" baseType="lpstr">
      <vt:lpstr>黑体</vt:lpstr>
      <vt:lpstr>华文琥珀</vt:lpstr>
      <vt:lpstr>华文行楷</vt:lpstr>
      <vt:lpstr>楷体_GB2312</vt:lpstr>
      <vt:lpstr>宋体</vt:lpstr>
      <vt:lpstr>ZapfDingbats</vt:lpstr>
      <vt:lpstr>Calibri</vt:lpstr>
      <vt:lpstr>Impact</vt:lpstr>
      <vt:lpstr>Times New Roman</vt:lpstr>
      <vt:lpstr>chapter2a(new)</vt:lpstr>
      <vt:lpstr>Equation</vt:lpstr>
      <vt:lpstr>公式</vt:lpstr>
      <vt:lpstr>1.5章  递归方程的渐进性</vt:lpstr>
      <vt:lpstr>递归方程的渐进性</vt:lpstr>
      <vt:lpstr>解决方法</vt:lpstr>
      <vt:lpstr>Substitution方法</vt:lpstr>
      <vt:lpstr>Substitution方法</vt:lpstr>
      <vt:lpstr>Substitution方法</vt:lpstr>
      <vt:lpstr>Recursion-tree方法</vt:lpstr>
      <vt:lpstr>PowerPoint 演示文稿</vt:lpstr>
      <vt:lpstr>PowerPoint 演示文稿</vt:lpstr>
      <vt:lpstr>Recursion-tree方法</vt:lpstr>
      <vt:lpstr>Master方法</vt:lpstr>
      <vt:lpstr>Master方法</vt:lpstr>
      <vt:lpstr>Master方法</vt:lpstr>
      <vt:lpstr>Master方法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cp:lastModifiedBy>Microsoft Office User</cp:lastModifiedBy>
  <cp:revision>95</cp:revision>
  <dcterms:modified xsi:type="dcterms:W3CDTF">2021-09-20T23:30:43Z</dcterms:modified>
</cp:coreProperties>
</file>